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5.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notesSlides/notesSlide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3.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4.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6.xml" ContentType="application/vnd.openxmlformats-officedocument.presentationml.notesSlide+xml"/>
  <Override PartName="/ppt/charts/chart2.xml" ContentType="application/vnd.openxmlformats-officedocument.drawingml.chart+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notesSlides/notesSlide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notesSlides/notesSlide9.xml" ContentType="application/vnd.openxmlformats-officedocument.presentationml.notesSlide+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notesSlides/notesSlide10.xml" ContentType="application/vnd.openxmlformats-officedocument.presentationml.notesSlide+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notesSlides/notesSlide11.xml" ContentType="application/vnd.openxmlformats-officedocument.presentationml.notesSlide+xml"/>
  <Override PartName="/ppt/charts/chart7.xml" ContentType="application/vnd.openxmlformats-officedocument.drawingml.chart+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notesSlides/notesSlide12.xml" ContentType="application/vnd.openxmlformats-officedocument.presentationml.notesSlide+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notesSlides/notesSlide13.xml" ContentType="application/vnd.openxmlformats-officedocument.presentationml.notesSlide+xml"/>
  <Override PartName="/ppt/charts/chart8.xml" ContentType="application/vnd.openxmlformats-officedocument.drawingml.chart+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notesSlides/notesSlide14.xml" ContentType="application/vnd.openxmlformats-officedocument.presentationml.notesSlide+xml"/>
  <Override PartName="/ppt/charts/chart9.xml" ContentType="application/vnd.openxmlformats-officedocument.drawingml.chart+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notesSlides/notesSlide15.xml" ContentType="application/vnd.openxmlformats-officedocument.presentationml.notesSlide+xml"/>
  <Override PartName="/ppt/charts/chart10.xml" ContentType="application/vnd.openxmlformats-officedocument.drawingml.chart+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charts/chart11.xml" ContentType="application/vnd.openxmlformats-officedocument.drawingml.chart+xml"/>
  <Override PartName="/ppt/tags/tag538.xml" ContentType="application/vnd.openxmlformats-officedocument.presentationml.tags+xml"/>
  <Override PartName="/ppt/tags/tag539.xml" ContentType="application/vnd.openxmlformats-officedocument.presentationml.tags+xml"/>
  <Override PartName="/ppt/notesSlides/notesSlide16.xml" ContentType="application/vnd.openxmlformats-officedocument.presentationml.notesSlide+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notesSlides/notesSlide17.xml" ContentType="application/vnd.openxmlformats-officedocument.presentationml.notesSlide+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notesSlides/notesSlide18.xml" ContentType="application/vnd.openxmlformats-officedocument.presentationml.notesSlide+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notesSlides/notesSlide19.xml" ContentType="application/vnd.openxmlformats-officedocument.presentationml.notesSlide+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notesSlides/notesSlide20.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notesSlides/notesSlide21.xml" ContentType="application/vnd.openxmlformats-officedocument.presentationml.notesSlide+xml"/>
  <Override PartName="/ppt/charts/chart14.xml" ContentType="application/vnd.openxmlformats-officedocument.drawingml.chart+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notesSlides/notesSlide22.xml" ContentType="application/vnd.openxmlformats-officedocument.presentationml.notesSlide+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notesSlides/notesSlide23.xml" ContentType="application/vnd.openxmlformats-officedocument.presentationml.notesSlide+xml"/>
  <Override PartName="/ppt/charts/chart15.xml" ContentType="application/vnd.openxmlformats-officedocument.drawingml.chart+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notesSlides/notesSlide24.xml" ContentType="application/vnd.openxmlformats-officedocument.presentationml.notesSlide+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notesSlides/notesSlide25.xml" ContentType="application/vnd.openxmlformats-officedocument.presentationml.notesSlide+xml"/>
  <Override PartName="/ppt/tags/tag693.xml" ContentType="application/vnd.openxmlformats-officedocument.presentationml.tags+xml"/>
  <Override PartName="/ppt/tags/tag694.xml" ContentType="application/vnd.openxmlformats-officedocument.presentationml.tags+xml"/>
  <Override PartName="/ppt/notesSlides/notesSlide26.xml" ContentType="application/vnd.openxmlformats-officedocument.presentationml.notesSlide+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notesSlides/notesSlide27.xml" ContentType="application/vnd.openxmlformats-officedocument.presentationml.notesSlide+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notesSlides/notesSlide28.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notesSlides/notesSlide29.xml" ContentType="application/vnd.openxmlformats-officedocument.presentationml.notesSlide+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notesSlides/notesSlide3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notesSlides/notesSlide31.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notesSlides/notesSlide32.xml" ContentType="application/vnd.openxmlformats-officedocument.presentationml.notesSlide+xml"/>
  <Override PartName="/ppt/charts/chart24.xml" ContentType="application/vnd.openxmlformats-officedocument.drawingml.chart+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notesSlides/notesSlide33.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notesSlides/notesSlide34.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notesSlides/notesSlide35.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tags/tag1072.xml" ContentType="application/vnd.openxmlformats-officedocument.presentationml.tags+xml"/>
  <Override PartName="/ppt/tags/tag1073.xml" ContentType="application/vnd.openxmlformats-officedocument.presentationml.tags+xml"/>
  <Override PartName="/ppt/notesSlides/notesSlide36.xml" ContentType="application/vnd.openxmlformats-officedocument.presentationml.notesSlide+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notesSlides/notesSlide37.xml" ContentType="application/vnd.openxmlformats-officedocument.presentationml.notesSlide+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notesSlides/notesSlide38.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notesSlides/notesSlide39.xml" ContentType="application/vnd.openxmlformats-officedocument.presentationml.notesSlide+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notesSlides/notesSlide40.xml" ContentType="application/vnd.openxmlformats-officedocument.presentationml.notesSlide+xml"/>
  <Override PartName="/ppt/charts/chart35.xml" ContentType="application/vnd.openxmlformats-officedocument.drawingml.chart+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notesSlides/notesSlide41.xml" ContentType="application/vnd.openxmlformats-officedocument.presentationml.notesSlide+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notesSlides/notesSlide42.xml" ContentType="application/vnd.openxmlformats-officedocument.presentationml.notesSlide+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notesSlides/notesSlide43.xml" ContentType="application/vnd.openxmlformats-officedocument.presentationml.notesSlide+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notesSlides/notesSlide44.xml" ContentType="application/vnd.openxmlformats-officedocument.presentationml.notesSlide+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notesSlides/notesSlide45.xml" ContentType="application/vnd.openxmlformats-officedocument.presentationml.notesSlide+xml"/>
  <Override PartName="/ppt/charts/chart36.xml" ContentType="application/vnd.openxmlformats-officedocument.drawingml.chart+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notesSlides/notesSlide46.xml" ContentType="application/vnd.openxmlformats-officedocument.presentationml.notesSlide+xml"/>
  <Override PartName="/ppt/charts/chart37.xml" ContentType="application/vnd.openxmlformats-officedocument.drawingml.chart+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notesSlides/notesSlide47.xml" ContentType="application/vnd.openxmlformats-officedocument.presentationml.notesSlide+xml"/>
  <Override PartName="/ppt/charts/chart38.xml" ContentType="application/vnd.openxmlformats-officedocument.drawingml.chart+xml"/>
  <Override PartName="/ppt/tags/tag1368.xml" ContentType="application/vnd.openxmlformats-officedocument.presentationml.tags+xml"/>
  <Override PartName="/ppt/tags/tag1369.xml" ContentType="application/vnd.openxmlformats-officedocument.presentationml.tags+xml"/>
  <Override PartName="/ppt/tags/tag1370.xml" ContentType="application/vnd.openxmlformats-officedocument.presentationml.tags+xml"/>
  <Override PartName="/ppt/notesSlides/notesSlide48.xml" ContentType="application/vnd.openxmlformats-officedocument.presentationml.notesSlide+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notesSlides/notesSlide49.xml" ContentType="application/vnd.openxmlformats-officedocument.presentationml.notesSlide+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notesSlides/notesSlide50.xml" ContentType="application/vnd.openxmlformats-officedocument.presentationml.notesSlide+xml"/>
  <Override PartName="/ppt/tags/tag1382.xml" ContentType="application/vnd.openxmlformats-officedocument.presentationml.tags+xml"/>
  <Override PartName="/ppt/tags/tag1383.xml" ContentType="application/vnd.openxmlformats-officedocument.presentationml.tags+xml"/>
  <Override PartName="/ppt/notesSlides/notesSlide51.xml" ContentType="application/vnd.openxmlformats-officedocument.presentationml.notesSlide+xml"/>
  <Override PartName="/ppt/tags/tag1384.xml" ContentType="application/vnd.openxmlformats-officedocument.presentationml.tags+xml"/>
  <Override PartName="/ppt/tags/tag1385.xml" ContentType="application/vnd.openxmlformats-officedocument.presentationml.tags+xml"/>
  <Override PartName="/ppt/notesSlides/notesSlide52.xml" ContentType="application/vnd.openxmlformats-officedocument.presentationml.notesSlide+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notesSlides/notesSlide53.xml" ContentType="application/vnd.openxmlformats-officedocument.presentationml.notesSlide+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notesSlides/notesSlide54.xml" ContentType="application/vnd.openxmlformats-officedocument.presentationml.notesSlide+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notesSlides/notesSlide55.xml" ContentType="application/vnd.openxmlformats-officedocument.presentationml.notesSlide+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0.xml" ContentType="application/vnd.openxmlformats-officedocument.presentationml.tags+xml"/>
  <Override PartName="/ppt/notesSlides/notesSlide56.xml" ContentType="application/vnd.openxmlformats-officedocument.presentationml.notesSlide+xml"/>
  <Override PartName="/ppt/tags/tag1411.xml" ContentType="application/vnd.openxmlformats-officedocument.presentationml.tags+xml"/>
  <Override PartName="/ppt/notesSlides/notesSlide57.xml" ContentType="application/vnd.openxmlformats-officedocument.presentationml.notesSlide+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notesSlides/notesSlide58.xml" ContentType="application/vnd.openxmlformats-officedocument.presentationml.notesSlide+xml"/>
  <Override PartName="/ppt/charts/chart39.xml" ContentType="application/vnd.openxmlformats-officedocument.drawingml.chart+xml"/>
  <Override PartName="/ppt/tags/tag1458.xml" ContentType="application/vnd.openxmlformats-officedocument.presentationml.tags+xml"/>
  <Override PartName="/ppt/tags/tag1459.xml" ContentType="application/vnd.openxmlformats-officedocument.presentationml.tags+xml"/>
  <Override PartName="/ppt/tags/tag1460.xml" ContentType="application/vnd.openxmlformats-officedocument.presentationml.tags+xml"/>
  <Override PartName="/ppt/notesSlides/notesSlide59.xml" ContentType="application/vnd.openxmlformats-officedocument.presentationml.notesSlide+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tags/tag148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tags/tag1498.xml" ContentType="application/vnd.openxmlformats-officedocument.presentationml.tags+xml"/>
  <Override PartName="/ppt/tags/tag1499.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2.xml" ContentType="application/vnd.openxmlformats-officedocument.presentationml.tags+xml"/>
  <Override PartName="/ppt/notesSlides/notesSlide60.xml" ContentType="application/vnd.openxmlformats-officedocument.presentationml.notesSlide+xml"/>
  <Override PartName="/ppt/charts/chart40.xml" ContentType="application/vnd.openxmlformats-officedocument.drawingml.chart+xml"/>
  <Override PartName="/ppt/tags/tag1503.xml" ContentType="application/vnd.openxmlformats-officedocument.presentationml.tags+xml"/>
  <Override PartName="/ppt/tags/tag1504.xml" ContentType="application/vnd.openxmlformats-officedocument.presentationml.tags+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tags/tag1518.xml" ContentType="application/vnd.openxmlformats-officedocument.presentationml.tags+xml"/>
  <Override PartName="/ppt/tags/tag1519.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tags/tag1528.xml" ContentType="application/vnd.openxmlformats-officedocument.presentationml.tags+xml"/>
  <Override PartName="/ppt/tags/tag1529.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tags/tag1532.xml" ContentType="application/vnd.openxmlformats-officedocument.presentationml.tags+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tags/tag1538.xml" ContentType="application/vnd.openxmlformats-officedocument.presentationml.tags+xml"/>
  <Override PartName="/ppt/tags/tag1539.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tags/tag1549.xml" ContentType="application/vnd.openxmlformats-officedocument.presentationml.tags+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tags/tag1566.xml" ContentType="application/vnd.openxmlformats-officedocument.presentationml.tags+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0.xml" ContentType="application/vnd.openxmlformats-officedocument.presentationml.tags+xml"/>
  <Override PartName="/ppt/tags/tag1571.xml" ContentType="application/vnd.openxmlformats-officedocument.presentationml.tags+xml"/>
  <Override PartName="/ppt/tags/tag1572.xml" ContentType="application/vnd.openxmlformats-officedocument.presentationml.tags+xml"/>
  <Override PartName="/ppt/tags/tag1573.xml" ContentType="application/vnd.openxmlformats-officedocument.presentationml.tags+xml"/>
  <Override PartName="/ppt/charts/chart41.xml" ContentType="application/vnd.openxmlformats-officedocument.drawingml.chart+xml"/>
  <Override PartName="/ppt/tags/tag1574.xml" ContentType="application/vnd.openxmlformats-officedocument.presentationml.tags+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tags/tag1579.xml" ContentType="application/vnd.openxmlformats-officedocument.presentationml.tags+xml"/>
  <Override PartName="/ppt/tags/tag1580.xml" ContentType="application/vnd.openxmlformats-officedocument.presentationml.tags+xml"/>
  <Override PartName="/ppt/tags/tag1581.xml" ContentType="application/vnd.openxmlformats-officedocument.presentationml.tags+xml"/>
  <Override PartName="/ppt/tags/tag1582.xml" ContentType="application/vnd.openxmlformats-officedocument.presentationml.tags+xml"/>
  <Override PartName="/ppt/tags/tag1583.xml" ContentType="application/vnd.openxmlformats-officedocument.presentationml.tags+xml"/>
  <Override PartName="/ppt/tags/tag1584.xml" ContentType="application/vnd.openxmlformats-officedocument.presentationml.tags+xml"/>
  <Override PartName="/ppt/tags/tag1585.xml" ContentType="application/vnd.openxmlformats-officedocument.presentationml.tags+xml"/>
  <Override PartName="/ppt/tags/tag1586.xml" ContentType="application/vnd.openxmlformats-officedocument.presentationml.tags+xml"/>
  <Override PartName="/ppt/tags/tag1587.xml" ContentType="application/vnd.openxmlformats-officedocument.presentationml.tags+xml"/>
  <Override PartName="/ppt/tags/tag1588.xml" ContentType="application/vnd.openxmlformats-officedocument.presentationml.tags+xml"/>
  <Override PartName="/ppt/tags/tag1589.xml" ContentType="application/vnd.openxmlformats-officedocument.presentationml.tags+xml"/>
  <Override PartName="/ppt/tags/tag1590.xml" ContentType="application/vnd.openxmlformats-officedocument.presentationml.tags+xml"/>
  <Override PartName="/ppt/tags/tag1591.xml" ContentType="application/vnd.openxmlformats-officedocument.presentationml.tags+xml"/>
  <Override PartName="/ppt/tags/tag1592.xml" ContentType="application/vnd.openxmlformats-officedocument.presentationml.tags+xml"/>
  <Override PartName="/ppt/tags/tag1593.xml" ContentType="application/vnd.openxmlformats-officedocument.presentationml.tags+xml"/>
  <Override PartName="/ppt/tags/tag1594.xml" ContentType="application/vnd.openxmlformats-officedocument.presentationml.tags+xml"/>
  <Override PartName="/ppt/tags/tag1595.xml" ContentType="application/vnd.openxmlformats-officedocument.presentationml.tags+xml"/>
  <Override PartName="/ppt/tags/tag1596.xml" ContentType="application/vnd.openxmlformats-officedocument.presentationml.tags+xml"/>
  <Override PartName="/ppt/tags/tag1597.xml" ContentType="application/vnd.openxmlformats-officedocument.presentationml.tags+xml"/>
  <Override PartName="/ppt/tags/tag1598.xml" ContentType="application/vnd.openxmlformats-officedocument.presentationml.tags+xml"/>
  <Override PartName="/ppt/tags/tag1599.xml" ContentType="application/vnd.openxmlformats-officedocument.presentationml.tags+xml"/>
  <Override PartName="/ppt/tags/tag1600.xml" ContentType="application/vnd.openxmlformats-officedocument.presentationml.tags+xml"/>
  <Override PartName="/ppt/tags/tag1601.xml" ContentType="application/vnd.openxmlformats-officedocument.presentationml.tags+xml"/>
  <Override PartName="/ppt/tags/tag1602.xml" ContentType="application/vnd.openxmlformats-officedocument.presentationml.tags+xml"/>
  <Override PartName="/ppt/tags/tag1603.xml" ContentType="application/vnd.openxmlformats-officedocument.presentationml.tags+xml"/>
  <Override PartName="/ppt/tags/tag1604.xml" ContentType="application/vnd.openxmlformats-officedocument.presentationml.tags+xml"/>
  <Override PartName="/ppt/tags/tag1605.xml" ContentType="application/vnd.openxmlformats-officedocument.presentationml.tags+xml"/>
  <Override PartName="/ppt/tags/tag1606.xml" ContentType="application/vnd.openxmlformats-officedocument.presentationml.tags+xml"/>
  <Override PartName="/ppt/tags/tag1607.xml" ContentType="application/vnd.openxmlformats-officedocument.presentationml.tags+xml"/>
  <Override PartName="/ppt/tags/tag1608.xml" ContentType="application/vnd.openxmlformats-officedocument.presentationml.tags+xml"/>
  <Override PartName="/ppt/tags/tag1609.xml" ContentType="application/vnd.openxmlformats-officedocument.presentationml.tags+xml"/>
  <Override PartName="/ppt/tags/tag1610.xml" ContentType="application/vnd.openxmlformats-officedocument.presentationml.tags+xml"/>
  <Override PartName="/ppt/tags/tag1611.xml" ContentType="application/vnd.openxmlformats-officedocument.presentationml.tags+xml"/>
  <Override PartName="/ppt/tags/tag1612.xml" ContentType="application/vnd.openxmlformats-officedocument.presentationml.tags+xml"/>
  <Override PartName="/ppt/tags/tag1613.xml" ContentType="application/vnd.openxmlformats-officedocument.presentationml.tags+xml"/>
  <Override PartName="/ppt/tags/tag1614.xml" ContentType="application/vnd.openxmlformats-officedocument.presentationml.tags+xml"/>
  <Override PartName="/ppt/tags/tag1615.xml" ContentType="application/vnd.openxmlformats-officedocument.presentationml.tags+xml"/>
  <Override PartName="/ppt/tags/tag1616.xml" ContentType="application/vnd.openxmlformats-officedocument.presentationml.tags+xml"/>
  <Override PartName="/ppt/tags/tag1617.xml" ContentType="application/vnd.openxmlformats-officedocument.presentationml.tags+xml"/>
  <Override PartName="/ppt/tags/tag1618.xml" ContentType="application/vnd.openxmlformats-officedocument.presentationml.tags+xml"/>
  <Override PartName="/ppt/tags/tag1619.xml" ContentType="application/vnd.openxmlformats-officedocument.presentationml.tags+xml"/>
  <Override PartName="/ppt/tags/tag1620.xml" ContentType="application/vnd.openxmlformats-officedocument.presentationml.tags+xml"/>
  <Override PartName="/ppt/tags/tag1621.xml" ContentType="application/vnd.openxmlformats-officedocument.presentationml.tags+xml"/>
  <Override PartName="/ppt/tags/tag1622.xml" ContentType="application/vnd.openxmlformats-officedocument.presentationml.tags+xml"/>
  <Override PartName="/ppt/tags/tag1623.xml" ContentType="application/vnd.openxmlformats-officedocument.presentationml.tags+xml"/>
  <Override PartName="/ppt/tags/tag1624.xml" ContentType="application/vnd.openxmlformats-officedocument.presentationml.tags+xml"/>
  <Override PartName="/ppt/tags/tag1625.xml" ContentType="application/vnd.openxmlformats-officedocument.presentationml.tags+xml"/>
  <Override PartName="/ppt/tags/tag1626.xml" ContentType="application/vnd.openxmlformats-officedocument.presentationml.tags+xml"/>
  <Override PartName="/ppt/tags/tag1627.xml" ContentType="application/vnd.openxmlformats-officedocument.presentationml.tags+xml"/>
  <Override PartName="/ppt/tags/tag1628.xml" ContentType="application/vnd.openxmlformats-officedocument.presentationml.tags+xml"/>
  <Override PartName="/ppt/tags/tag1629.xml" ContentType="application/vnd.openxmlformats-officedocument.presentationml.tags+xml"/>
  <Override PartName="/ppt/tags/tag1630.xml" ContentType="application/vnd.openxmlformats-officedocument.presentationml.tags+xml"/>
  <Override PartName="/ppt/tags/tag1631.xml" ContentType="application/vnd.openxmlformats-officedocument.presentationml.tags+xml"/>
  <Override PartName="/ppt/tags/tag1632.xml" ContentType="application/vnd.openxmlformats-officedocument.presentationml.tags+xml"/>
  <Override PartName="/ppt/tags/tag1633.xml" ContentType="application/vnd.openxmlformats-officedocument.presentationml.tags+xml"/>
  <Override PartName="/ppt/tags/tag1634.xml" ContentType="application/vnd.openxmlformats-officedocument.presentationml.tags+xml"/>
  <Override PartName="/ppt/tags/tag1635.xml" ContentType="application/vnd.openxmlformats-officedocument.presentationml.tags+xml"/>
  <Override PartName="/ppt/tags/tag1636.xml" ContentType="application/vnd.openxmlformats-officedocument.presentationml.tags+xml"/>
  <Override PartName="/ppt/tags/tag1637.xml" ContentType="application/vnd.openxmlformats-officedocument.presentationml.tags+xml"/>
  <Override PartName="/ppt/tags/tag1638.xml" ContentType="application/vnd.openxmlformats-officedocument.presentationml.tags+xml"/>
  <Override PartName="/ppt/tags/tag1639.xml" ContentType="application/vnd.openxmlformats-officedocument.presentationml.tags+xml"/>
  <Override PartName="/ppt/tags/tag1640.xml" ContentType="application/vnd.openxmlformats-officedocument.presentationml.tags+xml"/>
  <Override PartName="/ppt/tags/tag1641.xml" ContentType="application/vnd.openxmlformats-officedocument.presentationml.tags+xml"/>
  <Override PartName="/ppt/tags/tag1642.xml" ContentType="application/vnd.openxmlformats-officedocument.presentationml.tags+xml"/>
  <Override PartName="/ppt/tags/tag1643.xml" ContentType="application/vnd.openxmlformats-officedocument.presentationml.tags+xml"/>
  <Override PartName="/ppt/tags/tag1644.xml" ContentType="application/vnd.openxmlformats-officedocument.presentationml.tags+xml"/>
  <Override PartName="/ppt/tags/tag1645.xml" ContentType="application/vnd.openxmlformats-officedocument.presentationml.tags+xml"/>
  <Override PartName="/ppt/tags/tag1646.xml" ContentType="application/vnd.openxmlformats-officedocument.presentationml.tags+xml"/>
  <Override PartName="/ppt/tags/tag1647.xml" ContentType="application/vnd.openxmlformats-officedocument.presentationml.tags+xml"/>
  <Override PartName="/ppt/tags/tag1648.xml" ContentType="application/vnd.openxmlformats-officedocument.presentationml.tags+xml"/>
  <Override PartName="/ppt/tags/tag1649.xml" ContentType="application/vnd.openxmlformats-officedocument.presentationml.tags+xml"/>
  <Override PartName="/ppt/tags/tag1650.xml" ContentType="application/vnd.openxmlformats-officedocument.presentationml.tags+xml"/>
  <Override PartName="/ppt/tags/tag1651.xml" ContentType="application/vnd.openxmlformats-officedocument.presentationml.tags+xml"/>
  <Override PartName="/ppt/tags/tag1652.xml" ContentType="application/vnd.openxmlformats-officedocument.presentationml.tags+xml"/>
  <Override PartName="/ppt/tags/tag1653.xml" ContentType="application/vnd.openxmlformats-officedocument.presentationml.tags+xml"/>
  <Override PartName="/ppt/tags/tag1654.xml" ContentType="application/vnd.openxmlformats-officedocument.presentationml.tags+xml"/>
  <Override PartName="/ppt/tags/tag1655.xml" ContentType="application/vnd.openxmlformats-officedocument.presentationml.tags+xml"/>
  <Override PartName="/ppt/tags/tag1656.xml" ContentType="application/vnd.openxmlformats-officedocument.presentationml.tags+xml"/>
  <Override PartName="/ppt/tags/tag1657.xml" ContentType="application/vnd.openxmlformats-officedocument.presentationml.tags+xml"/>
  <Override PartName="/ppt/tags/tag1658.xml" ContentType="application/vnd.openxmlformats-officedocument.presentationml.tags+xml"/>
  <Override PartName="/ppt/tags/tag1659.xml" ContentType="application/vnd.openxmlformats-officedocument.presentationml.tags+xml"/>
  <Override PartName="/ppt/tags/tag1660.xml" ContentType="application/vnd.openxmlformats-officedocument.presentationml.tags+xml"/>
  <Override PartName="/ppt/tags/tag1661.xml" ContentType="application/vnd.openxmlformats-officedocument.presentationml.tags+xml"/>
  <Override PartName="/ppt/tags/tag1662.xml" ContentType="application/vnd.openxmlformats-officedocument.presentationml.tags+xml"/>
  <Override PartName="/ppt/tags/tag1663.xml" ContentType="application/vnd.openxmlformats-officedocument.presentationml.tags+xml"/>
  <Override PartName="/ppt/tags/tag1664.xml" ContentType="application/vnd.openxmlformats-officedocument.presentationml.tags+xml"/>
  <Override PartName="/ppt/tags/tag1665.xml" ContentType="application/vnd.openxmlformats-officedocument.presentationml.tags+xml"/>
  <Override PartName="/ppt/tags/tag1666.xml" ContentType="application/vnd.openxmlformats-officedocument.presentationml.tags+xml"/>
  <Override PartName="/ppt/tags/tag1667.xml" ContentType="application/vnd.openxmlformats-officedocument.presentationml.tags+xml"/>
  <Override PartName="/ppt/tags/tag1668.xml" ContentType="application/vnd.openxmlformats-officedocument.presentationml.tags+xml"/>
  <Override PartName="/ppt/tags/tag1669.xml" ContentType="application/vnd.openxmlformats-officedocument.presentationml.tags+xml"/>
  <Override PartName="/ppt/tags/tag1670.xml" ContentType="application/vnd.openxmlformats-officedocument.presentationml.tags+xml"/>
  <Override PartName="/ppt/tags/tag1671.xml" ContentType="application/vnd.openxmlformats-officedocument.presentationml.tags+xml"/>
  <Override PartName="/ppt/tags/tag1672.xml" ContentType="application/vnd.openxmlformats-officedocument.presentationml.tags+xml"/>
  <Override PartName="/ppt/tags/tag1673.xml" ContentType="application/vnd.openxmlformats-officedocument.presentationml.tags+xml"/>
  <Override PartName="/ppt/tags/tag1674.xml" ContentType="application/vnd.openxmlformats-officedocument.presentationml.tags+xml"/>
  <Override PartName="/ppt/tags/tag1675.xml" ContentType="application/vnd.openxmlformats-officedocument.presentationml.tags+xml"/>
  <Override PartName="/ppt/tags/tag1676.xml" ContentType="application/vnd.openxmlformats-officedocument.presentationml.tags+xml"/>
  <Override PartName="/ppt/tags/tag1677.xml" ContentType="application/vnd.openxmlformats-officedocument.presentationml.tags+xml"/>
  <Override PartName="/ppt/tags/tag1678.xml" ContentType="application/vnd.openxmlformats-officedocument.presentationml.tags+xml"/>
  <Override PartName="/ppt/tags/tag1679.xml" ContentType="application/vnd.openxmlformats-officedocument.presentationml.tags+xml"/>
  <Override PartName="/ppt/tags/tag1680.xml" ContentType="application/vnd.openxmlformats-officedocument.presentationml.tags+xml"/>
  <Override PartName="/ppt/tags/tag1681.xml" ContentType="application/vnd.openxmlformats-officedocument.presentationml.tags+xml"/>
  <Override PartName="/ppt/tags/tag1682.xml" ContentType="application/vnd.openxmlformats-officedocument.presentationml.tags+xml"/>
  <Override PartName="/ppt/tags/tag1683.xml" ContentType="application/vnd.openxmlformats-officedocument.presentationml.tags+xml"/>
  <Override PartName="/ppt/tags/tag1684.xml" ContentType="application/vnd.openxmlformats-officedocument.presentationml.tags+xml"/>
  <Override PartName="/ppt/tags/tag1685.xml" ContentType="application/vnd.openxmlformats-officedocument.presentationml.tags+xml"/>
  <Override PartName="/ppt/tags/tag1686.xml" ContentType="application/vnd.openxmlformats-officedocument.presentationml.tags+xml"/>
  <Override PartName="/ppt/tags/tag1687.xml" ContentType="application/vnd.openxmlformats-officedocument.presentationml.tags+xml"/>
  <Override PartName="/ppt/tags/tag1688.xml" ContentType="application/vnd.openxmlformats-officedocument.presentationml.tags+xml"/>
  <Override PartName="/ppt/tags/tag1689.xml" ContentType="application/vnd.openxmlformats-officedocument.presentationml.tags+xml"/>
  <Override PartName="/ppt/tags/tag1690.xml" ContentType="application/vnd.openxmlformats-officedocument.presentationml.tags+xml"/>
  <Override PartName="/ppt/tags/tag1691.xml" ContentType="application/vnd.openxmlformats-officedocument.presentationml.tags+xml"/>
  <Override PartName="/ppt/tags/tag1692.xml" ContentType="application/vnd.openxmlformats-officedocument.presentationml.tags+xml"/>
  <Override PartName="/ppt/tags/tag1693.xml" ContentType="application/vnd.openxmlformats-officedocument.presentationml.tags+xml"/>
  <Override PartName="/ppt/tags/tag1694.xml" ContentType="application/vnd.openxmlformats-officedocument.presentationml.tags+xml"/>
  <Override PartName="/ppt/tags/tag1695.xml" ContentType="application/vnd.openxmlformats-officedocument.presentationml.tags+xml"/>
  <Override PartName="/ppt/tags/tag1696.xml" ContentType="application/vnd.openxmlformats-officedocument.presentationml.tags+xml"/>
  <Override PartName="/ppt/tags/tag1697.xml" ContentType="application/vnd.openxmlformats-officedocument.presentationml.tags+xml"/>
  <Override PartName="/ppt/tags/tag1698.xml" ContentType="application/vnd.openxmlformats-officedocument.presentationml.tags+xml"/>
  <Override PartName="/ppt/tags/tag1699.xml" ContentType="application/vnd.openxmlformats-officedocument.presentationml.tags+xml"/>
  <Override PartName="/ppt/tags/tag1700.xml" ContentType="application/vnd.openxmlformats-officedocument.presentationml.tags+xml"/>
  <Override PartName="/ppt/tags/tag1701.xml" ContentType="application/vnd.openxmlformats-officedocument.presentationml.tags+xml"/>
  <Override PartName="/ppt/tags/tag1702.xml" ContentType="application/vnd.openxmlformats-officedocument.presentationml.tags+xml"/>
  <Override PartName="/ppt/tags/tag1703.xml" ContentType="application/vnd.openxmlformats-officedocument.presentationml.tags+xml"/>
  <Override PartName="/ppt/tags/tag1704.xml" ContentType="application/vnd.openxmlformats-officedocument.presentationml.tags+xml"/>
  <Override PartName="/ppt/tags/tag1705.xml" ContentType="application/vnd.openxmlformats-officedocument.presentationml.tags+xml"/>
  <Override PartName="/ppt/tags/tag1706.xml" ContentType="application/vnd.openxmlformats-officedocument.presentationml.tags+xml"/>
  <Override PartName="/ppt/tags/tag1707.xml" ContentType="application/vnd.openxmlformats-officedocument.presentationml.tags+xml"/>
  <Override PartName="/ppt/tags/tag1708.xml" ContentType="application/vnd.openxmlformats-officedocument.presentationml.tags+xml"/>
  <Override PartName="/ppt/tags/tag1709.xml" ContentType="application/vnd.openxmlformats-officedocument.presentationml.tags+xml"/>
  <Override PartName="/ppt/tags/tag1710.xml" ContentType="application/vnd.openxmlformats-officedocument.presentationml.tags+xml"/>
  <Override PartName="/ppt/tags/tag1711.xml" ContentType="application/vnd.openxmlformats-officedocument.presentationml.tags+xml"/>
  <Override PartName="/ppt/tags/tag1712.xml" ContentType="application/vnd.openxmlformats-officedocument.presentationml.tags+xml"/>
  <Override PartName="/ppt/tags/tag1713.xml" ContentType="application/vnd.openxmlformats-officedocument.presentationml.tags+xml"/>
  <Override PartName="/ppt/tags/tag1714.xml" ContentType="application/vnd.openxmlformats-officedocument.presentationml.tags+xml"/>
  <Override PartName="/ppt/tags/tag1715.xml" ContentType="application/vnd.openxmlformats-officedocument.presentationml.tags+xml"/>
  <Override PartName="/ppt/tags/tag1716.xml" ContentType="application/vnd.openxmlformats-officedocument.presentationml.tags+xml"/>
  <Override PartName="/ppt/tags/tag1717.xml" ContentType="application/vnd.openxmlformats-officedocument.presentationml.tags+xml"/>
  <Override PartName="/ppt/notesSlides/notesSlide61.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tags/tag1718.xml" ContentType="application/vnd.openxmlformats-officedocument.presentationml.tags+xml"/>
  <Override PartName="/ppt/tags/tag1719.xml" ContentType="application/vnd.openxmlformats-officedocument.presentationml.tags+xml"/>
  <Override PartName="/ppt/tags/tag1720.xml" ContentType="application/vnd.openxmlformats-officedocument.presentationml.tags+xml"/>
  <Override PartName="/ppt/tags/tag1721.xml" ContentType="application/vnd.openxmlformats-officedocument.presentationml.tags+xml"/>
  <Override PartName="/ppt/tags/tag1722.xml" ContentType="application/vnd.openxmlformats-officedocument.presentationml.tags+xml"/>
  <Override PartName="/ppt/tags/tag1723.xml" ContentType="application/vnd.openxmlformats-officedocument.presentationml.tags+xml"/>
  <Override PartName="/ppt/tags/tag1724.xml" ContentType="application/vnd.openxmlformats-officedocument.presentationml.tags+xml"/>
  <Override PartName="/ppt/tags/tag1725.xml" ContentType="application/vnd.openxmlformats-officedocument.presentationml.tags+xml"/>
  <Override PartName="/ppt/tags/tag1726.xml" ContentType="application/vnd.openxmlformats-officedocument.presentationml.tags+xml"/>
  <Override PartName="/ppt/tags/tag1727.xml" ContentType="application/vnd.openxmlformats-officedocument.presentationml.tags+xml"/>
  <Override PartName="/ppt/tags/tag1728.xml" ContentType="application/vnd.openxmlformats-officedocument.presentationml.tags+xml"/>
  <Override PartName="/ppt/tags/tag1729.xml" ContentType="application/vnd.openxmlformats-officedocument.presentationml.tags+xml"/>
  <Override PartName="/ppt/tags/tag1730.xml" ContentType="application/vnd.openxmlformats-officedocument.presentationml.tags+xml"/>
  <Override PartName="/ppt/tags/tag1731.xml" ContentType="application/vnd.openxmlformats-officedocument.presentationml.tags+xml"/>
  <Override PartName="/ppt/tags/tag1732.xml" ContentType="application/vnd.openxmlformats-officedocument.presentationml.tags+xml"/>
  <Override PartName="/ppt/tags/tag1733.xml" ContentType="application/vnd.openxmlformats-officedocument.presentationml.tags+xml"/>
  <Override PartName="/ppt/tags/tag1734.xml" ContentType="application/vnd.openxmlformats-officedocument.presentationml.tags+xml"/>
  <Override PartName="/ppt/tags/tag1735.xml" ContentType="application/vnd.openxmlformats-officedocument.presentationml.tags+xml"/>
  <Override PartName="/ppt/tags/tag1736.xml" ContentType="application/vnd.openxmlformats-officedocument.presentationml.tags+xml"/>
  <Override PartName="/ppt/tags/tag1737.xml" ContentType="application/vnd.openxmlformats-officedocument.presentationml.tags+xml"/>
  <Override PartName="/ppt/tags/tag1738.xml" ContentType="application/vnd.openxmlformats-officedocument.presentationml.tags+xml"/>
  <Override PartName="/ppt/tags/tag1739.xml" ContentType="application/vnd.openxmlformats-officedocument.presentationml.tags+xml"/>
  <Override PartName="/ppt/tags/tag1740.xml" ContentType="application/vnd.openxmlformats-officedocument.presentationml.tags+xml"/>
  <Override PartName="/ppt/tags/tag1741.xml" ContentType="application/vnd.openxmlformats-officedocument.presentationml.tags+xml"/>
  <Override PartName="/ppt/tags/tag1742.xml" ContentType="application/vnd.openxmlformats-officedocument.presentationml.tags+xml"/>
  <Override PartName="/ppt/tags/tag1743.xml" ContentType="application/vnd.openxmlformats-officedocument.presentationml.tags+xml"/>
  <Override PartName="/ppt/tags/tag1744.xml" ContentType="application/vnd.openxmlformats-officedocument.presentationml.tags+xml"/>
  <Override PartName="/ppt/tags/tag1745.xml" ContentType="application/vnd.openxmlformats-officedocument.presentationml.tags+xml"/>
  <Override PartName="/ppt/tags/tag1746.xml" ContentType="application/vnd.openxmlformats-officedocument.presentationml.tags+xml"/>
  <Override PartName="/ppt/tags/tag1747.xml" ContentType="application/vnd.openxmlformats-officedocument.presentationml.tags+xml"/>
  <Override PartName="/ppt/tags/tag1748.xml" ContentType="application/vnd.openxmlformats-officedocument.presentationml.tags+xml"/>
  <Override PartName="/ppt/tags/tag1749.xml" ContentType="application/vnd.openxmlformats-officedocument.presentationml.tags+xml"/>
  <Override PartName="/ppt/tags/tag1750.xml" ContentType="application/vnd.openxmlformats-officedocument.presentationml.tags+xml"/>
  <Override PartName="/ppt/tags/tag1751.xml" ContentType="application/vnd.openxmlformats-officedocument.presentationml.tags+xml"/>
  <Override PartName="/ppt/tags/tag1752.xml" ContentType="application/vnd.openxmlformats-officedocument.presentationml.tags+xml"/>
  <Override PartName="/ppt/tags/tag1753.xml" ContentType="application/vnd.openxmlformats-officedocument.presentationml.tags+xml"/>
  <Override PartName="/ppt/tags/tag1754.xml" ContentType="application/vnd.openxmlformats-officedocument.presentationml.tags+xml"/>
  <Override PartName="/ppt/tags/tag1755.xml" ContentType="application/vnd.openxmlformats-officedocument.presentationml.tags+xml"/>
  <Override PartName="/ppt/tags/tag1756.xml" ContentType="application/vnd.openxmlformats-officedocument.presentationml.tags+xml"/>
  <Override PartName="/ppt/tags/tag1757.xml" ContentType="application/vnd.openxmlformats-officedocument.presentationml.tags+xml"/>
  <Override PartName="/ppt/tags/tag1758.xml" ContentType="application/vnd.openxmlformats-officedocument.presentationml.tags+xml"/>
  <Override PartName="/ppt/tags/tag1759.xml" ContentType="application/vnd.openxmlformats-officedocument.presentationml.tags+xml"/>
  <Override PartName="/ppt/tags/tag1760.xml" ContentType="application/vnd.openxmlformats-officedocument.presentationml.tags+xml"/>
  <Override PartName="/ppt/tags/tag1761.xml" ContentType="application/vnd.openxmlformats-officedocument.presentationml.tags+xml"/>
  <Override PartName="/ppt/tags/tag1762.xml" ContentType="application/vnd.openxmlformats-officedocument.presentationml.tags+xml"/>
  <Override PartName="/ppt/tags/tag1763.xml" ContentType="application/vnd.openxmlformats-officedocument.presentationml.tags+xml"/>
  <Override PartName="/ppt/tags/tag1764.xml" ContentType="application/vnd.openxmlformats-officedocument.presentationml.tags+xml"/>
  <Override PartName="/ppt/tags/tag1765.xml" ContentType="application/vnd.openxmlformats-officedocument.presentationml.tags+xml"/>
  <Override PartName="/ppt/tags/tag1766.xml" ContentType="application/vnd.openxmlformats-officedocument.presentationml.tags+xml"/>
  <Override PartName="/ppt/tags/tag1767.xml" ContentType="application/vnd.openxmlformats-officedocument.presentationml.tags+xml"/>
  <Override PartName="/ppt/tags/tag1768.xml" ContentType="application/vnd.openxmlformats-officedocument.presentationml.tags+xml"/>
  <Override PartName="/ppt/tags/tag1769.xml" ContentType="application/vnd.openxmlformats-officedocument.presentationml.tags+xml"/>
  <Override PartName="/ppt/tags/tag1770.xml" ContentType="application/vnd.openxmlformats-officedocument.presentationml.tags+xml"/>
  <Override PartName="/ppt/tags/tag1771.xml" ContentType="application/vnd.openxmlformats-officedocument.presentationml.tags+xml"/>
  <Override PartName="/ppt/tags/tag1772.xml" ContentType="application/vnd.openxmlformats-officedocument.presentationml.tags+xml"/>
  <Override PartName="/ppt/tags/tag1773.xml" ContentType="application/vnd.openxmlformats-officedocument.presentationml.tags+xml"/>
  <Override PartName="/ppt/tags/tag1774.xml" ContentType="application/vnd.openxmlformats-officedocument.presentationml.tags+xml"/>
  <Override PartName="/ppt/tags/tag1775.xml" ContentType="application/vnd.openxmlformats-officedocument.presentationml.tags+xml"/>
  <Override PartName="/ppt/tags/tag1776.xml" ContentType="application/vnd.openxmlformats-officedocument.presentationml.tags+xml"/>
  <Override PartName="/ppt/tags/tag1777.xml" ContentType="application/vnd.openxmlformats-officedocument.presentationml.tags+xml"/>
  <Override PartName="/ppt/tags/tag1778.xml" ContentType="application/vnd.openxmlformats-officedocument.presentationml.tags+xml"/>
  <Override PartName="/ppt/tags/tag1779.xml" ContentType="application/vnd.openxmlformats-officedocument.presentationml.tags+xml"/>
  <Override PartName="/ppt/tags/tag1780.xml" ContentType="application/vnd.openxmlformats-officedocument.presentationml.tags+xml"/>
  <Override PartName="/ppt/tags/tag1781.xml" ContentType="application/vnd.openxmlformats-officedocument.presentationml.tags+xml"/>
  <Override PartName="/ppt/tags/tag1782.xml" ContentType="application/vnd.openxmlformats-officedocument.presentationml.tags+xml"/>
  <Override PartName="/ppt/tags/tag1783.xml" ContentType="application/vnd.openxmlformats-officedocument.presentationml.tags+xml"/>
  <Override PartName="/ppt/tags/tag1784.xml" ContentType="application/vnd.openxmlformats-officedocument.presentationml.tags+xml"/>
  <Override PartName="/ppt/tags/tag1785.xml" ContentType="application/vnd.openxmlformats-officedocument.presentationml.tags+xml"/>
  <Override PartName="/ppt/tags/tag1786.xml" ContentType="application/vnd.openxmlformats-officedocument.presentationml.tags+xml"/>
  <Override PartName="/ppt/tags/tag1787.xml" ContentType="application/vnd.openxmlformats-officedocument.presentationml.tags+xml"/>
  <Override PartName="/ppt/tags/tag1788.xml" ContentType="application/vnd.openxmlformats-officedocument.presentationml.tags+xml"/>
  <Override PartName="/ppt/tags/tag1789.xml" ContentType="application/vnd.openxmlformats-officedocument.presentationml.tags+xml"/>
  <Override PartName="/ppt/tags/tag1790.xml" ContentType="application/vnd.openxmlformats-officedocument.presentationml.tags+xml"/>
  <Override PartName="/ppt/tags/tag1791.xml" ContentType="application/vnd.openxmlformats-officedocument.presentationml.tags+xml"/>
  <Override PartName="/ppt/tags/tag1792.xml" ContentType="application/vnd.openxmlformats-officedocument.presentationml.tags+xml"/>
  <Override PartName="/ppt/tags/tag1793.xml" ContentType="application/vnd.openxmlformats-officedocument.presentationml.tags+xml"/>
  <Override PartName="/ppt/tags/tag1794.xml" ContentType="application/vnd.openxmlformats-officedocument.presentationml.tags+xml"/>
  <Override PartName="/ppt/tags/tag1795.xml" ContentType="application/vnd.openxmlformats-officedocument.presentationml.tags+xml"/>
  <Override PartName="/ppt/tags/tag1796.xml" ContentType="application/vnd.openxmlformats-officedocument.presentationml.tags+xml"/>
  <Override PartName="/ppt/tags/tag1797.xml" ContentType="application/vnd.openxmlformats-officedocument.presentationml.tags+xml"/>
  <Override PartName="/ppt/tags/tag1798.xml" ContentType="application/vnd.openxmlformats-officedocument.presentationml.tags+xml"/>
  <Override PartName="/ppt/tags/tag1799.xml" ContentType="application/vnd.openxmlformats-officedocument.presentationml.tags+xml"/>
  <Override PartName="/ppt/tags/tag1800.xml" ContentType="application/vnd.openxmlformats-officedocument.presentationml.tags+xml"/>
  <Override PartName="/ppt/tags/tag1801.xml" ContentType="application/vnd.openxmlformats-officedocument.presentationml.tags+xml"/>
  <Override PartName="/ppt/tags/tag1802.xml" ContentType="application/vnd.openxmlformats-officedocument.presentationml.tags+xml"/>
  <Override PartName="/ppt/tags/tag1803.xml" ContentType="application/vnd.openxmlformats-officedocument.presentationml.tags+xml"/>
  <Override PartName="/ppt/tags/tag1804.xml" ContentType="application/vnd.openxmlformats-officedocument.presentationml.tags+xml"/>
  <Override PartName="/ppt/tags/tag1805.xml" ContentType="application/vnd.openxmlformats-officedocument.presentationml.tags+xml"/>
  <Override PartName="/ppt/tags/tag1806.xml" ContentType="application/vnd.openxmlformats-officedocument.presentationml.tags+xml"/>
  <Override PartName="/ppt/tags/tag1807.xml" ContentType="application/vnd.openxmlformats-officedocument.presentationml.tags+xml"/>
  <Override PartName="/ppt/tags/tag1808.xml" ContentType="application/vnd.openxmlformats-officedocument.presentationml.tags+xml"/>
  <Override PartName="/ppt/tags/tag1809.xml" ContentType="application/vnd.openxmlformats-officedocument.presentationml.tags+xml"/>
  <Override PartName="/ppt/charts/chart44.xml" ContentType="application/vnd.openxmlformats-officedocument.drawingml.chart+xml"/>
  <Override PartName="/ppt/charts/chart45.xml" ContentType="application/vnd.openxmlformats-officedocument.drawingml.chart+xml"/>
  <Override PartName="/ppt/tags/tag1810.xml" ContentType="application/vnd.openxmlformats-officedocument.presentationml.tags+xml"/>
  <Override PartName="/ppt/tags/tag1811.xml" ContentType="application/vnd.openxmlformats-officedocument.presentationml.tags+xml"/>
  <Override PartName="/ppt/tags/tag1812.xml" ContentType="application/vnd.openxmlformats-officedocument.presentationml.tags+xml"/>
  <Override PartName="/ppt/tags/tag1813.xml" ContentType="application/vnd.openxmlformats-officedocument.presentationml.tags+xml"/>
  <Override PartName="/ppt/tags/tag1814.xml" ContentType="application/vnd.openxmlformats-officedocument.presentationml.tags+xml"/>
  <Override PartName="/ppt/tags/tag1815.xml" ContentType="application/vnd.openxmlformats-officedocument.presentationml.tags+xml"/>
  <Override PartName="/ppt/tags/tag1816.xml" ContentType="application/vnd.openxmlformats-officedocument.presentationml.tags+xml"/>
  <Override PartName="/ppt/tags/tag1817.xml" ContentType="application/vnd.openxmlformats-officedocument.presentationml.tags+xml"/>
  <Override PartName="/ppt/tags/tag1818.xml" ContentType="application/vnd.openxmlformats-officedocument.presentationml.tags+xml"/>
  <Override PartName="/ppt/tags/tag1819.xml" ContentType="application/vnd.openxmlformats-officedocument.presentationml.tags+xml"/>
  <Override PartName="/ppt/tags/tag1820.xml" ContentType="application/vnd.openxmlformats-officedocument.presentationml.tags+xml"/>
  <Override PartName="/ppt/tags/tag1821.xml" ContentType="application/vnd.openxmlformats-officedocument.presentationml.tags+xml"/>
  <Override PartName="/ppt/tags/tag1822.xml" ContentType="application/vnd.openxmlformats-officedocument.presentationml.tags+xml"/>
  <Override PartName="/ppt/tags/tag1823.xml" ContentType="application/vnd.openxmlformats-officedocument.presentationml.tags+xml"/>
  <Override PartName="/ppt/tags/tag1824.xml" ContentType="application/vnd.openxmlformats-officedocument.presentationml.tags+xml"/>
  <Override PartName="/ppt/tags/tag1825.xml" ContentType="application/vnd.openxmlformats-officedocument.presentationml.tags+xml"/>
  <Override PartName="/ppt/tags/tag1826.xml" ContentType="application/vnd.openxmlformats-officedocument.presentationml.tags+xml"/>
  <Override PartName="/ppt/tags/tag1827.xml" ContentType="application/vnd.openxmlformats-officedocument.presentationml.tags+xml"/>
  <Override PartName="/ppt/tags/tag1828.xml" ContentType="application/vnd.openxmlformats-officedocument.presentationml.tags+xml"/>
  <Override PartName="/ppt/tags/tag1829.xml" ContentType="application/vnd.openxmlformats-officedocument.presentationml.tags+xml"/>
  <Override PartName="/ppt/tags/tag1830.xml" ContentType="application/vnd.openxmlformats-officedocument.presentationml.tags+xml"/>
  <Override PartName="/ppt/tags/tag1831.xml" ContentType="application/vnd.openxmlformats-officedocument.presentationml.tags+xml"/>
  <Override PartName="/ppt/tags/tag1832.xml" ContentType="application/vnd.openxmlformats-officedocument.presentationml.tags+xml"/>
  <Override PartName="/ppt/tags/tag1833.xml" ContentType="application/vnd.openxmlformats-officedocument.presentationml.tags+xml"/>
  <Override PartName="/ppt/tags/tag1834.xml" ContentType="application/vnd.openxmlformats-officedocument.presentationml.tags+xml"/>
  <Override PartName="/ppt/tags/tag1835.xml" ContentType="application/vnd.openxmlformats-officedocument.presentationml.tags+xml"/>
  <Override PartName="/ppt/tags/tag1836.xml" ContentType="application/vnd.openxmlformats-officedocument.presentationml.tags+xml"/>
  <Override PartName="/ppt/tags/tag1837.xml" ContentType="application/vnd.openxmlformats-officedocument.presentationml.tags+xml"/>
  <Override PartName="/ppt/tags/tag1838.xml" ContentType="application/vnd.openxmlformats-officedocument.presentationml.tags+xml"/>
  <Override PartName="/ppt/tags/tag1839.xml" ContentType="application/vnd.openxmlformats-officedocument.presentationml.tags+xml"/>
  <Override PartName="/ppt/tags/tag1840.xml" ContentType="application/vnd.openxmlformats-officedocument.presentationml.tags+xml"/>
  <Override PartName="/ppt/tags/tag1841.xml" ContentType="application/vnd.openxmlformats-officedocument.presentationml.tags+xml"/>
  <Override PartName="/ppt/tags/tag1842.xml" ContentType="application/vnd.openxmlformats-officedocument.presentationml.tags+xml"/>
  <Override PartName="/ppt/tags/tag1843.xml" ContentType="application/vnd.openxmlformats-officedocument.presentationml.tags+xml"/>
  <Override PartName="/ppt/tags/tag1844.xml" ContentType="application/vnd.openxmlformats-officedocument.presentationml.tags+xml"/>
  <Override PartName="/ppt/tags/tag1845.xml" ContentType="application/vnd.openxmlformats-officedocument.presentationml.tags+xml"/>
  <Override PartName="/ppt/tags/tag1846.xml" ContentType="application/vnd.openxmlformats-officedocument.presentationml.tags+xml"/>
  <Override PartName="/ppt/tags/tag1847.xml" ContentType="application/vnd.openxmlformats-officedocument.presentationml.tags+xml"/>
  <Override PartName="/ppt/tags/tag1848.xml" ContentType="application/vnd.openxmlformats-officedocument.presentationml.tags+xml"/>
  <Override PartName="/ppt/tags/tag1849.xml" ContentType="application/vnd.openxmlformats-officedocument.presentationml.tags+xml"/>
  <Override PartName="/ppt/tags/tag1850.xml" ContentType="application/vnd.openxmlformats-officedocument.presentationml.tags+xml"/>
  <Override PartName="/ppt/tags/tag1851.xml" ContentType="application/vnd.openxmlformats-officedocument.presentationml.tags+xml"/>
  <Override PartName="/ppt/tags/tag1852.xml" ContentType="application/vnd.openxmlformats-officedocument.presentationml.tags+xml"/>
  <Override PartName="/ppt/tags/tag1853.xml" ContentType="application/vnd.openxmlformats-officedocument.presentationml.tags+xml"/>
  <Override PartName="/ppt/tags/tag1854.xml" ContentType="application/vnd.openxmlformats-officedocument.presentationml.tags+xml"/>
  <Override PartName="/ppt/tags/tag1855.xml" ContentType="application/vnd.openxmlformats-officedocument.presentationml.tags+xml"/>
  <Override PartName="/ppt/tags/tag1856.xml" ContentType="application/vnd.openxmlformats-officedocument.presentationml.tags+xml"/>
  <Override PartName="/ppt/tags/tag1857.xml" ContentType="application/vnd.openxmlformats-officedocument.presentationml.tags+xml"/>
  <Override PartName="/ppt/tags/tag1858.xml" ContentType="application/vnd.openxmlformats-officedocument.presentationml.tags+xml"/>
  <Override PartName="/ppt/tags/tag1859.xml" ContentType="application/vnd.openxmlformats-officedocument.presentationml.tags+xml"/>
  <Override PartName="/ppt/tags/tag1860.xml" ContentType="application/vnd.openxmlformats-officedocument.presentationml.tags+xml"/>
  <Override PartName="/ppt/tags/tag1861.xml" ContentType="application/vnd.openxmlformats-officedocument.presentationml.tags+xml"/>
  <Override PartName="/ppt/tags/tag1862.xml" ContentType="application/vnd.openxmlformats-officedocument.presentationml.tags+xml"/>
  <Override PartName="/ppt/tags/tag1863.xml" ContentType="application/vnd.openxmlformats-officedocument.presentationml.tags+xml"/>
  <Override PartName="/ppt/tags/tag1864.xml" ContentType="application/vnd.openxmlformats-officedocument.presentationml.tags+xml"/>
  <Override PartName="/ppt/tags/tag1865.xml" ContentType="application/vnd.openxmlformats-officedocument.presentationml.tags+xml"/>
  <Override PartName="/ppt/tags/tag1866.xml" ContentType="application/vnd.openxmlformats-officedocument.presentationml.tags+xml"/>
  <Override PartName="/ppt/tags/tag1867.xml" ContentType="application/vnd.openxmlformats-officedocument.presentationml.tags+xml"/>
  <Override PartName="/ppt/tags/tag1868.xml" ContentType="application/vnd.openxmlformats-officedocument.presentationml.tags+xml"/>
  <Override PartName="/ppt/tags/tag1869.xml" ContentType="application/vnd.openxmlformats-officedocument.presentationml.tags+xml"/>
  <Override PartName="/ppt/tags/tag1870.xml" ContentType="application/vnd.openxmlformats-officedocument.presentationml.tags+xml"/>
  <Override PartName="/ppt/tags/tag1871.xml" ContentType="application/vnd.openxmlformats-officedocument.presentationml.tags+xml"/>
  <Override PartName="/ppt/tags/tag1872.xml" ContentType="application/vnd.openxmlformats-officedocument.presentationml.tags+xml"/>
  <Override PartName="/ppt/tags/tag1873.xml" ContentType="application/vnd.openxmlformats-officedocument.presentationml.tags+xml"/>
  <Override PartName="/ppt/tags/tag1874.xml" ContentType="application/vnd.openxmlformats-officedocument.presentationml.tags+xml"/>
  <Override PartName="/ppt/tags/tag1875.xml" ContentType="application/vnd.openxmlformats-officedocument.presentationml.tags+xml"/>
  <Override PartName="/ppt/tags/tag1876.xml" ContentType="application/vnd.openxmlformats-officedocument.presentationml.tags+xml"/>
  <Override PartName="/ppt/tags/tag1877.xml" ContentType="application/vnd.openxmlformats-officedocument.presentationml.tags+xml"/>
  <Override PartName="/ppt/tags/tag1878.xml" ContentType="application/vnd.openxmlformats-officedocument.presentationml.tags+xml"/>
  <Override PartName="/ppt/tags/tag1879.xml" ContentType="application/vnd.openxmlformats-officedocument.presentationml.tags+xml"/>
  <Override PartName="/ppt/tags/tag1880.xml" ContentType="application/vnd.openxmlformats-officedocument.presentationml.tags+xml"/>
  <Override PartName="/ppt/tags/tag1881.xml" ContentType="application/vnd.openxmlformats-officedocument.presentationml.tags+xml"/>
  <Override PartName="/ppt/tags/tag1882.xml" ContentType="application/vnd.openxmlformats-officedocument.presentationml.tags+xml"/>
  <Override PartName="/ppt/tags/tag1883.xml" ContentType="application/vnd.openxmlformats-officedocument.presentationml.tags+xml"/>
  <Override PartName="/ppt/tags/tag1884.xml" ContentType="application/vnd.openxmlformats-officedocument.presentationml.tags+xml"/>
  <Override PartName="/ppt/tags/tag1885.xml" ContentType="application/vnd.openxmlformats-officedocument.presentationml.tags+xml"/>
  <Override PartName="/ppt/tags/tag1886.xml" ContentType="application/vnd.openxmlformats-officedocument.presentationml.tags+xml"/>
  <Override PartName="/ppt/tags/tag1887.xml" ContentType="application/vnd.openxmlformats-officedocument.presentationml.tags+xml"/>
  <Override PartName="/ppt/tags/tag1888.xml" ContentType="application/vnd.openxmlformats-officedocument.presentationml.tags+xml"/>
  <Override PartName="/ppt/tags/tag1889.xml" ContentType="application/vnd.openxmlformats-officedocument.presentationml.tags+xml"/>
  <Override PartName="/ppt/tags/tag1890.xml" ContentType="application/vnd.openxmlformats-officedocument.presentationml.tags+xml"/>
  <Override PartName="/ppt/tags/tag1891.xml" ContentType="application/vnd.openxmlformats-officedocument.presentationml.tags+xml"/>
  <Override PartName="/ppt/tags/tag1892.xml" ContentType="application/vnd.openxmlformats-officedocument.presentationml.tags+xml"/>
  <Override PartName="/ppt/tags/tag1893.xml" ContentType="application/vnd.openxmlformats-officedocument.presentationml.tags+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tags/tag1894.xml" ContentType="application/vnd.openxmlformats-officedocument.presentationml.tags+xml"/>
  <Override PartName="/ppt/tags/tag1895.xml" ContentType="application/vnd.openxmlformats-officedocument.presentationml.tags+xml"/>
  <Override PartName="/ppt/tags/tag1896.xml" ContentType="application/vnd.openxmlformats-officedocument.presentationml.tags+xml"/>
  <Override PartName="/ppt/tags/tag1897.xml" ContentType="application/vnd.openxmlformats-officedocument.presentationml.tags+xml"/>
  <Override PartName="/ppt/tags/tag1898.xml" ContentType="application/vnd.openxmlformats-officedocument.presentationml.tags+xml"/>
  <Override PartName="/ppt/tags/tag1899.xml" ContentType="application/vnd.openxmlformats-officedocument.presentationml.tags+xml"/>
  <Override PartName="/ppt/tags/tag1900.xml" ContentType="application/vnd.openxmlformats-officedocument.presentationml.tags+xml"/>
  <Override PartName="/ppt/tags/tag1901.xml" ContentType="application/vnd.openxmlformats-officedocument.presentationml.tags+xml"/>
  <Override PartName="/ppt/tags/tag1902.xml" ContentType="application/vnd.openxmlformats-officedocument.presentationml.tags+xml"/>
  <Override PartName="/ppt/tags/tag1903.xml" ContentType="application/vnd.openxmlformats-officedocument.presentationml.tags+xml"/>
  <Override PartName="/ppt/tags/tag1904.xml" ContentType="application/vnd.openxmlformats-officedocument.presentationml.tags+xml"/>
  <Override PartName="/ppt/tags/tag1905.xml" ContentType="application/vnd.openxmlformats-officedocument.presentationml.tags+xml"/>
  <Override PartName="/ppt/tags/tag1906.xml" ContentType="application/vnd.openxmlformats-officedocument.presentationml.tags+xml"/>
  <Override PartName="/ppt/tags/tag1907.xml" ContentType="application/vnd.openxmlformats-officedocument.presentationml.tags+xml"/>
  <Override PartName="/ppt/tags/tag1908.xml" ContentType="application/vnd.openxmlformats-officedocument.presentationml.tags+xml"/>
  <Override PartName="/ppt/tags/tag1909.xml" ContentType="application/vnd.openxmlformats-officedocument.presentationml.tags+xml"/>
  <Override PartName="/ppt/tags/tag1910.xml" ContentType="application/vnd.openxmlformats-officedocument.presentationml.tags+xml"/>
  <Override PartName="/ppt/tags/tag1911.xml" ContentType="application/vnd.openxmlformats-officedocument.presentationml.tags+xml"/>
  <Override PartName="/ppt/tags/tag1912.xml" ContentType="application/vnd.openxmlformats-officedocument.presentationml.tags+xml"/>
  <Override PartName="/ppt/tags/tag1913.xml" ContentType="application/vnd.openxmlformats-officedocument.presentationml.tags+xml"/>
  <Override PartName="/ppt/tags/tag1914.xml" ContentType="application/vnd.openxmlformats-officedocument.presentationml.tags+xml"/>
  <Override PartName="/ppt/tags/tag1915.xml" ContentType="application/vnd.openxmlformats-officedocument.presentationml.tags+xml"/>
  <Override PartName="/ppt/tags/tag1916.xml" ContentType="application/vnd.openxmlformats-officedocument.presentationml.tags+xml"/>
  <Override PartName="/ppt/tags/tag1917.xml" ContentType="application/vnd.openxmlformats-officedocument.presentationml.tags+xml"/>
  <Override PartName="/ppt/tags/tag1918.xml" ContentType="application/vnd.openxmlformats-officedocument.presentationml.tags+xml"/>
  <Override PartName="/ppt/tags/tag1919.xml" ContentType="application/vnd.openxmlformats-officedocument.presentationml.tags+xml"/>
  <Override PartName="/ppt/tags/tag1920.xml" ContentType="application/vnd.openxmlformats-officedocument.presentationml.tags+xml"/>
  <Override PartName="/ppt/tags/tag1921.xml" ContentType="application/vnd.openxmlformats-officedocument.presentationml.tags+xml"/>
  <Override PartName="/ppt/tags/tag1922.xml" ContentType="application/vnd.openxmlformats-officedocument.presentationml.tags+xml"/>
  <Override PartName="/ppt/tags/tag1923.xml" ContentType="application/vnd.openxmlformats-officedocument.presentationml.tags+xml"/>
  <Override PartName="/ppt/tags/tag1924.xml" ContentType="application/vnd.openxmlformats-officedocument.presentationml.tags+xml"/>
  <Override PartName="/ppt/tags/tag1925.xml" ContentType="application/vnd.openxmlformats-officedocument.presentationml.tags+xml"/>
  <Override PartName="/ppt/notesSlides/notesSlide62.xml" ContentType="application/vnd.openxmlformats-officedocument.presentationml.notesSlide+xml"/>
  <Override PartName="/ppt/charts/chart49.xml" ContentType="application/vnd.openxmlformats-officedocument.drawingml.chart+xml"/>
  <Override PartName="/ppt/tags/tag1926.xml" ContentType="application/vnd.openxmlformats-officedocument.presentationml.tags+xml"/>
  <Override PartName="/ppt/tags/tag1927.xml" ContentType="application/vnd.openxmlformats-officedocument.presentationml.tags+xml"/>
  <Override PartName="/ppt/notesSlides/notesSlide63.xml" ContentType="application/vnd.openxmlformats-officedocument.presentationml.notesSlide+xml"/>
  <Override PartName="/ppt/tags/tag1928.xml" ContentType="application/vnd.openxmlformats-officedocument.presentationml.tags+xml"/>
  <Override PartName="/ppt/tags/tag1929.xml" ContentType="application/vnd.openxmlformats-officedocument.presentationml.tags+xml"/>
  <Override PartName="/ppt/tags/tag1930.xml" ContentType="application/vnd.openxmlformats-officedocument.presentationml.tags+xml"/>
  <Override PartName="/ppt/tags/tag1931.xml" ContentType="application/vnd.openxmlformats-officedocument.presentationml.tags+xml"/>
  <Override PartName="/ppt/tags/tag1932.xml" ContentType="application/vnd.openxmlformats-officedocument.presentationml.tags+xml"/>
  <Override PartName="/ppt/tags/tag1933.xml" ContentType="application/vnd.openxmlformats-officedocument.presentationml.tags+xml"/>
  <Override PartName="/ppt/tags/tag1934.xml" ContentType="application/vnd.openxmlformats-officedocument.presentationml.tags+xml"/>
  <Override PartName="/ppt/tags/tag1935.xml" ContentType="application/vnd.openxmlformats-officedocument.presentationml.tags+xml"/>
  <Override PartName="/ppt/notesSlides/notesSlide64.xml" ContentType="application/vnd.openxmlformats-officedocument.presentationml.notesSlide+xml"/>
  <Override PartName="/ppt/tags/tag1936.xml" ContentType="application/vnd.openxmlformats-officedocument.presentationml.tags+xml"/>
  <Override PartName="/ppt/tags/tag1937.xml" ContentType="application/vnd.openxmlformats-officedocument.presentationml.tags+xml"/>
  <Override PartName="/ppt/tags/tag1938.xml" ContentType="application/vnd.openxmlformats-officedocument.presentationml.tags+xml"/>
  <Override PartName="/ppt/tags/tag1939.xml" ContentType="application/vnd.openxmlformats-officedocument.presentationml.tags+xml"/>
  <Override PartName="/ppt/tags/tag1940.xml" ContentType="application/vnd.openxmlformats-officedocument.presentationml.tags+xml"/>
  <Override PartName="/ppt/tags/tag1941.xml" ContentType="application/vnd.openxmlformats-officedocument.presentationml.tags+xml"/>
  <Override PartName="/ppt/tags/tag1942.xml" ContentType="application/vnd.openxmlformats-officedocument.presentationml.tags+xml"/>
  <Override PartName="/ppt/tags/tag1943.xml" ContentType="application/vnd.openxmlformats-officedocument.presentationml.tags+xml"/>
  <Override PartName="/ppt/tags/tag1944.xml" ContentType="application/vnd.openxmlformats-officedocument.presentationml.tags+xml"/>
  <Override PartName="/ppt/tags/tag1945.xml" ContentType="application/vnd.openxmlformats-officedocument.presentationml.tags+xml"/>
  <Override PartName="/ppt/tags/tag1946.xml" ContentType="application/vnd.openxmlformats-officedocument.presentationml.tags+xml"/>
  <Override PartName="/ppt/tags/tag1947.xml" ContentType="application/vnd.openxmlformats-officedocument.presentationml.tags+xml"/>
  <Override PartName="/ppt/tags/tag1948.xml" ContentType="application/vnd.openxmlformats-officedocument.presentationml.tags+xml"/>
  <Override PartName="/ppt/tags/tag1949.xml" ContentType="application/vnd.openxmlformats-officedocument.presentationml.tags+xml"/>
  <Override PartName="/ppt/tags/tag1950.xml" ContentType="application/vnd.openxmlformats-officedocument.presentationml.tags+xml"/>
  <Override PartName="/ppt/tags/tag1951.xml" ContentType="application/vnd.openxmlformats-officedocument.presentationml.tags+xml"/>
  <Override PartName="/ppt/tags/tag1952.xml" ContentType="application/vnd.openxmlformats-officedocument.presentationml.tags+xml"/>
  <Override PartName="/ppt/tags/tag1953.xml" ContentType="application/vnd.openxmlformats-officedocument.presentationml.tags+xml"/>
  <Override PartName="/ppt/tags/tag1954.xml" ContentType="application/vnd.openxmlformats-officedocument.presentationml.tags+xml"/>
  <Override PartName="/ppt/tags/tag1955.xml" ContentType="application/vnd.openxmlformats-officedocument.presentationml.tags+xml"/>
  <Override PartName="/ppt/tags/tag1956.xml" ContentType="application/vnd.openxmlformats-officedocument.presentationml.tags+xml"/>
  <Override PartName="/ppt/tags/tag1957.xml" ContentType="application/vnd.openxmlformats-officedocument.presentationml.tags+xml"/>
  <Override PartName="/ppt/tags/tag1958.xml" ContentType="application/vnd.openxmlformats-officedocument.presentationml.tags+xml"/>
  <Override PartName="/ppt/tags/tag1959.xml" ContentType="application/vnd.openxmlformats-officedocument.presentationml.tags+xml"/>
  <Override PartName="/ppt/tags/tag1960.xml" ContentType="application/vnd.openxmlformats-officedocument.presentationml.tags+xml"/>
  <Override PartName="/ppt/tags/tag1961.xml" ContentType="application/vnd.openxmlformats-officedocument.presentationml.tags+xml"/>
  <Override PartName="/ppt/tags/tag1962.xml" ContentType="application/vnd.openxmlformats-officedocument.presentationml.tags+xml"/>
  <Override PartName="/ppt/tags/tag1963.xml" ContentType="application/vnd.openxmlformats-officedocument.presentationml.tags+xml"/>
  <Override PartName="/ppt/tags/tag1964.xml" ContentType="application/vnd.openxmlformats-officedocument.presentationml.tags+xml"/>
  <Override PartName="/ppt/tags/tag1965.xml" ContentType="application/vnd.openxmlformats-officedocument.presentationml.tags+xml"/>
  <Override PartName="/ppt/tags/tag1966.xml" ContentType="application/vnd.openxmlformats-officedocument.presentationml.tags+xml"/>
  <Override PartName="/ppt/tags/tag1967.xml" ContentType="application/vnd.openxmlformats-officedocument.presentationml.tags+xml"/>
  <Override PartName="/ppt/tags/tag1968.xml" ContentType="application/vnd.openxmlformats-officedocument.presentationml.tags+xml"/>
  <Override PartName="/ppt/tags/tag1969.xml" ContentType="application/vnd.openxmlformats-officedocument.presentationml.tags+xml"/>
  <Override PartName="/ppt/tags/tag1970.xml" ContentType="application/vnd.openxmlformats-officedocument.presentationml.tags+xml"/>
  <Override PartName="/ppt/tags/tag1971.xml" ContentType="application/vnd.openxmlformats-officedocument.presentationml.tags+xml"/>
  <Override PartName="/ppt/tags/tag1972.xml" ContentType="application/vnd.openxmlformats-officedocument.presentationml.tags+xml"/>
  <Override PartName="/ppt/tags/tag1973.xml" ContentType="application/vnd.openxmlformats-officedocument.presentationml.tags+xml"/>
  <Override PartName="/ppt/tags/tag1974.xml" ContentType="application/vnd.openxmlformats-officedocument.presentationml.tags+xml"/>
  <Override PartName="/ppt/tags/tag1975.xml" ContentType="application/vnd.openxmlformats-officedocument.presentationml.tags+xml"/>
  <Override PartName="/ppt/tags/tag1976.xml" ContentType="application/vnd.openxmlformats-officedocument.presentationml.tags+xml"/>
  <Override PartName="/ppt/tags/tag1977.xml" ContentType="application/vnd.openxmlformats-officedocument.presentationml.tags+xml"/>
  <Override PartName="/ppt/tags/tag1978.xml" ContentType="application/vnd.openxmlformats-officedocument.presentationml.tags+xml"/>
  <Override PartName="/ppt/tags/tag1979.xml" ContentType="application/vnd.openxmlformats-officedocument.presentationml.tags+xml"/>
  <Override PartName="/ppt/tags/tag1980.xml" ContentType="application/vnd.openxmlformats-officedocument.presentationml.tags+xml"/>
  <Override PartName="/ppt/tags/tag1981.xml" ContentType="application/vnd.openxmlformats-officedocument.presentationml.tags+xml"/>
  <Override PartName="/ppt/tags/tag1982.xml" ContentType="application/vnd.openxmlformats-officedocument.presentationml.tags+xml"/>
  <Override PartName="/ppt/tags/tag1983.xml" ContentType="application/vnd.openxmlformats-officedocument.presentationml.tags+xml"/>
  <Override PartName="/ppt/tags/tag1984.xml" ContentType="application/vnd.openxmlformats-officedocument.presentationml.tags+xml"/>
  <Override PartName="/ppt/tags/tag1985.xml" ContentType="application/vnd.openxmlformats-officedocument.presentationml.tags+xml"/>
  <Override PartName="/ppt/tags/tag1986.xml" ContentType="application/vnd.openxmlformats-officedocument.presentationml.tags+xml"/>
  <Override PartName="/ppt/tags/tag1987.xml" ContentType="application/vnd.openxmlformats-officedocument.presentationml.tags+xml"/>
  <Override PartName="/ppt/tags/tag1988.xml" ContentType="application/vnd.openxmlformats-officedocument.presentationml.tags+xml"/>
  <Override PartName="/ppt/tags/tag1989.xml" ContentType="application/vnd.openxmlformats-officedocument.presentationml.tags+xml"/>
  <Override PartName="/ppt/tags/tag1990.xml" ContentType="application/vnd.openxmlformats-officedocument.presentationml.tags+xml"/>
  <Override PartName="/ppt/tags/tag1991.xml" ContentType="application/vnd.openxmlformats-officedocument.presentationml.tags+xml"/>
  <Override PartName="/ppt/tags/tag1992.xml" ContentType="application/vnd.openxmlformats-officedocument.presentationml.tags+xml"/>
  <Override PartName="/ppt/tags/tag1993.xml" ContentType="application/vnd.openxmlformats-officedocument.presentationml.tags+xml"/>
  <Override PartName="/ppt/tags/tag1994.xml" ContentType="application/vnd.openxmlformats-officedocument.presentationml.tags+xml"/>
  <Override PartName="/ppt/tags/tag1995.xml" ContentType="application/vnd.openxmlformats-officedocument.presentationml.tags+xml"/>
  <Override PartName="/ppt/tags/tag1996.xml" ContentType="application/vnd.openxmlformats-officedocument.presentationml.tags+xml"/>
  <Override PartName="/ppt/tags/tag1997.xml" ContentType="application/vnd.openxmlformats-officedocument.presentationml.tags+xml"/>
  <Override PartName="/ppt/tags/tag1998.xml" ContentType="application/vnd.openxmlformats-officedocument.presentationml.tags+xml"/>
  <Override PartName="/ppt/tags/tag1999.xml" ContentType="application/vnd.openxmlformats-officedocument.presentationml.tags+xml"/>
  <Override PartName="/ppt/tags/tag2000.xml" ContentType="application/vnd.openxmlformats-officedocument.presentationml.tags+xml"/>
  <Override PartName="/ppt/tags/tag2001.xml" ContentType="application/vnd.openxmlformats-officedocument.presentationml.tags+xml"/>
  <Override PartName="/ppt/tags/tag2002.xml" ContentType="application/vnd.openxmlformats-officedocument.presentationml.tags+xml"/>
  <Override PartName="/ppt/tags/tag2003.xml" ContentType="application/vnd.openxmlformats-officedocument.presentationml.tags+xml"/>
  <Override PartName="/ppt/tags/tag2004.xml" ContentType="application/vnd.openxmlformats-officedocument.presentationml.tags+xml"/>
  <Override PartName="/ppt/tags/tag2005.xml" ContentType="application/vnd.openxmlformats-officedocument.presentationml.tags+xml"/>
  <Override PartName="/ppt/tags/tag2006.xml" ContentType="application/vnd.openxmlformats-officedocument.presentationml.tags+xml"/>
  <Override PartName="/ppt/tags/tag2007.xml" ContentType="application/vnd.openxmlformats-officedocument.presentationml.tags+xml"/>
  <Override PartName="/ppt/tags/tag2008.xml" ContentType="application/vnd.openxmlformats-officedocument.presentationml.tags+xml"/>
  <Override PartName="/ppt/tags/tag2009.xml" ContentType="application/vnd.openxmlformats-officedocument.presentationml.tags+xml"/>
  <Override PartName="/ppt/tags/tag2010.xml" ContentType="application/vnd.openxmlformats-officedocument.presentationml.tags+xml"/>
  <Override PartName="/ppt/tags/tag2011.xml" ContentType="application/vnd.openxmlformats-officedocument.presentationml.tags+xml"/>
  <Override PartName="/ppt/tags/tag2012.xml" ContentType="application/vnd.openxmlformats-officedocument.presentationml.tags+xml"/>
  <Override PartName="/ppt/tags/tag2013.xml" ContentType="application/vnd.openxmlformats-officedocument.presentationml.tags+xml"/>
  <Override PartName="/ppt/tags/tag2014.xml" ContentType="application/vnd.openxmlformats-officedocument.presentationml.tags+xml"/>
  <Override PartName="/ppt/tags/tag2015.xml" ContentType="application/vnd.openxmlformats-officedocument.presentationml.tags+xml"/>
  <Override PartName="/ppt/tags/tag2016.xml" ContentType="application/vnd.openxmlformats-officedocument.presentationml.tags+xml"/>
  <Override PartName="/ppt/tags/tag2017.xml" ContentType="application/vnd.openxmlformats-officedocument.presentationml.tags+xml"/>
  <Override PartName="/ppt/tags/tag2018.xml" ContentType="application/vnd.openxmlformats-officedocument.presentationml.tags+xml"/>
  <Override PartName="/ppt/tags/tag2019.xml" ContentType="application/vnd.openxmlformats-officedocument.presentationml.tags+xml"/>
  <Override PartName="/ppt/tags/tag2020.xml" ContentType="application/vnd.openxmlformats-officedocument.presentationml.tags+xml"/>
  <Override PartName="/ppt/tags/tag2021.xml" ContentType="application/vnd.openxmlformats-officedocument.presentationml.tags+xml"/>
  <Override PartName="/ppt/notesSlides/notesSlide65.xml" ContentType="application/vnd.openxmlformats-officedocument.presentationml.notesSlide+xml"/>
  <Override PartName="/ppt/charts/chart50.xml" ContentType="application/vnd.openxmlformats-officedocument.drawingml.chart+xml"/>
  <Override PartName="/ppt/tags/tag2022.xml" ContentType="application/vnd.openxmlformats-officedocument.presentationml.tags+xml"/>
  <Override PartName="/ppt/tags/tag2023.xml" ContentType="application/vnd.openxmlformats-officedocument.presentationml.tags+xml"/>
  <Override PartName="/ppt/tags/tag2024.xml" ContentType="application/vnd.openxmlformats-officedocument.presentationml.tags+xml"/>
  <Override PartName="/ppt/tags/tag2025.xml" ContentType="application/vnd.openxmlformats-officedocument.presentationml.tags+xml"/>
  <Override PartName="/ppt/tags/tag2026.xml" ContentType="application/vnd.openxmlformats-officedocument.presentationml.tags+xml"/>
  <Override PartName="/ppt/tags/tag2027.xml" ContentType="application/vnd.openxmlformats-officedocument.presentationml.tags+xml"/>
  <Override PartName="/ppt/tags/tag2028.xml" ContentType="application/vnd.openxmlformats-officedocument.presentationml.tags+xml"/>
  <Override PartName="/ppt/tags/tag2029.xml" ContentType="application/vnd.openxmlformats-officedocument.presentationml.tags+xml"/>
  <Override PartName="/ppt/tags/tag2030.xml" ContentType="application/vnd.openxmlformats-officedocument.presentationml.tags+xml"/>
  <Override PartName="/ppt/tags/tag2031.xml" ContentType="application/vnd.openxmlformats-officedocument.presentationml.tags+xml"/>
  <Override PartName="/ppt/tags/tag2032.xml" ContentType="application/vnd.openxmlformats-officedocument.presentationml.tags+xml"/>
  <Override PartName="/ppt/notesSlides/notesSlide66.xml" ContentType="application/vnd.openxmlformats-officedocument.presentationml.notesSlide+xml"/>
  <Override PartName="/ppt/tags/tag2033.xml" ContentType="application/vnd.openxmlformats-officedocument.presentationml.tags+xml"/>
  <Override PartName="/ppt/tags/tag2034.xml" ContentType="application/vnd.openxmlformats-officedocument.presentationml.tags+xml"/>
  <Override PartName="/ppt/tags/tag2035.xml" ContentType="application/vnd.openxmlformats-officedocument.presentationml.tags+xml"/>
  <Override PartName="/ppt/notesSlides/notesSlide67.xml" ContentType="application/vnd.openxmlformats-officedocument.presentationml.notesSlide+xml"/>
  <Override PartName="/ppt/tags/tag2036.xml" ContentType="application/vnd.openxmlformats-officedocument.presentationml.tags+xml"/>
  <Override PartName="/ppt/tags/tag2037.xml" ContentType="application/vnd.openxmlformats-officedocument.presentationml.tags+xml"/>
  <Override PartName="/ppt/tags/tag2038.xml" ContentType="application/vnd.openxmlformats-officedocument.presentationml.tags+xml"/>
  <Override PartName="/ppt/tags/tag2039.xml" ContentType="application/vnd.openxmlformats-officedocument.presentationml.tags+xml"/>
  <Override PartName="/ppt/tags/tag2040.xml" ContentType="application/vnd.openxmlformats-officedocument.presentationml.tags+xml"/>
  <Override PartName="/ppt/tags/tag2041.xml" ContentType="application/vnd.openxmlformats-officedocument.presentationml.tags+xml"/>
  <Override PartName="/ppt/tags/tag2042.xml" ContentType="application/vnd.openxmlformats-officedocument.presentationml.tags+xml"/>
  <Override PartName="/ppt/tags/tag2043.xml" ContentType="application/vnd.openxmlformats-officedocument.presentationml.tags+xml"/>
  <Override PartName="/ppt/tags/tag2044.xml" ContentType="application/vnd.openxmlformats-officedocument.presentationml.tags+xml"/>
  <Override PartName="/ppt/tags/tag2045.xml" ContentType="application/vnd.openxmlformats-officedocument.presentationml.tags+xml"/>
  <Override PartName="/ppt/tags/tag2046.xml" ContentType="application/vnd.openxmlformats-officedocument.presentationml.tags+xml"/>
  <Override PartName="/ppt/tags/tag2047.xml" ContentType="application/vnd.openxmlformats-officedocument.presentationml.tags+xml"/>
  <Override PartName="/ppt/tags/tag2048.xml" ContentType="application/vnd.openxmlformats-officedocument.presentationml.tags+xml"/>
  <Override PartName="/ppt/tags/tag2049.xml" ContentType="application/vnd.openxmlformats-officedocument.presentationml.tags+xml"/>
  <Override PartName="/ppt/tags/tag2050.xml" ContentType="application/vnd.openxmlformats-officedocument.presentationml.tags+xml"/>
  <Override PartName="/ppt/notesSlides/notesSlide68.xml" ContentType="application/vnd.openxmlformats-officedocument.presentationml.notesSlide+xml"/>
  <Override PartName="/ppt/charts/chart51.xml" ContentType="application/vnd.openxmlformats-officedocument.drawingml.chart+xml"/>
  <Override PartName="/ppt/tags/tag2051.xml" ContentType="application/vnd.openxmlformats-officedocument.presentationml.tags+xml"/>
  <Override PartName="/ppt/tags/tag2052.xml" ContentType="application/vnd.openxmlformats-officedocument.presentationml.tags+xml"/>
  <Override PartName="/ppt/tags/tag2053.xml" ContentType="application/vnd.openxmlformats-officedocument.presentationml.tags+xml"/>
  <Override PartName="/ppt/tags/tag2054.xml" ContentType="application/vnd.openxmlformats-officedocument.presentationml.tags+xml"/>
  <Override PartName="/ppt/tags/tag2055.xml" ContentType="application/vnd.openxmlformats-officedocument.presentationml.tags+xml"/>
  <Override PartName="/ppt/tags/tag2056.xml" ContentType="application/vnd.openxmlformats-officedocument.presentationml.tags+xml"/>
  <Override PartName="/ppt/tags/tag2057.xml" ContentType="application/vnd.openxmlformats-officedocument.presentationml.tags+xml"/>
  <Override PartName="/ppt/tags/tag2058.xml" ContentType="application/vnd.openxmlformats-officedocument.presentationml.tags+xml"/>
  <Override PartName="/ppt/tags/tag2059.xml" ContentType="application/vnd.openxmlformats-officedocument.presentationml.tags+xml"/>
  <Override PartName="/ppt/tags/tag2060.xml" ContentType="application/vnd.openxmlformats-officedocument.presentationml.tags+xml"/>
  <Override PartName="/ppt/tags/tag2061.xml" ContentType="application/vnd.openxmlformats-officedocument.presentationml.tags+xml"/>
  <Override PartName="/ppt/tags/tag2062.xml" ContentType="application/vnd.openxmlformats-officedocument.presentationml.tags+xml"/>
  <Override PartName="/ppt/tags/tag2063.xml" ContentType="application/vnd.openxmlformats-officedocument.presentationml.tags+xml"/>
  <Override PartName="/ppt/tags/tag2064.xml" ContentType="application/vnd.openxmlformats-officedocument.presentationml.tags+xml"/>
  <Override PartName="/ppt/tags/tag2065.xml" ContentType="application/vnd.openxmlformats-officedocument.presentationml.tags+xml"/>
  <Override PartName="/ppt/tags/tag2066.xml" ContentType="application/vnd.openxmlformats-officedocument.presentationml.tags+xml"/>
  <Override PartName="/ppt/tags/tag2067.xml" ContentType="application/vnd.openxmlformats-officedocument.presentationml.tags+xml"/>
  <Override PartName="/ppt/tags/tag2068.xml" ContentType="application/vnd.openxmlformats-officedocument.presentationml.tags+xml"/>
  <Override PartName="/ppt/notesSlides/notesSlide69.xml" ContentType="application/vnd.openxmlformats-officedocument.presentationml.notesSlide+xml"/>
  <Override PartName="/ppt/tags/tag2069.xml" ContentType="application/vnd.openxmlformats-officedocument.presentationml.tags+xml"/>
  <Override PartName="/ppt/tags/tag2070.xml" ContentType="application/vnd.openxmlformats-officedocument.presentationml.tags+xml"/>
  <Override PartName="/ppt/tags/tag2071.xml" ContentType="application/vnd.openxmlformats-officedocument.presentationml.tags+xml"/>
  <Override PartName="/ppt/tags/tag2072.xml" ContentType="application/vnd.openxmlformats-officedocument.presentationml.tags+xml"/>
  <Override PartName="/ppt/tags/tag2073.xml" ContentType="application/vnd.openxmlformats-officedocument.presentationml.tags+xml"/>
  <Override PartName="/ppt/tags/tag2074.xml" ContentType="application/vnd.openxmlformats-officedocument.presentationml.tags+xml"/>
  <Override PartName="/ppt/tags/tag2075.xml" ContentType="application/vnd.openxmlformats-officedocument.presentationml.tags+xml"/>
  <Override PartName="/ppt/tags/tag2076.xml" ContentType="application/vnd.openxmlformats-officedocument.presentationml.tags+xml"/>
  <Override PartName="/ppt/tags/tag2077.xml" ContentType="application/vnd.openxmlformats-officedocument.presentationml.tags+xml"/>
  <Override PartName="/ppt/tags/tag2078.xml" ContentType="application/vnd.openxmlformats-officedocument.presentationml.tags+xml"/>
  <Override PartName="/ppt/notesSlides/notesSlide70.xml" ContentType="application/vnd.openxmlformats-officedocument.presentationml.notesSlide+xml"/>
  <Override PartName="/ppt/charts/chart52.xml" ContentType="application/vnd.openxmlformats-officedocument.drawingml.chart+xml"/>
  <Override PartName="/ppt/tags/tag2079.xml" ContentType="application/vnd.openxmlformats-officedocument.presentationml.tags+xml"/>
  <Override PartName="/ppt/tags/tag2080.xml" ContentType="application/vnd.openxmlformats-officedocument.presentationml.tags+xml"/>
  <Override PartName="/ppt/tags/tag2081.xml" ContentType="application/vnd.openxmlformats-officedocument.presentationml.tags+xml"/>
  <Override PartName="/ppt/tags/tag2082.xml" ContentType="application/vnd.openxmlformats-officedocument.presentationml.tags+xml"/>
  <Override PartName="/ppt/tags/tag2083.xml" ContentType="application/vnd.openxmlformats-officedocument.presentationml.tags+xml"/>
  <Override PartName="/ppt/tags/tag2084.xml" ContentType="application/vnd.openxmlformats-officedocument.presentationml.tags+xml"/>
  <Override PartName="/ppt/notesSlides/notesSlide71.xml" ContentType="application/vnd.openxmlformats-officedocument.presentationml.notesSlide+xml"/>
  <Override PartName="/ppt/tags/tag2085.xml" ContentType="application/vnd.openxmlformats-officedocument.presentationml.tags+xml"/>
  <Override PartName="/ppt/tags/tag2086.xml" ContentType="application/vnd.openxmlformats-officedocument.presentationml.tags+xml"/>
  <Override PartName="/ppt/tags/tag2087.xml" ContentType="application/vnd.openxmlformats-officedocument.presentationml.tags+xml"/>
  <Override PartName="/ppt/tags/tag2088.xml" ContentType="application/vnd.openxmlformats-officedocument.presentationml.tags+xml"/>
  <Override PartName="/ppt/tags/tag2089.xml" ContentType="application/vnd.openxmlformats-officedocument.presentationml.tags+xml"/>
  <Override PartName="/ppt/tags/tag2090.xml" ContentType="application/vnd.openxmlformats-officedocument.presentationml.tags+xml"/>
  <Override PartName="/ppt/tags/tag2091.xml" ContentType="application/vnd.openxmlformats-officedocument.presentationml.tags+xml"/>
  <Override PartName="/ppt/tags/tag2092.xml" ContentType="application/vnd.openxmlformats-officedocument.presentationml.tags+xml"/>
  <Override PartName="/ppt/tags/tag2093.xml" ContentType="application/vnd.openxmlformats-officedocument.presentationml.tags+xml"/>
  <Override PartName="/ppt/tags/tag2094.xml" ContentType="application/vnd.openxmlformats-officedocument.presentationml.tags+xml"/>
  <Override PartName="/ppt/tags/tag2095.xml" ContentType="application/vnd.openxmlformats-officedocument.presentationml.tags+xml"/>
  <Override PartName="/ppt/tags/tag2096.xml" ContentType="application/vnd.openxmlformats-officedocument.presentationml.tags+xml"/>
  <Override PartName="/ppt/tags/tag2097.xml" ContentType="application/vnd.openxmlformats-officedocument.presentationml.tags+xml"/>
  <Override PartName="/ppt/tags/tag2098.xml" ContentType="application/vnd.openxmlformats-officedocument.presentationml.tags+xml"/>
  <Override PartName="/ppt/tags/tag2099.xml" ContentType="application/vnd.openxmlformats-officedocument.presentationml.tags+xml"/>
  <Override PartName="/ppt/tags/tag2100.xml" ContentType="application/vnd.openxmlformats-officedocument.presentationml.tags+xml"/>
  <Override PartName="/ppt/tags/tag2101.xml" ContentType="application/vnd.openxmlformats-officedocument.presentationml.tags+xml"/>
  <Override PartName="/ppt/tags/tag2102.xml" ContentType="application/vnd.openxmlformats-officedocument.presentationml.tags+xml"/>
  <Override PartName="/ppt/tags/tag2103.xml" ContentType="application/vnd.openxmlformats-officedocument.presentationml.tags+xml"/>
  <Override PartName="/ppt/tags/tag2104.xml" ContentType="application/vnd.openxmlformats-officedocument.presentationml.tags+xml"/>
  <Override PartName="/ppt/tags/tag2105.xml" ContentType="application/vnd.openxmlformats-officedocument.presentationml.tags+xml"/>
  <Override PartName="/ppt/tags/tag2106.xml" ContentType="application/vnd.openxmlformats-officedocument.presentationml.tags+xml"/>
  <Override PartName="/ppt/tags/tag2107.xml" ContentType="application/vnd.openxmlformats-officedocument.presentationml.tags+xml"/>
  <Override PartName="/ppt/tags/tag2108.xml" ContentType="application/vnd.openxmlformats-officedocument.presentationml.tags+xml"/>
  <Override PartName="/ppt/tags/tag2109.xml" ContentType="application/vnd.openxmlformats-officedocument.presentationml.tags+xml"/>
  <Override PartName="/ppt/tags/tag2110.xml" ContentType="application/vnd.openxmlformats-officedocument.presentationml.tags+xml"/>
  <Override PartName="/ppt/tags/tag2111.xml" ContentType="application/vnd.openxmlformats-officedocument.presentationml.tags+xml"/>
  <Override PartName="/ppt/tags/tag2112.xml" ContentType="application/vnd.openxmlformats-officedocument.presentationml.tags+xml"/>
  <Override PartName="/ppt/tags/tag2113.xml" ContentType="application/vnd.openxmlformats-officedocument.presentationml.tags+xml"/>
  <Override PartName="/ppt/notesSlides/notesSlide72.xml" ContentType="application/vnd.openxmlformats-officedocument.presentationml.notesSlide+xml"/>
  <Override PartName="/ppt/charts/chart53.xml" ContentType="application/vnd.openxmlformats-officedocument.drawingml.chart+xml"/>
  <Override PartName="/ppt/tags/tag2114.xml" ContentType="application/vnd.openxmlformats-officedocument.presentationml.tags+xml"/>
  <Override PartName="/ppt/tags/tag2115.xml" ContentType="application/vnd.openxmlformats-officedocument.presentationml.tags+xml"/>
  <Override PartName="/ppt/tags/tag2116.xml" ContentType="application/vnd.openxmlformats-officedocument.presentationml.tags+xml"/>
  <Override PartName="/ppt/notesSlides/notesSlide73.xml" ContentType="application/vnd.openxmlformats-officedocument.presentationml.notesSlide+xml"/>
  <Override PartName="/ppt/tags/tag2117.xml" ContentType="application/vnd.openxmlformats-officedocument.presentationml.tags+xml"/>
  <Override PartName="/ppt/notesSlides/notesSlide74.xml" ContentType="application/vnd.openxmlformats-officedocument.presentationml.notesSlide+xml"/>
  <Override PartName="/ppt/tags/tag2118.xml" ContentType="application/vnd.openxmlformats-officedocument.presentationml.tags+xml"/>
  <Override PartName="/ppt/tags/tag2119.xml" ContentType="application/vnd.openxmlformats-officedocument.presentationml.tags+xml"/>
  <Override PartName="/ppt/tags/tag2120.xml" ContentType="application/vnd.openxmlformats-officedocument.presentationml.tags+xml"/>
  <Override PartName="/ppt/tags/tag2121.xml" ContentType="application/vnd.openxmlformats-officedocument.presentationml.tags+xml"/>
  <Override PartName="/ppt/notesSlides/notesSlide75.xml" ContentType="application/vnd.openxmlformats-officedocument.presentationml.notesSlide+xml"/>
  <Override PartName="/ppt/tags/tag2122.xml" ContentType="application/vnd.openxmlformats-officedocument.presentationml.tags+xml"/>
  <Override PartName="/ppt/tags/tag2123.xml" ContentType="application/vnd.openxmlformats-officedocument.presentationml.tags+xml"/>
  <Override PartName="/ppt/tags/tag2124.xml" ContentType="application/vnd.openxmlformats-officedocument.presentationml.tags+xml"/>
  <Override PartName="/ppt/tags/tag2125.xml" ContentType="application/vnd.openxmlformats-officedocument.presentationml.tags+xml"/>
  <Override PartName="/ppt/notesSlides/notesSlide76.xml" ContentType="application/vnd.openxmlformats-officedocument.presentationml.notesSlide+xml"/>
  <Override PartName="/ppt/tags/tag2126.xml" ContentType="application/vnd.openxmlformats-officedocument.presentationml.tags+xml"/>
  <Override PartName="/ppt/tags/tag2127.xml" ContentType="application/vnd.openxmlformats-officedocument.presentationml.tags+xml"/>
  <Override PartName="/ppt/tags/tag2128.xml" ContentType="application/vnd.openxmlformats-officedocument.presentationml.tags+xml"/>
  <Override PartName="/ppt/notesSlides/notesSlide77.xml" ContentType="application/vnd.openxmlformats-officedocument.presentationml.notesSlide+xml"/>
  <Override PartName="/ppt/tags/tag2129.xml" ContentType="application/vnd.openxmlformats-officedocument.presentationml.tags+xml"/>
  <Override PartName="/ppt/tags/tag2130.xml" ContentType="application/vnd.openxmlformats-officedocument.presentationml.tags+xml"/>
  <Override PartName="/ppt/notesSlides/notesSlide7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 id="2147483690" r:id="rId3"/>
    <p:sldMasterId id="2147483702" r:id="rId4"/>
  </p:sldMasterIdLst>
  <p:notesMasterIdLst>
    <p:notesMasterId r:id="rId88"/>
  </p:notesMasterIdLst>
  <p:sldIdLst>
    <p:sldId id="2147483540" r:id="rId5"/>
    <p:sldId id="481" r:id="rId6"/>
    <p:sldId id="687" r:id="rId7"/>
    <p:sldId id="699" r:id="rId8"/>
    <p:sldId id="2147483539" r:id="rId9"/>
    <p:sldId id="2147483520" r:id="rId10"/>
    <p:sldId id="500" r:id="rId11"/>
    <p:sldId id="577" r:id="rId12"/>
    <p:sldId id="2147483530" r:id="rId13"/>
    <p:sldId id="2147483531" r:id="rId14"/>
    <p:sldId id="2147483526" r:id="rId15"/>
    <p:sldId id="685" r:id="rId16"/>
    <p:sldId id="614" r:id="rId17"/>
    <p:sldId id="705" r:id="rId18"/>
    <p:sldId id="2147483533" r:id="rId19"/>
    <p:sldId id="2147483502" r:id="rId20"/>
    <p:sldId id="639" r:id="rId21"/>
    <p:sldId id="689" r:id="rId22"/>
    <p:sldId id="2147483532" r:id="rId23"/>
    <p:sldId id="665" r:id="rId24"/>
    <p:sldId id="507" r:id="rId25"/>
    <p:sldId id="654" r:id="rId26"/>
    <p:sldId id="617" r:id="rId27"/>
    <p:sldId id="509" r:id="rId28"/>
    <p:sldId id="666" r:id="rId29"/>
    <p:sldId id="604" r:id="rId30"/>
    <p:sldId id="517" r:id="rId31"/>
    <p:sldId id="2147483528" r:id="rId32"/>
    <p:sldId id="2147483504" r:id="rId33"/>
    <p:sldId id="668" r:id="rId34"/>
    <p:sldId id="696" r:id="rId35"/>
    <p:sldId id="653" r:id="rId36"/>
    <p:sldId id="2147483501" r:id="rId37"/>
    <p:sldId id="2147483525" r:id="rId38"/>
    <p:sldId id="2147483506" r:id="rId39"/>
    <p:sldId id="545" r:id="rId40"/>
    <p:sldId id="670" r:id="rId41"/>
    <p:sldId id="691" r:id="rId42"/>
    <p:sldId id="624" r:id="rId43"/>
    <p:sldId id="2147483508" r:id="rId44"/>
    <p:sldId id="2147483509" r:id="rId45"/>
    <p:sldId id="625" r:id="rId46"/>
    <p:sldId id="626" r:id="rId47"/>
    <p:sldId id="627" r:id="rId48"/>
    <p:sldId id="601" r:id="rId49"/>
    <p:sldId id="629" r:id="rId50"/>
    <p:sldId id="2147483527" r:id="rId51"/>
    <p:sldId id="632" r:id="rId52"/>
    <p:sldId id="683" r:id="rId53"/>
    <p:sldId id="588" r:id="rId54"/>
    <p:sldId id="634" r:id="rId55"/>
    <p:sldId id="635" r:id="rId56"/>
    <p:sldId id="531" r:id="rId57"/>
    <p:sldId id="692" r:id="rId58"/>
    <p:sldId id="637" r:id="rId59"/>
    <p:sldId id="2147483510" r:id="rId60"/>
    <p:sldId id="636" r:id="rId61"/>
    <p:sldId id="583" r:id="rId62"/>
    <p:sldId id="2147483511" r:id="rId63"/>
    <p:sldId id="2147483521" r:id="rId64"/>
    <p:sldId id="607" r:id="rId65"/>
    <p:sldId id="2147483538" r:id="rId66"/>
    <p:sldId id="2147483535" r:id="rId67"/>
    <p:sldId id="2147483536" r:id="rId68"/>
    <p:sldId id="2147483537" r:id="rId69"/>
    <p:sldId id="638" r:id="rId70"/>
    <p:sldId id="543" r:id="rId71"/>
    <p:sldId id="693" r:id="rId72"/>
    <p:sldId id="2147483512" r:id="rId73"/>
    <p:sldId id="549" r:id="rId74"/>
    <p:sldId id="550" r:id="rId75"/>
    <p:sldId id="568" r:id="rId76"/>
    <p:sldId id="553" r:id="rId77"/>
    <p:sldId id="551" r:id="rId78"/>
    <p:sldId id="552" r:id="rId79"/>
    <p:sldId id="554" r:id="rId80"/>
    <p:sldId id="695" r:id="rId81"/>
    <p:sldId id="354" r:id="rId82"/>
    <p:sldId id="609" r:id="rId83"/>
    <p:sldId id="602" r:id="rId84"/>
    <p:sldId id="608" r:id="rId85"/>
    <p:sldId id="610" r:id="rId86"/>
    <p:sldId id="611" r:id="rId87"/>
  </p:sldIdLst>
  <p:sldSz cx="12192000" cy="6858000"/>
  <p:notesSz cx="6797675" cy="9926638"/>
  <p:custDataLst>
    <p:tags r:id="rId89"/>
  </p:custDataLst>
  <p:defaultTextStyle>
    <a:defPPr>
      <a:defRPr lang="en-US"/>
    </a:defPPr>
    <a:lvl1pPr marL="177800" indent="-177800" algn="l" defTabSz="711200" rtl="0" eaLnBrk="1" latinLnBrk="0" hangingPunct="1">
      <a:spcBef>
        <a:spcPts val="1200"/>
      </a:spcBef>
      <a:buChar char="•"/>
      <a:defRPr sz="1600" kern="1200">
        <a:solidFill>
          <a:schemeClr val="tx1"/>
        </a:solidFill>
        <a:latin typeface="+mn-lt"/>
        <a:ea typeface="+mn-ea"/>
        <a:cs typeface="+mn-cs"/>
      </a:defRPr>
    </a:lvl1pPr>
    <a:lvl2pPr marL="355600" indent="-177800" algn="l" defTabSz="711200" rtl="0" eaLnBrk="1" latinLnBrk="0" hangingPunct="1">
      <a:spcBef>
        <a:spcPts val="600"/>
      </a:spcBef>
      <a:buChar char="–"/>
      <a:defRPr sz="1400" kern="1200">
        <a:solidFill>
          <a:schemeClr val="tx1"/>
        </a:solidFill>
        <a:latin typeface="+mn-lt"/>
        <a:ea typeface="+mn-ea"/>
        <a:cs typeface="+mn-cs"/>
      </a:defRPr>
    </a:lvl2pPr>
    <a:lvl3pPr marL="533400" indent="-177800" algn="l" defTabSz="711200" rtl="0" eaLnBrk="1" latinLnBrk="0" hangingPunct="1">
      <a:spcBef>
        <a:spcPts val="600"/>
      </a:spcBef>
      <a:buChar char="&gt;"/>
      <a:defRPr sz="1400" kern="1200">
        <a:solidFill>
          <a:schemeClr val="tx1"/>
        </a:solidFill>
        <a:latin typeface="+mn-lt"/>
        <a:ea typeface="+mn-ea"/>
        <a:cs typeface="+mn-cs"/>
      </a:defRPr>
    </a:lvl3pPr>
    <a:lvl4pPr marL="711200" indent="-177800" algn="l" defTabSz="711200" rtl="0" eaLnBrk="1" latinLnBrk="0" hangingPunct="1">
      <a:spcBef>
        <a:spcPts val="600"/>
      </a:spcBef>
      <a:buChar char="–"/>
      <a:defRPr sz="1400" kern="1200">
        <a:solidFill>
          <a:schemeClr val="tx1"/>
        </a:solidFill>
        <a:latin typeface="+mn-lt"/>
        <a:ea typeface="+mn-ea"/>
        <a:cs typeface="+mn-cs"/>
      </a:defRPr>
    </a:lvl4pPr>
    <a:lvl5pPr marL="889000" indent="-177800" algn="l" defTabSz="711200" rtl="0" eaLnBrk="1" latinLnBrk="0" hangingPunct="1">
      <a:spcBef>
        <a:spcPts val="600"/>
      </a:spcBef>
      <a:buChar char="&gt;"/>
      <a:defRPr sz="1400" kern="1200">
        <a:solidFill>
          <a:schemeClr val="tx1"/>
        </a:solidFill>
        <a:latin typeface="+mn-lt"/>
        <a:ea typeface="+mn-ea"/>
        <a:cs typeface="+mn-cs"/>
      </a:defRPr>
    </a:lvl5pPr>
    <a:lvl6pPr marL="1066800" indent="-177800" algn="l" defTabSz="711200" rtl="0" eaLnBrk="1" latinLnBrk="0" hangingPunct="1">
      <a:defRPr sz="1400" kern="1200">
        <a:solidFill>
          <a:schemeClr val="tx1"/>
        </a:solidFill>
        <a:latin typeface="+mn-lt"/>
        <a:ea typeface="+mn-ea"/>
        <a:cs typeface="+mn-cs"/>
      </a:defRPr>
    </a:lvl6pPr>
    <a:lvl7pPr marL="1244600" indent="-177800" algn="l" defTabSz="711200" rtl="0" eaLnBrk="1" latinLnBrk="0" hangingPunct="1">
      <a:defRPr sz="1400" kern="1200">
        <a:solidFill>
          <a:schemeClr val="tx1"/>
        </a:solidFill>
        <a:latin typeface="+mn-lt"/>
        <a:ea typeface="+mn-ea"/>
        <a:cs typeface="+mn-cs"/>
      </a:defRPr>
    </a:lvl7pPr>
    <a:lvl8pPr marL="1422400" indent="-177800" algn="l" defTabSz="711200" rtl="0" eaLnBrk="1" latinLnBrk="0" hangingPunct="1">
      <a:defRPr sz="1400" kern="1200">
        <a:solidFill>
          <a:schemeClr val="tx1"/>
        </a:solidFill>
        <a:latin typeface="+mn-lt"/>
        <a:ea typeface="+mn-ea"/>
        <a:cs typeface="+mn-cs"/>
      </a:defRPr>
    </a:lvl8pPr>
    <a:lvl9pPr marL="1600200" indent="-177800" algn="l" defTabSz="711200"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B5C0BD64-621B-4FB0-97F8-19F47ADA14AB}">
          <p14:sldIdLst>
            <p14:sldId id="2147483540"/>
          </p14:sldIdLst>
        </p14:section>
        <p14:section name="Opportunity" id="{33ECF1C8-D953-48C2-A205-C082D22F3316}">
          <p14:sldIdLst>
            <p14:sldId id="481"/>
            <p14:sldId id="687"/>
            <p14:sldId id="699"/>
            <p14:sldId id="2147483539"/>
            <p14:sldId id="2147483520"/>
            <p14:sldId id="500"/>
            <p14:sldId id="577"/>
            <p14:sldId id="2147483530"/>
            <p14:sldId id="2147483531"/>
            <p14:sldId id="2147483526"/>
            <p14:sldId id="685"/>
            <p14:sldId id="614"/>
            <p14:sldId id="705"/>
            <p14:sldId id="2147483533"/>
            <p14:sldId id="2147483502"/>
          </p14:sldIdLst>
        </p14:section>
        <p14:section name="Technology" id="{0BD78C40-FD05-7644-8A99-2B052329F4C7}">
          <p14:sldIdLst>
            <p14:sldId id="639"/>
            <p14:sldId id="689"/>
            <p14:sldId id="2147483532"/>
            <p14:sldId id="665"/>
            <p14:sldId id="507"/>
            <p14:sldId id="654"/>
            <p14:sldId id="617"/>
            <p14:sldId id="509"/>
            <p14:sldId id="666"/>
            <p14:sldId id="604"/>
          </p14:sldIdLst>
        </p14:section>
        <p14:section name="Supply Chain" id="{0CC2D3D1-7D7C-449C-B9D6-350C439B40A3}">
          <p14:sldIdLst>
            <p14:sldId id="517"/>
            <p14:sldId id="2147483528"/>
            <p14:sldId id="2147483504"/>
            <p14:sldId id="668"/>
            <p14:sldId id="696"/>
            <p14:sldId id="653"/>
            <p14:sldId id="2147483501"/>
            <p14:sldId id="2147483525"/>
            <p14:sldId id="2147483506"/>
            <p14:sldId id="545"/>
          </p14:sldIdLst>
        </p14:section>
        <p14:section name="Deployment" id="{E6E5C3E7-BC60-4AD3-BB79-54996AA5F03C}">
          <p14:sldIdLst>
            <p14:sldId id="670"/>
            <p14:sldId id="691"/>
            <p14:sldId id="624"/>
            <p14:sldId id="2147483508"/>
            <p14:sldId id="2147483509"/>
            <p14:sldId id="625"/>
            <p14:sldId id="626"/>
            <p14:sldId id="627"/>
            <p14:sldId id="601"/>
            <p14:sldId id="629"/>
            <p14:sldId id="2147483527"/>
            <p14:sldId id="632"/>
            <p14:sldId id="683"/>
            <p14:sldId id="588"/>
            <p14:sldId id="634"/>
            <p14:sldId id="635"/>
          </p14:sldIdLst>
        </p14:section>
        <p14:section name="Global Policy" id="{9E161405-109B-6041-8696-2A9FF6D88C68}">
          <p14:sldIdLst>
            <p14:sldId id="531"/>
            <p14:sldId id="692"/>
            <p14:sldId id="637"/>
            <p14:sldId id="2147483510"/>
            <p14:sldId id="636"/>
            <p14:sldId id="583"/>
            <p14:sldId id="2147483511"/>
            <p14:sldId id="2147483521"/>
            <p14:sldId id="607"/>
            <p14:sldId id="2147483538"/>
            <p14:sldId id="2147483535"/>
            <p14:sldId id="2147483536"/>
            <p14:sldId id="2147483537"/>
            <p14:sldId id="638"/>
          </p14:sldIdLst>
        </p14:section>
        <p14:section name="Overcoming Future Challenges" id="{5435D63F-1107-49B7-B63A-D136AA6A9B0B}">
          <p14:sldIdLst>
            <p14:sldId id="543"/>
            <p14:sldId id="693"/>
            <p14:sldId id="2147483512"/>
            <p14:sldId id="549"/>
            <p14:sldId id="550"/>
            <p14:sldId id="568"/>
            <p14:sldId id="553"/>
            <p14:sldId id="551"/>
            <p14:sldId id="552"/>
            <p14:sldId id="554"/>
            <p14:sldId id="695"/>
          </p14:sldIdLst>
        </p14:section>
        <p14:section name="Appendix" id="{FE1532ED-8DFB-40E5-83E8-89D2F85DD0EE}">
          <p14:sldIdLst>
            <p14:sldId id="354"/>
            <p14:sldId id="609"/>
            <p14:sldId id="602"/>
            <p14:sldId id="608"/>
            <p14:sldId id="610"/>
            <p14:sldId id="61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75010A-C945-AD21-3E5D-022A6FF92A1F}" name="Monica Sambataro" initials="MS" userId="1dbdc88c86a000e4" providerId="Windows Live"/>
  <p188:author id="{1E9C9F17-05C8-2077-67BE-77161B493794}" name="Isabel Hoyos" initials="IH" userId="R5eVIiNu+G3RtUhixS3Ma/YW1PnaDPM4b2qCIjSgG/c=" providerId="None"/>
  <p188:author id="{63E0E339-2211-58FC-7A16-929C3F0EC403}" name="Multi User 2" initials="MU2" userId="S::admin2@karbone.onmicrosoft.com::bd802b5f-c507-4f34-a1fb-991d77d734eb" providerId="AD"/>
  <p188:author id="{798A573D-804E-A2E5-28DE-DC84A8E4B213}" name="Riaz, Hassan" initials="HR" userId="S::hr2554@gsb.columbia.edu::53fa7933-5cba-479b-ba51-ee6fd024668b" providerId="AD"/>
  <p188:author id="{D3CECC4B-249E-F3CF-3EE4-B49AC7878613}" name="Gernot Wagner" initials="GW" userId="33ee3ac88b4c2f16" providerId="Windows Live"/>
  <p188:author id="{E5D01957-5663-F8D4-01BC-9E5ABB11FE1A}" name="Shaurir Ramanujan" initials="SR" userId="74c4c31d4ad27b6e" providerId="Windows Live"/>
  <p188:author id="{B5FB0362-B61E-5A4B-4E29-675E7DA9B7A3}" name="Hyae Ryung" initials="HR" userId="S::hk2901@adcu.columbia.edu::98652124-d7bd-4e60-8447-ffbea6868795" providerId="AD"/>
  <p188:author id="{35AB4D69-D770-2221-A4BE-8E4DDC5454F9}" name="Heonjae Lee" initials="HL" userId="1b6900a112721e06" providerId="Windows Live"/>
  <p188:author id="{F830C279-7BD8-058E-2CA5-F72EFB30E693}" name="Picone,  Kyle" initials="KP" userId="S::kp2615@gsb.columbia.edu::b2f99201-e3c8-45f9-a46f-ffd2d7a20f6e" providerId="AD"/>
  <p188:author id="{E3FB2A8A-B7FB-39B5-ADEE-438FFD3F3369}" name="ih2428" initials="" userId="S::ih2428@adcu.columbia.edu::db31b8c4-6c33-4d7e-9a23-88c6d8e650fd" providerId="AD"/>
  <p188:author id="{38BE1D8C-84DD-FAE8-D06B-2AEDAFE5F2AE}" name="Taicheng JIN" initials="TJ" userId="S::taicheng.jin@sciencespo.fr::ca41ddcb-cb7c-4930-a4c3-29020fb0d4db" providerId="AD"/>
  <p188:author id="{C9AACCDD-AF17-F96E-8838-5D5918C53286}" name="Taicheng Jin" initials="TJ" userId="S::tjin@hamilton.edu::6cb03ed2-8ece-4efb-b987-bd463a8e34f9" providerId="AD"/>
  <p188:author id="{5A034CE6-0512-3647-39BA-554856A9C3D1}" name="Helen Kim" initials="HK" userId="n1H8ZmGiKeGHwzxt24x1V8SczUGaTjzTyag75aCzgnE=" providerId="None"/>
  <p188:author id="{A9B005EB-5525-8653-86DB-7FF7BDA9024F}" name="Gernot Wagner" initials="GW" userId="OVbcNIsJqkepRvkUnLynhQ7QrcHjvSyJJ8O9qHeWIMM="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6C9C"/>
    <a:srgbClr val="46647B"/>
    <a:srgbClr val="9D9D9D"/>
    <a:srgbClr val="E2E8EF"/>
    <a:srgbClr val="6BCDF6"/>
    <a:srgbClr val="2EB3EB"/>
    <a:srgbClr val="DAE3F3"/>
    <a:srgbClr val="D55A1C"/>
    <a:srgbClr val="FAE600"/>
    <a:srgbClr val="E3E8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A2078D-E2C0-4AFA-B3AE-86ADD63D64D1}" v="2" dt="2026-07-14T20:51:29.406"/>
  </p1510:revLst>
</p1510:revInfo>
</file>

<file path=ppt/tableStyles.xml><?xml version="1.0" encoding="utf-8"?>
<a:tblStyleLst xmlns:a="http://schemas.openxmlformats.org/drawingml/2006/main" def="{2D5ABB26-0587-4C30-8999-92F81FD0307C}">
  <a:tblStyle styleId="{9D7B26C5-4107-4FEC-AEDC-1716B250A1EF}" styleName="Light Style 1">
    <a:wholeTbl>
      <a:tcTxStyle>
        <a:fontRef idx="minor">
          <a:prstClr val="black"/>
        </a:fontRef>
        <a:schemeClr val="dk1"/>
      </a:tcTxStyle>
      <a:tcStyle>
        <a:tcBdr>
          <a:left>
            <a:ln>
              <a:noFill/>
            </a:ln>
          </a:left>
          <a:right>
            <a:ln>
              <a:noFill/>
            </a:ln>
          </a:right>
          <a:top>
            <a:ln>
              <a:noFill/>
            </a:ln>
          </a:top>
          <a:bottom>
            <a:ln>
              <a:noFill/>
            </a:ln>
          </a:bottom>
          <a:insideH>
            <a:ln w="9525" cmpd="sng">
              <a:solidFill>
                <a:schemeClr val="accent1"/>
              </a:solidFill>
            </a:ln>
          </a:insideH>
          <a:insideV>
            <a:ln>
              <a:noFill/>
            </a:ln>
          </a:insideV>
        </a:tcBdr>
        <a:fill>
          <a:noFill/>
        </a:fill>
      </a:tcStyle>
    </a:wholeTbl>
    <a:band1H>
      <a:tcStyle>
        <a:tcBdr>
          <a:top>
            <a:ln>
              <a:noFill/>
            </a:ln>
          </a:top>
          <a:bottom>
            <a:ln>
              <a:noFill/>
            </a:ln>
          </a:bottom>
        </a:tcBdr>
        <a:fill>
          <a:solidFill>
            <a:schemeClr val="dk2"/>
          </a:solidFill>
        </a:fill>
      </a:tcStyle>
    </a:band1H>
    <a:band2H>
      <a:tcStyle>
        <a:tcBdr/>
      </a:tcStyle>
    </a:band2H>
    <a:band1V>
      <a:tcStyle>
        <a:tcBdr/>
      </a:tcStyle>
    </a:band1V>
    <a:band2V>
      <a:tcStyle>
        <a:tcBdr/>
      </a:tcStyle>
    </a:band2V>
    <a:firstCol>
      <a:tcTxStyle b="on"/>
      <a:tcStyle>
        <a:tcBdr/>
      </a:tcStyle>
    </a:firstCol>
    <a:lastRow>
      <a:tcTxStyle b="on">
        <a:fontRef idx="minor">
          <a:prstClr val="black"/>
        </a:fontRef>
        <a:schemeClr val="lt1"/>
      </a:tcTxStyle>
      <a:tcStyle>
        <a:tcBdr>
          <a:top>
            <a:ln w="19050" cmpd="sng">
              <a:solidFill>
                <a:schemeClr val="lt1"/>
              </a:solidFill>
            </a:ln>
          </a:top>
        </a:tcBdr>
        <a:fill>
          <a:solidFill>
            <a:schemeClr val="accent3"/>
          </a:solidFill>
        </a:fill>
      </a:tcStyle>
    </a:lastRow>
    <a:firstRow>
      <a:tcTxStyle b="on">
        <a:fontRef idx="minor">
          <a:prstClr val="black"/>
        </a:fontRef>
        <a:schemeClr val="accent3"/>
      </a:tcTxStyle>
      <a:tcStyle>
        <a:tcBdr>
          <a:bottom>
            <a:ln w="19050" cmpd="sng">
              <a:solidFill>
                <a:schemeClr val="dk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80" autoAdjust="0"/>
    <p:restoredTop sz="94660"/>
  </p:normalViewPr>
  <p:slideViewPr>
    <p:cSldViewPr snapToGrid="0">
      <p:cViewPr varScale="1">
        <p:scale>
          <a:sx n="90" d="100"/>
          <a:sy n="90" d="100"/>
        </p:scale>
        <p:origin x="114" y="294"/>
      </p:cViewPr>
      <p:guideLst/>
    </p:cSldViewPr>
  </p:slideViewPr>
  <p:notesTextViewPr>
    <p:cViewPr>
      <p:scale>
        <a:sx n="1" d="1"/>
        <a:sy n="1" d="1"/>
      </p:scale>
      <p:origin x="0" y="0"/>
    </p:cViewPr>
  </p:notesTextViewPr>
  <p:sorterViewPr>
    <p:cViewPr varScale="1">
      <p:scale>
        <a:sx n="100" d="100"/>
        <a:sy n="100" d="100"/>
      </p:scale>
      <p:origin x="0" y="-10170"/>
    </p:cViewPr>
  </p:sorterViewPr>
  <p:notesViewPr>
    <p:cSldViewPr snapToGrid="0">
      <p:cViewPr varScale="1">
        <p:scale>
          <a:sx n="189" d="100"/>
          <a:sy n="189" d="100"/>
        </p:scale>
        <p:origin x="150" y="110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tags" Target="tags/tag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presProps" Target="presProps.xml"/><Relationship Id="rId95" Type="http://schemas.microsoft.com/office/2015/10/relationships/revisionInfo" Target="revisionInfo.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viewProps" Target="viewProps.xml"/><Relationship Id="rId9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len Olmez" userId="VxQIOxze65/6GCrcu0QfvMyAq06cvJn9H+zp5Vv9is0=" providerId="None" clId="Web-{A3A2078D-E2C0-4AFA-B3AE-86ADD63D64D1}"/>
    <pc:docChg chg="addSld delSld modSection">
      <pc:chgData name="Selen Olmez" userId="VxQIOxze65/6GCrcu0QfvMyAq06cvJn9H+zp5Vv9is0=" providerId="None" clId="Web-{A3A2078D-E2C0-4AFA-B3AE-86ADD63D64D1}" dt="2026-07-14T20:51:29.406" v="1"/>
      <pc:docMkLst>
        <pc:docMk/>
      </pc:docMkLst>
      <pc:sldChg chg="del">
        <pc:chgData name="Selen Olmez" userId="VxQIOxze65/6GCrcu0QfvMyAq06cvJn9H+zp5Vv9is0=" providerId="None" clId="Web-{A3A2078D-E2C0-4AFA-B3AE-86ADD63D64D1}" dt="2026-07-14T20:51:29.406" v="1"/>
        <pc:sldMkLst>
          <pc:docMk/>
          <pc:sldMk cId="3816737731" sldId="2147483529"/>
        </pc:sldMkLst>
      </pc:sldChg>
      <pc:sldChg chg="add">
        <pc:chgData name="Selen Olmez" userId="VxQIOxze65/6GCrcu0QfvMyAq06cvJn9H+zp5Vv9is0=" providerId="None" clId="Web-{A3A2078D-E2C0-4AFA-B3AE-86ADD63D64D1}" dt="2026-07-14T20:51:13.015" v="0"/>
        <pc:sldMkLst>
          <pc:docMk/>
          <pc:sldMk cId="3489874729" sldId="2147483539"/>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6.xlsb"/></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Binary_Worksheet27.xlsb"/></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Binary_Worksheet28.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Binary_Worksheet29.xlsb"/></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Binary_Worksheet30.xlsb"/></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Binary_Worksheet31.xlsb"/></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Binary_Worksheet32.xlsb"/></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Binary_Worksheet33.xlsb"/></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Binary_Worksheet34.xlsb"/></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Binary_Worksheet35.xlsb"/></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Binary_Worksheet36.xlsb"/></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Binary_Worksheet37.xlsb"/></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Binary_Worksheet38.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Binary_Worksheet39.xlsb"/></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Binary_Worksheet40.xlsb"/></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Binary_Worksheet41.xlsb"/></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Binary_Worksheet42.xlsb"/></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Binary_Worksheet43.xlsb"/></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Binary_Worksheet44.xlsb"/></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Binary_Worksheet45.xlsb"/></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Binary_Worksheet46.xlsb"/></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Binary_Worksheet47.xlsb"/></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Binary_Worksheet48.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Binary_Worksheet49.xlsb"/></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Binary_Worksheet50.xlsb"/></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Binary_Worksheet51.xlsb"/></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Binary_Worksheet52.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264193367060149E-2"/>
          <c:y val="3.7992831541218637E-2"/>
          <c:w val="0.89132471425894699"/>
          <c:h val="0.87025089605734762"/>
        </c:manualLayout>
      </c:layout>
      <c:scatterChart>
        <c:scatterStyle val="lineMarker"/>
        <c:varyColors val="0"/>
        <c:ser>
          <c:idx val="0"/>
          <c:order val="0"/>
          <c:spPr>
            <a:ln w="28575" cmpd="sng" algn="ctr">
              <a:solidFill>
                <a:schemeClr val="tx1"/>
              </a:solidFill>
              <a:prstDash val="solid"/>
            </a:ln>
          </c:spPr>
          <c:marker>
            <c:symbol val="none"/>
          </c:marker>
          <c:xVal>
            <c:numRef>
              <c:f>Sheet1!$A$1:$AK$1</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xVal>
          <c:yVal>
            <c:numRef>
              <c:f>Sheet1!$A$2:$AK$2</c:f>
              <c:numCache>
                <c:formatCode>General</c:formatCode>
                <c:ptCount val="37"/>
                <c:pt idx="0">
                  <c:v>86.195261000000002</c:v>
                </c:pt>
                <c:pt idx="1">
                  <c:v>82.203710999999998</c:v>
                </c:pt>
                <c:pt idx="2">
                  <c:v>82.115001000000007</c:v>
                </c:pt>
                <c:pt idx="3">
                  <c:v>82.504163000000005</c:v>
                </c:pt>
                <c:pt idx="4">
                  <c:v>84.376203000000004</c:v>
                </c:pt>
                <c:pt idx="5">
                  <c:v>85.117897999999997</c:v>
                </c:pt>
                <c:pt idx="6">
                  <c:v>89.772127999999995</c:v>
                </c:pt>
                <c:pt idx="7">
                  <c:v>92.889638000000005</c:v>
                </c:pt>
                <c:pt idx="8">
                  <c:v>91.256220999999996</c:v>
                </c:pt>
                <c:pt idx="9">
                  <c:v>89.779655000000005</c:v>
                </c:pt>
                <c:pt idx="10">
                  <c:v>91.882789000000002</c:v>
                </c:pt>
                <c:pt idx="11">
                  <c:v>93.320565999999999</c:v>
                </c:pt>
                <c:pt idx="12">
                  <c:v>87.681274000000002</c:v>
                </c:pt>
                <c:pt idx="13">
                  <c:v>93.094475000000003</c:v>
                </c:pt>
                <c:pt idx="14">
                  <c:v>107.070373</c:v>
                </c:pt>
                <c:pt idx="15">
                  <c:v>106.928747</c:v>
                </c:pt>
                <c:pt idx="16">
                  <c:v>108.185616</c:v>
                </c:pt>
                <c:pt idx="17">
                  <c:v>111.716472</c:v>
                </c:pt>
                <c:pt idx="18">
                  <c:v>131.18008699999999</c:v>
                </c:pt>
                <c:pt idx="19">
                  <c:v>106.976896</c:v>
                </c:pt>
                <c:pt idx="20">
                  <c:v>113.49898399999999</c:v>
                </c:pt>
                <c:pt idx="21">
                  <c:v>120.90916</c:v>
                </c:pt>
                <c:pt idx="22">
                  <c:v>111.892813</c:v>
                </c:pt>
                <c:pt idx="23">
                  <c:v>109.354844</c:v>
                </c:pt>
                <c:pt idx="24">
                  <c:v>105.23777</c:v>
                </c:pt>
                <c:pt idx="25">
                  <c:v>100.59228899999999</c:v>
                </c:pt>
                <c:pt idx="26">
                  <c:v>105.80661499999999</c:v>
                </c:pt>
                <c:pt idx="27">
                  <c:v>111.789176</c:v>
                </c:pt>
                <c:pt idx="28">
                  <c:v>119.505066</c:v>
                </c:pt>
                <c:pt idx="29">
                  <c:v>100.864598</c:v>
                </c:pt>
                <c:pt idx="30">
                  <c:v>100.56859900000001</c:v>
                </c:pt>
                <c:pt idx="31">
                  <c:v>118.182428</c:v>
                </c:pt>
                <c:pt idx="32">
                  <c:v>159.524259</c:v>
                </c:pt>
                <c:pt idx="33">
                  <c:v>123.972156</c:v>
                </c:pt>
                <c:pt idx="34">
                  <c:v>118</c:v>
                </c:pt>
                <c:pt idx="35">
                  <c:v>122</c:v>
                </c:pt>
                <c:pt idx="36">
                  <c:v>125</c:v>
                </c:pt>
              </c:numCache>
            </c:numRef>
          </c:yVal>
          <c:smooth val="0"/>
          <c:extLst>
            <c:ext xmlns:c16="http://schemas.microsoft.com/office/drawing/2014/chart" uri="{C3380CC4-5D6E-409C-BE32-E72D297353CC}">
              <c16:uniqueId val="{00000000-A019-414E-B1C6-0DA1258CD301}"/>
            </c:ext>
          </c:extLst>
        </c:ser>
        <c:ser>
          <c:idx val="1"/>
          <c:order val="1"/>
          <c:spPr>
            <a:ln w="28575" cmpd="sng" algn="ctr">
              <a:solidFill>
                <a:srgbClr val="808080"/>
              </a:solidFill>
              <a:prstDash val="solid"/>
            </a:ln>
          </c:spPr>
          <c:marker>
            <c:symbol val="none"/>
          </c:marker>
          <c:xVal>
            <c:numRef>
              <c:f>Sheet1!$A$1:$AK$1</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xVal>
          <c:yVal>
            <c:numRef>
              <c:f>Sheet1!$A$3:$AK$3</c:f>
              <c:numCache>
                <c:formatCode>General</c:formatCode>
                <c:ptCount val="37"/>
                <c:pt idx="0">
                  <c:v>64.59</c:v>
                </c:pt>
                <c:pt idx="1">
                  <c:v>64.37</c:v>
                </c:pt>
                <c:pt idx="2">
                  <c:v>63.86</c:v>
                </c:pt>
                <c:pt idx="3">
                  <c:v>66.08</c:v>
                </c:pt>
                <c:pt idx="4">
                  <c:v>66.98</c:v>
                </c:pt>
                <c:pt idx="5">
                  <c:v>68.33</c:v>
                </c:pt>
                <c:pt idx="6">
                  <c:v>65.69</c:v>
                </c:pt>
                <c:pt idx="7">
                  <c:v>69.010000000000005</c:v>
                </c:pt>
                <c:pt idx="8">
                  <c:v>69.5</c:v>
                </c:pt>
                <c:pt idx="9">
                  <c:v>72.06</c:v>
                </c:pt>
                <c:pt idx="10">
                  <c:v>75.27</c:v>
                </c:pt>
                <c:pt idx="11">
                  <c:v>75.61</c:v>
                </c:pt>
                <c:pt idx="12">
                  <c:v>76.459999999999994</c:v>
                </c:pt>
                <c:pt idx="13">
                  <c:v>78.760000000000005</c:v>
                </c:pt>
                <c:pt idx="14">
                  <c:v>80.290000000000006</c:v>
                </c:pt>
                <c:pt idx="15">
                  <c:v>81.489999999999995</c:v>
                </c:pt>
                <c:pt idx="16">
                  <c:v>82.21</c:v>
                </c:pt>
                <c:pt idx="17">
                  <c:v>82.05</c:v>
                </c:pt>
                <c:pt idx="18">
                  <c:v>82.26</c:v>
                </c:pt>
                <c:pt idx="19">
                  <c:v>83</c:v>
                </c:pt>
                <c:pt idx="20">
                  <c:v>82</c:v>
                </c:pt>
                <c:pt idx="21">
                  <c:v>83</c:v>
                </c:pt>
                <c:pt idx="22">
                  <c:v>75</c:v>
                </c:pt>
                <c:pt idx="23">
                  <c:v>74</c:v>
                </c:pt>
                <c:pt idx="24">
                  <c:v>74</c:v>
                </c:pt>
                <c:pt idx="25">
                  <c:v>64</c:v>
                </c:pt>
                <c:pt idx="26">
                  <c:v>63</c:v>
                </c:pt>
                <c:pt idx="27">
                  <c:v>60</c:v>
                </c:pt>
                <c:pt idx="28">
                  <c:v>58</c:v>
                </c:pt>
                <c:pt idx="29">
                  <c:v>56</c:v>
                </c:pt>
                <c:pt idx="30">
                  <c:v>59</c:v>
                </c:pt>
                <c:pt idx="31">
                  <c:v>60</c:v>
                </c:pt>
                <c:pt idx="32">
                  <c:v>84.42</c:v>
                </c:pt>
                <c:pt idx="33">
                  <c:v>70</c:v>
                </c:pt>
                <c:pt idx="34">
                  <c:v>76</c:v>
                </c:pt>
                <c:pt idx="35">
                  <c:v>78</c:v>
                </c:pt>
                <c:pt idx="36">
                  <c:v>90</c:v>
                </c:pt>
              </c:numCache>
            </c:numRef>
          </c:yVal>
          <c:smooth val="0"/>
          <c:extLst>
            <c:ext xmlns:c16="http://schemas.microsoft.com/office/drawing/2014/chart" uri="{C3380CC4-5D6E-409C-BE32-E72D297353CC}">
              <c16:uniqueId val="{00000001-A019-414E-B1C6-0DA1258CD301}"/>
            </c:ext>
          </c:extLst>
        </c:ser>
        <c:ser>
          <c:idx val="2"/>
          <c:order val="2"/>
          <c:spPr>
            <a:ln w="28575" cmpd="sng" algn="ctr">
              <a:solidFill>
                <a:schemeClr val="accent3"/>
              </a:solidFill>
              <a:prstDash val="solid"/>
            </a:ln>
          </c:spPr>
          <c:marker>
            <c:symbol val="none"/>
          </c:marker>
          <c:xVal>
            <c:numRef>
              <c:f>Sheet1!$A$1:$AK$1</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xVal>
          <c:yVal>
            <c:numRef>
              <c:f>Sheet1!$A$4:$AK$4</c:f>
              <c:numCache>
                <c:formatCode>General</c:formatCode>
                <c:ptCount val="37"/>
                <c:pt idx="0">
                  <c:v>91.02</c:v>
                </c:pt>
                <c:pt idx="1">
                  <c:v>90.97</c:v>
                </c:pt>
                <c:pt idx="2">
                  <c:v>96.24</c:v>
                </c:pt>
                <c:pt idx="3">
                  <c:v>98.7</c:v>
                </c:pt>
                <c:pt idx="4">
                  <c:v>104.04</c:v>
                </c:pt>
                <c:pt idx="5">
                  <c:v>105.72</c:v>
                </c:pt>
                <c:pt idx="6">
                  <c:v>110.02</c:v>
                </c:pt>
                <c:pt idx="7">
                  <c:v>106.99</c:v>
                </c:pt>
                <c:pt idx="8">
                  <c:v>106.82</c:v>
                </c:pt>
                <c:pt idx="9">
                  <c:v>102.81</c:v>
                </c:pt>
                <c:pt idx="10">
                  <c:v>107.42</c:v>
                </c:pt>
                <c:pt idx="11">
                  <c:v>110.35</c:v>
                </c:pt>
                <c:pt idx="12">
                  <c:v>105.93</c:v>
                </c:pt>
                <c:pt idx="13">
                  <c:v>103.89</c:v>
                </c:pt>
                <c:pt idx="14">
                  <c:v>104.82</c:v>
                </c:pt>
                <c:pt idx="15">
                  <c:v>109.69</c:v>
                </c:pt>
                <c:pt idx="16">
                  <c:v>116.68</c:v>
                </c:pt>
                <c:pt idx="17">
                  <c:v>120.62</c:v>
                </c:pt>
                <c:pt idx="18">
                  <c:v>124.72</c:v>
                </c:pt>
                <c:pt idx="19">
                  <c:v>123</c:v>
                </c:pt>
                <c:pt idx="20">
                  <c:v>96</c:v>
                </c:pt>
                <c:pt idx="21">
                  <c:v>95</c:v>
                </c:pt>
                <c:pt idx="22">
                  <c:v>96</c:v>
                </c:pt>
                <c:pt idx="23">
                  <c:v>105</c:v>
                </c:pt>
                <c:pt idx="24">
                  <c:v>112</c:v>
                </c:pt>
                <c:pt idx="25">
                  <c:v>117</c:v>
                </c:pt>
                <c:pt idx="26">
                  <c:v>117</c:v>
                </c:pt>
                <c:pt idx="27">
                  <c:v>148</c:v>
                </c:pt>
                <c:pt idx="28">
                  <c:v>151</c:v>
                </c:pt>
                <c:pt idx="29">
                  <c:v>155</c:v>
                </c:pt>
                <c:pt idx="30">
                  <c:v>163</c:v>
                </c:pt>
                <c:pt idx="31">
                  <c:v>167</c:v>
                </c:pt>
                <c:pt idx="32">
                  <c:v>173.5</c:v>
                </c:pt>
                <c:pt idx="33">
                  <c:v>180</c:v>
                </c:pt>
                <c:pt idx="34">
                  <c:v>182</c:v>
                </c:pt>
                <c:pt idx="35">
                  <c:v>180</c:v>
                </c:pt>
                <c:pt idx="36">
                  <c:v>215</c:v>
                </c:pt>
              </c:numCache>
            </c:numRef>
          </c:yVal>
          <c:smooth val="0"/>
          <c:extLst>
            <c:ext xmlns:c16="http://schemas.microsoft.com/office/drawing/2014/chart" uri="{C3380CC4-5D6E-409C-BE32-E72D297353CC}">
              <c16:uniqueId val="{00000002-A019-414E-B1C6-0DA1258CD301}"/>
            </c:ext>
          </c:extLst>
        </c:ser>
        <c:ser>
          <c:idx val="3"/>
          <c:order val="3"/>
          <c:spPr>
            <a:ln w="28575" cmpd="sng" algn="ctr">
              <a:solidFill>
                <a:schemeClr val="tx1"/>
              </a:solidFill>
              <a:prstDash val="solid"/>
            </a:ln>
          </c:spPr>
          <c:marker>
            <c:symbol val="none"/>
          </c:marker>
          <c:xVal>
            <c:numRef>
              <c:f>Sheet1!$A$1:$AK$1</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xVal>
          <c:yVal>
            <c:numRef>
              <c:f>Sheet1!$A$5:$AK$5</c:f>
              <c:numCache>
                <c:formatCode>General</c:formatCode>
                <c:ptCount val="37"/>
              </c:numCache>
            </c:numRef>
          </c:yVal>
          <c:smooth val="0"/>
          <c:extLst>
            <c:ext xmlns:c16="http://schemas.microsoft.com/office/drawing/2014/chart" uri="{C3380CC4-5D6E-409C-BE32-E72D297353CC}">
              <c16:uniqueId val="{00000003-A019-414E-B1C6-0DA1258CD301}"/>
            </c:ext>
          </c:extLst>
        </c:ser>
        <c:ser>
          <c:idx val="4"/>
          <c:order val="4"/>
          <c:spPr>
            <a:ln w="28575" cmpd="sng" algn="ctr">
              <a:solidFill>
                <a:srgbClr val="808080"/>
              </a:solidFill>
              <a:prstDash val="solid"/>
            </a:ln>
          </c:spPr>
          <c:marker>
            <c:symbol val="none"/>
          </c:marker>
          <c:xVal>
            <c:numRef>
              <c:f>Sheet1!$A$1:$AK$1</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xVal>
          <c:yVal>
            <c:numRef>
              <c:f>Sheet1!$A$6:$AK$6</c:f>
              <c:numCache>
                <c:formatCode>General</c:formatCode>
                <c:ptCount val="37"/>
              </c:numCache>
            </c:numRef>
          </c:yVal>
          <c:smooth val="0"/>
          <c:extLst>
            <c:ext xmlns:c16="http://schemas.microsoft.com/office/drawing/2014/chart" uri="{C3380CC4-5D6E-409C-BE32-E72D297353CC}">
              <c16:uniqueId val="{00000004-A019-414E-B1C6-0DA1258CD301}"/>
            </c:ext>
          </c:extLst>
        </c:ser>
        <c:ser>
          <c:idx val="5"/>
          <c:order val="5"/>
          <c:spPr>
            <a:ln w="28575" cmpd="sng" algn="ctr">
              <a:solidFill>
                <a:schemeClr val="accent1"/>
              </a:solidFill>
              <a:prstDash val="solid"/>
            </a:ln>
          </c:spPr>
          <c:marker>
            <c:symbol val="none"/>
          </c:marker>
          <c:xVal>
            <c:numRef>
              <c:f>Sheet1!$A$1:$AK$1</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xVal>
          <c:yVal>
            <c:numRef>
              <c:f>Sheet1!$A$7:$AK$7</c:f>
              <c:numCache>
                <c:formatCode>General</c:formatCode>
                <c:ptCount val="37"/>
                <c:pt idx="19">
                  <c:v>135</c:v>
                </c:pt>
                <c:pt idx="20">
                  <c:v>124</c:v>
                </c:pt>
                <c:pt idx="21">
                  <c:v>71</c:v>
                </c:pt>
                <c:pt idx="22">
                  <c:v>72</c:v>
                </c:pt>
                <c:pt idx="23">
                  <c:v>70</c:v>
                </c:pt>
                <c:pt idx="24">
                  <c:v>59</c:v>
                </c:pt>
                <c:pt idx="25">
                  <c:v>55</c:v>
                </c:pt>
                <c:pt idx="26">
                  <c:v>47</c:v>
                </c:pt>
                <c:pt idx="27">
                  <c:v>45</c:v>
                </c:pt>
                <c:pt idx="28">
                  <c:v>42</c:v>
                </c:pt>
                <c:pt idx="29">
                  <c:v>40</c:v>
                </c:pt>
                <c:pt idx="30">
                  <c:v>37</c:v>
                </c:pt>
                <c:pt idx="31">
                  <c:v>36</c:v>
                </c:pt>
                <c:pt idx="32">
                  <c:v>43</c:v>
                </c:pt>
                <c:pt idx="33">
                  <c:v>50</c:v>
                </c:pt>
                <c:pt idx="34">
                  <c:v>50</c:v>
                </c:pt>
                <c:pt idx="35">
                  <c:v>61</c:v>
                </c:pt>
                <c:pt idx="36">
                  <c:v>68</c:v>
                </c:pt>
              </c:numCache>
            </c:numRef>
          </c:yVal>
          <c:smooth val="0"/>
          <c:extLst>
            <c:ext xmlns:c16="http://schemas.microsoft.com/office/drawing/2014/chart" uri="{C3380CC4-5D6E-409C-BE32-E72D297353CC}">
              <c16:uniqueId val="{00000005-A019-414E-B1C6-0DA1258CD301}"/>
            </c:ext>
          </c:extLst>
        </c:ser>
        <c:ser>
          <c:idx val="6"/>
          <c:order val="6"/>
          <c:spPr>
            <a:ln w="28575" cmpd="sng" algn="ctr">
              <a:solidFill>
                <a:srgbClr val="FDDB0D"/>
              </a:solidFill>
              <a:prstDash val="solid"/>
            </a:ln>
          </c:spPr>
          <c:marker>
            <c:symbol val="none"/>
          </c:marker>
          <c:xVal>
            <c:numRef>
              <c:f>Sheet1!$A$1:$AK$1</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xVal>
          <c:yVal>
            <c:numRef>
              <c:f>Sheet1!$A$8:$AK$8</c:f>
              <c:numCache>
                <c:formatCode>General</c:formatCode>
                <c:ptCount val="37"/>
                <c:pt idx="19">
                  <c:v>359</c:v>
                </c:pt>
                <c:pt idx="20">
                  <c:v>248</c:v>
                </c:pt>
                <c:pt idx="21">
                  <c:v>157</c:v>
                </c:pt>
                <c:pt idx="22">
                  <c:v>125</c:v>
                </c:pt>
                <c:pt idx="23">
                  <c:v>104</c:v>
                </c:pt>
                <c:pt idx="24">
                  <c:v>79</c:v>
                </c:pt>
                <c:pt idx="25">
                  <c:v>64</c:v>
                </c:pt>
                <c:pt idx="26">
                  <c:v>55</c:v>
                </c:pt>
                <c:pt idx="27">
                  <c:v>50</c:v>
                </c:pt>
                <c:pt idx="28">
                  <c:v>43</c:v>
                </c:pt>
                <c:pt idx="29">
                  <c:v>40</c:v>
                </c:pt>
                <c:pt idx="30">
                  <c:v>37</c:v>
                </c:pt>
                <c:pt idx="31">
                  <c:v>38</c:v>
                </c:pt>
                <c:pt idx="32">
                  <c:v>49</c:v>
                </c:pt>
                <c:pt idx="33">
                  <c:v>60</c:v>
                </c:pt>
                <c:pt idx="34">
                  <c:v>61</c:v>
                </c:pt>
                <c:pt idx="35">
                  <c:v>58</c:v>
                </c:pt>
                <c:pt idx="36">
                  <c:v>69</c:v>
                </c:pt>
              </c:numCache>
            </c:numRef>
          </c:yVal>
          <c:smooth val="0"/>
          <c:extLst>
            <c:ext xmlns:c16="http://schemas.microsoft.com/office/drawing/2014/chart" uri="{C3380CC4-5D6E-409C-BE32-E72D297353CC}">
              <c16:uniqueId val="{00000006-A019-414E-B1C6-0DA1258CD301}"/>
            </c:ext>
          </c:extLst>
        </c:ser>
        <c:ser>
          <c:idx val="7"/>
          <c:order val="7"/>
          <c:spPr>
            <a:ln>
              <a:noFill/>
            </a:ln>
          </c:spPr>
          <c:marker>
            <c:symbol val="none"/>
          </c:marker>
          <c:dPt>
            <c:idx val="19"/>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07-A019-414E-B1C6-0DA1258CD301}"/>
              </c:ext>
            </c:extLst>
          </c:dPt>
          <c:dPt>
            <c:idx val="20"/>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08-A019-414E-B1C6-0DA1258CD301}"/>
              </c:ext>
            </c:extLst>
          </c:dPt>
          <c:dPt>
            <c:idx val="21"/>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09-A019-414E-B1C6-0DA1258CD301}"/>
              </c:ext>
            </c:extLst>
          </c:dPt>
          <c:dPt>
            <c:idx val="22"/>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0A-A019-414E-B1C6-0DA1258CD301}"/>
              </c:ext>
            </c:extLst>
          </c:dPt>
          <c:dPt>
            <c:idx val="23"/>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0B-A019-414E-B1C6-0DA1258CD301}"/>
              </c:ext>
            </c:extLst>
          </c:dPt>
          <c:dPt>
            <c:idx val="24"/>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0C-A019-414E-B1C6-0DA1258CD301}"/>
              </c:ext>
            </c:extLst>
          </c:dPt>
          <c:dPt>
            <c:idx val="25"/>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0D-A019-414E-B1C6-0DA1258CD301}"/>
              </c:ext>
            </c:extLst>
          </c:dPt>
          <c:dPt>
            <c:idx val="26"/>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0E-A019-414E-B1C6-0DA1258CD301}"/>
              </c:ext>
            </c:extLst>
          </c:dPt>
          <c:dPt>
            <c:idx val="27"/>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0F-A019-414E-B1C6-0DA1258CD301}"/>
              </c:ext>
            </c:extLst>
          </c:dPt>
          <c:dPt>
            <c:idx val="28"/>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10-A019-414E-B1C6-0DA1258CD301}"/>
              </c:ext>
            </c:extLst>
          </c:dPt>
          <c:dPt>
            <c:idx val="29"/>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11-A019-414E-B1C6-0DA1258CD301}"/>
              </c:ext>
            </c:extLst>
          </c:dPt>
          <c:dPt>
            <c:idx val="30"/>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12-A019-414E-B1C6-0DA1258CD301}"/>
              </c:ext>
            </c:extLst>
          </c:dPt>
          <c:dPt>
            <c:idx val="31"/>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13-A019-414E-B1C6-0DA1258CD301}"/>
              </c:ext>
            </c:extLst>
          </c:dPt>
          <c:dPt>
            <c:idx val="32"/>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14-A019-414E-B1C6-0DA1258CD301}"/>
              </c:ext>
            </c:extLst>
          </c:dPt>
          <c:dPt>
            <c:idx val="33"/>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15-A019-414E-B1C6-0DA1258CD301}"/>
              </c:ext>
            </c:extLst>
          </c:dPt>
          <c:dPt>
            <c:idx val="34"/>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16-A019-414E-B1C6-0DA1258CD301}"/>
              </c:ext>
            </c:extLst>
          </c:dPt>
          <c:dPt>
            <c:idx val="35"/>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17-A019-414E-B1C6-0DA1258CD301}"/>
              </c:ext>
            </c:extLst>
          </c:dPt>
          <c:dPt>
            <c:idx val="36"/>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18-A019-414E-B1C6-0DA1258CD301}"/>
              </c:ext>
            </c:extLst>
          </c:dPt>
          <c:errBars>
            <c:errDir val="y"/>
            <c:errBarType val="plus"/>
            <c:errValType val="cust"/>
            <c:noEndCap val="1"/>
            <c:plus>
              <c:numRef>
                <c:f>Sheet1!$A$9:$AK$9</c:f>
                <c:numCache>
                  <c:formatCode>General</c:formatCode>
                  <c:ptCount val="37"/>
                  <c:pt idx="19">
                    <c:v>-230.75</c:v>
                  </c:pt>
                  <c:pt idx="20">
                    <c:v>-254</c:v>
                  </c:pt>
                  <c:pt idx="21">
                    <c:v>-225.18</c:v>
                  </c:pt>
                  <c:pt idx="22">
                    <c:v>-161.9</c:v>
                  </c:pt>
                  <c:pt idx="23">
                    <c:v>-118.78</c:v>
                  </c:pt>
                  <c:pt idx="24">
                    <c:v>-117.74000000000001</c:v>
                  </c:pt>
                  <c:pt idx="25">
                    <c:v>-84.360000000000014</c:v>
                  </c:pt>
                  <c:pt idx="26">
                    <c:v>-74.680000000000007</c:v>
                  </c:pt>
                  <c:pt idx="27">
                    <c:v>-53.680000000000007</c:v>
                  </c:pt>
                  <c:pt idx="28">
                    <c:v>-45.08</c:v>
                  </c:pt>
                  <c:pt idx="29">
                    <c:v>-37.47</c:v>
                  </c:pt>
                  <c:pt idx="30">
                    <c:v>-32.340000000000003</c:v>
                  </c:pt>
                  <c:pt idx="31">
                    <c:v>-32.340000000000003</c:v>
                  </c:pt>
                  <c:pt idx="32">
                    <c:v>-32.340000000000003</c:v>
                  </c:pt>
                  <c:pt idx="33">
                    <c:v>-32.340000000000003</c:v>
                  </c:pt>
                  <c:pt idx="34">
                    <c:v>-32.340000000000003</c:v>
                  </c:pt>
                  <c:pt idx="35">
                    <c:v>-32.340000000000003</c:v>
                  </c:pt>
                  <c:pt idx="36">
                    <c:v>-58</c:v>
                  </c:pt>
                </c:numCache>
              </c:numRef>
            </c:plus>
            <c:spPr>
              <a:ln w="9525" cmpd="sng" algn="ctr">
                <a:solidFill>
                  <a:srgbClr val="C0C0C0"/>
                </a:solidFill>
                <a:prstDash val="solid"/>
              </a:ln>
            </c:spPr>
          </c:errBars>
          <c:xVal>
            <c:numRef>
              <c:f>Sheet1!$A$1:$AK$1</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xVal>
          <c:yVal>
            <c:numRef>
              <c:f>Sheet1!$A$10:$AK$10</c:f>
              <c:numCache>
                <c:formatCode>General</c:formatCode>
                <c:ptCount val="37"/>
                <c:pt idx="19">
                  <c:v>500</c:v>
                </c:pt>
                <c:pt idx="20">
                  <c:v>440</c:v>
                </c:pt>
                <c:pt idx="21">
                  <c:v>342.93</c:v>
                </c:pt>
                <c:pt idx="22">
                  <c:v>255.65</c:v>
                </c:pt>
                <c:pt idx="23">
                  <c:v>196.78</c:v>
                </c:pt>
                <c:pt idx="24">
                  <c:v>176.99</c:v>
                </c:pt>
                <c:pt idx="25">
                  <c:v>132.36000000000001</c:v>
                </c:pt>
                <c:pt idx="26">
                  <c:v>115.93</c:v>
                </c:pt>
                <c:pt idx="27">
                  <c:v>91.18</c:v>
                </c:pt>
                <c:pt idx="28">
                  <c:v>77.33</c:v>
                </c:pt>
                <c:pt idx="29">
                  <c:v>67.47</c:v>
                </c:pt>
                <c:pt idx="30">
                  <c:v>60.09</c:v>
                </c:pt>
                <c:pt idx="31">
                  <c:v>60.09</c:v>
                </c:pt>
                <c:pt idx="32">
                  <c:v>60.09</c:v>
                </c:pt>
                <c:pt idx="33">
                  <c:v>60.09</c:v>
                </c:pt>
                <c:pt idx="34">
                  <c:v>60.09</c:v>
                </c:pt>
                <c:pt idx="35">
                  <c:v>60.09</c:v>
                </c:pt>
                <c:pt idx="36">
                  <c:v>98</c:v>
                </c:pt>
              </c:numCache>
            </c:numRef>
          </c:yVal>
          <c:smooth val="0"/>
          <c:extLst>
            <c:ext xmlns:c16="http://schemas.microsoft.com/office/drawing/2014/chart" uri="{C3380CC4-5D6E-409C-BE32-E72D297353CC}">
              <c16:uniqueId val="{00000019-A019-414E-B1C6-0DA1258CD301}"/>
            </c:ext>
          </c:extLst>
        </c:ser>
        <c:ser>
          <c:idx val="8"/>
          <c:order val="8"/>
          <c:spPr>
            <a:ln>
              <a:noFill/>
            </a:ln>
          </c:spPr>
          <c:marker>
            <c:symbol val="none"/>
          </c:marker>
          <c:dPt>
            <c:idx val="19"/>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1A-A019-414E-B1C6-0DA1258CD301}"/>
              </c:ext>
            </c:extLst>
          </c:dPt>
          <c:dPt>
            <c:idx val="20"/>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1B-A019-414E-B1C6-0DA1258CD301}"/>
              </c:ext>
            </c:extLst>
          </c:dPt>
          <c:dPt>
            <c:idx val="21"/>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1C-A019-414E-B1C6-0DA1258CD301}"/>
              </c:ext>
            </c:extLst>
          </c:dPt>
          <c:dPt>
            <c:idx val="22"/>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1D-A019-414E-B1C6-0DA1258CD301}"/>
              </c:ext>
            </c:extLst>
          </c:dPt>
          <c:dPt>
            <c:idx val="23"/>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1E-A019-414E-B1C6-0DA1258CD301}"/>
              </c:ext>
            </c:extLst>
          </c:dPt>
          <c:dPt>
            <c:idx val="24"/>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1F-A019-414E-B1C6-0DA1258CD301}"/>
              </c:ext>
            </c:extLst>
          </c:dPt>
          <c:dPt>
            <c:idx val="25"/>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20-A019-414E-B1C6-0DA1258CD301}"/>
              </c:ext>
            </c:extLst>
          </c:dPt>
          <c:dPt>
            <c:idx val="26"/>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21-A019-414E-B1C6-0DA1258CD301}"/>
              </c:ext>
            </c:extLst>
          </c:dPt>
          <c:dPt>
            <c:idx val="27"/>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22-A019-414E-B1C6-0DA1258CD301}"/>
              </c:ext>
            </c:extLst>
          </c:dPt>
          <c:dPt>
            <c:idx val="28"/>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23-A019-414E-B1C6-0DA1258CD301}"/>
              </c:ext>
            </c:extLst>
          </c:dPt>
          <c:dPt>
            <c:idx val="29"/>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24-A019-414E-B1C6-0DA1258CD301}"/>
              </c:ext>
            </c:extLst>
          </c:dPt>
          <c:dPt>
            <c:idx val="30"/>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25-A019-414E-B1C6-0DA1258CD301}"/>
              </c:ext>
            </c:extLst>
          </c:dPt>
          <c:dPt>
            <c:idx val="31"/>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26-A019-414E-B1C6-0DA1258CD301}"/>
              </c:ext>
            </c:extLst>
          </c:dPt>
          <c:dPt>
            <c:idx val="32"/>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27-A019-414E-B1C6-0DA1258CD301}"/>
              </c:ext>
            </c:extLst>
          </c:dPt>
          <c:dPt>
            <c:idx val="33"/>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28-A019-414E-B1C6-0DA1258CD301}"/>
              </c:ext>
            </c:extLst>
          </c:dPt>
          <c:dPt>
            <c:idx val="34"/>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29-A019-414E-B1C6-0DA1258CD301}"/>
              </c:ext>
            </c:extLst>
          </c:dPt>
          <c:dPt>
            <c:idx val="35"/>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2A-A019-414E-B1C6-0DA1258CD301}"/>
              </c:ext>
            </c:extLst>
          </c:dPt>
          <c:dPt>
            <c:idx val="36"/>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2B-A019-414E-B1C6-0DA1258CD301}"/>
              </c:ext>
            </c:extLst>
          </c:dPt>
          <c:xVal>
            <c:numRef>
              <c:f>Sheet1!$A$1:$AK$1</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xVal>
          <c:yVal>
            <c:numRef>
              <c:f>Sheet1!$A$11:$AK$11</c:f>
              <c:numCache>
                <c:formatCode>General</c:formatCode>
                <c:ptCount val="37"/>
                <c:pt idx="19">
                  <c:v>269.25</c:v>
                </c:pt>
                <c:pt idx="20">
                  <c:v>186</c:v>
                </c:pt>
                <c:pt idx="21">
                  <c:v>117.75</c:v>
                </c:pt>
                <c:pt idx="22">
                  <c:v>93.75</c:v>
                </c:pt>
                <c:pt idx="23">
                  <c:v>78</c:v>
                </c:pt>
                <c:pt idx="24">
                  <c:v>59.25</c:v>
                </c:pt>
                <c:pt idx="25">
                  <c:v>48</c:v>
                </c:pt>
                <c:pt idx="26">
                  <c:v>41.25</c:v>
                </c:pt>
                <c:pt idx="27">
                  <c:v>37.5</c:v>
                </c:pt>
                <c:pt idx="28">
                  <c:v>32.25</c:v>
                </c:pt>
                <c:pt idx="29">
                  <c:v>30</c:v>
                </c:pt>
                <c:pt idx="30">
                  <c:v>27.75</c:v>
                </c:pt>
                <c:pt idx="31">
                  <c:v>27.75</c:v>
                </c:pt>
                <c:pt idx="32">
                  <c:v>27.75</c:v>
                </c:pt>
                <c:pt idx="33">
                  <c:v>27.75</c:v>
                </c:pt>
                <c:pt idx="34">
                  <c:v>27.75</c:v>
                </c:pt>
                <c:pt idx="35">
                  <c:v>27.75</c:v>
                </c:pt>
                <c:pt idx="36">
                  <c:v>40</c:v>
                </c:pt>
              </c:numCache>
            </c:numRef>
          </c:yVal>
          <c:smooth val="0"/>
          <c:extLst>
            <c:ext xmlns:c16="http://schemas.microsoft.com/office/drawing/2014/chart" uri="{C3380CC4-5D6E-409C-BE32-E72D297353CC}">
              <c16:uniqueId val="{0000002C-A019-414E-B1C6-0DA1258CD301}"/>
            </c:ext>
          </c:extLst>
        </c:ser>
        <c:ser>
          <c:idx val="9"/>
          <c:order val="9"/>
          <c:spPr>
            <a:ln w="28575" cmpd="sng" algn="ctr">
              <a:solidFill>
                <a:schemeClr val="accent2"/>
              </a:solidFill>
              <a:prstDash val="solid"/>
            </a:ln>
          </c:spPr>
          <c:marker>
            <c:symbol val="none"/>
          </c:marker>
          <c:xVal>
            <c:numRef>
              <c:f>Sheet1!$A$1:$AK$1</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xVal>
          <c:yVal>
            <c:numRef>
              <c:f>Sheet1!$A$12:$AK$12</c:f>
              <c:numCache>
                <c:formatCode>General</c:formatCode>
                <c:ptCount val="37"/>
              </c:numCache>
            </c:numRef>
          </c:yVal>
          <c:smooth val="0"/>
          <c:extLst>
            <c:ext xmlns:c16="http://schemas.microsoft.com/office/drawing/2014/chart" uri="{C3380CC4-5D6E-409C-BE32-E72D297353CC}">
              <c16:uniqueId val="{0000002D-A019-414E-B1C6-0DA1258CD301}"/>
            </c:ext>
          </c:extLst>
        </c:ser>
        <c:ser>
          <c:idx val="10"/>
          <c:order val="10"/>
          <c:spPr>
            <a:ln w="28575" cmpd="sng" algn="ctr">
              <a:solidFill>
                <a:schemeClr val="accent5"/>
              </a:solidFill>
              <a:prstDash val="solid"/>
            </a:ln>
          </c:spPr>
          <c:marker>
            <c:symbol val="none"/>
          </c:marker>
          <c:xVal>
            <c:numRef>
              <c:f>Sheet1!$A$1:$AK$1</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xVal>
          <c:yVal>
            <c:numRef>
              <c:f>Sheet1!$A$13:$AK$13</c:f>
              <c:numCache>
                <c:formatCode>General</c:formatCode>
                <c:ptCount val="37"/>
                <c:pt idx="23">
                  <c:v>960.28128827812884</c:v>
                </c:pt>
                <c:pt idx="24">
                  <c:v>803.41149106435887</c:v>
                </c:pt>
                <c:pt idx="25">
                  <c:v>672.16765733309057</c:v>
                </c:pt>
                <c:pt idx="26">
                  <c:v>562.36357646335171</c:v>
                </c:pt>
                <c:pt idx="27">
                  <c:v>470.4968899470374</c:v>
                </c:pt>
                <c:pt idx="28">
                  <c:v>393.63737795906673</c:v>
                </c:pt>
                <c:pt idx="29">
                  <c:v>329.33349499272509</c:v>
                </c:pt>
                <c:pt idx="30">
                  <c:v>275.53417700285513</c:v>
                </c:pt>
                <c:pt idx="31">
                  <c:v>230.52341694551268</c:v>
                </c:pt>
                <c:pt idx="32">
                  <c:v>192.86553245532539</c:v>
                </c:pt>
                <c:pt idx="33">
                  <c:v>161.35937214402185</c:v>
                </c:pt>
                <c:pt idx="34">
                  <c:v>135</c:v>
                </c:pt>
                <c:pt idx="35">
                  <c:v>90.5</c:v>
                </c:pt>
                <c:pt idx="36">
                  <c:v>108.5</c:v>
                </c:pt>
              </c:numCache>
            </c:numRef>
          </c:yVal>
          <c:smooth val="0"/>
          <c:extLst>
            <c:ext xmlns:c16="http://schemas.microsoft.com/office/drawing/2014/chart" uri="{C3380CC4-5D6E-409C-BE32-E72D297353CC}">
              <c16:uniqueId val="{0000002E-A019-414E-B1C6-0DA1258CD301}"/>
            </c:ext>
          </c:extLst>
        </c:ser>
        <c:ser>
          <c:idx val="11"/>
          <c:order val="11"/>
          <c:spPr>
            <a:ln>
              <a:noFill/>
            </a:ln>
          </c:spPr>
          <c:marker>
            <c:symbol val="none"/>
          </c:marker>
          <c:dPt>
            <c:idx val="26"/>
            <c:marker>
              <c:symbol val="dash"/>
              <c:size val="7"/>
              <c:spPr>
                <a:solidFill>
                  <a:srgbClr val="D6D7D9"/>
                </a:solidFill>
                <a:ln w="9525" cmpd="sng" algn="ctr">
                  <a:solidFill>
                    <a:srgbClr val="D6D7D9"/>
                  </a:solidFill>
                  <a:prstDash val="solid"/>
                </a:ln>
              </c:spPr>
            </c:marker>
            <c:bubble3D val="0"/>
            <c:extLst>
              <c:ext xmlns:c16="http://schemas.microsoft.com/office/drawing/2014/chart" uri="{C3380CC4-5D6E-409C-BE32-E72D297353CC}">
                <c16:uniqueId val="{0000002F-A019-414E-B1C6-0DA1258CD301}"/>
              </c:ext>
            </c:extLst>
          </c:dPt>
          <c:dPt>
            <c:idx val="27"/>
            <c:marker>
              <c:symbol val="dash"/>
              <c:size val="7"/>
              <c:spPr>
                <a:solidFill>
                  <a:srgbClr val="D6D7D9"/>
                </a:solidFill>
                <a:ln w="9525" cmpd="sng" algn="ctr">
                  <a:solidFill>
                    <a:srgbClr val="D6D7D9"/>
                  </a:solidFill>
                  <a:prstDash val="solid"/>
                </a:ln>
              </c:spPr>
            </c:marker>
            <c:bubble3D val="0"/>
            <c:extLst>
              <c:ext xmlns:c16="http://schemas.microsoft.com/office/drawing/2014/chart" uri="{C3380CC4-5D6E-409C-BE32-E72D297353CC}">
                <c16:uniqueId val="{00000030-A019-414E-B1C6-0DA1258CD301}"/>
              </c:ext>
            </c:extLst>
          </c:dPt>
          <c:dPt>
            <c:idx val="28"/>
            <c:marker>
              <c:symbol val="dash"/>
              <c:size val="7"/>
              <c:spPr>
                <a:solidFill>
                  <a:srgbClr val="D6D7D9"/>
                </a:solidFill>
                <a:ln w="9525" cmpd="sng" algn="ctr">
                  <a:solidFill>
                    <a:srgbClr val="D6D7D9"/>
                  </a:solidFill>
                  <a:prstDash val="solid"/>
                </a:ln>
              </c:spPr>
            </c:marker>
            <c:bubble3D val="0"/>
            <c:extLst>
              <c:ext xmlns:c16="http://schemas.microsoft.com/office/drawing/2014/chart" uri="{C3380CC4-5D6E-409C-BE32-E72D297353CC}">
                <c16:uniqueId val="{00000031-A019-414E-B1C6-0DA1258CD301}"/>
              </c:ext>
            </c:extLst>
          </c:dPt>
          <c:dPt>
            <c:idx val="29"/>
            <c:marker>
              <c:symbol val="dash"/>
              <c:size val="7"/>
              <c:spPr>
                <a:solidFill>
                  <a:srgbClr val="D6D7D9"/>
                </a:solidFill>
                <a:ln w="9525" cmpd="sng" algn="ctr">
                  <a:solidFill>
                    <a:srgbClr val="D6D7D9"/>
                  </a:solidFill>
                  <a:prstDash val="solid"/>
                </a:ln>
              </c:spPr>
            </c:marker>
            <c:bubble3D val="0"/>
            <c:extLst>
              <c:ext xmlns:c16="http://schemas.microsoft.com/office/drawing/2014/chart" uri="{C3380CC4-5D6E-409C-BE32-E72D297353CC}">
                <c16:uniqueId val="{00000032-A019-414E-B1C6-0DA1258CD301}"/>
              </c:ext>
            </c:extLst>
          </c:dPt>
          <c:dPt>
            <c:idx val="30"/>
            <c:marker>
              <c:symbol val="dash"/>
              <c:size val="7"/>
              <c:spPr>
                <a:solidFill>
                  <a:srgbClr val="D6D7D9"/>
                </a:solidFill>
                <a:ln w="9525" cmpd="sng" algn="ctr">
                  <a:solidFill>
                    <a:srgbClr val="D6D7D9"/>
                  </a:solidFill>
                  <a:prstDash val="solid"/>
                </a:ln>
              </c:spPr>
            </c:marker>
            <c:bubble3D val="0"/>
            <c:extLst>
              <c:ext xmlns:c16="http://schemas.microsoft.com/office/drawing/2014/chart" uri="{C3380CC4-5D6E-409C-BE32-E72D297353CC}">
                <c16:uniqueId val="{00000033-A019-414E-B1C6-0DA1258CD301}"/>
              </c:ext>
            </c:extLst>
          </c:dPt>
          <c:dPt>
            <c:idx val="31"/>
            <c:marker>
              <c:symbol val="dash"/>
              <c:size val="7"/>
              <c:spPr>
                <a:solidFill>
                  <a:srgbClr val="D6D7D9"/>
                </a:solidFill>
                <a:ln w="9525" cmpd="sng" algn="ctr">
                  <a:solidFill>
                    <a:srgbClr val="D6D7D9"/>
                  </a:solidFill>
                  <a:prstDash val="solid"/>
                </a:ln>
              </c:spPr>
            </c:marker>
            <c:bubble3D val="0"/>
            <c:extLst>
              <c:ext xmlns:c16="http://schemas.microsoft.com/office/drawing/2014/chart" uri="{C3380CC4-5D6E-409C-BE32-E72D297353CC}">
                <c16:uniqueId val="{00000034-A019-414E-B1C6-0DA1258CD301}"/>
              </c:ext>
            </c:extLst>
          </c:dPt>
          <c:dPt>
            <c:idx val="32"/>
            <c:marker>
              <c:symbol val="dash"/>
              <c:size val="7"/>
              <c:spPr>
                <a:solidFill>
                  <a:srgbClr val="D6D7D9"/>
                </a:solidFill>
                <a:ln w="9525" cmpd="sng" algn="ctr">
                  <a:solidFill>
                    <a:srgbClr val="D6D7D9"/>
                  </a:solidFill>
                  <a:prstDash val="solid"/>
                </a:ln>
              </c:spPr>
            </c:marker>
            <c:bubble3D val="0"/>
            <c:extLst>
              <c:ext xmlns:c16="http://schemas.microsoft.com/office/drawing/2014/chart" uri="{C3380CC4-5D6E-409C-BE32-E72D297353CC}">
                <c16:uniqueId val="{00000035-A019-414E-B1C6-0DA1258CD301}"/>
              </c:ext>
            </c:extLst>
          </c:dPt>
          <c:dPt>
            <c:idx val="33"/>
            <c:marker>
              <c:symbol val="dash"/>
              <c:size val="7"/>
              <c:spPr>
                <a:solidFill>
                  <a:srgbClr val="D6D7D9"/>
                </a:solidFill>
                <a:ln w="9525" cmpd="sng" algn="ctr">
                  <a:solidFill>
                    <a:srgbClr val="D6D7D9"/>
                  </a:solidFill>
                  <a:prstDash val="solid"/>
                </a:ln>
              </c:spPr>
            </c:marker>
            <c:bubble3D val="0"/>
            <c:extLst>
              <c:ext xmlns:c16="http://schemas.microsoft.com/office/drawing/2014/chart" uri="{C3380CC4-5D6E-409C-BE32-E72D297353CC}">
                <c16:uniqueId val="{00000036-A019-414E-B1C6-0DA1258CD301}"/>
              </c:ext>
            </c:extLst>
          </c:dPt>
          <c:dPt>
            <c:idx val="34"/>
            <c:marker>
              <c:symbol val="dash"/>
              <c:size val="7"/>
              <c:spPr>
                <a:solidFill>
                  <a:srgbClr val="D6D7D9"/>
                </a:solidFill>
                <a:ln w="9525" cmpd="sng" algn="ctr">
                  <a:solidFill>
                    <a:srgbClr val="D6D7D9"/>
                  </a:solidFill>
                  <a:prstDash val="solid"/>
                </a:ln>
              </c:spPr>
            </c:marker>
            <c:bubble3D val="0"/>
            <c:extLst>
              <c:ext xmlns:c16="http://schemas.microsoft.com/office/drawing/2014/chart" uri="{C3380CC4-5D6E-409C-BE32-E72D297353CC}">
                <c16:uniqueId val="{00000037-A019-414E-B1C6-0DA1258CD301}"/>
              </c:ext>
            </c:extLst>
          </c:dPt>
          <c:dPt>
            <c:idx val="35"/>
            <c:marker>
              <c:symbol val="dash"/>
              <c:size val="7"/>
              <c:spPr>
                <a:solidFill>
                  <a:srgbClr val="D6D7D9"/>
                </a:solidFill>
                <a:ln w="9525" cmpd="sng" algn="ctr">
                  <a:solidFill>
                    <a:srgbClr val="D6D7D9"/>
                  </a:solidFill>
                  <a:prstDash val="solid"/>
                </a:ln>
              </c:spPr>
            </c:marker>
            <c:bubble3D val="0"/>
            <c:extLst>
              <c:ext xmlns:c16="http://schemas.microsoft.com/office/drawing/2014/chart" uri="{C3380CC4-5D6E-409C-BE32-E72D297353CC}">
                <c16:uniqueId val="{00000038-A019-414E-B1C6-0DA1258CD301}"/>
              </c:ext>
            </c:extLst>
          </c:dPt>
          <c:dPt>
            <c:idx val="36"/>
            <c:marker>
              <c:symbol val="dash"/>
              <c:size val="7"/>
              <c:spPr>
                <a:solidFill>
                  <a:srgbClr val="D6D7D9"/>
                </a:solidFill>
                <a:ln w="9525" cmpd="sng" algn="ctr">
                  <a:solidFill>
                    <a:srgbClr val="D6D7D9"/>
                  </a:solidFill>
                  <a:prstDash val="solid"/>
                </a:ln>
              </c:spPr>
            </c:marker>
            <c:bubble3D val="0"/>
            <c:extLst>
              <c:ext xmlns:c16="http://schemas.microsoft.com/office/drawing/2014/chart" uri="{C3380CC4-5D6E-409C-BE32-E72D297353CC}">
                <c16:uniqueId val="{00000039-A019-414E-B1C6-0DA1258CD301}"/>
              </c:ext>
            </c:extLst>
          </c:dPt>
          <c:errBars>
            <c:errDir val="y"/>
            <c:errBarType val="plus"/>
            <c:errValType val="cust"/>
            <c:noEndCap val="1"/>
            <c:plus>
              <c:numRef>
                <c:f>Sheet1!$A$14:$AK$14</c:f>
                <c:numCache>
                  <c:formatCode>General</c:formatCode>
                  <c:ptCount val="37"/>
                  <c:pt idx="26">
                    <c:v>-624.84841829261302</c:v>
                  </c:pt>
                  <c:pt idx="27">
                    <c:v>-522.77432216337479</c:v>
                  </c:pt>
                  <c:pt idx="28">
                    <c:v>-437.37486439896293</c:v>
                  </c:pt>
                  <c:pt idx="29">
                    <c:v>-365.92610554747239</c:v>
                  </c:pt>
                  <c:pt idx="30">
                    <c:v>-306.1490855587279</c:v>
                  </c:pt>
                  <c:pt idx="31">
                    <c:v>-256.13712993945853</c:v>
                  </c:pt>
                  <c:pt idx="32">
                    <c:v>-214.29503606147264</c:v>
                  </c:pt>
                  <c:pt idx="33">
                    <c:v>-179.28819127113539</c:v>
                  </c:pt>
                  <c:pt idx="34">
                    <c:v>-150</c:v>
                  </c:pt>
                  <c:pt idx="35">
                    <c:v>-81</c:v>
                  </c:pt>
                  <c:pt idx="36">
                    <c:v>-95</c:v>
                  </c:pt>
                </c:numCache>
              </c:numRef>
            </c:plus>
            <c:spPr>
              <a:ln w="9525" cmpd="sng" algn="ctr">
                <a:solidFill>
                  <a:srgbClr val="D6D7D9"/>
                </a:solidFill>
                <a:prstDash val="solid"/>
              </a:ln>
            </c:spPr>
          </c:errBars>
          <c:xVal>
            <c:numRef>
              <c:f>Sheet1!$A$1:$AK$1</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xVal>
          <c:yVal>
            <c:numRef>
              <c:f>Sheet1!$A$15:$AK$15</c:f>
              <c:numCache>
                <c:formatCode>General</c:formatCode>
                <c:ptCount val="37"/>
                <c:pt idx="26">
                  <c:v>874.78778560965827</c:v>
                </c:pt>
                <c:pt idx="27">
                  <c:v>731.8840510287248</c:v>
                </c:pt>
                <c:pt idx="28">
                  <c:v>612.32481015854819</c:v>
                </c:pt>
                <c:pt idx="29">
                  <c:v>512.29654776646134</c:v>
                </c:pt>
                <c:pt idx="30">
                  <c:v>428.60871978221911</c:v>
                </c:pt>
                <c:pt idx="31">
                  <c:v>358.59198191524194</c:v>
                </c:pt>
                <c:pt idx="32">
                  <c:v>300.01305048606173</c:v>
                </c:pt>
                <c:pt idx="33">
                  <c:v>251.00346777958956</c:v>
                </c:pt>
                <c:pt idx="34">
                  <c:v>210</c:v>
                </c:pt>
                <c:pt idx="35">
                  <c:v>131</c:v>
                </c:pt>
                <c:pt idx="36">
                  <c:v>156</c:v>
                </c:pt>
              </c:numCache>
            </c:numRef>
          </c:yVal>
          <c:smooth val="0"/>
          <c:extLst>
            <c:ext xmlns:c16="http://schemas.microsoft.com/office/drawing/2014/chart" uri="{C3380CC4-5D6E-409C-BE32-E72D297353CC}">
              <c16:uniqueId val="{0000003A-A019-414E-B1C6-0DA1258CD301}"/>
            </c:ext>
          </c:extLst>
        </c:ser>
        <c:ser>
          <c:idx val="12"/>
          <c:order val="12"/>
          <c:spPr>
            <a:ln>
              <a:noFill/>
            </a:ln>
          </c:spPr>
          <c:marker>
            <c:symbol val="none"/>
          </c:marker>
          <c:dPt>
            <c:idx val="26"/>
            <c:marker>
              <c:symbol val="dash"/>
              <c:size val="7"/>
              <c:spPr>
                <a:solidFill>
                  <a:srgbClr val="D6D7D9"/>
                </a:solidFill>
                <a:ln w="9525" cmpd="sng" algn="ctr">
                  <a:solidFill>
                    <a:srgbClr val="D6D7D9"/>
                  </a:solidFill>
                  <a:prstDash val="solid"/>
                </a:ln>
              </c:spPr>
            </c:marker>
            <c:bubble3D val="0"/>
            <c:extLst>
              <c:ext xmlns:c16="http://schemas.microsoft.com/office/drawing/2014/chart" uri="{C3380CC4-5D6E-409C-BE32-E72D297353CC}">
                <c16:uniqueId val="{0000003B-A019-414E-B1C6-0DA1258CD301}"/>
              </c:ext>
            </c:extLst>
          </c:dPt>
          <c:dPt>
            <c:idx val="27"/>
            <c:marker>
              <c:symbol val="dash"/>
              <c:size val="7"/>
              <c:spPr>
                <a:solidFill>
                  <a:srgbClr val="D6D7D9"/>
                </a:solidFill>
                <a:ln w="9525" cmpd="sng" algn="ctr">
                  <a:solidFill>
                    <a:srgbClr val="D6D7D9"/>
                  </a:solidFill>
                  <a:prstDash val="solid"/>
                </a:ln>
              </c:spPr>
            </c:marker>
            <c:bubble3D val="0"/>
            <c:extLst>
              <c:ext xmlns:c16="http://schemas.microsoft.com/office/drawing/2014/chart" uri="{C3380CC4-5D6E-409C-BE32-E72D297353CC}">
                <c16:uniqueId val="{0000003C-A019-414E-B1C6-0DA1258CD301}"/>
              </c:ext>
            </c:extLst>
          </c:dPt>
          <c:dPt>
            <c:idx val="28"/>
            <c:marker>
              <c:symbol val="dash"/>
              <c:size val="7"/>
              <c:spPr>
                <a:solidFill>
                  <a:srgbClr val="D6D7D9"/>
                </a:solidFill>
                <a:ln w="9525" cmpd="sng" algn="ctr">
                  <a:solidFill>
                    <a:srgbClr val="D6D7D9"/>
                  </a:solidFill>
                  <a:prstDash val="solid"/>
                </a:ln>
              </c:spPr>
            </c:marker>
            <c:bubble3D val="0"/>
            <c:extLst>
              <c:ext xmlns:c16="http://schemas.microsoft.com/office/drawing/2014/chart" uri="{C3380CC4-5D6E-409C-BE32-E72D297353CC}">
                <c16:uniqueId val="{0000003D-A019-414E-B1C6-0DA1258CD301}"/>
              </c:ext>
            </c:extLst>
          </c:dPt>
          <c:dPt>
            <c:idx val="29"/>
            <c:marker>
              <c:symbol val="dash"/>
              <c:size val="7"/>
              <c:spPr>
                <a:solidFill>
                  <a:srgbClr val="D6D7D9"/>
                </a:solidFill>
                <a:ln w="9525" cmpd="sng" algn="ctr">
                  <a:solidFill>
                    <a:srgbClr val="D6D7D9"/>
                  </a:solidFill>
                  <a:prstDash val="solid"/>
                </a:ln>
              </c:spPr>
            </c:marker>
            <c:bubble3D val="0"/>
            <c:extLst>
              <c:ext xmlns:c16="http://schemas.microsoft.com/office/drawing/2014/chart" uri="{C3380CC4-5D6E-409C-BE32-E72D297353CC}">
                <c16:uniqueId val="{0000003E-A019-414E-B1C6-0DA1258CD301}"/>
              </c:ext>
            </c:extLst>
          </c:dPt>
          <c:dPt>
            <c:idx val="30"/>
            <c:marker>
              <c:symbol val="dash"/>
              <c:size val="7"/>
              <c:spPr>
                <a:solidFill>
                  <a:srgbClr val="D6D7D9"/>
                </a:solidFill>
                <a:ln w="9525" cmpd="sng" algn="ctr">
                  <a:solidFill>
                    <a:srgbClr val="D6D7D9"/>
                  </a:solidFill>
                  <a:prstDash val="solid"/>
                </a:ln>
              </c:spPr>
            </c:marker>
            <c:bubble3D val="0"/>
            <c:extLst>
              <c:ext xmlns:c16="http://schemas.microsoft.com/office/drawing/2014/chart" uri="{C3380CC4-5D6E-409C-BE32-E72D297353CC}">
                <c16:uniqueId val="{0000003F-A019-414E-B1C6-0DA1258CD301}"/>
              </c:ext>
            </c:extLst>
          </c:dPt>
          <c:dPt>
            <c:idx val="31"/>
            <c:marker>
              <c:symbol val="dash"/>
              <c:size val="7"/>
              <c:spPr>
                <a:solidFill>
                  <a:srgbClr val="D6D7D9"/>
                </a:solidFill>
                <a:ln w="9525" cmpd="sng" algn="ctr">
                  <a:solidFill>
                    <a:srgbClr val="D6D7D9"/>
                  </a:solidFill>
                  <a:prstDash val="solid"/>
                </a:ln>
              </c:spPr>
            </c:marker>
            <c:bubble3D val="0"/>
            <c:extLst>
              <c:ext xmlns:c16="http://schemas.microsoft.com/office/drawing/2014/chart" uri="{C3380CC4-5D6E-409C-BE32-E72D297353CC}">
                <c16:uniqueId val="{00000040-A019-414E-B1C6-0DA1258CD301}"/>
              </c:ext>
            </c:extLst>
          </c:dPt>
          <c:dPt>
            <c:idx val="32"/>
            <c:marker>
              <c:symbol val="dash"/>
              <c:size val="7"/>
              <c:spPr>
                <a:solidFill>
                  <a:srgbClr val="D6D7D9"/>
                </a:solidFill>
                <a:ln w="9525" cmpd="sng" algn="ctr">
                  <a:solidFill>
                    <a:srgbClr val="D6D7D9"/>
                  </a:solidFill>
                  <a:prstDash val="solid"/>
                </a:ln>
              </c:spPr>
            </c:marker>
            <c:bubble3D val="0"/>
            <c:extLst>
              <c:ext xmlns:c16="http://schemas.microsoft.com/office/drawing/2014/chart" uri="{C3380CC4-5D6E-409C-BE32-E72D297353CC}">
                <c16:uniqueId val="{00000041-A019-414E-B1C6-0DA1258CD301}"/>
              </c:ext>
            </c:extLst>
          </c:dPt>
          <c:dPt>
            <c:idx val="33"/>
            <c:marker>
              <c:symbol val="dash"/>
              <c:size val="7"/>
              <c:spPr>
                <a:solidFill>
                  <a:srgbClr val="D6D7D9"/>
                </a:solidFill>
                <a:ln w="9525" cmpd="sng" algn="ctr">
                  <a:solidFill>
                    <a:srgbClr val="D6D7D9"/>
                  </a:solidFill>
                  <a:prstDash val="solid"/>
                </a:ln>
              </c:spPr>
            </c:marker>
            <c:bubble3D val="0"/>
            <c:extLst>
              <c:ext xmlns:c16="http://schemas.microsoft.com/office/drawing/2014/chart" uri="{C3380CC4-5D6E-409C-BE32-E72D297353CC}">
                <c16:uniqueId val="{00000042-A019-414E-B1C6-0DA1258CD301}"/>
              </c:ext>
            </c:extLst>
          </c:dPt>
          <c:dPt>
            <c:idx val="34"/>
            <c:marker>
              <c:symbol val="dash"/>
              <c:size val="7"/>
              <c:spPr>
                <a:solidFill>
                  <a:srgbClr val="D6D7D9"/>
                </a:solidFill>
                <a:ln w="9525" cmpd="sng" algn="ctr">
                  <a:solidFill>
                    <a:srgbClr val="D6D7D9"/>
                  </a:solidFill>
                  <a:prstDash val="solid"/>
                </a:ln>
              </c:spPr>
            </c:marker>
            <c:bubble3D val="0"/>
            <c:extLst>
              <c:ext xmlns:c16="http://schemas.microsoft.com/office/drawing/2014/chart" uri="{C3380CC4-5D6E-409C-BE32-E72D297353CC}">
                <c16:uniqueId val="{00000043-A019-414E-B1C6-0DA1258CD301}"/>
              </c:ext>
            </c:extLst>
          </c:dPt>
          <c:dPt>
            <c:idx val="35"/>
            <c:marker>
              <c:symbol val="dash"/>
              <c:size val="7"/>
              <c:spPr>
                <a:solidFill>
                  <a:srgbClr val="D6D7D9"/>
                </a:solidFill>
                <a:ln w="9525" cmpd="sng" algn="ctr">
                  <a:solidFill>
                    <a:srgbClr val="D6D7D9"/>
                  </a:solidFill>
                  <a:prstDash val="solid"/>
                </a:ln>
              </c:spPr>
            </c:marker>
            <c:bubble3D val="0"/>
            <c:extLst>
              <c:ext xmlns:c16="http://schemas.microsoft.com/office/drawing/2014/chart" uri="{C3380CC4-5D6E-409C-BE32-E72D297353CC}">
                <c16:uniqueId val="{00000044-A019-414E-B1C6-0DA1258CD301}"/>
              </c:ext>
            </c:extLst>
          </c:dPt>
          <c:dPt>
            <c:idx val="36"/>
            <c:marker>
              <c:symbol val="dash"/>
              <c:size val="7"/>
              <c:spPr>
                <a:solidFill>
                  <a:srgbClr val="D6D7D9"/>
                </a:solidFill>
                <a:ln w="9525" cmpd="sng" algn="ctr">
                  <a:solidFill>
                    <a:srgbClr val="D6D7D9"/>
                  </a:solidFill>
                  <a:prstDash val="solid"/>
                </a:ln>
              </c:spPr>
            </c:marker>
            <c:bubble3D val="0"/>
            <c:extLst>
              <c:ext xmlns:c16="http://schemas.microsoft.com/office/drawing/2014/chart" uri="{C3380CC4-5D6E-409C-BE32-E72D297353CC}">
                <c16:uniqueId val="{00000045-A019-414E-B1C6-0DA1258CD301}"/>
              </c:ext>
            </c:extLst>
          </c:dPt>
          <c:xVal>
            <c:numRef>
              <c:f>Sheet1!$A$1:$AK$1</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xVal>
          <c:yVal>
            <c:numRef>
              <c:f>Sheet1!$A$16:$AK$16</c:f>
              <c:numCache>
                <c:formatCode>General</c:formatCode>
                <c:ptCount val="37"/>
                <c:pt idx="26">
                  <c:v>249.93936731704528</c:v>
                </c:pt>
                <c:pt idx="27">
                  <c:v>209.10972886535001</c:v>
                </c:pt>
                <c:pt idx="28">
                  <c:v>174.94994575958523</c:v>
                </c:pt>
                <c:pt idx="29">
                  <c:v>146.37044221898898</c:v>
                </c:pt>
                <c:pt idx="30">
                  <c:v>122.45963422349121</c:v>
                </c:pt>
                <c:pt idx="31">
                  <c:v>102.45485197578344</c:v>
                </c:pt>
                <c:pt idx="32">
                  <c:v>85.718014424589086</c:v>
                </c:pt>
                <c:pt idx="33">
                  <c:v>71.715276508454167</c:v>
                </c:pt>
                <c:pt idx="34">
                  <c:v>60</c:v>
                </c:pt>
                <c:pt idx="35">
                  <c:v>50</c:v>
                </c:pt>
                <c:pt idx="36">
                  <c:v>61</c:v>
                </c:pt>
              </c:numCache>
            </c:numRef>
          </c:yVal>
          <c:smooth val="0"/>
          <c:extLst>
            <c:ext xmlns:c16="http://schemas.microsoft.com/office/drawing/2014/chart" uri="{C3380CC4-5D6E-409C-BE32-E72D297353CC}">
              <c16:uniqueId val="{00000046-A019-414E-B1C6-0DA1258CD301}"/>
            </c:ext>
          </c:extLst>
        </c:ser>
        <c:dLbls>
          <c:showLegendKey val="0"/>
          <c:showVal val="0"/>
          <c:showCatName val="0"/>
          <c:showSerName val="0"/>
          <c:showPercent val="0"/>
          <c:showBubbleSize val="0"/>
        </c:dLbls>
        <c:axId val="4"/>
        <c:axId val="5"/>
      </c:scatterChart>
      <c:valAx>
        <c:axId val="4"/>
        <c:scaling>
          <c:orientation val="minMax"/>
          <c:max val="2026"/>
          <c:min val="1990"/>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100" kern="1200">
                <a:solidFill>
                  <a:schemeClr val="tx1"/>
                </a:solidFill>
                <a:latin typeface="+mn-lt"/>
                <a:ea typeface="+mn-ea"/>
                <a:cs typeface="+mn-cs"/>
                <a:sym typeface="Arial"/>
              </a:defRPr>
            </a:pPr>
            <a:endParaRPr lang="en-US"/>
          </a:p>
        </c:txPr>
        <c:crossAx val="5"/>
        <c:crosses val="min"/>
        <c:crossBetween val="midCat"/>
        <c:majorUnit val="2"/>
      </c:valAx>
      <c:valAx>
        <c:axId val="5"/>
        <c:scaling>
          <c:orientation val="minMax"/>
          <c:max val="1000"/>
          <c:min val="0"/>
        </c:scaling>
        <c:delete val="0"/>
        <c:axPos val="l"/>
        <c:majorGridlines>
          <c:spPr>
            <a:ln>
              <a:noFill/>
            </a:ln>
          </c:spPr>
        </c:majorGridlines>
        <c:numFmt formatCode="#,##0;&quot;-&quot;#,##0" sourceLinked="0"/>
        <c:majorTickMark val="out"/>
        <c:minorTickMark val="none"/>
        <c:tickLblPos val="nextTo"/>
        <c:spPr>
          <a:ln w="9525" cmpd="sng" algn="ctr">
            <a:solidFill>
              <a:schemeClr val="bg1"/>
            </a:solidFill>
            <a:prstDash val="solid"/>
          </a:ln>
        </c:spPr>
        <c:txPr>
          <a:bodyPr wrap="none"/>
          <a:lstStyle/>
          <a:p>
            <a:pPr>
              <a:defRPr sz="1100" kern="1200">
                <a:solidFill>
                  <a:srgbClr val="000000"/>
                </a:solidFill>
                <a:latin typeface="+mn-lt"/>
                <a:ea typeface="+mn-ea"/>
                <a:cs typeface="+mn-cs"/>
                <a:sym typeface="Arial"/>
              </a:defRPr>
            </a:pPr>
            <a:endParaRPr lang="en-US"/>
          </a:p>
        </c:txPr>
        <c:crossAx val="4"/>
        <c:crosses val="min"/>
        <c:crossBetween val="midCat"/>
        <c:majorUnit val="100"/>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88702928870293E-2"/>
          <c:y val="2.3787740164684355E-2"/>
          <c:w val="0.91422594142259417"/>
          <c:h val="0.85910338517840801"/>
        </c:manualLayout>
      </c:layout>
      <c:scatterChart>
        <c:scatterStyle val="lineMarker"/>
        <c:varyColors val="0"/>
        <c:ser>
          <c:idx val="0"/>
          <c:order val="0"/>
          <c:spPr>
            <a:ln w="28575" cmpd="sng" algn="ctr">
              <a:solidFill>
                <a:schemeClr val="accent1"/>
              </a:solidFill>
              <a:prstDash val="solid"/>
            </a:ln>
          </c:spPr>
          <c:marker>
            <c:symbol val="none"/>
          </c:marker>
          <c:xVal>
            <c:numRef>
              <c:f>Sheet1!$A$1:$O$1</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xVal>
          <c:yVal>
            <c:numRef>
              <c:f>Sheet1!$A$2:$O$2</c:f>
              <c:numCache>
                <c:formatCode>General</c:formatCode>
                <c:ptCount val="15"/>
                <c:pt idx="0">
                  <c:v>475</c:v>
                </c:pt>
                <c:pt idx="1">
                  <c:v>618</c:v>
                </c:pt>
                <c:pt idx="2">
                  <c:v>1176.9000000000001</c:v>
                </c:pt>
                <c:pt idx="3">
                  <c:v>3379.1</c:v>
                </c:pt>
                <c:pt idx="4">
                  <c:v>5754.5</c:v>
                </c:pt>
                <c:pt idx="5">
                  <c:v>7011.7</c:v>
                </c:pt>
                <c:pt idx="6">
                  <c:v>9489.2000000000007</c:v>
                </c:pt>
                <c:pt idx="7">
                  <c:v>10376.700000000001</c:v>
                </c:pt>
                <c:pt idx="8">
                  <c:v>11707.8</c:v>
                </c:pt>
                <c:pt idx="9">
                  <c:v>12663.8</c:v>
                </c:pt>
                <c:pt idx="10">
                  <c:v>14343.5</c:v>
                </c:pt>
                <c:pt idx="11">
                  <c:v>15314.7</c:v>
                </c:pt>
                <c:pt idx="12">
                  <c:v>17551.099999999999</c:v>
                </c:pt>
                <c:pt idx="13">
                  <c:v>19775.099999999999</c:v>
                </c:pt>
                <c:pt idx="14">
                  <c:v>22700</c:v>
                </c:pt>
              </c:numCache>
            </c:numRef>
          </c:yVal>
          <c:smooth val="0"/>
          <c:extLst>
            <c:ext xmlns:c16="http://schemas.microsoft.com/office/drawing/2014/chart" uri="{C3380CC4-5D6E-409C-BE32-E72D297353CC}">
              <c16:uniqueId val="{00000000-53BE-43A9-B060-0C3017A940A7}"/>
            </c:ext>
          </c:extLst>
        </c:ser>
        <c:ser>
          <c:idx val="1"/>
          <c:order val="1"/>
          <c:spPr>
            <a:ln w="28575" cmpd="sng" algn="ctr">
              <a:solidFill>
                <a:srgbClr val="C30C3E"/>
              </a:solidFill>
              <a:prstDash val="solid"/>
            </a:ln>
          </c:spPr>
          <c:marker>
            <c:symbol val="none"/>
          </c:marker>
          <c:xVal>
            <c:numRef>
              <c:f>Sheet1!$A$1:$O$1</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xVal>
          <c:yVal>
            <c:numRef>
              <c:f>Sheet1!$A$3:$O$3</c:f>
              <c:numCache>
                <c:formatCode>General</c:formatCode>
                <c:ptCount val="15"/>
                <c:pt idx="0">
                  <c:v>14</c:v>
                </c:pt>
                <c:pt idx="1">
                  <c:v>43.9</c:v>
                </c:pt>
                <c:pt idx="2">
                  <c:v>75.900000000000006</c:v>
                </c:pt>
                <c:pt idx="3">
                  <c:v>126.6</c:v>
                </c:pt>
                <c:pt idx="4">
                  <c:v>186.6</c:v>
                </c:pt>
                <c:pt idx="5">
                  <c:v>318.8</c:v>
                </c:pt>
                <c:pt idx="6">
                  <c:v>584.79999999999995</c:v>
                </c:pt>
                <c:pt idx="7">
                  <c:v>1234.5</c:v>
                </c:pt>
                <c:pt idx="8">
                  <c:v>1943.1</c:v>
                </c:pt>
                <c:pt idx="9">
                  <c:v>2444.1999999999998</c:v>
                </c:pt>
                <c:pt idx="10">
                  <c:v>4879.5</c:v>
                </c:pt>
                <c:pt idx="11">
                  <c:v>8837.7000000000007</c:v>
                </c:pt>
                <c:pt idx="12">
                  <c:v>11372.6</c:v>
                </c:pt>
                <c:pt idx="13">
                  <c:v>15074.2</c:v>
                </c:pt>
                <c:pt idx="14">
                  <c:v>27500</c:v>
                </c:pt>
              </c:numCache>
            </c:numRef>
          </c:yVal>
          <c:smooth val="0"/>
          <c:extLst>
            <c:ext xmlns:c16="http://schemas.microsoft.com/office/drawing/2014/chart" uri="{C3380CC4-5D6E-409C-BE32-E72D297353CC}">
              <c16:uniqueId val="{00000001-53BE-43A9-B060-0C3017A940A7}"/>
            </c:ext>
          </c:extLst>
        </c:ser>
        <c:dLbls>
          <c:showLegendKey val="0"/>
          <c:showVal val="0"/>
          <c:showCatName val="0"/>
          <c:showSerName val="0"/>
          <c:showPercent val="0"/>
          <c:showBubbleSize val="0"/>
        </c:dLbls>
        <c:axId val="4"/>
        <c:axId val="5"/>
      </c:scatterChart>
      <c:valAx>
        <c:axId val="4"/>
        <c:scaling>
          <c:orientation val="minMax"/>
          <c:max val="2024"/>
          <c:min val="2010"/>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100" kern="1200">
                <a:solidFill>
                  <a:schemeClr val="tx1"/>
                </a:solidFill>
                <a:latin typeface="+mn-lt"/>
                <a:ea typeface="+mn-ea"/>
                <a:cs typeface="+mn-cs"/>
                <a:sym typeface="Arial"/>
              </a:defRPr>
            </a:pPr>
            <a:endParaRPr lang="en-US"/>
          </a:p>
        </c:txPr>
        <c:crossAx val="5"/>
        <c:crosses val="min"/>
        <c:crossBetween val="midCat"/>
        <c:majorUnit val="1"/>
      </c:valAx>
      <c:valAx>
        <c:axId val="5"/>
        <c:scaling>
          <c:orientation val="minMax"/>
          <c:max val="28000"/>
          <c:min val="0"/>
        </c:scaling>
        <c:delete val="0"/>
        <c:axPos val="l"/>
        <c:majorGridlines>
          <c:spPr>
            <a:ln>
              <a:noFill/>
            </a:ln>
          </c:spPr>
        </c:majorGridlines>
        <c:numFmt formatCode="General" sourceLinked="1"/>
        <c:majorTickMark val="none"/>
        <c:minorTickMark val="none"/>
        <c:tickLblPos val="none"/>
        <c:spPr>
          <a:ln>
            <a:noFill/>
          </a:ln>
        </c:spPr>
        <c:crossAx val="4"/>
        <c:crosses val="min"/>
        <c:crossBetween val="midCat"/>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
          <c:y val="6.0970373550880204E-2"/>
          <c:w val="0.92666666666666664"/>
          <c:h val="0.87805925289823961"/>
        </c:manualLayout>
      </c:layout>
      <c:barChart>
        <c:barDir val="col"/>
        <c:grouping val="clustered"/>
        <c:varyColors val="0"/>
        <c:ser>
          <c:idx val="0"/>
          <c:order val="0"/>
          <c:spPr>
            <a:solidFill>
              <a:schemeClr val="accent1"/>
            </a:solidFill>
            <a:ln>
              <a:noFill/>
            </a:ln>
          </c:spPr>
          <c:invertIfNegative val="0"/>
          <c:dLbls>
            <c:dLbl>
              <c:idx val="1"/>
              <c:layout>
                <c:manualLayout>
                  <c:x val="0"/>
                  <c:y val="-0.3327608415629025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9DA-45C8-B2C7-C22EC7AE60A1}"/>
                </c:ext>
              </c:extLst>
            </c:dLbl>
            <c:dLbl>
              <c:idx val="3"/>
              <c:layout>
                <c:manualLayout>
                  <c:x val="0"/>
                  <c:y val="-0.44224989265779302"/>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9DA-45C8-B2C7-C22EC7AE60A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57.34</c:v>
                </c:pt>
                <c:pt idx="1">
                  <c:v>62.59</c:v>
                </c:pt>
                <c:pt idx="2">
                  <c:v>77.790000000000006</c:v>
                </c:pt>
                <c:pt idx="3">
                  <c:v>85.08</c:v>
                </c:pt>
              </c:numCache>
            </c:numRef>
          </c:val>
          <c:extLst>
            <c:ext xmlns:c16="http://schemas.microsoft.com/office/drawing/2014/chart" uri="{C3380CC4-5D6E-409C-BE32-E72D297353CC}">
              <c16:uniqueId val="{00000002-89DA-45C8-B2C7-C22EC7AE60A1}"/>
            </c:ext>
          </c:extLst>
        </c:ser>
        <c:ser>
          <c:idx val="1"/>
          <c:order val="1"/>
          <c:spPr>
            <a:solidFill>
              <a:schemeClr val="accent5"/>
            </a:solidFill>
            <a:ln>
              <a:noFill/>
            </a:ln>
          </c:spPr>
          <c:invertIfNegative val="0"/>
          <c:dLbls>
            <c:dLbl>
              <c:idx val="1"/>
              <c:layout>
                <c:manualLayout>
                  <c:x val="0"/>
                  <c:y val="-0.2275654787462430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9DA-45C8-B2C7-C22EC7AE60A1}"/>
                </c:ext>
              </c:extLst>
            </c:dLbl>
            <c:dLbl>
              <c:idx val="2"/>
              <c:layout>
                <c:manualLayout>
                  <c:x val="0"/>
                  <c:y val="-0.27350794332331474"/>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9DA-45C8-B2C7-C22EC7AE60A1}"/>
                </c:ext>
              </c:extLst>
            </c:dLbl>
            <c:dLbl>
              <c:idx val="3"/>
              <c:layout>
                <c:manualLayout>
                  <c:x val="0"/>
                  <c:y val="-0.29540575354229281"/>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9DA-45C8-B2C7-C22EC7AE60A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37.72</c:v>
                </c:pt>
                <c:pt idx="1">
                  <c:v>40.97</c:v>
                </c:pt>
                <c:pt idx="2">
                  <c:v>50.39</c:v>
                </c:pt>
                <c:pt idx="3">
                  <c:v>54.91</c:v>
                </c:pt>
              </c:numCache>
            </c:numRef>
          </c:val>
          <c:extLst>
            <c:ext xmlns:c16="http://schemas.microsoft.com/office/drawing/2014/chart" uri="{C3380CC4-5D6E-409C-BE32-E72D297353CC}">
              <c16:uniqueId val="{00000006-89DA-45C8-B2C7-C22EC7AE60A1}"/>
            </c:ext>
          </c:extLst>
        </c:ser>
        <c:ser>
          <c:idx val="2"/>
          <c:order val="2"/>
          <c:spPr>
            <a:solidFill>
              <a:schemeClr val="accent2"/>
            </a:solidFill>
            <a:ln>
              <a:noFill/>
            </a:ln>
          </c:spPr>
          <c:invertIfNegative val="0"/>
          <c:dLbls>
            <c:dLbl>
              <c:idx val="0"/>
              <c:layout>
                <c:manualLayout>
                  <c:x val="0"/>
                  <c:y val="-0.31601545727780161"/>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9DA-45C8-B2C7-C22EC7AE60A1}"/>
                </c:ext>
              </c:extLst>
            </c:dLbl>
            <c:dLbl>
              <c:idx val="1"/>
              <c:layout>
                <c:manualLayout>
                  <c:x val="0"/>
                  <c:y val="-0.32331472735079431"/>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9DA-45C8-B2C7-C22EC7AE60A1}"/>
                </c:ext>
              </c:extLst>
            </c:dLbl>
            <c:dLbl>
              <c:idx val="2"/>
              <c:layout>
                <c:manualLayout>
                  <c:x val="0"/>
                  <c:y val="-0.31601545727780161"/>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9DA-45C8-B2C7-C22EC7AE60A1}"/>
                </c:ext>
              </c:extLst>
            </c:dLbl>
            <c:dLbl>
              <c:idx val="3"/>
              <c:layout>
                <c:manualLayout>
                  <c:x val="0"/>
                  <c:y val="-0.32331472735079431"/>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9DA-45C8-B2C7-C22EC7AE60A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59.15</c:v>
                </c:pt>
                <c:pt idx="1">
                  <c:v>60.63</c:v>
                </c:pt>
                <c:pt idx="2">
                  <c:v>59.15</c:v>
                </c:pt>
                <c:pt idx="3">
                  <c:v>60.63</c:v>
                </c:pt>
              </c:numCache>
            </c:numRef>
          </c:val>
          <c:extLst>
            <c:ext xmlns:c16="http://schemas.microsoft.com/office/drawing/2014/chart" uri="{C3380CC4-5D6E-409C-BE32-E72D297353CC}">
              <c16:uniqueId val="{0000000B-89DA-45C8-B2C7-C22EC7AE60A1}"/>
            </c:ext>
          </c:extLst>
        </c:ser>
        <c:dLbls>
          <c:showLegendKey val="0"/>
          <c:showVal val="0"/>
          <c:showCatName val="0"/>
          <c:showSerName val="0"/>
          <c:showPercent val="0"/>
          <c:showBubbleSize val="0"/>
        </c:dLbls>
        <c:gapWidth val="80"/>
        <c:axId val="1396463024"/>
        <c:axId val="1"/>
      </c:barChart>
      <c:catAx>
        <c:axId val="139646302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9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000" kern="1200">
                <a:solidFill>
                  <a:schemeClr val="tx1"/>
                </a:solidFill>
                <a:latin typeface="+mn-lt"/>
                <a:ea typeface="+mn-ea"/>
                <a:cs typeface="+mn-cs"/>
              </a:defRPr>
            </a:pPr>
            <a:endParaRPr lang="en-US"/>
          </a:p>
        </c:txPr>
        <c:crossAx val="1396463024"/>
        <c:crosses val="min"/>
        <c:crossBetween val="between"/>
        <c:majorUnit val="10"/>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030816640986132E-2"/>
          <c:y val="5.0693240901213174E-2"/>
          <c:w val="0.9456856702619415"/>
          <c:h val="0.89861351819757362"/>
        </c:manualLayout>
      </c:layout>
      <c:barChart>
        <c:barDir val="col"/>
        <c:grouping val="stacked"/>
        <c:varyColors val="0"/>
        <c:ser>
          <c:idx val="0"/>
          <c:order val="0"/>
          <c:spPr>
            <a:solidFill>
              <a:schemeClr val="accent1"/>
            </a:solidFill>
            <a:ln>
              <a:noFill/>
            </a:ln>
          </c:spPr>
          <c:invertIfNegative val="0"/>
          <c:val>
            <c:numRef>
              <c:f>Sheet1!$A$1:$K$1</c:f>
              <c:numCache>
                <c:formatCode>General</c:formatCode>
                <c:ptCount val="11"/>
                <c:pt idx="0">
                  <c:v>39.194139194139062</c:v>
                </c:pt>
                <c:pt idx="1">
                  <c:v>38.56655290102384</c:v>
                </c:pt>
                <c:pt idx="2">
                  <c:v>34.670487106017241</c:v>
                </c:pt>
                <c:pt idx="3">
                  <c:v>39.348370927318243</c:v>
                </c:pt>
                <c:pt idx="4">
                  <c:v>34.759358288773605</c:v>
                </c:pt>
                <c:pt idx="5">
                  <c:v>40.547588005215097</c:v>
                </c:pt>
                <c:pt idx="6">
                  <c:v>44.947735191637641</c:v>
                </c:pt>
                <c:pt idx="7">
                  <c:v>44.983818770226705</c:v>
                </c:pt>
                <c:pt idx="8">
                  <c:v>61.826484018265063</c:v>
                </c:pt>
                <c:pt idx="9">
                  <c:v>88.810086682435724</c:v>
                </c:pt>
                <c:pt idx="10">
                  <c:v>95.020746887966823</c:v>
                </c:pt>
              </c:numCache>
            </c:numRef>
          </c:val>
          <c:extLst>
            <c:ext xmlns:c16="http://schemas.microsoft.com/office/drawing/2014/chart" uri="{C3380CC4-5D6E-409C-BE32-E72D297353CC}">
              <c16:uniqueId val="{00000000-3B99-4161-84E4-0709401C4A4D}"/>
            </c:ext>
          </c:extLst>
        </c:ser>
        <c:ser>
          <c:idx val="1"/>
          <c:order val="1"/>
          <c:spPr>
            <a:solidFill>
              <a:schemeClr val="accent2"/>
            </a:solidFill>
            <a:ln>
              <a:noFill/>
            </a:ln>
          </c:spPr>
          <c:invertIfNegative val="0"/>
          <c:dLbls>
            <c:dLbl>
              <c:idx val="10"/>
              <c:layout>
                <c:manualLayout>
                  <c:x val="4.8151001540832052E-2"/>
                  <c:y val="0"/>
                </c:manualLayout>
              </c:layout>
              <c:numFmt formatCode="#,##0&quot;%&quot;;&quot;-&quot;#,##0&quot;%&quot;" sourceLinked="0"/>
              <c:spPr>
                <a:noFill/>
                <a:ln>
                  <a:noFill/>
                </a:ln>
              </c:spPr>
              <c:txPr>
                <a:bodyPr wrap="none"/>
                <a:lstStyle/>
                <a:p>
                  <a:pPr>
                    <a:defRPr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B99-4161-84E4-0709401C4A4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49.084249084228013</c:v>
                </c:pt>
                <c:pt idx="1">
                  <c:v>52.559726962457454</c:v>
                </c:pt>
                <c:pt idx="2">
                  <c:v>54.441260744985634</c:v>
                </c:pt>
                <c:pt idx="3">
                  <c:v>55.137844611528884</c:v>
                </c:pt>
                <c:pt idx="4">
                  <c:v>59.180035650629989</c:v>
                </c:pt>
                <c:pt idx="5">
                  <c:v>55.019556714479535</c:v>
                </c:pt>
                <c:pt idx="6">
                  <c:v>51.567944250871136</c:v>
                </c:pt>
                <c:pt idx="7">
                  <c:v>50.701186623523434</c:v>
                </c:pt>
                <c:pt idx="8">
                  <c:v>31.415525114155194</c:v>
                </c:pt>
                <c:pt idx="9">
                  <c:v>6.9345941686325023</c:v>
                </c:pt>
                <c:pt idx="10">
                  <c:v>1.5411973918198374</c:v>
                </c:pt>
              </c:numCache>
            </c:numRef>
          </c:val>
          <c:extLst>
            <c:ext xmlns:c16="http://schemas.microsoft.com/office/drawing/2014/chart" uri="{C3380CC4-5D6E-409C-BE32-E72D297353CC}">
              <c16:uniqueId val="{00000002-3B99-4161-84E4-0709401C4A4D}"/>
            </c:ext>
          </c:extLst>
        </c:ser>
        <c:ser>
          <c:idx val="2"/>
          <c:order val="2"/>
          <c:spPr>
            <a:solidFill>
              <a:schemeClr val="accent3"/>
            </a:solidFill>
            <a:ln>
              <a:noFill/>
            </a:ln>
          </c:spPr>
          <c:invertIfNegative val="0"/>
          <c:dLbls>
            <c:dLbl>
              <c:idx val="10"/>
              <c:layout>
                <c:manualLayout>
                  <c:x val="0"/>
                  <c:y val="-4.3327556325823221E-4"/>
                </c:manualLayout>
              </c:layout>
              <c:numFmt formatCode="#,##0&quot;%&quot;;&quot;-&quot;#,##0&quot;%&quot;"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B99-4161-84E4-0709401C4A4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Sheet1!$A$3:$K$3</c:f>
              <c:numCache>
                <c:formatCode>General</c:formatCode>
                <c:ptCount val="11"/>
                <c:pt idx="0">
                  <c:v>11.721611721632929</c:v>
                </c:pt>
                <c:pt idx="1">
                  <c:v>8.8737201365187026</c:v>
                </c:pt>
                <c:pt idx="2">
                  <c:v>10.888252148997136</c:v>
                </c:pt>
                <c:pt idx="3">
                  <c:v>5.5137844611528708</c:v>
                </c:pt>
                <c:pt idx="4">
                  <c:v>6.0606060605963847</c:v>
                </c:pt>
                <c:pt idx="5">
                  <c:v>4.43285528030537</c:v>
                </c:pt>
                <c:pt idx="6">
                  <c:v>3.4843205574912273</c:v>
                </c:pt>
                <c:pt idx="7">
                  <c:v>4.3149946062498667</c:v>
                </c:pt>
                <c:pt idx="8">
                  <c:v>6.7579908675797444</c:v>
                </c:pt>
                <c:pt idx="9">
                  <c:v>4.2553191489317799</c:v>
                </c:pt>
                <c:pt idx="10">
                  <c:v>3.4380557202133399</c:v>
                </c:pt>
              </c:numCache>
            </c:numRef>
          </c:val>
          <c:extLst>
            <c:ext xmlns:c16="http://schemas.microsoft.com/office/drawing/2014/chart" uri="{C3380CC4-5D6E-409C-BE32-E72D297353CC}">
              <c16:uniqueId val="{00000004-3B99-4161-84E4-0709401C4A4D}"/>
            </c:ext>
          </c:extLst>
        </c:ser>
        <c:dLbls>
          <c:showLegendKey val="0"/>
          <c:showVal val="0"/>
          <c:showCatName val="0"/>
          <c:showSerName val="0"/>
          <c:showPercent val="0"/>
          <c:showBubbleSize val="0"/>
        </c:dLbls>
        <c:gapWidth val="80"/>
        <c:overlap val="100"/>
        <c:axId val="1351404176"/>
        <c:axId val="1"/>
      </c:barChart>
      <c:catAx>
        <c:axId val="1351404176"/>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General" sourceLinked="1"/>
        <c:majorTickMark val="none"/>
        <c:minorTickMark val="none"/>
        <c:tickLblPos val="none"/>
        <c:spPr>
          <a:ln w="9525" cmpd="sng" algn="ctr">
            <a:solidFill>
              <a:schemeClr val="bg1"/>
            </a:solidFill>
            <a:prstDash val="solid"/>
          </a:ln>
        </c:spPr>
        <c:crossAx val="1351404176"/>
        <c:crosses val="min"/>
        <c:crossBetween val="between"/>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839563208735827E-2"/>
          <c:y val="5.0693240901213174E-2"/>
          <c:w val="0.95632087358252837"/>
          <c:h val="0.89861351819757362"/>
        </c:manualLayout>
      </c:layout>
      <c:barChart>
        <c:barDir val="col"/>
        <c:grouping val="stacked"/>
        <c:varyColors val="0"/>
        <c:ser>
          <c:idx val="0"/>
          <c:order val="0"/>
          <c:spPr>
            <a:solidFill>
              <a:schemeClr val="accent1"/>
            </a:solidFill>
            <a:ln w="3175" cmpd="sng" algn="ctr">
              <a:solidFill>
                <a:schemeClr val="bg1"/>
              </a:solidFill>
              <a:prstDash val="solid"/>
            </a:ln>
          </c:spPr>
          <c:invertIfNegative val="0"/>
          <c:dLbls>
            <c:dLbl>
              <c:idx val="5"/>
              <c:layout>
                <c:manualLayout>
                  <c:x val="0"/>
                  <c:y val="-4.3327556325823221E-4"/>
                </c:manualLayout>
              </c:layout>
              <c:numFmt formatCode="#,##0&quot;%&quot;;&quot;-&quot;#,##0&quot;%&quot;"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032-48DB-A36E-94D57FB5F87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100</c:v>
                </c:pt>
                <c:pt idx="1">
                  <c:v>99</c:v>
                </c:pt>
                <c:pt idx="2">
                  <c:v>91</c:v>
                </c:pt>
                <c:pt idx="3">
                  <c:v>52</c:v>
                </c:pt>
                <c:pt idx="4">
                  <c:v>19</c:v>
                </c:pt>
                <c:pt idx="5">
                  <c:v>4</c:v>
                </c:pt>
              </c:numCache>
            </c:numRef>
          </c:val>
          <c:extLst>
            <c:ext xmlns:c16="http://schemas.microsoft.com/office/drawing/2014/chart" uri="{C3380CC4-5D6E-409C-BE32-E72D297353CC}">
              <c16:uniqueId val="{00000001-0032-48DB-A36E-94D57FB5F873}"/>
            </c:ext>
          </c:extLst>
        </c:ser>
        <c:ser>
          <c:idx val="1"/>
          <c:order val="1"/>
          <c:spPr>
            <a:solidFill>
              <a:schemeClr val="accent2"/>
            </a:solidFill>
            <a:ln w="3175" cmpd="sng" algn="ctr">
              <a:solidFill>
                <a:schemeClr val="bg1"/>
              </a:solidFill>
              <a:prstDash val="solid"/>
            </a:ln>
          </c:spPr>
          <c:invertIfNegative val="0"/>
          <c:dLbls>
            <c:dLbl>
              <c:idx val="5"/>
              <c:layout>
                <c:manualLayout>
                  <c:x val="0"/>
                  <c:y val="-4.3327556325823221E-4"/>
                </c:manualLayout>
              </c:layout>
              <c:numFmt formatCode="#,##0&quot;%&quot;;&quot;-&quot;#,##0&quot;%&quot;"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032-48DB-A36E-94D57FB5F87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0</c:v>
                </c:pt>
                <c:pt idx="1">
                  <c:v>0</c:v>
                </c:pt>
                <c:pt idx="2">
                  <c:v>7.9999999999999964</c:v>
                </c:pt>
                <c:pt idx="3">
                  <c:v>31.999999999999996</c:v>
                </c:pt>
                <c:pt idx="4">
                  <c:v>44</c:v>
                </c:pt>
                <c:pt idx="5">
                  <c:v>36.000000000000007</c:v>
                </c:pt>
              </c:numCache>
            </c:numRef>
          </c:val>
          <c:extLst>
            <c:ext xmlns:c16="http://schemas.microsoft.com/office/drawing/2014/chart" uri="{C3380CC4-5D6E-409C-BE32-E72D297353CC}">
              <c16:uniqueId val="{00000003-0032-48DB-A36E-94D57FB5F873}"/>
            </c:ext>
          </c:extLst>
        </c:ser>
        <c:ser>
          <c:idx val="2"/>
          <c:order val="2"/>
          <c:spPr>
            <a:solidFill>
              <a:schemeClr val="accent3"/>
            </a:solidFill>
            <a:ln w="3175" cmpd="sng" algn="ctr">
              <a:solidFill>
                <a:schemeClr val="bg1"/>
              </a:solidFill>
              <a:prstDash val="solid"/>
            </a:ln>
          </c:spPr>
          <c:invertIfNegative val="0"/>
          <c:dLbls>
            <c:dLbl>
              <c:idx val="5"/>
              <c:layout>
                <c:manualLayout>
                  <c:x val="0"/>
                  <c:y val="0"/>
                </c:manualLayout>
              </c:layout>
              <c:numFmt formatCode="#,##0&quot;%&quot;;&quot;-&quot;#,##0&quot;%&quot;"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032-48DB-A36E-94D57FB5F87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Sheet1!$A$3:$F$3</c:f>
              <c:numCache>
                <c:formatCode>General</c:formatCode>
                <c:ptCount val="6"/>
                <c:pt idx="0">
                  <c:v>0</c:v>
                </c:pt>
                <c:pt idx="1">
                  <c:v>1.0000000000000009</c:v>
                </c:pt>
                <c:pt idx="2">
                  <c:v>1.0000000000000009</c:v>
                </c:pt>
                <c:pt idx="3">
                  <c:v>12</c:v>
                </c:pt>
                <c:pt idx="4">
                  <c:v>24</c:v>
                </c:pt>
                <c:pt idx="5">
                  <c:v>39</c:v>
                </c:pt>
              </c:numCache>
            </c:numRef>
          </c:val>
          <c:extLst>
            <c:ext xmlns:c16="http://schemas.microsoft.com/office/drawing/2014/chart" uri="{C3380CC4-5D6E-409C-BE32-E72D297353CC}">
              <c16:uniqueId val="{00000005-0032-48DB-A36E-94D57FB5F873}"/>
            </c:ext>
          </c:extLst>
        </c:ser>
        <c:ser>
          <c:idx val="3"/>
          <c:order val="3"/>
          <c:spPr>
            <a:solidFill>
              <a:schemeClr val="accent4"/>
            </a:solidFill>
            <a:ln w="3175" cmpd="sng" algn="ctr">
              <a:solidFill>
                <a:schemeClr val="bg1"/>
              </a:solidFill>
              <a:prstDash val="solid"/>
            </a:ln>
          </c:spPr>
          <c:invertIfNegative val="0"/>
          <c:dLbls>
            <c:dLbl>
              <c:idx val="5"/>
              <c:layout>
                <c:manualLayout>
                  <c:x val="0"/>
                  <c:y val="0"/>
                </c:manualLayout>
              </c:layout>
              <c:numFmt formatCode="#,##0&quot;%&quot;;&quot;-&quot;#,##0&quot;%&quot;"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032-48DB-A36E-94D57FB5F87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Sheet1!$A$4:$F$4</c:f>
              <c:numCache>
                <c:formatCode>General</c:formatCode>
                <c:ptCount val="6"/>
                <c:pt idx="0">
                  <c:v>0</c:v>
                </c:pt>
                <c:pt idx="1">
                  <c:v>0</c:v>
                </c:pt>
                <c:pt idx="2">
                  <c:v>0</c:v>
                </c:pt>
                <c:pt idx="3">
                  <c:v>4.0000000000000036</c:v>
                </c:pt>
                <c:pt idx="4">
                  <c:v>13</c:v>
                </c:pt>
                <c:pt idx="5">
                  <c:v>20.999999999999996</c:v>
                </c:pt>
              </c:numCache>
            </c:numRef>
          </c:val>
          <c:extLst>
            <c:ext xmlns:c16="http://schemas.microsoft.com/office/drawing/2014/chart" uri="{C3380CC4-5D6E-409C-BE32-E72D297353CC}">
              <c16:uniqueId val="{00000007-0032-48DB-A36E-94D57FB5F873}"/>
            </c:ext>
          </c:extLst>
        </c:ser>
        <c:dLbls>
          <c:showLegendKey val="0"/>
          <c:showVal val="0"/>
          <c:showCatName val="0"/>
          <c:showSerName val="0"/>
          <c:showPercent val="0"/>
          <c:showBubbleSize val="0"/>
        </c:dLbls>
        <c:gapWidth val="80"/>
        <c:overlap val="100"/>
        <c:axId val="1755751535"/>
        <c:axId val="1"/>
      </c:barChart>
      <c:catAx>
        <c:axId val="175575153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0"/>
        <c:axPos val="l"/>
        <c:majorGridlines>
          <c:spPr>
            <a:ln w="3175" cmpd="sng" algn="ctr">
              <a:solidFill>
                <a:schemeClr val="tx2"/>
              </a:solidFill>
              <a:prstDash val="solid"/>
            </a:ln>
          </c:spPr>
        </c:majorGridlines>
        <c:numFmt formatCode="General" sourceLinked="1"/>
        <c:majorTickMark val="none"/>
        <c:minorTickMark val="none"/>
        <c:tickLblPos val="none"/>
        <c:spPr>
          <a:ln w="9525" cmpd="sng" algn="ctr">
            <a:solidFill>
              <a:schemeClr val="bg1"/>
            </a:solidFill>
            <a:prstDash val="solid"/>
          </a:ln>
        </c:spPr>
        <c:crossAx val="1755751535"/>
        <c:crosses val="min"/>
        <c:crossBetween val="between"/>
        <c:majorUnit val="20"/>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202068074105989E-2"/>
          <c:y val="2.4040684234858993E-2"/>
          <c:w val="0.97759586385178798"/>
          <c:h val="0.951918631530282"/>
        </c:manualLayout>
      </c:layout>
      <c:barChart>
        <c:barDir val="col"/>
        <c:grouping val="stacked"/>
        <c:varyColors val="0"/>
        <c:ser>
          <c:idx val="0"/>
          <c:order val="0"/>
          <c:spPr>
            <a:solidFill>
              <a:schemeClr val="accent1"/>
            </a:solidFill>
            <a:ln w="3175" cmpd="sng" algn="ctr">
              <a:solidFill>
                <a:schemeClr val="bg1"/>
              </a:solidFill>
              <a:prstDash val="solid"/>
            </a:ln>
          </c:spPr>
          <c:invertIfNegative val="0"/>
          <c:val>
            <c:numRef>
              <c:f>Sheet1!$A$1:$H$1</c:f>
              <c:numCache>
                <c:formatCode>General</c:formatCode>
                <c:ptCount val="8"/>
                <c:pt idx="0">
                  <c:v>87</c:v>
                </c:pt>
                <c:pt idx="1">
                  <c:v>79</c:v>
                </c:pt>
                <c:pt idx="2">
                  <c:v>61</c:v>
                </c:pt>
                <c:pt idx="3">
                  <c:v>59</c:v>
                </c:pt>
                <c:pt idx="4">
                  <c:v>32</c:v>
                </c:pt>
                <c:pt idx="5">
                  <c:v>14.000000000000002</c:v>
                </c:pt>
                <c:pt idx="6">
                  <c:v>9</c:v>
                </c:pt>
                <c:pt idx="7">
                  <c:v>6</c:v>
                </c:pt>
              </c:numCache>
            </c:numRef>
          </c:val>
          <c:extLst>
            <c:ext xmlns:c16="http://schemas.microsoft.com/office/drawing/2014/chart" uri="{C3380CC4-5D6E-409C-BE32-E72D297353CC}">
              <c16:uniqueId val="{00000000-B161-4413-A70B-EF81E584BDF9}"/>
            </c:ext>
          </c:extLst>
        </c:ser>
        <c:ser>
          <c:idx val="1"/>
          <c:order val="1"/>
          <c:spPr>
            <a:solidFill>
              <a:schemeClr val="accent2"/>
            </a:solidFill>
            <a:ln w="3175" cmpd="sng" algn="ctr">
              <a:solidFill>
                <a:schemeClr val="bg1"/>
              </a:solidFill>
              <a:prstDash val="solid"/>
            </a:ln>
          </c:spPr>
          <c:invertIfNegative val="0"/>
          <c:val>
            <c:numRef>
              <c:f>Sheet1!$A$2:$H$2</c:f>
              <c:numCache>
                <c:formatCode>General</c:formatCode>
                <c:ptCount val="8"/>
                <c:pt idx="0">
                  <c:v>6.9999999999999947</c:v>
                </c:pt>
                <c:pt idx="1">
                  <c:v>14.999999999999991</c:v>
                </c:pt>
                <c:pt idx="2">
                  <c:v>34</c:v>
                </c:pt>
                <c:pt idx="3">
                  <c:v>37</c:v>
                </c:pt>
                <c:pt idx="4">
                  <c:v>60.000000000000007</c:v>
                </c:pt>
                <c:pt idx="5">
                  <c:v>76</c:v>
                </c:pt>
                <c:pt idx="6">
                  <c:v>77</c:v>
                </c:pt>
                <c:pt idx="7">
                  <c:v>72</c:v>
                </c:pt>
              </c:numCache>
            </c:numRef>
          </c:val>
          <c:extLst>
            <c:ext xmlns:c16="http://schemas.microsoft.com/office/drawing/2014/chart" uri="{C3380CC4-5D6E-409C-BE32-E72D297353CC}">
              <c16:uniqueId val="{00000001-B161-4413-A70B-EF81E584BDF9}"/>
            </c:ext>
          </c:extLst>
        </c:ser>
        <c:ser>
          <c:idx val="2"/>
          <c:order val="2"/>
          <c:spPr>
            <a:solidFill>
              <a:schemeClr val="accent3"/>
            </a:solidFill>
            <a:ln w="3175" cmpd="sng" algn="ctr">
              <a:solidFill>
                <a:schemeClr val="bg1"/>
              </a:solidFill>
              <a:prstDash val="solid"/>
            </a:ln>
          </c:spPr>
          <c:invertIfNegative val="0"/>
          <c:val>
            <c:numRef>
              <c:f>Sheet1!$A$3:$H$3</c:f>
              <c:numCache>
                <c:formatCode>General</c:formatCode>
                <c:ptCount val="8"/>
                <c:pt idx="0">
                  <c:v>6.0000000000000053</c:v>
                </c:pt>
                <c:pt idx="1">
                  <c:v>6.0000000000000053</c:v>
                </c:pt>
                <c:pt idx="2">
                  <c:v>5.0000000000000044</c:v>
                </c:pt>
                <c:pt idx="3">
                  <c:v>4.0000000000000036</c:v>
                </c:pt>
                <c:pt idx="4">
                  <c:v>7.9999999999999849</c:v>
                </c:pt>
                <c:pt idx="5">
                  <c:v>9.9999999999999982</c:v>
                </c:pt>
                <c:pt idx="6">
                  <c:v>14.000000000000002</c:v>
                </c:pt>
                <c:pt idx="7">
                  <c:v>21.999999999999996</c:v>
                </c:pt>
              </c:numCache>
            </c:numRef>
          </c:val>
          <c:extLst>
            <c:ext xmlns:c16="http://schemas.microsoft.com/office/drawing/2014/chart" uri="{C3380CC4-5D6E-409C-BE32-E72D297353CC}">
              <c16:uniqueId val="{00000002-B161-4413-A70B-EF81E584BDF9}"/>
            </c:ext>
          </c:extLst>
        </c:ser>
        <c:dLbls>
          <c:showLegendKey val="0"/>
          <c:showVal val="0"/>
          <c:showCatName val="0"/>
          <c:showSerName val="0"/>
          <c:showPercent val="0"/>
          <c:showBubbleSize val="0"/>
        </c:dLbls>
        <c:gapWidth val="80"/>
        <c:overlap val="100"/>
        <c:axId val="1460057919"/>
        <c:axId val="1"/>
      </c:barChart>
      <c:catAx>
        <c:axId val="146005791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General" sourceLinked="1"/>
        <c:majorTickMark val="none"/>
        <c:minorTickMark val="none"/>
        <c:tickLblPos val="none"/>
        <c:spPr>
          <a:ln w="9525" cmpd="sng" algn="ctr">
            <a:solidFill>
              <a:schemeClr val="bg1"/>
            </a:solidFill>
            <a:prstDash val="solid"/>
          </a:ln>
        </c:spPr>
        <c:crossAx val="1460057919"/>
        <c:crosses val="min"/>
        <c:crossBetween val="between"/>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463894967177243E-2"/>
          <c:y val="2.1812080536912751E-2"/>
          <c:w val="0.93107221006564556"/>
          <c:h val="0.87919463087248317"/>
        </c:manualLayout>
      </c:layout>
      <c:scatterChart>
        <c:scatterStyle val="lineMarker"/>
        <c:varyColors val="0"/>
        <c:ser>
          <c:idx val="0"/>
          <c:order val="0"/>
          <c:spPr>
            <a:ln w="12700" cmpd="sng" algn="ctr">
              <a:solidFill>
                <a:schemeClr val="accent2"/>
              </a:solidFill>
              <a:prstDash val="solid"/>
            </a:ln>
          </c:spPr>
          <c:marker>
            <c:symbol val="none"/>
          </c:marker>
          <c:dPt>
            <c:idx val="0"/>
            <c:marker>
              <c:symbol val="square"/>
              <c:size val="9"/>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0-C7AB-4BA5-BCFF-CB3DB1D13B7D}"/>
              </c:ext>
            </c:extLst>
          </c:dPt>
          <c:dPt>
            <c:idx val="1"/>
            <c:marker>
              <c:symbol val="square"/>
              <c:size val="9"/>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1-C7AB-4BA5-BCFF-CB3DB1D13B7D}"/>
              </c:ext>
            </c:extLst>
          </c:dPt>
          <c:dPt>
            <c:idx val="3"/>
            <c:marker>
              <c:symbol val="square"/>
              <c:size val="9"/>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2-C7AB-4BA5-BCFF-CB3DB1D13B7D}"/>
              </c:ext>
            </c:extLst>
          </c:dPt>
          <c:dPt>
            <c:idx val="5"/>
            <c:marker>
              <c:symbol val="square"/>
              <c:size val="9"/>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3-C7AB-4BA5-BCFF-CB3DB1D13B7D}"/>
              </c:ext>
            </c:extLst>
          </c:dPt>
          <c:dPt>
            <c:idx val="6"/>
            <c:marker>
              <c:symbol val="square"/>
              <c:size val="9"/>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4-C7AB-4BA5-BCFF-CB3DB1D13B7D}"/>
              </c:ext>
            </c:extLst>
          </c:dPt>
          <c:dPt>
            <c:idx val="7"/>
            <c:marker>
              <c:symbol val="square"/>
              <c:size val="9"/>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5-C7AB-4BA5-BCFF-CB3DB1D13B7D}"/>
              </c:ext>
            </c:extLst>
          </c:dPt>
          <c:dPt>
            <c:idx val="8"/>
            <c:marker>
              <c:symbol val="square"/>
              <c:size val="9"/>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6-C7AB-4BA5-BCFF-CB3DB1D13B7D}"/>
              </c:ext>
            </c:extLst>
          </c:dPt>
          <c:dPt>
            <c:idx val="9"/>
            <c:marker>
              <c:symbol val="square"/>
              <c:size val="9"/>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7-C7AB-4BA5-BCFF-CB3DB1D13B7D}"/>
              </c:ext>
            </c:extLst>
          </c:dPt>
          <c:dPt>
            <c:idx val="10"/>
            <c:marker>
              <c:symbol val="square"/>
              <c:size val="9"/>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8-C7AB-4BA5-BCFF-CB3DB1D13B7D}"/>
              </c:ext>
            </c:extLst>
          </c:dPt>
          <c:dPt>
            <c:idx val="13"/>
            <c:marker>
              <c:symbol val="square"/>
              <c:size val="9"/>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9-C7AB-4BA5-BCFF-CB3DB1D13B7D}"/>
              </c:ext>
            </c:extLst>
          </c:dPt>
          <c:dPt>
            <c:idx val="16"/>
            <c:marker>
              <c:symbol val="square"/>
              <c:size val="9"/>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A-C7AB-4BA5-BCFF-CB3DB1D13B7D}"/>
              </c:ext>
            </c:extLst>
          </c:dPt>
          <c:dPt>
            <c:idx val="17"/>
            <c:marker>
              <c:symbol val="square"/>
              <c:size val="9"/>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B-C7AB-4BA5-BCFF-CB3DB1D13B7D}"/>
              </c:ext>
            </c:extLst>
          </c:dPt>
          <c:dPt>
            <c:idx val="21"/>
            <c:marker>
              <c:symbol val="square"/>
              <c:size val="9"/>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C-C7AB-4BA5-BCFF-CB3DB1D13B7D}"/>
              </c:ext>
            </c:extLst>
          </c:dPt>
          <c:dPt>
            <c:idx val="22"/>
            <c:marker>
              <c:symbol val="square"/>
              <c:size val="9"/>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D-C7AB-4BA5-BCFF-CB3DB1D13B7D}"/>
              </c:ext>
            </c:extLst>
          </c:dPt>
          <c:dPt>
            <c:idx val="37"/>
            <c:marker>
              <c:symbol val="square"/>
              <c:size val="9"/>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E-C7AB-4BA5-BCFF-CB3DB1D13B7D}"/>
              </c:ext>
            </c:extLst>
          </c:dPt>
          <c:dPt>
            <c:idx val="40"/>
            <c:marker>
              <c:symbol val="square"/>
              <c:size val="9"/>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F-C7AB-4BA5-BCFF-CB3DB1D13B7D}"/>
              </c:ext>
            </c:extLst>
          </c:dPt>
          <c:dPt>
            <c:idx val="41"/>
            <c:marker>
              <c:symbol val="square"/>
              <c:size val="9"/>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10-C7AB-4BA5-BCFF-CB3DB1D13B7D}"/>
              </c:ext>
            </c:extLst>
          </c:dPt>
          <c:xVal>
            <c:numRef>
              <c:f>Sheet1!$A$1:$AV$1</c:f>
              <c:numCache>
                <c:formatCode>General</c:formatCode>
                <c:ptCount val="48"/>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pt idx="45">
                  <c:v>2022</c:v>
                </c:pt>
                <c:pt idx="46">
                  <c:v>2023</c:v>
                </c:pt>
                <c:pt idx="47">
                  <c:v>2024</c:v>
                </c:pt>
              </c:numCache>
            </c:numRef>
          </c:xVal>
          <c:yVal>
            <c:numRef>
              <c:f>Sheet1!$A$2:$AV$2</c:f>
              <c:numCache>
                <c:formatCode>General</c:formatCode>
                <c:ptCount val="48"/>
                <c:pt idx="0">
                  <c:v>13.900000000000002</c:v>
                </c:pt>
                <c:pt idx="1">
                  <c:v>15</c:v>
                </c:pt>
                <c:pt idx="2">
                  <c:v>15.55</c:v>
                </c:pt>
                <c:pt idx="3">
                  <c:v>16.100000000000001</c:v>
                </c:pt>
                <c:pt idx="4">
                  <c:v>16.400000000000002</c:v>
                </c:pt>
                <c:pt idx="5">
                  <c:v>16.7</c:v>
                </c:pt>
                <c:pt idx="6">
                  <c:v>18.899999999999999</c:v>
                </c:pt>
                <c:pt idx="7">
                  <c:v>19.3</c:v>
                </c:pt>
                <c:pt idx="8">
                  <c:v>20.200000000000003</c:v>
                </c:pt>
                <c:pt idx="9">
                  <c:v>20.8</c:v>
                </c:pt>
                <c:pt idx="10">
                  <c:v>22.1</c:v>
                </c:pt>
                <c:pt idx="11">
                  <c:v>22</c:v>
                </c:pt>
                <c:pt idx="12">
                  <c:v>21.9</c:v>
                </c:pt>
                <c:pt idx="13">
                  <c:v>21.8</c:v>
                </c:pt>
                <c:pt idx="14">
                  <c:v>21.8</c:v>
                </c:pt>
                <c:pt idx="15">
                  <c:v>21.8</c:v>
                </c:pt>
                <c:pt idx="16">
                  <c:v>21.8</c:v>
                </c:pt>
                <c:pt idx="17">
                  <c:v>24.2</c:v>
                </c:pt>
                <c:pt idx="18">
                  <c:v>24.324999999999999</c:v>
                </c:pt>
                <c:pt idx="19">
                  <c:v>24.45</c:v>
                </c:pt>
                <c:pt idx="20">
                  <c:v>24.574999999999999</c:v>
                </c:pt>
                <c:pt idx="21">
                  <c:v>24.7</c:v>
                </c:pt>
                <c:pt idx="22">
                  <c:v>25</c:v>
                </c:pt>
                <c:pt idx="23">
                  <c:v>25</c:v>
                </c:pt>
                <c:pt idx="24">
                  <c:v>25</c:v>
                </c:pt>
                <c:pt idx="25">
                  <c:v>25</c:v>
                </c:pt>
                <c:pt idx="26">
                  <c:v>25</c:v>
                </c:pt>
                <c:pt idx="27">
                  <c:v>25</c:v>
                </c:pt>
                <c:pt idx="28">
                  <c:v>25</c:v>
                </c:pt>
                <c:pt idx="29">
                  <c:v>25</c:v>
                </c:pt>
                <c:pt idx="30">
                  <c:v>25</c:v>
                </c:pt>
                <c:pt idx="31">
                  <c:v>25</c:v>
                </c:pt>
                <c:pt idx="32">
                  <c:v>25</c:v>
                </c:pt>
                <c:pt idx="33">
                  <c:v>25</c:v>
                </c:pt>
                <c:pt idx="34">
                  <c:v>25</c:v>
                </c:pt>
                <c:pt idx="35">
                  <c:v>25</c:v>
                </c:pt>
                <c:pt idx="36">
                  <c:v>25</c:v>
                </c:pt>
                <c:pt idx="37">
                  <c:v>25</c:v>
                </c:pt>
                <c:pt idx="38">
                  <c:v>25.266666666666666</c:v>
                </c:pt>
                <c:pt idx="39">
                  <c:v>25.533333333333335</c:v>
                </c:pt>
                <c:pt idx="40">
                  <c:v>25.8</c:v>
                </c:pt>
                <c:pt idx="41">
                  <c:v>26.1</c:v>
                </c:pt>
              </c:numCache>
            </c:numRef>
          </c:yVal>
          <c:smooth val="0"/>
          <c:extLst>
            <c:ext xmlns:c16="http://schemas.microsoft.com/office/drawing/2014/chart" uri="{C3380CC4-5D6E-409C-BE32-E72D297353CC}">
              <c16:uniqueId val="{00000011-C7AB-4BA5-BCFF-CB3DB1D13B7D}"/>
            </c:ext>
          </c:extLst>
        </c:ser>
        <c:ser>
          <c:idx val="1"/>
          <c:order val="1"/>
          <c:spPr>
            <a:ln w="12700" cmpd="sng" algn="ctr">
              <a:solidFill>
                <a:schemeClr val="tx1"/>
              </a:solidFill>
              <a:prstDash val="solid"/>
            </a:ln>
          </c:spPr>
          <c:marker>
            <c:symbol val="none"/>
          </c:marker>
          <c:dPt>
            <c:idx val="7"/>
            <c:marker>
              <c:symbol val="triangle"/>
              <c:size val="9"/>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12-C7AB-4BA5-BCFF-CB3DB1D13B7D}"/>
              </c:ext>
            </c:extLst>
          </c:dPt>
          <c:dPt>
            <c:idx val="8"/>
            <c:marker>
              <c:symbol val="triangle"/>
              <c:size val="9"/>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13-C7AB-4BA5-BCFF-CB3DB1D13B7D}"/>
              </c:ext>
            </c:extLst>
          </c:dPt>
          <c:dPt>
            <c:idx val="12"/>
            <c:marker>
              <c:symbol val="triangle"/>
              <c:size val="9"/>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14-C7AB-4BA5-BCFF-CB3DB1D13B7D}"/>
              </c:ext>
            </c:extLst>
          </c:dPt>
          <c:dPt>
            <c:idx val="14"/>
            <c:marker>
              <c:symbol val="triangle"/>
              <c:size val="9"/>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15-C7AB-4BA5-BCFF-CB3DB1D13B7D}"/>
              </c:ext>
            </c:extLst>
          </c:dPt>
          <c:dPt>
            <c:idx val="17"/>
            <c:marker>
              <c:symbol val="triangle"/>
              <c:size val="9"/>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16-C7AB-4BA5-BCFF-CB3DB1D13B7D}"/>
              </c:ext>
            </c:extLst>
          </c:dPt>
          <c:dPt>
            <c:idx val="19"/>
            <c:marker>
              <c:symbol val="triangle"/>
              <c:size val="9"/>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17-C7AB-4BA5-BCFF-CB3DB1D13B7D}"/>
              </c:ext>
            </c:extLst>
          </c:dPt>
          <c:dPt>
            <c:idx val="21"/>
            <c:marker>
              <c:symbol val="triangle"/>
              <c:size val="9"/>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18-C7AB-4BA5-BCFF-CB3DB1D13B7D}"/>
              </c:ext>
            </c:extLst>
          </c:dPt>
          <c:dPt>
            <c:idx val="27"/>
            <c:marker>
              <c:symbol val="triangle"/>
              <c:size val="9"/>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19-C7AB-4BA5-BCFF-CB3DB1D13B7D}"/>
              </c:ext>
            </c:extLst>
          </c:dPt>
          <c:dPt>
            <c:idx val="37"/>
            <c:marker>
              <c:symbol val="triangle"/>
              <c:size val="9"/>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1A-C7AB-4BA5-BCFF-CB3DB1D13B7D}"/>
              </c:ext>
            </c:extLst>
          </c:dPt>
          <c:dPt>
            <c:idx val="38"/>
            <c:marker>
              <c:symbol val="triangle"/>
              <c:size val="9"/>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1B-C7AB-4BA5-BCFF-CB3DB1D13B7D}"/>
              </c:ext>
            </c:extLst>
          </c:dPt>
          <c:dPt>
            <c:idx val="40"/>
            <c:marker>
              <c:symbol val="triangle"/>
              <c:size val="9"/>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1C-C7AB-4BA5-BCFF-CB3DB1D13B7D}"/>
              </c:ext>
            </c:extLst>
          </c:dPt>
          <c:dPt>
            <c:idx val="43"/>
            <c:marker>
              <c:symbol val="triangle"/>
              <c:size val="9"/>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1D-C7AB-4BA5-BCFF-CB3DB1D13B7D}"/>
              </c:ext>
            </c:extLst>
          </c:dPt>
          <c:xVal>
            <c:numRef>
              <c:f>Sheet1!$A$1:$AV$1</c:f>
              <c:numCache>
                <c:formatCode>General</c:formatCode>
                <c:ptCount val="48"/>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pt idx="45">
                  <c:v>2022</c:v>
                </c:pt>
                <c:pt idx="46">
                  <c:v>2023</c:v>
                </c:pt>
                <c:pt idx="47">
                  <c:v>2024</c:v>
                </c:pt>
              </c:numCache>
            </c:numRef>
          </c:xVal>
          <c:yVal>
            <c:numRef>
              <c:f>Sheet1!$A$3:$AV$3</c:f>
              <c:numCache>
                <c:formatCode>General</c:formatCode>
                <c:ptCount val="48"/>
                <c:pt idx="7">
                  <c:v>15.2</c:v>
                </c:pt>
                <c:pt idx="8">
                  <c:v>15.8</c:v>
                </c:pt>
                <c:pt idx="9">
                  <c:v>16.225000000000001</c:v>
                </c:pt>
                <c:pt idx="10">
                  <c:v>16.649999999999999</c:v>
                </c:pt>
                <c:pt idx="11">
                  <c:v>17.074999999999999</c:v>
                </c:pt>
                <c:pt idx="12">
                  <c:v>17.5</c:v>
                </c:pt>
                <c:pt idx="13">
                  <c:v>17.7</c:v>
                </c:pt>
                <c:pt idx="14">
                  <c:v>17.899999999999999</c:v>
                </c:pt>
                <c:pt idx="15">
                  <c:v>17.93333333333333</c:v>
                </c:pt>
                <c:pt idx="16">
                  <c:v>17.966666666666669</c:v>
                </c:pt>
                <c:pt idx="17">
                  <c:v>18</c:v>
                </c:pt>
                <c:pt idx="18">
                  <c:v>18.399999999999999</c:v>
                </c:pt>
                <c:pt idx="19">
                  <c:v>18.8</c:v>
                </c:pt>
                <c:pt idx="20">
                  <c:v>19.400000000000002</c:v>
                </c:pt>
                <c:pt idx="21">
                  <c:v>20</c:v>
                </c:pt>
                <c:pt idx="22">
                  <c:v>20.066666666666666</c:v>
                </c:pt>
                <c:pt idx="23">
                  <c:v>20.133333333333333</c:v>
                </c:pt>
                <c:pt idx="24">
                  <c:v>20.200000000000003</c:v>
                </c:pt>
                <c:pt idx="25">
                  <c:v>20.266666666666666</c:v>
                </c:pt>
                <c:pt idx="26">
                  <c:v>20.333333333333332</c:v>
                </c:pt>
                <c:pt idx="27">
                  <c:v>20.399999999999999</c:v>
                </c:pt>
                <c:pt idx="28">
                  <c:v>20.440000000000001</c:v>
                </c:pt>
                <c:pt idx="29">
                  <c:v>20.479999999999997</c:v>
                </c:pt>
                <c:pt idx="30">
                  <c:v>20.52</c:v>
                </c:pt>
                <c:pt idx="31">
                  <c:v>20.56</c:v>
                </c:pt>
                <c:pt idx="32">
                  <c:v>20.599999999999998</c:v>
                </c:pt>
                <c:pt idx="33">
                  <c:v>20.64</c:v>
                </c:pt>
                <c:pt idx="34">
                  <c:v>20.68</c:v>
                </c:pt>
                <c:pt idx="35">
                  <c:v>20.72</c:v>
                </c:pt>
                <c:pt idx="36">
                  <c:v>20.759999999999998</c:v>
                </c:pt>
                <c:pt idx="37">
                  <c:v>20.8</c:v>
                </c:pt>
                <c:pt idx="38">
                  <c:v>21.25</c:v>
                </c:pt>
                <c:pt idx="39">
                  <c:v>21.774999999999999</c:v>
                </c:pt>
                <c:pt idx="40">
                  <c:v>22.3</c:v>
                </c:pt>
                <c:pt idx="41">
                  <c:v>23</c:v>
                </c:pt>
                <c:pt idx="42">
                  <c:v>23.7</c:v>
                </c:pt>
                <c:pt idx="43">
                  <c:v>24.4</c:v>
                </c:pt>
              </c:numCache>
            </c:numRef>
          </c:yVal>
          <c:smooth val="0"/>
          <c:extLst>
            <c:ext xmlns:c16="http://schemas.microsoft.com/office/drawing/2014/chart" uri="{C3380CC4-5D6E-409C-BE32-E72D297353CC}">
              <c16:uniqueId val="{0000001E-C7AB-4BA5-BCFF-CB3DB1D13B7D}"/>
            </c:ext>
          </c:extLst>
        </c:ser>
        <c:ser>
          <c:idx val="2"/>
          <c:order val="2"/>
          <c:spPr>
            <a:ln w="12700" cmpd="sng" algn="ctr">
              <a:solidFill>
                <a:schemeClr val="accent1"/>
              </a:solidFill>
              <a:prstDash val="solid"/>
            </a:ln>
          </c:spPr>
          <c:marker>
            <c:symbol val="none"/>
          </c:marker>
          <c:dPt>
            <c:idx val="24"/>
            <c:marker>
              <c:symbol val="triangle"/>
              <c:size val="9"/>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1F-C7AB-4BA5-BCFF-CB3DB1D13B7D}"/>
              </c:ext>
            </c:extLst>
          </c:dPt>
          <c:dPt>
            <c:idx val="28"/>
            <c:marker>
              <c:symbol val="triangle"/>
              <c:size val="9"/>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20-C7AB-4BA5-BCFF-CB3DB1D13B7D}"/>
              </c:ext>
            </c:extLst>
          </c:dPt>
          <c:dPt>
            <c:idx val="29"/>
            <c:marker>
              <c:symbol val="triangle"/>
              <c:size val="9"/>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21-C7AB-4BA5-BCFF-CB3DB1D13B7D}"/>
              </c:ext>
            </c:extLst>
          </c:dPt>
          <c:dPt>
            <c:idx val="30"/>
            <c:marker>
              <c:symbol val="triangle"/>
              <c:size val="9"/>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22-C7AB-4BA5-BCFF-CB3DB1D13B7D}"/>
              </c:ext>
            </c:extLst>
          </c:dPt>
          <c:dPt>
            <c:idx val="31"/>
            <c:marker>
              <c:symbol val="triangle"/>
              <c:size val="9"/>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23-C7AB-4BA5-BCFF-CB3DB1D13B7D}"/>
              </c:ext>
            </c:extLst>
          </c:dPt>
          <c:dPt>
            <c:idx val="35"/>
            <c:marker>
              <c:symbol val="triangle"/>
              <c:size val="9"/>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24-C7AB-4BA5-BCFF-CB3DB1D13B7D}"/>
              </c:ext>
            </c:extLst>
          </c:dPt>
          <c:dPt>
            <c:idx val="36"/>
            <c:marker>
              <c:symbol val="triangle"/>
              <c:size val="9"/>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25-C7AB-4BA5-BCFF-CB3DB1D13B7D}"/>
              </c:ext>
            </c:extLst>
          </c:dPt>
          <c:dPt>
            <c:idx val="37"/>
            <c:marker>
              <c:symbol val="triangle"/>
              <c:size val="9"/>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26-C7AB-4BA5-BCFF-CB3DB1D13B7D}"/>
              </c:ext>
            </c:extLst>
          </c:dPt>
          <c:dPt>
            <c:idx val="39"/>
            <c:marker>
              <c:symbol val="triangle"/>
              <c:size val="9"/>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27-C7AB-4BA5-BCFF-CB3DB1D13B7D}"/>
              </c:ext>
            </c:extLst>
          </c:dPt>
          <c:dPt>
            <c:idx val="40"/>
            <c:marker>
              <c:symbol val="triangle"/>
              <c:size val="9"/>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28-C7AB-4BA5-BCFF-CB3DB1D13B7D}"/>
              </c:ext>
            </c:extLst>
          </c:dPt>
          <c:dPt>
            <c:idx val="45"/>
            <c:marker>
              <c:symbol val="triangle"/>
              <c:size val="9"/>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29-C7AB-4BA5-BCFF-CB3DB1D13B7D}"/>
              </c:ext>
            </c:extLst>
          </c:dPt>
          <c:dPt>
            <c:idx val="46"/>
            <c:marker>
              <c:symbol val="triangle"/>
              <c:size val="9"/>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2A-C7AB-4BA5-BCFF-CB3DB1D13B7D}"/>
              </c:ext>
            </c:extLst>
          </c:dPt>
          <c:xVal>
            <c:numRef>
              <c:f>Sheet1!$A$1:$AV$1</c:f>
              <c:numCache>
                <c:formatCode>General</c:formatCode>
                <c:ptCount val="48"/>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pt idx="45">
                  <c:v>2022</c:v>
                </c:pt>
                <c:pt idx="46">
                  <c:v>2023</c:v>
                </c:pt>
                <c:pt idx="47">
                  <c:v>2024</c:v>
                </c:pt>
              </c:numCache>
            </c:numRef>
          </c:xVal>
          <c:yVal>
            <c:numRef>
              <c:f>Sheet1!$A$4:$AV$4</c:f>
              <c:numCache>
                <c:formatCode>General</c:formatCode>
                <c:ptCount val="48"/>
                <c:pt idx="24">
                  <c:v>21.2</c:v>
                </c:pt>
                <c:pt idx="25">
                  <c:v>21.324999999999999</c:v>
                </c:pt>
                <c:pt idx="26">
                  <c:v>21.45</c:v>
                </c:pt>
                <c:pt idx="27">
                  <c:v>21.574999999999999</c:v>
                </c:pt>
                <c:pt idx="28">
                  <c:v>21.7</c:v>
                </c:pt>
                <c:pt idx="29">
                  <c:v>22.2</c:v>
                </c:pt>
                <c:pt idx="30">
                  <c:v>22.5</c:v>
                </c:pt>
                <c:pt idx="31">
                  <c:v>23</c:v>
                </c:pt>
                <c:pt idx="32">
                  <c:v>23.225000000000001</c:v>
                </c:pt>
                <c:pt idx="33">
                  <c:v>23.45</c:v>
                </c:pt>
                <c:pt idx="34">
                  <c:v>23.674999999999997</c:v>
                </c:pt>
                <c:pt idx="35">
                  <c:v>23.9</c:v>
                </c:pt>
                <c:pt idx="36">
                  <c:v>24.7</c:v>
                </c:pt>
                <c:pt idx="37">
                  <c:v>25.6</c:v>
                </c:pt>
                <c:pt idx="38">
                  <c:v>26.1</c:v>
                </c:pt>
                <c:pt idx="39">
                  <c:v>26.6</c:v>
                </c:pt>
                <c:pt idx="40">
                  <c:v>26.700000000000003</c:v>
                </c:pt>
                <c:pt idx="41">
                  <c:v>26.722000000000001</c:v>
                </c:pt>
                <c:pt idx="42">
                  <c:v>26.744</c:v>
                </c:pt>
                <c:pt idx="43">
                  <c:v>26.766000000000002</c:v>
                </c:pt>
                <c:pt idx="44">
                  <c:v>26.788</c:v>
                </c:pt>
                <c:pt idx="45">
                  <c:v>26.810000000000002</c:v>
                </c:pt>
                <c:pt idx="46">
                  <c:v>27.1</c:v>
                </c:pt>
              </c:numCache>
            </c:numRef>
          </c:yVal>
          <c:smooth val="0"/>
          <c:extLst>
            <c:ext xmlns:c16="http://schemas.microsoft.com/office/drawing/2014/chart" uri="{C3380CC4-5D6E-409C-BE32-E72D297353CC}">
              <c16:uniqueId val="{0000002B-C7AB-4BA5-BCFF-CB3DB1D13B7D}"/>
            </c:ext>
          </c:extLst>
        </c:ser>
        <c:ser>
          <c:idx val="3"/>
          <c:order val="3"/>
          <c:spPr>
            <a:ln w="12700" cmpd="sng" algn="ctr">
              <a:solidFill>
                <a:schemeClr val="accent3"/>
              </a:solidFill>
              <a:prstDash val="solid"/>
            </a:ln>
          </c:spPr>
          <c:marker>
            <c:symbol val="none"/>
          </c:marker>
          <c:dPt>
            <c:idx val="36"/>
            <c:marker>
              <c:symbol val="triangle"/>
              <c:size val="9"/>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2C-C7AB-4BA5-BCFF-CB3DB1D13B7D}"/>
              </c:ext>
            </c:extLst>
          </c:dPt>
          <c:dPt>
            <c:idx val="37"/>
            <c:marker>
              <c:symbol val="triangle"/>
              <c:size val="9"/>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2D-C7AB-4BA5-BCFF-CB3DB1D13B7D}"/>
              </c:ext>
            </c:extLst>
          </c:dPt>
          <c:dPt>
            <c:idx val="39"/>
            <c:marker>
              <c:symbol val="triangle"/>
              <c:size val="9"/>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2E-C7AB-4BA5-BCFF-CB3DB1D13B7D}"/>
              </c:ext>
            </c:extLst>
          </c:dPt>
          <c:dPt>
            <c:idx val="40"/>
            <c:marker>
              <c:symbol val="triangle"/>
              <c:size val="9"/>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2F-C7AB-4BA5-BCFF-CB3DB1D13B7D}"/>
              </c:ext>
            </c:extLst>
          </c:dPt>
          <c:dPt>
            <c:idx val="41"/>
            <c:marker>
              <c:symbol val="triangle"/>
              <c:size val="9"/>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0-C7AB-4BA5-BCFF-CB3DB1D13B7D}"/>
              </c:ext>
            </c:extLst>
          </c:dPt>
          <c:dPt>
            <c:idx val="42"/>
            <c:marker>
              <c:symbol val="triangle"/>
              <c:size val="9"/>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1-C7AB-4BA5-BCFF-CB3DB1D13B7D}"/>
              </c:ext>
            </c:extLst>
          </c:dPt>
          <c:dPt>
            <c:idx val="43"/>
            <c:marker>
              <c:symbol val="triangle"/>
              <c:size val="9"/>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2-C7AB-4BA5-BCFF-CB3DB1D13B7D}"/>
              </c:ext>
            </c:extLst>
          </c:dPt>
          <c:dPt>
            <c:idx val="45"/>
            <c:marker>
              <c:symbol val="triangle"/>
              <c:size val="9"/>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3-C7AB-4BA5-BCFF-CB3DB1D13B7D}"/>
              </c:ext>
            </c:extLst>
          </c:dPt>
          <c:dPt>
            <c:idx val="46"/>
            <c:marker>
              <c:symbol val="triangle"/>
              <c:size val="9"/>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4-C7AB-4BA5-BCFF-CB3DB1D13B7D}"/>
              </c:ext>
            </c:extLst>
          </c:dPt>
          <c:xVal>
            <c:numRef>
              <c:f>Sheet1!$A$1:$AV$1</c:f>
              <c:numCache>
                <c:formatCode>General</c:formatCode>
                <c:ptCount val="48"/>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pt idx="45">
                  <c:v>2022</c:v>
                </c:pt>
                <c:pt idx="46">
                  <c:v>2023</c:v>
                </c:pt>
                <c:pt idx="47">
                  <c:v>2024</c:v>
                </c:pt>
              </c:numCache>
            </c:numRef>
          </c:xVal>
          <c:yVal>
            <c:numRef>
              <c:f>Sheet1!$A$5:$AV$5</c:f>
              <c:numCache>
                <c:formatCode>General</c:formatCode>
                <c:ptCount val="48"/>
                <c:pt idx="36">
                  <c:v>14.099999999999998</c:v>
                </c:pt>
                <c:pt idx="37">
                  <c:v>20.100000000000001</c:v>
                </c:pt>
                <c:pt idx="38">
                  <c:v>21.1</c:v>
                </c:pt>
                <c:pt idx="39">
                  <c:v>22.1</c:v>
                </c:pt>
                <c:pt idx="40">
                  <c:v>22.7</c:v>
                </c:pt>
                <c:pt idx="41">
                  <c:v>23.7</c:v>
                </c:pt>
                <c:pt idx="42">
                  <c:v>25.2</c:v>
                </c:pt>
                <c:pt idx="43">
                  <c:v>25.5</c:v>
                </c:pt>
                <c:pt idx="44">
                  <c:v>25.650000000000002</c:v>
                </c:pt>
                <c:pt idx="45">
                  <c:v>25.8</c:v>
                </c:pt>
                <c:pt idx="46">
                  <c:v>26.1</c:v>
                </c:pt>
              </c:numCache>
            </c:numRef>
          </c:yVal>
          <c:smooth val="0"/>
          <c:extLst>
            <c:ext xmlns:c16="http://schemas.microsoft.com/office/drawing/2014/chart" uri="{C3380CC4-5D6E-409C-BE32-E72D297353CC}">
              <c16:uniqueId val="{00000035-C7AB-4BA5-BCFF-CB3DB1D13B7D}"/>
            </c:ext>
          </c:extLst>
        </c:ser>
        <c:ser>
          <c:idx val="4"/>
          <c:order val="4"/>
          <c:spPr>
            <a:ln w="12700" cmpd="sng" algn="ctr">
              <a:solidFill>
                <a:schemeClr val="accent3"/>
              </a:solidFill>
              <a:prstDash val="solid"/>
            </a:ln>
          </c:spPr>
          <c:marker>
            <c:symbol val="none"/>
          </c:marker>
          <c:dPt>
            <c:idx val="39"/>
            <c:marker>
              <c:symbol val="square"/>
              <c:size val="7"/>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6-C7AB-4BA5-BCFF-CB3DB1D13B7D}"/>
              </c:ext>
            </c:extLst>
          </c:dPt>
          <c:dPt>
            <c:idx val="41"/>
            <c:marker>
              <c:symbol val="square"/>
              <c:size val="7"/>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7-C7AB-4BA5-BCFF-CB3DB1D13B7D}"/>
              </c:ext>
            </c:extLst>
          </c:dPt>
          <c:dPt>
            <c:idx val="42"/>
            <c:marker>
              <c:symbol val="square"/>
              <c:size val="7"/>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8-C7AB-4BA5-BCFF-CB3DB1D13B7D}"/>
              </c:ext>
            </c:extLst>
          </c:dPt>
          <c:dPt>
            <c:idx val="43"/>
            <c:marker>
              <c:symbol val="square"/>
              <c:size val="7"/>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9-C7AB-4BA5-BCFF-CB3DB1D13B7D}"/>
              </c:ext>
            </c:extLst>
          </c:dPt>
          <c:dPt>
            <c:idx val="44"/>
            <c:marker>
              <c:symbol val="square"/>
              <c:size val="7"/>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A-C7AB-4BA5-BCFF-CB3DB1D13B7D}"/>
              </c:ext>
            </c:extLst>
          </c:dPt>
          <c:dPt>
            <c:idx val="45"/>
            <c:marker>
              <c:symbol val="square"/>
              <c:size val="7"/>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B-C7AB-4BA5-BCFF-CB3DB1D13B7D}"/>
              </c:ext>
            </c:extLst>
          </c:dPt>
          <c:dPt>
            <c:idx val="46"/>
            <c:marker>
              <c:symbol val="square"/>
              <c:size val="7"/>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C-C7AB-4BA5-BCFF-CB3DB1D13B7D}"/>
              </c:ext>
            </c:extLst>
          </c:dPt>
          <c:xVal>
            <c:numRef>
              <c:f>Sheet1!$A$1:$AV$1</c:f>
              <c:numCache>
                <c:formatCode>General</c:formatCode>
                <c:ptCount val="48"/>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pt idx="45">
                  <c:v>2022</c:v>
                </c:pt>
                <c:pt idx="46">
                  <c:v>2023</c:v>
                </c:pt>
                <c:pt idx="47">
                  <c:v>2024</c:v>
                </c:pt>
              </c:numCache>
            </c:numRef>
          </c:xVal>
          <c:yVal>
            <c:numRef>
              <c:f>Sheet1!$A$6:$AV$6</c:f>
              <c:numCache>
                <c:formatCode>General</c:formatCode>
                <c:ptCount val="48"/>
                <c:pt idx="39">
                  <c:v>23.599999999999998</c:v>
                </c:pt>
                <c:pt idx="40">
                  <c:v>25.45</c:v>
                </c:pt>
                <c:pt idx="41">
                  <c:v>27.3</c:v>
                </c:pt>
                <c:pt idx="42">
                  <c:v>28.000000000000004</c:v>
                </c:pt>
                <c:pt idx="43">
                  <c:v>29.15</c:v>
                </c:pt>
                <c:pt idx="44">
                  <c:v>29.799999999999997</c:v>
                </c:pt>
                <c:pt idx="45">
                  <c:v>32.5</c:v>
                </c:pt>
                <c:pt idx="46">
                  <c:v>33.900000000000006</c:v>
                </c:pt>
              </c:numCache>
            </c:numRef>
          </c:yVal>
          <c:smooth val="0"/>
          <c:extLst>
            <c:ext xmlns:c16="http://schemas.microsoft.com/office/drawing/2014/chart" uri="{C3380CC4-5D6E-409C-BE32-E72D297353CC}">
              <c16:uniqueId val="{0000003D-C7AB-4BA5-BCFF-CB3DB1D13B7D}"/>
            </c:ext>
          </c:extLst>
        </c:ser>
        <c:ser>
          <c:idx val="5"/>
          <c:order val="5"/>
          <c:spPr>
            <a:ln w="12700" cmpd="sng" algn="ctr">
              <a:solidFill>
                <a:schemeClr val="accent4"/>
              </a:solidFill>
              <a:prstDash val="solid"/>
            </a:ln>
          </c:spPr>
          <c:marker>
            <c:symbol val="none"/>
          </c:marker>
          <c:dPt>
            <c:idx val="12"/>
            <c:marker>
              <c:symbol val="triangle"/>
              <c:size val="9"/>
              <c:spPr>
                <a:solidFill>
                  <a:schemeClr val="accent4"/>
                </a:solidFill>
                <a:ln w="9525" cmpd="sng" algn="ctr">
                  <a:solidFill>
                    <a:schemeClr val="accent4"/>
                  </a:solidFill>
                  <a:prstDash val="solid"/>
                </a:ln>
              </c:spPr>
            </c:marker>
            <c:bubble3D val="0"/>
            <c:extLst>
              <c:ext xmlns:c16="http://schemas.microsoft.com/office/drawing/2014/chart" uri="{C3380CC4-5D6E-409C-BE32-E72D297353CC}">
                <c16:uniqueId val="{0000003E-C7AB-4BA5-BCFF-CB3DB1D13B7D}"/>
              </c:ext>
            </c:extLst>
          </c:dPt>
          <c:dPt>
            <c:idx val="16"/>
            <c:marker>
              <c:symbol val="triangle"/>
              <c:size val="9"/>
              <c:spPr>
                <a:solidFill>
                  <a:schemeClr val="accent4"/>
                </a:solidFill>
                <a:ln w="9525" cmpd="sng" algn="ctr">
                  <a:solidFill>
                    <a:schemeClr val="accent4"/>
                  </a:solidFill>
                  <a:prstDash val="solid"/>
                </a:ln>
              </c:spPr>
            </c:marker>
            <c:bubble3D val="0"/>
            <c:extLst>
              <c:ext xmlns:c16="http://schemas.microsoft.com/office/drawing/2014/chart" uri="{C3380CC4-5D6E-409C-BE32-E72D297353CC}">
                <c16:uniqueId val="{0000003F-C7AB-4BA5-BCFF-CB3DB1D13B7D}"/>
              </c:ext>
            </c:extLst>
          </c:dPt>
          <c:dPt>
            <c:idx val="19"/>
            <c:marker>
              <c:symbol val="triangle"/>
              <c:size val="9"/>
              <c:spPr>
                <a:solidFill>
                  <a:schemeClr val="accent4"/>
                </a:solidFill>
                <a:ln w="9525" cmpd="sng" algn="ctr">
                  <a:solidFill>
                    <a:schemeClr val="accent4"/>
                  </a:solidFill>
                  <a:prstDash val="solid"/>
                </a:ln>
              </c:spPr>
            </c:marker>
            <c:bubble3D val="0"/>
            <c:extLst>
              <c:ext xmlns:c16="http://schemas.microsoft.com/office/drawing/2014/chart" uri="{C3380CC4-5D6E-409C-BE32-E72D297353CC}">
                <c16:uniqueId val="{00000040-C7AB-4BA5-BCFF-CB3DB1D13B7D}"/>
              </c:ext>
            </c:extLst>
          </c:dPt>
          <c:dPt>
            <c:idx val="36"/>
            <c:marker>
              <c:symbol val="triangle"/>
              <c:size val="9"/>
              <c:spPr>
                <a:solidFill>
                  <a:schemeClr val="accent4"/>
                </a:solidFill>
                <a:ln w="9525" cmpd="sng" algn="ctr">
                  <a:solidFill>
                    <a:schemeClr val="accent4"/>
                  </a:solidFill>
                  <a:prstDash val="solid"/>
                </a:ln>
              </c:spPr>
            </c:marker>
            <c:bubble3D val="0"/>
            <c:extLst>
              <c:ext xmlns:c16="http://schemas.microsoft.com/office/drawing/2014/chart" uri="{C3380CC4-5D6E-409C-BE32-E72D297353CC}">
                <c16:uniqueId val="{00000041-C7AB-4BA5-BCFF-CB3DB1D13B7D}"/>
              </c:ext>
            </c:extLst>
          </c:dPt>
          <c:dPt>
            <c:idx val="39"/>
            <c:marker>
              <c:symbol val="triangle"/>
              <c:size val="9"/>
              <c:spPr>
                <a:solidFill>
                  <a:schemeClr val="accent4"/>
                </a:solidFill>
                <a:ln w="9525" cmpd="sng" algn="ctr">
                  <a:solidFill>
                    <a:schemeClr val="accent4"/>
                  </a:solidFill>
                  <a:prstDash val="solid"/>
                </a:ln>
              </c:spPr>
            </c:marker>
            <c:bubble3D val="0"/>
            <c:extLst>
              <c:ext xmlns:c16="http://schemas.microsoft.com/office/drawing/2014/chart" uri="{C3380CC4-5D6E-409C-BE32-E72D297353CC}">
                <c16:uniqueId val="{00000042-C7AB-4BA5-BCFF-CB3DB1D13B7D}"/>
              </c:ext>
            </c:extLst>
          </c:dPt>
          <c:dPt>
            <c:idx val="40"/>
            <c:marker>
              <c:symbol val="triangle"/>
              <c:size val="9"/>
              <c:spPr>
                <a:solidFill>
                  <a:schemeClr val="accent4"/>
                </a:solidFill>
                <a:ln w="9525" cmpd="sng" algn="ctr">
                  <a:solidFill>
                    <a:schemeClr val="accent4"/>
                  </a:solidFill>
                  <a:prstDash val="solid"/>
                </a:ln>
              </c:spPr>
            </c:marker>
            <c:bubble3D val="0"/>
            <c:extLst>
              <c:ext xmlns:c16="http://schemas.microsoft.com/office/drawing/2014/chart" uri="{C3380CC4-5D6E-409C-BE32-E72D297353CC}">
                <c16:uniqueId val="{00000043-C7AB-4BA5-BCFF-CB3DB1D13B7D}"/>
              </c:ext>
            </c:extLst>
          </c:dPt>
          <c:dPt>
            <c:idx val="43"/>
            <c:marker>
              <c:symbol val="triangle"/>
              <c:size val="9"/>
              <c:spPr>
                <a:solidFill>
                  <a:schemeClr val="accent4"/>
                </a:solidFill>
                <a:ln w="9525" cmpd="sng" algn="ctr">
                  <a:solidFill>
                    <a:schemeClr val="accent4"/>
                  </a:solidFill>
                  <a:prstDash val="solid"/>
                </a:ln>
              </c:spPr>
            </c:marker>
            <c:bubble3D val="0"/>
            <c:extLst>
              <c:ext xmlns:c16="http://schemas.microsoft.com/office/drawing/2014/chart" uri="{C3380CC4-5D6E-409C-BE32-E72D297353CC}">
                <c16:uniqueId val="{00000044-C7AB-4BA5-BCFF-CB3DB1D13B7D}"/>
              </c:ext>
            </c:extLst>
          </c:dPt>
          <c:xVal>
            <c:numRef>
              <c:f>Sheet1!$A$1:$AV$1</c:f>
              <c:numCache>
                <c:formatCode>General</c:formatCode>
                <c:ptCount val="48"/>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pt idx="45">
                  <c:v>2022</c:v>
                </c:pt>
                <c:pt idx="46">
                  <c:v>2023</c:v>
                </c:pt>
                <c:pt idx="47">
                  <c:v>2024</c:v>
                </c:pt>
              </c:numCache>
            </c:numRef>
          </c:xVal>
          <c:yVal>
            <c:numRef>
              <c:f>Sheet1!$A$7:$AV$7</c:f>
              <c:numCache>
                <c:formatCode>General</c:formatCode>
                <c:ptCount val="48"/>
                <c:pt idx="12">
                  <c:v>27.6</c:v>
                </c:pt>
                <c:pt idx="13">
                  <c:v>28.074999999999999</c:v>
                </c:pt>
                <c:pt idx="14">
                  <c:v>28.549999999999997</c:v>
                </c:pt>
                <c:pt idx="15">
                  <c:v>29.025000000000002</c:v>
                </c:pt>
                <c:pt idx="16">
                  <c:v>29.5</c:v>
                </c:pt>
                <c:pt idx="17">
                  <c:v>29.766666666666662</c:v>
                </c:pt>
                <c:pt idx="18">
                  <c:v>30.033333333333335</c:v>
                </c:pt>
                <c:pt idx="19">
                  <c:v>30.3</c:v>
                </c:pt>
                <c:pt idx="20">
                  <c:v>30.347058823529409</c:v>
                </c:pt>
                <c:pt idx="21">
                  <c:v>30.39411764705882</c:v>
                </c:pt>
                <c:pt idx="22">
                  <c:v>30.441176470588232</c:v>
                </c:pt>
                <c:pt idx="23">
                  <c:v>30.488235294117644</c:v>
                </c:pt>
                <c:pt idx="24">
                  <c:v>30.535294117647062</c:v>
                </c:pt>
                <c:pt idx="25">
                  <c:v>30.58235294117647</c:v>
                </c:pt>
                <c:pt idx="26">
                  <c:v>30.629411764705882</c:v>
                </c:pt>
                <c:pt idx="27">
                  <c:v>30.676470588235293</c:v>
                </c:pt>
                <c:pt idx="28">
                  <c:v>30.723529411764705</c:v>
                </c:pt>
                <c:pt idx="29">
                  <c:v>30.770588235294117</c:v>
                </c:pt>
                <c:pt idx="30">
                  <c:v>30.817647058823528</c:v>
                </c:pt>
                <c:pt idx="31">
                  <c:v>30.86470588235294</c:v>
                </c:pt>
                <c:pt idx="32">
                  <c:v>30.911764705882355</c:v>
                </c:pt>
                <c:pt idx="33">
                  <c:v>30.958823529411767</c:v>
                </c:pt>
                <c:pt idx="34">
                  <c:v>31.005882352941178</c:v>
                </c:pt>
                <c:pt idx="35">
                  <c:v>31.05294117647059</c:v>
                </c:pt>
                <c:pt idx="36">
                  <c:v>31.1</c:v>
                </c:pt>
                <c:pt idx="37">
                  <c:v>31.266666666666666</c:v>
                </c:pt>
                <c:pt idx="38">
                  <c:v>31.433333333333337</c:v>
                </c:pt>
                <c:pt idx="39">
                  <c:v>31.6</c:v>
                </c:pt>
                <c:pt idx="40">
                  <c:v>32.6</c:v>
                </c:pt>
                <c:pt idx="41">
                  <c:v>32.700000000000003</c:v>
                </c:pt>
                <c:pt idx="42">
                  <c:v>32.800000000000004</c:v>
                </c:pt>
                <c:pt idx="43">
                  <c:v>32.9</c:v>
                </c:pt>
              </c:numCache>
            </c:numRef>
          </c:yVal>
          <c:smooth val="0"/>
          <c:extLst>
            <c:ext xmlns:c16="http://schemas.microsoft.com/office/drawing/2014/chart" uri="{C3380CC4-5D6E-409C-BE32-E72D297353CC}">
              <c16:uniqueId val="{00000045-C7AB-4BA5-BCFF-CB3DB1D13B7D}"/>
            </c:ext>
          </c:extLst>
        </c:ser>
        <c:ser>
          <c:idx val="6"/>
          <c:order val="6"/>
          <c:spPr>
            <a:ln w="12700" cmpd="sng" algn="ctr">
              <a:solidFill>
                <a:schemeClr val="accent4"/>
              </a:solidFill>
              <a:prstDash val="solid"/>
            </a:ln>
          </c:spPr>
          <c:marker>
            <c:symbol val="none"/>
          </c:marker>
          <c:dPt>
            <c:idx val="26"/>
            <c:marker>
              <c:symbol val="square"/>
              <c:size val="9"/>
              <c:spPr>
                <a:solidFill>
                  <a:schemeClr val="accent4"/>
                </a:solidFill>
                <a:ln w="9525" cmpd="sng" algn="ctr">
                  <a:solidFill>
                    <a:schemeClr val="accent4"/>
                  </a:solidFill>
                  <a:prstDash val="solid"/>
                </a:ln>
              </c:spPr>
            </c:marker>
            <c:bubble3D val="0"/>
            <c:extLst>
              <c:ext xmlns:c16="http://schemas.microsoft.com/office/drawing/2014/chart" uri="{C3380CC4-5D6E-409C-BE32-E72D297353CC}">
                <c16:uniqueId val="{00000046-C7AB-4BA5-BCFF-CB3DB1D13B7D}"/>
              </c:ext>
            </c:extLst>
          </c:dPt>
          <c:dPt>
            <c:idx val="30"/>
            <c:marker>
              <c:symbol val="square"/>
              <c:size val="9"/>
              <c:spPr>
                <a:solidFill>
                  <a:schemeClr val="accent4"/>
                </a:solidFill>
                <a:ln w="9525" cmpd="sng" algn="ctr">
                  <a:solidFill>
                    <a:schemeClr val="accent4"/>
                  </a:solidFill>
                  <a:prstDash val="solid"/>
                </a:ln>
              </c:spPr>
            </c:marker>
            <c:bubble3D val="0"/>
            <c:extLst>
              <c:ext xmlns:c16="http://schemas.microsoft.com/office/drawing/2014/chart" uri="{C3380CC4-5D6E-409C-BE32-E72D297353CC}">
                <c16:uniqueId val="{00000047-C7AB-4BA5-BCFF-CB3DB1D13B7D}"/>
              </c:ext>
            </c:extLst>
          </c:dPt>
          <c:dPt>
            <c:idx val="32"/>
            <c:marker>
              <c:symbol val="square"/>
              <c:size val="9"/>
              <c:spPr>
                <a:solidFill>
                  <a:schemeClr val="accent4"/>
                </a:solidFill>
                <a:ln w="9525" cmpd="sng" algn="ctr">
                  <a:solidFill>
                    <a:schemeClr val="accent4"/>
                  </a:solidFill>
                  <a:prstDash val="solid"/>
                </a:ln>
              </c:spPr>
            </c:marker>
            <c:bubble3D val="0"/>
            <c:extLst>
              <c:ext xmlns:c16="http://schemas.microsoft.com/office/drawing/2014/chart" uri="{C3380CC4-5D6E-409C-BE32-E72D297353CC}">
                <c16:uniqueId val="{00000048-C7AB-4BA5-BCFF-CB3DB1D13B7D}"/>
              </c:ext>
            </c:extLst>
          </c:dPt>
          <c:dPt>
            <c:idx val="34"/>
            <c:marker>
              <c:symbol val="square"/>
              <c:size val="9"/>
              <c:spPr>
                <a:solidFill>
                  <a:schemeClr val="accent4"/>
                </a:solidFill>
                <a:ln w="9525" cmpd="sng" algn="ctr">
                  <a:solidFill>
                    <a:schemeClr val="accent4"/>
                  </a:solidFill>
                  <a:prstDash val="solid"/>
                </a:ln>
              </c:spPr>
            </c:marker>
            <c:bubble3D val="0"/>
            <c:extLst>
              <c:ext xmlns:c16="http://schemas.microsoft.com/office/drawing/2014/chart" uri="{C3380CC4-5D6E-409C-BE32-E72D297353CC}">
                <c16:uniqueId val="{00000049-C7AB-4BA5-BCFF-CB3DB1D13B7D}"/>
              </c:ext>
            </c:extLst>
          </c:dPt>
          <c:dPt>
            <c:idx val="35"/>
            <c:marker>
              <c:symbol val="square"/>
              <c:size val="9"/>
              <c:spPr>
                <a:solidFill>
                  <a:schemeClr val="accent4"/>
                </a:solidFill>
                <a:ln w="9525" cmpd="sng" algn="ctr">
                  <a:solidFill>
                    <a:schemeClr val="accent4"/>
                  </a:solidFill>
                  <a:prstDash val="solid"/>
                </a:ln>
              </c:spPr>
            </c:marker>
            <c:bubble3D val="0"/>
            <c:extLst>
              <c:ext xmlns:c16="http://schemas.microsoft.com/office/drawing/2014/chart" uri="{C3380CC4-5D6E-409C-BE32-E72D297353CC}">
                <c16:uniqueId val="{0000004A-C7AB-4BA5-BCFF-CB3DB1D13B7D}"/>
              </c:ext>
            </c:extLst>
          </c:dPt>
          <c:dPt>
            <c:idx val="36"/>
            <c:marker>
              <c:symbol val="square"/>
              <c:size val="9"/>
              <c:spPr>
                <a:solidFill>
                  <a:schemeClr val="accent4"/>
                </a:solidFill>
                <a:ln w="9525" cmpd="sng" algn="ctr">
                  <a:solidFill>
                    <a:schemeClr val="accent4"/>
                  </a:solidFill>
                  <a:prstDash val="solid"/>
                </a:ln>
              </c:spPr>
            </c:marker>
            <c:bubble3D val="0"/>
            <c:extLst>
              <c:ext xmlns:c16="http://schemas.microsoft.com/office/drawing/2014/chart" uri="{C3380CC4-5D6E-409C-BE32-E72D297353CC}">
                <c16:uniqueId val="{0000004B-C7AB-4BA5-BCFF-CB3DB1D13B7D}"/>
              </c:ext>
            </c:extLst>
          </c:dPt>
          <c:dPt>
            <c:idx val="42"/>
            <c:marker>
              <c:symbol val="square"/>
              <c:size val="9"/>
              <c:spPr>
                <a:solidFill>
                  <a:schemeClr val="accent4"/>
                </a:solidFill>
                <a:ln w="9525" cmpd="sng" algn="ctr">
                  <a:solidFill>
                    <a:schemeClr val="accent4"/>
                  </a:solidFill>
                  <a:prstDash val="solid"/>
                </a:ln>
              </c:spPr>
            </c:marker>
            <c:bubble3D val="0"/>
            <c:extLst>
              <c:ext xmlns:c16="http://schemas.microsoft.com/office/drawing/2014/chart" uri="{C3380CC4-5D6E-409C-BE32-E72D297353CC}">
                <c16:uniqueId val="{0000004C-C7AB-4BA5-BCFF-CB3DB1D13B7D}"/>
              </c:ext>
            </c:extLst>
          </c:dPt>
          <c:dPt>
            <c:idx val="44"/>
            <c:marker>
              <c:symbol val="square"/>
              <c:size val="9"/>
              <c:spPr>
                <a:solidFill>
                  <a:schemeClr val="accent4"/>
                </a:solidFill>
                <a:ln w="9525" cmpd="sng" algn="ctr">
                  <a:solidFill>
                    <a:schemeClr val="accent4"/>
                  </a:solidFill>
                  <a:prstDash val="solid"/>
                </a:ln>
              </c:spPr>
            </c:marker>
            <c:bubble3D val="0"/>
            <c:extLst>
              <c:ext xmlns:c16="http://schemas.microsoft.com/office/drawing/2014/chart" uri="{C3380CC4-5D6E-409C-BE32-E72D297353CC}">
                <c16:uniqueId val="{0000004D-C7AB-4BA5-BCFF-CB3DB1D13B7D}"/>
              </c:ext>
            </c:extLst>
          </c:dPt>
          <c:xVal>
            <c:numRef>
              <c:f>Sheet1!$A$1:$AV$1</c:f>
              <c:numCache>
                <c:formatCode>General</c:formatCode>
                <c:ptCount val="48"/>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pt idx="45">
                  <c:v>2022</c:v>
                </c:pt>
                <c:pt idx="46">
                  <c:v>2023</c:v>
                </c:pt>
                <c:pt idx="47">
                  <c:v>2024</c:v>
                </c:pt>
              </c:numCache>
            </c:numRef>
          </c:xVal>
          <c:yVal>
            <c:numRef>
              <c:f>Sheet1!$A$8:$AV$8</c:f>
              <c:numCache>
                <c:formatCode>General</c:formatCode>
                <c:ptCount val="48"/>
                <c:pt idx="26">
                  <c:v>32</c:v>
                </c:pt>
                <c:pt idx="27">
                  <c:v>32.450000000000003</c:v>
                </c:pt>
                <c:pt idx="28">
                  <c:v>32.9</c:v>
                </c:pt>
                <c:pt idx="29">
                  <c:v>33.35</c:v>
                </c:pt>
                <c:pt idx="30">
                  <c:v>33.800000000000004</c:v>
                </c:pt>
                <c:pt idx="31">
                  <c:v>34.799999999999997</c:v>
                </c:pt>
                <c:pt idx="32">
                  <c:v>35.799999999999997</c:v>
                </c:pt>
                <c:pt idx="33">
                  <c:v>36.35</c:v>
                </c:pt>
                <c:pt idx="34">
                  <c:v>36.9</c:v>
                </c:pt>
                <c:pt idx="35">
                  <c:v>37.5</c:v>
                </c:pt>
                <c:pt idx="36">
                  <c:v>38.200000000000003</c:v>
                </c:pt>
                <c:pt idx="37">
                  <c:v>38.366666666666667</c:v>
                </c:pt>
                <c:pt idx="38">
                  <c:v>38.533333333333339</c:v>
                </c:pt>
                <c:pt idx="39">
                  <c:v>38.700000000000003</c:v>
                </c:pt>
                <c:pt idx="40">
                  <c:v>38.866666666666667</c:v>
                </c:pt>
                <c:pt idx="41">
                  <c:v>39.033333333333339</c:v>
                </c:pt>
                <c:pt idx="42">
                  <c:v>39.200000000000003</c:v>
                </c:pt>
                <c:pt idx="43">
                  <c:v>39.33</c:v>
                </c:pt>
                <c:pt idx="44">
                  <c:v>39.46</c:v>
                </c:pt>
              </c:numCache>
            </c:numRef>
          </c:yVal>
          <c:smooth val="0"/>
          <c:extLst>
            <c:ext xmlns:c16="http://schemas.microsoft.com/office/drawing/2014/chart" uri="{C3380CC4-5D6E-409C-BE32-E72D297353CC}">
              <c16:uniqueId val="{0000004E-C7AB-4BA5-BCFF-CB3DB1D13B7D}"/>
            </c:ext>
          </c:extLst>
        </c:ser>
        <c:dLbls>
          <c:showLegendKey val="0"/>
          <c:showVal val="0"/>
          <c:showCatName val="0"/>
          <c:showSerName val="0"/>
          <c:showPercent val="0"/>
          <c:showBubbleSize val="0"/>
        </c:dLbls>
        <c:axId val="4"/>
        <c:axId val="5"/>
      </c:scatterChart>
      <c:valAx>
        <c:axId val="4"/>
        <c:scaling>
          <c:orientation val="minMax"/>
          <c:max val="2025"/>
          <c:min val="1975"/>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000" kern="1200">
                <a:solidFill>
                  <a:schemeClr val="tx1"/>
                </a:solidFill>
                <a:latin typeface="+mn-lt"/>
                <a:ea typeface="+mn-ea"/>
                <a:cs typeface="+mn-cs"/>
              </a:defRPr>
            </a:pPr>
            <a:endParaRPr lang="en-US"/>
          </a:p>
        </c:txPr>
        <c:crossAx val="5"/>
        <c:crosses val="min"/>
        <c:crossBetween val="midCat"/>
        <c:majorUnit val="5"/>
      </c:valAx>
      <c:valAx>
        <c:axId val="5"/>
        <c:scaling>
          <c:orientation val="minMax"/>
          <c:max val="40"/>
          <c:min val="10"/>
        </c:scaling>
        <c:delete val="0"/>
        <c:axPos val="l"/>
        <c:majorGridlines>
          <c:spPr>
            <a:ln>
              <a:noFill/>
            </a:ln>
          </c:spPr>
        </c:majorGridlines>
        <c:numFmt formatCode="General" sourceLinked="1"/>
        <c:majorTickMark val="none"/>
        <c:minorTickMark val="none"/>
        <c:tickLblPos val="none"/>
        <c:spPr>
          <a:ln w="9525" cmpd="sng" algn="ctr">
            <a:solidFill>
              <a:schemeClr val="bg1"/>
            </a:solidFill>
            <a:prstDash val="solid"/>
          </a:ln>
        </c:spPr>
        <c:crossAx val="4"/>
        <c:crosses val="min"/>
        <c:crossBetween val="midCat"/>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426966292134834E-2"/>
          <c:y val="6.1393152302243209E-2"/>
          <c:w val="0.88314606741573032"/>
          <c:h val="0.87721369539551353"/>
        </c:manualLayout>
      </c:layout>
      <c:barChart>
        <c:barDir val="bar"/>
        <c:grouping val="stacked"/>
        <c:varyColors val="0"/>
        <c:ser>
          <c:idx val="0"/>
          <c:order val="0"/>
          <c:spPr>
            <a:solidFill>
              <a:schemeClr val="tx2"/>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0-A468-435D-B6B3-CD10896CC31D}"/>
              </c:ext>
            </c:extLst>
          </c:dPt>
          <c:val>
            <c:numRef>
              <c:f>Sheet1!$A$1:$D$1</c:f>
              <c:numCache>
                <c:formatCode>General</c:formatCode>
                <c:ptCount val="4"/>
                <c:pt idx="0">
                  <c:v>74.7</c:v>
                </c:pt>
                <c:pt idx="1">
                  <c:v>15.4</c:v>
                </c:pt>
                <c:pt idx="2">
                  <c:v>2.8</c:v>
                </c:pt>
                <c:pt idx="3">
                  <c:v>7.0999999999999952</c:v>
                </c:pt>
              </c:numCache>
            </c:numRef>
          </c:val>
          <c:extLst>
            <c:ext xmlns:c16="http://schemas.microsoft.com/office/drawing/2014/chart" uri="{C3380CC4-5D6E-409C-BE32-E72D297353CC}">
              <c16:uniqueId val="{00000001-A468-435D-B6B3-CD10896CC31D}"/>
            </c:ext>
          </c:extLst>
        </c:ser>
        <c:dLbls>
          <c:showLegendKey val="0"/>
          <c:showVal val="0"/>
          <c:showCatName val="0"/>
          <c:showSerName val="0"/>
          <c:showPercent val="0"/>
          <c:showBubbleSize val="0"/>
        </c:dLbls>
        <c:gapWidth val="80"/>
        <c:overlap val="100"/>
        <c:axId val="1103088496"/>
        <c:axId val="1"/>
      </c:barChart>
      <c:catAx>
        <c:axId val="1103088496"/>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74.7"/>
          <c:min val="0"/>
        </c:scaling>
        <c:delete val="1"/>
        <c:axPos val="t"/>
        <c:numFmt formatCode="General" sourceLinked="1"/>
        <c:majorTickMark val="out"/>
        <c:minorTickMark val="none"/>
        <c:tickLblPos val="nextTo"/>
        <c:crossAx val="1103088496"/>
        <c:crosses val="min"/>
        <c:crossBetween val="between"/>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191780821917804E-2"/>
          <c:y val="0.11975435005117707"/>
          <c:w val="0.71780821917808224"/>
          <c:h val="0.76049129989764586"/>
        </c:manualLayout>
      </c:layout>
      <c:barChart>
        <c:barDir val="bar"/>
        <c:grouping val="stacked"/>
        <c:varyColors val="0"/>
        <c:ser>
          <c:idx val="0"/>
          <c:order val="0"/>
          <c:spPr>
            <a:solidFill>
              <a:schemeClr val="tx2"/>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0-0793-4F5C-86F2-E8641D9590D6}"/>
              </c:ext>
            </c:extLst>
          </c:dPt>
          <c:dLbls>
            <c:dLbl>
              <c:idx val="0"/>
              <c:layout>
                <c:manualLayout>
                  <c:x val="0.43926940639269407"/>
                  <c:y val="0"/>
                </c:manualLayout>
              </c:layout>
              <c:numFmt formatCode="#,##0.0;&quot;-&quot;#,##0.0" sourceLinked="0"/>
              <c:spPr>
                <a:noFill/>
                <a:ln>
                  <a:noFill/>
                </a:ln>
              </c:spPr>
              <c:txPr>
                <a:bodyPr wrap="none"/>
                <a:lstStyle/>
                <a:p>
                  <a:pPr>
                    <a:defRPr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793-4F5C-86F2-E8641D9590D6}"/>
                </c:ext>
              </c:extLst>
            </c:dLbl>
            <c:dLbl>
              <c:idx val="1"/>
              <c:layout>
                <c:manualLayout>
                  <c:x val="0.13333333333333333"/>
                  <c:y val="0"/>
                </c:manualLayout>
              </c:layout>
              <c:numFmt formatCode="#,##0.0;&quot;-&quot;#,##0.0" sourceLinked="0"/>
              <c:spPr>
                <a:noFill/>
                <a:ln>
                  <a:noFill/>
                </a:ln>
              </c:spPr>
              <c:txPr>
                <a:bodyPr wrap="none"/>
                <a:lstStyle/>
                <a:p>
                  <a:pPr>
                    <a:defRPr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793-4F5C-86F2-E8641D9590D6}"/>
                </c:ext>
              </c:extLst>
            </c:dLbl>
            <c:dLbl>
              <c:idx val="2"/>
              <c:layout>
                <c:manualLayout>
                  <c:x val="6.8493150684931503E-2"/>
                  <c:y val="0"/>
                </c:manualLayout>
              </c:layout>
              <c:numFmt formatCode="#,##0.0;&quot;-&quot;#,##0.0" sourceLinked="0"/>
              <c:spPr>
                <a:noFill/>
                <a:ln>
                  <a:noFill/>
                </a:ln>
              </c:spPr>
              <c:txPr>
                <a:bodyPr wrap="none"/>
                <a:lstStyle/>
                <a:p>
                  <a:pPr>
                    <a:defRPr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793-4F5C-86F2-E8641D9590D6}"/>
                </c:ext>
              </c:extLst>
            </c:dLbl>
            <c:dLbl>
              <c:idx val="3"/>
              <c:layout>
                <c:manualLayout>
                  <c:x val="7.031963470319634E-2"/>
                  <c:y val="0"/>
                </c:manualLayout>
              </c:layout>
              <c:numFmt formatCode="#,##0.0;&quot;-&quot;#,##0.0" sourceLinked="0"/>
              <c:spPr>
                <a:noFill/>
                <a:ln>
                  <a:noFill/>
                </a:ln>
              </c:spPr>
              <c:txPr>
                <a:bodyPr wrap="none"/>
                <a:lstStyle/>
                <a:p>
                  <a:pPr>
                    <a:defRPr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793-4F5C-86F2-E8641D9590D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85.1</c:v>
                </c:pt>
                <c:pt idx="1">
                  <c:v>12.4</c:v>
                </c:pt>
                <c:pt idx="2">
                  <c:v>1.0999999999999999</c:v>
                </c:pt>
                <c:pt idx="3">
                  <c:v>1.4000000000000001</c:v>
                </c:pt>
              </c:numCache>
            </c:numRef>
          </c:val>
          <c:extLst>
            <c:ext xmlns:c16="http://schemas.microsoft.com/office/drawing/2014/chart" uri="{C3380CC4-5D6E-409C-BE32-E72D297353CC}">
              <c16:uniqueId val="{00000004-0793-4F5C-86F2-E8641D9590D6}"/>
            </c:ext>
          </c:extLst>
        </c:ser>
        <c:dLbls>
          <c:showLegendKey val="0"/>
          <c:showVal val="0"/>
          <c:showCatName val="0"/>
          <c:showSerName val="0"/>
          <c:showPercent val="0"/>
          <c:showBubbleSize val="0"/>
        </c:dLbls>
        <c:gapWidth val="80"/>
        <c:overlap val="100"/>
        <c:axId val="1103092336"/>
        <c:axId val="1"/>
      </c:barChart>
      <c:catAx>
        <c:axId val="1103092336"/>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85.1"/>
          <c:min val="0"/>
        </c:scaling>
        <c:delete val="1"/>
        <c:axPos val="t"/>
        <c:numFmt formatCode="General" sourceLinked="1"/>
        <c:majorTickMark val="out"/>
        <c:minorTickMark val="none"/>
        <c:tickLblPos val="nextTo"/>
        <c:crossAx val="1103092336"/>
        <c:crosses val="min"/>
        <c:crossBetween val="between"/>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063926940639267E-2"/>
          <c:y val="0.11975435005117707"/>
          <c:w val="0.69497716894977168"/>
          <c:h val="0.76049129989764586"/>
        </c:manualLayout>
      </c:layout>
      <c:barChart>
        <c:barDir val="bar"/>
        <c:grouping val="stacked"/>
        <c:varyColors val="0"/>
        <c:ser>
          <c:idx val="0"/>
          <c:order val="0"/>
          <c:spPr>
            <a:solidFill>
              <a:schemeClr val="tx2"/>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0-0C42-4124-8E08-F2DAB4A2BE07}"/>
              </c:ext>
            </c:extLst>
          </c:dPt>
          <c:dLbls>
            <c:dLbl>
              <c:idx val="0"/>
              <c:layout>
                <c:manualLayout>
                  <c:x val="0.42739726027397262"/>
                  <c:y val="0"/>
                </c:manualLayout>
              </c:layout>
              <c:numFmt formatCode="#,##0.0;&quot;-&quot;#,##0.0" sourceLinked="0"/>
              <c:spPr>
                <a:noFill/>
                <a:ln>
                  <a:noFill/>
                </a:ln>
              </c:spPr>
              <c:txPr>
                <a:bodyPr wrap="none"/>
                <a:lstStyle/>
                <a:p>
                  <a:pPr>
                    <a:defRPr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C42-4124-8E08-F2DAB4A2BE07}"/>
                </c:ext>
              </c:extLst>
            </c:dLbl>
            <c:dLbl>
              <c:idx val="1"/>
              <c:layout>
                <c:manualLayout>
                  <c:x val="7.3059360730593603E-2"/>
                  <c:y val="0"/>
                </c:manualLayout>
              </c:layout>
              <c:numFmt formatCode="#,##0.0;&quot;-&quot;#,##0.0" sourceLinked="0"/>
              <c:spPr>
                <a:noFill/>
                <a:ln>
                  <a:noFill/>
                </a:ln>
              </c:spPr>
              <c:txPr>
                <a:bodyPr wrap="none"/>
                <a:lstStyle/>
                <a:p>
                  <a:pPr>
                    <a:defRPr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C42-4124-8E08-F2DAB4A2BE07}"/>
                </c:ext>
              </c:extLst>
            </c:dLbl>
            <c:dLbl>
              <c:idx val="2"/>
              <c:layout>
                <c:manualLayout>
                  <c:x val="6.575342465753424E-2"/>
                  <c:y val="0"/>
                </c:manualLayout>
              </c:layout>
              <c:numFmt formatCode="#,##0.0;&quot;-&quot;#,##0.0" sourceLinked="0"/>
              <c:spPr>
                <a:noFill/>
                <a:ln>
                  <a:noFill/>
                </a:ln>
              </c:spPr>
              <c:txPr>
                <a:bodyPr wrap="none"/>
                <a:lstStyle/>
                <a:p>
                  <a:pPr>
                    <a:defRPr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C42-4124-8E08-F2DAB4A2BE07}"/>
                </c:ext>
              </c:extLst>
            </c:dLbl>
            <c:dLbl>
              <c:idx val="3"/>
              <c:layout>
                <c:manualLayout>
                  <c:x val="6.4840182648401828E-2"/>
                  <c:y val="0"/>
                </c:manualLayout>
              </c:layout>
              <c:numFmt formatCode="#,##0.0;&quot;-&quot;#,##0.0" sourceLinked="0"/>
              <c:spPr>
                <a:noFill/>
                <a:ln>
                  <a:noFill/>
                </a:ln>
              </c:spPr>
              <c:txPr>
                <a:bodyPr wrap="none"/>
                <a:lstStyle/>
                <a:p>
                  <a:pPr>
                    <a:defRPr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C42-4124-8E08-F2DAB4A2BE0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96.8</c:v>
                </c:pt>
                <c:pt idx="1">
                  <c:v>2.5</c:v>
                </c:pt>
                <c:pt idx="2">
                  <c:v>0.5</c:v>
                </c:pt>
                <c:pt idx="3">
                  <c:v>0.2</c:v>
                </c:pt>
              </c:numCache>
            </c:numRef>
          </c:val>
          <c:extLst>
            <c:ext xmlns:c16="http://schemas.microsoft.com/office/drawing/2014/chart" uri="{C3380CC4-5D6E-409C-BE32-E72D297353CC}">
              <c16:uniqueId val="{00000004-0C42-4124-8E08-F2DAB4A2BE07}"/>
            </c:ext>
          </c:extLst>
        </c:ser>
        <c:dLbls>
          <c:showLegendKey val="0"/>
          <c:showVal val="0"/>
          <c:showCatName val="0"/>
          <c:showSerName val="0"/>
          <c:showPercent val="0"/>
          <c:showBubbleSize val="0"/>
        </c:dLbls>
        <c:gapWidth val="80"/>
        <c:overlap val="100"/>
        <c:axId val="1055845455"/>
        <c:axId val="1"/>
      </c:barChart>
      <c:catAx>
        <c:axId val="1055845455"/>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96.8"/>
          <c:min val="0"/>
        </c:scaling>
        <c:delete val="1"/>
        <c:axPos val="t"/>
        <c:numFmt formatCode="General" sourceLinked="1"/>
        <c:majorTickMark val="out"/>
        <c:minorTickMark val="none"/>
        <c:tickLblPos val="nextTo"/>
        <c:crossAx val="1055845455"/>
        <c:crosses val="min"/>
        <c:crossBetween val="between"/>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4566210045662"/>
          <c:y val="0.11975435005117707"/>
          <c:w val="0.68219178082191778"/>
          <c:h val="0.76049129989764586"/>
        </c:manualLayout>
      </c:layout>
      <c:barChart>
        <c:barDir val="bar"/>
        <c:grouping val="stacked"/>
        <c:varyColors val="0"/>
        <c:ser>
          <c:idx val="0"/>
          <c:order val="0"/>
          <c:spPr>
            <a:solidFill>
              <a:schemeClr val="tx2"/>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0-6D54-47A6-BDBD-1CAA65B0CB04}"/>
              </c:ext>
            </c:extLst>
          </c:dPt>
          <c:dLbls>
            <c:dLbl>
              <c:idx val="0"/>
              <c:layout>
                <c:manualLayout>
                  <c:x val="0.42100456621004567"/>
                  <c:y val="0"/>
                </c:manualLayout>
              </c:layout>
              <c:numFmt formatCode="#,##0.0;&quot;-&quot;#,##0.0" sourceLinked="0"/>
              <c:spPr>
                <a:noFill/>
                <a:ln>
                  <a:noFill/>
                </a:ln>
              </c:spPr>
              <c:txPr>
                <a:bodyPr wrap="none"/>
                <a:lstStyle/>
                <a:p>
                  <a:pPr>
                    <a:defRPr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D54-47A6-BDBD-1CAA65B0CB04}"/>
                </c:ext>
              </c:extLst>
            </c:dLbl>
            <c:dLbl>
              <c:idx val="1"/>
              <c:layout>
                <c:manualLayout>
                  <c:x val="9.7716894977168955E-2"/>
                  <c:y val="0"/>
                </c:manualLayout>
              </c:layout>
              <c:numFmt formatCode="#,##0.0;&quot;-&quot;#,##0.0" sourceLinked="0"/>
              <c:spPr>
                <a:noFill/>
                <a:ln>
                  <a:noFill/>
                </a:ln>
              </c:spPr>
              <c:txPr>
                <a:bodyPr wrap="none"/>
                <a:lstStyle/>
                <a:p>
                  <a:pPr>
                    <a:defRPr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D54-47A6-BDBD-1CAA65B0CB04}"/>
                </c:ext>
              </c:extLst>
            </c:dLbl>
            <c:dLbl>
              <c:idx val="2"/>
              <c:layout>
                <c:manualLayout>
                  <c:x val="8.9497716894977167E-2"/>
                  <c:y val="0"/>
                </c:manualLayout>
              </c:layout>
              <c:numFmt formatCode="#,##0.0;&quot;-&quot;#,##0.0" sourceLinked="0"/>
              <c:spPr>
                <a:noFill/>
                <a:ln>
                  <a:noFill/>
                </a:ln>
              </c:spPr>
              <c:txPr>
                <a:bodyPr wrap="none"/>
                <a:lstStyle/>
                <a:p>
                  <a:pPr>
                    <a:defRPr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D54-47A6-BDBD-1CAA65B0CB04}"/>
                </c:ext>
              </c:extLst>
            </c:dLbl>
            <c:dLbl>
              <c:idx val="3"/>
              <c:layout>
                <c:manualLayout>
                  <c:x val="9.223744292237443E-2"/>
                  <c:y val="0"/>
                </c:manualLayout>
              </c:layout>
              <c:numFmt formatCode="#,##0.0;&quot;-&quot;#,##0.0" sourceLinked="0"/>
              <c:spPr>
                <a:noFill/>
                <a:ln>
                  <a:noFill/>
                </a:ln>
              </c:spPr>
              <c:txPr>
                <a:bodyPr wrap="none"/>
                <a:lstStyle/>
                <a:p>
                  <a:pPr>
                    <a:defRPr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D54-47A6-BDBD-1CAA65B0CB0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79.400000000000006</c:v>
                </c:pt>
                <c:pt idx="1">
                  <c:v>8</c:v>
                </c:pt>
                <c:pt idx="2">
                  <c:v>6</c:v>
                </c:pt>
                <c:pt idx="3">
                  <c:v>6.6000000000000005</c:v>
                </c:pt>
              </c:numCache>
            </c:numRef>
          </c:val>
          <c:extLst>
            <c:ext xmlns:c16="http://schemas.microsoft.com/office/drawing/2014/chart" uri="{C3380CC4-5D6E-409C-BE32-E72D297353CC}">
              <c16:uniqueId val="{00000004-6D54-47A6-BDBD-1CAA65B0CB04}"/>
            </c:ext>
          </c:extLst>
        </c:ser>
        <c:dLbls>
          <c:showLegendKey val="0"/>
          <c:showVal val="0"/>
          <c:showCatName val="0"/>
          <c:showSerName val="0"/>
          <c:showPercent val="0"/>
          <c:showBubbleSize val="0"/>
        </c:dLbls>
        <c:gapWidth val="80"/>
        <c:overlap val="100"/>
        <c:axId val="1055844495"/>
        <c:axId val="1"/>
      </c:barChart>
      <c:catAx>
        <c:axId val="1055844495"/>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79.400000000000006"/>
          <c:min val="0"/>
        </c:scaling>
        <c:delete val="1"/>
        <c:axPos val="t"/>
        <c:numFmt formatCode="General" sourceLinked="1"/>
        <c:majorTickMark val="out"/>
        <c:minorTickMark val="none"/>
        <c:tickLblPos val="nextTo"/>
        <c:crossAx val="1055844495"/>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609559867486985E-2"/>
          <c:y val="2.391904323827047E-2"/>
          <c:w val="0.95078088026502605"/>
          <c:h val="0.95216191352345902"/>
        </c:manualLayout>
      </c:layout>
      <c:areaChart>
        <c:grouping val="stacked"/>
        <c:varyColors val="0"/>
        <c:ser>
          <c:idx val="0"/>
          <c:order val="0"/>
          <c:spPr>
            <a:solidFill>
              <a:srgbClr val="C30C3E"/>
            </a:solidFill>
            <a:ln w="3175" cmpd="sng" algn="ctr">
              <a:solidFill>
                <a:schemeClr val="bg1"/>
              </a:solidFill>
              <a:prstDash val="solid"/>
            </a:ln>
          </c:spPr>
          <c:val>
            <c:numRef>
              <c:f>Sheet1!$A$1:$L$1</c:f>
              <c:numCache>
                <c:formatCode>General</c:formatCode>
                <c:ptCount val="12"/>
                <c:pt idx="0">
                  <c:v>3.59</c:v>
                </c:pt>
                <c:pt idx="1">
                  <c:v>8.3699999999999992</c:v>
                </c:pt>
                <c:pt idx="2">
                  <c:v>23.51</c:v>
                </c:pt>
                <c:pt idx="3">
                  <c:v>39.479999999999997</c:v>
                </c:pt>
                <c:pt idx="4">
                  <c:v>66.53</c:v>
                </c:pt>
                <c:pt idx="5">
                  <c:v>117.8</c:v>
                </c:pt>
                <c:pt idx="6">
                  <c:v>176.9</c:v>
                </c:pt>
                <c:pt idx="7">
                  <c:v>224</c:v>
                </c:pt>
                <c:pt idx="8">
                  <c:v>261.10000000000002</c:v>
                </c:pt>
                <c:pt idx="9">
                  <c:v>327</c:v>
                </c:pt>
                <c:pt idx="10">
                  <c:v>427.72</c:v>
                </c:pt>
                <c:pt idx="11">
                  <c:v>587.15</c:v>
                </c:pt>
              </c:numCache>
            </c:numRef>
          </c:val>
          <c:extLst>
            <c:ext xmlns:c16="http://schemas.microsoft.com/office/drawing/2014/chart" uri="{C3380CC4-5D6E-409C-BE32-E72D297353CC}">
              <c16:uniqueId val="{00000000-AE61-41F3-B52E-2BC75D6BE36B}"/>
            </c:ext>
          </c:extLst>
        </c:ser>
        <c:ser>
          <c:idx val="1"/>
          <c:order val="1"/>
          <c:spPr>
            <a:solidFill>
              <a:schemeClr val="accent1"/>
            </a:solidFill>
            <a:ln w="3175" cmpd="sng" algn="ctr">
              <a:solidFill>
                <a:schemeClr val="bg1"/>
              </a:solidFill>
              <a:prstDash val="solid"/>
            </a:ln>
          </c:spPr>
          <c:val>
            <c:numRef>
              <c:f>Sheet1!$A$2:$L$2</c:f>
              <c:numCache>
                <c:formatCode>General</c:formatCode>
                <c:ptCount val="12"/>
                <c:pt idx="0">
                  <c:v>70.5</c:v>
                </c:pt>
                <c:pt idx="1">
                  <c:v>83.76</c:v>
                </c:pt>
                <c:pt idx="2">
                  <c:v>93.6</c:v>
                </c:pt>
                <c:pt idx="3">
                  <c:v>100.20000000000002</c:v>
                </c:pt>
                <c:pt idx="4">
                  <c:v>100.48999999999998</c:v>
                </c:pt>
                <c:pt idx="5">
                  <c:v>107.3</c:v>
                </c:pt>
                <c:pt idx="6">
                  <c:v>113.78999999999999</c:v>
                </c:pt>
                <c:pt idx="7">
                  <c:v>124.54000000000002</c:v>
                </c:pt>
                <c:pt idx="8">
                  <c:v>144.82</c:v>
                </c:pt>
                <c:pt idx="9">
                  <c:v>163.13999999999999</c:v>
                </c:pt>
                <c:pt idx="10">
                  <c:v>210.75</c:v>
                </c:pt>
                <c:pt idx="11">
                  <c:v>254.22740199999998</c:v>
                </c:pt>
              </c:numCache>
            </c:numRef>
          </c:val>
          <c:extLst>
            <c:ext xmlns:c16="http://schemas.microsoft.com/office/drawing/2014/chart" uri="{C3380CC4-5D6E-409C-BE32-E72D297353CC}">
              <c16:uniqueId val="{00000001-AE61-41F3-B52E-2BC75D6BE36B}"/>
            </c:ext>
          </c:extLst>
        </c:ser>
        <c:ser>
          <c:idx val="2"/>
          <c:order val="2"/>
          <c:spPr>
            <a:solidFill>
              <a:schemeClr val="tx2"/>
            </a:solidFill>
            <a:ln w="3175" cmpd="sng" algn="ctr">
              <a:solidFill>
                <a:schemeClr val="bg1"/>
              </a:solidFill>
              <a:prstDash val="solid"/>
            </a:ln>
          </c:spPr>
          <c:val>
            <c:numRef>
              <c:f>Sheet1!$A$3:$L$3</c:f>
              <c:numCache>
                <c:formatCode>General</c:formatCode>
                <c:ptCount val="12"/>
                <c:pt idx="0">
                  <c:v>4.3299999999999983</c:v>
                </c:pt>
                <c:pt idx="1">
                  <c:v>9.0400000000000063</c:v>
                </c:pt>
                <c:pt idx="2">
                  <c:v>28.92</c:v>
                </c:pt>
                <c:pt idx="3">
                  <c:v>39.03</c:v>
                </c:pt>
                <c:pt idx="4">
                  <c:v>54.870000000000005</c:v>
                </c:pt>
                <c:pt idx="5">
                  <c:v>77.28</c:v>
                </c:pt>
                <c:pt idx="6">
                  <c:v>93.360000000000014</c:v>
                </c:pt>
                <c:pt idx="7">
                  <c:v>106.88999999999999</c:v>
                </c:pt>
                <c:pt idx="8">
                  <c:v>130.71999999999997</c:v>
                </c:pt>
                <c:pt idx="9">
                  <c:v>164.41999999999996</c:v>
                </c:pt>
                <c:pt idx="10">
                  <c:v>205.08000000000004</c:v>
                </c:pt>
                <c:pt idx="11">
                  <c:v>238.12</c:v>
                </c:pt>
              </c:numCache>
            </c:numRef>
          </c:val>
          <c:extLst>
            <c:ext xmlns:c16="http://schemas.microsoft.com/office/drawing/2014/chart" uri="{C3380CC4-5D6E-409C-BE32-E72D297353CC}">
              <c16:uniqueId val="{00000002-AE61-41F3-B52E-2BC75D6BE36B}"/>
            </c:ext>
          </c:extLst>
        </c:ser>
        <c:ser>
          <c:idx val="3"/>
          <c:order val="3"/>
          <c:spPr>
            <a:solidFill>
              <a:schemeClr val="accent4"/>
            </a:solidFill>
            <a:ln w="3175" cmpd="sng" algn="ctr">
              <a:solidFill>
                <a:schemeClr val="bg1"/>
              </a:solidFill>
              <a:prstDash val="solid"/>
            </a:ln>
          </c:spPr>
          <c:val>
            <c:numRef>
              <c:f>Sheet1!$A$4:$L$4</c:f>
              <c:numCache>
                <c:formatCode>General</c:formatCode>
                <c:ptCount val="12"/>
                <c:pt idx="0">
                  <c:v>2.0999999999999943</c:v>
                </c:pt>
                <c:pt idx="1">
                  <c:v>3.4300000000000068</c:v>
                </c:pt>
                <c:pt idx="2">
                  <c:v>4.9099999999999966</c:v>
                </c:pt>
                <c:pt idx="3">
                  <c:v>6.5699999999999932</c:v>
                </c:pt>
                <c:pt idx="4">
                  <c:v>11.560000000000002</c:v>
                </c:pt>
                <c:pt idx="5">
                  <c:v>21.54000000000002</c:v>
                </c:pt>
                <c:pt idx="6">
                  <c:v>36.329999999999984</c:v>
                </c:pt>
                <c:pt idx="7">
                  <c:v>46.269999999999982</c:v>
                </c:pt>
                <c:pt idx="8">
                  <c:v>58.67999999999995</c:v>
                </c:pt>
                <c:pt idx="9">
                  <c:v>68.309999999999945</c:v>
                </c:pt>
                <c:pt idx="10">
                  <c:v>63.146081999999979</c:v>
                </c:pt>
                <c:pt idx="11">
                  <c:v>113.41000000000008</c:v>
                </c:pt>
              </c:numCache>
            </c:numRef>
          </c:val>
          <c:extLst>
            <c:ext xmlns:c16="http://schemas.microsoft.com/office/drawing/2014/chart" uri="{C3380CC4-5D6E-409C-BE32-E72D297353CC}">
              <c16:uniqueId val="{00000003-AE61-41F3-B52E-2BC75D6BE36B}"/>
            </c:ext>
          </c:extLst>
        </c:ser>
        <c:ser>
          <c:idx val="4"/>
          <c:order val="4"/>
          <c:spPr>
            <a:solidFill>
              <a:srgbClr val="000000"/>
            </a:solidFill>
            <a:ln w="3175" cmpd="sng" algn="ctr">
              <a:solidFill>
                <a:schemeClr val="bg1"/>
              </a:solidFill>
              <a:prstDash val="solid"/>
            </a:ln>
          </c:spPr>
          <c:val>
            <c:numRef>
              <c:f>Sheet1!$A$5:$L$5</c:f>
              <c:numCache>
                <c:formatCode>General</c:formatCode>
                <c:ptCount val="12"/>
                <c:pt idx="0">
                  <c:v>16.47</c:v>
                </c:pt>
                <c:pt idx="1">
                  <c:v>27.359999999999985</c:v>
                </c:pt>
                <c:pt idx="2">
                  <c:v>46.800000000000011</c:v>
                </c:pt>
                <c:pt idx="3">
                  <c:v>70.72</c:v>
                </c:pt>
                <c:pt idx="4">
                  <c:v>94.660000000000025</c:v>
                </c:pt>
                <c:pt idx="5">
                  <c:v>121.44999999999999</c:v>
                </c:pt>
                <c:pt idx="6">
                  <c:v>154.74</c:v>
                </c:pt>
                <c:pt idx="7">
                  <c:v>203.82</c:v>
                </c:pt>
                <c:pt idx="8">
                  <c:v>258.05000000000007</c:v>
                </c:pt>
                <c:pt idx="9">
                  <c:v>332.81000000000017</c:v>
                </c:pt>
                <c:pt idx="10">
                  <c:v>416.62391799999989</c:v>
                </c:pt>
                <c:pt idx="11">
                  <c:v>436.99259800000004</c:v>
                </c:pt>
              </c:numCache>
            </c:numRef>
          </c:val>
          <c:extLst>
            <c:ext xmlns:c16="http://schemas.microsoft.com/office/drawing/2014/chart" uri="{C3380CC4-5D6E-409C-BE32-E72D297353CC}">
              <c16:uniqueId val="{00000004-AE61-41F3-B52E-2BC75D6BE36B}"/>
            </c:ext>
          </c:extLst>
        </c:ser>
        <c:dLbls>
          <c:showLegendKey val="0"/>
          <c:showVal val="0"/>
          <c:showCatName val="0"/>
          <c:showSerName val="0"/>
          <c:showPercent val="0"/>
          <c:showBubbleSize val="0"/>
        </c:dLbls>
        <c:axId val="2080985680"/>
        <c:axId val="1"/>
      </c:areaChart>
      <c:catAx>
        <c:axId val="208098568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750"/>
          <c:min val="0"/>
        </c:scaling>
        <c:delete val="0"/>
        <c:axPos val="l"/>
        <c:majorGridlines>
          <c:spPr>
            <a:ln>
              <a:noFill/>
            </a:ln>
          </c:spPr>
        </c:majorGridlines>
        <c:numFmt formatCode="General" sourceLinked="1"/>
        <c:majorTickMark val="none"/>
        <c:minorTickMark val="none"/>
        <c:tickLblPos val="none"/>
        <c:spPr>
          <a:ln w="9525" cmpd="sng" algn="ctr">
            <a:solidFill>
              <a:schemeClr val="bg1"/>
            </a:solidFill>
            <a:prstDash val="solid"/>
          </a:ln>
        </c:spPr>
        <c:crossAx val="2080985680"/>
        <c:crosses val="min"/>
        <c:crossBetween val="midCat"/>
      </c:valAx>
    </c:plotArea>
    <c:plotVisOnly val="0"/>
    <c:dispBlanksAs val="zero"/>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935162094763091E-2"/>
          <c:y val="9.8305084745762716E-2"/>
          <c:w val="0.9481296758104738"/>
          <c:h val="0.83050847457627119"/>
        </c:manualLayout>
      </c:layout>
      <c:barChart>
        <c:barDir val="col"/>
        <c:grouping val="stacked"/>
        <c:varyColors val="0"/>
        <c:ser>
          <c:idx val="0"/>
          <c:order val="0"/>
          <c:spPr>
            <a:noFill/>
            <a:ln>
              <a:noFill/>
            </a:ln>
          </c:spPr>
          <c:invertIfNegative val="0"/>
          <c:dPt>
            <c:idx val="0"/>
            <c:invertIfNegative val="0"/>
            <c:bubble3D val="0"/>
            <c:spPr>
              <a:solidFill>
                <a:schemeClr val="accent2"/>
              </a:solidFill>
              <a:ln>
                <a:noFill/>
              </a:ln>
            </c:spPr>
            <c:extLst>
              <c:ext xmlns:c16="http://schemas.microsoft.com/office/drawing/2014/chart" uri="{C3380CC4-5D6E-409C-BE32-E72D297353CC}">
                <c16:uniqueId val="{00000000-FDF6-B246-88C9-4D19077B34DD}"/>
              </c:ext>
            </c:extLst>
          </c:dPt>
          <c:dPt>
            <c:idx val="4"/>
            <c:invertIfNegative val="0"/>
            <c:bubble3D val="0"/>
            <c:spPr>
              <a:solidFill>
                <a:schemeClr val="accent6"/>
              </a:solidFill>
              <a:ln>
                <a:noFill/>
              </a:ln>
            </c:spPr>
            <c:extLst>
              <c:ext xmlns:c16="http://schemas.microsoft.com/office/drawing/2014/chart" uri="{C3380CC4-5D6E-409C-BE32-E72D297353CC}">
                <c16:uniqueId val="{00000001-FDF6-B246-88C9-4D19077B34DD}"/>
              </c:ext>
            </c:extLst>
          </c:dPt>
          <c:dLbls>
            <c:dLbl>
              <c:idx val="0"/>
              <c:layout>
                <c:manualLayout>
                  <c:x val="0"/>
                  <c:y val="-8.9830508474576271E-2"/>
                </c:manualLayout>
              </c:layout>
              <c:numFmt formatCode="#,##0.0;&quot;-&quot;#,##0.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DF6-B246-88C9-4D19077B34DD}"/>
                </c:ext>
              </c:extLst>
            </c:dLbl>
            <c:dLbl>
              <c:idx val="4"/>
              <c:layout>
                <c:manualLayout>
                  <c:x val="0"/>
                  <c:y val="-0.44449152542372883"/>
                </c:manualLayout>
              </c:layout>
              <c:numFmt formatCode="#,##0.0;&quot;-&quot;#,##0.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DF6-B246-88C9-4D19077B34D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1.55</c:v>
                </c:pt>
                <c:pt idx="1">
                  <c:v>1.55</c:v>
                </c:pt>
                <c:pt idx="2">
                  <c:v>2.8500000000000014</c:v>
                </c:pt>
                <c:pt idx="3">
                  <c:v>4.3500000000000014</c:v>
                </c:pt>
                <c:pt idx="4">
                  <c:v>10.950000000000001</c:v>
                </c:pt>
              </c:numCache>
            </c:numRef>
          </c:val>
          <c:extLst>
            <c:ext xmlns:c16="http://schemas.microsoft.com/office/drawing/2014/chart" uri="{C3380CC4-5D6E-409C-BE32-E72D297353CC}">
              <c16:uniqueId val="{00000002-FDF6-B246-88C9-4D19077B34DD}"/>
            </c:ext>
          </c:extLst>
        </c:ser>
        <c:ser>
          <c:idx val="1"/>
          <c:order val="1"/>
          <c:spPr>
            <a:solidFill>
              <a:schemeClr val="accent3"/>
            </a:solidFill>
            <a:ln>
              <a:noFill/>
            </a:ln>
          </c:spPr>
          <c:invertIfNegative val="0"/>
          <c:dPt>
            <c:idx val="2"/>
            <c:invertIfNegative val="0"/>
            <c:bubble3D val="0"/>
            <c:spPr>
              <a:solidFill>
                <a:schemeClr val="accent4"/>
              </a:solidFill>
              <a:ln>
                <a:noFill/>
              </a:ln>
            </c:spPr>
            <c:extLst>
              <c:ext xmlns:c16="http://schemas.microsoft.com/office/drawing/2014/chart" uri="{C3380CC4-5D6E-409C-BE32-E72D297353CC}">
                <c16:uniqueId val="{00000003-FDF6-B246-88C9-4D19077B34DD}"/>
              </c:ext>
            </c:extLst>
          </c:dPt>
          <c:dPt>
            <c:idx val="3"/>
            <c:invertIfNegative val="0"/>
            <c:bubble3D val="0"/>
            <c:spPr>
              <a:solidFill>
                <a:schemeClr val="accent5"/>
              </a:solidFill>
              <a:ln>
                <a:noFill/>
              </a:ln>
            </c:spPr>
            <c:extLst>
              <c:ext xmlns:c16="http://schemas.microsoft.com/office/drawing/2014/chart" uri="{C3380CC4-5D6E-409C-BE32-E72D297353CC}">
                <c16:uniqueId val="{00000004-FDF6-B246-88C9-4D19077B34DD}"/>
              </c:ext>
            </c:extLst>
          </c:dPt>
          <c:val>
            <c:numRef>
              <c:f>Sheet1!$A$2:$E$2</c:f>
              <c:numCache>
                <c:formatCode>General</c:formatCode>
                <c:ptCount val="5"/>
                <c:pt idx="1">
                  <c:v>1.3</c:v>
                </c:pt>
                <c:pt idx="2">
                  <c:v>1.5</c:v>
                </c:pt>
                <c:pt idx="3">
                  <c:v>6.6</c:v>
                </c:pt>
              </c:numCache>
            </c:numRef>
          </c:val>
          <c:extLst>
            <c:ext xmlns:c16="http://schemas.microsoft.com/office/drawing/2014/chart" uri="{C3380CC4-5D6E-409C-BE32-E72D297353CC}">
              <c16:uniqueId val="{00000005-FDF6-B246-88C9-4D19077B34DD}"/>
            </c:ext>
          </c:extLst>
        </c:ser>
        <c:dLbls>
          <c:showLegendKey val="0"/>
          <c:showVal val="0"/>
          <c:showCatName val="0"/>
          <c:showSerName val="0"/>
          <c:showPercent val="0"/>
          <c:showBubbleSize val="0"/>
        </c:dLbls>
        <c:gapWidth val="80"/>
        <c:overlap val="100"/>
        <c:axId val="632805104"/>
        <c:axId val="1"/>
      </c:barChart>
      <c:catAx>
        <c:axId val="63280510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1"/>
          <c:min val="0"/>
        </c:scaling>
        <c:delete val="0"/>
        <c:axPos val="l"/>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632805104"/>
        <c:crosses val="min"/>
        <c:crossBetween val="between"/>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100844069302531E-2"/>
          <c:y val="2.5193798449612403E-2"/>
          <c:w val="0.95379831186139497"/>
          <c:h val="0.94961240310077522"/>
        </c:manualLayout>
      </c:layout>
      <c:barChart>
        <c:barDir val="col"/>
        <c:grouping val="stacked"/>
        <c:varyColors val="0"/>
        <c:ser>
          <c:idx val="0"/>
          <c:order val="0"/>
          <c:spPr>
            <a:solidFill>
              <a:schemeClr val="accent1"/>
            </a:solidFill>
            <a:ln w="3175" cmpd="sng" algn="ctr">
              <a:solidFill>
                <a:schemeClr val="bg1"/>
              </a:solidFill>
              <a:prstDash val="solid"/>
            </a:ln>
          </c:spPr>
          <c:invertIfNegative val="0"/>
          <c:val>
            <c:numRef>
              <c:f>Sheet1!$A$1:$B$1</c:f>
              <c:numCache>
                <c:formatCode>General</c:formatCode>
                <c:ptCount val="2"/>
                <c:pt idx="0">
                  <c:v>70</c:v>
                </c:pt>
                <c:pt idx="1">
                  <c:v>13</c:v>
                </c:pt>
              </c:numCache>
            </c:numRef>
          </c:val>
          <c:extLst>
            <c:ext xmlns:c16="http://schemas.microsoft.com/office/drawing/2014/chart" uri="{C3380CC4-5D6E-409C-BE32-E72D297353CC}">
              <c16:uniqueId val="{00000000-2A76-4BF0-AA6B-65EFCC4A185C}"/>
            </c:ext>
          </c:extLst>
        </c:ser>
        <c:ser>
          <c:idx val="1"/>
          <c:order val="1"/>
          <c:spPr>
            <a:solidFill>
              <a:schemeClr val="accent2"/>
            </a:solidFill>
            <a:ln w="3175" cmpd="sng" algn="ctr">
              <a:solidFill>
                <a:schemeClr val="bg1"/>
              </a:solidFill>
              <a:prstDash val="solid"/>
            </a:ln>
          </c:spPr>
          <c:invertIfNegative val="0"/>
          <c:val>
            <c:numRef>
              <c:f>Sheet1!$A$2:$B$2</c:f>
              <c:numCache>
                <c:formatCode>General</c:formatCode>
                <c:ptCount val="2"/>
                <c:pt idx="0">
                  <c:v>13</c:v>
                </c:pt>
                <c:pt idx="1">
                  <c:v>10.499999999999998</c:v>
                </c:pt>
              </c:numCache>
            </c:numRef>
          </c:val>
          <c:extLst>
            <c:ext xmlns:c16="http://schemas.microsoft.com/office/drawing/2014/chart" uri="{C3380CC4-5D6E-409C-BE32-E72D297353CC}">
              <c16:uniqueId val="{00000001-2A76-4BF0-AA6B-65EFCC4A185C}"/>
            </c:ext>
          </c:extLst>
        </c:ser>
        <c:ser>
          <c:idx val="2"/>
          <c:order val="2"/>
          <c:spPr>
            <a:solidFill>
              <a:schemeClr val="accent3"/>
            </a:solidFill>
            <a:ln w="3175" cmpd="sng" algn="ctr">
              <a:solidFill>
                <a:schemeClr val="bg1"/>
              </a:solidFill>
              <a:prstDash val="solid"/>
            </a:ln>
          </c:spPr>
          <c:invertIfNegative val="0"/>
          <c:val>
            <c:numRef>
              <c:f>Sheet1!$A$3:$B$3</c:f>
              <c:numCache>
                <c:formatCode>General</c:formatCode>
                <c:ptCount val="2"/>
                <c:pt idx="0">
                  <c:v>8.9999999999999964</c:v>
                </c:pt>
                <c:pt idx="1">
                  <c:v>8.5000000000000018</c:v>
                </c:pt>
              </c:numCache>
            </c:numRef>
          </c:val>
          <c:extLst>
            <c:ext xmlns:c16="http://schemas.microsoft.com/office/drawing/2014/chart" uri="{C3380CC4-5D6E-409C-BE32-E72D297353CC}">
              <c16:uniqueId val="{00000002-2A76-4BF0-AA6B-65EFCC4A185C}"/>
            </c:ext>
          </c:extLst>
        </c:ser>
        <c:ser>
          <c:idx val="3"/>
          <c:order val="3"/>
          <c:spPr>
            <a:solidFill>
              <a:schemeClr val="accent4"/>
            </a:solidFill>
            <a:ln w="3175" cmpd="sng" algn="ctr">
              <a:solidFill>
                <a:schemeClr val="bg1"/>
              </a:solidFill>
              <a:prstDash val="solid"/>
            </a:ln>
          </c:spPr>
          <c:invertIfNegative val="0"/>
          <c:val>
            <c:numRef>
              <c:f>Sheet1!$A$4:$B$4</c:f>
              <c:numCache>
                <c:formatCode>General</c:formatCode>
                <c:ptCount val="2"/>
                <c:pt idx="0">
                  <c:v>3.5000000000000031</c:v>
                </c:pt>
                <c:pt idx="1">
                  <c:v>40</c:v>
                </c:pt>
              </c:numCache>
            </c:numRef>
          </c:val>
          <c:extLst>
            <c:ext xmlns:c16="http://schemas.microsoft.com/office/drawing/2014/chart" uri="{C3380CC4-5D6E-409C-BE32-E72D297353CC}">
              <c16:uniqueId val="{00000003-2A76-4BF0-AA6B-65EFCC4A185C}"/>
            </c:ext>
          </c:extLst>
        </c:ser>
        <c:ser>
          <c:idx val="4"/>
          <c:order val="4"/>
          <c:spPr>
            <a:solidFill>
              <a:schemeClr val="accent5"/>
            </a:solidFill>
            <a:ln w="3175" cmpd="sng" algn="ctr">
              <a:solidFill>
                <a:schemeClr val="bg1"/>
              </a:solidFill>
              <a:prstDash val="solid"/>
            </a:ln>
          </c:spPr>
          <c:invertIfNegative val="0"/>
          <c:val>
            <c:numRef>
              <c:f>Sheet1!$A$5:$B$5</c:f>
              <c:numCache>
                <c:formatCode>General</c:formatCode>
                <c:ptCount val="2"/>
                <c:pt idx="0">
                  <c:v>3.0000000000000027</c:v>
                </c:pt>
                <c:pt idx="1">
                  <c:v>8.4999999999999964</c:v>
                </c:pt>
              </c:numCache>
            </c:numRef>
          </c:val>
          <c:extLst>
            <c:ext xmlns:c16="http://schemas.microsoft.com/office/drawing/2014/chart" uri="{C3380CC4-5D6E-409C-BE32-E72D297353CC}">
              <c16:uniqueId val="{00000004-2A76-4BF0-AA6B-65EFCC4A185C}"/>
            </c:ext>
          </c:extLst>
        </c:ser>
        <c:ser>
          <c:idx val="5"/>
          <c:order val="5"/>
          <c:spPr>
            <a:solidFill>
              <a:schemeClr val="accent6"/>
            </a:solidFill>
            <a:ln w="3175" cmpd="sng" algn="ctr">
              <a:solidFill>
                <a:schemeClr val="bg1"/>
              </a:solidFill>
              <a:prstDash val="solid"/>
            </a:ln>
          </c:spPr>
          <c:invertIfNegative val="0"/>
          <c:val>
            <c:numRef>
              <c:f>Sheet1!$A$6:$B$6</c:f>
              <c:numCache>
                <c:formatCode>General</c:formatCode>
                <c:ptCount val="2"/>
                <c:pt idx="0">
                  <c:v>5.5000000000005045E-2</c:v>
                </c:pt>
                <c:pt idx="1">
                  <c:v>16.000000000000004</c:v>
                </c:pt>
              </c:numCache>
            </c:numRef>
          </c:val>
          <c:extLst>
            <c:ext xmlns:c16="http://schemas.microsoft.com/office/drawing/2014/chart" uri="{C3380CC4-5D6E-409C-BE32-E72D297353CC}">
              <c16:uniqueId val="{00000005-2A76-4BF0-AA6B-65EFCC4A185C}"/>
            </c:ext>
          </c:extLst>
        </c:ser>
        <c:ser>
          <c:idx val="6"/>
          <c:order val="6"/>
          <c:spPr>
            <a:solidFill>
              <a:schemeClr val="hlink"/>
            </a:solidFill>
            <a:ln w="3175" cmpd="sng" algn="ctr">
              <a:solidFill>
                <a:schemeClr val="bg1"/>
              </a:solidFill>
              <a:prstDash val="solid"/>
            </a:ln>
          </c:spPr>
          <c:invertIfNegative val="0"/>
          <c:val>
            <c:numRef>
              <c:f>Sheet1!$A$7:$B$7</c:f>
              <c:numCache>
                <c:formatCode>General</c:formatCode>
                <c:ptCount val="2"/>
                <c:pt idx="0">
                  <c:v>1.4449999999999963</c:v>
                </c:pt>
                <c:pt idx="1">
                  <c:v>3.5000000000000031</c:v>
                </c:pt>
              </c:numCache>
            </c:numRef>
          </c:val>
          <c:extLst>
            <c:ext xmlns:c16="http://schemas.microsoft.com/office/drawing/2014/chart" uri="{C3380CC4-5D6E-409C-BE32-E72D297353CC}">
              <c16:uniqueId val="{00000006-2A76-4BF0-AA6B-65EFCC4A185C}"/>
            </c:ext>
          </c:extLst>
        </c:ser>
        <c:dLbls>
          <c:showLegendKey val="0"/>
          <c:showVal val="0"/>
          <c:showCatName val="0"/>
          <c:showSerName val="0"/>
          <c:showPercent val="0"/>
          <c:showBubbleSize val="0"/>
        </c:dLbls>
        <c:gapWidth val="80"/>
        <c:overlap val="100"/>
        <c:axId val="1901086592"/>
        <c:axId val="1"/>
      </c:barChart>
      <c:catAx>
        <c:axId val="190108659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0"/>
        <c:axPos val="l"/>
        <c:majorGridlines>
          <c:spPr>
            <a:ln w="12700" cmpd="sng" algn="ctr">
              <a:solidFill>
                <a:schemeClr val="tx2"/>
              </a:solidFill>
              <a:prstDash val="solid"/>
            </a:ln>
          </c:spPr>
        </c:majorGridlines>
        <c:numFmt formatCode="General" sourceLinked="1"/>
        <c:majorTickMark val="none"/>
        <c:minorTickMark val="none"/>
        <c:tickLblPos val="none"/>
        <c:spPr>
          <a:ln w="9525" cmpd="sng" algn="ctr">
            <a:solidFill>
              <a:schemeClr val="bg1"/>
            </a:solidFill>
            <a:prstDash val="solid"/>
          </a:ln>
        </c:spPr>
        <c:crossAx val="1901086592"/>
        <c:crosses val="min"/>
        <c:crossBetween val="between"/>
        <c:majorUnit val="20"/>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52057167605024E-2"/>
          <c:y val="2.3508137432188065E-2"/>
          <c:w val="0.95495885664789948"/>
          <c:h val="0.9529837251356239"/>
        </c:manualLayout>
      </c:layout>
      <c:lineChart>
        <c:grouping val="standard"/>
        <c:varyColors val="0"/>
        <c:ser>
          <c:idx val="0"/>
          <c:order val="0"/>
          <c:spPr>
            <a:ln w="19050" cmpd="sng" algn="ctr">
              <a:solidFill>
                <a:srgbClr val="C30C3E"/>
              </a:solidFill>
              <a:prstDash val="solid"/>
            </a:ln>
          </c:spPr>
          <c:marker>
            <c:symbol val="none"/>
          </c:marker>
          <c:dPt>
            <c:idx val="73"/>
            <c:marker>
              <c:symbol val="circle"/>
              <c:size val="7"/>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0-C720-1A48-BEA0-3FEEF5DA6134}"/>
              </c:ext>
            </c:extLst>
          </c:dPt>
          <c:dPt>
            <c:idx val="96"/>
            <c:marker>
              <c:symbol val="circle"/>
              <c:size val="7"/>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1-C720-1A48-BEA0-3FEEF5DA6134}"/>
              </c:ext>
            </c:extLst>
          </c:dPt>
          <c:val>
            <c:numRef>
              <c:f>Sheet1!$A$1:$CS$1</c:f>
              <c:numCache>
                <c:formatCode>General</c:formatCode>
                <c:ptCount val="97"/>
                <c:pt idx="1">
                  <c:v>15.56</c:v>
                </c:pt>
                <c:pt idx="2">
                  <c:v>16.28</c:v>
                </c:pt>
                <c:pt idx="3">
                  <c:v>17.100000000000001</c:v>
                </c:pt>
                <c:pt idx="4">
                  <c:v>17.329999999999998</c:v>
                </c:pt>
                <c:pt idx="5">
                  <c:v>17.18</c:v>
                </c:pt>
                <c:pt idx="6">
                  <c:v>16.91</c:v>
                </c:pt>
                <c:pt idx="7">
                  <c:v>16.68</c:v>
                </c:pt>
                <c:pt idx="8">
                  <c:v>17.440000000000001</c:v>
                </c:pt>
                <c:pt idx="9">
                  <c:v>19.03</c:v>
                </c:pt>
                <c:pt idx="10">
                  <c:v>20.59</c:v>
                </c:pt>
                <c:pt idx="11">
                  <c:v>21.26</c:v>
                </c:pt>
                <c:pt idx="12">
                  <c:v>21.1</c:v>
                </c:pt>
                <c:pt idx="13">
                  <c:v>21</c:v>
                </c:pt>
                <c:pt idx="14">
                  <c:v>20.9</c:v>
                </c:pt>
                <c:pt idx="15">
                  <c:v>21.1</c:v>
                </c:pt>
                <c:pt idx="16">
                  <c:v>20.02</c:v>
                </c:pt>
                <c:pt idx="17">
                  <c:v>19.11</c:v>
                </c:pt>
                <c:pt idx="18">
                  <c:v>18.07</c:v>
                </c:pt>
                <c:pt idx="19">
                  <c:v>16.16</c:v>
                </c:pt>
                <c:pt idx="20">
                  <c:v>13.06</c:v>
                </c:pt>
                <c:pt idx="21">
                  <c:v>12.18</c:v>
                </c:pt>
                <c:pt idx="22">
                  <c:v>11.96</c:v>
                </c:pt>
                <c:pt idx="23">
                  <c:v>11.69</c:v>
                </c:pt>
                <c:pt idx="24">
                  <c:v>10.91</c:v>
                </c:pt>
                <c:pt idx="25">
                  <c:v>10.53</c:v>
                </c:pt>
                <c:pt idx="26">
                  <c:v>10.465</c:v>
                </c:pt>
                <c:pt idx="27">
                  <c:v>10.4</c:v>
                </c:pt>
                <c:pt idx="28">
                  <c:v>10.6</c:v>
                </c:pt>
                <c:pt idx="29">
                  <c:v>10.37</c:v>
                </c:pt>
                <c:pt idx="30">
                  <c:v>9.85</c:v>
                </c:pt>
                <c:pt idx="31">
                  <c:v>9.56</c:v>
                </c:pt>
                <c:pt idx="32">
                  <c:v>9.57</c:v>
                </c:pt>
                <c:pt idx="33">
                  <c:v>9.42</c:v>
                </c:pt>
                <c:pt idx="34">
                  <c:v>9.01</c:v>
                </c:pt>
                <c:pt idx="35">
                  <c:v>8.9499999999999993</c:v>
                </c:pt>
                <c:pt idx="36">
                  <c:v>9.0399999999999991</c:v>
                </c:pt>
                <c:pt idx="37">
                  <c:v>9.0299999999999994</c:v>
                </c:pt>
                <c:pt idx="38">
                  <c:v>8.81</c:v>
                </c:pt>
                <c:pt idx="39">
                  <c:v>8.8000000000000007</c:v>
                </c:pt>
                <c:pt idx="40">
                  <c:v>8.7899999999999991</c:v>
                </c:pt>
                <c:pt idx="41">
                  <c:v>8.7100000000000009</c:v>
                </c:pt>
                <c:pt idx="42">
                  <c:v>8.33</c:v>
                </c:pt>
                <c:pt idx="43">
                  <c:v>7.93</c:v>
                </c:pt>
                <c:pt idx="44">
                  <c:v>7.13</c:v>
                </c:pt>
                <c:pt idx="45">
                  <c:v>6.85</c:v>
                </c:pt>
                <c:pt idx="46">
                  <c:v>7.75</c:v>
                </c:pt>
                <c:pt idx="47">
                  <c:v>9.2899999999999991</c:v>
                </c:pt>
                <c:pt idx="48">
                  <c:v>10.75</c:v>
                </c:pt>
                <c:pt idx="49">
                  <c:v>10.76</c:v>
                </c:pt>
                <c:pt idx="50">
                  <c:v>10.88</c:v>
                </c:pt>
                <c:pt idx="51">
                  <c:v>10.220000000000001</c:v>
                </c:pt>
                <c:pt idx="52">
                  <c:v>10.465</c:v>
                </c:pt>
                <c:pt idx="53">
                  <c:v>10.71</c:v>
                </c:pt>
                <c:pt idx="54">
                  <c:v>12.5</c:v>
                </c:pt>
                <c:pt idx="55">
                  <c:v>12.63</c:v>
                </c:pt>
                <c:pt idx="56">
                  <c:v>15.28</c:v>
                </c:pt>
                <c:pt idx="57">
                  <c:v>18.63</c:v>
                </c:pt>
                <c:pt idx="58">
                  <c:v>23.11</c:v>
                </c:pt>
                <c:pt idx="59">
                  <c:v>23.45</c:v>
                </c:pt>
                <c:pt idx="60">
                  <c:v>23.13</c:v>
                </c:pt>
                <c:pt idx="61">
                  <c:v>25.58</c:v>
                </c:pt>
                <c:pt idx="62">
                  <c:v>28.66</c:v>
                </c:pt>
                <c:pt idx="63">
                  <c:v>31.7</c:v>
                </c:pt>
                <c:pt idx="64">
                  <c:v>31.09</c:v>
                </c:pt>
                <c:pt idx="65">
                  <c:v>29.72</c:v>
                </c:pt>
                <c:pt idx="66">
                  <c:v>30.13</c:v>
                </c:pt>
                <c:pt idx="67">
                  <c:v>30.54</c:v>
                </c:pt>
                <c:pt idx="68">
                  <c:v>32.03</c:v>
                </c:pt>
                <c:pt idx="69">
                  <c:v>32.380000000000003</c:v>
                </c:pt>
                <c:pt idx="70">
                  <c:v>32.07</c:v>
                </c:pt>
                <c:pt idx="71">
                  <c:v>33.9</c:v>
                </c:pt>
                <c:pt idx="72">
                  <c:v>37.590000000000003</c:v>
                </c:pt>
                <c:pt idx="73">
                  <c:v>39.06</c:v>
                </c:pt>
                <c:pt idx="74">
                  <c:v>39.19</c:v>
                </c:pt>
                <c:pt idx="75">
                  <c:v>38.28</c:v>
                </c:pt>
                <c:pt idx="76">
                  <c:v>38.26</c:v>
                </c:pt>
                <c:pt idx="77">
                  <c:v>25.99</c:v>
                </c:pt>
                <c:pt idx="78">
                  <c:v>25.75</c:v>
                </c:pt>
                <c:pt idx="79">
                  <c:v>25.51</c:v>
                </c:pt>
                <c:pt idx="80">
                  <c:v>26.68</c:v>
                </c:pt>
                <c:pt idx="81">
                  <c:v>29.31</c:v>
                </c:pt>
                <c:pt idx="82">
                  <c:v>26.47</c:v>
                </c:pt>
                <c:pt idx="83">
                  <c:v>21.35</c:v>
                </c:pt>
                <c:pt idx="84">
                  <c:v>13.69</c:v>
                </c:pt>
                <c:pt idx="85">
                  <c:v>9.59</c:v>
                </c:pt>
                <c:pt idx="86">
                  <c:v>9.82</c:v>
                </c:pt>
                <c:pt idx="87">
                  <c:v>10.75</c:v>
                </c:pt>
                <c:pt idx="88">
                  <c:v>10.58</c:v>
                </c:pt>
                <c:pt idx="89">
                  <c:v>9.24</c:v>
                </c:pt>
                <c:pt idx="90">
                  <c:v>8.7200000000000006</c:v>
                </c:pt>
                <c:pt idx="91">
                  <c:v>8.5300000000000011</c:v>
                </c:pt>
                <c:pt idx="92">
                  <c:v>8.34</c:v>
                </c:pt>
                <c:pt idx="93">
                  <c:v>8.26</c:v>
                </c:pt>
                <c:pt idx="94">
                  <c:v>8.16</c:v>
                </c:pt>
                <c:pt idx="95">
                  <c:v>7.2</c:v>
                </c:pt>
                <c:pt idx="96">
                  <c:v>6.49</c:v>
                </c:pt>
              </c:numCache>
            </c:numRef>
          </c:val>
          <c:smooth val="0"/>
          <c:extLst>
            <c:ext xmlns:c16="http://schemas.microsoft.com/office/drawing/2014/chart" uri="{C3380CC4-5D6E-409C-BE32-E72D297353CC}">
              <c16:uniqueId val="{00000002-C720-1A48-BEA0-3FEEF5DA6134}"/>
            </c:ext>
          </c:extLst>
        </c:ser>
        <c:dLbls>
          <c:showLegendKey val="0"/>
          <c:showVal val="0"/>
          <c:showCatName val="0"/>
          <c:showSerName val="0"/>
          <c:showPercent val="0"/>
          <c:showBubbleSize val="0"/>
        </c:dLbls>
        <c:smooth val="0"/>
        <c:axId val="1475532800"/>
        <c:axId val="1"/>
      </c:lineChart>
      <c:catAx>
        <c:axId val="147553280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40"/>
          <c:min val="0"/>
        </c:scaling>
        <c:delete val="0"/>
        <c:axPos val="l"/>
        <c:majorGridlines>
          <c:spPr>
            <a:ln w="12700" cmpd="sng" algn="ctr">
              <a:solidFill>
                <a:schemeClr val="tx2"/>
              </a:solidFill>
              <a:prstDash val="solid"/>
            </a:ln>
          </c:spPr>
        </c:majorGridlines>
        <c:numFmt formatCode="General" sourceLinked="1"/>
        <c:majorTickMark val="none"/>
        <c:minorTickMark val="none"/>
        <c:tickLblPos val="none"/>
        <c:spPr>
          <a:ln w="9525" cmpd="sng" algn="ctr">
            <a:solidFill>
              <a:schemeClr val="bg1"/>
            </a:solidFill>
            <a:prstDash val="solid"/>
          </a:ln>
        </c:spPr>
        <c:crossAx val="1475532800"/>
        <c:crosses val="min"/>
        <c:crossBetween val="midCat"/>
        <c:majorUnit val="10"/>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01937524713326"/>
          <c:y val="4.2937853107344631E-2"/>
          <c:w val="0.79359430604982206"/>
          <c:h val="0.85197740112994347"/>
        </c:manualLayout>
      </c:layout>
      <c:scatterChart>
        <c:scatterStyle val="lineMarker"/>
        <c:varyColors val="0"/>
        <c:ser>
          <c:idx val="0"/>
          <c:order val="0"/>
          <c:spPr>
            <a:ln w="19050" cmpd="sng" algn="ctr">
              <a:solidFill>
                <a:schemeClr val="accent1"/>
              </a:solidFill>
              <a:prstDash val="solid"/>
            </a:ln>
          </c:spPr>
          <c:marker>
            <c:symbol val="none"/>
          </c:marker>
          <c:dPt>
            <c:idx val="0"/>
            <c:marker>
              <c:symbol val="triangle"/>
              <c:size val="7"/>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0-7F0A-2344-9CFE-6CFE317C2852}"/>
              </c:ext>
            </c:extLst>
          </c:dPt>
          <c:dPt>
            <c:idx val="1"/>
            <c:marker>
              <c:symbol val="triangle"/>
              <c:size val="7"/>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1-7F0A-2344-9CFE-6CFE317C2852}"/>
              </c:ext>
            </c:extLst>
          </c:dPt>
          <c:dPt>
            <c:idx val="2"/>
            <c:marker>
              <c:symbol val="triangle"/>
              <c:size val="7"/>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2-7F0A-2344-9CFE-6CFE317C2852}"/>
              </c:ext>
            </c:extLst>
          </c:dPt>
          <c:xVal>
            <c:numRef>
              <c:f>Sheet1!$A$1:$C$1</c:f>
              <c:numCache>
                <c:formatCode>General</c:formatCode>
                <c:ptCount val="3"/>
                <c:pt idx="0">
                  <c:v>1980</c:v>
                </c:pt>
                <c:pt idx="1">
                  <c:v>2001</c:v>
                </c:pt>
                <c:pt idx="2">
                  <c:v>2012</c:v>
                </c:pt>
              </c:numCache>
            </c:numRef>
          </c:xVal>
          <c:yVal>
            <c:numRef>
              <c:f>Sheet1!$A$2:$C$2</c:f>
              <c:numCache>
                <c:formatCode>General</c:formatCode>
                <c:ptCount val="3"/>
                <c:pt idx="0">
                  <c:v>0.08</c:v>
                </c:pt>
                <c:pt idx="1">
                  <c:v>0.13</c:v>
                </c:pt>
                <c:pt idx="2">
                  <c:v>0.14499999999999999</c:v>
                </c:pt>
              </c:numCache>
            </c:numRef>
          </c:yVal>
          <c:smooth val="1"/>
          <c:extLst>
            <c:ext xmlns:c16="http://schemas.microsoft.com/office/drawing/2014/chart" uri="{C3380CC4-5D6E-409C-BE32-E72D297353CC}">
              <c16:uniqueId val="{00000003-7F0A-2344-9CFE-6CFE317C2852}"/>
            </c:ext>
          </c:extLst>
        </c:ser>
        <c:ser>
          <c:idx val="1"/>
          <c:order val="1"/>
          <c:spPr>
            <a:ln w="19050" cmpd="sng" algn="ctr">
              <a:solidFill>
                <a:schemeClr val="accent5"/>
              </a:solidFill>
              <a:prstDash val="solid"/>
            </a:ln>
          </c:spPr>
          <c:marker>
            <c:symbol val="none"/>
          </c:marker>
          <c:dPt>
            <c:idx val="0"/>
            <c:marker>
              <c:symbol val="diamond"/>
              <c:size val="7"/>
              <c:spPr>
                <a:solidFill>
                  <a:schemeClr val="accent5"/>
                </a:solidFill>
                <a:ln w="9525" cmpd="sng" algn="ctr">
                  <a:solidFill>
                    <a:schemeClr val="accent5"/>
                  </a:solidFill>
                  <a:prstDash val="solid"/>
                </a:ln>
              </c:spPr>
            </c:marker>
            <c:bubble3D val="0"/>
            <c:extLst>
              <c:ext xmlns:c16="http://schemas.microsoft.com/office/drawing/2014/chart" uri="{C3380CC4-5D6E-409C-BE32-E72D297353CC}">
                <c16:uniqueId val="{00000004-7F0A-2344-9CFE-6CFE317C2852}"/>
              </c:ext>
            </c:extLst>
          </c:dPt>
          <c:dPt>
            <c:idx val="1"/>
            <c:marker>
              <c:symbol val="diamond"/>
              <c:size val="7"/>
              <c:spPr>
                <a:solidFill>
                  <a:schemeClr val="accent5"/>
                </a:solidFill>
                <a:ln w="9525" cmpd="sng" algn="ctr">
                  <a:solidFill>
                    <a:schemeClr val="accent5"/>
                  </a:solidFill>
                  <a:prstDash val="solid"/>
                </a:ln>
              </c:spPr>
            </c:marker>
            <c:bubble3D val="0"/>
            <c:extLst>
              <c:ext xmlns:c16="http://schemas.microsoft.com/office/drawing/2014/chart" uri="{C3380CC4-5D6E-409C-BE32-E72D297353CC}">
                <c16:uniqueId val="{00000005-7F0A-2344-9CFE-6CFE317C2852}"/>
              </c:ext>
            </c:extLst>
          </c:dPt>
          <c:dPt>
            <c:idx val="2"/>
            <c:marker>
              <c:symbol val="diamond"/>
              <c:size val="7"/>
              <c:spPr>
                <a:solidFill>
                  <a:schemeClr val="accent5"/>
                </a:solidFill>
                <a:ln w="9525" cmpd="sng" algn="ctr">
                  <a:solidFill>
                    <a:schemeClr val="accent5"/>
                  </a:solidFill>
                  <a:prstDash val="solid"/>
                </a:ln>
              </c:spPr>
            </c:marker>
            <c:bubble3D val="0"/>
            <c:extLst>
              <c:ext xmlns:c16="http://schemas.microsoft.com/office/drawing/2014/chart" uri="{C3380CC4-5D6E-409C-BE32-E72D297353CC}">
                <c16:uniqueId val="{00000006-7F0A-2344-9CFE-6CFE317C2852}"/>
              </c:ext>
            </c:extLst>
          </c:dPt>
          <c:xVal>
            <c:numRef>
              <c:f>Sheet1!$A$1:$C$1</c:f>
              <c:numCache>
                <c:formatCode>General</c:formatCode>
                <c:ptCount val="3"/>
                <c:pt idx="0">
                  <c:v>1980</c:v>
                </c:pt>
                <c:pt idx="1">
                  <c:v>2001</c:v>
                </c:pt>
                <c:pt idx="2">
                  <c:v>2012</c:v>
                </c:pt>
              </c:numCache>
            </c:numRef>
          </c:xVal>
          <c:yVal>
            <c:numRef>
              <c:f>Sheet1!$A$3:$C$3</c:f>
              <c:numCache>
                <c:formatCode>General</c:formatCode>
                <c:ptCount val="3"/>
                <c:pt idx="0">
                  <c:v>0.25</c:v>
                </c:pt>
                <c:pt idx="1">
                  <c:v>8.5999999999999993E-2</c:v>
                </c:pt>
                <c:pt idx="2">
                  <c:v>0.04</c:v>
                </c:pt>
              </c:numCache>
            </c:numRef>
          </c:yVal>
          <c:smooth val="1"/>
          <c:extLst>
            <c:ext xmlns:c16="http://schemas.microsoft.com/office/drawing/2014/chart" uri="{C3380CC4-5D6E-409C-BE32-E72D297353CC}">
              <c16:uniqueId val="{00000007-7F0A-2344-9CFE-6CFE317C2852}"/>
            </c:ext>
          </c:extLst>
        </c:ser>
        <c:ser>
          <c:idx val="2"/>
          <c:order val="2"/>
          <c:spPr>
            <a:ln w="19050" cmpd="sng" algn="ctr">
              <a:solidFill>
                <a:schemeClr val="accent3"/>
              </a:solidFill>
              <a:prstDash val="solid"/>
            </a:ln>
          </c:spPr>
          <c:marker>
            <c:symbol val="none"/>
          </c:marker>
          <c:dPt>
            <c:idx val="0"/>
            <c:marker>
              <c:symbol val="square"/>
              <c:size val="7"/>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08-7F0A-2344-9CFE-6CFE317C2852}"/>
              </c:ext>
            </c:extLst>
          </c:dPt>
          <c:dPt>
            <c:idx val="1"/>
            <c:marker>
              <c:symbol val="square"/>
              <c:size val="7"/>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09-7F0A-2344-9CFE-6CFE317C2852}"/>
              </c:ext>
            </c:extLst>
          </c:dPt>
          <c:dPt>
            <c:idx val="2"/>
            <c:marker>
              <c:symbol val="square"/>
              <c:size val="7"/>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0A-7F0A-2344-9CFE-6CFE317C2852}"/>
              </c:ext>
            </c:extLst>
          </c:dPt>
          <c:xVal>
            <c:numRef>
              <c:f>Sheet1!$A$1:$C$1</c:f>
              <c:numCache>
                <c:formatCode>General</c:formatCode>
                <c:ptCount val="3"/>
                <c:pt idx="0">
                  <c:v>1980</c:v>
                </c:pt>
                <c:pt idx="1">
                  <c:v>2001</c:v>
                </c:pt>
                <c:pt idx="2">
                  <c:v>2012</c:v>
                </c:pt>
              </c:numCache>
            </c:numRef>
          </c:xVal>
          <c:yVal>
            <c:numRef>
              <c:f>Sheet1!$A$4:$C$4</c:f>
              <c:numCache>
                <c:formatCode>General</c:formatCode>
                <c:ptCount val="3"/>
                <c:pt idx="0">
                  <c:v>0.75</c:v>
                </c:pt>
                <c:pt idx="1">
                  <c:v>0.86</c:v>
                </c:pt>
                <c:pt idx="2">
                  <c:v>0.95</c:v>
                </c:pt>
              </c:numCache>
            </c:numRef>
          </c:yVal>
          <c:smooth val="1"/>
          <c:extLst>
            <c:ext xmlns:c16="http://schemas.microsoft.com/office/drawing/2014/chart" uri="{C3380CC4-5D6E-409C-BE32-E72D297353CC}">
              <c16:uniqueId val="{0000000B-7F0A-2344-9CFE-6CFE317C2852}"/>
            </c:ext>
          </c:extLst>
        </c:ser>
        <c:ser>
          <c:idx val="3"/>
          <c:order val="3"/>
          <c:spPr>
            <a:ln w="19050" cmpd="sng" algn="ctr">
              <a:solidFill>
                <a:schemeClr val="accent6"/>
              </a:solidFill>
              <a:prstDash val="solid"/>
            </a:ln>
          </c:spPr>
          <c:marker>
            <c:symbol val="none"/>
          </c:marker>
          <c:dPt>
            <c:idx val="0"/>
            <c:marker>
              <c:symbol val="circle"/>
              <c:size val="7"/>
              <c:spPr>
                <a:solidFill>
                  <a:schemeClr val="accent6"/>
                </a:solidFill>
                <a:ln w="9525" cmpd="sng" algn="ctr">
                  <a:solidFill>
                    <a:schemeClr val="accent6"/>
                  </a:solidFill>
                  <a:prstDash val="solid"/>
                </a:ln>
              </c:spPr>
            </c:marker>
            <c:bubble3D val="0"/>
            <c:extLst>
              <c:ext xmlns:c16="http://schemas.microsoft.com/office/drawing/2014/chart" uri="{C3380CC4-5D6E-409C-BE32-E72D297353CC}">
                <c16:uniqueId val="{0000000C-7F0A-2344-9CFE-6CFE317C2852}"/>
              </c:ext>
            </c:extLst>
          </c:dPt>
          <c:dPt>
            <c:idx val="1"/>
            <c:marker>
              <c:symbol val="circle"/>
              <c:size val="7"/>
              <c:spPr>
                <a:solidFill>
                  <a:schemeClr val="accent6"/>
                </a:solidFill>
                <a:ln w="9525" cmpd="sng" algn="ctr">
                  <a:solidFill>
                    <a:schemeClr val="accent6"/>
                  </a:solidFill>
                  <a:prstDash val="solid"/>
                </a:ln>
              </c:spPr>
            </c:marker>
            <c:bubble3D val="0"/>
            <c:extLst>
              <c:ext xmlns:c16="http://schemas.microsoft.com/office/drawing/2014/chart" uri="{C3380CC4-5D6E-409C-BE32-E72D297353CC}">
                <c16:uniqueId val="{0000000D-7F0A-2344-9CFE-6CFE317C2852}"/>
              </c:ext>
            </c:extLst>
          </c:dPt>
          <c:dPt>
            <c:idx val="2"/>
            <c:marker>
              <c:symbol val="circle"/>
              <c:size val="7"/>
              <c:spPr>
                <a:solidFill>
                  <a:schemeClr val="accent6"/>
                </a:solidFill>
                <a:ln w="9525" cmpd="sng" algn="ctr">
                  <a:solidFill>
                    <a:schemeClr val="accent6"/>
                  </a:solidFill>
                  <a:prstDash val="solid"/>
                </a:ln>
              </c:spPr>
            </c:marker>
            <c:bubble3D val="0"/>
            <c:extLst>
              <c:ext xmlns:c16="http://schemas.microsoft.com/office/drawing/2014/chart" uri="{C3380CC4-5D6E-409C-BE32-E72D297353CC}">
                <c16:uniqueId val="{0000000E-7F0A-2344-9CFE-6CFE317C2852}"/>
              </c:ext>
            </c:extLst>
          </c:dPt>
          <c:xVal>
            <c:numRef>
              <c:f>Sheet1!$A$1:$C$1</c:f>
              <c:numCache>
                <c:formatCode>General</c:formatCode>
                <c:ptCount val="3"/>
                <c:pt idx="0">
                  <c:v>1980</c:v>
                </c:pt>
                <c:pt idx="1">
                  <c:v>2001</c:v>
                </c:pt>
                <c:pt idx="2">
                  <c:v>2012</c:v>
                </c:pt>
              </c:numCache>
            </c:numRef>
          </c:xVal>
          <c:yVal>
            <c:numRef>
              <c:f>Sheet1!$A$5:$C$5</c:f>
              <c:numCache>
                <c:formatCode>General</c:formatCode>
                <c:ptCount val="3"/>
                <c:pt idx="0">
                  <c:v>0.69</c:v>
                </c:pt>
                <c:pt idx="1">
                  <c:v>0.43</c:v>
                </c:pt>
                <c:pt idx="2">
                  <c:v>0.65</c:v>
                </c:pt>
              </c:numCache>
            </c:numRef>
          </c:yVal>
          <c:smooth val="0"/>
          <c:extLst>
            <c:ext xmlns:c16="http://schemas.microsoft.com/office/drawing/2014/chart" uri="{C3380CC4-5D6E-409C-BE32-E72D297353CC}">
              <c16:uniqueId val="{0000000F-7F0A-2344-9CFE-6CFE317C2852}"/>
            </c:ext>
          </c:extLst>
        </c:ser>
        <c:dLbls>
          <c:showLegendKey val="0"/>
          <c:showVal val="0"/>
          <c:showCatName val="0"/>
          <c:showSerName val="0"/>
          <c:showPercent val="0"/>
          <c:showBubbleSize val="0"/>
        </c:dLbls>
        <c:axId val="4"/>
        <c:axId val="5"/>
      </c:scatterChart>
      <c:valAx>
        <c:axId val="4"/>
        <c:scaling>
          <c:orientation val="minMax"/>
          <c:max val="2020"/>
          <c:min val="1980"/>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200" kern="1200">
                <a:solidFill>
                  <a:schemeClr val="tx1"/>
                </a:solidFill>
                <a:latin typeface="+mn-lt"/>
                <a:ea typeface="+mn-ea"/>
                <a:cs typeface="+mn-cs"/>
              </a:defRPr>
            </a:pPr>
            <a:endParaRPr lang="en-US"/>
          </a:p>
        </c:txPr>
        <c:crossAx val="5"/>
        <c:crosses val="min"/>
        <c:crossBetween val="midCat"/>
        <c:majorUnit val="20"/>
      </c:valAx>
      <c:valAx>
        <c:axId val="5"/>
        <c:scaling>
          <c:orientation val="minMax"/>
          <c:max val="1"/>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sz="1200" kern="1200">
                <a:solidFill>
                  <a:schemeClr val="tx1"/>
                </a:solidFill>
                <a:latin typeface="+mn-lt"/>
                <a:ea typeface="+mn-ea"/>
                <a:cs typeface="+mn-cs"/>
              </a:defRPr>
            </a:pPr>
            <a:endParaRPr lang="en-US"/>
          </a:p>
        </c:txPr>
        <c:crossAx val="4"/>
        <c:crosses val="min"/>
        <c:crossBetween val="midCat"/>
        <c:majorUnit val="0.1"/>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178117048346057E-2"/>
          <c:y val="2.2827041264266899E-2"/>
          <c:w val="0.97964376590330793"/>
          <c:h val="0.95434591747146624"/>
        </c:manualLayout>
      </c:layout>
      <c:barChart>
        <c:barDir val="col"/>
        <c:grouping val="clustered"/>
        <c:varyColors val="0"/>
        <c:ser>
          <c:idx val="0"/>
          <c:order val="0"/>
          <c:invertIfNegative val="0"/>
          <c:val>
            <c:numRef>
              <c:f>Sheet1!$A$1:$M$1</c:f>
              <c:numCache>
                <c:formatCode>General</c:formatCode>
                <c:ptCount val="13"/>
                <c:pt idx="0">
                  <c:v>0</c:v>
                </c:pt>
              </c:numCache>
            </c:numRef>
          </c:val>
          <c:extLst>
            <c:ext xmlns:c16="http://schemas.microsoft.com/office/drawing/2014/chart" uri="{C3380CC4-5D6E-409C-BE32-E72D297353CC}">
              <c16:uniqueId val="{00000000-2222-4CB6-8970-FE665AA22B09}"/>
            </c:ext>
          </c:extLst>
        </c:ser>
        <c:ser>
          <c:idx val="1"/>
          <c:order val="1"/>
          <c:spPr>
            <a:solidFill>
              <a:schemeClr val="accent1"/>
            </a:solidFill>
            <a:ln w="3175" cmpd="sng" algn="ctr">
              <a:solidFill>
                <a:schemeClr val="bg1"/>
              </a:solidFill>
              <a:prstDash val="solid"/>
            </a:ln>
          </c:spPr>
          <c:invertIfNegative val="0"/>
          <c:val>
            <c:numRef>
              <c:f>Sheet1!$A$2:$M$2</c:f>
              <c:numCache>
                <c:formatCode>General</c:formatCode>
                <c:ptCount val="13"/>
                <c:pt idx="0">
                  <c:v>88.5</c:v>
                </c:pt>
                <c:pt idx="1">
                  <c:v>112.8</c:v>
                </c:pt>
                <c:pt idx="2">
                  <c:v>127.8</c:v>
                </c:pt>
                <c:pt idx="3">
                  <c:v>156.1</c:v>
                </c:pt>
                <c:pt idx="4">
                  <c:v>186</c:v>
                </c:pt>
                <c:pt idx="5">
                  <c:v>192.9</c:v>
                </c:pt>
                <c:pt idx="6">
                  <c:v>260</c:v>
                </c:pt>
                <c:pt idx="7">
                  <c:v>458.3</c:v>
                </c:pt>
                <c:pt idx="8">
                  <c:v>854.9</c:v>
                </c:pt>
                <c:pt idx="9">
                  <c:v>1243.3</c:v>
                </c:pt>
                <c:pt idx="11">
                  <c:v>1319.7</c:v>
                </c:pt>
              </c:numCache>
            </c:numRef>
          </c:val>
          <c:extLst>
            <c:ext xmlns:c16="http://schemas.microsoft.com/office/drawing/2014/chart" uri="{C3380CC4-5D6E-409C-BE32-E72D297353CC}">
              <c16:uniqueId val="{00000001-2222-4CB6-8970-FE665AA22B09}"/>
            </c:ext>
          </c:extLst>
        </c:ser>
        <c:ser>
          <c:idx val="2"/>
          <c:order val="2"/>
          <c:spPr>
            <a:solidFill>
              <a:schemeClr val="tx1"/>
            </a:solidFill>
            <a:ln w="3175" cmpd="sng" algn="ctr">
              <a:solidFill>
                <a:schemeClr val="bg1"/>
              </a:solidFill>
              <a:prstDash val="solid"/>
            </a:ln>
          </c:spPr>
          <c:invertIfNegative val="0"/>
          <c:val>
            <c:numRef>
              <c:f>Sheet1!$A$3:$M$3</c:f>
              <c:numCache>
                <c:formatCode>General</c:formatCode>
                <c:ptCount val="13"/>
                <c:pt idx="0">
                  <c:v>80.599999999999994</c:v>
                </c:pt>
                <c:pt idx="1">
                  <c:v>98.9</c:v>
                </c:pt>
                <c:pt idx="2">
                  <c:v>134.30000000000001</c:v>
                </c:pt>
                <c:pt idx="3">
                  <c:v>167.3</c:v>
                </c:pt>
                <c:pt idx="4">
                  <c:v>203.4</c:v>
                </c:pt>
                <c:pt idx="5">
                  <c:v>252.7</c:v>
                </c:pt>
                <c:pt idx="6">
                  <c:v>368.2</c:v>
                </c:pt>
                <c:pt idx="7">
                  <c:v>554.1</c:v>
                </c:pt>
                <c:pt idx="8">
                  <c:v>902.3</c:v>
                </c:pt>
                <c:pt idx="9">
                  <c:v>1118.0999999999999</c:v>
                </c:pt>
                <c:pt idx="11">
                  <c:v>983.8</c:v>
                </c:pt>
              </c:numCache>
            </c:numRef>
          </c:val>
          <c:extLst>
            <c:ext xmlns:c16="http://schemas.microsoft.com/office/drawing/2014/chart" uri="{C3380CC4-5D6E-409C-BE32-E72D297353CC}">
              <c16:uniqueId val="{00000002-2222-4CB6-8970-FE665AA22B09}"/>
            </c:ext>
          </c:extLst>
        </c:ser>
        <c:ser>
          <c:idx val="3"/>
          <c:order val="3"/>
          <c:spPr>
            <a:solidFill>
              <a:schemeClr val="accent3"/>
            </a:solidFill>
            <a:ln w="3175" cmpd="sng" algn="ctr">
              <a:solidFill>
                <a:schemeClr val="bg1"/>
              </a:solidFill>
              <a:prstDash val="solid"/>
            </a:ln>
          </c:spPr>
          <c:invertIfNegative val="0"/>
          <c:val>
            <c:numRef>
              <c:f>Sheet1!$A$4:$M$4</c:f>
              <c:numCache>
                <c:formatCode>General</c:formatCode>
                <c:ptCount val="13"/>
                <c:pt idx="0">
                  <c:v>91.4</c:v>
                </c:pt>
                <c:pt idx="1">
                  <c:v>120.5</c:v>
                </c:pt>
                <c:pt idx="2">
                  <c:v>143.69999999999999</c:v>
                </c:pt>
                <c:pt idx="3">
                  <c:v>171.7</c:v>
                </c:pt>
                <c:pt idx="4">
                  <c:v>210.1</c:v>
                </c:pt>
                <c:pt idx="5">
                  <c:v>273.89999999999998</c:v>
                </c:pt>
                <c:pt idx="6">
                  <c:v>407.6</c:v>
                </c:pt>
                <c:pt idx="7">
                  <c:v>578.9</c:v>
                </c:pt>
                <c:pt idx="8">
                  <c:v>1134.0999999999999</c:v>
                </c:pt>
                <c:pt idx="9">
                  <c:v>1277.5</c:v>
                </c:pt>
                <c:pt idx="11">
                  <c:v>1410.7</c:v>
                </c:pt>
              </c:numCache>
            </c:numRef>
          </c:val>
          <c:extLst>
            <c:ext xmlns:c16="http://schemas.microsoft.com/office/drawing/2014/chart" uri="{C3380CC4-5D6E-409C-BE32-E72D297353CC}">
              <c16:uniqueId val="{00000003-2222-4CB6-8970-FE665AA22B09}"/>
            </c:ext>
          </c:extLst>
        </c:ser>
        <c:ser>
          <c:idx val="4"/>
          <c:order val="4"/>
          <c:spPr>
            <a:solidFill>
              <a:schemeClr val="accent4"/>
            </a:solidFill>
            <a:ln w="3175" cmpd="sng" algn="ctr">
              <a:solidFill>
                <a:schemeClr val="bg1"/>
              </a:solidFill>
              <a:prstDash val="solid"/>
            </a:ln>
          </c:spPr>
          <c:invertIfNegative val="0"/>
          <c:val>
            <c:numRef>
              <c:f>Sheet1!$A$5:$M$5</c:f>
              <c:numCache>
                <c:formatCode>General</c:formatCode>
                <c:ptCount val="13"/>
                <c:pt idx="0">
                  <c:v>119.5</c:v>
                </c:pt>
                <c:pt idx="1">
                  <c:v>145.4</c:v>
                </c:pt>
                <c:pt idx="2">
                  <c:v>170.1</c:v>
                </c:pt>
                <c:pt idx="3">
                  <c:v>197.7</c:v>
                </c:pt>
                <c:pt idx="4">
                  <c:v>251.9</c:v>
                </c:pt>
                <c:pt idx="5">
                  <c:v>326.10000000000002</c:v>
                </c:pt>
                <c:pt idx="6">
                  <c:v>464.6</c:v>
                </c:pt>
                <c:pt idx="7">
                  <c:v>655</c:v>
                </c:pt>
                <c:pt idx="8">
                  <c:v>1154.9000000000001</c:v>
                </c:pt>
                <c:pt idx="9">
                  <c:v>1379.3</c:v>
                </c:pt>
                <c:pt idx="11">
                  <c:v>1582.2</c:v>
                </c:pt>
              </c:numCache>
            </c:numRef>
          </c:val>
          <c:extLst>
            <c:ext xmlns:c16="http://schemas.microsoft.com/office/drawing/2014/chart" uri="{C3380CC4-5D6E-409C-BE32-E72D297353CC}">
              <c16:uniqueId val="{00000004-2222-4CB6-8970-FE665AA22B09}"/>
            </c:ext>
          </c:extLst>
        </c:ser>
        <c:dLbls>
          <c:showLegendKey val="0"/>
          <c:showVal val="0"/>
          <c:showCatName val="0"/>
          <c:showSerName val="0"/>
          <c:showPercent val="0"/>
          <c:showBubbleSize val="0"/>
        </c:dLbls>
        <c:gapWidth val="0"/>
        <c:axId val="1147391264"/>
        <c:axId val="1"/>
      </c:barChart>
      <c:lineChart>
        <c:grouping val="standard"/>
        <c:varyColors val="0"/>
        <c:ser>
          <c:idx val="5"/>
          <c:order val="5"/>
          <c:spPr>
            <a:ln w="28575" cmpd="sng" algn="ctr">
              <a:solidFill>
                <a:schemeClr val="accent6"/>
              </a:solidFill>
              <a:prstDash val="solid"/>
            </a:ln>
          </c:spPr>
          <c:marker>
            <c:symbol val="none"/>
          </c:marker>
          <c:dPt>
            <c:idx val="0"/>
            <c:marker>
              <c:symbol val="diamond"/>
              <c:size val="14"/>
              <c:spPr>
                <a:solidFill>
                  <a:schemeClr val="accent6"/>
                </a:solidFill>
                <a:ln w="9525" cmpd="sng" algn="ctr">
                  <a:solidFill>
                    <a:schemeClr val="accent6"/>
                  </a:solidFill>
                  <a:prstDash val="solid"/>
                </a:ln>
              </c:spPr>
            </c:marker>
            <c:bubble3D val="0"/>
            <c:extLst>
              <c:ext xmlns:c16="http://schemas.microsoft.com/office/drawing/2014/chart" uri="{C3380CC4-5D6E-409C-BE32-E72D297353CC}">
                <c16:uniqueId val="{00000005-2222-4CB6-8970-FE665AA22B09}"/>
              </c:ext>
            </c:extLst>
          </c:dPt>
          <c:dPt>
            <c:idx val="1"/>
            <c:marker>
              <c:symbol val="diamond"/>
              <c:size val="14"/>
              <c:spPr>
                <a:solidFill>
                  <a:schemeClr val="accent6"/>
                </a:solidFill>
                <a:ln w="9525" cmpd="sng" algn="ctr">
                  <a:solidFill>
                    <a:schemeClr val="accent6"/>
                  </a:solidFill>
                  <a:prstDash val="solid"/>
                </a:ln>
              </c:spPr>
            </c:marker>
            <c:bubble3D val="0"/>
            <c:extLst>
              <c:ext xmlns:c16="http://schemas.microsoft.com/office/drawing/2014/chart" uri="{C3380CC4-5D6E-409C-BE32-E72D297353CC}">
                <c16:uniqueId val="{00000006-2222-4CB6-8970-FE665AA22B09}"/>
              </c:ext>
            </c:extLst>
          </c:dPt>
          <c:dPt>
            <c:idx val="2"/>
            <c:marker>
              <c:symbol val="diamond"/>
              <c:size val="14"/>
              <c:spPr>
                <a:solidFill>
                  <a:schemeClr val="accent6"/>
                </a:solidFill>
                <a:ln w="9525" cmpd="sng" algn="ctr">
                  <a:solidFill>
                    <a:schemeClr val="accent6"/>
                  </a:solidFill>
                  <a:prstDash val="solid"/>
                </a:ln>
              </c:spPr>
            </c:marker>
            <c:bubble3D val="0"/>
            <c:extLst>
              <c:ext xmlns:c16="http://schemas.microsoft.com/office/drawing/2014/chart" uri="{C3380CC4-5D6E-409C-BE32-E72D297353CC}">
                <c16:uniqueId val="{00000007-2222-4CB6-8970-FE665AA22B09}"/>
              </c:ext>
            </c:extLst>
          </c:dPt>
          <c:dPt>
            <c:idx val="3"/>
            <c:marker>
              <c:symbol val="diamond"/>
              <c:size val="14"/>
              <c:spPr>
                <a:solidFill>
                  <a:schemeClr val="accent6"/>
                </a:solidFill>
                <a:ln w="9525" cmpd="sng" algn="ctr">
                  <a:solidFill>
                    <a:schemeClr val="accent6"/>
                  </a:solidFill>
                  <a:prstDash val="solid"/>
                </a:ln>
              </c:spPr>
            </c:marker>
            <c:bubble3D val="0"/>
            <c:extLst>
              <c:ext xmlns:c16="http://schemas.microsoft.com/office/drawing/2014/chart" uri="{C3380CC4-5D6E-409C-BE32-E72D297353CC}">
                <c16:uniqueId val="{00000008-2222-4CB6-8970-FE665AA22B09}"/>
              </c:ext>
            </c:extLst>
          </c:dPt>
          <c:dPt>
            <c:idx val="4"/>
            <c:marker>
              <c:symbol val="diamond"/>
              <c:size val="14"/>
              <c:spPr>
                <a:solidFill>
                  <a:schemeClr val="accent6"/>
                </a:solidFill>
                <a:ln w="9525" cmpd="sng" algn="ctr">
                  <a:solidFill>
                    <a:schemeClr val="accent6"/>
                  </a:solidFill>
                  <a:prstDash val="solid"/>
                </a:ln>
              </c:spPr>
            </c:marker>
            <c:bubble3D val="0"/>
            <c:extLst>
              <c:ext xmlns:c16="http://schemas.microsoft.com/office/drawing/2014/chart" uri="{C3380CC4-5D6E-409C-BE32-E72D297353CC}">
                <c16:uniqueId val="{00000009-2222-4CB6-8970-FE665AA22B09}"/>
              </c:ext>
            </c:extLst>
          </c:dPt>
          <c:dPt>
            <c:idx val="5"/>
            <c:marker>
              <c:symbol val="diamond"/>
              <c:size val="14"/>
              <c:spPr>
                <a:solidFill>
                  <a:schemeClr val="accent6"/>
                </a:solidFill>
                <a:ln w="9525" cmpd="sng" algn="ctr">
                  <a:solidFill>
                    <a:schemeClr val="accent6"/>
                  </a:solidFill>
                  <a:prstDash val="solid"/>
                </a:ln>
              </c:spPr>
            </c:marker>
            <c:bubble3D val="0"/>
            <c:extLst>
              <c:ext xmlns:c16="http://schemas.microsoft.com/office/drawing/2014/chart" uri="{C3380CC4-5D6E-409C-BE32-E72D297353CC}">
                <c16:uniqueId val="{0000000A-2222-4CB6-8970-FE665AA22B09}"/>
              </c:ext>
            </c:extLst>
          </c:dPt>
          <c:dPt>
            <c:idx val="6"/>
            <c:marker>
              <c:symbol val="diamond"/>
              <c:size val="14"/>
              <c:spPr>
                <a:solidFill>
                  <a:schemeClr val="accent6"/>
                </a:solidFill>
                <a:ln w="9525" cmpd="sng" algn="ctr">
                  <a:solidFill>
                    <a:schemeClr val="accent6"/>
                  </a:solidFill>
                  <a:prstDash val="solid"/>
                </a:ln>
              </c:spPr>
            </c:marker>
            <c:bubble3D val="0"/>
            <c:extLst>
              <c:ext xmlns:c16="http://schemas.microsoft.com/office/drawing/2014/chart" uri="{C3380CC4-5D6E-409C-BE32-E72D297353CC}">
                <c16:uniqueId val="{0000000B-2222-4CB6-8970-FE665AA22B09}"/>
              </c:ext>
            </c:extLst>
          </c:dPt>
          <c:dPt>
            <c:idx val="7"/>
            <c:marker>
              <c:symbol val="diamond"/>
              <c:size val="14"/>
              <c:spPr>
                <a:solidFill>
                  <a:schemeClr val="accent6"/>
                </a:solidFill>
                <a:ln w="9525" cmpd="sng" algn="ctr">
                  <a:solidFill>
                    <a:schemeClr val="accent6"/>
                  </a:solidFill>
                  <a:prstDash val="solid"/>
                </a:ln>
              </c:spPr>
            </c:marker>
            <c:bubble3D val="0"/>
            <c:extLst>
              <c:ext xmlns:c16="http://schemas.microsoft.com/office/drawing/2014/chart" uri="{C3380CC4-5D6E-409C-BE32-E72D297353CC}">
                <c16:uniqueId val="{0000000C-2222-4CB6-8970-FE665AA22B09}"/>
              </c:ext>
            </c:extLst>
          </c:dPt>
          <c:dPt>
            <c:idx val="8"/>
            <c:marker>
              <c:symbol val="diamond"/>
              <c:size val="14"/>
              <c:spPr>
                <a:solidFill>
                  <a:schemeClr val="accent6"/>
                </a:solidFill>
                <a:ln w="9525" cmpd="sng" algn="ctr">
                  <a:solidFill>
                    <a:schemeClr val="accent6"/>
                  </a:solidFill>
                  <a:prstDash val="solid"/>
                </a:ln>
              </c:spPr>
            </c:marker>
            <c:bubble3D val="0"/>
            <c:extLst>
              <c:ext xmlns:c16="http://schemas.microsoft.com/office/drawing/2014/chart" uri="{C3380CC4-5D6E-409C-BE32-E72D297353CC}">
                <c16:uniqueId val="{0000000D-2222-4CB6-8970-FE665AA22B09}"/>
              </c:ext>
            </c:extLst>
          </c:dPt>
          <c:dPt>
            <c:idx val="9"/>
            <c:marker>
              <c:symbol val="diamond"/>
              <c:size val="14"/>
              <c:spPr>
                <a:solidFill>
                  <a:schemeClr val="accent6"/>
                </a:solidFill>
                <a:ln w="9525" cmpd="sng" algn="ctr">
                  <a:solidFill>
                    <a:schemeClr val="accent6"/>
                  </a:solidFill>
                  <a:prstDash val="solid"/>
                </a:ln>
              </c:spPr>
            </c:marker>
            <c:bubble3D val="0"/>
            <c:extLst>
              <c:ext xmlns:c16="http://schemas.microsoft.com/office/drawing/2014/chart" uri="{C3380CC4-5D6E-409C-BE32-E72D297353CC}">
                <c16:uniqueId val="{0000000E-2222-4CB6-8970-FE665AA22B09}"/>
              </c:ext>
            </c:extLst>
          </c:dPt>
          <c:dPt>
            <c:idx val="12"/>
            <c:marker>
              <c:symbol val="diamond"/>
              <c:size val="14"/>
              <c:spPr>
                <a:solidFill>
                  <a:schemeClr val="accent6"/>
                </a:solidFill>
                <a:ln w="9525" cmpd="sng" algn="ctr">
                  <a:solidFill>
                    <a:schemeClr val="accent6"/>
                  </a:solidFill>
                  <a:prstDash val="solid"/>
                </a:ln>
              </c:spPr>
            </c:marker>
            <c:bubble3D val="0"/>
            <c:extLst>
              <c:ext xmlns:c16="http://schemas.microsoft.com/office/drawing/2014/chart" uri="{C3380CC4-5D6E-409C-BE32-E72D297353CC}">
                <c16:uniqueId val="{0000000F-2222-4CB6-8970-FE665AA22B09}"/>
              </c:ext>
            </c:extLst>
          </c:dPt>
          <c:val>
            <c:numRef>
              <c:f>Sheet1!$A$6:$M$6</c:f>
              <c:numCache>
                <c:formatCode>General</c:formatCode>
                <c:ptCount val="13"/>
                <c:pt idx="0">
                  <c:v>51.8</c:v>
                </c:pt>
                <c:pt idx="1">
                  <c:v>78.7</c:v>
                </c:pt>
                <c:pt idx="2">
                  <c:v>102.8</c:v>
                </c:pt>
                <c:pt idx="3">
                  <c:v>104.2</c:v>
                </c:pt>
                <c:pt idx="4">
                  <c:v>119.1</c:v>
                </c:pt>
                <c:pt idx="5">
                  <c:v>153.30000000000001</c:v>
                </c:pt>
                <c:pt idx="6">
                  <c:v>163.6</c:v>
                </c:pt>
                <c:pt idx="7">
                  <c:v>232</c:v>
                </c:pt>
                <c:pt idx="8">
                  <c:v>424.6</c:v>
                </c:pt>
                <c:pt idx="9">
                  <c:v>507.2</c:v>
                </c:pt>
                <c:pt idx="12">
                  <c:v>905.4</c:v>
                </c:pt>
              </c:numCache>
            </c:numRef>
          </c:val>
          <c:smooth val="0"/>
          <c:extLst>
            <c:ext xmlns:c16="http://schemas.microsoft.com/office/drawing/2014/chart" uri="{C3380CC4-5D6E-409C-BE32-E72D297353CC}">
              <c16:uniqueId val="{00000010-2222-4CB6-8970-FE665AA22B09}"/>
            </c:ext>
          </c:extLst>
        </c:ser>
        <c:dLbls>
          <c:showLegendKey val="0"/>
          <c:showVal val="0"/>
          <c:showCatName val="0"/>
          <c:showSerName val="0"/>
          <c:showPercent val="0"/>
          <c:showBubbleSize val="0"/>
        </c:dLbls>
        <c:marker val="1"/>
        <c:smooth val="0"/>
        <c:axId val="1147391264"/>
        <c:axId val="1"/>
      </c:lineChart>
      <c:catAx>
        <c:axId val="114739126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600"/>
          <c:min val="0"/>
        </c:scaling>
        <c:delete val="0"/>
        <c:axPos val="l"/>
        <c:majorGridlines>
          <c:spPr>
            <a:ln w="12700" cmpd="sng" algn="ctr">
              <a:solidFill>
                <a:schemeClr val="tx2"/>
              </a:solidFill>
              <a:prstDash val="solid"/>
            </a:ln>
          </c:spPr>
        </c:majorGridlines>
        <c:numFmt formatCode="General" sourceLinked="1"/>
        <c:majorTickMark val="none"/>
        <c:minorTickMark val="none"/>
        <c:tickLblPos val="none"/>
        <c:spPr>
          <a:ln w="9525" cmpd="sng" algn="ctr">
            <a:solidFill>
              <a:schemeClr val="bg1"/>
            </a:solidFill>
            <a:prstDash val="solid"/>
          </a:ln>
        </c:spPr>
        <c:crossAx val="1147391264"/>
        <c:crosses val="min"/>
        <c:crossBetween val="between"/>
        <c:majorUnit val="200"/>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77338129496403E-2"/>
          <c:y val="5.0947867298578198E-2"/>
          <c:w val="0.88084532374100721"/>
          <c:h val="0.8981042654028436"/>
        </c:manualLayout>
      </c:layout>
      <c:barChart>
        <c:barDir val="col"/>
        <c:grouping val="clustered"/>
        <c:varyColors val="0"/>
        <c:ser>
          <c:idx val="0"/>
          <c:order val="0"/>
          <c:spPr>
            <a:solidFill>
              <a:srgbClr val="9DB1CF"/>
            </a:solidFill>
            <a:ln>
              <a:noFill/>
            </a:ln>
          </c:spPr>
          <c:invertIfNegative val="0"/>
          <c:dLbls>
            <c:dLbl>
              <c:idx val="0"/>
              <c:layout>
                <c:manualLayout>
                  <c:x val="0"/>
                  <c:y val="-0.13546603475513427"/>
                </c:manualLayout>
              </c:layout>
              <c:numFmt formatCode="#,##0;&quot;-&quot;#,##0" sourceLinked="0"/>
              <c:spPr>
                <a:noFill/>
                <a:ln>
                  <a:noFill/>
                </a:ln>
              </c:spPr>
              <c:txPr>
                <a:bodyPr wrap="none"/>
                <a:lstStyle/>
                <a:p>
                  <a:pPr>
                    <a:defRPr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93F-48F1-B7F8-D93BB7DB2AAA}"/>
                </c:ext>
              </c:extLst>
            </c:dLbl>
            <c:dLbl>
              <c:idx val="3"/>
              <c:layout>
                <c:manualLayout>
                  <c:x val="0"/>
                  <c:y val="-0.21011058451816747"/>
                </c:manualLayout>
              </c:layout>
              <c:numFmt formatCode="#,##0;&quot;-&quot;#,##0" sourceLinked="0"/>
              <c:spPr>
                <a:noFill/>
                <a:ln>
                  <a:noFill/>
                </a:ln>
              </c:spPr>
              <c:txPr>
                <a:bodyPr wrap="none"/>
                <a:lstStyle/>
                <a:p>
                  <a:pPr>
                    <a:defRPr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93F-48F1-B7F8-D93BB7DB2AA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15</c:v>
                </c:pt>
                <c:pt idx="1">
                  <c:v>19</c:v>
                </c:pt>
                <c:pt idx="2">
                  <c:v>19</c:v>
                </c:pt>
                <c:pt idx="3">
                  <c:v>25</c:v>
                </c:pt>
                <c:pt idx="4">
                  <c:v>38</c:v>
                </c:pt>
              </c:numCache>
            </c:numRef>
          </c:val>
          <c:extLst>
            <c:ext xmlns:c16="http://schemas.microsoft.com/office/drawing/2014/chart" uri="{C3380CC4-5D6E-409C-BE32-E72D297353CC}">
              <c16:uniqueId val="{00000002-D93F-48F1-B7F8-D93BB7DB2AAA}"/>
            </c:ext>
          </c:extLst>
        </c:ser>
        <c:ser>
          <c:idx val="1"/>
          <c:order val="1"/>
          <c:spPr>
            <a:solidFill>
              <a:srgbClr val="4C6C9C"/>
            </a:solidFill>
            <a:ln>
              <a:noFill/>
            </a:ln>
          </c:spPr>
          <c:invertIfNegative val="0"/>
          <c:dLbls>
            <c:dLbl>
              <c:idx val="0"/>
              <c:layout>
                <c:manualLayout>
                  <c:x val="0"/>
                  <c:y val="-7.5434439178515014E-2"/>
                </c:manualLayout>
              </c:layout>
              <c:numFmt formatCode="#,##0;&quot;-&quot;#,##0" sourceLinked="0"/>
              <c:spPr>
                <a:noFill/>
                <a:ln>
                  <a:noFill/>
                </a:ln>
              </c:spPr>
              <c:txPr>
                <a:bodyPr wrap="none"/>
                <a:lstStyle/>
                <a:p>
                  <a:pPr>
                    <a:defRPr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93F-48F1-B7F8-D93BB7DB2AAA}"/>
                </c:ext>
              </c:extLst>
            </c:dLbl>
            <c:dLbl>
              <c:idx val="2"/>
              <c:layout>
                <c:manualLayout>
                  <c:x val="0"/>
                  <c:y val="-0.13191153238546605"/>
                </c:manualLayout>
              </c:layout>
              <c:numFmt formatCode="#,##0;&quot;-&quot;#,##0" sourceLinked="0"/>
              <c:spPr>
                <a:noFill/>
                <a:ln>
                  <a:noFill/>
                </a:ln>
              </c:spPr>
              <c:txPr>
                <a:bodyPr wrap="none"/>
                <a:lstStyle/>
                <a:p>
                  <a:pPr>
                    <a:defRPr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93F-48F1-B7F8-D93BB7DB2AAA}"/>
                </c:ext>
              </c:extLst>
            </c:dLbl>
            <c:dLbl>
              <c:idx val="3"/>
              <c:layout>
                <c:manualLayout>
                  <c:x val="0"/>
                  <c:y val="-0.33846761453396523"/>
                </c:manualLayout>
              </c:layout>
              <c:numFmt formatCode="#,##0;&quot;-&quot;#,##0" sourceLinked="0"/>
              <c:spPr>
                <a:noFill/>
                <a:ln>
                  <a:noFill/>
                </a:ln>
              </c:spPr>
              <c:txPr>
                <a:bodyPr wrap="none"/>
                <a:lstStyle/>
                <a:p>
                  <a:pPr>
                    <a:defRPr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93F-48F1-B7F8-D93BB7DB2AAA}"/>
                </c:ext>
              </c:extLst>
            </c:dLbl>
            <c:dLbl>
              <c:idx val="4"/>
              <c:layout>
                <c:manualLayout>
                  <c:x val="0"/>
                  <c:y val="-0.44233807266982622"/>
                </c:manualLayout>
              </c:layout>
              <c:numFmt formatCode="#,##0;&quot;-&quot;#,##0" sourceLinked="0"/>
              <c:spPr>
                <a:noFill/>
                <a:ln>
                  <a:noFill/>
                </a:ln>
              </c:spPr>
              <c:txPr>
                <a:bodyPr wrap="none"/>
                <a:lstStyle/>
                <a:p>
                  <a:pPr>
                    <a:defRPr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93F-48F1-B7F8-D93BB7DB2AA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7</c:v>
                </c:pt>
                <c:pt idx="1">
                  <c:v>9</c:v>
                </c:pt>
                <c:pt idx="2">
                  <c:v>14.5</c:v>
                </c:pt>
                <c:pt idx="3">
                  <c:v>42.1</c:v>
                </c:pt>
                <c:pt idx="4">
                  <c:v>56</c:v>
                </c:pt>
              </c:numCache>
            </c:numRef>
          </c:val>
          <c:extLst>
            <c:ext xmlns:c16="http://schemas.microsoft.com/office/drawing/2014/chart" uri="{C3380CC4-5D6E-409C-BE32-E72D297353CC}">
              <c16:uniqueId val="{00000007-D93F-48F1-B7F8-D93BB7DB2AAA}"/>
            </c:ext>
          </c:extLst>
        </c:ser>
        <c:dLbls>
          <c:showLegendKey val="0"/>
          <c:showVal val="0"/>
          <c:showCatName val="0"/>
          <c:showSerName val="0"/>
          <c:showPercent val="0"/>
          <c:showBubbleSize val="0"/>
        </c:dLbls>
        <c:gapWidth val="80"/>
        <c:axId val="1231194880"/>
        <c:axId val="1"/>
      </c:barChart>
      <c:catAx>
        <c:axId val="123119488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60"/>
          <c:min val="0"/>
        </c:scaling>
        <c:delete val="0"/>
        <c:axPos val="l"/>
        <c:majorGridlines>
          <c:spPr>
            <a:ln>
              <a:noFill/>
            </a:ln>
          </c:spPr>
        </c:majorGridlines>
        <c:numFmt formatCode="#,##0;&quot;-&quot;#,##0" sourceLinked="0"/>
        <c:majorTickMark val="out"/>
        <c:minorTickMark val="none"/>
        <c:tickLblPos val="nextTo"/>
        <c:spPr>
          <a:ln w="9525" cmpd="sng" algn="ctr">
            <a:solidFill>
              <a:schemeClr val="bg1"/>
            </a:solidFill>
            <a:prstDash val="solid"/>
          </a:ln>
        </c:spPr>
        <c:txPr>
          <a:bodyPr wrap="none"/>
          <a:lstStyle/>
          <a:p>
            <a:pPr>
              <a:defRPr sz="900" kern="1200">
                <a:solidFill>
                  <a:srgbClr val="000000"/>
                </a:solidFill>
                <a:latin typeface="+mn-lt"/>
                <a:ea typeface="+mn-ea"/>
                <a:cs typeface="+mn-cs"/>
              </a:defRPr>
            </a:pPr>
            <a:endParaRPr lang="en-US"/>
          </a:p>
        </c:txPr>
        <c:crossAx val="1231194880"/>
        <c:crosses val="min"/>
        <c:crossBetween val="between"/>
        <c:majorUnit val="5"/>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2"/>
          <c:y val="3.6385936222403922E-2"/>
          <c:w val="0.878"/>
          <c:h val="0.92722812755519213"/>
        </c:manualLayout>
      </c:layout>
      <c:barChart>
        <c:barDir val="col"/>
        <c:grouping val="stacked"/>
        <c:varyColors val="0"/>
        <c:ser>
          <c:idx val="0"/>
          <c:order val="0"/>
          <c:spPr>
            <a:solidFill>
              <a:schemeClr val="accent1"/>
            </a:solidFill>
            <a:ln>
              <a:noFill/>
            </a:ln>
          </c:spPr>
          <c:invertIfNegative val="0"/>
          <c:val>
            <c:numRef>
              <c:f>Sheet1!$A$1:$H$1</c:f>
              <c:numCache>
                <c:formatCode>General</c:formatCode>
                <c:ptCount val="8"/>
                <c:pt idx="0">
                  <c:v>53.7</c:v>
                </c:pt>
                <c:pt idx="1">
                  <c:v>75</c:v>
                </c:pt>
                <c:pt idx="2">
                  <c:v>84</c:v>
                </c:pt>
                <c:pt idx="3">
                  <c:v>98.6</c:v>
                </c:pt>
                <c:pt idx="4">
                  <c:v>124.6</c:v>
                </c:pt>
                <c:pt idx="5">
                  <c:v>181.8</c:v>
                </c:pt>
                <c:pt idx="6">
                  <c:v>294.7</c:v>
                </c:pt>
                <c:pt idx="7">
                  <c:v>517.75199999999995</c:v>
                </c:pt>
              </c:numCache>
            </c:numRef>
          </c:val>
          <c:extLst>
            <c:ext xmlns:c16="http://schemas.microsoft.com/office/drawing/2014/chart" uri="{C3380CC4-5D6E-409C-BE32-E72D297353CC}">
              <c16:uniqueId val="{00000000-8AED-43C6-9767-0C23A7A2C2C0}"/>
            </c:ext>
          </c:extLst>
        </c:ser>
        <c:ser>
          <c:idx val="1"/>
          <c:order val="1"/>
          <c:spPr>
            <a:solidFill>
              <a:schemeClr val="accent5"/>
            </a:solidFill>
            <a:ln>
              <a:noFill/>
            </a:ln>
          </c:spPr>
          <c:invertIfNegative val="0"/>
          <c:dPt>
            <c:idx val="4"/>
            <c:invertIfNegative val="0"/>
            <c:bubble3D val="0"/>
            <c:spPr>
              <a:solidFill>
                <a:schemeClr val="accent6"/>
              </a:solidFill>
              <a:ln>
                <a:noFill/>
              </a:ln>
            </c:spPr>
            <c:extLst>
              <c:ext xmlns:c16="http://schemas.microsoft.com/office/drawing/2014/chart" uri="{C3380CC4-5D6E-409C-BE32-E72D297353CC}">
                <c16:uniqueId val="{00000001-8AED-43C6-9767-0C23A7A2C2C0}"/>
              </c:ext>
            </c:extLst>
          </c:dPt>
          <c:dPt>
            <c:idx val="5"/>
            <c:invertIfNegative val="0"/>
            <c:bubble3D val="0"/>
            <c:spPr>
              <a:solidFill>
                <a:schemeClr val="accent6"/>
              </a:solidFill>
              <a:ln>
                <a:noFill/>
              </a:ln>
            </c:spPr>
            <c:extLst>
              <c:ext xmlns:c16="http://schemas.microsoft.com/office/drawing/2014/chart" uri="{C3380CC4-5D6E-409C-BE32-E72D297353CC}">
                <c16:uniqueId val="{00000002-8AED-43C6-9767-0C23A7A2C2C0}"/>
              </c:ext>
            </c:extLst>
          </c:dPt>
          <c:dPt>
            <c:idx val="6"/>
            <c:invertIfNegative val="0"/>
            <c:bubble3D val="0"/>
            <c:spPr>
              <a:solidFill>
                <a:schemeClr val="accent6"/>
              </a:solidFill>
              <a:ln>
                <a:noFill/>
              </a:ln>
            </c:spPr>
            <c:extLst>
              <c:ext xmlns:c16="http://schemas.microsoft.com/office/drawing/2014/chart" uri="{C3380CC4-5D6E-409C-BE32-E72D297353CC}">
                <c16:uniqueId val="{00000003-8AED-43C6-9767-0C23A7A2C2C0}"/>
              </c:ext>
            </c:extLst>
          </c:dPt>
          <c:dPt>
            <c:idx val="7"/>
            <c:invertIfNegative val="0"/>
            <c:bubble3D val="0"/>
            <c:spPr>
              <a:solidFill>
                <a:schemeClr val="accent6"/>
              </a:solidFill>
              <a:ln>
                <a:noFill/>
              </a:ln>
            </c:spPr>
            <c:extLst>
              <c:ext xmlns:c16="http://schemas.microsoft.com/office/drawing/2014/chart" uri="{C3380CC4-5D6E-409C-BE32-E72D297353CC}">
                <c16:uniqueId val="{00000004-8AED-43C6-9767-0C23A7A2C2C0}"/>
              </c:ext>
            </c:extLst>
          </c:dPt>
          <c:val>
            <c:numRef>
              <c:f>Sheet1!$A$2:$H$2</c:f>
              <c:numCache>
                <c:formatCode>General</c:formatCode>
                <c:ptCount val="8"/>
                <c:pt idx="0">
                  <c:v>12</c:v>
                </c:pt>
                <c:pt idx="1">
                  <c:v>14.700000000000003</c:v>
                </c:pt>
                <c:pt idx="2">
                  <c:v>15.079999999999998</c:v>
                </c:pt>
                <c:pt idx="3">
                  <c:v>18.200000000000003</c:v>
                </c:pt>
                <c:pt idx="4">
                  <c:v>14.129999999999995</c:v>
                </c:pt>
                <c:pt idx="5">
                  <c:v>16.400000000000006</c:v>
                </c:pt>
                <c:pt idx="6">
                  <c:v>24.100000000000023</c:v>
                </c:pt>
                <c:pt idx="7">
                  <c:v>21</c:v>
                </c:pt>
              </c:numCache>
            </c:numRef>
          </c:val>
          <c:extLst>
            <c:ext xmlns:c16="http://schemas.microsoft.com/office/drawing/2014/chart" uri="{C3380CC4-5D6E-409C-BE32-E72D297353CC}">
              <c16:uniqueId val="{00000005-8AED-43C6-9767-0C23A7A2C2C0}"/>
            </c:ext>
          </c:extLst>
        </c:ser>
        <c:ser>
          <c:idx val="2"/>
          <c:order val="2"/>
          <c:spPr>
            <a:solidFill>
              <a:schemeClr val="accent5"/>
            </a:solidFill>
            <a:ln>
              <a:noFill/>
            </a:ln>
          </c:spPr>
          <c:invertIfNegative val="0"/>
          <c:dPt>
            <c:idx val="1"/>
            <c:invertIfNegative val="0"/>
            <c:bubble3D val="0"/>
            <c:spPr>
              <a:solidFill>
                <a:schemeClr val="accent4"/>
              </a:solidFill>
              <a:ln>
                <a:noFill/>
              </a:ln>
            </c:spPr>
            <c:extLst>
              <c:ext xmlns:c16="http://schemas.microsoft.com/office/drawing/2014/chart" uri="{C3380CC4-5D6E-409C-BE32-E72D297353CC}">
                <c16:uniqueId val="{00000006-8AED-43C6-9767-0C23A7A2C2C0}"/>
              </c:ext>
            </c:extLst>
          </c:dPt>
          <c:dPt>
            <c:idx val="2"/>
            <c:invertIfNegative val="0"/>
            <c:bubble3D val="0"/>
            <c:spPr>
              <a:solidFill>
                <a:schemeClr val="accent4"/>
              </a:solidFill>
              <a:ln>
                <a:noFill/>
              </a:ln>
            </c:spPr>
            <c:extLst>
              <c:ext xmlns:c16="http://schemas.microsoft.com/office/drawing/2014/chart" uri="{C3380CC4-5D6E-409C-BE32-E72D297353CC}">
                <c16:uniqueId val="{00000007-8AED-43C6-9767-0C23A7A2C2C0}"/>
              </c:ext>
            </c:extLst>
          </c:dPt>
          <c:dPt>
            <c:idx val="3"/>
            <c:invertIfNegative val="0"/>
            <c:bubble3D val="0"/>
            <c:spPr>
              <a:solidFill>
                <a:schemeClr val="accent4"/>
              </a:solidFill>
              <a:ln>
                <a:noFill/>
              </a:ln>
            </c:spPr>
            <c:extLst>
              <c:ext xmlns:c16="http://schemas.microsoft.com/office/drawing/2014/chart" uri="{C3380CC4-5D6E-409C-BE32-E72D297353CC}">
                <c16:uniqueId val="{00000008-8AED-43C6-9767-0C23A7A2C2C0}"/>
              </c:ext>
            </c:extLst>
          </c:dPt>
          <c:val>
            <c:numRef>
              <c:f>Sheet1!$A$3:$H$3</c:f>
              <c:numCache>
                <c:formatCode>General</c:formatCode>
                <c:ptCount val="8"/>
                <c:pt idx="1">
                  <c:v>6</c:v>
                </c:pt>
                <c:pt idx="2">
                  <c:v>6</c:v>
                </c:pt>
                <c:pt idx="3">
                  <c:v>8</c:v>
                </c:pt>
                <c:pt idx="4">
                  <c:v>16.376000000000005</c:v>
                </c:pt>
                <c:pt idx="5">
                  <c:v>15.488</c:v>
                </c:pt>
                <c:pt idx="6">
                  <c:v>27.797000000000025</c:v>
                </c:pt>
                <c:pt idx="7">
                  <c:v>30.331999999999994</c:v>
                </c:pt>
              </c:numCache>
            </c:numRef>
          </c:val>
          <c:extLst>
            <c:ext xmlns:c16="http://schemas.microsoft.com/office/drawing/2014/chart" uri="{C3380CC4-5D6E-409C-BE32-E72D297353CC}">
              <c16:uniqueId val="{00000009-8AED-43C6-9767-0C23A7A2C2C0}"/>
            </c:ext>
          </c:extLst>
        </c:ser>
        <c:ser>
          <c:idx val="3"/>
          <c:order val="3"/>
          <c:spPr>
            <a:solidFill>
              <a:schemeClr val="accent4"/>
            </a:solidFill>
            <a:ln>
              <a:noFill/>
            </a:ln>
          </c:spPr>
          <c:invertIfNegative val="0"/>
          <c:dPt>
            <c:idx val="1"/>
            <c:invertIfNegative val="0"/>
            <c:bubble3D val="0"/>
            <c:spPr>
              <a:solidFill>
                <a:schemeClr val="accent3"/>
              </a:solidFill>
              <a:ln>
                <a:noFill/>
              </a:ln>
            </c:spPr>
            <c:extLst>
              <c:ext xmlns:c16="http://schemas.microsoft.com/office/drawing/2014/chart" uri="{C3380CC4-5D6E-409C-BE32-E72D297353CC}">
                <c16:uniqueId val="{0000000A-8AED-43C6-9767-0C23A7A2C2C0}"/>
              </c:ext>
            </c:extLst>
          </c:dPt>
          <c:dPt>
            <c:idx val="2"/>
            <c:invertIfNegative val="0"/>
            <c:bubble3D val="0"/>
            <c:spPr>
              <a:solidFill>
                <a:schemeClr val="accent3"/>
              </a:solidFill>
              <a:ln>
                <a:noFill/>
              </a:ln>
            </c:spPr>
            <c:extLst>
              <c:ext xmlns:c16="http://schemas.microsoft.com/office/drawing/2014/chart" uri="{C3380CC4-5D6E-409C-BE32-E72D297353CC}">
                <c16:uniqueId val="{0000000B-8AED-43C6-9767-0C23A7A2C2C0}"/>
              </c:ext>
            </c:extLst>
          </c:dPt>
          <c:dPt>
            <c:idx val="3"/>
            <c:invertIfNegative val="0"/>
            <c:bubble3D val="0"/>
            <c:spPr>
              <a:solidFill>
                <a:schemeClr val="accent3"/>
              </a:solidFill>
              <a:ln>
                <a:noFill/>
              </a:ln>
            </c:spPr>
            <c:extLst>
              <c:ext xmlns:c16="http://schemas.microsoft.com/office/drawing/2014/chart" uri="{C3380CC4-5D6E-409C-BE32-E72D297353CC}">
                <c16:uniqueId val="{0000000C-8AED-43C6-9767-0C23A7A2C2C0}"/>
              </c:ext>
            </c:extLst>
          </c:dPt>
          <c:val>
            <c:numRef>
              <c:f>Sheet1!$A$4:$H$4</c:f>
              <c:numCache>
                <c:formatCode>General</c:formatCode>
                <c:ptCount val="8"/>
                <c:pt idx="1">
                  <c:v>7.7000000000000028</c:v>
                </c:pt>
                <c:pt idx="2">
                  <c:v>8</c:v>
                </c:pt>
                <c:pt idx="3">
                  <c:v>8.3999999999999915</c:v>
                </c:pt>
                <c:pt idx="4">
                  <c:v>7.4199999999999875</c:v>
                </c:pt>
                <c:pt idx="5">
                  <c:v>9.0999999999999943</c:v>
                </c:pt>
                <c:pt idx="6">
                  <c:v>10.800000000000011</c:v>
                </c:pt>
                <c:pt idx="7">
                  <c:v>12.851999999999975</c:v>
                </c:pt>
              </c:numCache>
            </c:numRef>
          </c:val>
          <c:extLst>
            <c:ext xmlns:c16="http://schemas.microsoft.com/office/drawing/2014/chart" uri="{C3380CC4-5D6E-409C-BE32-E72D297353CC}">
              <c16:uniqueId val="{0000000D-8AED-43C6-9767-0C23A7A2C2C0}"/>
            </c:ext>
          </c:extLst>
        </c:ser>
        <c:ser>
          <c:idx val="4"/>
          <c:order val="4"/>
          <c:spPr>
            <a:solidFill>
              <a:srgbClr val="4C6C9C"/>
            </a:solidFill>
            <a:ln>
              <a:noFill/>
            </a:ln>
          </c:spPr>
          <c:invertIfNegative val="0"/>
          <c:dPt>
            <c:idx val="4"/>
            <c:invertIfNegative val="0"/>
            <c:bubble3D val="0"/>
            <c:spPr>
              <a:solidFill>
                <a:schemeClr val="accent3"/>
              </a:solidFill>
              <a:ln>
                <a:noFill/>
              </a:ln>
            </c:spPr>
            <c:extLst>
              <c:ext xmlns:c16="http://schemas.microsoft.com/office/drawing/2014/chart" uri="{C3380CC4-5D6E-409C-BE32-E72D297353CC}">
                <c16:uniqueId val="{0000000E-8AED-43C6-9767-0C23A7A2C2C0}"/>
              </c:ext>
            </c:extLst>
          </c:dPt>
          <c:dPt>
            <c:idx val="5"/>
            <c:invertIfNegative val="0"/>
            <c:bubble3D val="0"/>
            <c:spPr>
              <a:solidFill>
                <a:schemeClr val="accent3"/>
              </a:solidFill>
              <a:ln>
                <a:noFill/>
              </a:ln>
            </c:spPr>
            <c:extLst>
              <c:ext xmlns:c16="http://schemas.microsoft.com/office/drawing/2014/chart" uri="{C3380CC4-5D6E-409C-BE32-E72D297353CC}">
                <c16:uniqueId val="{0000000F-8AED-43C6-9767-0C23A7A2C2C0}"/>
              </c:ext>
            </c:extLst>
          </c:dPt>
          <c:dPt>
            <c:idx val="6"/>
            <c:invertIfNegative val="0"/>
            <c:bubble3D val="0"/>
            <c:spPr>
              <a:solidFill>
                <a:schemeClr val="accent3"/>
              </a:solidFill>
              <a:ln>
                <a:noFill/>
              </a:ln>
            </c:spPr>
            <c:extLst>
              <c:ext xmlns:c16="http://schemas.microsoft.com/office/drawing/2014/chart" uri="{C3380CC4-5D6E-409C-BE32-E72D297353CC}">
                <c16:uniqueId val="{00000010-8AED-43C6-9767-0C23A7A2C2C0}"/>
              </c:ext>
            </c:extLst>
          </c:dPt>
          <c:val>
            <c:numRef>
              <c:f>Sheet1!$A$5:$H$5</c:f>
              <c:numCache>
                <c:formatCode>General</c:formatCode>
                <c:ptCount val="8"/>
                <c:pt idx="2">
                  <c:v>1.1599999999999966</c:v>
                </c:pt>
                <c:pt idx="3">
                  <c:v>3.8400000000000034</c:v>
                </c:pt>
                <c:pt idx="4">
                  <c:v>9.289999999999992</c:v>
                </c:pt>
                <c:pt idx="5">
                  <c:v>8</c:v>
                </c:pt>
                <c:pt idx="6">
                  <c:v>7.2010000000000218</c:v>
                </c:pt>
                <c:pt idx="7">
                  <c:v>13.464000000000055</c:v>
                </c:pt>
              </c:numCache>
            </c:numRef>
          </c:val>
          <c:extLst>
            <c:ext xmlns:c16="http://schemas.microsoft.com/office/drawing/2014/chart" uri="{C3380CC4-5D6E-409C-BE32-E72D297353CC}">
              <c16:uniqueId val="{00000011-8AED-43C6-9767-0C23A7A2C2C0}"/>
            </c:ext>
          </c:extLst>
        </c:ser>
        <c:ser>
          <c:idx val="5"/>
          <c:order val="5"/>
          <c:spPr>
            <a:solidFill>
              <a:srgbClr val="4C6C9C"/>
            </a:solidFill>
            <a:ln>
              <a:noFill/>
            </a:ln>
          </c:spPr>
          <c:invertIfNegative val="0"/>
          <c:dPt>
            <c:idx val="2"/>
            <c:invertIfNegative val="0"/>
            <c:bubble3D val="0"/>
            <c:spPr>
              <a:solidFill>
                <a:srgbClr val="DFE5EF"/>
              </a:solidFill>
              <a:ln>
                <a:noFill/>
              </a:ln>
            </c:spPr>
            <c:extLst>
              <c:ext xmlns:c16="http://schemas.microsoft.com/office/drawing/2014/chart" uri="{C3380CC4-5D6E-409C-BE32-E72D297353CC}">
                <c16:uniqueId val="{00000012-8AED-43C6-9767-0C23A7A2C2C0}"/>
              </c:ext>
            </c:extLst>
          </c:dPt>
          <c:dPt>
            <c:idx val="3"/>
            <c:invertIfNegative val="0"/>
            <c:bubble3D val="0"/>
            <c:spPr>
              <a:solidFill>
                <a:srgbClr val="DFE5EF"/>
              </a:solidFill>
              <a:ln>
                <a:noFill/>
              </a:ln>
            </c:spPr>
            <c:extLst>
              <c:ext xmlns:c16="http://schemas.microsoft.com/office/drawing/2014/chart" uri="{C3380CC4-5D6E-409C-BE32-E72D297353CC}">
                <c16:uniqueId val="{00000013-8AED-43C6-9767-0C23A7A2C2C0}"/>
              </c:ext>
            </c:extLst>
          </c:dPt>
          <c:dPt>
            <c:idx val="7"/>
            <c:invertIfNegative val="0"/>
            <c:bubble3D val="0"/>
            <c:spPr>
              <a:solidFill>
                <a:srgbClr val="DFE5EF"/>
              </a:solidFill>
              <a:ln>
                <a:noFill/>
              </a:ln>
            </c:spPr>
            <c:extLst>
              <c:ext xmlns:c16="http://schemas.microsoft.com/office/drawing/2014/chart" uri="{C3380CC4-5D6E-409C-BE32-E72D297353CC}">
                <c16:uniqueId val="{00000014-8AED-43C6-9767-0C23A7A2C2C0}"/>
              </c:ext>
            </c:extLst>
          </c:dPt>
          <c:val>
            <c:numRef>
              <c:f>Sheet1!$A$6:$H$6</c:f>
              <c:numCache>
                <c:formatCode>General</c:formatCode>
                <c:ptCount val="8"/>
                <c:pt idx="2">
                  <c:v>2.3199999999999932</c:v>
                </c:pt>
                <c:pt idx="3">
                  <c:v>1.4000000000000057</c:v>
                </c:pt>
                <c:pt idx="4">
                  <c:v>5.7299999999999898</c:v>
                </c:pt>
                <c:pt idx="5">
                  <c:v>6.5999999999999943</c:v>
                </c:pt>
                <c:pt idx="6">
                  <c:v>7.2010000000000218</c:v>
                </c:pt>
                <c:pt idx="7">
                  <c:v>16.600000000000023</c:v>
                </c:pt>
              </c:numCache>
            </c:numRef>
          </c:val>
          <c:extLst>
            <c:ext xmlns:c16="http://schemas.microsoft.com/office/drawing/2014/chart" uri="{C3380CC4-5D6E-409C-BE32-E72D297353CC}">
              <c16:uniqueId val="{00000015-8AED-43C6-9767-0C23A7A2C2C0}"/>
            </c:ext>
          </c:extLst>
        </c:ser>
        <c:ser>
          <c:idx val="6"/>
          <c:order val="6"/>
          <c:spPr>
            <a:solidFill>
              <a:srgbClr val="DFE5EF"/>
            </a:solidFill>
            <a:ln>
              <a:noFill/>
            </a:ln>
          </c:spPr>
          <c:invertIfNegative val="0"/>
          <c:val>
            <c:numRef>
              <c:f>Sheet1!$A$7:$H$7</c:f>
              <c:numCache>
                <c:formatCode>General</c:formatCode>
                <c:ptCount val="8"/>
                <c:pt idx="4">
                  <c:v>0.88999999999998636</c:v>
                </c:pt>
                <c:pt idx="5">
                  <c:v>5.0819999999999936</c:v>
                </c:pt>
                <c:pt idx="6">
                  <c:v>7.2010000000000218</c:v>
                </c:pt>
              </c:numCache>
            </c:numRef>
          </c:val>
          <c:extLst>
            <c:ext xmlns:c16="http://schemas.microsoft.com/office/drawing/2014/chart" uri="{C3380CC4-5D6E-409C-BE32-E72D297353CC}">
              <c16:uniqueId val="{00000016-8AED-43C6-9767-0C23A7A2C2C0}"/>
            </c:ext>
          </c:extLst>
        </c:ser>
        <c:dLbls>
          <c:showLegendKey val="0"/>
          <c:showVal val="0"/>
          <c:showCatName val="0"/>
          <c:showSerName val="0"/>
          <c:showPercent val="0"/>
          <c:showBubbleSize val="0"/>
        </c:dLbls>
        <c:gapWidth val="80"/>
        <c:overlap val="100"/>
        <c:axId val="1231315840"/>
        <c:axId val="1"/>
      </c:barChart>
      <c:catAx>
        <c:axId val="123131584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650"/>
          <c:min val="0"/>
        </c:scaling>
        <c:delete val="0"/>
        <c:axPos val="l"/>
        <c:majorGridlines>
          <c:spPr>
            <a:ln>
              <a:noFill/>
            </a:ln>
          </c:spPr>
        </c:majorGridlines>
        <c:numFmt formatCode="#,##0;&quot;-&quot;#,##0" sourceLinked="0"/>
        <c:majorTickMark val="out"/>
        <c:minorTickMark val="none"/>
        <c:tickLblPos val="nextTo"/>
        <c:spPr>
          <a:ln w="9525" cmpd="sng" algn="ctr">
            <a:solidFill>
              <a:schemeClr val="bg1"/>
            </a:solidFill>
            <a:prstDash val="solid"/>
          </a:ln>
        </c:spPr>
        <c:txPr>
          <a:bodyPr wrap="none"/>
          <a:lstStyle/>
          <a:p>
            <a:pPr>
              <a:defRPr sz="900" kern="1200">
                <a:solidFill>
                  <a:schemeClr val="tx1"/>
                </a:solidFill>
                <a:latin typeface="+mn-lt"/>
                <a:ea typeface="+mn-ea"/>
                <a:cs typeface="+mn-cs"/>
              </a:defRPr>
            </a:pPr>
            <a:endParaRPr lang="en-US"/>
          </a:p>
        </c:txPr>
        <c:crossAx val="1231315840"/>
        <c:crosses val="min"/>
        <c:crossBetween val="between"/>
        <c:majorUnit val="50"/>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980509745127435E-2"/>
          <c:y val="5.6416368692888359E-2"/>
          <c:w val="0.92203898050974509"/>
          <c:h val="0.8871672626142233"/>
        </c:manualLayout>
      </c:layout>
      <c:barChart>
        <c:barDir val="col"/>
        <c:grouping val="stacked"/>
        <c:varyColors val="0"/>
        <c:ser>
          <c:idx val="0"/>
          <c:order val="0"/>
          <c:spPr>
            <a:solidFill>
              <a:schemeClr val="accent1"/>
            </a:solidFill>
            <a:ln w="3175" cmpd="sng" algn="ctr">
              <a:solidFill>
                <a:schemeClr val="bg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1CC-4EC7-8E43-EE364C2A1AD5}"/>
                </c:ext>
              </c:extLst>
            </c:dLbl>
            <c:dLbl>
              <c:idx val="1"/>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1CC-4EC7-8E43-EE364C2A1AD5}"/>
                </c:ext>
              </c:extLst>
            </c:dLbl>
            <c:dLbl>
              <c:idx val="2"/>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1CC-4EC7-8E43-EE364C2A1AD5}"/>
                </c:ext>
              </c:extLst>
            </c:dLbl>
            <c:dLbl>
              <c:idx val="3"/>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1CC-4EC7-8E43-EE364C2A1AD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55.000000000000007</c:v>
                </c:pt>
                <c:pt idx="1">
                  <c:v>65</c:v>
                </c:pt>
                <c:pt idx="2">
                  <c:v>74</c:v>
                </c:pt>
                <c:pt idx="3">
                  <c:v>84.684684684684683</c:v>
                </c:pt>
              </c:numCache>
            </c:numRef>
          </c:val>
          <c:extLst>
            <c:ext xmlns:c16="http://schemas.microsoft.com/office/drawing/2014/chart" uri="{C3380CC4-5D6E-409C-BE32-E72D297353CC}">
              <c16:uniqueId val="{00000004-71CC-4EC7-8E43-EE364C2A1AD5}"/>
            </c:ext>
          </c:extLst>
        </c:ser>
        <c:ser>
          <c:idx val="1"/>
          <c:order val="1"/>
          <c:spPr>
            <a:solidFill>
              <a:schemeClr val="accent2"/>
            </a:solidFill>
            <a:ln w="3175" cmpd="sng" algn="ctr">
              <a:solidFill>
                <a:schemeClr val="bg1"/>
              </a:solidFill>
              <a:prstDash val="solid"/>
            </a:ln>
          </c:spPr>
          <c:invertIfNegative val="0"/>
          <c:dPt>
            <c:idx val="3"/>
            <c:invertIfNegative val="0"/>
            <c:bubble3D val="0"/>
            <c:spPr>
              <a:solidFill>
                <a:schemeClr val="accent3"/>
              </a:solidFill>
              <a:ln w="3175" cmpd="sng" algn="ctr">
                <a:solidFill>
                  <a:schemeClr val="bg1"/>
                </a:solidFill>
                <a:prstDash val="solid"/>
              </a:ln>
            </c:spPr>
            <c:extLst>
              <c:ext xmlns:c16="http://schemas.microsoft.com/office/drawing/2014/chart" uri="{C3380CC4-5D6E-409C-BE32-E72D297353CC}">
                <c16:uniqueId val="{00000005-71CC-4EC7-8E43-EE364C2A1AD5}"/>
              </c:ext>
            </c:extLst>
          </c:dPt>
          <c:dLbls>
            <c:dLbl>
              <c:idx val="0"/>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1CC-4EC7-8E43-EE364C2A1AD5}"/>
                </c:ext>
              </c:extLst>
            </c:dLbl>
            <c:dLbl>
              <c:idx val="1"/>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1CC-4EC7-8E43-EE364C2A1AD5}"/>
                </c:ext>
              </c:extLst>
            </c:dLbl>
            <c:dLbl>
              <c:idx val="2"/>
              <c:layout>
                <c:manualLayout>
                  <c:x val="0"/>
                  <c:y val="0"/>
                </c:manualLayout>
              </c:layout>
              <c:numFmt formatCode="#,##0&quot;%&quot;;&quot;-&quot;#,##0&quot;%&quot;"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1CC-4EC7-8E43-EE364C2A1AD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13</c:v>
                </c:pt>
                <c:pt idx="1">
                  <c:v>6.9999999999999947</c:v>
                </c:pt>
                <c:pt idx="2">
                  <c:v>3.0000000000000027</c:v>
                </c:pt>
                <c:pt idx="3">
                  <c:v>2.202202202202197</c:v>
                </c:pt>
              </c:numCache>
            </c:numRef>
          </c:val>
          <c:extLst>
            <c:ext xmlns:c16="http://schemas.microsoft.com/office/drawing/2014/chart" uri="{C3380CC4-5D6E-409C-BE32-E72D297353CC}">
              <c16:uniqueId val="{00000009-71CC-4EC7-8E43-EE364C2A1AD5}"/>
            </c:ext>
          </c:extLst>
        </c:ser>
        <c:ser>
          <c:idx val="2"/>
          <c:order val="2"/>
          <c:spPr>
            <a:solidFill>
              <a:schemeClr val="accent3"/>
            </a:solidFill>
            <a:ln w="3175" cmpd="sng" algn="ctr">
              <a:solidFill>
                <a:schemeClr val="bg1"/>
              </a:solidFill>
              <a:prstDash val="solid"/>
            </a:ln>
          </c:spPr>
          <c:invertIfNegative val="0"/>
          <c:dPt>
            <c:idx val="3"/>
            <c:invertIfNegative val="0"/>
            <c:bubble3D val="0"/>
            <c:spPr>
              <a:solidFill>
                <a:schemeClr val="accent4"/>
              </a:solidFill>
              <a:ln w="3175" cmpd="sng" algn="ctr">
                <a:solidFill>
                  <a:schemeClr val="bg1"/>
                </a:solidFill>
                <a:prstDash val="solid"/>
              </a:ln>
            </c:spPr>
            <c:extLst>
              <c:ext xmlns:c16="http://schemas.microsoft.com/office/drawing/2014/chart" uri="{C3380CC4-5D6E-409C-BE32-E72D297353CC}">
                <c16:uniqueId val="{0000000A-71CC-4EC7-8E43-EE364C2A1AD5}"/>
              </c:ext>
            </c:extLst>
          </c:dPt>
          <c:dLbls>
            <c:dLbl>
              <c:idx val="0"/>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1CC-4EC7-8E43-EE364C2A1AD5}"/>
                </c:ext>
              </c:extLst>
            </c:dLbl>
            <c:dLbl>
              <c:idx val="1"/>
              <c:layout>
                <c:manualLayout>
                  <c:x val="0"/>
                  <c:y val="-3.9729837107667858E-4"/>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1CC-4EC7-8E43-EE364C2A1AD5}"/>
                </c:ext>
              </c:extLst>
            </c:dLbl>
            <c:dLbl>
              <c:idx val="2"/>
              <c:layout>
                <c:manualLayout>
                  <c:x val="0"/>
                  <c:y val="0"/>
                </c:manualLayout>
              </c:layout>
              <c:numFmt formatCode="#,##0&quot;%&quot;;&quot;-&quot;#,##0&quot;%&quot;"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1CC-4EC7-8E43-EE364C2A1AD5}"/>
                </c:ext>
              </c:extLst>
            </c:dLbl>
            <c:dLbl>
              <c:idx val="3"/>
              <c:layout>
                <c:manualLayout>
                  <c:x val="0"/>
                  <c:y val="-3.9729837107667858E-4"/>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1CC-4EC7-8E43-EE364C2A1AD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7.9999999999999964</c:v>
                </c:pt>
                <c:pt idx="1">
                  <c:v>4.0000000000000036</c:v>
                </c:pt>
                <c:pt idx="2">
                  <c:v>3.0000000000000027</c:v>
                </c:pt>
                <c:pt idx="3">
                  <c:v>7.8078078078078095</c:v>
                </c:pt>
              </c:numCache>
            </c:numRef>
          </c:val>
          <c:extLst>
            <c:ext xmlns:c16="http://schemas.microsoft.com/office/drawing/2014/chart" uri="{C3380CC4-5D6E-409C-BE32-E72D297353CC}">
              <c16:uniqueId val="{0000000E-71CC-4EC7-8E43-EE364C2A1AD5}"/>
            </c:ext>
          </c:extLst>
        </c:ser>
        <c:ser>
          <c:idx val="3"/>
          <c:order val="3"/>
          <c:spPr>
            <a:solidFill>
              <a:schemeClr val="accent4"/>
            </a:solidFill>
            <a:ln w="3175" cmpd="sng" algn="ctr">
              <a:solidFill>
                <a:schemeClr val="bg1"/>
              </a:solidFill>
              <a:prstDash val="solid"/>
            </a:ln>
          </c:spPr>
          <c:invertIfNegative val="0"/>
          <c:dPt>
            <c:idx val="3"/>
            <c:invertIfNegative val="0"/>
            <c:bubble3D val="0"/>
            <c:spPr>
              <a:solidFill>
                <a:schemeClr val="accent5"/>
              </a:solidFill>
              <a:ln w="3175" cmpd="sng" algn="ctr">
                <a:solidFill>
                  <a:schemeClr val="bg1"/>
                </a:solidFill>
                <a:prstDash val="solid"/>
              </a:ln>
            </c:spPr>
            <c:extLst>
              <c:ext xmlns:c16="http://schemas.microsoft.com/office/drawing/2014/chart" uri="{C3380CC4-5D6E-409C-BE32-E72D297353CC}">
                <c16:uniqueId val="{0000000F-71CC-4EC7-8E43-EE364C2A1AD5}"/>
              </c:ext>
            </c:extLst>
          </c:dPt>
          <c:dLbls>
            <c:dLbl>
              <c:idx val="0"/>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1CC-4EC7-8E43-EE364C2A1AD5}"/>
                </c:ext>
              </c:extLst>
            </c:dLbl>
            <c:dLbl>
              <c:idx val="1"/>
              <c:layout>
                <c:manualLayout>
                  <c:x val="0"/>
                  <c:y val="-3.9729837107667858E-4"/>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71CC-4EC7-8E43-EE364C2A1AD5}"/>
                </c:ext>
              </c:extLst>
            </c:dLbl>
            <c:dLbl>
              <c:idx val="2"/>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71CC-4EC7-8E43-EE364C2A1AD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17.999999999999993</c:v>
                </c:pt>
                <c:pt idx="1">
                  <c:v>19.999999999999996</c:v>
                </c:pt>
                <c:pt idx="2">
                  <c:v>14.999999999999991</c:v>
                </c:pt>
                <c:pt idx="3">
                  <c:v>2.7027027027026973</c:v>
                </c:pt>
              </c:numCache>
            </c:numRef>
          </c:val>
          <c:extLst>
            <c:ext xmlns:c16="http://schemas.microsoft.com/office/drawing/2014/chart" uri="{C3380CC4-5D6E-409C-BE32-E72D297353CC}">
              <c16:uniqueId val="{00000013-71CC-4EC7-8E43-EE364C2A1AD5}"/>
            </c:ext>
          </c:extLst>
        </c:ser>
        <c:ser>
          <c:idx val="4"/>
          <c:order val="4"/>
          <c:spPr>
            <a:solidFill>
              <a:schemeClr val="accent5"/>
            </a:solidFill>
            <a:ln w="3175" cmpd="sng" algn="ctr">
              <a:solidFill>
                <a:schemeClr val="bg1"/>
              </a:solidFill>
              <a:prstDash val="solid"/>
            </a:ln>
          </c:spPr>
          <c:invertIfNegative val="0"/>
          <c:dPt>
            <c:idx val="3"/>
            <c:invertIfNegative val="0"/>
            <c:bubble3D val="0"/>
            <c:spPr>
              <a:solidFill>
                <a:schemeClr val="accent6"/>
              </a:solidFill>
              <a:ln w="3175" cmpd="sng" algn="ctr">
                <a:solidFill>
                  <a:schemeClr val="bg1"/>
                </a:solidFill>
                <a:prstDash val="solid"/>
              </a:ln>
            </c:spPr>
            <c:extLst>
              <c:ext xmlns:c16="http://schemas.microsoft.com/office/drawing/2014/chart" uri="{C3380CC4-5D6E-409C-BE32-E72D297353CC}">
                <c16:uniqueId val="{00000014-71CC-4EC7-8E43-EE364C2A1AD5}"/>
              </c:ext>
            </c:extLst>
          </c:dPt>
          <c:dLbls>
            <c:dLbl>
              <c:idx val="0"/>
              <c:layout>
                <c:manualLayout>
                  <c:x val="0"/>
                  <c:y val="0"/>
                </c:manualLayout>
              </c:layout>
              <c:numFmt formatCode="#,##0&quot;%&quot;;&quot;-&quot;#,##0&quot;%&quot;"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71CC-4EC7-8E43-EE364C2A1AD5}"/>
                </c:ext>
              </c:extLst>
            </c:dLbl>
            <c:dLbl>
              <c:idx val="1"/>
              <c:layout>
                <c:manualLayout>
                  <c:x val="0"/>
                  <c:y val="-3.9729837107667858E-4"/>
                </c:manualLayout>
              </c:layout>
              <c:numFmt formatCode="#,##0&quot;%&quot;;&quot;-&quot;#,##0&quot;%&quot;"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71CC-4EC7-8E43-EE364C2A1AD5}"/>
                </c:ext>
              </c:extLst>
            </c:dLbl>
            <c:dLbl>
              <c:idx val="2"/>
              <c:layout>
                <c:manualLayout>
                  <c:x val="0"/>
                  <c:y val="0"/>
                </c:manualLayout>
              </c:layout>
              <c:numFmt formatCode="#,##0&quot;%&quot;;&quot;-&quot;#,##0&quot;%&quot;" sourceLinked="0"/>
              <c:spPr>
                <a:noFill/>
                <a:ln>
                  <a:noFill/>
                </a:ln>
              </c:spPr>
              <c:txPr>
                <a:bodyPr wrap="none"/>
                <a:lstStyle/>
                <a:p>
                  <a:pPr>
                    <a:defRPr sz="7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71CC-4EC7-8E43-EE364C2A1AD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Sheet1!$A$5:$D$5</c:f>
              <c:numCache>
                <c:formatCode>General</c:formatCode>
                <c:ptCount val="4"/>
                <c:pt idx="0">
                  <c:v>4.0000000000000036</c:v>
                </c:pt>
                <c:pt idx="1">
                  <c:v>4.0000000000000036</c:v>
                </c:pt>
                <c:pt idx="2">
                  <c:v>3.0000000000000027</c:v>
                </c:pt>
                <c:pt idx="3">
                  <c:v>2.6026026026025995</c:v>
                </c:pt>
              </c:numCache>
            </c:numRef>
          </c:val>
          <c:extLst>
            <c:ext xmlns:c16="http://schemas.microsoft.com/office/drawing/2014/chart" uri="{C3380CC4-5D6E-409C-BE32-E72D297353CC}">
              <c16:uniqueId val="{00000018-71CC-4EC7-8E43-EE364C2A1AD5}"/>
            </c:ext>
          </c:extLst>
        </c:ser>
        <c:ser>
          <c:idx val="5"/>
          <c:order val="5"/>
          <c:spPr>
            <a:solidFill>
              <a:schemeClr val="accent6"/>
            </a:solidFill>
            <a:ln w="3175" cmpd="sng" algn="ctr">
              <a:solidFill>
                <a:schemeClr val="bg1"/>
              </a:solidFill>
              <a:prstDash val="solid"/>
            </a:ln>
          </c:spPr>
          <c:invertIfNegative val="0"/>
          <c:val>
            <c:numRef>
              <c:f>Sheet1!$A$6:$D$6</c:f>
              <c:numCache>
                <c:formatCode>General</c:formatCode>
                <c:ptCount val="4"/>
                <c:pt idx="0">
                  <c:v>2.0000000000000018</c:v>
                </c:pt>
                <c:pt idx="1">
                  <c:v>0</c:v>
                </c:pt>
                <c:pt idx="2">
                  <c:v>2.0000000000000018</c:v>
                </c:pt>
              </c:numCache>
            </c:numRef>
          </c:val>
          <c:extLst>
            <c:ext xmlns:c16="http://schemas.microsoft.com/office/drawing/2014/chart" uri="{C3380CC4-5D6E-409C-BE32-E72D297353CC}">
              <c16:uniqueId val="{00000019-71CC-4EC7-8E43-EE364C2A1AD5}"/>
            </c:ext>
          </c:extLst>
        </c:ser>
        <c:dLbls>
          <c:showLegendKey val="0"/>
          <c:showVal val="0"/>
          <c:showCatName val="0"/>
          <c:showSerName val="0"/>
          <c:showPercent val="0"/>
          <c:showBubbleSize val="0"/>
        </c:dLbls>
        <c:gapWidth val="80"/>
        <c:overlap val="100"/>
        <c:axId val="2117353568"/>
        <c:axId val="1"/>
      </c:barChart>
      <c:catAx>
        <c:axId val="2117353568"/>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2117353568"/>
        <c:crosses val="min"/>
        <c:crossBetween val="between"/>
      </c:valAx>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708484408992021E-2"/>
          <c:y val="5.6416368692888359E-2"/>
          <c:w val="0.89195068890500362"/>
          <c:h val="0.8871672626142233"/>
        </c:manualLayout>
      </c:layout>
      <c:barChart>
        <c:barDir val="col"/>
        <c:grouping val="stacked"/>
        <c:varyColors val="0"/>
        <c:ser>
          <c:idx val="0"/>
          <c:order val="0"/>
          <c:spPr>
            <a:solidFill>
              <a:schemeClr val="accent1"/>
            </a:solidFill>
            <a:ln w="3175" cmpd="sng" algn="ctr">
              <a:solidFill>
                <a:schemeClr val="bg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2D8-4777-BBAD-6C5E50FF05A8}"/>
                </c:ext>
              </c:extLst>
            </c:dLbl>
            <c:dLbl>
              <c:idx val="1"/>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2D8-4777-BBAD-6C5E50FF05A8}"/>
                </c:ext>
              </c:extLst>
            </c:dLbl>
            <c:dLbl>
              <c:idx val="2"/>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2D8-4777-BBAD-6C5E50FF05A8}"/>
                </c:ext>
              </c:extLst>
            </c:dLbl>
            <c:dLbl>
              <c:idx val="3"/>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2D8-4777-BBAD-6C5E50FF05A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57.999999999999993</c:v>
                </c:pt>
                <c:pt idx="1">
                  <c:v>66</c:v>
                </c:pt>
                <c:pt idx="2">
                  <c:v>85</c:v>
                </c:pt>
                <c:pt idx="3">
                  <c:v>92.540322580645167</c:v>
                </c:pt>
              </c:numCache>
            </c:numRef>
          </c:val>
          <c:extLst>
            <c:ext xmlns:c16="http://schemas.microsoft.com/office/drawing/2014/chart" uri="{C3380CC4-5D6E-409C-BE32-E72D297353CC}">
              <c16:uniqueId val="{00000004-F2D8-4777-BBAD-6C5E50FF05A8}"/>
            </c:ext>
          </c:extLst>
        </c:ser>
        <c:ser>
          <c:idx val="1"/>
          <c:order val="1"/>
          <c:spPr>
            <a:solidFill>
              <a:schemeClr val="accent2"/>
            </a:solidFill>
            <a:ln w="3175" cmpd="sng" algn="ctr">
              <a:solidFill>
                <a:schemeClr val="bg1"/>
              </a:solidFill>
              <a:prstDash val="solid"/>
            </a:ln>
          </c:spPr>
          <c:invertIfNegative val="0"/>
          <c:dPt>
            <c:idx val="3"/>
            <c:invertIfNegative val="0"/>
            <c:bubble3D val="0"/>
            <c:spPr>
              <a:solidFill>
                <a:schemeClr val="accent4"/>
              </a:solidFill>
              <a:ln w="3175" cmpd="sng" algn="ctr">
                <a:solidFill>
                  <a:schemeClr val="bg1"/>
                </a:solidFill>
                <a:prstDash val="solid"/>
              </a:ln>
            </c:spPr>
            <c:extLst>
              <c:ext xmlns:c16="http://schemas.microsoft.com/office/drawing/2014/chart" uri="{C3380CC4-5D6E-409C-BE32-E72D297353CC}">
                <c16:uniqueId val="{00000005-F2D8-4777-BBAD-6C5E50FF05A8}"/>
              </c:ext>
            </c:extLst>
          </c:dPt>
          <c:dLbls>
            <c:dLbl>
              <c:idx val="0"/>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2D8-4777-BBAD-6C5E50FF05A8}"/>
                </c:ext>
              </c:extLst>
            </c:dLbl>
            <c:dLbl>
              <c:idx val="1"/>
              <c:layout>
                <c:manualLayout>
                  <c:x val="0"/>
                  <c:y val="-3.9729837107667858E-4"/>
                </c:manualLayout>
              </c:layout>
              <c:numFmt formatCode="#,##0&quot;%&quot;;&quot;-&quot;#,##0&quot;%&quot;" sourceLinked="0"/>
              <c:spPr>
                <a:noFill/>
                <a:ln>
                  <a:noFill/>
                </a:ln>
              </c:spPr>
              <c:txPr>
                <a:bodyPr wrap="none"/>
                <a:lstStyle/>
                <a:p>
                  <a:pPr>
                    <a:defRPr sz="7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2D8-4777-BBAD-6C5E50FF05A8}"/>
                </c:ext>
              </c:extLst>
            </c:dLbl>
            <c:dLbl>
              <c:idx val="3"/>
              <c:layout>
                <c:manualLayout>
                  <c:x val="0.11892675852066716"/>
                  <c:y val="0"/>
                </c:manualLayout>
              </c:layout>
              <c:numFmt formatCode="#,##0&quot;%&quot;;&quot;-&quot;#,##0&quot;%&quot;"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2D8-4777-BBAD-6C5E50FF05A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7.0000000000000062</c:v>
                </c:pt>
                <c:pt idx="1">
                  <c:v>2.9999999999999916</c:v>
                </c:pt>
                <c:pt idx="2">
                  <c:v>1.0000000000000009</c:v>
                </c:pt>
                <c:pt idx="3">
                  <c:v>6.8548387096774244</c:v>
                </c:pt>
              </c:numCache>
            </c:numRef>
          </c:val>
          <c:extLst>
            <c:ext xmlns:c16="http://schemas.microsoft.com/office/drawing/2014/chart" uri="{C3380CC4-5D6E-409C-BE32-E72D297353CC}">
              <c16:uniqueId val="{00000008-F2D8-4777-BBAD-6C5E50FF05A8}"/>
            </c:ext>
          </c:extLst>
        </c:ser>
        <c:ser>
          <c:idx val="2"/>
          <c:order val="2"/>
          <c:spPr>
            <a:solidFill>
              <a:schemeClr val="accent3"/>
            </a:solidFill>
            <a:ln w="3175" cmpd="sng" algn="ctr">
              <a:solidFill>
                <a:schemeClr val="bg1"/>
              </a:solidFill>
              <a:prstDash val="solid"/>
            </a:ln>
          </c:spPr>
          <c:invertIfNegative val="0"/>
          <c:dPt>
            <c:idx val="3"/>
            <c:invertIfNegative val="0"/>
            <c:bubble3D val="0"/>
            <c:spPr>
              <a:solidFill>
                <a:schemeClr val="accent5"/>
              </a:solidFill>
              <a:ln w="3175" cmpd="sng" algn="ctr">
                <a:solidFill>
                  <a:schemeClr val="bg1"/>
                </a:solidFill>
                <a:prstDash val="solid"/>
              </a:ln>
            </c:spPr>
            <c:extLst>
              <c:ext xmlns:c16="http://schemas.microsoft.com/office/drawing/2014/chart" uri="{C3380CC4-5D6E-409C-BE32-E72D297353CC}">
                <c16:uniqueId val="{00000009-F2D8-4777-BBAD-6C5E50FF05A8}"/>
              </c:ext>
            </c:extLst>
          </c:dPt>
          <c:dLbls>
            <c:dLbl>
              <c:idx val="0"/>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2D8-4777-BBAD-6C5E50FF05A8}"/>
                </c:ext>
              </c:extLst>
            </c:dLbl>
            <c:dLbl>
              <c:idx val="1"/>
              <c:layout>
                <c:manualLayout>
                  <c:x val="0.10297316896301668"/>
                  <c:y val="0"/>
                </c:manualLayout>
              </c:layout>
              <c:numFmt formatCode="#,##0&quot;%&quot;;&quot;-&quot;#,##0&quot;%&quot;" sourceLinked="0"/>
              <c:spPr>
                <a:noFill/>
                <a:ln>
                  <a:noFill/>
                </a:ln>
              </c:spPr>
              <c:txPr>
                <a:bodyPr wrap="none"/>
                <a:lstStyle/>
                <a:p>
                  <a:pPr>
                    <a:defRPr sz="7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2D8-4777-BBAD-6C5E50FF05A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3.9999999999999925</c:v>
                </c:pt>
                <c:pt idx="1">
                  <c:v>2.0000000000000018</c:v>
                </c:pt>
                <c:pt idx="2">
                  <c:v>1.0000000000000009</c:v>
                </c:pt>
                <c:pt idx="3">
                  <c:v>0.50403225806451291</c:v>
                </c:pt>
              </c:numCache>
            </c:numRef>
          </c:val>
          <c:extLst>
            <c:ext xmlns:c16="http://schemas.microsoft.com/office/drawing/2014/chart" uri="{C3380CC4-5D6E-409C-BE32-E72D297353CC}">
              <c16:uniqueId val="{0000000C-F2D8-4777-BBAD-6C5E50FF05A8}"/>
            </c:ext>
          </c:extLst>
        </c:ser>
        <c:ser>
          <c:idx val="3"/>
          <c:order val="3"/>
          <c:spPr>
            <a:solidFill>
              <a:schemeClr val="accent4"/>
            </a:solidFill>
            <a:ln w="3175" cmpd="sng" algn="ctr">
              <a:solidFill>
                <a:schemeClr val="bg1"/>
              </a:solidFill>
              <a:prstDash val="solid"/>
            </a:ln>
          </c:spPr>
          <c:invertIfNegative val="0"/>
          <c:dPt>
            <c:idx val="3"/>
            <c:invertIfNegative val="0"/>
            <c:bubble3D val="0"/>
            <c:spPr>
              <a:solidFill>
                <a:schemeClr val="accent6"/>
              </a:solidFill>
              <a:ln w="3175" cmpd="sng" algn="ctr">
                <a:solidFill>
                  <a:schemeClr val="bg1"/>
                </a:solidFill>
                <a:prstDash val="solid"/>
              </a:ln>
            </c:spPr>
            <c:extLst>
              <c:ext xmlns:c16="http://schemas.microsoft.com/office/drawing/2014/chart" uri="{C3380CC4-5D6E-409C-BE32-E72D297353CC}">
                <c16:uniqueId val="{0000000D-F2D8-4777-BBAD-6C5E50FF05A8}"/>
              </c:ext>
            </c:extLst>
          </c:dPt>
          <c:dLbls>
            <c:dLbl>
              <c:idx val="0"/>
              <c:layout>
                <c:manualLayout>
                  <c:x val="0"/>
                  <c:y val="-3.9729837107667858E-4"/>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2D8-4777-BBAD-6C5E50FF05A8}"/>
                </c:ext>
              </c:extLst>
            </c:dLbl>
            <c:dLbl>
              <c:idx val="1"/>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2D8-4777-BBAD-6C5E50FF05A8}"/>
                </c:ext>
              </c:extLst>
            </c:dLbl>
            <c:dLbl>
              <c:idx val="2"/>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2D8-4777-BBAD-6C5E50FF05A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28.000000000000004</c:v>
                </c:pt>
                <c:pt idx="1">
                  <c:v>28.000000000000004</c:v>
                </c:pt>
                <c:pt idx="2">
                  <c:v>12</c:v>
                </c:pt>
                <c:pt idx="3">
                  <c:v>0.10080645161290036</c:v>
                </c:pt>
              </c:numCache>
            </c:numRef>
          </c:val>
          <c:extLst>
            <c:ext xmlns:c16="http://schemas.microsoft.com/office/drawing/2014/chart" uri="{C3380CC4-5D6E-409C-BE32-E72D297353CC}">
              <c16:uniqueId val="{00000011-F2D8-4777-BBAD-6C5E50FF05A8}"/>
            </c:ext>
          </c:extLst>
        </c:ser>
        <c:ser>
          <c:idx val="4"/>
          <c:order val="4"/>
          <c:spPr>
            <a:solidFill>
              <a:schemeClr val="accent5"/>
            </a:solidFill>
            <a:ln w="3175" cmpd="sng" algn="ctr">
              <a:solidFill>
                <a:schemeClr val="bg1"/>
              </a:solidFill>
              <a:prstDash val="solid"/>
            </a:ln>
          </c:spPr>
          <c:invertIfNegative val="0"/>
          <c:val>
            <c:numRef>
              <c:f>Sheet1!$A$5:$D$5</c:f>
              <c:numCache>
                <c:formatCode>General</c:formatCode>
                <c:ptCount val="4"/>
                <c:pt idx="0">
                  <c:v>2.0000000000000018</c:v>
                </c:pt>
                <c:pt idx="1">
                  <c:v>1.0000000000000009</c:v>
                </c:pt>
                <c:pt idx="2">
                  <c:v>1.0000000000000009</c:v>
                </c:pt>
              </c:numCache>
            </c:numRef>
          </c:val>
          <c:extLst>
            <c:ext xmlns:c16="http://schemas.microsoft.com/office/drawing/2014/chart" uri="{C3380CC4-5D6E-409C-BE32-E72D297353CC}">
              <c16:uniqueId val="{00000012-F2D8-4777-BBAD-6C5E50FF05A8}"/>
            </c:ext>
          </c:extLst>
        </c:ser>
        <c:ser>
          <c:idx val="5"/>
          <c:order val="5"/>
          <c:spPr>
            <a:solidFill>
              <a:schemeClr val="accent6"/>
            </a:solidFill>
            <a:ln w="3175" cmpd="sng" algn="ctr">
              <a:solidFill>
                <a:schemeClr val="bg1"/>
              </a:solidFill>
              <a:prstDash val="solid"/>
            </a:ln>
          </c:spPr>
          <c:invertIfNegative val="0"/>
          <c:val>
            <c:numRef>
              <c:f>Sheet1!$A$6:$D$6</c:f>
              <c:numCache>
                <c:formatCode>General</c:formatCode>
                <c:ptCount val="4"/>
                <c:pt idx="0">
                  <c:v>1.0000000000000009</c:v>
                </c:pt>
                <c:pt idx="1">
                  <c:v>0</c:v>
                </c:pt>
                <c:pt idx="2">
                  <c:v>0</c:v>
                </c:pt>
              </c:numCache>
            </c:numRef>
          </c:val>
          <c:extLst>
            <c:ext xmlns:c16="http://schemas.microsoft.com/office/drawing/2014/chart" uri="{C3380CC4-5D6E-409C-BE32-E72D297353CC}">
              <c16:uniqueId val="{00000013-F2D8-4777-BBAD-6C5E50FF05A8}"/>
            </c:ext>
          </c:extLst>
        </c:ser>
        <c:dLbls>
          <c:showLegendKey val="0"/>
          <c:showVal val="0"/>
          <c:showCatName val="0"/>
          <c:showSerName val="0"/>
          <c:showPercent val="0"/>
          <c:showBubbleSize val="0"/>
        </c:dLbls>
        <c:gapWidth val="80"/>
        <c:overlap val="100"/>
        <c:axId val="2117351168"/>
        <c:axId val="1"/>
      </c:barChart>
      <c:catAx>
        <c:axId val="2117351168"/>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2117351168"/>
        <c:crosses val="min"/>
        <c:crossBetween val="between"/>
      </c:valAx>
    </c:plotArea>
    <c:plotVisOnly val="0"/>
    <c:dispBlanksAs val="gap"/>
    <c:showDLblsOverMax val="1"/>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980509745127435E-2"/>
          <c:y val="5.6416368692888359E-2"/>
          <c:w val="0.92203898050974509"/>
          <c:h val="0.8871672626142233"/>
        </c:manualLayout>
      </c:layout>
      <c:barChart>
        <c:barDir val="col"/>
        <c:grouping val="stacked"/>
        <c:varyColors val="0"/>
        <c:ser>
          <c:idx val="0"/>
          <c:order val="0"/>
          <c:spPr>
            <a:solidFill>
              <a:schemeClr val="accent1"/>
            </a:solidFill>
            <a:ln w="3175" cmpd="sng" algn="ctr">
              <a:solidFill>
                <a:schemeClr val="bg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819-4C15-AD3B-E53152F7F21E}"/>
                </c:ext>
              </c:extLst>
            </c:dLbl>
            <c:dLbl>
              <c:idx val="1"/>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819-4C15-AD3B-E53152F7F21E}"/>
                </c:ext>
              </c:extLst>
            </c:dLbl>
            <c:dLbl>
              <c:idx val="2"/>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819-4C15-AD3B-E53152F7F21E}"/>
                </c:ext>
              </c:extLst>
            </c:dLbl>
            <c:dLbl>
              <c:idx val="3"/>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819-4C15-AD3B-E53152F7F21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78</c:v>
                </c:pt>
                <c:pt idx="1">
                  <c:v>82</c:v>
                </c:pt>
                <c:pt idx="2">
                  <c:v>97</c:v>
                </c:pt>
                <c:pt idx="3">
                  <c:v>98</c:v>
                </c:pt>
              </c:numCache>
            </c:numRef>
          </c:val>
          <c:extLst>
            <c:ext xmlns:c16="http://schemas.microsoft.com/office/drawing/2014/chart" uri="{C3380CC4-5D6E-409C-BE32-E72D297353CC}">
              <c16:uniqueId val="{00000004-1819-4C15-AD3B-E53152F7F21E}"/>
            </c:ext>
          </c:extLst>
        </c:ser>
        <c:ser>
          <c:idx val="1"/>
          <c:order val="1"/>
          <c:spPr>
            <a:solidFill>
              <a:schemeClr val="accent2"/>
            </a:solidFill>
            <a:ln w="3175" cmpd="sng" algn="ctr">
              <a:solidFill>
                <a:schemeClr val="bg1"/>
              </a:solidFill>
              <a:prstDash val="solid"/>
            </a:ln>
          </c:spPr>
          <c:invertIfNegative val="0"/>
          <c:dPt>
            <c:idx val="3"/>
            <c:invertIfNegative val="0"/>
            <c:bubble3D val="0"/>
            <c:spPr>
              <a:solidFill>
                <a:schemeClr val="accent4"/>
              </a:solidFill>
              <a:ln w="3175" cmpd="sng" algn="ctr">
                <a:solidFill>
                  <a:schemeClr val="bg1"/>
                </a:solidFill>
                <a:prstDash val="solid"/>
              </a:ln>
            </c:spPr>
            <c:extLst>
              <c:ext xmlns:c16="http://schemas.microsoft.com/office/drawing/2014/chart" uri="{C3380CC4-5D6E-409C-BE32-E72D297353CC}">
                <c16:uniqueId val="{00000005-1819-4C15-AD3B-E53152F7F21E}"/>
              </c:ext>
            </c:extLst>
          </c:dPt>
          <c:dLbls>
            <c:dLbl>
              <c:idx val="0"/>
              <c:layout>
                <c:manualLayout>
                  <c:x val="0"/>
                  <c:y val="-3.9729837107667858E-4"/>
                </c:manualLayout>
              </c:layout>
              <c:numFmt formatCode="#,##0&quot;%&quot;;&quot;-&quot;#,##0&quot;%&quot;" sourceLinked="0"/>
              <c:spPr>
                <a:noFill/>
                <a:ln>
                  <a:noFill/>
                </a:ln>
              </c:spPr>
              <c:txPr>
                <a:bodyPr wrap="none"/>
                <a:lstStyle/>
                <a:p>
                  <a:pPr>
                    <a:defRPr sz="7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819-4C15-AD3B-E53152F7F21E}"/>
                </c:ext>
              </c:extLst>
            </c:dLbl>
            <c:dLbl>
              <c:idx val="1"/>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819-4C15-AD3B-E53152F7F21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3.0000000000000027</c:v>
                </c:pt>
                <c:pt idx="1">
                  <c:v>4.0000000000000036</c:v>
                </c:pt>
                <c:pt idx="2">
                  <c:v>0</c:v>
                </c:pt>
                <c:pt idx="3">
                  <c:v>2.0000000000000018</c:v>
                </c:pt>
              </c:numCache>
            </c:numRef>
          </c:val>
          <c:extLst>
            <c:ext xmlns:c16="http://schemas.microsoft.com/office/drawing/2014/chart" uri="{C3380CC4-5D6E-409C-BE32-E72D297353CC}">
              <c16:uniqueId val="{00000008-1819-4C15-AD3B-E53152F7F21E}"/>
            </c:ext>
          </c:extLst>
        </c:ser>
        <c:ser>
          <c:idx val="2"/>
          <c:order val="2"/>
          <c:spPr>
            <a:solidFill>
              <a:schemeClr val="accent3"/>
            </a:solidFill>
            <a:ln w="3175" cmpd="sng" algn="ctr">
              <a:solidFill>
                <a:schemeClr val="bg1"/>
              </a:solidFill>
              <a:prstDash val="solid"/>
            </a:ln>
          </c:spPr>
          <c:invertIfNegative val="0"/>
          <c:val>
            <c:numRef>
              <c:f>Sheet1!$A$3:$D$3</c:f>
              <c:numCache>
                <c:formatCode>General</c:formatCode>
                <c:ptCount val="4"/>
                <c:pt idx="0">
                  <c:v>0</c:v>
                </c:pt>
                <c:pt idx="1">
                  <c:v>0</c:v>
                </c:pt>
                <c:pt idx="2">
                  <c:v>1.0000000000000009</c:v>
                </c:pt>
              </c:numCache>
            </c:numRef>
          </c:val>
          <c:extLst>
            <c:ext xmlns:c16="http://schemas.microsoft.com/office/drawing/2014/chart" uri="{C3380CC4-5D6E-409C-BE32-E72D297353CC}">
              <c16:uniqueId val="{00000009-1819-4C15-AD3B-E53152F7F21E}"/>
            </c:ext>
          </c:extLst>
        </c:ser>
        <c:ser>
          <c:idx val="3"/>
          <c:order val="3"/>
          <c:spPr>
            <a:solidFill>
              <a:schemeClr val="accent4"/>
            </a:solidFill>
            <a:ln w="3175" cmpd="sng" algn="ctr">
              <a:solidFill>
                <a:schemeClr val="bg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819-4C15-AD3B-E53152F7F21E}"/>
                </c:ext>
              </c:extLst>
            </c:dLbl>
            <c:dLbl>
              <c:idx val="1"/>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819-4C15-AD3B-E53152F7F21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17.999999999999993</c:v>
                </c:pt>
                <c:pt idx="1">
                  <c:v>14.000000000000002</c:v>
                </c:pt>
                <c:pt idx="2">
                  <c:v>2.0000000000000018</c:v>
                </c:pt>
              </c:numCache>
            </c:numRef>
          </c:val>
          <c:extLst>
            <c:ext xmlns:c16="http://schemas.microsoft.com/office/drawing/2014/chart" uri="{C3380CC4-5D6E-409C-BE32-E72D297353CC}">
              <c16:uniqueId val="{0000000C-1819-4C15-AD3B-E53152F7F21E}"/>
            </c:ext>
          </c:extLst>
        </c:ser>
        <c:ser>
          <c:idx val="4"/>
          <c:order val="4"/>
          <c:spPr>
            <a:solidFill>
              <a:schemeClr val="accent5"/>
            </a:solidFill>
            <a:ln w="3175" cmpd="sng" algn="ctr">
              <a:solidFill>
                <a:schemeClr val="bg1"/>
              </a:solidFill>
              <a:prstDash val="solid"/>
            </a:ln>
          </c:spPr>
          <c:invertIfNegative val="0"/>
          <c:val>
            <c:numRef>
              <c:f>Sheet1!$A$5:$D$5</c:f>
              <c:numCache>
                <c:formatCode>General</c:formatCode>
                <c:ptCount val="4"/>
                <c:pt idx="0">
                  <c:v>0</c:v>
                </c:pt>
                <c:pt idx="1">
                  <c:v>0</c:v>
                </c:pt>
                <c:pt idx="2">
                  <c:v>0</c:v>
                </c:pt>
              </c:numCache>
            </c:numRef>
          </c:val>
          <c:extLst>
            <c:ext xmlns:c16="http://schemas.microsoft.com/office/drawing/2014/chart" uri="{C3380CC4-5D6E-409C-BE32-E72D297353CC}">
              <c16:uniqueId val="{0000000D-1819-4C15-AD3B-E53152F7F21E}"/>
            </c:ext>
          </c:extLst>
        </c:ser>
        <c:ser>
          <c:idx val="5"/>
          <c:order val="5"/>
          <c:spPr>
            <a:solidFill>
              <a:schemeClr val="accent6"/>
            </a:solidFill>
            <a:ln w="3175" cmpd="sng" algn="ctr">
              <a:solidFill>
                <a:schemeClr val="bg1"/>
              </a:solidFill>
              <a:prstDash val="solid"/>
            </a:ln>
          </c:spPr>
          <c:invertIfNegative val="0"/>
          <c:val>
            <c:numRef>
              <c:f>Sheet1!$A$6:$D$6</c:f>
              <c:numCache>
                <c:formatCode>General</c:formatCode>
                <c:ptCount val="4"/>
                <c:pt idx="0">
                  <c:v>1.0000000000000009</c:v>
                </c:pt>
                <c:pt idx="1">
                  <c:v>0</c:v>
                </c:pt>
                <c:pt idx="2">
                  <c:v>0</c:v>
                </c:pt>
              </c:numCache>
            </c:numRef>
          </c:val>
          <c:extLst>
            <c:ext xmlns:c16="http://schemas.microsoft.com/office/drawing/2014/chart" uri="{C3380CC4-5D6E-409C-BE32-E72D297353CC}">
              <c16:uniqueId val="{0000000E-1819-4C15-AD3B-E53152F7F21E}"/>
            </c:ext>
          </c:extLst>
        </c:ser>
        <c:dLbls>
          <c:showLegendKey val="0"/>
          <c:showVal val="0"/>
          <c:showCatName val="0"/>
          <c:showSerName val="0"/>
          <c:showPercent val="0"/>
          <c:showBubbleSize val="0"/>
        </c:dLbls>
        <c:gapWidth val="80"/>
        <c:overlap val="100"/>
        <c:axId val="2117362688"/>
        <c:axId val="1"/>
      </c:barChart>
      <c:catAx>
        <c:axId val="2117362688"/>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2117362688"/>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700636942675158E-2"/>
          <c:y val="2.1885521885521887E-2"/>
          <c:w val="0.95859872611464969"/>
          <c:h val="0.95622895622895621"/>
        </c:manualLayout>
      </c:layout>
      <c:areaChart>
        <c:grouping val="stacked"/>
        <c:varyColors val="0"/>
        <c:ser>
          <c:idx val="0"/>
          <c:order val="0"/>
          <c:spPr>
            <a:solidFill>
              <a:schemeClr val="tx1"/>
            </a:solidFill>
            <a:ln>
              <a:noFill/>
            </a:ln>
          </c:spPr>
          <c:val>
            <c:numRef>
              <c:f>Sheet1!$A$1:$AY$1</c:f>
              <c:numCache>
                <c:formatCode>General</c:formatCode>
                <c:ptCount val="51"/>
                <c:pt idx="0">
                  <c:v>5.6560778894323569</c:v>
                </c:pt>
                <c:pt idx="1">
                  <c:v>5.7777188393828371</c:v>
                </c:pt>
                <c:pt idx="2">
                  <c:v>5.9239995118424158</c:v>
                </c:pt>
                <c:pt idx="3">
                  <c:v>6.2628574181824268</c:v>
                </c:pt>
                <c:pt idx="4">
                  <c:v>6.5042595058626773</c:v>
                </c:pt>
                <c:pt idx="5">
                  <c:v>6.8244689815342774</c:v>
                </c:pt>
                <c:pt idx="6">
                  <c:v>7.0871168270791465</c:v>
                </c:pt>
                <c:pt idx="7">
                  <c:v>7.5175445682557838</c:v>
                </c:pt>
                <c:pt idx="8">
                  <c:v>7.7989800342553526</c:v>
                </c:pt>
                <c:pt idx="9">
                  <c:v>7.5654136540057744</c:v>
                </c:pt>
                <c:pt idx="10">
                  <c:v>7.9956518182791747</c:v>
                </c:pt>
                <c:pt idx="11">
                  <c:v>8.3972210062160872</c:v>
                </c:pt>
                <c:pt idx="12">
                  <c:v>8.7896772638364986</c:v>
                </c:pt>
                <c:pt idx="13">
                  <c:v>8.9179880660676787</c:v>
                </c:pt>
                <c:pt idx="14">
                  <c:v>9.2442093921421034</c:v>
                </c:pt>
                <c:pt idx="15">
                  <c:v>9.0083087605886849</c:v>
                </c:pt>
                <c:pt idx="16">
                  <c:v>8.9691440513109768</c:v>
                </c:pt>
                <c:pt idx="17">
                  <c:v>9.1019146983396713</c:v>
                </c:pt>
                <c:pt idx="18">
                  <c:v>9.4006592955507475</c:v>
                </c:pt>
                <c:pt idx="19">
                  <c:v>9.3440954382237909</c:v>
                </c:pt>
                <c:pt idx="20">
                  <c:v>9.0129025742363815</c:v>
                </c:pt>
                <c:pt idx="21">
                  <c:v>9.3733395112435165</c:v>
                </c:pt>
                <c:pt idx="22">
                  <c:v>9.7620555678328635</c:v>
                </c:pt>
                <c:pt idx="23">
                  <c:v>9.9738901690752417</c:v>
                </c:pt>
                <c:pt idx="24">
                  <c:v>9.167067098022768</c:v>
                </c:pt>
                <c:pt idx="25">
                  <c:v>8.7340399320358895</c:v>
                </c:pt>
                <c:pt idx="26">
                  <c:v>8.5159056030652565</c:v>
                </c:pt>
                <c:pt idx="27">
                  <c:v>8.2808809702533619</c:v>
                </c:pt>
                <c:pt idx="28">
                  <c:v>8.0502359888544017</c:v>
                </c:pt>
                <c:pt idx="29">
                  <c:v>7.711593827894645</c:v>
                </c:pt>
                <c:pt idx="30">
                  <c:v>7.1271158768336536</c:v>
                </c:pt>
                <c:pt idx="31">
                  <c:v>6.8022660832864705</c:v>
                </c:pt>
                <c:pt idx="32">
                  <c:v>6.5071493132437332</c:v>
                </c:pt>
                <c:pt idx="33">
                  <c:v>6.226693524517815</c:v>
                </c:pt>
                <c:pt idx="34">
                  <c:v>6.0379828038342858</c:v>
                </c:pt>
                <c:pt idx="35">
                  <c:v>5.9604755956303181</c:v>
                </c:pt>
                <c:pt idx="36">
                  <c:v>5.9055612427341106</c:v>
                </c:pt>
                <c:pt idx="37">
                  <c:v>5.8718879163382622</c:v>
                </c:pt>
                <c:pt idx="38">
                  <c:v>5.8391557757195605</c:v>
                </c:pt>
                <c:pt idx="39">
                  <c:v>5.7299631684301779</c:v>
                </c:pt>
                <c:pt idx="40">
                  <c:v>5.6269645525711258</c:v>
                </c:pt>
                <c:pt idx="41">
                  <c:v>5.5281592007471572</c:v>
                </c:pt>
                <c:pt idx="42">
                  <c:v>5.4232616262364637</c:v>
                </c:pt>
                <c:pt idx="43">
                  <c:v>5.3468670079375205</c:v>
                </c:pt>
                <c:pt idx="44">
                  <c:v>5.2171714381588163</c:v>
                </c:pt>
                <c:pt idx="45">
                  <c:v>5.0801416182605186</c:v>
                </c:pt>
                <c:pt idx="46">
                  <c:v>4.8936287145150779</c:v>
                </c:pt>
                <c:pt idx="47">
                  <c:v>4.6567915423163857</c:v>
                </c:pt>
                <c:pt idx="48">
                  <c:v>4.4702647570372687</c:v>
                </c:pt>
                <c:pt idx="49">
                  <c:v>4.3850601858388778</c:v>
                </c:pt>
                <c:pt idx="50">
                  <c:v>4.2912762571091552</c:v>
                </c:pt>
              </c:numCache>
            </c:numRef>
          </c:val>
          <c:extLst>
            <c:ext xmlns:c16="http://schemas.microsoft.com/office/drawing/2014/chart" uri="{C3380CC4-5D6E-409C-BE32-E72D297353CC}">
              <c16:uniqueId val="{00000000-69B2-4593-A514-31E85D19A500}"/>
            </c:ext>
          </c:extLst>
        </c:ser>
        <c:ser>
          <c:idx val="1"/>
          <c:order val="1"/>
          <c:spPr>
            <a:solidFill>
              <a:srgbClr val="808080"/>
            </a:solidFill>
            <a:ln>
              <a:noFill/>
            </a:ln>
          </c:spPr>
          <c:val>
            <c:numRef>
              <c:f>Sheet1!$A$2:$AY$2</c:f>
              <c:numCache>
                <c:formatCode>General</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3.2751639969994528E-3</c:v>
                </c:pt>
                <c:pt idx="17">
                  <c:v>3.2340020090000365E-3</c:v>
                </c:pt>
                <c:pt idx="18">
                  <c:v>3.3672039939993681E-3</c:v>
                </c:pt>
                <c:pt idx="19">
                  <c:v>1.3934909999999689E-3</c:v>
                </c:pt>
                <c:pt idx="20">
                  <c:v>1.2704509999998947E-3</c:v>
                </c:pt>
                <c:pt idx="21">
                  <c:v>1.5562840039997639E-3</c:v>
                </c:pt>
                <c:pt idx="22">
                  <c:v>1.5451488539994784E-3</c:v>
                </c:pt>
                <c:pt idx="23">
                  <c:v>3.8713184013516866E-4</c:v>
                </c:pt>
                <c:pt idx="24">
                  <c:v>2.6072326338510976E-3</c:v>
                </c:pt>
                <c:pt idx="25">
                  <c:v>3.8739079209797467E-3</c:v>
                </c:pt>
                <c:pt idx="26">
                  <c:v>4.0175848377970169E-3</c:v>
                </c:pt>
                <c:pt idx="27">
                  <c:v>3.5811044433984307E-3</c:v>
                </c:pt>
                <c:pt idx="28">
                  <c:v>7.2727956767124624E-3</c:v>
                </c:pt>
                <c:pt idx="29">
                  <c:v>2.0594040458138174E-2</c:v>
                </c:pt>
                <c:pt idx="30">
                  <c:v>2.0367579052456009E-2</c:v>
                </c:pt>
                <c:pt idx="31">
                  <c:v>2.0238202769239599E-2</c:v>
                </c:pt>
                <c:pt idx="32">
                  <c:v>2.0113681079806156E-2</c:v>
                </c:pt>
                <c:pt idx="33">
                  <c:v>1.9924736676899535E-2</c:v>
                </c:pt>
                <c:pt idx="34">
                  <c:v>1.9643249138336039E-2</c:v>
                </c:pt>
                <c:pt idx="35">
                  <c:v>1.9444954001236248E-2</c:v>
                </c:pt>
                <c:pt idx="36">
                  <c:v>1.9611552707053725E-2</c:v>
                </c:pt>
                <c:pt idx="37">
                  <c:v>1.9690957908240492E-2</c:v>
                </c:pt>
                <c:pt idx="38">
                  <c:v>1.9687249797299522E-2</c:v>
                </c:pt>
                <c:pt idx="39">
                  <c:v>1.9622473997213952E-2</c:v>
                </c:pt>
                <c:pt idx="40">
                  <c:v>1.9582392630601575E-2</c:v>
                </c:pt>
                <c:pt idx="41">
                  <c:v>1.9504953955994608E-2</c:v>
                </c:pt>
                <c:pt idx="42">
                  <c:v>5.4318560454715836E-3</c:v>
                </c:pt>
                <c:pt idx="43">
                  <c:v>5.909069651698573E-3</c:v>
                </c:pt>
                <c:pt idx="44">
                  <c:v>5.8151157285646349E-3</c:v>
                </c:pt>
                <c:pt idx="45">
                  <c:v>5.3629230532159511E-3</c:v>
                </c:pt>
                <c:pt idx="46">
                  <c:v>5.2438892629407263E-3</c:v>
                </c:pt>
                <c:pt idx="47">
                  <c:v>5.0572676087954349E-3</c:v>
                </c:pt>
                <c:pt idx="48">
                  <c:v>4.8082481340703254E-3</c:v>
                </c:pt>
                <c:pt idx="49">
                  <c:v>4.6277453662613155E-3</c:v>
                </c:pt>
                <c:pt idx="50">
                  <c:v>4.4256833884110947E-3</c:v>
                </c:pt>
              </c:numCache>
            </c:numRef>
          </c:val>
          <c:extLst>
            <c:ext xmlns:c16="http://schemas.microsoft.com/office/drawing/2014/chart" uri="{C3380CC4-5D6E-409C-BE32-E72D297353CC}">
              <c16:uniqueId val="{00000001-69B2-4593-A514-31E85D19A500}"/>
            </c:ext>
          </c:extLst>
        </c:ser>
        <c:ser>
          <c:idx val="2"/>
          <c:order val="2"/>
          <c:spPr>
            <a:solidFill>
              <a:srgbClr val="4D23A0"/>
            </a:solidFill>
            <a:ln>
              <a:noFill/>
            </a:ln>
          </c:spPr>
          <c:val>
            <c:numRef>
              <c:f>Sheet1!$A$3:$AY$3</c:f>
              <c:numCache>
                <c:formatCode>General</c:formatCode>
                <c:ptCount val="51"/>
                <c:pt idx="0">
                  <c:v>2.867602910134627</c:v>
                </c:pt>
                <c:pt idx="1">
                  <c:v>2.9815125890929117</c:v>
                </c:pt>
                <c:pt idx="2">
                  <c:v>3.1762750321752904</c:v>
                </c:pt>
                <c:pt idx="3">
                  <c:v>3.3408022890110542</c:v>
                </c:pt>
                <c:pt idx="4">
                  <c:v>3.5985745967425053</c:v>
                </c:pt>
                <c:pt idx="5">
                  <c:v>3.8209017209202614</c:v>
                </c:pt>
                <c:pt idx="6">
                  <c:v>4.014413898084392</c:v>
                </c:pt>
                <c:pt idx="7">
                  <c:v>4.3102159005659813</c:v>
                </c:pt>
                <c:pt idx="8">
                  <c:v>4.4917184549269269</c:v>
                </c:pt>
                <c:pt idx="9">
                  <c:v>4.5193543782696848</c:v>
                </c:pt>
                <c:pt idx="10">
                  <c:v>4.9068997675149806</c:v>
                </c:pt>
                <c:pt idx="11">
                  <c:v>5.0146101666548901</c:v>
                </c:pt>
                <c:pt idx="12">
                  <c:v>5.2420088761951931</c:v>
                </c:pt>
                <c:pt idx="13">
                  <c:v>5.1655326179271484</c:v>
                </c:pt>
                <c:pt idx="14">
                  <c:v>5.238296710042686</c:v>
                </c:pt>
                <c:pt idx="15">
                  <c:v>5.6073307091497266</c:v>
                </c:pt>
                <c:pt idx="16">
                  <c:v>5.7460142061581951</c:v>
                </c:pt>
                <c:pt idx="17">
                  <c:v>5.8380593841346027</c:v>
                </c:pt>
                <c:pt idx="18">
                  <c:v>6.0730559001547508</c:v>
                </c:pt>
                <c:pt idx="19">
                  <c:v>6.2656277753123426</c:v>
                </c:pt>
                <c:pt idx="20">
                  <c:v>6.178113484942596</c:v>
                </c:pt>
                <c:pt idx="21">
                  <c:v>6.3870751320999979</c:v>
                </c:pt>
                <c:pt idx="22">
                  <c:v>6.4820136166264923</c:v>
                </c:pt>
                <c:pt idx="23">
                  <c:v>7.0047496579592465</c:v>
                </c:pt>
                <c:pt idx="24">
                  <c:v>6.8747098089113585</c:v>
                </c:pt>
                <c:pt idx="25">
                  <c:v>7.0204769457195528</c:v>
                </c:pt>
                <c:pt idx="26">
                  <c:v>6.9313804910227965</c:v>
                </c:pt>
                <c:pt idx="27">
                  <c:v>6.6946839996766858</c:v>
                </c:pt>
                <c:pt idx="28">
                  <c:v>6.3867626099810604</c:v>
                </c:pt>
                <c:pt idx="29">
                  <c:v>6.1099163330921762</c:v>
                </c:pt>
                <c:pt idx="30">
                  <c:v>6.2348880951858971</c:v>
                </c:pt>
                <c:pt idx="31">
                  <c:v>6.0333233442032332</c:v>
                </c:pt>
                <c:pt idx="32">
                  <c:v>5.8614585939431816</c:v>
                </c:pt>
                <c:pt idx="33">
                  <c:v>5.6969116761309637</c:v>
                </c:pt>
                <c:pt idx="34">
                  <c:v>5.5098185318103505</c:v>
                </c:pt>
                <c:pt idx="35">
                  <c:v>5.4071596525515169</c:v>
                </c:pt>
                <c:pt idx="36">
                  <c:v>5.4811396873918339</c:v>
                </c:pt>
                <c:pt idx="37">
                  <c:v>5.5209217467681748</c:v>
                </c:pt>
                <c:pt idx="38">
                  <c:v>5.5895385498548418</c:v>
                </c:pt>
                <c:pt idx="39">
                  <c:v>5.6592165029676176</c:v>
                </c:pt>
                <c:pt idx="40">
                  <c:v>5.737585244848491</c:v>
                </c:pt>
                <c:pt idx="41">
                  <c:v>5.8085933312973603</c:v>
                </c:pt>
                <c:pt idx="42">
                  <c:v>5.8744275165528679</c:v>
                </c:pt>
                <c:pt idx="43">
                  <c:v>5.9057386461858332</c:v>
                </c:pt>
                <c:pt idx="44">
                  <c:v>5.9610401796133914</c:v>
                </c:pt>
                <c:pt idx="45">
                  <c:v>6.0105448981371437</c:v>
                </c:pt>
                <c:pt idx="46">
                  <c:v>6.0707438531694695</c:v>
                </c:pt>
                <c:pt idx="47">
                  <c:v>6.0959533546162605</c:v>
                </c:pt>
                <c:pt idx="48">
                  <c:v>6.0961869463120184</c:v>
                </c:pt>
                <c:pt idx="49">
                  <c:v>6.0604087881545459</c:v>
                </c:pt>
                <c:pt idx="50">
                  <c:v>6.0955537520034158</c:v>
                </c:pt>
              </c:numCache>
            </c:numRef>
          </c:val>
          <c:extLst>
            <c:ext xmlns:c16="http://schemas.microsoft.com/office/drawing/2014/chart" uri="{C3380CC4-5D6E-409C-BE32-E72D297353CC}">
              <c16:uniqueId val="{00000002-69B2-4593-A514-31E85D19A500}"/>
            </c:ext>
          </c:extLst>
        </c:ser>
        <c:ser>
          <c:idx val="3"/>
          <c:order val="3"/>
          <c:spPr>
            <a:solidFill>
              <a:schemeClr val="accent4"/>
            </a:solidFill>
            <a:ln>
              <a:noFill/>
            </a:ln>
          </c:spPr>
          <c:val>
            <c:numRef>
              <c:f>Sheet1!$A$4:$AY$4</c:f>
              <c:numCache>
                <c:formatCode>General</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extLst>
            <c:ext xmlns:c16="http://schemas.microsoft.com/office/drawing/2014/chart" uri="{C3380CC4-5D6E-409C-BE32-E72D297353CC}">
              <c16:uniqueId val="{00000003-69B2-4593-A514-31E85D19A500}"/>
            </c:ext>
          </c:extLst>
        </c:ser>
        <c:ser>
          <c:idx val="4"/>
          <c:order val="4"/>
          <c:spPr>
            <a:solidFill>
              <a:schemeClr val="accent5"/>
            </a:solidFill>
            <a:ln>
              <a:noFill/>
            </a:ln>
          </c:spPr>
          <c:val>
            <c:numRef>
              <c:f>Sheet1!$A$5:$AY$5</c:f>
              <c:numCache>
                <c:formatCode>General</c:formatCode>
                <c:ptCount val="51"/>
                <c:pt idx="0">
                  <c:v>2.6286217597974399</c:v>
                </c:pt>
                <c:pt idx="1">
                  <c:v>2.607700055803198</c:v>
                </c:pt>
                <c:pt idx="2">
                  <c:v>2.654439498629797</c:v>
                </c:pt>
                <c:pt idx="3">
                  <c:v>2.6721002671429304</c:v>
                </c:pt>
                <c:pt idx="4">
                  <c:v>2.800436679508751</c:v>
                </c:pt>
                <c:pt idx="5">
                  <c:v>2.9450105959679078</c:v>
                </c:pt>
                <c:pt idx="6">
                  <c:v>2.9993321913151103</c:v>
                </c:pt>
                <c:pt idx="7">
                  <c:v>3.0599150394329087</c:v>
                </c:pt>
                <c:pt idx="8">
                  <c:v>3.1922909787448788</c:v>
                </c:pt>
                <c:pt idx="9">
                  <c:v>3.2206733475040856</c:v>
                </c:pt>
                <c:pt idx="10">
                  <c:v>3.4365979802152484</c:v>
                </c:pt>
                <c:pt idx="11">
                  <c:v>3.5091034170746465</c:v>
                </c:pt>
                <c:pt idx="12">
                  <c:v>3.6959819469909547</c:v>
                </c:pt>
                <c:pt idx="13">
                  <c:v>3.8207711069227699</c:v>
                </c:pt>
                <c:pt idx="14">
                  <c:v>3.9372281215984266</c:v>
                </c:pt>
                <c:pt idx="15">
                  <c:v>3.9589106970515857</c:v>
                </c:pt>
                <c:pt idx="16">
                  <c:v>4.0887076583625852</c:v>
                </c:pt>
                <c:pt idx="17">
                  <c:v>4.126591755716376</c:v>
                </c:pt>
                <c:pt idx="18">
                  <c:v>4.2414968969870266</c:v>
                </c:pt>
                <c:pt idx="19">
                  <c:v>4.2868422648631643</c:v>
                </c:pt>
                <c:pt idx="20">
                  <c:v>4.387950475991925</c:v>
                </c:pt>
                <c:pt idx="21">
                  <c:v>4.3269130670295848</c:v>
                </c:pt>
                <c:pt idx="22">
                  <c:v>4.4049182319307931</c:v>
                </c:pt>
                <c:pt idx="23">
                  <c:v>4.6322914686001901</c:v>
                </c:pt>
                <c:pt idx="24">
                  <c:v>4.6107618745197669</c:v>
                </c:pt>
                <c:pt idx="25">
                  <c:v>4.6601248448473847</c:v>
                </c:pt>
                <c:pt idx="26">
                  <c:v>4.6891909326113499</c:v>
                </c:pt>
                <c:pt idx="27">
                  <c:v>4.7089802690117466</c:v>
                </c:pt>
                <c:pt idx="28">
                  <c:v>4.7289607226690258</c:v>
                </c:pt>
                <c:pt idx="29">
                  <c:v>4.734674669140789</c:v>
                </c:pt>
                <c:pt idx="30">
                  <c:v>4.7633931691512483</c:v>
                </c:pt>
                <c:pt idx="31">
                  <c:v>4.7655939865892876</c:v>
                </c:pt>
                <c:pt idx="32">
                  <c:v>4.7824358564703591</c:v>
                </c:pt>
                <c:pt idx="33">
                  <c:v>4.7913933978486014</c:v>
                </c:pt>
                <c:pt idx="34">
                  <c:v>4.8089211789709907</c:v>
                </c:pt>
                <c:pt idx="35">
                  <c:v>4.8156589640593808</c:v>
                </c:pt>
                <c:pt idx="36">
                  <c:v>4.8271424611052964</c:v>
                </c:pt>
                <c:pt idx="37">
                  <c:v>4.8381999786482819</c:v>
                </c:pt>
                <c:pt idx="38">
                  <c:v>4.8477008907449068</c:v>
                </c:pt>
                <c:pt idx="39">
                  <c:v>4.8573984486323862</c:v>
                </c:pt>
                <c:pt idx="40">
                  <c:v>4.8744149142735207</c:v>
                </c:pt>
                <c:pt idx="41">
                  <c:v>4.8886229731557655</c:v>
                </c:pt>
                <c:pt idx="42">
                  <c:v>4.9052609434736496</c:v>
                </c:pt>
                <c:pt idx="43">
                  <c:v>4.9127014664054283</c:v>
                </c:pt>
                <c:pt idx="44">
                  <c:v>4.9267857807365587</c:v>
                </c:pt>
                <c:pt idx="45">
                  <c:v>4.9435950796079187</c:v>
                </c:pt>
                <c:pt idx="46">
                  <c:v>4.9624132852046827</c:v>
                </c:pt>
                <c:pt idx="47">
                  <c:v>4.975287725048176</c:v>
                </c:pt>
                <c:pt idx="48">
                  <c:v>4.990850391235341</c:v>
                </c:pt>
                <c:pt idx="49">
                  <c:v>5.0053275534547925</c:v>
                </c:pt>
                <c:pt idx="50">
                  <c:v>5.0211815576006185</c:v>
                </c:pt>
              </c:numCache>
            </c:numRef>
          </c:val>
          <c:extLst>
            <c:ext xmlns:c16="http://schemas.microsoft.com/office/drawing/2014/chart" uri="{C3380CC4-5D6E-409C-BE32-E72D297353CC}">
              <c16:uniqueId val="{00000004-69B2-4593-A514-31E85D19A500}"/>
            </c:ext>
          </c:extLst>
        </c:ser>
        <c:ser>
          <c:idx val="5"/>
          <c:order val="5"/>
          <c:spPr>
            <a:solidFill>
              <a:schemeClr val="accent6"/>
            </a:solidFill>
            <a:ln>
              <a:noFill/>
            </a:ln>
          </c:spPr>
          <c:val>
            <c:numRef>
              <c:f>Sheet1!$A$6:$AY$6</c:f>
              <c:numCache>
                <c:formatCode>General</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1.4477679999984616E-3</c:v>
                </c:pt>
                <c:pt idx="18">
                  <c:v>1.7418010000014306E-3</c:v>
                </c:pt>
                <c:pt idx="19">
                  <c:v>2.2565599999992969E-3</c:v>
                </c:pt>
                <c:pt idx="20">
                  <c:v>3.4802929999990795E-3</c:v>
                </c:pt>
                <c:pt idx="21">
                  <c:v>4.544949999999659E-3</c:v>
                </c:pt>
                <c:pt idx="22">
                  <c:v>5.2689999999984138E-3</c:v>
                </c:pt>
                <c:pt idx="23">
                  <c:v>6.3400000000015666E-3</c:v>
                </c:pt>
                <c:pt idx="24">
                  <c:v>2.4786244799983592E-3</c:v>
                </c:pt>
                <c:pt idx="25">
                  <c:v>2.8990337907615071E-3</c:v>
                </c:pt>
                <c:pt idx="26">
                  <c:v>3.670411793624595E-3</c:v>
                </c:pt>
                <c:pt idx="27">
                  <c:v>4.5302599746008809E-3</c:v>
                </c:pt>
                <c:pt idx="28">
                  <c:v>5.3593914008729371E-3</c:v>
                </c:pt>
                <c:pt idx="29">
                  <c:v>5.7169787776345515E-3</c:v>
                </c:pt>
                <c:pt idx="30">
                  <c:v>6.0768052951871709E-3</c:v>
                </c:pt>
                <c:pt idx="31">
                  <c:v>6.1494829431865128E-3</c:v>
                </c:pt>
                <c:pt idx="32">
                  <c:v>6.4119406892118036E-3</c:v>
                </c:pt>
                <c:pt idx="33">
                  <c:v>9.8768337565680042E-3</c:v>
                </c:pt>
                <c:pt idx="34">
                  <c:v>1.4305863735266655E-2</c:v>
                </c:pt>
                <c:pt idx="35">
                  <c:v>1.6155389023854383E-2</c:v>
                </c:pt>
                <c:pt idx="36">
                  <c:v>1.3803573197051833E-2</c:v>
                </c:pt>
                <c:pt idx="37">
                  <c:v>1.6902955719707791E-2</c:v>
                </c:pt>
                <c:pt idx="38">
                  <c:v>1.8962485496228254E-2</c:v>
                </c:pt>
                <c:pt idx="39">
                  <c:v>2.0776702140555159E-2</c:v>
                </c:pt>
                <c:pt idx="40">
                  <c:v>2.1999744076222072E-2</c:v>
                </c:pt>
                <c:pt idx="41">
                  <c:v>2.1857505950574563E-2</c:v>
                </c:pt>
                <c:pt idx="42">
                  <c:v>2.2088746285589878E-2</c:v>
                </c:pt>
                <c:pt idx="43">
                  <c:v>2.1723735969214175E-2</c:v>
                </c:pt>
                <c:pt idx="44">
                  <c:v>2.1751923668627882E-2</c:v>
                </c:pt>
                <c:pt idx="45">
                  <c:v>2.185664685746147E-2</c:v>
                </c:pt>
                <c:pt idx="46">
                  <c:v>2.1653962452553799E-2</c:v>
                </c:pt>
                <c:pt idx="47">
                  <c:v>2.1372273736453451E-2</c:v>
                </c:pt>
                <c:pt idx="48">
                  <c:v>2.1794057627554153E-2</c:v>
                </c:pt>
                <c:pt idx="49">
                  <c:v>2.1588782340639767E-2</c:v>
                </c:pt>
                <c:pt idx="50">
                  <c:v>2.15452345790208E-2</c:v>
                </c:pt>
              </c:numCache>
            </c:numRef>
          </c:val>
          <c:extLst>
            <c:ext xmlns:c16="http://schemas.microsoft.com/office/drawing/2014/chart" uri="{C3380CC4-5D6E-409C-BE32-E72D297353CC}">
              <c16:uniqueId val="{00000005-69B2-4593-A514-31E85D19A500}"/>
            </c:ext>
          </c:extLst>
        </c:ser>
        <c:ser>
          <c:idx val="6"/>
          <c:order val="6"/>
          <c:spPr>
            <a:solidFill>
              <a:schemeClr val="accent1"/>
            </a:solidFill>
            <a:ln>
              <a:noFill/>
            </a:ln>
          </c:spPr>
          <c:val>
            <c:numRef>
              <c:f>Sheet1!$A$7:$AY$7</c:f>
              <c:numCache>
                <c:formatCode>General</c:formatCode>
                <c:ptCount val="51"/>
                <c:pt idx="0">
                  <c:v>2.5258625023676355</c:v>
                </c:pt>
                <c:pt idx="1">
                  <c:v>2.5773149664233106</c:v>
                </c:pt>
                <c:pt idx="2">
                  <c:v>2.6307823044747014</c:v>
                </c:pt>
                <c:pt idx="3">
                  <c:v>2.6610358780742907</c:v>
                </c:pt>
                <c:pt idx="4">
                  <c:v>2.7188365414183462</c:v>
                </c:pt>
                <c:pt idx="5">
                  <c:v>2.7470764700057444</c:v>
                </c:pt>
                <c:pt idx="6">
                  <c:v>2.8001921215540104</c:v>
                </c:pt>
                <c:pt idx="7">
                  <c:v>2.794402576731386</c:v>
                </c:pt>
                <c:pt idx="8">
                  <c:v>2.8059064574671346</c:v>
                </c:pt>
                <c:pt idx="9">
                  <c:v>2.7583260080517498</c:v>
                </c:pt>
                <c:pt idx="10">
                  <c:v>2.7457431515071562</c:v>
                </c:pt>
                <c:pt idx="11">
                  <c:v>2.6961397578153843</c:v>
                </c:pt>
                <c:pt idx="12">
                  <c:v>2.4650964402171418</c:v>
                </c:pt>
                <c:pt idx="13">
                  <c:v>2.4444590806839521</c:v>
                </c:pt>
                <c:pt idx="14">
                  <c:v>2.4945814202799994</c:v>
                </c:pt>
                <c:pt idx="15">
                  <c:v>2.5334545481847002</c:v>
                </c:pt>
                <c:pt idx="16">
                  <c:v>2.5710366605903339</c:v>
                </c:pt>
                <c:pt idx="17">
                  <c:v>2.5926119137844665</c:v>
                </c:pt>
                <c:pt idx="18">
                  <c:v>2.6648766474814316</c:v>
                </c:pt>
                <c:pt idx="19">
                  <c:v>2.7437419640977794</c:v>
                </c:pt>
                <c:pt idx="20">
                  <c:v>2.6646456635945661</c:v>
                </c:pt>
                <c:pt idx="21">
                  <c:v>2.7555655468603142</c:v>
                </c:pt>
                <c:pt idx="22">
                  <c:v>2.6298310734991794</c:v>
                </c:pt>
                <c:pt idx="23">
                  <c:v>2.7158893748585271</c:v>
                </c:pt>
                <c:pt idx="24">
                  <c:v>2.827302920714601</c:v>
                </c:pt>
                <c:pt idx="25">
                  <c:v>2.9496070719185923</c:v>
                </c:pt>
                <c:pt idx="26">
                  <c:v>2.9989270900614962</c:v>
                </c:pt>
                <c:pt idx="27">
                  <c:v>3.0491137556507297</c:v>
                </c:pt>
                <c:pt idx="28">
                  <c:v>3.1100319682580704</c:v>
                </c:pt>
                <c:pt idx="29">
                  <c:v>3.1610500654967275</c:v>
                </c:pt>
                <c:pt idx="30">
                  <c:v>3.1529714417854748</c:v>
                </c:pt>
                <c:pt idx="31">
                  <c:v>3.1891665081153135</c:v>
                </c:pt>
                <c:pt idx="32">
                  <c:v>3.2347974488296494</c:v>
                </c:pt>
                <c:pt idx="33">
                  <c:v>3.3341047842044738</c:v>
                </c:pt>
                <c:pt idx="34">
                  <c:v>3.4500271329716163</c:v>
                </c:pt>
                <c:pt idx="35">
                  <c:v>3.4496366441475388</c:v>
                </c:pt>
                <c:pt idx="36">
                  <c:v>3.4904355595576426</c:v>
                </c:pt>
                <c:pt idx="37">
                  <c:v>3.5250451079458145</c:v>
                </c:pt>
                <c:pt idx="38">
                  <c:v>3.593853266436124</c:v>
                </c:pt>
                <c:pt idx="39">
                  <c:v>3.6091578668577249</c:v>
                </c:pt>
                <c:pt idx="40">
                  <c:v>3.6951231382892225</c:v>
                </c:pt>
                <c:pt idx="41">
                  <c:v>3.7675773247237281</c:v>
                </c:pt>
                <c:pt idx="42">
                  <c:v>3.7632657895149819</c:v>
                </c:pt>
                <c:pt idx="43">
                  <c:v>3.7963980669399113</c:v>
                </c:pt>
                <c:pt idx="44">
                  <c:v>3.8002508734939759</c:v>
                </c:pt>
                <c:pt idx="45">
                  <c:v>3.7929723539052986</c:v>
                </c:pt>
                <c:pt idx="46">
                  <c:v>3.790095764716245</c:v>
                </c:pt>
                <c:pt idx="47">
                  <c:v>3.7761670400224929</c:v>
                </c:pt>
                <c:pt idx="48">
                  <c:v>3.7751159874635398</c:v>
                </c:pt>
                <c:pt idx="49">
                  <c:v>3.7776592005425282</c:v>
                </c:pt>
                <c:pt idx="50">
                  <c:v>3.7230733401531797</c:v>
                </c:pt>
              </c:numCache>
            </c:numRef>
          </c:val>
          <c:extLst>
            <c:ext xmlns:c16="http://schemas.microsoft.com/office/drawing/2014/chart" uri="{C3380CC4-5D6E-409C-BE32-E72D297353CC}">
              <c16:uniqueId val="{00000006-69B2-4593-A514-31E85D19A500}"/>
            </c:ext>
          </c:extLst>
        </c:ser>
        <c:ser>
          <c:idx val="7"/>
          <c:order val="7"/>
          <c:spPr>
            <a:solidFill>
              <a:srgbClr val="D86D0A"/>
            </a:solidFill>
            <a:ln>
              <a:noFill/>
            </a:ln>
          </c:spPr>
          <c:val>
            <c:numRef>
              <c:f>Sheet1!$A$8:$AY$8</c:f>
              <c:numCache>
                <c:formatCode>General</c:formatCode>
                <c:ptCount val="51"/>
                <c:pt idx="0">
                  <c:v>0.82086840165666608</c:v>
                </c:pt>
                <c:pt idx="1">
                  <c:v>0.81001400100579701</c:v>
                </c:pt>
                <c:pt idx="2">
                  <c:v>0.81496314818933868</c:v>
                </c:pt>
                <c:pt idx="3">
                  <c:v>0.8971073644249028</c:v>
                </c:pt>
                <c:pt idx="4">
                  <c:v>0.87488240755015667</c:v>
                </c:pt>
                <c:pt idx="5">
                  <c:v>0.89439837535177347</c:v>
                </c:pt>
                <c:pt idx="6">
                  <c:v>0.83377100175008678</c:v>
                </c:pt>
                <c:pt idx="7">
                  <c:v>0.83990795761076953</c:v>
                </c:pt>
                <c:pt idx="8">
                  <c:v>0.82244349517189264</c:v>
                </c:pt>
                <c:pt idx="9">
                  <c:v>0.80334803622907458</c:v>
                </c:pt>
                <c:pt idx="10">
                  <c:v>0.80293152051974914</c:v>
                </c:pt>
                <c:pt idx="11">
                  <c:v>0.77237352076874544</c:v>
                </c:pt>
                <c:pt idx="12">
                  <c:v>0.84452140109795693</c:v>
                </c:pt>
                <c:pt idx="13">
                  <c:v>0.80009622577417261</c:v>
                </c:pt>
                <c:pt idx="14">
                  <c:v>0.801688294201508</c:v>
                </c:pt>
                <c:pt idx="15">
                  <c:v>0.75175031697075667</c:v>
                </c:pt>
                <c:pt idx="16">
                  <c:v>0.79612864655124227</c:v>
                </c:pt>
                <c:pt idx="17">
                  <c:v>0.72665699580803889</c:v>
                </c:pt>
                <c:pt idx="18">
                  <c:v>0.65824733898041643</c:v>
                </c:pt>
                <c:pt idx="19">
                  <c:v>0.63034831417299131</c:v>
                </c:pt>
                <c:pt idx="20">
                  <c:v>0.61032510772590598</c:v>
                </c:pt>
                <c:pt idx="21">
                  <c:v>0.63567135689530474</c:v>
                </c:pt>
                <c:pt idx="22">
                  <c:v>0.66951705738479106</c:v>
                </c:pt>
                <c:pt idx="23">
                  <c:v>0.46243956360597238</c:v>
                </c:pt>
                <c:pt idx="24">
                  <c:v>0.36474390169975379</c:v>
                </c:pt>
                <c:pt idx="25">
                  <c:v>0.31027285288743656</c:v>
                </c:pt>
                <c:pt idx="26">
                  <c:v>0.28947672438138028</c:v>
                </c:pt>
                <c:pt idx="27">
                  <c:v>0.28229222622169559</c:v>
                </c:pt>
                <c:pt idx="28">
                  <c:v>0.28509069924075803</c:v>
                </c:pt>
                <c:pt idx="29">
                  <c:v>0.28344816279003027</c:v>
                </c:pt>
                <c:pt idx="30">
                  <c:v>0.22783721530810297</c:v>
                </c:pt>
                <c:pt idx="31">
                  <c:v>0.23495326016905338</c:v>
                </c:pt>
                <c:pt idx="32">
                  <c:v>0.24117620677793639</c:v>
                </c:pt>
                <c:pt idx="33">
                  <c:v>0.25574209067846354</c:v>
                </c:pt>
                <c:pt idx="34">
                  <c:v>0.25777379201487349</c:v>
                </c:pt>
                <c:pt idx="35">
                  <c:v>0.26694403997603544</c:v>
                </c:pt>
                <c:pt idx="36">
                  <c:v>0.2815733971427683</c:v>
                </c:pt>
                <c:pt idx="37">
                  <c:v>0.30176861981775716</c:v>
                </c:pt>
                <c:pt idx="38">
                  <c:v>0.3205162481241679</c:v>
                </c:pt>
                <c:pt idx="39">
                  <c:v>0.32566018507221628</c:v>
                </c:pt>
                <c:pt idx="40">
                  <c:v>0.34150039261608001</c:v>
                </c:pt>
                <c:pt idx="41">
                  <c:v>0.36397140523496319</c:v>
                </c:pt>
                <c:pt idx="42">
                  <c:v>0.37327517808718014</c:v>
                </c:pt>
                <c:pt idx="43">
                  <c:v>0.35631804044877313</c:v>
                </c:pt>
                <c:pt idx="44">
                  <c:v>0.36450729865447329</c:v>
                </c:pt>
                <c:pt idx="45">
                  <c:v>0.37129071989953033</c:v>
                </c:pt>
                <c:pt idx="46">
                  <c:v>0.34519693127710127</c:v>
                </c:pt>
                <c:pt idx="47">
                  <c:v>0.34028060224105872</c:v>
                </c:pt>
                <c:pt idx="48">
                  <c:v>0.33140227331754701</c:v>
                </c:pt>
                <c:pt idx="49">
                  <c:v>0.33079252165824613</c:v>
                </c:pt>
                <c:pt idx="50">
                  <c:v>0.31765823312449726</c:v>
                </c:pt>
              </c:numCache>
            </c:numRef>
          </c:val>
          <c:extLst>
            <c:ext xmlns:c16="http://schemas.microsoft.com/office/drawing/2014/chart" uri="{C3380CC4-5D6E-409C-BE32-E72D297353CC}">
              <c16:uniqueId val="{00000007-69B2-4593-A514-31E85D19A500}"/>
            </c:ext>
          </c:extLst>
        </c:ser>
        <c:ser>
          <c:idx val="8"/>
          <c:order val="8"/>
          <c:spPr>
            <a:solidFill>
              <a:schemeClr val="accent3"/>
            </a:solidFill>
            <a:ln>
              <a:noFill/>
            </a:ln>
          </c:spPr>
          <c:val>
            <c:numRef>
              <c:f>Sheet1!$A$9:$AY$9</c:f>
              <c:numCache>
                <c:formatCode>General</c:formatCode>
                <c:ptCount val="51"/>
                <c:pt idx="0">
                  <c:v>7.2578346296760188E-2</c:v>
                </c:pt>
                <c:pt idx="1">
                  <c:v>7.847390463888182E-2</c:v>
                </c:pt>
                <c:pt idx="2">
                  <c:v>8.4483019364194334E-2</c:v>
                </c:pt>
                <c:pt idx="3">
                  <c:v>7.7936417700778193E-2</c:v>
                </c:pt>
                <c:pt idx="4">
                  <c:v>7.8436038720045786E-2</c:v>
                </c:pt>
                <c:pt idx="5">
                  <c:v>8.5535357013309721E-2</c:v>
                </c:pt>
                <c:pt idx="6">
                  <c:v>8.5932176350066669E-2</c:v>
                </c:pt>
                <c:pt idx="7">
                  <c:v>8.2638638027198397E-2</c:v>
                </c:pt>
                <c:pt idx="8">
                  <c:v>8.5539538817048566E-2</c:v>
                </c:pt>
                <c:pt idx="9">
                  <c:v>9.2622110077311248E-2</c:v>
                </c:pt>
                <c:pt idx="10">
                  <c:v>9.8655012049835733E-2</c:v>
                </c:pt>
                <c:pt idx="11">
                  <c:v>0.10625205965609297</c:v>
                </c:pt>
                <c:pt idx="12">
                  <c:v>0.11391779758614717</c:v>
                </c:pt>
                <c:pt idx="13">
                  <c:v>0.11770325754982025</c:v>
                </c:pt>
                <c:pt idx="14">
                  <c:v>0.12336289990862426</c:v>
                </c:pt>
                <c:pt idx="15">
                  <c:v>0.14022386436789347</c:v>
                </c:pt>
                <c:pt idx="16">
                  <c:v>0.13186622774919599</c:v>
                </c:pt>
                <c:pt idx="17">
                  <c:v>0.13864651734815325</c:v>
                </c:pt>
                <c:pt idx="18">
                  <c:v>0.12806301117399244</c:v>
                </c:pt>
                <c:pt idx="19">
                  <c:v>0.14256229691775246</c:v>
                </c:pt>
                <c:pt idx="20">
                  <c:v>0.14237031130711841</c:v>
                </c:pt>
                <c:pt idx="21">
                  <c:v>0.13638103823032566</c:v>
                </c:pt>
                <c:pt idx="22">
                  <c:v>0.14320241819717339</c:v>
                </c:pt>
                <c:pt idx="23">
                  <c:v>0.13419668779634009</c:v>
                </c:pt>
                <c:pt idx="24">
                  <c:v>0.17668712089927041</c:v>
                </c:pt>
                <c:pt idx="25">
                  <c:v>0.15789157254888053</c:v>
                </c:pt>
                <c:pt idx="26">
                  <c:v>0.1560008771042547</c:v>
                </c:pt>
                <c:pt idx="27">
                  <c:v>0.15707333957065472</c:v>
                </c:pt>
                <c:pt idx="28">
                  <c:v>0.15008712000230773</c:v>
                </c:pt>
                <c:pt idx="29">
                  <c:v>0.14805787018212158</c:v>
                </c:pt>
                <c:pt idx="30">
                  <c:v>0.14694893116762842</c:v>
                </c:pt>
                <c:pt idx="31">
                  <c:v>0.14580690820013942</c:v>
                </c:pt>
                <c:pt idx="32">
                  <c:v>0.14466554909550666</c:v>
                </c:pt>
                <c:pt idx="33">
                  <c:v>0.14459300773738448</c:v>
                </c:pt>
                <c:pt idx="34">
                  <c:v>0.1450859687850361</c:v>
                </c:pt>
                <c:pt idx="35">
                  <c:v>0.14659784536629772</c:v>
                </c:pt>
                <c:pt idx="36">
                  <c:v>0.14481812062414079</c:v>
                </c:pt>
                <c:pt idx="37">
                  <c:v>0.14509536750230723</c:v>
                </c:pt>
                <c:pt idx="38">
                  <c:v>0.14478421809591424</c:v>
                </c:pt>
                <c:pt idx="39">
                  <c:v>0.1439865416065409</c:v>
                </c:pt>
                <c:pt idx="40">
                  <c:v>0.1430554628436056</c:v>
                </c:pt>
                <c:pt idx="41">
                  <c:v>0.14153941299236195</c:v>
                </c:pt>
                <c:pt idx="42">
                  <c:v>0.13622519189508964</c:v>
                </c:pt>
                <c:pt idx="43">
                  <c:v>0.13490784567339631</c:v>
                </c:pt>
                <c:pt idx="44">
                  <c:v>0.13437528715857638</c:v>
                </c:pt>
                <c:pt idx="45">
                  <c:v>0.13408422434702061</c:v>
                </c:pt>
                <c:pt idx="46">
                  <c:v>0.13208773842631771</c:v>
                </c:pt>
                <c:pt idx="47">
                  <c:v>0.13103501016601626</c:v>
                </c:pt>
                <c:pt idx="48">
                  <c:v>0.12733277484285921</c:v>
                </c:pt>
                <c:pt idx="49">
                  <c:v>0.12341711153756663</c:v>
                </c:pt>
                <c:pt idx="50">
                  <c:v>0.12126039403147715</c:v>
                </c:pt>
              </c:numCache>
            </c:numRef>
          </c:val>
          <c:extLst>
            <c:ext xmlns:c16="http://schemas.microsoft.com/office/drawing/2014/chart" uri="{C3380CC4-5D6E-409C-BE32-E72D297353CC}">
              <c16:uniqueId val="{00000008-69B2-4593-A514-31E85D19A500}"/>
            </c:ext>
          </c:extLst>
        </c:ser>
        <c:ser>
          <c:idx val="9"/>
          <c:order val="9"/>
          <c:spPr>
            <a:solidFill>
              <a:srgbClr val="FDDB0D"/>
            </a:solidFill>
            <a:ln>
              <a:noFill/>
            </a:ln>
          </c:spPr>
          <c:val>
            <c:numRef>
              <c:f>Sheet1!$A$10:$AY$10</c:f>
              <c:numCache>
                <c:formatCode>General</c:formatCode>
                <c:ptCount val="51"/>
                <c:pt idx="0">
                  <c:v>1.2238667099939704E-3</c:v>
                </c:pt>
                <c:pt idx="1">
                  <c:v>1.4206971908574673E-3</c:v>
                </c:pt>
                <c:pt idx="2">
                  <c:v>1.6635361486851963E-3</c:v>
                </c:pt>
                <c:pt idx="3">
                  <c:v>1.4585489570482224E-3</c:v>
                </c:pt>
                <c:pt idx="4">
                  <c:v>2.4549835638687512E-3</c:v>
                </c:pt>
                <c:pt idx="5">
                  <c:v>3.2737848560202565E-3</c:v>
                </c:pt>
                <c:pt idx="6">
                  <c:v>4.0210996843121904E-3</c:v>
                </c:pt>
                <c:pt idx="7">
                  <c:v>5.1520125011457196E-3</c:v>
                </c:pt>
                <c:pt idx="8">
                  <c:v>8.6320883119874736E-3</c:v>
                </c:pt>
                <c:pt idx="9">
                  <c:v>1.4762545149551443E-2</c:v>
                </c:pt>
                <c:pt idx="10">
                  <c:v>2.9290909544616994E-2</c:v>
                </c:pt>
                <c:pt idx="11">
                  <c:v>5.7107469231826968E-2</c:v>
                </c:pt>
                <c:pt idx="12">
                  <c:v>9.3818344032396084E-2</c:v>
                </c:pt>
                <c:pt idx="13">
                  <c:v>0.12961738098551123</c:v>
                </c:pt>
                <c:pt idx="14">
                  <c:v>0.1836172166367902</c:v>
                </c:pt>
                <c:pt idx="15">
                  <c:v>0.24272735265417822</c:v>
                </c:pt>
                <c:pt idx="16">
                  <c:v>0.31772274437415504</c:v>
                </c:pt>
                <c:pt idx="17">
                  <c:v>0.43510713592261396</c:v>
                </c:pt>
                <c:pt idx="18">
                  <c:v>0.56127811737679423</c:v>
                </c:pt>
                <c:pt idx="19">
                  <c:v>0.69289431660215683</c:v>
                </c:pt>
                <c:pt idx="20">
                  <c:v>0.85464172827815688</c:v>
                </c:pt>
                <c:pt idx="21">
                  <c:v>1.0537326574246819</c:v>
                </c:pt>
                <c:pt idx="22">
                  <c:v>1.3232210960032198</c:v>
                </c:pt>
                <c:pt idx="23">
                  <c:v>1.7326615971925072</c:v>
                </c:pt>
                <c:pt idx="24">
                  <c:v>2.8200126783111266</c:v>
                </c:pt>
                <c:pt idx="25">
                  <c:v>3.4535518939867309</c:v>
                </c:pt>
                <c:pt idx="26">
                  <c:v>4.1466139337703112</c:v>
                </c:pt>
                <c:pt idx="27">
                  <c:v>4.8214089057500686</c:v>
                </c:pt>
                <c:pt idx="28">
                  <c:v>5.5014198967980086</c:v>
                </c:pt>
                <c:pt idx="29">
                  <c:v>6.2239924773769033</c:v>
                </c:pt>
                <c:pt idx="30">
                  <c:v>6.8332786559314904</c:v>
                </c:pt>
                <c:pt idx="31">
                  <c:v>7.3358049745107827</c:v>
                </c:pt>
                <c:pt idx="32">
                  <c:v>7.7566165302153181</c:v>
                </c:pt>
                <c:pt idx="33">
                  <c:v>8.1291502689097719</c:v>
                </c:pt>
                <c:pt idx="34">
                  <c:v>8.4480439880585507</c:v>
                </c:pt>
                <c:pt idx="35">
                  <c:v>8.7869729600947259</c:v>
                </c:pt>
                <c:pt idx="36">
                  <c:v>9.1595314513444066</c:v>
                </c:pt>
                <c:pt idx="37">
                  <c:v>9.545433151236189</c:v>
                </c:pt>
                <c:pt idx="38">
                  <c:v>9.8506404437293007</c:v>
                </c:pt>
                <c:pt idx="39">
                  <c:v>10.22058333143163</c:v>
                </c:pt>
                <c:pt idx="40">
                  <c:v>10.54277958234913</c:v>
                </c:pt>
                <c:pt idx="41">
                  <c:v>10.846907501932225</c:v>
                </c:pt>
                <c:pt idx="42">
                  <c:v>11.174680516400922</c:v>
                </c:pt>
                <c:pt idx="43">
                  <c:v>11.471032876675128</c:v>
                </c:pt>
                <c:pt idx="44">
                  <c:v>11.821796894423677</c:v>
                </c:pt>
                <c:pt idx="45">
                  <c:v>12.112996287519834</c:v>
                </c:pt>
                <c:pt idx="46">
                  <c:v>12.410815201820288</c:v>
                </c:pt>
                <c:pt idx="47">
                  <c:v>12.6903145182233</c:v>
                </c:pt>
                <c:pt idx="48">
                  <c:v>12.976354321631618</c:v>
                </c:pt>
                <c:pt idx="49">
                  <c:v>13.224848583577788</c:v>
                </c:pt>
                <c:pt idx="50">
                  <c:v>13.569363537105751</c:v>
                </c:pt>
              </c:numCache>
            </c:numRef>
          </c:val>
          <c:extLst>
            <c:ext xmlns:c16="http://schemas.microsoft.com/office/drawing/2014/chart" uri="{C3380CC4-5D6E-409C-BE32-E72D297353CC}">
              <c16:uniqueId val="{00000009-69B2-4593-A514-31E85D19A500}"/>
            </c:ext>
          </c:extLst>
        </c:ser>
        <c:ser>
          <c:idx val="10"/>
          <c:order val="10"/>
          <c:spPr>
            <a:solidFill>
              <a:srgbClr val="6F8DB9"/>
            </a:solidFill>
            <a:ln>
              <a:noFill/>
            </a:ln>
          </c:spPr>
          <c:val>
            <c:numRef>
              <c:f>Sheet1!$A$11:$AY$11</c:f>
              <c:numCache>
                <c:formatCode>General</c:formatCode>
                <c:ptCount val="51"/>
                <c:pt idx="0">
                  <c:v>3.2209174615825731E-2</c:v>
                </c:pt>
                <c:pt idx="1">
                  <c:v>3.7444062126924749E-2</c:v>
                </c:pt>
                <c:pt idx="2">
                  <c:v>5.1468410024877898E-2</c:v>
                </c:pt>
                <c:pt idx="3">
                  <c:v>6.211785519644053E-2</c:v>
                </c:pt>
                <c:pt idx="4">
                  <c:v>8.2076666790346309E-2</c:v>
                </c:pt>
                <c:pt idx="5">
                  <c:v>0.10165770279548525</c:v>
                </c:pt>
                <c:pt idx="6">
                  <c:v>0.12766436450058904</c:v>
                </c:pt>
                <c:pt idx="7">
                  <c:v>0.16977101410979145</c:v>
                </c:pt>
                <c:pt idx="8">
                  <c:v>0.22018431831747165</c:v>
                </c:pt>
                <c:pt idx="9">
                  <c:v>0.27708518367152735</c:v>
                </c:pt>
                <c:pt idx="10">
                  <c:v>0.34427649806805505</c:v>
                </c:pt>
                <c:pt idx="11">
                  <c:v>0.43506667858397918</c:v>
                </c:pt>
                <c:pt idx="12">
                  <c:v>0.52700388178072188</c:v>
                </c:pt>
                <c:pt idx="13">
                  <c:v>0.63445444071557588</c:v>
                </c:pt>
                <c:pt idx="14">
                  <c:v>0.70037915537802675</c:v>
                </c:pt>
                <c:pt idx="15">
                  <c:v>0.82027851255296369</c:v>
                </c:pt>
                <c:pt idx="16">
                  <c:v>0.95471493011436692</c:v>
                </c:pt>
                <c:pt idx="17">
                  <c:v>1.1326689902288543</c:v>
                </c:pt>
                <c:pt idx="18">
                  <c:v>1.2576395452917239</c:v>
                </c:pt>
                <c:pt idx="19">
                  <c:v>1.4311063132730162</c:v>
                </c:pt>
                <c:pt idx="20">
                  <c:v>1.5978099400030921</c:v>
                </c:pt>
                <c:pt idx="21">
                  <c:v>1.860105799576246</c:v>
                </c:pt>
                <c:pt idx="22">
                  <c:v>2.1047347612860037</c:v>
                </c:pt>
                <c:pt idx="23">
                  <c:v>2.3056153985482162</c:v>
                </c:pt>
                <c:pt idx="24">
                  <c:v>2.5679997016866416</c:v>
                </c:pt>
                <c:pt idx="25">
                  <c:v>2.9013452121050065</c:v>
                </c:pt>
                <c:pt idx="26">
                  <c:v>3.2415913664846201</c:v>
                </c:pt>
                <c:pt idx="27">
                  <c:v>3.7616353934090405</c:v>
                </c:pt>
                <c:pt idx="28">
                  <c:v>4.3410664011066054</c:v>
                </c:pt>
                <c:pt idx="29">
                  <c:v>5.0278666783563857</c:v>
                </c:pt>
                <c:pt idx="30">
                  <c:v>5.789022571659963</c:v>
                </c:pt>
                <c:pt idx="31">
                  <c:v>6.6283415430411701</c:v>
                </c:pt>
                <c:pt idx="32">
                  <c:v>7.4596581747208717</c:v>
                </c:pt>
                <c:pt idx="33">
                  <c:v>8.2727784563396511</c:v>
                </c:pt>
                <c:pt idx="34">
                  <c:v>9.0315343712707055</c:v>
                </c:pt>
                <c:pt idx="35">
                  <c:v>9.6810254597504155</c:v>
                </c:pt>
                <c:pt idx="36">
                  <c:v>10.024841350056143</c:v>
                </c:pt>
                <c:pt idx="37">
                  <c:v>10.321073081330329</c:v>
                </c:pt>
                <c:pt idx="38">
                  <c:v>10.644975743776634</c:v>
                </c:pt>
                <c:pt idx="39">
                  <c:v>10.995832452514264</c:v>
                </c:pt>
                <c:pt idx="40">
                  <c:v>11.29768445360763</c:v>
                </c:pt>
                <c:pt idx="41">
                  <c:v>11.601679847457731</c:v>
                </c:pt>
                <c:pt idx="42">
                  <c:v>11.968223449096634</c:v>
                </c:pt>
                <c:pt idx="43">
                  <c:v>12.303750027917097</c:v>
                </c:pt>
                <c:pt idx="44">
                  <c:v>12.632831264351516</c:v>
                </c:pt>
                <c:pt idx="45">
                  <c:v>12.998916215306672</c:v>
                </c:pt>
                <c:pt idx="46">
                  <c:v>13.427718432817628</c:v>
                </c:pt>
                <c:pt idx="47">
                  <c:v>13.951498351199767</c:v>
                </c:pt>
                <c:pt idx="48">
                  <c:v>14.412410283920934</c:v>
                </c:pt>
                <c:pt idx="49">
                  <c:v>14.800675994196936</c:v>
                </c:pt>
                <c:pt idx="50">
                  <c:v>15.111628323410521</c:v>
                </c:pt>
              </c:numCache>
            </c:numRef>
          </c:val>
          <c:extLst>
            <c:ext xmlns:c16="http://schemas.microsoft.com/office/drawing/2014/chart" uri="{C3380CC4-5D6E-409C-BE32-E72D297353CC}">
              <c16:uniqueId val="{0000000A-69B2-4593-A514-31E85D19A500}"/>
            </c:ext>
          </c:extLst>
        </c:ser>
        <c:dLbls>
          <c:showLegendKey val="0"/>
          <c:showVal val="0"/>
          <c:showCatName val="0"/>
          <c:showSerName val="0"/>
          <c:showPercent val="0"/>
          <c:showBubbleSize val="0"/>
        </c:dLbls>
        <c:axId val="916756271"/>
        <c:axId val="1"/>
      </c:areaChart>
      <c:catAx>
        <c:axId val="91675627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90"/>
          <c:min val="0"/>
        </c:scaling>
        <c:delete val="0"/>
        <c:axPos val="l"/>
        <c:majorGridlines>
          <c:spPr>
            <a:ln>
              <a:noFill/>
            </a:ln>
          </c:spPr>
        </c:majorGridlines>
        <c:numFmt formatCode="General" sourceLinked="1"/>
        <c:majorTickMark val="none"/>
        <c:minorTickMark val="none"/>
        <c:tickLblPos val="none"/>
        <c:spPr>
          <a:ln w="9525" cmpd="sng" algn="ctr">
            <a:solidFill>
              <a:schemeClr val="bg1"/>
            </a:solidFill>
            <a:prstDash val="solid"/>
          </a:ln>
        </c:spPr>
        <c:crossAx val="916756271"/>
        <c:crosses val="min"/>
        <c:crossBetween val="midCat"/>
      </c:valAx>
    </c:plotArea>
    <c:plotVisOnly val="0"/>
    <c:dispBlanksAs val="zero"/>
    <c:showDLblsOverMax val="1"/>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980509745127435E-2"/>
          <c:y val="5.6416368692888359E-2"/>
          <c:w val="0.92203898050974509"/>
          <c:h val="0.8871672626142233"/>
        </c:manualLayout>
      </c:layout>
      <c:barChart>
        <c:barDir val="col"/>
        <c:grouping val="stacked"/>
        <c:varyColors val="0"/>
        <c:ser>
          <c:idx val="0"/>
          <c:order val="0"/>
          <c:spPr>
            <a:solidFill>
              <a:schemeClr val="accent1"/>
            </a:solidFill>
            <a:ln w="3175" cmpd="sng" algn="ctr">
              <a:solidFill>
                <a:schemeClr val="bg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36C-47F0-81B4-B85723782F00}"/>
                </c:ext>
              </c:extLst>
            </c:dLbl>
            <c:dLbl>
              <c:idx val="1"/>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36C-47F0-81B4-B85723782F00}"/>
                </c:ext>
              </c:extLst>
            </c:dLbl>
            <c:dLbl>
              <c:idx val="2"/>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36C-47F0-81B4-B85723782F00}"/>
                </c:ext>
              </c:extLst>
            </c:dLbl>
            <c:dLbl>
              <c:idx val="3"/>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36C-47F0-81B4-B85723782F0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28.000000000000004</c:v>
                </c:pt>
                <c:pt idx="1">
                  <c:v>48</c:v>
                </c:pt>
                <c:pt idx="2">
                  <c:v>80</c:v>
                </c:pt>
                <c:pt idx="3">
                  <c:v>92</c:v>
                </c:pt>
              </c:numCache>
            </c:numRef>
          </c:val>
          <c:extLst>
            <c:ext xmlns:c16="http://schemas.microsoft.com/office/drawing/2014/chart" uri="{C3380CC4-5D6E-409C-BE32-E72D297353CC}">
              <c16:uniqueId val="{00000004-636C-47F0-81B4-B85723782F00}"/>
            </c:ext>
          </c:extLst>
        </c:ser>
        <c:ser>
          <c:idx val="1"/>
          <c:order val="1"/>
          <c:spPr>
            <a:solidFill>
              <a:schemeClr val="accent2"/>
            </a:solidFill>
            <a:ln w="3175" cmpd="sng" algn="ctr">
              <a:solidFill>
                <a:schemeClr val="bg1"/>
              </a:solidFill>
              <a:prstDash val="solid"/>
            </a:ln>
          </c:spPr>
          <c:invertIfNegative val="0"/>
          <c:dLbls>
            <c:dLbl>
              <c:idx val="0"/>
              <c:layout>
                <c:manualLayout>
                  <c:x val="0"/>
                  <c:y val="-3.9729837107667858E-4"/>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36C-47F0-81B4-B85723782F00}"/>
                </c:ext>
              </c:extLst>
            </c:dLbl>
            <c:dLbl>
              <c:idx val="1"/>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36C-47F0-81B4-B85723782F00}"/>
                </c:ext>
              </c:extLst>
            </c:dLbl>
            <c:dLbl>
              <c:idx val="2"/>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36C-47F0-81B4-B85723782F0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18.999999999999993</c:v>
                </c:pt>
                <c:pt idx="1">
                  <c:v>14.000000000000002</c:v>
                </c:pt>
                <c:pt idx="2">
                  <c:v>6.9999999999999947</c:v>
                </c:pt>
                <c:pt idx="3">
                  <c:v>4.0000000000000036</c:v>
                </c:pt>
              </c:numCache>
            </c:numRef>
          </c:val>
          <c:extLst>
            <c:ext xmlns:c16="http://schemas.microsoft.com/office/drawing/2014/chart" uri="{C3380CC4-5D6E-409C-BE32-E72D297353CC}">
              <c16:uniqueId val="{00000008-636C-47F0-81B4-B85723782F00}"/>
            </c:ext>
          </c:extLst>
        </c:ser>
        <c:ser>
          <c:idx val="2"/>
          <c:order val="2"/>
          <c:spPr>
            <a:solidFill>
              <a:schemeClr val="accent3"/>
            </a:solidFill>
            <a:ln w="3175" cmpd="sng" algn="ctr">
              <a:solidFill>
                <a:schemeClr val="bg1"/>
              </a:solidFill>
              <a:prstDash val="solid"/>
            </a:ln>
          </c:spPr>
          <c:invertIfNegative val="0"/>
          <c:dLbls>
            <c:dLbl>
              <c:idx val="0"/>
              <c:layout>
                <c:manualLayout>
                  <c:x val="0"/>
                  <c:y val="-3.9729837107667858E-4"/>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36C-47F0-81B4-B85723782F00}"/>
                </c:ext>
              </c:extLst>
            </c:dLbl>
            <c:dLbl>
              <c:idx val="1"/>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36C-47F0-81B4-B85723782F00}"/>
                </c:ext>
              </c:extLst>
            </c:dLbl>
            <c:dLbl>
              <c:idx val="2"/>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36C-47F0-81B4-B85723782F0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29.000000000000004</c:v>
                </c:pt>
                <c:pt idx="1">
                  <c:v>15.000000000000002</c:v>
                </c:pt>
                <c:pt idx="2">
                  <c:v>6.0000000000000053</c:v>
                </c:pt>
                <c:pt idx="3">
                  <c:v>2.0000000000000018</c:v>
                </c:pt>
              </c:numCache>
            </c:numRef>
          </c:val>
          <c:extLst>
            <c:ext xmlns:c16="http://schemas.microsoft.com/office/drawing/2014/chart" uri="{C3380CC4-5D6E-409C-BE32-E72D297353CC}">
              <c16:uniqueId val="{0000000C-636C-47F0-81B4-B85723782F00}"/>
            </c:ext>
          </c:extLst>
        </c:ser>
        <c:ser>
          <c:idx val="3"/>
          <c:order val="3"/>
          <c:spPr>
            <a:solidFill>
              <a:schemeClr val="accent4"/>
            </a:solidFill>
            <a:ln w="3175" cmpd="sng" algn="ctr">
              <a:solidFill>
                <a:schemeClr val="bg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36C-47F0-81B4-B85723782F00}"/>
                </c:ext>
              </c:extLst>
            </c:dLbl>
            <c:dLbl>
              <c:idx val="1"/>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36C-47F0-81B4-B85723782F00}"/>
                </c:ext>
              </c:extLst>
            </c:dLbl>
            <c:dLbl>
              <c:idx val="2"/>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36C-47F0-81B4-B85723782F0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20.999999999999996</c:v>
                </c:pt>
                <c:pt idx="1">
                  <c:v>23</c:v>
                </c:pt>
                <c:pt idx="2">
                  <c:v>5.9999999999999947</c:v>
                </c:pt>
                <c:pt idx="3">
                  <c:v>1.9999999999999907</c:v>
                </c:pt>
              </c:numCache>
            </c:numRef>
          </c:val>
          <c:extLst>
            <c:ext xmlns:c16="http://schemas.microsoft.com/office/drawing/2014/chart" uri="{C3380CC4-5D6E-409C-BE32-E72D297353CC}">
              <c16:uniqueId val="{00000010-636C-47F0-81B4-B85723782F00}"/>
            </c:ext>
          </c:extLst>
        </c:ser>
        <c:ser>
          <c:idx val="4"/>
          <c:order val="4"/>
          <c:spPr>
            <a:solidFill>
              <a:schemeClr val="accent5"/>
            </a:solidFill>
            <a:ln w="3175" cmpd="sng" algn="ctr">
              <a:solidFill>
                <a:schemeClr val="bg1"/>
              </a:solidFill>
              <a:prstDash val="solid"/>
            </a:ln>
          </c:spPr>
          <c:invertIfNegative val="0"/>
          <c:val>
            <c:numRef>
              <c:f>Sheet1!$A$5:$D$5</c:f>
              <c:numCache>
                <c:formatCode>General</c:formatCode>
                <c:ptCount val="4"/>
                <c:pt idx="0">
                  <c:v>0</c:v>
                </c:pt>
                <c:pt idx="1">
                  <c:v>0</c:v>
                </c:pt>
                <c:pt idx="2">
                  <c:v>0</c:v>
                </c:pt>
              </c:numCache>
            </c:numRef>
          </c:val>
          <c:extLst>
            <c:ext xmlns:c16="http://schemas.microsoft.com/office/drawing/2014/chart" uri="{C3380CC4-5D6E-409C-BE32-E72D297353CC}">
              <c16:uniqueId val="{00000011-636C-47F0-81B4-B85723782F00}"/>
            </c:ext>
          </c:extLst>
        </c:ser>
        <c:ser>
          <c:idx val="5"/>
          <c:order val="5"/>
          <c:spPr>
            <a:solidFill>
              <a:schemeClr val="accent6"/>
            </a:solidFill>
            <a:ln w="3175" cmpd="sng" algn="ctr">
              <a:solidFill>
                <a:schemeClr val="bg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7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36C-47F0-81B4-B85723782F0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Sheet1!$A$6:$D$6</c:f>
              <c:numCache>
                <c:formatCode>General</c:formatCode>
                <c:ptCount val="4"/>
                <c:pt idx="0">
                  <c:v>3.0000000000000027</c:v>
                </c:pt>
                <c:pt idx="1">
                  <c:v>0</c:v>
                </c:pt>
                <c:pt idx="2">
                  <c:v>1.0000000000000009</c:v>
                </c:pt>
              </c:numCache>
            </c:numRef>
          </c:val>
          <c:extLst>
            <c:ext xmlns:c16="http://schemas.microsoft.com/office/drawing/2014/chart" uri="{C3380CC4-5D6E-409C-BE32-E72D297353CC}">
              <c16:uniqueId val="{00000013-636C-47F0-81B4-B85723782F00}"/>
            </c:ext>
          </c:extLst>
        </c:ser>
        <c:dLbls>
          <c:showLegendKey val="0"/>
          <c:showVal val="0"/>
          <c:showCatName val="0"/>
          <c:showSerName val="0"/>
          <c:showPercent val="0"/>
          <c:showBubbleSize val="0"/>
        </c:dLbls>
        <c:gapWidth val="80"/>
        <c:overlap val="100"/>
        <c:axId val="2117376128"/>
        <c:axId val="1"/>
      </c:barChart>
      <c:catAx>
        <c:axId val="2117376128"/>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2117376128"/>
        <c:crosses val="min"/>
        <c:crossBetween val="between"/>
      </c:valAx>
    </c:plotArea>
    <c:plotVisOnly val="0"/>
    <c:dispBlanksAs val="gap"/>
    <c:showDLblsOverMax val="1"/>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66772655007949E-2"/>
          <c:y val="2.4436090225563908E-2"/>
          <c:w val="0.95866454689984104"/>
          <c:h val="0.95112781954887216"/>
        </c:manualLayout>
      </c:layout>
      <c:barChart>
        <c:barDir val="col"/>
        <c:grouping val="stacked"/>
        <c:varyColors val="0"/>
        <c:ser>
          <c:idx val="0"/>
          <c:order val="0"/>
          <c:spPr>
            <a:solidFill>
              <a:schemeClr val="accent1"/>
            </a:solidFill>
            <a:ln w="3175" cmpd="sng" algn="ctr">
              <a:solidFill>
                <a:schemeClr val="bg1"/>
              </a:solidFill>
              <a:prstDash val="solid"/>
            </a:ln>
          </c:spPr>
          <c:invertIfNegative val="0"/>
          <c:val>
            <c:numRef>
              <c:f>Sheet1!$A$1:$F$1</c:f>
              <c:numCache>
                <c:formatCode>General</c:formatCode>
                <c:ptCount val="6"/>
                <c:pt idx="0">
                  <c:v>0.13</c:v>
                </c:pt>
                <c:pt idx="1">
                  <c:v>0.13</c:v>
                </c:pt>
                <c:pt idx="2">
                  <c:v>0.13</c:v>
                </c:pt>
                <c:pt idx="3">
                  <c:v>0.13</c:v>
                </c:pt>
                <c:pt idx="4">
                  <c:v>0.13</c:v>
                </c:pt>
                <c:pt idx="5">
                  <c:v>0.13</c:v>
                </c:pt>
              </c:numCache>
            </c:numRef>
          </c:val>
          <c:extLst>
            <c:ext xmlns:c16="http://schemas.microsoft.com/office/drawing/2014/chart" uri="{C3380CC4-5D6E-409C-BE32-E72D297353CC}">
              <c16:uniqueId val="{00000000-DB07-46D6-87D1-1DCA43E21B02}"/>
            </c:ext>
          </c:extLst>
        </c:ser>
        <c:ser>
          <c:idx val="1"/>
          <c:order val="1"/>
          <c:spPr>
            <a:solidFill>
              <a:schemeClr val="accent2"/>
            </a:solidFill>
            <a:ln w="3175" cmpd="sng" algn="ctr">
              <a:solidFill>
                <a:schemeClr val="bg1"/>
              </a:solidFill>
              <a:prstDash val="solid"/>
            </a:ln>
          </c:spPr>
          <c:invertIfNegative val="0"/>
          <c:val>
            <c:numRef>
              <c:f>Sheet1!$A$2:$F$2</c:f>
              <c:numCache>
                <c:formatCode>General</c:formatCode>
                <c:ptCount val="6"/>
                <c:pt idx="0">
                  <c:v>0.03</c:v>
                </c:pt>
                <c:pt idx="1">
                  <c:v>0.03</c:v>
                </c:pt>
                <c:pt idx="2">
                  <c:v>0.03</c:v>
                </c:pt>
                <c:pt idx="3">
                  <c:v>1.999999999999999E-2</c:v>
                </c:pt>
                <c:pt idx="4">
                  <c:v>4.0000000000000008E-2</c:v>
                </c:pt>
                <c:pt idx="5">
                  <c:v>0.06</c:v>
                </c:pt>
              </c:numCache>
            </c:numRef>
          </c:val>
          <c:extLst>
            <c:ext xmlns:c16="http://schemas.microsoft.com/office/drawing/2014/chart" uri="{C3380CC4-5D6E-409C-BE32-E72D297353CC}">
              <c16:uniqueId val="{00000001-DB07-46D6-87D1-1DCA43E21B02}"/>
            </c:ext>
          </c:extLst>
        </c:ser>
        <c:ser>
          <c:idx val="2"/>
          <c:order val="2"/>
          <c:spPr>
            <a:solidFill>
              <a:schemeClr val="accent3"/>
            </a:solidFill>
            <a:ln w="3175" cmpd="sng" algn="ctr">
              <a:solidFill>
                <a:schemeClr val="bg1"/>
              </a:solidFill>
              <a:prstDash val="solid"/>
            </a:ln>
          </c:spPr>
          <c:invertIfNegative val="0"/>
          <c:val>
            <c:numRef>
              <c:f>Sheet1!$A$3:$F$3</c:f>
              <c:numCache>
                <c:formatCode>General</c:formatCode>
                <c:ptCount val="6"/>
                <c:pt idx="0">
                  <c:v>1.0000000000000009E-2</c:v>
                </c:pt>
                <c:pt idx="1">
                  <c:v>1.0000000000000009E-2</c:v>
                </c:pt>
                <c:pt idx="2">
                  <c:v>1.0000000000000009E-2</c:v>
                </c:pt>
                <c:pt idx="3">
                  <c:v>1.999999999999999E-2</c:v>
                </c:pt>
                <c:pt idx="4">
                  <c:v>1.999999999999999E-2</c:v>
                </c:pt>
                <c:pt idx="5">
                  <c:v>1.999999999999999E-2</c:v>
                </c:pt>
              </c:numCache>
            </c:numRef>
          </c:val>
          <c:extLst>
            <c:ext xmlns:c16="http://schemas.microsoft.com/office/drawing/2014/chart" uri="{C3380CC4-5D6E-409C-BE32-E72D297353CC}">
              <c16:uniqueId val="{00000002-DB07-46D6-87D1-1DCA43E21B02}"/>
            </c:ext>
          </c:extLst>
        </c:ser>
        <c:ser>
          <c:idx val="3"/>
          <c:order val="3"/>
          <c:spPr>
            <a:solidFill>
              <a:schemeClr val="accent4"/>
            </a:solidFill>
            <a:ln w="3175" cmpd="sng" algn="ctr">
              <a:solidFill>
                <a:schemeClr val="bg1"/>
              </a:solidFill>
              <a:prstDash val="solid"/>
            </a:ln>
          </c:spPr>
          <c:invertIfNegative val="0"/>
          <c:val>
            <c:numRef>
              <c:f>Sheet1!$A$4:$F$4</c:f>
              <c:numCache>
                <c:formatCode>General</c:formatCode>
                <c:ptCount val="6"/>
                <c:pt idx="0">
                  <c:v>1.999999999999999E-2</c:v>
                </c:pt>
                <c:pt idx="1">
                  <c:v>1.999999999999999E-2</c:v>
                </c:pt>
                <c:pt idx="2">
                  <c:v>0.03</c:v>
                </c:pt>
                <c:pt idx="3">
                  <c:v>4.9999999999999989E-2</c:v>
                </c:pt>
                <c:pt idx="4">
                  <c:v>0.06</c:v>
                </c:pt>
                <c:pt idx="5">
                  <c:v>5.0000000000000017E-2</c:v>
                </c:pt>
              </c:numCache>
            </c:numRef>
          </c:val>
          <c:extLst>
            <c:ext xmlns:c16="http://schemas.microsoft.com/office/drawing/2014/chart" uri="{C3380CC4-5D6E-409C-BE32-E72D297353CC}">
              <c16:uniqueId val="{00000003-DB07-46D6-87D1-1DCA43E21B02}"/>
            </c:ext>
          </c:extLst>
        </c:ser>
        <c:ser>
          <c:idx val="4"/>
          <c:order val="4"/>
          <c:spPr>
            <a:solidFill>
              <a:schemeClr val="accent5"/>
            </a:solidFill>
            <a:ln w="3175" cmpd="sng" algn="ctr">
              <a:solidFill>
                <a:schemeClr val="bg1"/>
              </a:solidFill>
              <a:prstDash val="solid"/>
            </a:ln>
          </c:spPr>
          <c:invertIfNegative val="0"/>
          <c:val>
            <c:numRef>
              <c:f>Sheet1!$A$5:$F$5</c:f>
              <c:numCache>
                <c:formatCode>General</c:formatCode>
                <c:ptCount val="6"/>
                <c:pt idx="0">
                  <c:v>4.9999999999999989E-2</c:v>
                </c:pt>
                <c:pt idx="1">
                  <c:v>0.06</c:v>
                </c:pt>
                <c:pt idx="2">
                  <c:v>0.06</c:v>
                </c:pt>
                <c:pt idx="3">
                  <c:v>7.0000000000000007E-2</c:v>
                </c:pt>
                <c:pt idx="4">
                  <c:v>0.06</c:v>
                </c:pt>
                <c:pt idx="5">
                  <c:v>7.0000000000000007E-2</c:v>
                </c:pt>
              </c:numCache>
            </c:numRef>
          </c:val>
          <c:extLst>
            <c:ext xmlns:c16="http://schemas.microsoft.com/office/drawing/2014/chart" uri="{C3380CC4-5D6E-409C-BE32-E72D297353CC}">
              <c16:uniqueId val="{00000004-DB07-46D6-87D1-1DCA43E21B02}"/>
            </c:ext>
          </c:extLst>
        </c:ser>
        <c:dLbls>
          <c:showLegendKey val="0"/>
          <c:showVal val="0"/>
          <c:showCatName val="0"/>
          <c:showSerName val="0"/>
          <c:showPercent val="0"/>
          <c:showBubbleSize val="0"/>
        </c:dLbls>
        <c:gapWidth val="80"/>
        <c:overlap val="100"/>
        <c:axId val="1901130688"/>
        <c:axId val="1"/>
      </c:barChart>
      <c:catAx>
        <c:axId val="1901130688"/>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0.5"/>
          <c:min val="0"/>
        </c:scaling>
        <c:delete val="0"/>
        <c:axPos val="l"/>
        <c:majorGridlines>
          <c:spPr>
            <a:ln w="12700" cmpd="sng" algn="ctr">
              <a:solidFill>
                <a:schemeClr val="tx2"/>
              </a:solidFill>
              <a:prstDash val="solid"/>
            </a:ln>
          </c:spPr>
        </c:majorGridlines>
        <c:numFmt formatCode="General" sourceLinked="1"/>
        <c:majorTickMark val="none"/>
        <c:minorTickMark val="none"/>
        <c:tickLblPos val="none"/>
        <c:spPr>
          <a:ln w="9525" cmpd="sng" algn="ctr">
            <a:solidFill>
              <a:schemeClr val="bg1"/>
            </a:solidFill>
            <a:prstDash val="solid"/>
          </a:ln>
        </c:spPr>
        <c:crossAx val="1901130688"/>
        <c:crosses val="min"/>
        <c:crossBetween val="between"/>
        <c:majorUnit val="0.1"/>
      </c:valAx>
    </c:plotArea>
    <c:plotVisOnly val="0"/>
    <c:dispBlanksAs val="gap"/>
    <c:showDLblsOverMax val="1"/>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577760189948554E-2"/>
          <c:y val="7.1186440677966104E-2"/>
          <c:w val="0.95884447962010289"/>
          <c:h val="0.85762711864406782"/>
        </c:manualLayout>
      </c:layout>
      <c:barChart>
        <c:barDir val="col"/>
        <c:grouping val="clustered"/>
        <c:varyColors val="0"/>
        <c:ser>
          <c:idx val="0"/>
          <c:order val="0"/>
          <c:spPr>
            <a:solidFill>
              <a:schemeClr val="accent1"/>
            </a:solidFill>
            <a:ln w="3175" cmpd="sng" algn="ctr">
              <a:solidFill>
                <a:schemeClr val="bg1"/>
              </a:solidFill>
              <a:prstDash val="solid"/>
            </a:ln>
          </c:spPr>
          <c:invertIfNegative val="0"/>
          <c:dLbls>
            <c:dLbl>
              <c:idx val="0"/>
              <c:layout>
                <c:manualLayout>
                  <c:x val="0"/>
                  <c:y val="-0.21016949152542372"/>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410-4832-B22E-B0F6D685E767}"/>
                </c:ext>
              </c:extLst>
            </c:dLbl>
            <c:dLbl>
              <c:idx val="1"/>
              <c:layout>
                <c:manualLayout>
                  <c:x val="0"/>
                  <c:y val="-0.21525423728813559"/>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410-4832-B22E-B0F6D685E767}"/>
                </c:ext>
              </c:extLst>
            </c:dLbl>
            <c:dLbl>
              <c:idx val="2"/>
              <c:layout>
                <c:manualLayout>
                  <c:x val="0"/>
                  <c:y val="-0.13262711864406779"/>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410-4832-B22E-B0F6D685E767}"/>
                </c:ext>
              </c:extLst>
            </c:dLbl>
            <c:dLbl>
              <c:idx val="3"/>
              <c:layout>
                <c:manualLayout>
                  <c:x val="0"/>
                  <c:y val="-9.7881355932203387E-2"/>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410-4832-B22E-B0F6D685E76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66.8</c:v>
                </c:pt>
                <c:pt idx="1">
                  <c:v>68.599999999999994</c:v>
                </c:pt>
                <c:pt idx="2">
                  <c:v>37.9</c:v>
                </c:pt>
                <c:pt idx="3">
                  <c:v>24.8</c:v>
                </c:pt>
              </c:numCache>
            </c:numRef>
          </c:val>
          <c:extLst>
            <c:ext xmlns:c16="http://schemas.microsoft.com/office/drawing/2014/chart" uri="{C3380CC4-5D6E-409C-BE32-E72D297353CC}">
              <c16:uniqueId val="{00000004-2410-4832-B22E-B0F6D685E767}"/>
            </c:ext>
          </c:extLst>
        </c:ser>
        <c:ser>
          <c:idx val="1"/>
          <c:order val="1"/>
          <c:spPr>
            <a:solidFill>
              <a:schemeClr val="accent2"/>
            </a:solidFill>
            <a:ln w="3175" cmpd="sng" algn="ctr">
              <a:solidFill>
                <a:schemeClr val="bg1"/>
              </a:solidFill>
              <a:prstDash val="solid"/>
            </a:ln>
          </c:spPr>
          <c:invertIfNegative val="0"/>
          <c:dLbls>
            <c:dLbl>
              <c:idx val="1"/>
              <c:layout>
                <c:manualLayout>
                  <c:x val="0"/>
                  <c:y val="-0.39533898305084747"/>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410-4832-B22E-B0F6D685E767}"/>
                </c:ext>
              </c:extLst>
            </c:dLbl>
            <c:dLbl>
              <c:idx val="3"/>
              <c:layout>
                <c:manualLayout>
                  <c:x val="0"/>
                  <c:y val="-0.19915254237288135"/>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410-4832-B22E-B0F6D685E76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152.1</c:v>
                </c:pt>
                <c:pt idx="1">
                  <c:v>135.9</c:v>
                </c:pt>
                <c:pt idx="2">
                  <c:v>114</c:v>
                </c:pt>
                <c:pt idx="3">
                  <c:v>62.5</c:v>
                </c:pt>
              </c:numCache>
            </c:numRef>
          </c:val>
          <c:extLst>
            <c:ext xmlns:c16="http://schemas.microsoft.com/office/drawing/2014/chart" uri="{C3380CC4-5D6E-409C-BE32-E72D297353CC}">
              <c16:uniqueId val="{00000007-2410-4832-B22E-B0F6D685E767}"/>
            </c:ext>
          </c:extLst>
        </c:ser>
        <c:ser>
          <c:idx val="2"/>
          <c:order val="2"/>
          <c:spPr>
            <a:solidFill>
              <a:schemeClr val="accent3"/>
            </a:solidFill>
            <a:ln w="3175" cmpd="sng" algn="ctr">
              <a:solidFill>
                <a:schemeClr val="bg1"/>
              </a:solidFill>
              <a:prstDash val="solid"/>
            </a:ln>
          </c:spPr>
          <c:invertIfNegative val="0"/>
          <c:dLbls>
            <c:dLbl>
              <c:idx val="0"/>
              <c:layout>
                <c:manualLayout>
                  <c:x val="1.2663237039968342E-2"/>
                  <c:y val="-0.38516949152542374"/>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410-4832-B22E-B0F6D685E767}"/>
                </c:ext>
              </c:extLst>
            </c:dLbl>
            <c:dLbl>
              <c:idx val="1"/>
              <c:layout>
                <c:manualLayout>
                  <c:x val="0"/>
                  <c:y val="-0.28686440677966102"/>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410-4832-B22E-B0F6D685E767}"/>
                </c:ext>
              </c:extLst>
            </c:dLbl>
            <c:dLbl>
              <c:idx val="2"/>
              <c:layout>
                <c:manualLayout>
                  <c:x val="0"/>
                  <c:y val="-0.25169491525423726"/>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410-4832-B22E-B0F6D685E767}"/>
                </c:ext>
              </c:extLst>
            </c:dLbl>
            <c:dLbl>
              <c:idx val="3"/>
              <c:layout>
                <c:manualLayout>
                  <c:x val="0"/>
                  <c:y val="-0.16906779661016949"/>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410-4832-B22E-B0F6D685E76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132.1</c:v>
                </c:pt>
                <c:pt idx="1">
                  <c:v>95.3</c:v>
                </c:pt>
                <c:pt idx="2">
                  <c:v>82.1</c:v>
                </c:pt>
                <c:pt idx="3">
                  <c:v>51.5</c:v>
                </c:pt>
              </c:numCache>
            </c:numRef>
          </c:val>
          <c:extLst>
            <c:ext xmlns:c16="http://schemas.microsoft.com/office/drawing/2014/chart" uri="{C3380CC4-5D6E-409C-BE32-E72D297353CC}">
              <c16:uniqueId val="{0000000C-2410-4832-B22E-B0F6D685E767}"/>
            </c:ext>
          </c:extLst>
        </c:ser>
        <c:ser>
          <c:idx val="3"/>
          <c:order val="3"/>
          <c:spPr>
            <a:solidFill>
              <a:schemeClr val="accent4"/>
            </a:solidFill>
            <a:ln w="3175" cmpd="sng" algn="ctr">
              <a:solidFill>
                <a:schemeClr val="bg1"/>
              </a:solidFill>
              <a:prstDash val="solid"/>
            </a:ln>
          </c:spPr>
          <c:invertIfNegative val="0"/>
          <c:dLbls>
            <c:dLbl>
              <c:idx val="2"/>
              <c:layout>
                <c:manualLayout>
                  <c:x val="0"/>
                  <c:y val="-0.16694915254237289"/>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410-4832-B22E-B0F6D685E76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75.5</c:v>
                </c:pt>
                <c:pt idx="1">
                  <c:v>71.7</c:v>
                </c:pt>
                <c:pt idx="2">
                  <c:v>50.6</c:v>
                </c:pt>
                <c:pt idx="3">
                  <c:v>30.9</c:v>
                </c:pt>
              </c:numCache>
            </c:numRef>
          </c:val>
          <c:extLst>
            <c:ext xmlns:c16="http://schemas.microsoft.com/office/drawing/2014/chart" uri="{C3380CC4-5D6E-409C-BE32-E72D297353CC}">
              <c16:uniqueId val="{0000000E-2410-4832-B22E-B0F6D685E767}"/>
            </c:ext>
          </c:extLst>
        </c:ser>
        <c:dLbls>
          <c:showLegendKey val="0"/>
          <c:showVal val="0"/>
          <c:showCatName val="0"/>
          <c:showSerName val="0"/>
          <c:showPercent val="0"/>
          <c:showBubbleSize val="0"/>
        </c:dLbls>
        <c:gapWidth val="80"/>
        <c:axId val="1901139008"/>
        <c:axId val="1"/>
      </c:barChart>
      <c:catAx>
        <c:axId val="1901139008"/>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60"/>
          <c:min val="0"/>
        </c:scaling>
        <c:delete val="0"/>
        <c:axPos val="l"/>
        <c:majorGridlines>
          <c:spPr>
            <a:ln w="12700" cmpd="sng" algn="ctr">
              <a:solidFill>
                <a:schemeClr val="tx2"/>
              </a:solidFill>
              <a:prstDash val="solid"/>
            </a:ln>
          </c:spPr>
        </c:majorGridlines>
        <c:numFmt formatCode="General" sourceLinked="1"/>
        <c:majorTickMark val="none"/>
        <c:minorTickMark val="none"/>
        <c:tickLblPos val="none"/>
        <c:spPr>
          <a:ln w="9525" cmpd="sng" algn="ctr">
            <a:solidFill>
              <a:schemeClr val="bg1"/>
            </a:solidFill>
            <a:prstDash val="solid"/>
          </a:ln>
        </c:spPr>
        <c:crossAx val="1901139008"/>
        <c:crosses val="min"/>
        <c:crossBetween val="between"/>
        <c:majorUnit val="40"/>
      </c:valAx>
    </c:plotArea>
    <c:plotVisOnly val="0"/>
    <c:dispBlanksAs val="gap"/>
    <c:showDLblsOverMax val="1"/>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52112676056338"/>
          <c:y val="6.4665127020785224E-2"/>
          <c:w val="0.79295774647887329"/>
          <c:h val="0.87066974595842961"/>
        </c:manualLayout>
      </c:layout>
      <c:barChart>
        <c:barDir val="col"/>
        <c:grouping val="stacked"/>
        <c:varyColors val="0"/>
        <c:ser>
          <c:idx val="0"/>
          <c:order val="0"/>
          <c:spPr>
            <a:solidFill>
              <a:schemeClr val="accent3"/>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DE7-E94E-AA71-C8F4A3A32EE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29.950846851538408</c:v>
                </c:pt>
              </c:numCache>
            </c:numRef>
          </c:val>
          <c:extLst>
            <c:ext xmlns:c16="http://schemas.microsoft.com/office/drawing/2014/chart" uri="{C3380CC4-5D6E-409C-BE32-E72D297353CC}">
              <c16:uniqueId val="{00000001-ADE7-E94E-AA71-C8F4A3A32EE2}"/>
            </c:ext>
          </c:extLst>
        </c:ser>
        <c:ser>
          <c:idx val="1"/>
          <c:order val="1"/>
          <c:spPr>
            <a:solidFill>
              <a:schemeClr val="accent4"/>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DE7-E94E-AA71-C8F4A3A32EE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f>
              <c:numCache>
                <c:formatCode>General</c:formatCode>
                <c:ptCount val="1"/>
                <c:pt idx="0">
                  <c:v>28.628649693192816</c:v>
                </c:pt>
              </c:numCache>
            </c:numRef>
          </c:val>
          <c:extLst>
            <c:ext xmlns:c16="http://schemas.microsoft.com/office/drawing/2014/chart" uri="{C3380CC4-5D6E-409C-BE32-E72D297353CC}">
              <c16:uniqueId val="{00000003-ADE7-E94E-AA71-C8F4A3A32EE2}"/>
            </c:ext>
          </c:extLst>
        </c:ser>
        <c:ser>
          <c:idx val="2"/>
          <c:order val="2"/>
          <c:spPr>
            <a:solidFill>
              <a:schemeClr val="accent5"/>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DE7-E94E-AA71-C8F4A3A32EE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f>
              <c:numCache>
                <c:formatCode>General</c:formatCode>
                <c:ptCount val="1"/>
                <c:pt idx="0">
                  <c:v>14.907419422050804</c:v>
                </c:pt>
              </c:numCache>
            </c:numRef>
          </c:val>
          <c:extLst>
            <c:ext xmlns:c16="http://schemas.microsoft.com/office/drawing/2014/chart" uri="{C3380CC4-5D6E-409C-BE32-E72D297353CC}">
              <c16:uniqueId val="{00000005-ADE7-E94E-AA71-C8F4A3A32EE2}"/>
            </c:ext>
          </c:extLst>
        </c:ser>
        <c:ser>
          <c:idx val="3"/>
          <c:order val="3"/>
          <c:spPr>
            <a:solidFill>
              <a:schemeClr val="accent6"/>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DE7-E94E-AA71-C8F4A3A32EE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c:f>
              <c:numCache>
                <c:formatCode>General</c:formatCode>
                <c:ptCount val="1"/>
                <c:pt idx="0">
                  <c:v>9.2282973869790563</c:v>
                </c:pt>
              </c:numCache>
            </c:numRef>
          </c:val>
          <c:extLst>
            <c:ext xmlns:c16="http://schemas.microsoft.com/office/drawing/2014/chart" uri="{C3380CC4-5D6E-409C-BE32-E72D297353CC}">
              <c16:uniqueId val="{00000007-ADE7-E94E-AA71-C8F4A3A32EE2}"/>
            </c:ext>
          </c:extLst>
        </c:ser>
        <c:ser>
          <c:idx val="4"/>
          <c:order val="4"/>
          <c:spPr>
            <a:solidFill>
              <a:schemeClr val="accent1"/>
            </a:solidFill>
            <a:ln>
              <a:noFill/>
            </a:ln>
          </c:spPr>
          <c:invertIfNegative val="0"/>
          <c:dLbls>
            <c:dLbl>
              <c:idx val="0"/>
              <c:layout>
                <c:manualLayout>
                  <c:x val="0"/>
                  <c:y val="-3.8491147036181676E-4"/>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DE7-E94E-AA71-C8F4A3A32EE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c:f>
              <c:numCache>
                <c:formatCode>General</c:formatCode>
                <c:ptCount val="1"/>
                <c:pt idx="0">
                  <c:v>7.719294084508654</c:v>
                </c:pt>
              </c:numCache>
            </c:numRef>
          </c:val>
          <c:extLst>
            <c:ext xmlns:c16="http://schemas.microsoft.com/office/drawing/2014/chart" uri="{C3380CC4-5D6E-409C-BE32-E72D297353CC}">
              <c16:uniqueId val="{00000009-ADE7-E94E-AA71-C8F4A3A32EE2}"/>
            </c:ext>
          </c:extLst>
        </c:ser>
        <c:ser>
          <c:idx val="5"/>
          <c:order val="5"/>
          <c:spPr>
            <a:solidFill>
              <a:srgbClr val="E6BFE6"/>
            </a:solidFill>
            <a:ln>
              <a:noFill/>
            </a:ln>
          </c:spPr>
          <c:invertIfNegative val="0"/>
          <c:val>
            <c:numRef>
              <c:f>Sheet1!$A$6</c:f>
              <c:numCache>
                <c:formatCode>General</c:formatCode>
                <c:ptCount val="1"/>
                <c:pt idx="0">
                  <c:v>3.0343699240636401</c:v>
                </c:pt>
              </c:numCache>
            </c:numRef>
          </c:val>
          <c:extLst>
            <c:ext xmlns:c16="http://schemas.microsoft.com/office/drawing/2014/chart" uri="{C3380CC4-5D6E-409C-BE32-E72D297353CC}">
              <c16:uniqueId val="{0000000A-ADE7-E94E-AA71-C8F4A3A32EE2}"/>
            </c:ext>
          </c:extLst>
        </c:ser>
        <c:ser>
          <c:idx val="6"/>
          <c:order val="6"/>
          <c:spPr>
            <a:solidFill>
              <a:srgbClr val="B7DD9E"/>
            </a:solidFill>
            <a:ln>
              <a:noFill/>
            </a:ln>
          </c:spPr>
          <c:invertIfNegative val="0"/>
          <c:val>
            <c:numRef>
              <c:f>Sheet1!$A$7</c:f>
              <c:numCache>
                <c:formatCode>General</c:formatCode>
                <c:ptCount val="1"/>
                <c:pt idx="0">
                  <c:v>2.708699188842778</c:v>
                </c:pt>
              </c:numCache>
            </c:numRef>
          </c:val>
          <c:extLst>
            <c:ext xmlns:c16="http://schemas.microsoft.com/office/drawing/2014/chart" uri="{C3380CC4-5D6E-409C-BE32-E72D297353CC}">
              <c16:uniqueId val="{0000000B-ADE7-E94E-AA71-C8F4A3A32EE2}"/>
            </c:ext>
          </c:extLst>
        </c:ser>
        <c:ser>
          <c:idx val="7"/>
          <c:order val="7"/>
          <c:spPr>
            <a:solidFill>
              <a:srgbClr val="6BCCF5"/>
            </a:solidFill>
            <a:ln>
              <a:noFill/>
            </a:ln>
          </c:spPr>
          <c:invertIfNegative val="0"/>
          <c:val>
            <c:numRef>
              <c:f>Sheet1!$A$8</c:f>
              <c:numCache>
                <c:formatCode>General</c:formatCode>
                <c:ptCount val="1"/>
                <c:pt idx="0">
                  <c:v>1.8750903683126041</c:v>
                </c:pt>
              </c:numCache>
            </c:numRef>
          </c:val>
          <c:extLst>
            <c:ext xmlns:c16="http://schemas.microsoft.com/office/drawing/2014/chart" uri="{C3380CC4-5D6E-409C-BE32-E72D297353CC}">
              <c16:uniqueId val="{0000000C-ADE7-E94E-AA71-C8F4A3A32EE2}"/>
            </c:ext>
          </c:extLst>
        </c:ser>
        <c:ser>
          <c:idx val="8"/>
          <c:order val="8"/>
          <c:spPr>
            <a:solidFill>
              <a:srgbClr val="C3CFE1"/>
            </a:solidFill>
            <a:ln>
              <a:noFill/>
            </a:ln>
          </c:spPr>
          <c:invertIfNegative val="0"/>
          <c:dLbls>
            <c:dLbl>
              <c:idx val="0"/>
              <c:layout>
                <c:manualLayout>
                  <c:x val="0.28732394366197184"/>
                  <c:y val="9.6612779060816015E-2"/>
                </c:manualLayout>
              </c:layout>
              <c:numFmt formatCode="#,##0&quot;%&quot;;&quot;-&quot;#,##0&quot;%&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DE7-E94E-AA71-C8F4A3A32EE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Sheet1!$A$9</c:f>
              <c:numCache>
                <c:formatCode>General</c:formatCode>
                <c:ptCount val="1"/>
                <c:pt idx="0">
                  <c:v>0.71906558667028664</c:v>
                </c:pt>
              </c:numCache>
            </c:numRef>
          </c:val>
          <c:extLst>
            <c:ext xmlns:c16="http://schemas.microsoft.com/office/drawing/2014/chart" uri="{C3380CC4-5D6E-409C-BE32-E72D297353CC}">
              <c16:uniqueId val="{0000000E-ADE7-E94E-AA71-C8F4A3A32EE2}"/>
            </c:ext>
          </c:extLst>
        </c:ser>
        <c:ser>
          <c:idx val="9"/>
          <c:order val="9"/>
          <c:spPr>
            <a:solidFill>
              <a:srgbClr val="9DB1CF"/>
            </a:solidFill>
            <a:ln>
              <a:noFill/>
            </a:ln>
          </c:spPr>
          <c:invertIfNegative val="0"/>
          <c:dLbls>
            <c:dLbl>
              <c:idx val="0"/>
              <c:layout>
                <c:manualLayout>
                  <c:x val="0.28732394366197184"/>
                  <c:y val="5.8506543494996149E-2"/>
                </c:manualLayout>
              </c:layout>
              <c:numFmt formatCode="#,##0&quot;%&quot;;&quot;-&quot;#,##0&quot;%&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DE7-E94E-AA71-C8F4A3A32EE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Sheet1!$A$10</c:f>
              <c:numCache>
                <c:formatCode>General</c:formatCode>
                <c:ptCount val="1"/>
                <c:pt idx="0">
                  <c:v>0.6549944349999226</c:v>
                </c:pt>
              </c:numCache>
            </c:numRef>
          </c:val>
          <c:extLst>
            <c:ext xmlns:c16="http://schemas.microsoft.com/office/drawing/2014/chart" uri="{C3380CC4-5D6E-409C-BE32-E72D297353CC}">
              <c16:uniqueId val="{00000010-ADE7-E94E-AA71-C8F4A3A32EE2}"/>
            </c:ext>
          </c:extLst>
        </c:ser>
        <c:ser>
          <c:idx val="10"/>
          <c:order val="10"/>
          <c:spPr>
            <a:solidFill>
              <a:srgbClr val="6F8DB9"/>
            </a:solidFill>
            <a:ln>
              <a:noFill/>
            </a:ln>
          </c:spPr>
          <c:invertIfNegative val="0"/>
          <c:dLbls>
            <c:dLbl>
              <c:idx val="0"/>
              <c:layout>
                <c:manualLayout>
                  <c:x val="0.28732394366197184"/>
                  <c:y val="1.9630484988452657E-2"/>
                </c:manualLayout>
              </c:layout>
              <c:numFmt formatCode="#,##0&quot;%&quot;;&quot;-&quot;#,##0&quot;%&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ADE7-E94E-AA71-C8F4A3A32EE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Sheet1!$A$11</c:f>
              <c:numCache>
                <c:formatCode>General</c:formatCode>
                <c:ptCount val="1"/>
                <c:pt idx="0">
                  <c:v>0.57327305884102842</c:v>
                </c:pt>
              </c:numCache>
            </c:numRef>
          </c:val>
          <c:extLst>
            <c:ext xmlns:c16="http://schemas.microsoft.com/office/drawing/2014/chart" uri="{C3380CC4-5D6E-409C-BE32-E72D297353CC}">
              <c16:uniqueId val="{00000012-ADE7-E94E-AA71-C8F4A3A32EE2}"/>
            </c:ext>
          </c:extLst>
        </c:ser>
        <c:dLbls>
          <c:showLegendKey val="0"/>
          <c:showVal val="0"/>
          <c:showCatName val="0"/>
          <c:showSerName val="0"/>
          <c:showPercent val="0"/>
          <c:showBubbleSize val="0"/>
        </c:dLbls>
        <c:gapWidth val="80"/>
        <c:overlap val="100"/>
        <c:axId val="1381389151"/>
        <c:axId val="1"/>
      </c:barChart>
      <c:catAx>
        <c:axId val="138138915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0"/>
        <c:axPos val="l"/>
        <c:majorGridlines>
          <c:spPr>
            <a:ln w="12700" cmpd="sng" algn="ctr">
              <a:solidFill>
                <a:schemeClr val="tx2"/>
              </a:solidFill>
              <a:prstDash val="solid"/>
            </a:ln>
          </c:spPr>
        </c:majorGridlines>
        <c:numFmt formatCode="General" sourceLinked="1"/>
        <c:majorTickMark val="none"/>
        <c:minorTickMark val="none"/>
        <c:tickLblPos val="none"/>
        <c:spPr>
          <a:ln w="9525" cmpd="sng" algn="ctr">
            <a:solidFill>
              <a:schemeClr val="bg1"/>
            </a:solidFill>
            <a:prstDash val="solid"/>
          </a:ln>
        </c:spPr>
        <c:crossAx val="1381389151"/>
        <c:crosses val="min"/>
        <c:crossBetween val="between"/>
        <c:majorUnit val="10"/>
      </c:valAx>
    </c:plotArea>
    <c:plotVisOnly val="0"/>
    <c:dispBlanksAs val="gap"/>
    <c:showDLblsOverMax val="1"/>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605633802816895E-2"/>
          <c:y val="6.4665127020785224E-2"/>
          <c:w val="0.86478873239436616"/>
          <c:h val="0.87066974595842961"/>
        </c:manualLayout>
      </c:layout>
      <c:barChart>
        <c:barDir val="col"/>
        <c:grouping val="stacked"/>
        <c:varyColors val="0"/>
        <c:ser>
          <c:idx val="0"/>
          <c:order val="0"/>
          <c:spPr>
            <a:solidFill>
              <a:srgbClr val="FDDB0D"/>
            </a:solidFill>
            <a:ln w="3175" cmpd="sng" algn="ctr">
              <a:solidFill>
                <a:schemeClr val="bg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0AA-1C4E-BBC0-A8DE9012E96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40.578854105138809</c:v>
                </c:pt>
              </c:numCache>
            </c:numRef>
          </c:val>
          <c:extLst>
            <c:ext xmlns:c16="http://schemas.microsoft.com/office/drawing/2014/chart" uri="{C3380CC4-5D6E-409C-BE32-E72D297353CC}">
              <c16:uniqueId val="{00000001-00AA-1C4E-BBC0-A8DE9012E96D}"/>
            </c:ext>
          </c:extLst>
        </c:ser>
        <c:ser>
          <c:idx val="1"/>
          <c:order val="1"/>
          <c:spPr>
            <a:solidFill>
              <a:schemeClr val="accent6"/>
            </a:solidFill>
            <a:ln w="3175" cmpd="sng" algn="ctr">
              <a:solidFill>
                <a:schemeClr val="bg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0AA-1C4E-BBC0-A8DE9012E96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f>
              <c:numCache>
                <c:formatCode>General</c:formatCode>
                <c:ptCount val="1"/>
                <c:pt idx="0">
                  <c:v>37.300649734199645</c:v>
                </c:pt>
              </c:numCache>
            </c:numRef>
          </c:val>
          <c:extLst>
            <c:ext xmlns:c16="http://schemas.microsoft.com/office/drawing/2014/chart" uri="{C3380CC4-5D6E-409C-BE32-E72D297353CC}">
              <c16:uniqueId val="{00000003-00AA-1C4E-BBC0-A8DE9012E96D}"/>
            </c:ext>
          </c:extLst>
        </c:ser>
        <c:ser>
          <c:idx val="2"/>
          <c:order val="2"/>
          <c:spPr>
            <a:solidFill>
              <a:schemeClr val="accent1"/>
            </a:solidFill>
            <a:ln w="3175" cmpd="sng" algn="ctr">
              <a:solidFill>
                <a:schemeClr val="bg1"/>
              </a:solidFill>
              <a:prstDash val="solid"/>
            </a:ln>
          </c:spPr>
          <c:invertIfNegative val="0"/>
          <c:dLbls>
            <c:dLbl>
              <c:idx val="0"/>
              <c:layout>
                <c:manualLayout>
                  <c:x val="0"/>
                  <c:y val="-3.8491147036181676E-4"/>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0AA-1C4E-BBC0-A8DE9012E96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f>
              <c:numCache>
                <c:formatCode>General</c:formatCode>
                <c:ptCount val="1"/>
                <c:pt idx="0">
                  <c:v>9.2439456585942104</c:v>
                </c:pt>
              </c:numCache>
            </c:numRef>
          </c:val>
          <c:extLst>
            <c:ext xmlns:c16="http://schemas.microsoft.com/office/drawing/2014/chart" uri="{C3380CC4-5D6E-409C-BE32-E72D297353CC}">
              <c16:uniqueId val="{00000005-00AA-1C4E-BBC0-A8DE9012E96D}"/>
            </c:ext>
          </c:extLst>
        </c:ser>
        <c:ser>
          <c:idx val="3"/>
          <c:order val="3"/>
          <c:spPr>
            <a:solidFill>
              <a:srgbClr val="D86D0A"/>
            </a:solidFill>
            <a:ln w="3175" cmpd="sng" algn="ctr">
              <a:solidFill>
                <a:schemeClr val="bg1"/>
              </a:solidFill>
              <a:prstDash val="solid"/>
            </a:ln>
          </c:spPr>
          <c:invertIfNegative val="0"/>
          <c:dLbls>
            <c:dLbl>
              <c:idx val="0"/>
              <c:layout>
                <c:manualLayout>
                  <c:x val="-0.11971830985915492"/>
                  <c:y val="-3.8491147036181676E-4"/>
                </c:manualLayout>
              </c:layout>
              <c:numFmt formatCode="#,##0&quot;%&quot;;&quot;-&quot;#,##0&quot;%&quot;" sourceLinked="0"/>
              <c:spPr>
                <a:noFill/>
                <a:ln>
                  <a:noFill/>
                </a:ln>
              </c:spPr>
              <c:txPr>
                <a:bodyPr wrap="none"/>
                <a:lstStyle/>
                <a:p>
                  <a:pPr>
                    <a:defRPr sz="1200" b="1"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0AA-1C4E-BBC0-A8DE9012E96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c:f>
              <c:numCache>
                <c:formatCode>General</c:formatCode>
                <c:ptCount val="1"/>
                <c:pt idx="0">
                  <c:v>4.8139397519196709</c:v>
                </c:pt>
              </c:numCache>
            </c:numRef>
          </c:val>
          <c:extLst>
            <c:ext xmlns:c16="http://schemas.microsoft.com/office/drawing/2014/chart" uri="{C3380CC4-5D6E-409C-BE32-E72D297353CC}">
              <c16:uniqueId val="{00000007-00AA-1C4E-BBC0-A8DE9012E96D}"/>
            </c:ext>
          </c:extLst>
        </c:ser>
        <c:ser>
          <c:idx val="4"/>
          <c:order val="4"/>
          <c:spPr>
            <a:solidFill>
              <a:schemeClr val="accent5"/>
            </a:solidFill>
            <a:ln w="3175" cmpd="sng" algn="ctr">
              <a:solidFill>
                <a:schemeClr val="bg1"/>
              </a:solidFill>
              <a:prstDash val="solid"/>
            </a:ln>
          </c:spPr>
          <c:invertIfNegative val="0"/>
          <c:val>
            <c:numRef>
              <c:f>Sheet1!$A$5</c:f>
              <c:numCache>
                <c:formatCode>General</c:formatCode>
                <c:ptCount val="1"/>
                <c:pt idx="0">
                  <c:v>3.2782043709391639</c:v>
                </c:pt>
              </c:numCache>
            </c:numRef>
          </c:val>
          <c:extLst>
            <c:ext xmlns:c16="http://schemas.microsoft.com/office/drawing/2014/chart" uri="{C3380CC4-5D6E-409C-BE32-E72D297353CC}">
              <c16:uniqueId val="{00000008-00AA-1C4E-BBC0-A8DE9012E96D}"/>
            </c:ext>
          </c:extLst>
        </c:ser>
        <c:ser>
          <c:idx val="5"/>
          <c:order val="5"/>
          <c:spPr>
            <a:solidFill>
              <a:schemeClr val="accent3"/>
            </a:solidFill>
            <a:ln w="3175" cmpd="sng" algn="ctr">
              <a:solidFill>
                <a:schemeClr val="bg1"/>
              </a:solidFill>
              <a:prstDash val="solid"/>
            </a:ln>
          </c:spPr>
          <c:invertIfNegative val="0"/>
          <c:val>
            <c:numRef>
              <c:f>Sheet1!$A$6</c:f>
              <c:numCache>
                <c:formatCode>General</c:formatCode>
                <c:ptCount val="1"/>
                <c:pt idx="0">
                  <c:v>2.4808033077377445</c:v>
                </c:pt>
              </c:numCache>
            </c:numRef>
          </c:val>
          <c:extLst>
            <c:ext xmlns:c16="http://schemas.microsoft.com/office/drawing/2014/chart" uri="{C3380CC4-5D6E-409C-BE32-E72D297353CC}">
              <c16:uniqueId val="{00000009-00AA-1C4E-BBC0-A8DE9012E96D}"/>
            </c:ext>
          </c:extLst>
        </c:ser>
        <c:ser>
          <c:idx val="6"/>
          <c:order val="6"/>
          <c:spPr>
            <a:solidFill>
              <a:schemeClr val="accent4"/>
            </a:solidFill>
            <a:ln w="3175" cmpd="sng" algn="ctr">
              <a:solidFill>
                <a:schemeClr val="bg1"/>
              </a:solidFill>
              <a:prstDash val="solid"/>
            </a:ln>
          </c:spPr>
          <c:invertIfNegative val="0"/>
          <c:val>
            <c:numRef>
              <c:f>Sheet1!$A$7</c:f>
              <c:numCache>
                <c:formatCode>General</c:formatCode>
                <c:ptCount val="1"/>
                <c:pt idx="0">
                  <c:v>2.3036030714707612</c:v>
                </c:pt>
              </c:numCache>
            </c:numRef>
          </c:val>
          <c:extLst>
            <c:ext xmlns:c16="http://schemas.microsoft.com/office/drawing/2014/chart" uri="{C3380CC4-5D6E-409C-BE32-E72D297353CC}">
              <c16:uniqueId val="{0000000A-00AA-1C4E-BBC0-A8DE9012E96D}"/>
            </c:ext>
          </c:extLst>
        </c:ser>
        <c:dLbls>
          <c:showLegendKey val="0"/>
          <c:showVal val="0"/>
          <c:showCatName val="0"/>
          <c:showSerName val="0"/>
          <c:showPercent val="0"/>
          <c:showBubbleSize val="0"/>
        </c:dLbls>
        <c:gapWidth val="80"/>
        <c:overlap val="100"/>
        <c:axId val="543933872"/>
        <c:axId val="1"/>
      </c:barChart>
      <c:catAx>
        <c:axId val="54393387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0"/>
        <c:axPos val="l"/>
        <c:majorGridlines>
          <c:spPr>
            <a:ln w="12700" cmpd="sng" algn="ctr">
              <a:solidFill>
                <a:schemeClr val="tx2"/>
              </a:solidFill>
              <a:prstDash val="solid"/>
            </a:ln>
          </c:spPr>
        </c:majorGridlines>
        <c:numFmt formatCode="General" sourceLinked="1"/>
        <c:majorTickMark val="none"/>
        <c:minorTickMark val="none"/>
        <c:tickLblPos val="none"/>
        <c:spPr>
          <a:ln w="9525" cmpd="sng" algn="ctr">
            <a:solidFill>
              <a:schemeClr val="bg1"/>
            </a:solidFill>
            <a:prstDash val="solid"/>
          </a:ln>
        </c:spPr>
        <c:crossAx val="543933872"/>
        <c:crosses val="min"/>
        <c:crossBetween val="between"/>
        <c:majorUnit val="10"/>
      </c:valAx>
    </c:plotArea>
    <c:plotVisOnly val="0"/>
    <c:dispBlanksAs val="gap"/>
    <c:showDLblsOverMax val="1"/>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046461372231226E-2"/>
          <c:y val="2.3582766439909298E-2"/>
          <c:w val="0.9719070772555376"/>
          <c:h val="0.95283446712018138"/>
        </c:manualLayout>
      </c:layout>
      <c:areaChart>
        <c:grouping val="stacked"/>
        <c:varyColors val="0"/>
        <c:ser>
          <c:idx val="0"/>
          <c:order val="0"/>
          <c:spPr>
            <a:solidFill>
              <a:schemeClr val="accent1"/>
            </a:solidFill>
            <a:ln w="3175" cmpd="sng" algn="ctr">
              <a:solidFill>
                <a:schemeClr val="bg1"/>
              </a:solidFill>
              <a:prstDash val="solid"/>
            </a:ln>
          </c:spPr>
          <c:val>
            <c:numRef>
              <c:f>Sheet1!$A$1:$J$1</c:f>
              <c:numCache>
                <c:formatCode>General</c:formatCode>
                <c:ptCount val="10"/>
                <c:pt idx="0">
                  <c:v>109.7</c:v>
                </c:pt>
                <c:pt idx="1">
                  <c:v>167</c:v>
                </c:pt>
                <c:pt idx="2">
                  <c:v>230</c:v>
                </c:pt>
                <c:pt idx="3">
                  <c:v>287.39999999999998</c:v>
                </c:pt>
                <c:pt idx="4">
                  <c:v>354.7</c:v>
                </c:pt>
                <c:pt idx="5">
                  <c:v>441.3</c:v>
                </c:pt>
                <c:pt idx="6">
                  <c:v>530.79999999999995</c:v>
                </c:pt>
                <c:pt idx="7">
                  <c:v>643.4</c:v>
                </c:pt>
                <c:pt idx="8">
                  <c:v>794</c:v>
                </c:pt>
                <c:pt idx="9">
                  <c:v>961</c:v>
                </c:pt>
              </c:numCache>
            </c:numRef>
          </c:val>
          <c:extLst>
            <c:ext xmlns:c16="http://schemas.microsoft.com/office/drawing/2014/chart" uri="{C3380CC4-5D6E-409C-BE32-E72D297353CC}">
              <c16:uniqueId val="{00000000-8E2B-41EF-8236-E90B92ED7D94}"/>
            </c:ext>
          </c:extLst>
        </c:ser>
        <c:ser>
          <c:idx val="1"/>
          <c:order val="1"/>
          <c:spPr>
            <a:solidFill>
              <a:schemeClr val="accent2"/>
            </a:solidFill>
            <a:ln w="3175" cmpd="sng" algn="ctr">
              <a:solidFill>
                <a:schemeClr val="bg1"/>
              </a:solidFill>
              <a:prstDash val="solid"/>
            </a:ln>
          </c:spPr>
          <c:val>
            <c:numRef>
              <c:f>Sheet1!$A$2:$J$2</c:f>
              <c:numCache>
                <c:formatCode>General</c:formatCode>
                <c:ptCount val="10"/>
                <c:pt idx="0">
                  <c:v>77.100000000000009</c:v>
                </c:pt>
                <c:pt idx="1">
                  <c:v>89.899999999999977</c:v>
                </c:pt>
                <c:pt idx="2">
                  <c:v>119.10000000000002</c:v>
                </c:pt>
                <c:pt idx="3">
                  <c:v>152</c:v>
                </c:pt>
                <c:pt idx="4">
                  <c:v>177.90000000000003</c:v>
                </c:pt>
                <c:pt idx="5">
                  <c:v>210.7</c:v>
                </c:pt>
                <c:pt idx="6">
                  <c:v>242.89999999999998</c:v>
                </c:pt>
                <c:pt idx="7">
                  <c:v>297.69999999999993</c:v>
                </c:pt>
                <c:pt idx="8">
                  <c:v>371</c:v>
                </c:pt>
                <c:pt idx="9">
                  <c:v>447</c:v>
                </c:pt>
              </c:numCache>
            </c:numRef>
          </c:val>
          <c:extLst>
            <c:ext xmlns:c16="http://schemas.microsoft.com/office/drawing/2014/chart" uri="{C3380CC4-5D6E-409C-BE32-E72D297353CC}">
              <c16:uniqueId val="{00000001-8E2B-41EF-8236-E90B92ED7D94}"/>
            </c:ext>
          </c:extLst>
        </c:ser>
        <c:ser>
          <c:idx val="2"/>
          <c:order val="2"/>
          <c:spPr>
            <a:solidFill>
              <a:schemeClr val="accent3"/>
            </a:solidFill>
            <a:ln w="3175" cmpd="sng" algn="ctr">
              <a:solidFill>
                <a:schemeClr val="bg1"/>
              </a:solidFill>
              <a:prstDash val="solid"/>
            </a:ln>
          </c:spPr>
          <c:val>
            <c:numRef>
              <c:f>Sheet1!$A$3:$J$3</c:f>
              <c:numCache>
                <c:formatCode>General</c:formatCode>
                <c:ptCount val="10"/>
                <c:pt idx="0">
                  <c:v>38.900000000000006</c:v>
                </c:pt>
                <c:pt idx="1">
                  <c:v>45.100000000000023</c:v>
                </c:pt>
                <c:pt idx="2">
                  <c:v>50.300000000000011</c:v>
                </c:pt>
                <c:pt idx="3">
                  <c:v>58.5</c:v>
                </c:pt>
                <c:pt idx="4">
                  <c:v>75.600000000000023</c:v>
                </c:pt>
                <c:pt idx="5">
                  <c:v>103.10000000000002</c:v>
                </c:pt>
                <c:pt idx="6">
                  <c:v>143.60000000000002</c:v>
                </c:pt>
                <c:pt idx="7">
                  <c:v>195.20000000000005</c:v>
                </c:pt>
                <c:pt idx="8">
                  <c:v>257</c:v>
                </c:pt>
                <c:pt idx="9">
                  <c:v>319</c:v>
                </c:pt>
              </c:numCache>
            </c:numRef>
          </c:val>
          <c:extLst>
            <c:ext xmlns:c16="http://schemas.microsoft.com/office/drawing/2014/chart" uri="{C3380CC4-5D6E-409C-BE32-E72D297353CC}">
              <c16:uniqueId val="{00000002-8E2B-41EF-8236-E90B92ED7D94}"/>
            </c:ext>
          </c:extLst>
        </c:ser>
        <c:ser>
          <c:idx val="3"/>
          <c:order val="3"/>
          <c:spPr>
            <a:solidFill>
              <a:schemeClr val="accent4"/>
            </a:solidFill>
            <a:ln w="3175" cmpd="sng" algn="ctr">
              <a:solidFill>
                <a:schemeClr val="bg1"/>
              </a:solidFill>
              <a:prstDash val="solid"/>
            </a:ln>
          </c:spPr>
          <c:val>
            <c:numRef>
              <c:f>Sheet1!$A$4:$J$4</c:f>
              <c:numCache>
                <c:formatCode>General</c:formatCode>
                <c:ptCount val="10"/>
                <c:pt idx="0">
                  <c:v>2.5</c:v>
                </c:pt>
                <c:pt idx="1">
                  <c:v>3</c:v>
                </c:pt>
                <c:pt idx="2">
                  <c:v>3.6000000000000227</c:v>
                </c:pt>
                <c:pt idx="3">
                  <c:v>4.5</c:v>
                </c:pt>
                <c:pt idx="4">
                  <c:v>5.6000000000000227</c:v>
                </c:pt>
                <c:pt idx="5">
                  <c:v>6.3999999999999773</c:v>
                </c:pt>
                <c:pt idx="6">
                  <c:v>7.3999999999999773</c:v>
                </c:pt>
                <c:pt idx="7">
                  <c:v>8.5999999999999091</c:v>
                </c:pt>
                <c:pt idx="8">
                  <c:v>10</c:v>
                </c:pt>
              </c:numCache>
            </c:numRef>
          </c:val>
          <c:extLst>
            <c:ext xmlns:c16="http://schemas.microsoft.com/office/drawing/2014/chart" uri="{C3380CC4-5D6E-409C-BE32-E72D297353CC}">
              <c16:uniqueId val="{00000003-8E2B-41EF-8236-E90B92ED7D94}"/>
            </c:ext>
          </c:extLst>
        </c:ser>
        <c:dLbls>
          <c:showLegendKey val="0"/>
          <c:showVal val="0"/>
          <c:showCatName val="0"/>
          <c:showSerName val="0"/>
          <c:showPercent val="0"/>
          <c:showBubbleSize val="0"/>
        </c:dLbls>
        <c:axId val="1090772095"/>
        <c:axId val="1"/>
      </c:areaChart>
      <c:catAx>
        <c:axId val="109077209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sz="1200" kern="1200">
                <a:latin typeface="+mn-lt"/>
                <a:ea typeface="+mn-ea"/>
                <a:cs typeface="+mn-cs"/>
              </a:defRPr>
            </a:pPr>
            <a:endParaRPr lang="en-US"/>
          </a:p>
        </c:txPr>
        <c:crossAx val="1"/>
        <c:crosses val="min"/>
        <c:auto val="0"/>
        <c:lblAlgn val="ctr"/>
        <c:lblOffset val="100"/>
        <c:noMultiLvlLbl val="0"/>
      </c:catAx>
      <c:valAx>
        <c:axId val="1"/>
        <c:scaling>
          <c:orientation val="minMax"/>
          <c:max val="1800"/>
          <c:min val="0"/>
        </c:scaling>
        <c:delete val="0"/>
        <c:axPos val="l"/>
        <c:majorGridlines>
          <c:spPr>
            <a:ln w="3175" cmpd="sng" algn="ctr">
              <a:solidFill>
                <a:schemeClr val="tx2"/>
              </a:solidFill>
              <a:prstDash val="solid"/>
            </a:ln>
          </c:spPr>
        </c:majorGridlines>
        <c:numFmt formatCode="General" sourceLinked="1"/>
        <c:majorTickMark val="none"/>
        <c:minorTickMark val="none"/>
        <c:tickLblPos val="none"/>
        <c:spPr>
          <a:ln w="9525" cmpd="sng" algn="ctr">
            <a:solidFill>
              <a:schemeClr val="bg1"/>
            </a:solidFill>
            <a:prstDash val="solid"/>
          </a:ln>
        </c:spPr>
        <c:crossAx val="1090772095"/>
        <c:crosses val="min"/>
        <c:crossBetween val="midCat"/>
        <c:majorUnit val="200"/>
      </c:valAx>
    </c:plotArea>
    <c:plotVisOnly val="0"/>
    <c:dispBlanksAs val="zero"/>
    <c:showDLblsOverMax val="1"/>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257848019051742E-2"/>
          <c:y val="2.3787740164684355E-2"/>
          <c:w val="0.97748430396189656"/>
          <c:h val="0.95242451967063124"/>
        </c:manualLayout>
      </c:layout>
      <c:barChart>
        <c:barDir val="col"/>
        <c:grouping val="stacked"/>
        <c:varyColors val="0"/>
        <c:ser>
          <c:idx val="0"/>
          <c:order val="0"/>
          <c:spPr>
            <a:solidFill>
              <a:schemeClr val="accent1"/>
            </a:solidFill>
            <a:ln w="3175" cmpd="sng" algn="ctr">
              <a:solidFill>
                <a:schemeClr val="bg1"/>
              </a:solidFill>
              <a:prstDash val="solid"/>
            </a:ln>
          </c:spPr>
          <c:invertIfNegative val="0"/>
          <c:val>
            <c:numRef>
              <c:f>Sheet1!$A$1:$K$1</c:f>
              <c:numCache>
                <c:formatCode>General</c:formatCode>
                <c:ptCount val="11"/>
                <c:pt idx="0">
                  <c:v>0.59027021590459305</c:v>
                </c:pt>
                <c:pt idx="1">
                  <c:v>1.3966885123127699</c:v>
                </c:pt>
                <c:pt idx="2">
                  <c:v>3.43701483662054</c:v>
                </c:pt>
                <c:pt idx="3">
                  <c:v>2.4930473063660399</c:v>
                </c:pt>
                <c:pt idx="4">
                  <c:v>3.8446818029460399</c:v>
                </c:pt>
                <c:pt idx="5">
                  <c:v>9.0987724270828299</c:v>
                </c:pt>
                <c:pt idx="6">
                  <c:v>16.3</c:v>
                </c:pt>
                <c:pt idx="7">
                  <c:v>15</c:v>
                </c:pt>
                <c:pt idx="8">
                  <c:v>20.3</c:v>
                </c:pt>
                <c:pt idx="9">
                  <c:v>24.4</c:v>
                </c:pt>
                <c:pt idx="10">
                  <c:v>20.9</c:v>
                </c:pt>
              </c:numCache>
            </c:numRef>
          </c:val>
          <c:extLst>
            <c:ext xmlns:c16="http://schemas.microsoft.com/office/drawing/2014/chart" uri="{C3380CC4-5D6E-409C-BE32-E72D297353CC}">
              <c16:uniqueId val="{00000000-5119-426C-AA39-DE576A78831A}"/>
            </c:ext>
          </c:extLst>
        </c:ser>
        <c:ser>
          <c:idx val="1"/>
          <c:order val="1"/>
          <c:spPr>
            <a:solidFill>
              <a:schemeClr val="accent2"/>
            </a:solidFill>
            <a:ln w="3175" cmpd="sng" algn="ctr">
              <a:solidFill>
                <a:schemeClr val="bg1"/>
              </a:solidFill>
              <a:prstDash val="solid"/>
            </a:ln>
          </c:spPr>
          <c:invertIfNegative val="0"/>
          <c:val>
            <c:numRef>
              <c:f>Sheet1!$A$2:$K$2</c:f>
              <c:numCache>
                <c:formatCode>General</c:formatCode>
                <c:ptCount val="11"/>
                <c:pt idx="0">
                  <c:v>0.26648736554177899</c:v>
                </c:pt>
                <c:pt idx="1">
                  <c:v>0.57391453130544012</c:v>
                </c:pt>
                <c:pt idx="2">
                  <c:v>0.83213539906257994</c:v>
                </c:pt>
                <c:pt idx="3">
                  <c:v>1.1478010134174301</c:v>
                </c:pt>
                <c:pt idx="4">
                  <c:v>1.1478010134174301</c:v>
                </c:pt>
                <c:pt idx="5">
                  <c:v>2.3816569499588702</c:v>
                </c:pt>
                <c:pt idx="6">
                  <c:v>2.6398217193311986</c:v>
                </c:pt>
                <c:pt idx="7">
                  <c:v>7.3000000000000007</c:v>
                </c:pt>
                <c:pt idx="8">
                  <c:v>8.6999999999999993</c:v>
                </c:pt>
                <c:pt idx="9">
                  <c:v>8.8000000000000043</c:v>
                </c:pt>
                <c:pt idx="10">
                  <c:v>15.399999999999999</c:v>
                </c:pt>
              </c:numCache>
            </c:numRef>
          </c:val>
          <c:extLst>
            <c:ext xmlns:c16="http://schemas.microsoft.com/office/drawing/2014/chart" uri="{C3380CC4-5D6E-409C-BE32-E72D297353CC}">
              <c16:uniqueId val="{00000001-5119-426C-AA39-DE576A78831A}"/>
            </c:ext>
          </c:extLst>
        </c:ser>
        <c:ser>
          <c:idx val="2"/>
          <c:order val="2"/>
          <c:spPr>
            <a:solidFill>
              <a:schemeClr val="accent3"/>
            </a:solidFill>
            <a:ln w="3175" cmpd="sng" algn="ctr">
              <a:solidFill>
                <a:schemeClr val="bg1"/>
              </a:solidFill>
              <a:prstDash val="solid"/>
            </a:ln>
          </c:spPr>
          <c:invertIfNegative val="0"/>
          <c:val>
            <c:numRef>
              <c:f>Sheet1!$A$3:$K$3</c:f>
              <c:numCache>
                <c:formatCode>General</c:formatCode>
                <c:ptCount val="11"/>
                <c:pt idx="0">
                  <c:v>0.18444347696958785</c:v>
                </c:pt>
                <c:pt idx="1">
                  <c:v>0.28691519186306991</c:v>
                </c:pt>
                <c:pt idx="2">
                  <c:v>0.40172053747884018</c:v>
                </c:pt>
                <c:pt idx="3">
                  <c:v>0.65999750362149001</c:v>
                </c:pt>
                <c:pt idx="4">
                  <c:v>1.25255026064701</c:v>
                </c:pt>
                <c:pt idx="5">
                  <c:v>2.1233519346224003</c:v>
                </c:pt>
                <c:pt idx="6">
                  <c:v>1.2338839857342023</c:v>
                </c:pt>
                <c:pt idx="7">
                  <c:v>2.8000000000000007</c:v>
                </c:pt>
                <c:pt idx="8">
                  <c:v>2.1000000000000014</c:v>
                </c:pt>
                <c:pt idx="9">
                  <c:v>7.7000000000000028</c:v>
                </c:pt>
                <c:pt idx="10">
                  <c:v>9.7000000000000028</c:v>
                </c:pt>
              </c:numCache>
            </c:numRef>
          </c:val>
          <c:extLst>
            <c:ext xmlns:c16="http://schemas.microsoft.com/office/drawing/2014/chart" uri="{C3380CC4-5D6E-409C-BE32-E72D297353CC}">
              <c16:uniqueId val="{00000002-5119-426C-AA39-DE576A78831A}"/>
            </c:ext>
          </c:extLst>
        </c:ser>
        <c:dLbls>
          <c:showLegendKey val="0"/>
          <c:showVal val="0"/>
          <c:showCatName val="0"/>
          <c:showSerName val="0"/>
          <c:showPercent val="0"/>
          <c:showBubbleSize val="0"/>
        </c:dLbls>
        <c:gapWidth val="80"/>
        <c:overlap val="100"/>
        <c:axId val="1837191120"/>
        <c:axId val="1"/>
      </c:barChart>
      <c:catAx>
        <c:axId val="183719112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50"/>
          <c:min val="0"/>
        </c:scaling>
        <c:delete val="0"/>
        <c:axPos val="l"/>
        <c:majorGridlines>
          <c:spPr>
            <a:ln w="12700" cmpd="sng" algn="ctr">
              <a:solidFill>
                <a:schemeClr val="tx2"/>
              </a:solidFill>
              <a:prstDash val="solid"/>
            </a:ln>
          </c:spPr>
        </c:majorGridlines>
        <c:numFmt formatCode="General" sourceLinked="1"/>
        <c:majorTickMark val="none"/>
        <c:minorTickMark val="none"/>
        <c:tickLblPos val="none"/>
        <c:spPr>
          <a:ln w="9525" cmpd="sng" algn="ctr">
            <a:solidFill>
              <a:schemeClr val="bg1"/>
            </a:solidFill>
            <a:prstDash val="solid"/>
          </a:ln>
        </c:spPr>
        <c:crossAx val="1837191120"/>
        <c:crosses val="min"/>
        <c:crossBetween val="between"/>
        <c:majorUnit val="5"/>
      </c:valAx>
    </c:plotArea>
    <c:plotVisOnly val="0"/>
    <c:dispBlanksAs val="gap"/>
    <c:showDLblsOverMax val="1"/>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649191071062871E-2"/>
          <c:y val="2.2917584839136182E-2"/>
          <c:w val="0.97870161785787424"/>
          <c:h val="0.95416483032172761"/>
        </c:manualLayout>
      </c:layout>
      <c:barChart>
        <c:barDir val="col"/>
        <c:grouping val="stacked"/>
        <c:varyColors val="0"/>
        <c:ser>
          <c:idx val="0"/>
          <c:order val="0"/>
          <c:spPr>
            <a:solidFill>
              <a:schemeClr val="accent1"/>
            </a:solidFill>
            <a:ln w="3175" cmpd="sng" algn="ctr">
              <a:solidFill>
                <a:schemeClr val="bg1"/>
              </a:solidFill>
              <a:prstDash val="solid"/>
            </a:ln>
          </c:spPr>
          <c:invertIfNegative val="0"/>
          <c:dPt>
            <c:idx val="1"/>
            <c:invertIfNegative val="0"/>
            <c:bubble3D val="0"/>
            <c:spPr>
              <a:solidFill>
                <a:schemeClr val="accent2"/>
              </a:solidFill>
              <a:ln w="3175" cmpd="sng" algn="ctr">
                <a:solidFill>
                  <a:schemeClr val="bg1"/>
                </a:solidFill>
                <a:prstDash val="solid"/>
              </a:ln>
            </c:spPr>
            <c:extLst>
              <c:ext xmlns:c16="http://schemas.microsoft.com/office/drawing/2014/chart" uri="{C3380CC4-5D6E-409C-BE32-E72D297353CC}">
                <c16:uniqueId val="{00000000-0B0F-46E1-B310-5FF885699C65}"/>
              </c:ext>
            </c:extLst>
          </c:dPt>
          <c:dPt>
            <c:idx val="2"/>
            <c:invertIfNegative val="0"/>
            <c:bubble3D val="0"/>
            <c:spPr>
              <a:solidFill>
                <a:schemeClr val="accent2"/>
              </a:solidFill>
              <a:ln w="3175" cmpd="sng" algn="ctr">
                <a:solidFill>
                  <a:schemeClr val="bg1"/>
                </a:solidFill>
                <a:prstDash val="solid"/>
              </a:ln>
            </c:spPr>
            <c:extLst>
              <c:ext xmlns:c16="http://schemas.microsoft.com/office/drawing/2014/chart" uri="{C3380CC4-5D6E-409C-BE32-E72D297353CC}">
                <c16:uniqueId val="{00000001-0B0F-46E1-B310-5FF885699C65}"/>
              </c:ext>
            </c:extLst>
          </c:dPt>
          <c:val>
            <c:numRef>
              <c:f>Sheet1!$A$1:$L$1</c:f>
              <c:numCache>
                <c:formatCode>General</c:formatCode>
                <c:ptCount val="12"/>
                <c:pt idx="0">
                  <c:v>0.4</c:v>
                </c:pt>
                <c:pt idx="1">
                  <c:v>0.31907692307692309</c:v>
                </c:pt>
                <c:pt idx="2">
                  <c:v>0.27298461538461538</c:v>
                </c:pt>
                <c:pt idx="3">
                  <c:v>9.1</c:v>
                </c:pt>
                <c:pt idx="4">
                  <c:v>23.876923076923077</c:v>
                </c:pt>
                <c:pt idx="5">
                  <c:v>95.02000000000001</c:v>
                </c:pt>
                <c:pt idx="6">
                  <c:v>17.5</c:v>
                </c:pt>
                <c:pt idx="7">
                  <c:v>447</c:v>
                </c:pt>
                <c:pt idx="8">
                  <c:v>1043</c:v>
                </c:pt>
                <c:pt idx="9">
                  <c:v>149.80000000000001</c:v>
                </c:pt>
                <c:pt idx="10">
                  <c:v>746.6</c:v>
                </c:pt>
                <c:pt idx="11">
                  <c:v>1341</c:v>
                </c:pt>
              </c:numCache>
            </c:numRef>
          </c:val>
          <c:extLst>
            <c:ext xmlns:c16="http://schemas.microsoft.com/office/drawing/2014/chart" uri="{C3380CC4-5D6E-409C-BE32-E72D297353CC}">
              <c16:uniqueId val="{00000002-0B0F-46E1-B310-5FF885699C65}"/>
            </c:ext>
          </c:extLst>
        </c:ser>
        <c:ser>
          <c:idx val="1"/>
          <c:order val="1"/>
          <c:spPr>
            <a:solidFill>
              <a:schemeClr val="accent2"/>
            </a:solidFill>
            <a:ln w="3175" cmpd="sng" algn="ctr">
              <a:solidFill>
                <a:schemeClr val="bg1"/>
              </a:solidFill>
              <a:prstDash val="solid"/>
            </a:ln>
          </c:spPr>
          <c:invertIfNegative val="0"/>
          <c:dPt>
            <c:idx val="1"/>
            <c:invertIfNegative val="0"/>
            <c:bubble3D val="0"/>
            <c:spPr>
              <a:solidFill>
                <a:schemeClr val="accent3"/>
              </a:solidFill>
              <a:ln w="3175" cmpd="sng" algn="ctr">
                <a:solidFill>
                  <a:schemeClr val="bg1"/>
                </a:solidFill>
                <a:prstDash val="solid"/>
              </a:ln>
            </c:spPr>
            <c:extLst>
              <c:ext xmlns:c16="http://schemas.microsoft.com/office/drawing/2014/chart" uri="{C3380CC4-5D6E-409C-BE32-E72D297353CC}">
                <c16:uniqueId val="{00000003-0B0F-46E1-B310-5FF885699C65}"/>
              </c:ext>
            </c:extLst>
          </c:dPt>
          <c:dPt>
            <c:idx val="2"/>
            <c:invertIfNegative val="0"/>
            <c:bubble3D val="0"/>
            <c:spPr>
              <a:solidFill>
                <a:schemeClr val="accent3"/>
              </a:solidFill>
              <a:ln w="3175" cmpd="sng" algn="ctr">
                <a:solidFill>
                  <a:schemeClr val="bg1"/>
                </a:solidFill>
                <a:prstDash val="solid"/>
              </a:ln>
            </c:spPr>
            <c:extLst>
              <c:ext xmlns:c16="http://schemas.microsoft.com/office/drawing/2014/chart" uri="{C3380CC4-5D6E-409C-BE32-E72D297353CC}">
                <c16:uniqueId val="{00000004-0B0F-46E1-B310-5FF885699C65}"/>
              </c:ext>
            </c:extLst>
          </c:dPt>
          <c:val>
            <c:numRef>
              <c:f>Sheet1!$A$2:$L$2</c:f>
              <c:numCache>
                <c:formatCode>General</c:formatCode>
                <c:ptCount val="12"/>
                <c:pt idx="0">
                  <c:v>2.4615384615384595E-2</c:v>
                </c:pt>
                <c:pt idx="1">
                  <c:v>0</c:v>
                </c:pt>
                <c:pt idx="2">
                  <c:v>0</c:v>
                </c:pt>
                <c:pt idx="3">
                  <c:v>32.556784615384615</c:v>
                </c:pt>
                <c:pt idx="4">
                  <c:v>233.11855384615384</c:v>
                </c:pt>
                <c:pt idx="5">
                  <c:v>246.59503076923076</c:v>
                </c:pt>
                <c:pt idx="6">
                  <c:v>155.38</c:v>
                </c:pt>
                <c:pt idx="7">
                  <c:v>126.80999999999995</c:v>
                </c:pt>
                <c:pt idx="8">
                  <c:v>46.329999999999927</c:v>
                </c:pt>
                <c:pt idx="9">
                  <c:v>33.735360000000014</c:v>
                </c:pt>
                <c:pt idx="10">
                  <c:v>35.255489000000011</c:v>
                </c:pt>
                <c:pt idx="11">
                  <c:v>28.670000000000073</c:v>
                </c:pt>
              </c:numCache>
            </c:numRef>
          </c:val>
          <c:extLst>
            <c:ext xmlns:c16="http://schemas.microsoft.com/office/drawing/2014/chart" uri="{C3380CC4-5D6E-409C-BE32-E72D297353CC}">
              <c16:uniqueId val="{00000005-0B0F-46E1-B310-5FF885699C65}"/>
            </c:ext>
          </c:extLst>
        </c:ser>
        <c:ser>
          <c:idx val="2"/>
          <c:order val="2"/>
          <c:spPr>
            <a:solidFill>
              <a:schemeClr val="accent3"/>
            </a:solidFill>
            <a:ln w="3175" cmpd="sng" algn="ctr">
              <a:solidFill>
                <a:schemeClr val="bg1"/>
              </a:solidFill>
              <a:prstDash val="solid"/>
            </a:ln>
          </c:spPr>
          <c:invertIfNegative val="0"/>
          <c:dPt>
            <c:idx val="1"/>
            <c:invertIfNegative val="0"/>
            <c:bubble3D val="0"/>
            <c:spPr>
              <a:solidFill>
                <a:schemeClr val="accent4"/>
              </a:solidFill>
              <a:ln w="3175" cmpd="sng" algn="ctr">
                <a:solidFill>
                  <a:schemeClr val="bg1"/>
                </a:solidFill>
                <a:prstDash val="solid"/>
              </a:ln>
            </c:spPr>
            <c:extLst>
              <c:ext xmlns:c16="http://schemas.microsoft.com/office/drawing/2014/chart" uri="{C3380CC4-5D6E-409C-BE32-E72D297353CC}">
                <c16:uniqueId val="{00000006-0B0F-46E1-B310-5FF885699C65}"/>
              </c:ext>
            </c:extLst>
          </c:dPt>
          <c:dPt>
            <c:idx val="2"/>
            <c:invertIfNegative val="0"/>
            <c:bubble3D val="0"/>
            <c:spPr>
              <a:solidFill>
                <a:schemeClr val="accent4"/>
              </a:solidFill>
              <a:ln w="3175" cmpd="sng" algn="ctr">
                <a:solidFill>
                  <a:schemeClr val="bg1"/>
                </a:solidFill>
                <a:prstDash val="solid"/>
              </a:ln>
            </c:spPr>
            <c:extLst>
              <c:ext xmlns:c16="http://schemas.microsoft.com/office/drawing/2014/chart" uri="{C3380CC4-5D6E-409C-BE32-E72D297353CC}">
                <c16:uniqueId val="{00000007-0B0F-46E1-B310-5FF885699C65}"/>
              </c:ext>
            </c:extLst>
          </c:dPt>
          <c:val>
            <c:numRef>
              <c:f>Sheet1!$A$3:$L$3</c:f>
              <c:numCache>
                <c:formatCode>General</c:formatCode>
                <c:ptCount val="12"/>
                <c:pt idx="0">
                  <c:v>0</c:v>
                </c:pt>
                <c:pt idx="1">
                  <c:v>1.8006923076923076</c:v>
                </c:pt>
                <c:pt idx="2">
                  <c:v>7.7313715384615378</c:v>
                </c:pt>
                <c:pt idx="3">
                  <c:v>0.46176923076922805</c:v>
                </c:pt>
                <c:pt idx="4">
                  <c:v>3.3822000000000116</c:v>
                </c:pt>
                <c:pt idx="5">
                  <c:v>9.8386692307692556</c:v>
                </c:pt>
                <c:pt idx="6">
                  <c:v>174.86880153846153</c:v>
                </c:pt>
                <c:pt idx="7">
                  <c:v>225.53447692307691</c:v>
                </c:pt>
                <c:pt idx="8">
                  <c:v>316.96887692307678</c:v>
                </c:pt>
                <c:pt idx="9">
                  <c:v>429.57815384615384</c:v>
                </c:pt>
                <c:pt idx="10">
                  <c:v>404.35689999999977</c:v>
                </c:pt>
                <c:pt idx="11">
                  <c:v>545.03</c:v>
                </c:pt>
              </c:numCache>
            </c:numRef>
          </c:val>
          <c:extLst>
            <c:ext xmlns:c16="http://schemas.microsoft.com/office/drawing/2014/chart" uri="{C3380CC4-5D6E-409C-BE32-E72D297353CC}">
              <c16:uniqueId val="{00000008-0B0F-46E1-B310-5FF885699C65}"/>
            </c:ext>
          </c:extLst>
        </c:ser>
        <c:ser>
          <c:idx val="3"/>
          <c:order val="3"/>
          <c:spPr>
            <a:solidFill>
              <a:schemeClr val="accent4"/>
            </a:solidFill>
            <a:ln w="3175" cmpd="sng" algn="ctr">
              <a:solidFill>
                <a:schemeClr val="bg1"/>
              </a:solidFill>
              <a:prstDash val="solid"/>
            </a:ln>
          </c:spPr>
          <c:invertIfNegative val="0"/>
          <c:dPt>
            <c:idx val="1"/>
            <c:invertIfNegative val="0"/>
            <c:bubble3D val="0"/>
            <c:spPr>
              <a:solidFill>
                <a:schemeClr val="accent5"/>
              </a:solidFill>
              <a:ln w="3175" cmpd="sng" algn="ctr">
                <a:solidFill>
                  <a:schemeClr val="bg1"/>
                </a:solidFill>
                <a:prstDash val="solid"/>
              </a:ln>
            </c:spPr>
            <c:extLst>
              <c:ext xmlns:c16="http://schemas.microsoft.com/office/drawing/2014/chart" uri="{C3380CC4-5D6E-409C-BE32-E72D297353CC}">
                <c16:uniqueId val="{00000009-0B0F-46E1-B310-5FF885699C65}"/>
              </c:ext>
            </c:extLst>
          </c:dPt>
          <c:dPt>
            <c:idx val="2"/>
            <c:invertIfNegative val="0"/>
            <c:bubble3D val="0"/>
            <c:spPr>
              <a:solidFill>
                <a:schemeClr val="accent5"/>
              </a:solidFill>
              <a:ln w="3175" cmpd="sng" algn="ctr">
                <a:solidFill>
                  <a:schemeClr val="bg1"/>
                </a:solidFill>
                <a:prstDash val="solid"/>
              </a:ln>
            </c:spPr>
            <c:extLst>
              <c:ext xmlns:c16="http://schemas.microsoft.com/office/drawing/2014/chart" uri="{C3380CC4-5D6E-409C-BE32-E72D297353CC}">
                <c16:uniqueId val="{0000000A-0B0F-46E1-B310-5FF885699C65}"/>
              </c:ext>
            </c:extLst>
          </c:dPt>
          <c:val>
            <c:numRef>
              <c:f>Sheet1!$A$4:$L$4</c:f>
              <c:numCache>
                <c:formatCode>General</c:formatCode>
                <c:ptCount val="12"/>
                <c:pt idx="0">
                  <c:v>0</c:v>
                </c:pt>
                <c:pt idx="1">
                  <c:v>0</c:v>
                </c:pt>
                <c:pt idx="2">
                  <c:v>0</c:v>
                </c:pt>
                <c:pt idx="3">
                  <c:v>53.26595846153846</c:v>
                </c:pt>
                <c:pt idx="4">
                  <c:v>186.23891692307683</c:v>
                </c:pt>
                <c:pt idx="5">
                  <c:v>88.545380000000023</c:v>
                </c:pt>
                <c:pt idx="6">
                  <c:v>117.92255615384619</c:v>
                </c:pt>
                <c:pt idx="7">
                  <c:v>171.71153076923076</c:v>
                </c:pt>
                <c:pt idx="8">
                  <c:v>223.99170384615377</c:v>
                </c:pt>
                <c:pt idx="9">
                  <c:v>116.99814230769232</c:v>
                </c:pt>
                <c:pt idx="10">
                  <c:v>43.009999999999991</c:v>
                </c:pt>
                <c:pt idx="11">
                  <c:v>38.180000000000064</c:v>
                </c:pt>
              </c:numCache>
            </c:numRef>
          </c:val>
          <c:extLst>
            <c:ext xmlns:c16="http://schemas.microsoft.com/office/drawing/2014/chart" uri="{C3380CC4-5D6E-409C-BE32-E72D297353CC}">
              <c16:uniqueId val="{0000000B-0B0F-46E1-B310-5FF885699C65}"/>
            </c:ext>
          </c:extLst>
        </c:ser>
        <c:ser>
          <c:idx val="4"/>
          <c:order val="4"/>
          <c:spPr>
            <a:solidFill>
              <a:schemeClr val="accent5"/>
            </a:solidFill>
            <a:ln w="3175" cmpd="sng" algn="ctr">
              <a:solidFill>
                <a:schemeClr val="bg1"/>
              </a:solidFill>
              <a:prstDash val="solid"/>
            </a:ln>
          </c:spPr>
          <c:invertIfNegative val="0"/>
          <c:dPt>
            <c:idx val="1"/>
            <c:invertIfNegative val="0"/>
            <c:bubble3D val="0"/>
            <c:spPr>
              <a:solidFill>
                <a:srgbClr val="6BCCF5"/>
              </a:solidFill>
              <a:ln w="3175" cmpd="sng" algn="ctr">
                <a:solidFill>
                  <a:schemeClr val="bg1"/>
                </a:solidFill>
                <a:prstDash val="solid"/>
              </a:ln>
            </c:spPr>
            <c:extLst>
              <c:ext xmlns:c16="http://schemas.microsoft.com/office/drawing/2014/chart" uri="{C3380CC4-5D6E-409C-BE32-E72D297353CC}">
                <c16:uniqueId val="{0000000C-0B0F-46E1-B310-5FF885699C65}"/>
              </c:ext>
            </c:extLst>
          </c:dPt>
          <c:dPt>
            <c:idx val="2"/>
            <c:invertIfNegative val="0"/>
            <c:bubble3D val="0"/>
            <c:spPr>
              <a:solidFill>
                <a:srgbClr val="6BCCF5"/>
              </a:solidFill>
              <a:ln w="3175" cmpd="sng" algn="ctr">
                <a:solidFill>
                  <a:schemeClr val="bg1"/>
                </a:solidFill>
                <a:prstDash val="solid"/>
              </a:ln>
            </c:spPr>
            <c:extLst>
              <c:ext xmlns:c16="http://schemas.microsoft.com/office/drawing/2014/chart" uri="{C3380CC4-5D6E-409C-BE32-E72D297353CC}">
                <c16:uniqueId val="{0000000D-0B0F-46E1-B310-5FF885699C65}"/>
              </c:ext>
            </c:extLst>
          </c:dPt>
          <c:val>
            <c:numRef>
              <c:f>Sheet1!$A$5:$L$5</c:f>
              <c:numCache>
                <c:formatCode>General</c:formatCode>
                <c:ptCount val="12"/>
                <c:pt idx="0">
                  <c:v>0</c:v>
                </c:pt>
                <c:pt idx="1">
                  <c:v>0.10000000000000009</c:v>
                </c:pt>
                <c:pt idx="2">
                  <c:v>1</c:v>
                </c:pt>
                <c:pt idx="3">
                  <c:v>10.379999999999995</c:v>
                </c:pt>
                <c:pt idx="4">
                  <c:v>5.285000000000025</c:v>
                </c:pt>
                <c:pt idx="5">
                  <c:v>34.484615384615381</c:v>
                </c:pt>
                <c:pt idx="6">
                  <c:v>14.899999999999977</c:v>
                </c:pt>
                <c:pt idx="7">
                  <c:v>30</c:v>
                </c:pt>
                <c:pt idx="8">
                  <c:v>238.40000000000009</c:v>
                </c:pt>
                <c:pt idx="9">
                  <c:v>0</c:v>
                </c:pt>
                <c:pt idx="10">
                  <c:v>0</c:v>
                </c:pt>
                <c:pt idx="11">
                  <c:v>0</c:v>
                </c:pt>
              </c:numCache>
            </c:numRef>
          </c:val>
          <c:extLst>
            <c:ext xmlns:c16="http://schemas.microsoft.com/office/drawing/2014/chart" uri="{C3380CC4-5D6E-409C-BE32-E72D297353CC}">
              <c16:uniqueId val="{0000000E-0B0F-46E1-B310-5FF885699C65}"/>
            </c:ext>
          </c:extLst>
        </c:ser>
        <c:ser>
          <c:idx val="5"/>
          <c:order val="5"/>
          <c:spPr>
            <a:solidFill>
              <a:srgbClr val="6BCCF5"/>
            </a:solidFill>
            <a:ln w="3175" cmpd="sng" algn="ctr">
              <a:solidFill>
                <a:schemeClr val="bg1"/>
              </a:solidFill>
              <a:prstDash val="solid"/>
            </a:ln>
          </c:spPr>
          <c:invertIfNegative val="0"/>
          <c:dPt>
            <c:idx val="1"/>
            <c:invertIfNegative val="0"/>
            <c:bubble3D val="0"/>
            <c:spPr>
              <a:solidFill>
                <a:srgbClr val="FDDB0D"/>
              </a:solidFill>
              <a:ln w="3175" cmpd="sng" algn="ctr">
                <a:solidFill>
                  <a:schemeClr val="bg1"/>
                </a:solidFill>
                <a:prstDash val="solid"/>
              </a:ln>
            </c:spPr>
            <c:extLst>
              <c:ext xmlns:c16="http://schemas.microsoft.com/office/drawing/2014/chart" uri="{C3380CC4-5D6E-409C-BE32-E72D297353CC}">
                <c16:uniqueId val="{0000000F-0B0F-46E1-B310-5FF885699C65}"/>
              </c:ext>
            </c:extLst>
          </c:dPt>
          <c:dPt>
            <c:idx val="2"/>
            <c:invertIfNegative val="0"/>
            <c:bubble3D val="0"/>
            <c:spPr>
              <a:solidFill>
                <a:srgbClr val="FDDB0D"/>
              </a:solidFill>
              <a:ln w="3175" cmpd="sng" algn="ctr">
                <a:solidFill>
                  <a:schemeClr val="bg1"/>
                </a:solidFill>
                <a:prstDash val="solid"/>
              </a:ln>
            </c:spPr>
            <c:extLst>
              <c:ext xmlns:c16="http://schemas.microsoft.com/office/drawing/2014/chart" uri="{C3380CC4-5D6E-409C-BE32-E72D297353CC}">
                <c16:uniqueId val="{00000010-0B0F-46E1-B310-5FF885699C65}"/>
              </c:ext>
            </c:extLst>
          </c:dPt>
          <c:val>
            <c:numRef>
              <c:f>Sheet1!$A$6:$L$6</c:f>
              <c:numCache>
                <c:formatCode>General</c:formatCode>
                <c:ptCount val="12"/>
                <c:pt idx="0">
                  <c:v>0</c:v>
                </c:pt>
                <c:pt idx="1">
                  <c:v>0</c:v>
                </c:pt>
                <c:pt idx="2">
                  <c:v>0</c:v>
                </c:pt>
                <c:pt idx="3">
                  <c:v>0</c:v>
                </c:pt>
                <c:pt idx="4">
                  <c:v>0.54000000000002046</c:v>
                </c:pt>
                <c:pt idx="5">
                  <c:v>0</c:v>
                </c:pt>
                <c:pt idx="6">
                  <c:v>3.9549999999999841</c:v>
                </c:pt>
                <c:pt idx="7">
                  <c:v>61.611999999999966</c:v>
                </c:pt>
                <c:pt idx="8">
                  <c:v>116.27999999999997</c:v>
                </c:pt>
                <c:pt idx="9">
                  <c:v>34.975000000000023</c:v>
                </c:pt>
                <c:pt idx="10">
                  <c:v>67.129999999999882</c:v>
                </c:pt>
                <c:pt idx="11">
                  <c:v>116.32999999999993</c:v>
                </c:pt>
              </c:numCache>
            </c:numRef>
          </c:val>
          <c:extLst>
            <c:ext xmlns:c16="http://schemas.microsoft.com/office/drawing/2014/chart" uri="{C3380CC4-5D6E-409C-BE32-E72D297353CC}">
              <c16:uniqueId val="{00000011-0B0F-46E1-B310-5FF885699C65}"/>
            </c:ext>
          </c:extLst>
        </c:ser>
        <c:ser>
          <c:idx val="6"/>
          <c:order val="6"/>
          <c:spPr>
            <a:solidFill>
              <a:srgbClr val="FDDB0D"/>
            </a:solidFill>
            <a:ln w="3175" cmpd="sng" algn="ctr">
              <a:solidFill>
                <a:schemeClr val="bg1"/>
              </a:solidFill>
              <a:prstDash val="solid"/>
            </a:ln>
          </c:spPr>
          <c:invertIfNegative val="0"/>
          <c:dPt>
            <c:idx val="1"/>
            <c:invertIfNegative val="0"/>
            <c:bubble3D val="0"/>
            <c:spPr>
              <a:solidFill>
                <a:schemeClr val="accent2"/>
              </a:solidFill>
              <a:ln w="3175" cmpd="sng" algn="ctr">
                <a:solidFill>
                  <a:schemeClr val="bg1"/>
                </a:solidFill>
                <a:prstDash val="solid"/>
              </a:ln>
            </c:spPr>
            <c:extLst>
              <c:ext xmlns:c16="http://schemas.microsoft.com/office/drawing/2014/chart" uri="{C3380CC4-5D6E-409C-BE32-E72D297353CC}">
                <c16:uniqueId val="{00000012-0B0F-46E1-B310-5FF885699C65}"/>
              </c:ext>
            </c:extLst>
          </c:dPt>
          <c:dPt>
            <c:idx val="2"/>
            <c:invertIfNegative val="0"/>
            <c:bubble3D val="0"/>
            <c:spPr>
              <a:solidFill>
                <a:schemeClr val="accent2"/>
              </a:solidFill>
              <a:ln w="3175" cmpd="sng" algn="ctr">
                <a:solidFill>
                  <a:schemeClr val="bg1"/>
                </a:solidFill>
                <a:prstDash val="solid"/>
              </a:ln>
            </c:spPr>
            <c:extLst>
              <c:ext xmlns:c16="http://schemas.microsoft.com/office/drawing/2014/chart" uri="{C3380CC4-5D6E-409C-BE32-E72D297353CC}">
                <c16:uniqueId val="{00000013-0B0F-46E1-B310-5FF885699C65}"/>
              </c:ext>
            </c:extLst>
          </c:dPt>
          <c:val>
            <c:numRef>
              <c:f>Sheet1!$A$7:$L$7</c:f>
              <c:numCache>
                <c:formatCode>General</c:formatCode>
                <c:ptCount val="12"/>
                <c:pt idx="0">
                  <c:v>0</c:v>
                </c:pt>
                <c:pt idx="1">
                  <c:v>0.31800000000000006</c:v>
                </c:pt>
                <c:pt idx="2">
                  <c:v>0.24000000000000021</c:v>
                </c:pt>
                <c:pt idx="3">
                  <c:v>0</c:v>
                </c:pt>
                <c:pt idx="4">
                  <c:v>0</c:v>
                </c:pt>
                <c:pt idx="5">
                  <c:v>0</c:v>
                </c:pt>
                <c:pt idx="6">
                  <c:v>0</c:v>
                </c:pt>
                <c:pt idx="7">
                  <c:v>0</c:v>
                </c:pt>
                <c:pt idx="8">
                  <c:v>24.977024230769302</c:v>
                </c:pt>
                <c:pt idx="9">
                  <c:v>10.063184615384671</c:v>
                </c:pt>
                <c:pt idx="10">
                  <c:v>85.180000000000064</c:v>
                </c:pt>
                <c:pt idx="11">
                  <c:v>20.909999999999854</c:v>
                </c:pt>
              </c:numCache>
            </c:numRef>
          </c:val>
          <c:extLst>
            <c:ext xmlns:c16="http://schemas.microsoft.com/office/drawing/2014/chart" uri="{C3380CC4-5D6E-409C-BE32-E72D297353CC}">
              <c16:uniqueId val="{00000014-0B0F-46E1-B310-5FF885699C65}"/>
            </c:ext>
          </c:extLst>
        </c:ser>
        <c:ser>
          <c:idx val="7"/>
          <c:order val="7"/>
          <c:spPr>
            <a:solidFill>
              <a:schemeClr val="accent2"/>
            </a:solidFill>
            <a:ln w="3175" cmpd="sng" algn="ctr">
              <a:solidFill>
                <a:schemeClr val="bg1"/>
              </a:solidFill>
              <a:prstDash val="solid"/>
            </a:ln>
          </c:spPr>
          <c:invertIfNegative val="0"/>
          <c:dPt>
            <c:idx val="1"/>
            <c:invertIfNegative val="0"/>
            <c:bubble3D val="0"/>
            <c:spPr>
              <a:solidFill>
                <a:srgbClr val="007770"/>
              </a:solidFill>
              <a:ln w="3175" cmpd="sng" algn="ctr">
                <a:solidFill>
                  <a:schemeClr val="bg1"/>
                </a:solidFill>
                <a:prstDash val="solid"/>
              </a:ln>
            </c:spPr>
            <c:extLst>
              <c:ext xmlns:c16="http://schemas.microsoft.com/office/drawing/2014/chart" uri="{C3380CC4-5D6E-409C-BE32-E72D297353CC}">
                <c16:uniqueId val="{00000015-0B0F-46E1-B310-5FF885699C65}"/>
              </c:ext>
            </c:extLst>
          </c:dPt>
          <c:dPt>
            <c:idx val="2"/>
            <c:invertIfNegative val="0"/>
            <c:bubble3D val="0"/>
            <c:spPr>
              <a:solidFill>
                <a:srgbClr val="007770"/>
              </a:solidFill>
              <a:ln w="3175" cmpd="sng" algn="ctr">
                <a:solidFill>
                  <a:schemeClr val="bg1"/>
                </a:solidFill>
                <a:prstDash val="solid"/>
              </a:ln>
            </c:spPr>
            <c:extLst>
              <c:ext xmlns:c16="http://schemas.microsoft.com/office/drawing/2014/chart" uri="{C3380CC4-5D6E-409C-BE32-E72D297353CC}">
                <c16:uniqueId val="{00000016-0B0F-46E1-B310-5FF885699C65}"/>
              </c:ext>
            </c:extLst>
          </c:dPt>
          <c:val>
            <c:numRef>
              <c:f>Sheet1!$A$8:$L$8</c:f>
              <c:numCache>
                <c:formatCode>General</c:formatCode>
                <c:ptCount val="12"/>
                <c:pt idx="0">
                  <c:v>0.17869999999999997</c:v>
                </c:pt>
                <c:pt idx="1">
                  <c:v>6.5271076923076929</c:v>
                </c:pt>
                <c:pt idx="2">
                  <c:v>11.47149230769231</c:v>
                </c:pt>
                <c:pt idx="3">
                  <c:v>0.95000000000000284</c:v>
                </c:pt>
                <c:pt idx="4">
                  <c:v>1.0318500000000199</c:v>
                </c:pt>
                <c:pt idx="5">
                  <c:v>2.5699999999999932</c:v>
                </c:pt>
                <c:pt idx="6">
                  <c:v>2.1499999999999773</c:v>
                </c:pt>
                <c:pt idx="7">
                  <c:v>1.3462999999999283</c:v>
                </c:pt>
                <c:pt idx="8">
                  <c:v>33.910000000000082</c:v>
                </c:pt>
                <c:pt idx="9">
                  <c:v>76.149999999999977</c:v>
                </c:pt>
                <c:pt idx="10">
                  <c:v>115.19000000000005</c:v>
                </c:pt>
                <c:pt idx="11">
                  <c:v>206.19000000000005</c:v>
                </c:pt>
              </c:numCache>
            </c:numRef>
          </c:val>
          <c:extLst>
            <c:ext xmlns:c16="http://schemas.microsoft.com/office/drawing/2014/chart" uri="{C3380CC4-5D6E-409C-BE32-E72D297353CC}">
              <c16:uniqueId val="{00000017-0B0F-46E1-B310-5FF885699C65}"/>
            </c:ext>
          </c:extLst>
        </c:ser>
        <c:ser>
          <c:idx val="8"/>
          <c:order val="8"/>
          <c:spPr>
            <a:solidFill>
              <a:srgbClr val="007770"/>
            </a:solidFill>
            <a:ln w="3175" cmpd="sng" algn="ctr">
              <a:solidFill>
                <a:schemeClr val="bg1"/>
              </a:solidFill>
              <a:prstDash val="solid"/>
            </a:ln>
          </c:spPr>
          <c:invertIfNegative val="0"/>
          <c:dPt>
            <c:idx val="1"/>
            <c:invertIfNegative val="0"/>
            <c:bubble3D val="0"/>
            <c:spPr>
              <a:solidFill>
                <a:schemeClr val="hlink"/>
              </a:solidFill>
              <a:ln w="3175" cmpd="sng" algn="ctr">
                <a:solidFill>
                  <a:schemeClr val="bg1"/>
                </a:solidFill>
                <a:prstDash val="solid"/>
              </a:ln>
            </c:spPr>
            <c:extLst>
              <c:ext xmlns:c16="http://schemas.microsoft.com/office/drawing/2014/chart" uri="{C3380CC4-5D6E-409C-BE32-E72D297353CC}">
                <c16:uniqueId val="{00000018-0B0F-46E1-B310-5FF885699C65}"/>
              </c:ext>
            </c:extLst>
          </c:dPt>
          <c:dPt>
            <c:idx val="2"/>
            <c:invertIfNegative val="0"/>
            <c:bubble3D val="0"/>
            <c:spPr>
              <a:solidFill>
                <a:schemeClr val="hlink"/>
              </a:solidFill>
              <a:ln w="3175" cmpd="sng" algn="ctr">
                <a:solidFill>
                  <a:schemeClr val="bg1"/>
                </a:solidFill>
                <a:prstDash val="solid"/>
              </a:ln>
            </c:spPr>
            <c:extLst>
              <c:ext xmlns:c16="http://schemas.microsoft.com/office/drawing/2014/chart" uri="{C3380CC4-5D6E-409C-BE32-E72D297353CC}">
                <c16:uniqueId val="{00000019-0B0F-46E1-B310-5FF885699C65}"/>
              </c:ext>
            </c:extLst>
          </c:dPt>
          <c:val>
            <c:numRef>
              <c:f>Sheet1!$A$9:$L$9</c:f>
              <c:numCache>
                <c:formatCode>General</c:formatCode>
                <c:ptCount val="12"/>
                <c:pt idx="0">
                  <c:v>2.6065961538461537</c:v>
                </c:pt>
                <c:pt idx="1">
                  <c:v>0</c:v>
                </c:pt>
                <c:pt idx="2">
                  <c:v>0.14999999999999858</c:v>
                </c:pt>
                <c:pt idx="3">
                  <c:v>1.859669230769228</c:v>
                </c:pt>
                <c:pt idx="4">
                  <c:v>9.0028769230769399</c:v>
                </c:pt>
                <c:pt idx="5">
                  <c:v>22.162453846153824</c:v>
                </c:pt>
                <c:pt idx="6">
                  <c:v>37.245084615384599</c:v>
                </c:pt>
                <c:pt idx="7">
                  <c:v>12.307649999999967</c:v>
                </c:pt>
                <c:pt idx="8">
                  <c:v>35.196499999999787</c:v>
                </c:pt>
                <c:pt idx="9">
                  <c:v>17.221874999999955</c:v>
                </c:pt>
                <c:pt idx="10">
                  <c:v>39.078999999999951</c:v>
                </c:pt>
                <c:pt idx="11">
                  <c:v>11.710000000000036</c:v>
                </c:pt>
              </c:numCache>
            </c:numRef>
          </c:val>
          <c:extLst>
            <c:ext xmlns:c16="http://schemas.microsoft.com/office/drawing/2014/chart" uri="{C3380CC4-5D6E-409C-BE32-E72D297353CC}">
              <c16:uniqueId val="{0000001A-0B0F-46E1-B310-5FF885699C65}"/>
            </c:ext>
          </c:extLst>
        </c:ser>
        <c:ser>
          <c:idx val="9"/>
          <c:order val="9"/>
          <c:spPr>
            <a:solidFill>
              <a:schemeClr val="hlink"/>
            </a:solidFill>
            <a:ln w="3175" cmpd="sng" algn="ctr">
              <a:solidFill>
                <a:schemeClr val="bg1"/>
              </a:solidFill>
              <a:prstDash val="solid"/>
            </a:ln>
          </c:spPr>
          <c:invertIfNegative val="0"/>
          <c:dPt>
            <c:idx val="1"/>
            <c:invertIfNegative val="0"/>
            <c:bubble3D val="0"/>
            <c:spPr>
              <a:solidFill>
                <a:srgbClr val="D6D7D9"/>
              </a:solidFill>
              <a:ln w="3175" cmpd="sng" algn="ctr">
                <a:solidFill>
                  <a:schemeClr val="bg1"/>
                </a:solidFill>
                <a:prstDash val="solid"/>
              </a:ln>
            </c:spPr>
            <c:extLst>
              <c:ext xmlns:c16="http://schemas.microsoft.com/office/drawing/2014/chart" uri="{C3380CC4-5D6E-409C-BE32-E72D297353CC}">
                <c16:uniqueId val="{0000001B-0B0F-46E1-B310-5FF885699C65}"/>
              </c:ext>
            </c:extLst>
          </c:dPt>
          <c:dPt>
            <c:idx val="2"/>
            <c:invertIfNegative val="0"/>
            <c:bubble3D val="0"/>
            <c:spPr>
              <a:solidFill>
                <a:srgbClr val="D6D7D9"/>
              </a:solidFill>
              <a:ln w="3175" cmpd="sng" algn="ctr">
                <a:solidFill>
                  <a:schemeClr val="bg1"/>
                </a:solidFill>
                <a:prstDash val="solid"/>
              </a:ln>
            </c:spPr>
            <c:extLst>
              <c:ext xmlns:c16="http://schemas.microsoft.com/office/drawing/2014/chart" uri="{C3380CC4-5D6E-409C-BE32-E72D297353CC}">
                <c16:uniqueId val="{0000001C-0B0F-46E1-B310-5FF885699C65}"/>
              </c:ext>
            </c:extLst>
          </c:dPt>
          <c:val>
            <c:numRef>
              <c:f>Sheet1!$A$10:$L$10</c:f>
              <c:numCache>
                <c:formatCode>General</c:formatCode>
                <c:ptCount val="12"/>
                <c:pt idx="0">
                  <c:v>0</c:v>
                </c:pt>
                <c:pt idx="1">
                  <c:v>0</c:v>
                </c:pt>
                <c:pt idx="2">
                  <c:v>0</c:v>
                </c:pt>
                <c:pt idx="3">
                  <c:v>1</c:v>
                </c:pt>
                <c:pt idx="4">
                  <c:v>1</c:v>
                </c:pt>
                <c:pt idx="5">
                  <c:v>81</c:v>
                </c:pt>
                <c:pt idx="6">
                  <c:v>0</c:v>
                </c:pt>
                <c:pt idx="7">
                  <c:v>100</c:v>
                </c:pt>
                <c:pt idx="8">
                  <c:v>0</c:v>
                </c:pt>
                <c:pt idx="9">
                  <c:v>0</c:v>
                </c:pt>
                <c:pt idx="10">
                  <c:v>0</c:v>
                </c:pt>
                <c:pt idx="11">
                  <c:v>0</c:v>
                </c:pt>
              </c:numCache>
            </c:numRef>
          </c:val>
          <c:extLst>
            <c:ext xmlns:c16="http://schemas.microsoft.com/office/drawing/2014/chart" uri="{C3380CC4-5D6E-409C-BE32-E72D297353CC}">
              <c16:uniqueId val="{0000001D-0B0F-46E1-B310-5FF885699C65}"/>
            </c:ext>
          </c:extLst>
        </c:ser>
        <c:ser>
          <c:idx val="10"/>
          <c:order val="10"/>
          <c:spPr>
            <a:solidFill>
              <a:srgbClr val="D6D7D9"/>
            </a:solidFill>
            <a:ln w="3175" cmpd="sng" algn="ctr">
              <a:solidFill>
                <a:schemeClr val="bg1"/>
              </a:solidFill>
              <a:prstDash val="solid"/>
            </a:ln>
          </c:spPr>
          <c:invertIfNegative val="0"/>
          <c:dPt>
            <c:idx val="1"/>
            <c:invertIfNegative val="0"/>
            <c:bubble3D val="0"/>
            <c:spPr>
              <a:solidFill>
                <a:srgbClr val="969696"/>
              </a:solidFill>
              <a:ln w="3175" cmpd="sng" algn="ctr">
                <a:solidFill>
                  <a:schemeClr val="bg1"/>
                </a:solidFill>
                <a:prstDash val="solid"/>
              </a:ln>
            </c:spPr>
            <c:extLst>
              <c:ext xmlns:c16="http://schemas.microsoft.com/office/drawing/2014/chart" uri="{C3380CC4-5D6E-409C-BE32-E72D297353CC}">
                <c16:uniqueId val="{0000001E-0B0F-46E1-B310-5FF885699C65}"/>
              </c:ext>
            </c:extLst>
          </c:dPt>
          <c:dPt>
            <c:idx val="2"/>
            <c:invertIfNegative val="0"/>
            <c:bubble3D val="0"/>
            <c:spPr>
              <a:solidFill>
                <a:srgbClr val="969696"/>
              </a:solidFill>
              <a:ln w="3175" cmpd="sng" algn="ctr">
                <a:solidFill>
                  <a:schemeClr val="bg1"/>
                </a:solidFill>
                <a:prstDash val="solid"/>
              </a:ln>
            </c:spPr>
            <c:extLst>
              <c:ext xmlns:c16="http://schemas.microsoft.com/office/drawing/2014/chart" uri="{C3380CC4-5D6E-409C-BE32-E72D297353CC}">
                <c16:uniqueId val="{0000001F-0B0F-46E1-B310-5FF885699C65}"/>
              </c:ext>
            </c:extLst>
          </c:dPt>
          <c:val>
            <c:numRef>
              <c:f>Sheet1!$A$11:$L$11</c:f>
              <c:numCache>
                <c:formatCode>General</c:formatCode>
                <c:ptCount val="12"/>
                <c:pt idx="0">
                  <c:v>0</c:v>
                </c:pt>
                <c:pt idx="1">
                  <c:v>16.233575384615381</c:v>
                </c:pt>
                <c:pt idx="2">
                  <c:v>22.718146153846156</c:v>
                </c:pt>
                <c:pt idx="3">
                  <c:v>0</c:v>
                </c:pt>
                <c:pt idx="4">
                  <c:v>0</c:v>
                </c:pt>
                <c:pt idx="5">
                  <c:v>9.8149300000000039</c:v>
                </c:pt>
                <c:pt idx="6">
                  <c:v>18.595830769230815</c:v>
                </c:pt>
                <c:pt idx="7">
                  <c:v>22.057707692307758</c:v>
                </c:pt>
                <c:pt idx="8">
                  <c:v>19.91359999999986</c:v>
                </c:pt>
                <c:pt idx="9">
                  <c:v>33.407900000000041</c:v>
                </c:pt>
                <c:pt idx="10">
                  <c:v>40.192999999999984</c:v>
                </c:pt>
                <c:pt idx="11">
                  <c:v>37.079999999999927</c:v>
                </c:pt>
              </c:numCache>
            </c:numRef>
          </c:val>
          <c:extLst>
            <c:ext xmlns:c16="http://schemas.microsoft.com/office/drawing/2014/chart" uri="{C3380CC4-5D6E-409C-BE32-E72D297353CC}">
              <c16:uniqueId val="{00000020-0B0F-46E1-B310-5FF885699C65}"/>
            </c:ext>
          </c:extLst>
        </c:ser>
        <c:ser>
          <c:idx val="11"/>
          <c:order val="11"/>
          <c:spPr>
            <a:solidFill>
              <a:srgbClr val="969696"/>
            </a:solidFill>
            <a:ln w="3175" cmpd="sng" algn="ctr">
              <a:solidFill>
                <a:schemeClr val="bg1"/>
              </a:solidFill>
              <a:prstDash val="solid"/>
            </a:ln>
          </c:spPr>
          <c:invertIfNegative val="0"/>
          <c:dPt>
            <c:idx val="1"/>
            <c:invertIfNegative val="0"/>
            <c:bubble3D val="0"/>
            <c:spPr>
              <a:solidFill>
                <a:schemeClr val="accent1"/>
              </a:solidFill>
              <a:ln w="3175" cmpd="sng" algn="ctr">
                <a:solidFill>
                  <a:schemeClr val="bg1"/>
                </a:solidFill>
                <a:prstDash val="solid"/>
              </a:ln>
            </c:spPr>
            <c:extLst>
              <c:ext xmlns:c16="http://schemas.microsoft.com/office/drawing/2014/chart" uri="{C3380CC4-5D6E-409C-BE32-E72D297353CC}">
                <c16:uniqueId val="{00000021-0B0F-46E1-B310-5FF885699C65}"/>
              </c:ext>
            </c:extLst>
          </c:dPt>
          <c:dPt>
            <c:idx val="2"/>
            <c:invertIfNegative val="0"/>
            <c:bubble3D val="0"/>
            <c:spPr>
              <a:solidFill>
                <a:schemeClr val="accent1"/>
              </a:solidFill>
              <a:ln w="3175" cmpd="sng" algn="ctr">
                <a:solidFill>
                  <a:schemeClr val="bg1"/>
                </a:solidFill>
                <a:prstDash val="solid"/>
              </a:ln>
            </c:spPr>
            <c:extLst>
              <c:ext xmlns:c16="http://schemas.microsoft.com/office/drawing/2014/chart" uri="{C3380CC4-5D6E-409C-BE32-E72D297353CC}">
                <c16:uniqueId val="{00000022-0B0F-46E1-B310-5FF885699C65}"/>
              </c:ext>
            </c:extLst>
          </c:dPt>
          <c:dPt>
            <c:idx val="11"/>
            <c:invertIfNegative val="0"/>
            <c:bubble3D val="0"/>
            <c:spPr>
              <a:solidFill>
                <a:srgbClr val="969696"/>
              </a:solidFill>
              <a:ln>
                <a:noFill/>
              </a:ln>
            </c:spPr>
            <c:extLst>
              <c:ext xmlns:c16="http://schemas.microsoft.com/office/drawing/2014/chart" uri="{C3380CC4-5D6E-409C-BE32-E72D297353CC}">
                <c16:uniqueId val="{00000023-0B0F-46E1-B310-5FF885699C65}"/>
              </c:ext>
            </c:extLst>
          </c:dPt>
          <c:val>
            <c:numRef>
              <c:f>Sheet1!$A$12:$L$12</c:f>
              <c:numCache>
                <c:formatCode>General</c:formatCode>
                <c:ptCount val="12"/>
                <c:pt idx="0">
                  <c:v>4.539624615384616</c:v>
                </c:pt>
                <c:pt idx="1">
                  <c:v>0</c:v>
                </c:pt>
                <c:pt idx="2">
                  <c:v>0</c:v>
                </c:pt>
                <c:pt idx="3">
                  <c:v>33.239999999999995</c:v>
                </c:pt>
                <c:pt idx="4">
                  <c:v>118.83999999999997</c:v>
                </c:pt>
                <c:pt idx="5">
                  <c:v>122.25623846153826</c:v>
                </c:pt>
                <c:pt idx="6">
                  <c:v>50.573523076923038</c:v>
                </c:pt>
                <c:pt idx="7">
                  <c:v>51.960000000000036</c:v>
                </c:pt>
                <c:pt idx="8">
                  <c:v>208.67999999999984</c:v>
                </c:pt>
                <c:pt idx="9">
                  <c:v>34.529999999999973</c:v>
                </c:pt>
                <c:pt idx="10">
                  <c:v>27.990000000000009</c:v>
                </c:pt>
                <c:pt idx="11">
                  <c:v>19.179999999999836</c:v>
                </c:pt>
              </c:numCache>
            </c:numRef>
          </c:val>
          <c:extLst>
            <c:ext xmlns:c16="http://schemas.microsoft.com/office/drawing/2014/chart" uri="{C3380CC4-5D6E-409C-BE32-E72D297353CC}">
              <c16:uniqueId val="{00000024-0B0F-46E1-B310-5FF885699C65}"/>
            </c:ext>
          </c:extLst>
        </c:ser>
        <c:dLbls>
          <c:showLegendKey val="0"/>
          <c:showVal val="0"/>
          <c:showCatName val="0"/>
          <c:showSerName val="0"/>
          <c:showPercent val="0"/>
          <c:showBubbleSize val="0"/>
        </c:dLbls>
        <c:gapWidth val="80"/>
        <c:overlap val="100"/>
        <c:axId val="2130310784"/>
        <c:axId val="1"/>
      </c:barChart>
      <c:catAx>
        <c:axId val="213031078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2400"/>
          <c:min val="0"/>
        </c:scaling>
        <c:delete val="0"/>
        <c:axPos val="l"/>
        <c:majorGridlines>
          <c:spPr>
            <a:ln>
              <a:noFill/>
            </a:ln>
          </c:spPr>
        </c:majorGridlines>
        <c:numFmt formatCode="General" sourceLinked="1"/>
        <c:majorTickMark val="none"/>
        <c:minorTickMark val="none"/>
        <c:tickLblPos val="none"/>
        <c:spPr>
          <a:ln w="9525" cmpd="sng" algn="ctr">
            <a:solidFill>
              <a:srgbClr val="FFFFFF"/>
            </a:solidFill>
            <a:prstDash val="solid"/>
          </a:ln>
        </c:spPr>
        <c:crossAx val="2130310784"/>
        <c:crosses val="min"/>
        <c:crossBetween val="between"/>
      </c:valAx>
    </c:plotArea>
    <c:plotVisOnly val="0"/>
    <c:dispBlanksAs val="gap"/>
    <c:showDLblsOverMax val="1"/>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750656167979003"/>
          <c:y val="0.16152716593245228"/>
          <c:w val="0.60498687664041995"/>
          <c:h val="0.67694566813509549"/>
        </c:manualLayout>
      </c:layout>
      <c:doughnutChart>
        <c:varyColors val="0"/>
        <c:ser>
          <c:idx val="0"/>
          <c:order val="0"/>
          <c:dPt>
            <c:idx val="0"/>
            <c:bubble3D val="0"/>
            <c:spPr>
              <a:solidFill>
                <a:schemeClr val="accent1"/>
              </a:solidFill>
              <a:ln>
                <a:noFill/>
              </a:ln>
            </c:spPr>
            <c:extLst>
              <c:ext xmlns:c16="http://schemas.microsoft.com/office/drawing/2014/chart" uri="{C3380CC4-5D6E-409C-BE32-E72D297353CC}">
                <c16:uniqueId val="{00000000-0AC3-B34C-B4CF-1B3D08CDCC1B}"/>
              </c:ext>
            </c:extLst>
          </c:dPt>
          <c:dPt>
            <c:idx val="1"/>
            <c:bubble3D val="0"/>
            <c:spPr>
              <a:solidFill>
                <a:schemeClr val="accent2"/>
              </a:solidFill>
              <a:ln>
                <a:noFill/>
              </a:ln>
            </c:spPr>
            <c:extLst>
              <c:ext xmlns:c16="http://schemas.microsoft.com/office/drawing/2014/chart" uri="{C3380CC4-5D6E-409C-BE32-E72D297353CC}">
                <c16:uniqueId val="{00000001-0AC3-B34C-B4CF-1B3D08CDCC1B}"/>
              </c:ext>
            </c:extLst>
          </c:dPt>
          <c:dPt>
            <c:idx val="2"/>
            <c:bubble3D val="0"/>
            <c:spPr>
              <a:solidFill>
                <a:schemeClr val="accent3"/>
              </a:solidFill>
              <a:ln>
                <a:noFill/>
              </a:ln>
            </c:spPr>
            <c:extLst>
              <c:ext xmlns:c16="http://schemas.microsoft.com/office/drawing/2014/chart" uri="{C3380CC4-5D6E-409C-BE32-E72D297353CC}">
                <c16:uniqueId val="{00000002-0AC3-B34C-B4CF-1B3D08CDCC1B}"/>
              </c:ext>
            </c:extLst>
          </c:dPt>
          <c:dPt>
            <c:idx val="3"/>
            <c:bubble3D val="0"/>
            <c:spPr>
              <a:solidFill>
                <a:schemeClr val="accent4"/>
              </a:solidFill>
              <a:ln>
                <a:noFill/>
              </a:ln>
            </c:spPr>
            <c:extLst>
              <c:ext xmlns:c16="http://schemas.microsoft.com/office/drawing/2014/chart" uri="{C3380CC4-5D6E-409C-BE32-E72D297353CC}">
                <c16:uniqueId val="{00000003-0AC3-B34C-B4CF-1B3D08CDCC1B}"/>
              </c:ext>
            </c:extLst>
          </c:dPt>
          <c:dLbls>
            <c:dLbl>
              <c:idx val="0"/>
              <c:layout>
                <c:manualLayout>
                  <c:x val="0"/>
                  <c:y val="7.3421439060205576E-4"/>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AC3-B34C-B4CF-1B3D08CDCC1B}"/>
                </c:ext>
              </c:extLst>
            </c:dLbl>
            <c:dLbl>
              <c:idx val="1"/>
              <c:layout>
                <c:manualLayout>
                  <c:x val="-2.6246719160104987E-3"/>
                  <c:y val="-3.6710719530102789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AC3-B34C-B4CF-1B3D08CDCC1B}"/>
                </c:ext>
              </c:extLst>
            </c:dLbl>
            <c:dLbl>
              <c:idx val="2"/>
              <c:layout>
                <c:manualLayout>
                  <c:x val="-2.6246719160104987E-3"/>
                  <c:y val="7.3421439060205576E-4"/>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AC3-B34C-B4CF-1B3D08CDCC1B}"/>
                </c:ext>
              </c:extLst>
            </c:dLbl>
            <c:dLbl>
              <c:idx val="3"/>
              <c:layout>
                <c:manualLayout>
                  <c:x val="-6.5616797900262466E-4"/>
                  <c:y val="-1.4684287812041115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AC3-B34C-B4CF-1B3D08CDCC1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28.368794326241137</c:v>
                </c:pt>
                <c:pt idx="1">
                  <c:v>32.62411347517731</c:v>
                </c:pt>
                <c:pt idx="2">
                  <c:v>21.276595744680851</c:v>
                </c:pt>
                <c:pt idx="3">
                  <c:v>17.730496453900709</c:v>
                </c:pt>
              </c:numCache>
            </c:numRef>
          </c:val>
          <c:extLst>
            <c:ext xmlns:c16="http://schemas.microsoft.com/office/drawing/2014/chart" uri="{C3380CC4-5D6E-409C-BE32-E72D297353CC}">
              <c16:uniqueId val="{00000004-0AC3-B34C-B4CF-1B3D08CDCC1B}"/>
            </c:ext>
          </c:extLst>
        </c:ser>
        <c:dLbls>
          <c:showLegendKey val="0"/>
          <c:showVal val="0"/>
          <c:showCatName val="0"/>
          <c:showSerName val="0"/>
          <c:showPercent val="0"/>
          <c:showBubbleSize val="0"/>
          <c:showLeaderLines val="1"/>
        </c:dLbls>
        <c:firstSliceAng val="168"/>
        <c:holeSize val="50"/>
      </c:doughnutChart>
    </c:plotArea>
    <c:plotVisOnly val="0"/>
    <c:dispBlanksAs val="gap"/>
    <c:showDLblsOverMax val="1"/>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333333333333333E-2"/>
          <c:y val="2.1181262729124236E-2"/>
          <c:w val="0.96533333333333338"/>
          <c:h val="0.95763747454175152"/>
        </c:manualLayout>
      </c:layout>
      <c:barChart>
        <c:barDir val="col"/>
        <c:grouping val="clustered"/>
        <c:varyColors val="0"/>
        <c:ser>
          <c:idx val="0"/>
          <c:order val="0"/>
          <c:spPr>
            <a:solidFill>
              <a:schemeClr val="accent1"/>
            </a:solidFill>
            <a:ln>
              <a:noFill/>
            </a:ln>
          </c:spPr>
          <c:invertIfNegative val="0"/>
          <c:val>
            <c:numRef>
              <c:f>Sheet1!$A$1:$J$1</c:f>
              <c:numCache>
                <c:formatCode>General</c:formatCode>
                <c:ptCount val="10"/>
                <c:pt idx="0">
                  <c:v>24.496078431372503</c:v>
                </c:pt>
                <c:pt idx="1">
                  <c:v>28.447058823529392</c:v>
                </c:pt>
                <c:pt idx="2">
                  <c:v>30.290849673202594</c:v>
                </c:pt>
                <c:pt idx="3">
                  <c:v>32.398039215686275</c:v>
                </c:pt>
                <c:pt idx="4">
                  <c:v>33.978431372548989</c:v>
                </c:pt>
                <c:pt idx="5">
                  <c:v>35.55882352941174</c:v>
                </c:pt>
                <c:pt idx="6">
                  <c:v>37.402614379084937</c:v>
                </c:pt>
                <c:pt idx="7">
                  <c:v>38.983006535947688</c:v>
                </c:pt>
                <c:pt idx="8">
                  <c:v>40.299999999999997</c:v>
                </c:pt>
                <c:pt idx="9">
                  <c:v>40.299999999999997</c:v>
                </c:pt>
              </c:numCache>
            </c:numRef>
          </c:val>
          <c:extLst>
            <c:ext xmlns:c16="http://schemas.microsoft.com/office/drawing/2014/chart" uri="{C3380CC4-5D6E-409C-BE32-E72D297353CC}">
              <c16:uniqueId val="{00000000-133E-4643-87A3-8B299F1D466B}"/>
            </c:ext>
          </c:extLst>
        </c:ser>
        <c:ser>
          <c:idx val="1"/>
          <c:order val="1"/>
          <c:spPr>
            <a:solidFill>
              <a:schemeClr val="accent2"/>
            </a:solidFill>
            <a:ln>
              <a:noFill/>
            </a:ln>
          </c:spPr>
          <c:invertIfNegative val="0"/>
          <c:val>
            <c:numRef>
              <c:f>Sheet1!$A$2:$J$2</c:f>
              <c:numCache>
                <c:formatCode>General</c:formatCode>
                <c:ptCount val="10"/>
                <c:pt idx="0">
                  <c:v>38.265000000000001</c:v>
                </c:pt>
                <c:pt idx="1">
                  <c:v>38.265000000000001</c:v>
                </c:pt>
                <c:pt idx="2">
                  <c:v>41</c:v>
                </c:pt>
                <c:pt idx="3">
                  <c:v>45.5</c:v>
                </c:pt>
                <c:pt idx="4">
                  <c:v>50</c:v>
                </c:pt>
                <c:pt idx="5">
                  <c:v>53.5</c:v>
                </c:pt>
                <c:pt idx="6">
                  <c:v>57</c:v>
                </c:pt>
                <c:pt idx="7">
                  <c:v>58.5</c:v>
                </c:pt>
                <c:pt idx="8">
                  <c:v>60</c:v>
                </c:pt>
                <c:pt idx="9">
                  <c:v>62</c:v>
                </c:pt>
              </c:numCache>
            </c:numRef>
          </c:val>
          <c:extLst>
            <c:ext xmlns:c16="http://schemas.microsoft.com/office/drawing/2014/chart" uri="{C3380CC4-5D6E-409C-BE32-E72D297353CC}">
              <c16:uniqueId val="{00000001-133E-4643-87A3-8B299F1D466B}"/>
            </c:ext>
          </c:extLst>
        </c:ser>
        <c:dLbls>
          <c:showLegendKey val="0"/>
          <c:showVal val="0"/>
          <c:showCatName val="0"/>
          <c:showSerName val="0"/>
          <c:showPercent val="0"/>
          <c:showBubbleSize val="0"/>
        </c:dLbls>
        <c:gapWidth val="80"/>
        <c:axId val="1671442159"/>
        <c:axId val="1"/>
      </c:barChart>
      <c:catAx>
        <c:axId val="167144215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65"/>
          <c:min val="0"/>
        </c:scaling>
        <c:delete val="0"/>
        <c:axPos val="l"/>
        <c:majorGridlines>
          <c:spPr>
            <a:ln>
              <a:noFill/>
            </a:ln>
          </c:spPr>
        </c:majorGridlines>
        <c:numFmt formatCode="General" sourceLinked="1"/>
        <c:majorTickMark val="none"/>
        <c:minorTickMark val="none"/>
        <c:tickLblPos val="none"/>
        <c:spPr>
          <a:ln>
            <a:noFill/>
          </a:ln>
        </c:spPr>
        <c:crossAx val="1671442159"/>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700636942675158E-2"/>
          <c:y val="2.1885521885521887E-2"/>
          <c:w val="0.95859872611464969"/>
          <c:h val="0.95622895622895621"/>
        </c:manualLayout>
      </c:layout>
      <c:areaChart>
        <c:grouping val="stacked"/>
        <c:varyColors val="0"/>
        <c:ser>
          <c:idx val="0"/>
          <c:order val="0"/>
          <c:spPr>
            <a:solidFill>
              <a:schemeClr val="tx1"/>
            </a:solidFill>
            <a:ln>
              <a:noFill/>
            </a:ln>
          </c:spPr>
          <c:val>
            <c:numRef>
              <c:f>Sheet1!$A$1:$AY$1</c:f>
              <c:numCache>
                <c:formatCode>General</c:formatCode>
                <c:ptCount val="51"/>
                <c:pt idx="0">
                  <c:v>5.6560778899999997</c:v>
                </c:pt>
                <c:pt idx="1">
                  <c:v>5.7777188400000004</c:v>
                </c:pt>
                <c:pt idx="2">
                  <c:v>5.9239995099999998</c:v>
                </c:pt>
                <c:pt idx="3">
                  <c:v>6.2628574199999996</c:v>
                </c:pt>
                <c:pt idx="4">
                  <c:v>6.5042595099999998</c:v>
                </c:pt>
                <c:pt idx="5">
                  <c:v>6.8244689799999998</c:v>
                </c:pt>
                <c:pt idx="6">
                  <c:v>7.0871168300000003</c:v>
                </c:pt>
                <c:pt idx="7">
                  <c:v>7.5175445700000001</c:v>
                </c:pt>
                <c:pt idx="8">
                  <c:v>7.7989800300000001</c:v>
                </c:pt>
                <c:pt idx="9">
                  <c:v>7.56541365</c:v>
                </c:pt>
                <c:pt idx="10">
                  <c:v>7.99565182</c:v>
                </c:pt>
                <c:pt idx="11">
                  <c:v>8.3972210100000009</c:v>
                </c:pt>
                <c:pt idx="12">
                  <c:v>8.7896772599999995</c:v>
                </c:pt>
                <c:pt idx="13">
                  <c:v>8.9179880699999998</c:v>
                </c:pt>
                <c:pt idx="14">
                  <c:v>9.24420939</c:v>
                </c:pt>
                <c:pt idx="15">
                  <c:v>9.0083087600000002</c:v>
                </c:pt>
                <c:pt idx="16">
                  <c:v>8.9691440500000006</c:v>
                </c:pt>
                <c:pt idx="17">
                  <c:v>9.1019147</c:v>
                </c:pt>
                <c:pt idx="18">
                  <c:v>9.4006592999999992</c:v>
                </c:pt>
                <c:pt idx="19">
                  <c:v>9.3440954400000003</c:v>
                </c:pt>
                <c:pt idx="20">
                  <c:v>9.0129025699999996</c:v>
                </c:pt>
                <c:pt idx="21">
                  <c:v>9.3733395099999992</c:v>
                </c:pt>
                <c:pt idx="22">
                  <c:v>9.7620555699999993</c:v>
                </c:pt>
                <c:pt idx="23">
                  <c:v>9.9864466699999994</c:v>
                </c:pt>
                <c:pt idx="24">
                  <c:v>9.3103654299999992</c:v>
                </c:pt>
                <c:pt idx="25">
                  <c:v>9.2168251899999998</c:v>
                </c:pt>
                <c:pt idx="26">
                  <c:v>8.6511125199999999</c:v>
                </c:pt>
                <c:pt idx="27">
                  <c:v>7.5485353599999998</c:v>
                </c:pt>
                <c:pt idx="28">
                  <c:v>6.4401536300000002</c:v>
                </c:pt>
                <c:pt idx="29">
                  <c:v>4.7062224500000003</c:v>
                </c:pt>
                <c:pt idx="30">
                  <c:v>2.6553292100000001</c:v>
                </c:pt>
                <c:pt idx="31">
                  <c:v>1.40905061</c:v>
                </c:pt>
                <c:pt idx="32">
                  <c:v>1.02318836</c:v>
                </c:pt>
                <c:pt idx="33">
                  <c:v>0.79441627999999997</c:v>
                </c:pt>
                <c:pt idx="34">
                  <c:v>0.58838734000000004</c:v>
                </c:pt>
                <c:pt idx="35">
                  <c:v>0.45880775000000001</c:v>
                </c:pt>
                <c:pt idx="36">
                  <c:v>0.3510761</c:v>
                </c:pt>
                <c:pt idx="37">
                  <c:v>0.27312301</c:v>
                </c:pt>
                <c:pt idx="38">
                  <c:v>0.19804269999999999</c:v>
                </c:pt>
                <c:pt idx="39">
                  <c:v>0.15040496</c:v>
                </c:pt>
                <c:pt idx="40">
                  <c:v>0.11710287</c:v>
                </c:pt>
                <c:pt idx="41">
                  <c:v>8.608673E-2</c:v>
                </c:pt>
                <c:pt idx="42">
                  <c:v>6.5941399999999997E-2</c:v>
                </c:pt>
                <c:pt idx="43">
                  <c:v>4.7331320000000003E-2</c:v>
                </c:pt>
                <c:pt idx="44">
                  <c:v>3.2453990000000002E-2</c:v>
                </c:pt>
                <c:pt idx="45">
                  <c:v>2.3732219999999998E-2</c:v>
                </c:pt>
                <c:pt idx="46">
                  <c:v>1.7351559999999999E-2</c:v>
                </c:pt>
                <c:pt idx="47">
                  <c:v>1.256008E-2</c:v>
                </c:pt>
                <c:pt idx="48">
                  <c:v>9.0574999999999996E-3</c:v>
                </c:pt>
                <c:pt idx="49">
                  <c:v>6.4506600000000004E-3</c:v>
                </c:pt>
                <c:pt idx="50">
                  <c:v>4.7440199999999998E-3</c:v>
                </c:pt>
              </c:numCache>
            </c:numRef>
          </c:val>
          <c:extLst>
            <c:ext xmlns:c16="http://schemas.microsoft.com/office/drawing/2014/chart" uri="{C3380CC4-5D6E-409C-BE32-E72D297353CC}">
              <c16:uniqueId val="{00000000-75C2-4233-8EA5-AAEED394917D}"/>
            </c:ext>
          </c:extLst>
        </c:ser>
        <c:ser>
          <c:idx val="1"/>
          <c:order val="1"/>
          <c:spPr>
            <a:solidFill>
              <a:srgbClr val="808080"/>
            </a:solidFill>
            <a:ln>
              <a:noFill/>
            </a:ln>
          </c:spPr>
          <c:val>
            <c:numRef>
              <c:f>Sheet1!$A$2:$AY$2</c:f>
              <c:numCache>
                <c:formatCode>General</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3.2751599999993886E-3</c:v>
                </c:pt>
                <c:pt idx="17">
                  <c:v>3.2340000000008473E-3</c:v>
                </c:pt>
                <c:pt idx="18">
                  <c:v>3.3671999999995705E-3</c:v>
                </c:pt>
                <c:pt idx="19">
                  <c:v>1.3934899999998862E-3</c:v>
                </c:pt>
                <c:pt idx="20">
                  <c:v>1.270449999999812E-3</c:v>
                </c:pt>
                <c:pt idx="21">
                  <c:v>1.5562800000008536E-3</c:v>
                </c:pt>
                <c:pt idx="22">
                  <c:v>1.5451500000001062E-3</c:v>
                </c:pt>
                <c:pt idx="23">
                  <c:v>6.3206000000093354E-5</c:v>
                </c:pt>
                <c:pt idx="24">
                  <c:v>2.5230199999999314E-3</c:v>
                </c:pt>
                <c:pt idx="25">
                  <c:v>2.6057599999997905E-3</c:v>
                </c:pt>
                <c:pt idx="26">
                  <c:v>6.0826200000008157E-3</c:v>
                </c:pt>
                <c:pt idx="27">
                  <c:v>0.16402975000000009</c:v>
                </c:pt>
                <c:pt idx="28">
                  <c:v>0.46157788000000011</c:v>
                </c:pt>
                <c:pt idx="29">
                  <c:v>1.0648601700000002</c:v>
                </c:pt>
                <c:pt idx="30">
                  <c:v>1.8600054900000003</c:v>
                </c:pt>
                <c:pt idx="31">
                  <c:v>2.19484032</c:v>
                </c:pt>
                <c:pt idx="32">
                  <c:v>2.2421452400000002</c:v>
                </c:pt>
                <c:pt idx="33">
                  <c:v>2.29047527</c:v>
                </c:pt>
                <c:pt idx="34">
                  <c:v>2.35019848</c:v>
                </c:pt>
                <c:pt idx="35">
                  <c:v>2.4036024</c:v>
                </c:pt>
                <c:pt idx="36">
                  <c:v>2.5736634499999997</c:v>
                </c:pt>
                <c:pt idx="37">
                  <c:v>2.7127173</c:v>
                </c:pt>
                <c:pt idx="38">
                  <c:v>2.9117956500000002</c:v>
                </c:pt>
                <c:pt idx="39">
                  <c:v>2.8710769200000001</c:v>
                </c:pt>
                <c:pt idx="40">
                  <c:v>2.9129299299999998</c:v>
                </c:pt>
                <c:pt idx="41">
                  <c:v>2.9217224599999998</c:v>
                </c:pt>
                <c:pt idx="42">
                  <c:v>2.9250849799999998</c:v>
                </c:pt>
                <c:pt idx="43">
                  <c:v>2.8514824600000002</c:v>
                </c:pt>
                <c:pt idx="44">
                  <c:v>2.8429991999999999</c:v>
                </c:pt>
                <c:pt idx="45">
                  <c:v>2.8332063500000002</c:v>
                </c:pt>
                <c:pt idx="46">
                  <c:v>2.7547200100000002</c:v>
                </c:pt>
                <c:pt idx="47">
                  <c:v>2.7344468000000002</c:v>
                </c:pt>
                <c:pt idx="48">
                  <c:v>2.7097656799999998</c:v>
                </c:pt>
                <c:pt idx="49">
                  <c:v>2.6792207700000001</c:v>
                </c:pt>
                <c:pt idx="50">
                  <c:v>2.6313145200000001</c:v>
                </c:pt>
              </c:numCache>
            </c:numRef>
          </c:val>
          <c:extLst>
            <c:ext xmlns:c16="http://schemas.microsoft.com/office/drawing/2014/chart" uri="{C3380CC4-5D6E-409C-BE32-E72D297353CC}">
              <c16:uniqueId val="{00000001-75C2-4233-8EA5-AAEED394917D}"/>
            </c:ext>
          </c:extLst>
        </c:ser>
        <c:ser>
          <c:idx val="2"/>
          <c:order val="2"/>
          <c:spPr>
            <a:solidFill>
              <a:srgbClr val="4D23A0"/>
            </a:solidFill>
            <a:ln>
              <a:noFill/>
            </a:ln>
          </c:spPr>
          <c:val>
            <c:numRef>
              <c:f>Sheet1!$A$3:$AY$3</c:f>
              <c:numCache>
                <c:formatCode>General</c:formatCode>
                <c:ptCount val="51"/>
                <c:pt idx="0">
                  <c:v>2.8676029099999996</c:v>
                </c:pt>
                <c:pt idx="1">
                  <c:v>2.9815125899999995</c:v>
                </c:pt>
                <c:pt idx="2">
                  <c:v>3.1762750300000011</c:v>
                </c:pt>
                <c:pt idx="3">
                  <c:v>3.3408022899999992</c:v>
                </c:pt>
                <c:pt idx="4">
                  <c:v>3.5985746000000001</c:v>
                </c:pt>
                <c:pt idx="5">
                  <c:v>3.8209017200000011</c:v>
                </c:pt>
                <c:pt idx="6">
                  <c:v>4.0144139000000001</c:v>
                </c:pt>
                <c:pt idx="7">
                  <c:v>4.3102159000000011</c:v>
                </c:pt>
                <c:pt idx="8">
                  <c:v>4.4917184499999996</c:v>
                </c:pt>
                <c:pt idx="9">
                  <c:v>4.5193543799999993</c:v>
                </c:pt>
                <c:pt idx="10">
                  <c:v>4.9068997699999999</c:v>
                </c:pt>
                <c:pt idx="11">
                  <c:v>5.0146101699999992</c:v>
                </c:pt>
                <c:pt idx="12">
                  <c:v>5.2420088800000002</c:v>
                </c:pt>
                <c:pt idx="13">
                  <c:v>5.1655326200000005</c:v>
                </c:pt>
                <c:pt idx="14">
                  <c:v>5.2382967100000002</c:v>
                </c:pt>
                <c:pt idx="15">
                  <c:v>5.6073307100000012</c:v>
                </c:pt>
                <c:pt idx="16">
                  <c:v>5.7460142100000002</c:v>
                </c:pt>
                <c:pt idx="17">
                  <c:v>5.8380593800000007</c:v>
                </c:pt>
                <c:pt idx="18">
                  <c:v>6.0730559</c:v>
                </c:pt>
                <c:pt idx="19">
                  <c:v>6.2656277800000009</c:v>
                </c:pt>
                <c:pt idx="20">
                  <c:v>6.1781134800000004</c:v>
                </c:pt>
                <c:pt idx="21">
                  <c:v>6.3870751299999995</c:v>
                </c:pt>
                <c:pt idx="22">
                  <c:v>6.48201362</c:v>
                </c:pt>
                <c:pt idx="23">
                  <c:v>7.0136651500000013</c:v>
                </c:pt>
                <c:pt idx="24">
                  <c:v>6.8057395099999987</c:v>
                </c:pt>
                <c:pt idx="25">
                  <c:v>6.9449007900000019</c:v>
                </c:pt>
                <c:pt idx="26">
                  <c:v>7.2945852200000001</c:v>
                </c:pt>
                <c:pt idx="27">
                  <c:v>7.2834208800000013</c:v>
                </c:pt>
                <c:pt idx="28">
                  <c:v>6.5705069499999995</c:v>
                </c:pt>
                <c:pt idx="29">
                  <c:v>5.1816306899999995</c:v>
                </c:pt>
                <c:pt idx="30">
                  <c:v>4.3510531500000003</c:v>
                </c:pt>
                <c:pt idx="31">
                  <c:v>3.5374517400000003</c:v>
                </c:pt>
                <c:pt idx="32">
                  <c:v>2.7800922799999999</c:v>
                </c:pt>
                <c:pt idx="33">
                  <c:v>1.9885419600000001</c:v>
                </c:pt>
                <c:pt idx="34">
                  <c:v>1.4481561200000002</c:v>
                </c:pt>
                <c:pt idx="35">
                  <c:v>1.1395954199999996</c:v>
                </c:pt>
                <c:pt idx="36">
                  <c:v>0.89304826000000004</c:v>
                </c:pt>
                <c:pt idx="37">
                  <c:v>0.68910998000000001</c:v>
                </c:pt>
                <c:pt idx="38">
                  <c:v>0.52961888000000013</c:v>
                </c:pt>
                <c:pt idx="39">
                  <c:v>0.41904285999999979</c:v>
                </c:pt>
                <c:pt idx="40">
                  <c:v>0.32570898999999987</c:v>
                </c:pt>
                <c:pt idx="41">
                  <c:v>0.25560669000000003</c:v>
                </c:pt>
                <c:pt idx="42">
                  <c:v>0.19839981000000018</c:v>
                </c:pt>
                <c:pt idx="43">
                  <c:v>0.15609611000000001</c:v>
                </c:pt>
                <c:pt idx="44">
                  <c:v>0.12431700000000001</c:v>
                </c:pt>
                <c:pt idx="45">
                  <c:v>0.10112480999999995</c:v>
                </c:pt>
                <c:pt idx="46">
                  <c:v>7.8421230000000008E-2</c:v>
                </c:pt>
                <c:pt idx="47">
                  <c:v>6.5485779999999938E-2</c:v>
                </c:pt>
                <c:pt idx="48">
                  <c:v>5.3180090000000124E-2</c:v>
                </c:pt>
                <c:pt idx="49">
                  <c:v>4.1870480000000043E-2</c:v>
                </c:pt>
                <c:pt idx="50">
                  <c:v>3.4151249999999855E-2</c:v>
                </c:pt>
              </c:numCache>
            </c:numRef>
          </c:val>
          <c:extLst>
            <c:ext xmlns:c16="http://schemas.microsoft.com/office/drawing/2014/chart" uri="{C3380CC4-5D6E-409C-BE32-E72D297353CC}">
              <c16:uniqueId val="{00000002-75C2-4233-8EA5-AAEED394917D}"/>
            </c:ext>
          </c:extLst>
        </c:ser>
        <c:ser>
          <c:idx val="3"/>
          <c:order val="3"/>
          <c:spPr>
            <a:solidFill>
              <a:schemeClr val="accent4"/>
            </a:solidFill>
            <a:ln>
              <a:noFill/>
            </a:ln>
          </c:spPr>
          <c:val>
            <c:numRef>
              <c:f>Sheet1!$A$4:$AY$4</c:f>
              <c:numCache>
                <c:formatCode>General</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0.33395252999999947</c:v>
                </c:pt>
                <c:pt idx="28">
                  <c:v>0.8173299200000006</c:v>
                </c:pt>
                <c:pt idx="29">
                  <c:v>2.0563491499999991</c:v>
                </c:pt>
                <c:pt idx="30">
                  <c:v>3.2101536100000008</c:v>
                </c:pt>
                <c:pt idx="31">
                  <c:v>3.8434862299999999</c:v>
                </c:pt>
                <c:pt idx="32">
                  <c:v>3.989891329999999</c:v>
                </c:pt>
                <c:pt idx="33">
                  <c:v>4.1226044599999989</c:v>
                </c:pt>
                <c:pt idx="34">
                  <c:v>4.1587613799999996</c:v>
                </c:pt>
                <c:pt idx="35">
                  <c:v>4.2302773200000008</c:v>
                </c:pt>
                <c:pt idx="36">
                  <c:v>4.176233439999999</c:v>
                </c:pt>
                <c:pt idx="37">
                  <c:v>4.1476200099999998</c:v>
                </c:pt>
                <c:pt idx="38">
                  <c:v>4.2588600200000002</c:v>
                </c:pt>
                <c:pt idx="39">
                  <c:v>4.4151649400000004</c:v>
                </c:pt>
                <c:pt idx="40">
                  <c:v>4.5595066800000001</c:v>
                </c:pt>
                <c:pt idx="41">
                  <c:v>4.6839291899999989</c:v>
                </c:pt>
                <c:pt idx="42">
                  <c:v>4.6938647900000001</c:v>
                </c:pt>
                <c:pt idx="43">
                  <c:v>4.7557169699999999</c:v>
                </c:pt>
                <c:pt idx="44">
                  <c:v>4.8862950900000008</c:v>
                </c:pt>
                <c:pt idx="45">
                  <c:v>5.0239184999999988</c:v>
                </c:pt>
                <c:pt idx="46">
                  <c:v>5.0132910099999997</c:v>
                </c:pt>
                <c:pt idx="47">
                  <c:v>5.0199410799999997</c:v>
                </c:pt>
                <c:pt idx="48">
                  <c:v>5.0542453700000003</c:v>
                </c:pt>
                <c:pt idx="49">
                  <c:v>5.0193877699999998</c:v>
                </c:pt>
                <c:pt idx="50">
                  <c:v>4.9017482799999996</c:v>
                </c:pt>
              </c:numCache>
            </c:numRef>
          </c:val>
          <c:extLst>
            <c:ext xmlns:c16="http://schemas.microsoft.com/office/drawing/2014/chart" uri="{C3380CC4-5D6E-409C-BE32-E72D297353CC}">
              <c16:uniqueId val="{00000003-75C2-4233-8EA5-AAEED394917D}"/>
            </c:ext>
          </c:extLst>
        </c:ser>
        <c:ser>
          <c:idx val="4"/>
          <c:order val="4"/>
          <c:spPr>
            <a:solidFill>
              <a:schemeClr val="accent5"/>
            </a:solidFill>
            <a:ln>
              <a:noFill/>
            </a:ln>
          </c:spPr>
          <c:val>
            <c:numRef>
              <c:f>Sheet1!$A$5:$AY$5</c:f>
              <c:numCache>
                <c:formatCode>General</c:formatCode>
                <c:ptCount val="51"/>
                <c:pt idx="0">
                  <c:v>2.6286217599999997</c:v>
                </c:pt>
                <c:pt idx="1">
                  <c:v>2.6077000599999991</c:v>
                </c:pt>
                <c:pt idx="2">
                  <c:v>2.6544395000000005</c:v>
                </c:pt>
                <c:pt idx="3">
                  <c:v>2.6721002699999996</c:v>
                </c:pt>
                <c:pt idx="4">
                  <c:v>2.8004366800000007</c:v>
                </c:pt>
                <c:pt idx="5">
                  <c:v>2.9450105999999998</c:v>
                </c:pt>
                <c:pt idx="6">
                  <c:v>2.9993321900000005</c:v>
                </c:pt>
                <c:pt idx="7">
                  <c:v>3.0599150399999999</c:v>
                </c:pt>
                <c:pt idx="8">
                  <c:v>3.1922909799999992</c:v>
                </c:pt>
                <c:pt idx="9">
                  <c:v>3.2206733500000002</c:v>
                </c:pt>
                <c:pt idx="10">
                  <c:v>3.4365979800000002</c:v>
                </c:pt>
                <c:pt idx="11">
                  <c:v>3.5091034199999989</c:v>
                </c:pt>
                <c:pt idx="12">
                  <c:v>3.695981950000002</c:v>
                </c:pt>
                <c:pt idx="13">
                  <c:v>3.820771109999999</c:v>
                </c:pt>
                <c:pt idx="14">
                  <c:v>3.9372281199999986</c:v>
                </c:pt>
                <c:pt idx="15">
                  <c:v>3.9589107000000006</c:v>
                </c:pt>
                <c:pt idx="16">
                  <c:v>4.0887076600000007</c:v>
                </c:pt>
                <c:pt idx="17">
                  <c:v>4.1265917600000002</c:v>
                </c:pt>
                <c:pt idx="18">
                  <c:v>4.2414968999999996</c:v>
                </c:pt>
                <c:pt idx="19">
                  <c:v>4.2868422600000002</c:v>
                </c:pt>
                <c:pt idx="20">
                  <c:v>4.3879504799999989</c:v>
                </c:pt>
                <c:pt idx="21">
                  <c:v>4.3269130699999998</c:v>
                </c:pt>
                <c:pt idx="22">
                  <c:v>4.4049182299999998</c:v>
                </c:pt>
                <c:pt idx="23">
                  <c:v>4.63606433</c:v>
                </c:pt>
                <c:pt idx="24">
                  <c:v>4.6143457499999982</c:v>
                </c:pt>
                <c:pt idx="25">
                  <c:v>4.7199704499999982</c:v>
                </c:pt>
                <c:pt idx="26">
                  <c:v>4.8486637600000009</c:v>
                </c:pt>
                <c:pt idx="27">
                  <c:v>4.9726299399999991</c:v>
                </c:pt>
                <c:pt idx="28">
                  <c:v>5.0991285400000006</c:v>
                </c:pt>
                <c:pt idx="29">
                  <c:v>5.1696449099999988</c:v>
                </c:pt>
                <c:pt idx="30">
                  <c:v>5.2526217499999994</c:v>
                </c:pt>
                <c:pt idx="31">
                  <c:v>5.3154898199999998</c:v>
                </c:pt>
                <c:pt idx="32">
                  <c:v>5.382887199999999</c:v>
                </c:pt>
                <c:pt idx="33">
                  <c:v>5.4603156199999994</c:v>
                </c:pt>
                <c:pt idx="34">
                  <c:v>5.5208615200000004</c:v>
                </c:pt>
                <c:pt idx="35">
                  <c:v>5.5768173900000004</c:v>
                </c:pt>
                <c:pt idx="36">
                  <c:v>5.6337725200000008</c:v>
                </c:pt>
                <c:pt idx="37">
                  <c:v>5.6792706900000001</c:v>
                </c:pt>
                <c:pt idx="38">
                  <c:v>5.7191428200000001</c:v>
                </c:pt>
                <c:pt idx="39">
                  <c:v>5.7549030700000001</c:v>
                </c:pt>
                <c:pt idx="40">
                  <c:v>5.8044680199999998</c:v>
                </c:pt>
                <c:pt idx="41">
                  <c:v>5.8665807799999996</c:v>
                </c:pt>
                <c:pt idx="42">
                  <c:v>5.91373572</c:v>
                </c:pt>
                <c:pt idx="43">
                  <c:v>5.9525487999999998</c:v>
                </c:pt>
                <c:pt idx="44">
                  <c:v>5.9882298399999989</c:v>
                </c:pt>
                <c:pt idx="45">
                  <c:v>6.0284885800000012</c:v>
                </c:pt>
                <c:pt idx="46">
                  <c:v>6.0792422199999994</c:v>
                </c:pt>
                <c:pt idx="47">
                  <c:v>6.1109491300000007</c:v>
                </c:pt>
                <c:pt idx="48">
                  <c:v>6.1455820699999988</c:v>
                </c:pt>
                <c:pt idx="49">
                  <c:v>6.1913883500000013</c:v>
                </c:pt>
                <c:pt idx="50">
                  <c:v>6.2253742799999987</c:v>
                </c:pt>
              </c:numCache>
            </c:numRef>
          </c:val>
          <c:extLst>
            <c:ext xmlns:c16="http://schemas.microsoft.com/office/drawing/2014/chart" uri="{C3380CC4-5D6E-409C-BE32-E72D297353CC}">
              <c16:uniqueId val="{00000004-75C2-4233-8EA5-AAEED394917D}"/>
            </c:ext>
          </c:extLst>
        </c:ser>
        <c:ser>
          <c:idx val="5"/>
          <c:order val="5"/>
          <c:spPr>
            <a:solidFill>
              <a:schemeClr val="accent6"/>
            </a:solidFill>
            <a:ln>
              <a:noFill/>
            </a:ln>
          </c:spPr>
          <c:val>
            <c:numRef>
              <c:f>Sheet1!$A$6:$AY$6</c:f>
              <c:numCache>
                <c:formatCode>General</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1.4477699999986271E-3</c:v>
                </c:pt>
                <c:pt idx="18">
                  <c:v>1.7418000000013478E-3</c:v>
                </c:pt>
                <c:pt idx="19">
                  <c:v>2.2565599999992969E-3</c:v>
                </c:pt>
                <c:pt idx="20">
                  <c:v>3.4802899999988313E-3</c:v>
                </c:pt>
                <c:pt idx="21">
                  <c:v>4.544949999999659E-3</c:v>
                </c:pt>
                <c:pt idx="22">
                  <c:v>5.2689999999984138E-3</c:v>
                </c:pt>
                <c:pt idx="23">
                  <c:v>6.3400000000015666E-3</c:v>
                </c:pt>
                <c:pt idx="24">
                  <c:v>2.4786200000015413E-3</c:v>
                </c:pt>
                <c:pt idx="25">
                  <c:v>2.8991000000004874E-3</c:v>
                </c:pt>
                <c:pt idx="26">
                  <c:v>3.6708599999997205E-3</c:v>
                </c:pt>
                <c:pt idx="27">
                  <c:v>2.4535929999998984E-2</c:v>
                </c:pt>
                <c:pt idx="28">
                  <c:v>4.0143929999999273E-2</c:v>
                </c:pt>
                <c:pt idx="29">
                  <c:v>6.5340930000001407E-2</c:v>
                </c:pt>
                <c:pt idx="30">
                  <c:v>6.6173190000000659E-2</c:v>
                </c:pt>
                <c:pt idx="31">
                  <c:v>1.6276569999998713E-2</c:v>
                </c:pt>
                <c:pt idx="32">
                  <c:v>1.9466259999999735E-2</c:v>
                </c:pt>
                <c:pt idx="33">
                  <c:v>1.9996219999999454E-2</c:v>
                </c:pt>
                <c:pt idx="34">
                  <c:v>4.0474689999999924E-2</c:v>
                </c:pt>
                <c:pt idx="35">
                  <c:v>7.2314079999999947E-2</c:v>
                </c:pt>
                <c:pt idx="36">
                  <c:v>8.0142060000000015E-2</c:v>
                </c:pt>
                <c:pt idx="37">
                  <c:v>9.414450999999957E-2</c:v>
                </c:pt>
                <c:pt idx="38">
                  <c:v>9.5381789999999356E-2</c:v>
                </c:pt>
                <c:pt idx="39">
                  <c:v>0.11569815000000006</c:v>
                </c:pt>
                <c:pt idx="40">
                  <c:v>0.15641908999999998</c:v>
                </c:pt>
                <c:pt idx="41">
                  <c:v>0.1893113900000003</c:v>
                </c:pt>
                <c:pt idx="42">
                  <c:v>0.21077726000000041</c:v>
                </c:pt>
                <c:pt idx="43">
                  <c:v>0.23574183000000026</c:v>
                </c:pt>
                <c:pt idx="44">
                  <c:v>0.25150838000000064</c:v>
                </c:pt>
                <c:pt idx="45">
                  <c:v>0.25656784999999971</c:v>
                </c:pt>
                <c:pt idx="46">
                  <c:v>0.26042909000000058</c:v>
                </c:pt>
                <c:pt idx="47">
                  <c:v>0.26292918000000043</c:v>
                </c:pt>
                <c:pt idx="48">
                  <c:v>0.28732826000000067</c:v>
                </c:pt>
                <c:pt idx="49">
                  <c:v>0.31671616999999941</c:v>
                </c:pt>
                <c:pt idx="50">
                  <c:v>0.33340128000000036</c:v>
                </c:pt>
              </c:numCache>
            </c:numRef>
          </c:val>
          <c:extLst>
            <c:ext xmlns:c16="http://schemas.microsoft.com/office/drawing/2014/chart" uri="{C3380CC4-5D6E-409C-BE32-E72D297353CC}">
              <c16:uniqueId val="{00000005-75C2-4233-8EA5-AAEED394917D}"/>
            </c:ext>
          </c:extLst>
        </c:ser>
        <c:ser>
          <c:idx val="6"/>
          <c:order val="6"/>
          <c:spPr>
            <a:solidFill>
              <a:schemeClr val="accent1"/>
            </a:solidFill>
            <a:ln>
              <a:noFill/>
            </a:ln>
          </c:spPr>
          <c:val>
            <c:numRef>
              <c:f>Sheet1!$A$7:$AY$7</c:f>
              <c:numCache>
                <c:formatCode>General</c:formatCode>
                <c:ptCount val="51"/>
                <c:pt idx="0">
                  <c:v>2.5258625000000006</c:v>
                </c:pt>
                <c:pt idx="1">
                  <c:v>2.5773149699999998</c:v>
                </c:pt>
                <c:pt idx="2">
                  <c:v>2.6307822999999999</c:v>
                </c:pt>
                <c:pt idx="3">
                  <c:v>2.66103588</c:v>
                </c:pt>
                <c:pt idx="4">
                  <c:v>2.7188365399999999</c:v>
                </c:pt>
                <c:pt idx="5">
                  <c:v>2.7470764699999997</c:v>
                </c:pt>
                <c:pt idx="6">
                  <c:v>2.8001921200000019</c:v>
                </c:pt>
                <c:pt idx="7">
                  <c:v>2.7944025799999999</c:v>
                </c:pt>
                <c:pt idx="8">
                  <c:v>2.8059064599999992</c:v>
                </c:pt>
                <c:pt idx="9">
                  <c:v>2.7583260099999993</c:v>
                </c:pt>
                <c:pt idx="10">
                  <c:v>2.7457431499999991</c:v>
                </c:pt>
                <c:pt idx="11">
                  <c:v>2.6961397600000012</c:v>
                </c:pt>
                <c:pt idx="12">
                  <c:v>2.4650964399999999</c:v>
                </c:pt>
                <c:pt idx="13">
                  <c:v>2.4444590800000014</c:v>
                </c:pt>
                <c:pt idx="14">
                  <c:v>2.4945814199999994</c:v>
                </c:pt>
                <c:pt idx="15">
                  <c:v>2.5334545500000019</c:v>
                </c:pt>
                <c:pt idx="16">
                  <c:v>2.5710366600000008</c:v>
                </c:pt>
                <c:pt idx="17">
                  <c:v>2.5926119099999987</c:v>
                </c:pt>
                <c:pt idx="18">
                  <c:v>2.6648766500000001</c:v>
                </c:pt>
                <c:pt idx="19">
                  <c:v>2.7437419600000013</c:v>
                </c:pt>
                <c:pt idx="20">
                  <c:v>2.6646456600000015</c:v>
                </c:pt>
                <c:pt idx="21">
                  <c:v>2.75556555</c:v>
                </c:pt>
                <c:pt idx="22">
                  <c:v>2.629831069999998</c:v>
                </c:pt>
                <c:pt idx="23">
                  <c:v>2.7159039299999996</c:v>
                </c:pt>
                <c:pt idx="24">
                  <c:v>2.8273705400000004</c:v>
                </c:pt>
                <c:pt idx="25">
                  <c:v>2.9605317800000002</c:v>
                </c:pt>
                <c:pt idx="26">
                  <c:v>3.0335564800000014</c:v>
                </c:pt>
                <c:pt idx="27">
                  <c:v>3.1172432299999997</c:v>
                </c:pt>
                <c:pt idx="28">
                  <c:v>3.4475306900000007</c:v>
                </c:pt>
                <c:pt idx="29">
                  <c:v>3.8192711199999998</c:v>
                </c:pt>
                <c:pt idx="30">
                  <c:v>4.2857924599999997</c:v>
                </c:pt>
                <c:pt idx="31">
                  <c:v>4.79930345</c:v>
                </c:pt>
                <c:pt idx="32">
                  <c:v>5.2837963099999978</c:v>
                </c:pt>
                <c:pt idx="33">
                  <c:v>5.7094525400000009</c:v>
                </c:pt>
                <c:pt idx="34">
                  <c:v>6.0241842300000013</c:v>
                </c:pt>
                <c:pt idx="35">
                  <c:v>6.2632534700000022</c:v>
                </c:pt>
                <c:pt idx="36">
                  <c:v>6.4763715600000005</c:v>
                </c:pt>
                <c:pt idx="37">
                  <c:v>6.6674973499999997</c:v>
                </c:pt>
                <c:pt idx="38">
                  <c:v>6.930751110000001</c:v>
                </c:pt>
                <c:pt idx="39">
                  <c:v>7.0762565300000002</c:v>
                </c:pt>
                <c:pt idx="40">
                  <c:v>7.3035226099999981</c:v>
                </c:pt>
                <c:pt idx="41">
                  <c:v>7.4591632000000008</c:v>
                </c:pt>
                <c:pt idx="42">
                  <c:v>7.5943167699999989</c:v>
                </c:pt>
                <c:pt idx="43">
                  <c:v>7.71161472</c:v>
                </c:pt>
                <c:pt idx="44">
                  <c:v>7.7995284500000004</c:v>
                </c:pt>
                <c:pt idx="45">
                  <c:v>7.8307146500000009</c:v>
                </c:pt>
                <c:pt idx="46">
                  <c:v>7.9449980500000006</c:v>
                </c:pt>
                <c:pt idx="47">
                  <c:v>7.9934620199999991</c:v>
                </c:pt>
                <c:pt idx="48">
                  <c:v>8.0652775200000004</c:v>
                </c:pt>
                <c:pt idx="49">
                  <c:v>8.1395047100000006</c:v>
                </c:pt>
                <c:pt idx="50">
                  <c:v>8.1461418999999999</c:v>
                </c:pt>
              </c:numCache>
            </c:numRef>
          </c:val>
          <c:extLst>
            <c:ext xmlns:c16="http://schemas.microsoft.com/office/drawing/2014/chart" uri="{C3380CC4-5D6E-409C-BE32-E72D297353CC}">
              <c16:uniqueId val="{00000006-75C2-4233-8EA5-AAEED394917D}"/>
            </c:ext>
          </c:extLst>
        </c:ser>
        <c:ser>
          <c:idx val="7"/>
          <c:order val="7"/>
          <c:spPr>
            <a:solidFill>
              <a:srgbClr val="D86D0A"/>
            </a:solidFill>
            <a:ln>
              <a:noFill/>
            </a:ln>
          </c:spPr>
          <c:val>
            <c:numRef>
              <c:f>Sheet1!$A$8:$AY$8</c:f>
              <c:numCache>
                <c:formatCode>General</c:formatCode>
                <c:ptCount val="51"/>
                <c:pt idx="0">
                  <c:v>0.82086840000000016</c:v>
                </c:pt>
                <c:pt idx="1">
                  <c:v>0.81001400000000068</c:v>
                </c:pt>
                <c:pt idx="2">
                  <c:v>0.81496315000000052</c:v>
                </c:pt>
                <c:pt idx="3">
                  <c:v>0.89710735999999969</c:v>
                </c:pt>
                <c:pt idx="4">
                  <c:v>0.87488240999999967</c:v>
                </c:pt>
                <c:pt idx="5">
                  <c:v>0.89439837999999838</c:v>
                </c:pt>
                <c:pt idx="6">
                  <c:v>0.83377099999999871</c:v>
                </c:pt>
                <c:pt idx="7">
                  <c:v>0.83990796000000145</c:v>
                </c:pt>
                <c:pt idx="8">
                  <c:v>0.82244349999999855</c:v>
                </c:pt>
                <c:pt idx="9">
                  <c:v>0.80334803999999949</c:v>
                </c:pt>
                <c:pt idx="10">
                  <c:v>0.80293152000000134</c:v>
                </c:pt>
                <c:pt idx="11">
                  <c:v>0.77237351999999859</c:v>
                </c:pt>
                <c:pt idx="12">
                  <c:v>0.84452140000000142</c:v>
                </c:pt>
                <c:pt idx="13">
                  <c:v>0.80009623000000119</c:v>
                </c:pt>
                <c:pt idx="14">
                  <c:v>0.8016882900000013</c:v>
                </c:pt>
                <c:pt idx="15">
                  <c:v>0.75175031999999931</c:v>
                </c:pt>
                <c:pt idx="16">
                  <c:v>0.79612864999999999</c:v>
                </c:pt>
                <c:pt idx="17">
                  <c:v>0.72665699999999944</c:v>
                </c:pt>
                <c:pt idx="18">
                  <c:v>0.65824733999999907</c:v>
                </c:pt>
                <c:pt idx="19">
                  <c:v>0.63034830999999869</c:v>
                </c:pt>
                <c:pt idx="20">
                  <c:v>0.61032511000000156</c:v>
                </c:pt>
                <c:pt idx="21">
                  <c:v>0.63567135999999991</c:v>
                </c:pt>
                <c:pt idx="22">
                  <c:v>0.66951706000000044</c:v>
                </c:pt>
                <c:pt idx="23">
                  <c:v>0.45466246000000154</c:v>
                </c:pt>
                <c:pt idx="24">
                  <c:v>0.38695311000000032</c:v>
                </c:pt>
                <c:pt idx="25">
                  <c:v>0.3134471199999993</c:v>
                </c:pt>
                <c:pt idx="26">
                  <c:v>0.3214977999999995</c:v>
                </c:pt>
                <c:pt idx="27">
                  <c:v>0.31785598000000093</c:v>
                </c:pt>
                <c:pt idx="28">
                  <c:v>0.29476159000000024</c:v>
                </c:pt>
                <c:pt idx="29">
                  <c:v>0.24209803000000107</c:v>
                </c:pt>
                <c:pt idx="30">
                  <c:v>0.15311763000000056</c:v>
                </c:pt>
                <c:pt idx="31">
                  <c:v>5.0271790000000038E-2</c:v>
                </c:pt>
                <c:pt idx="32">
                  <c:v>1.1453960000000762E-2</c:v>
                </c:pt>
                <c:pt idx="33">
                  <c:v>8.7425999999979354E-4</c:v>
                </c:pt>
                <c:pt idx="34">
                  <c:v>6.637000000004889E-4</c:v>
                </c:pt>
                <c:pt idx="35">
                  <c:v>3.1892000000155463E-4</c:v>
                </c:pt>
                <c:pt idx="36">
                  <c:v>1.5592999999824997E-4</c:v>
                </c:pt>
                <c:pt idx="37">
                  <c:v>6.533599999869466E-5</c:v>
                </c:pt>
                <c:pt idx="38">
                  <c:v>3.9198999999712214E-5</c:v>
                </c:pt>
                <c:pt idx="39">
                  <c:v>3.2107999999198E-5</c:v>
                </c:pt>
                <c:pt idx="40">
                  <c:v>2.5872999998455271E-5</c:v>
                </c:pt>
                <c:pt idx="41">
                  <c:v>2.3251999998308293E-5</c:v>
                </c:pt>
                <c:pt idx="42">
                  <c:v>1.4401000001385E-5</c:v>
                </c:pt>
                <c:pt idx="43">
                  <c:v>1.3456000001355051E-5</c:v>
                </c:pt>
                <c:pt idx="44">
                  <c:v>1.1560000000798709E-5</c:v>
                </c:pt>
                <c:pt idx="45">
                  <c:v>1.076399999888622E-5</c:v>
                </c:pt>
                <c:pt idx="46">
                  <c:v>9.8127999983432801E-6</c:v>
                </c:pt>
                <c:pt idx="47">
                  <c:v>9.1062999985069837E-6</c:v>
                </c:pt>
                <c:pt idx="48">
                  <c:v>8.6418999991622059E-6</c:v>
                </c:pt>
                <c:pt idx="49">
                  <c:v>8.2307000006665021E-6</c:v>
                </c:pt>
                <c:pt idx="50">
                  <c:v>2.4898999999933835E-4</c:v>
                </c:pt>
              </c:numCache>
            </c:numRef>
          </c:val>
          <c:extLst>
            <c:ext xmlns:c16="http://schemas.microsoft.com/office/drawing/2014/chart" uri="{C3380CC4-5D6E-409C-BE32-E72D297353CC}">
              <c16:uniqueId val="{00000007-75C2-4233-8EA5-AAEED394917D}"/>
            </c:ext>
          </c:extLst>
        </c:ser>
        <c:ser>
          <c:idx val="8"/>
          <c:order val="8"/>
          <c:spPr>
            <a:solidFill>
              <a:schemeClr val="accent3"/>
            </a:solidFill>
            <a:ln>
              <a:noFill/>
            </a:ln>
          </c:spPr>
          <c:val>
            <c:numRef>
              <c:f>Sheet1!$A$9:$AY$9</c:f>
              <c:numCache>
                <c:formatCode>General</c:formatCode>
                <c:ptCount val="51"/>
                <c:pt idx="0">
                  <c:v>7.2578350000000569E-2</c:v>
                </c:pt>
                <c:pt idx="1">
                  <c:v>7.847390000000054E-2</c:v>
                </c:pt>
                <c:pt idx="2">
                  <c:v>8.4483020000000408E-2</c:v>
                </c:pt>
                <c:pt idx="3">
                  <c:v>7.7936420000000339E-2</c:v>
                </c:pt>
                <c:pt idx="4">
                  <c:v>7.8436039999999707E-2</c:v>
                </c:pt>
                <c:pt idx="5">
                  <c:v>8.5535360000001504E-2</c:v>
                </c:pt>
                <c:pt idx="6">
                  <c:v>8.5932180000000358E-2</c:v>
                </c:pt>
                <c:pt idx="7">
                  <c:v>8.2638639999998986E-2</c:v>
                </c:pt>
                <c:pt idx="8">
                  <c:v>8.5539539999999192E-2</c:v>
                </c:pt>
                <c:pt idx="9">
                  <c:v>9.2622110000000646E-2</c:v>
                </c:pt>
                <c:pt idx="10">
                  <c:v>9.8655010000001653E-2</c:v>
                </c:pt>
                <c:pt idx="11">
                  <c:v>0.1062520599999992</c:v>
                </c:pt>
                <c:pt idx="12">
                  <c:v>0.1139177999999994</c:v>
                </c:pt>
                <c:pt idx="13">
                  <c:v>0.11770325999999898</c:v>
                </c:pt>
                <c:pt idx="14">
                  <c:v>0.12336290000000005</c:v>
                </c:pt>
                <c:pt idx="15">
                  <c:v>0.14022385999999898</c:v>
                </c:pt>
                <c:pt idx="16">
                  <c:v>0.13186622999999997</c:v>
                </c:pt>
                <c:pt idx="17">
                  <c:v>0.13864652000000177</c:v>
                </c:pt>
                <c:pt idx="18">
                  <c:v>0.12806301000000175</c:v>
                </c:pt>
                <c:pt idx="19">
                  <c:v>0.14256230000000158</c:v>
                </c:pt>
                <c:pt idx="20">
                  <c:v>0.14237031000000044</c:v>
                </c:pt>
                <c:pt idx="21">
                  <c:v>0.13638103999999984</c:v>
                </c:pt>
                <c:pt idx="22">
                  <c:v>0.1432024200000015</c:v>
                </c:pt>
                <c:pt idx="23">
                  <c:v>0.13487149999999914</c:v>
                </c:pt>
                <c:pt idx="24">
                  <c:v>0.17795737000000145</c:v>
                </c:pt>
                <c:pt idx="25">
                  <c:v>0.15713046999999847</c:v>
                </c:pt>
                <c:pt idx="26">
                  <c:v>0.15600102000000149</c:v>
                </c:pt>
                <c:pt idx="27">
                  <c:v>0.15481780000000001</c:v>
                </c:pt>
                <c:pt idx="28">
                  <c:v>0.15355444000000062</c:v>
                </c:pt>
                <c:pt idx="29">
                  <c:v>0.1514751099999998</c:v>
                </c:pt>
                <c:pt idx="30">
                  <c:v>0.15061602999999835</c:v>
                </c:pt>
                <c:pt idx="31">
                  <c:v>0.15177049000000054</c:v>
                </c:pt>
                <c:pt idx="32">
                  <c:v>0.1553680600000007</c:v>
                </c:pt>
                <c:pt idx="33">
                  <c:v>0.1546433399999998</c:v>
                </c:pt>
                <c:pt idx="34">
                  <c:v>0.15615062999999907</c:v>
                </c:pt>
                <c:pt idx="35">
                  <c:v>0.15565854000000101</c:v>
                </c:pt>
                <c:pt idx="36">
                  <c:v>0.15679457999999968</c:v>
                </c:pt>
                <c:pt idx="37">
                  <c:v>0.15834011999999831</c:v>
                </c:pt>
                <c:pt idx="38">
                  <c:v>0.16234004000000013</c:v>
                </c:pt>
                <c:pt idx="39">
                  <c:v>0.16116896000000125</c:v>
                </c:pt>
                <c:pt idx="40">
                  <c:v>0.16302776999999935</c:v>
                </c:pt>
                <c:pt idx="41">
                  <c:v>0.16212734999999867</c:v>
                </c:pt>
                <c:pt idx="42">
                  <c:v>0.15772571000000113</c:v>
                </c:pt>
                <c:pt idx="43">
                  <c:v>0.15852004999999991</c:v>
                </c:pt>
                <c:pt idx="44">
                  <c:v>0.15335496999999876</c:v>
                </c:pt>
                <c:pt idx="45">
                  <c:v>0.14983583000000067</c:v>
                </c:pt>
                <c:pt idx="46">
                  <c:v>0.14819836999999936</c:v>
                </c:pt>
                <c:pt idx="47">
                  <c:v>0.14788568000000168</c:v>
                </c:pt>
                <c:pt idx="48">
                  <c:v>0.14638546000000119</c:v>
                </c:pt>
                <c:pt idx="49">
                  <c:v>0.14571860999999942</c:v>
                </c:pt>
                <c:pt idx="50">
                  <c:v>0.14507013000000057</c:v>
                </c:pt>
              </c:numCache>
            </c:numRef>
          </c:val>
          <c:extLst>
            <c:ext xmlns:c16="http://schemas.microsoft.com/office/drawing/2014/chart" uri="{C3380CC4-5D6E-409C-BE32-E72D297353CC}">
              <c16:uniqueId val="{00000008-75C2-4233-8EA5-AAEED394917D}"/>
            </c:ext>
          </c:extLst>
        </c:ser>
        <c:ser>
          <c:idx val="9"/>
          <c:order val="9"/>
          <c:spPr>
            <a:solidFill>
              <a:srgbClr val="FDD700"/>
            </a:solidFill>
            <a:ln>
              <a:noFill/>
            </a:ln>
          </c:spPr>
          <c:val>
            <c:numRef>
              <c:f>Sheet1!$A$10:$AY$10</c:f>
              <c:numCache>
                <c:formatCode>General</c:formatCode>
                <c:ptCount val="51"/>
                <c:pt idx="0">
                  <c:v>1.2238700000004599E-3</c:v>
                </c:pt>
                <c:pt idx="1">
                  <c:v>1.4207000000006076E-3</c:v>
                </c:pt>
                <c:pt idx="2">
                  <c:v>1.6635399999991307E-3</c:v>
                </c:pt>
                <c:pt idx="3">
                  <c:v>1.4585500000006135E-3</c:v>
                </c:pt>
                <c:pt idx="4">
                  <c:v>2.4549799999995514E-3</c:v>
                </c:pt>
                <c:pt idx="5">
                  <c:v>3.27378000000067E-3</c:v>
                </c:pt>
                <c:pt idx="6">
                  <c:v>4.0210999999992225E-3</c:v>
                </c:pt>
                <c:pt idx="7">
                  <c:v>5.1520099999997626E-3</c:v>
                </c:pt>
                <c:pt idx="8">
                  <c:v>8.632089999998982E-3</c:v>
                </c:pt>
                <c:pt idx="9">
                  <c:v>1.4762550000000374E-2</c:v>
                </c:pt>
                <c:pt idx="10">
                  <c:v>2.9290910000000281E-2</c:v>
                </c:pt>
                <c:pt idx="11">
                  <c:v>5.7107469999998273E-2</c:v>
                </c:pt>
                <c:pt idx="12">
                  <c:v>9.3818339999998557E-2</c:v>
                </c:pt>
                <c:pt idx="13">
                  <c:v>0.12961737999999912</c:v>
                </c:pt>
                <c:pt idx="14">
                  <c:v>0.18361721999999858</c:v>
                </c:pt>
                <c:pt idx="15">
                  <c:v>0.24272734999999912</c:v>
                </c:pt>
                <c:pt idx="16">
                  <c:v>0.31772274000000067</c:v>
                </c:pt>
                <c:pt idx="17">
                  <c:v>0.4351071399999995</c:v>
                </c:pt>
                <c:pt idx="18">
                  <c:v>0.56127812000000077</c:v>
                </c:pt>
                <c:pt idx="19">
                  <c:v>0.69289432000000062</c:v>
                </c:pt>
                <c:pt idx="20">
                  <c:v>0.85464173000000088</c:v>
                </c:pt>
                <c:pt idx="21">
                  <c:v>1.0537326600000014</c:v>
                </c:pt>
                <c:pt idx="22">
                  <c:v>1.3232211000000014</c:v>
                </c:pt>
                <c:pt idx="23">
                  <c:v>1.6852643399999998</c:v>
                </c:pt>
                <c:pt idx="24">
                  <c:v>2.7030549899999983</c:v>
                </c:pt>
                <c:pt idx="25">
                  <c:v>3.4922959800000015</c:v>
                </c:pt>
                <c:pt idx="26">
                  <c:v>4.4325830699999997</c:v>
                </c:pt>
                <c:pt idx="27">
                  <c:v>5.5507010500000007</c:v>
                </c:pt>
                <c:pt idx="28">
                  <c:v>6.75874503</c:v>
                </c:pt>
                <c:pt idx="29">
                  <c:v>8.0232772499999996</c:v>
                </c:pt>
                <c:pt idx="30">
                  <c:v>9.2876286700000001</c:v>
                </c:pt>
                <c:pt idx="31">
                  <c:v>10.336645499999999</c:v>
                </c:pt>
                <c:pt idx="32">
                  <c:v>11.234211800000001</c:v>
                </c:pt>
                <c:pt idx="33">
                  <c:v>12.2439316</c:v>
                </c:pt>
                <c:pt idx="34">
                  <c:v>13.183534399999999</c:v>
                </c:pt>
                <c:pt idx="35">
                  <c:v>14.1286025</c:v>
                </c:pt>
                <c:pt idx="36">
                  <c:v>15.091793499999998</c:v>
                </c:pt>
                <c:pt idx="37">
                  <c:v>16.106863700000002</c:v>
                </c:pt>
                <c:pt idx="38">
                  <c:v>17.011608200000001</c:v>
                </c:pt>
                <c:pt idx="39">
                  <c:v>17.932980900000004</c:v>
                </c:pt>
                <c:pt idx="40">
                  <c:v>18.807811299999997</c:v>
                </c:pt>
                <c:pt idx="41">
                  <c:v>19.633335499999998</c:v>
                </c:pt>
                <c:pt idx="42">
                  <c:v>20.540973900000001</c:v>
                </c:pt>
                <c:pt idx="43">
                  <c:v>21.302246799999999</c:v>
                </c:pt>
                <c:pt idx="44">
                  <c:v>21.980906900000001</c:v>
                </c:pt>
                <c:pt idx="45">
                  <c:v>22.608290999999998</c:v>
                </c:pt>
                <c:pt idx="46">
                  <c:v>23.201453500000003</c:v>
                </c:pt>
                <c:pt idx="47">
                  <c:v>23.769503099999998</c:v>
                </c:pt>
                <c:pt idx="48">
                  <c:v>24.355167699999999</c:v>
                </c:pt>
                <c:pt idx="49">
                  <c:v>24.779392999999999</c:v>
                </c:pt>
                <c:pt idx="50">
                  <c:v>25.413349300000004</c:v>
                </c:pt>
              </c:numCache>
            </c:numRef>
          </c:val>
          <c:extLst>
            <c:ext xmlns:c16="http://schemas.microsoft.com/office/drawing/2014/chart" uri="{C3380CC4-5D6E-409C-BE32-E72D297353CC}">
              <c16:uniqueId val="{00000009-75C2-4233-8EA5-AAEED394917D}"/>
            </c:ext>
          </c:extLst>
        </c:ser>
        <c:ser>
          <c:idx val="10"/>
          <c:order val="10"/>
          <c:spPr>
            <a:solidFill>
              <a:srgbClr val="6F8DB9"/>
            </a:solidFill>
            <a:ln>
              <a:noFill/>
            </a:ln>
          </c:spPr>
          <c:val>
            <c:numRef>
              <c:f>Sheet1!$A$11:$AY$11</c:f>
              <c:numCache>
                <c:formatCode>General</c:formatCode>
                <c:ptCount val="51"/>
                <c:pt idx="0">
                  <c:v>3.2209169999999787E-2</c:v>
                </c:pt>
                <c:pt idx="1">
                  <c:v>3.7444060000000334E-2</c:v>
                </c:pt>
                <c:pt idx="2">
                  <c:v>5.146841000000002E-2</c:v>
                </c:pt>
                <c:pt idx="3">
                  <c:v>6.2117860000000746E-2</c:v>
                </c:pt>
                <c:pt idx="4">
                  <c:v>8.2076669999999297E-2</c:v>
                </c:pt>
                <c:pt idx="5">
                  <c:v>0.10165770000000052</c:v>
                </c:pt>
                <c:pt idx="6">
                  <c:v>0.1276643600000007</c:v>
                </c:pt>
                <c:pt idx="7">
                  <c:v>0.16977101000000161</c:v>
                </c:pt>
                <c:pt idx="8">
                  <c:v>0.22018432000000132</c:v>
                </c:pt>
                <c:pt idx="9">
                  <c:v>0.27708518000000026</c:v>
                </c:pt>
                <c:pt idx="10">
                  <c:v>0.34427649999999943</c:v>
                </c:pt>
                <c:pt idx="11">
                  <c:v>0.43506667999999848</c:v>
                </c:pt>
                <c:pt idx="12">
                  <c:v>0.52700387999999876</c:v>
                </c:pt>
                <c:pt idx="13">
                  <c:v>0.63445443999999895</c:v>
                </c:pt>
                <c:pt idx="14">
                  <c:v>0.70037916000000067</c:v>
                </c:pt>
                <c:pt idx="15">
                  <c:v>0.8202785100000014</c:v>
                </c:pt>
                <c:pt idx="16">
                  <c:v>0.95471493000000152</c:v>
                </c:pt>
                <c:pt idx="17">
                  <c:v>1.1326689899999991</c:v>
                </c:pt>
                <c:pt idx="18">
                  <c:v>1.2576395500000004</c:v>
                </c:pt>
                <c:pt idx="19">
                  <c:v>1.4311063100000005</c:v>
                </c:pt>
                <c:pt idx="20">
                  <c:v>1.5978099400000012</c:v>
                </c:pt>
                <c:pt idx="21">
                  <c:v>1.8601057999999995</c:v>
                </c:pt>
                <c:pt idx="22">
                  <c:v>2.1047347599999995</c:v>
                </c:pt>
                <c:pt idx="23">
                  <c:v>2.3126947000000015</c:v>
                </c:pt>
                <c:pt idx="24">
                  <c:v>2.5745230600000006</c:v>
                </c:pt>
                <c:pt idx="25">
                  <c:v>2.9167001100000007</c:v>
                </c:pt>
                <c:pt idx="26">
                  <c:v>3.3278724600000018</c:v>
                </c:pt>
                <c:pt idx="27">
                  <c:v>4.0962324000000017</c:v>
                </c:pt>
                <c:pt idx="28">
                  <c:v>5.0448635699999969</c:v>
                </c:pt>
                <c:pt idx="29">
                  <c:v>6.3501134099999987</c:v>
                </c:pt>
                <c:pt idx="30">
                  <c:v>7.7325337800000007</c:v>
                </c:pt>
                <c:pt idx="31">
                  <c:v>9.2069322599999985</c:v>
                </c:pt>
                <c:pt idx="32">
                  <c:v>10.750079400000004</c:v>
                </c:pt>
                <c:pt idx="33">
                  <c:v>12.451371199999997</c:v>
                </c:pt>
                <c:pt idx="34">
                  <c:v>14.307400999999999</c:v>
                </c:pt>
                <c:pt idx="35">
                  <c:v>16.089244000000001</c:v>
                </c:pt>
                <c:pt idx="36">
                  <c:v>17.937483799999995</c:v>
                </c:pt>
                <c:pt idx="37">
                  <c:v>19.9225396</c:v>
                </c:pt>
                <c:pt idx="38">
                  <c:v>21.809407800000002</c:v>
                </c:pt>
                <c:pt idx="39">
                  <c:v>23.757529699999999</c:v>
                </c:pt>
                <c:pt idx="40">
                  <c:v>25.561017800000002</c:v>
                </c:pt>
                <c:pt idx="41">
                  <c:v>27.402741800000001</c:v>
                </c:pt>
                <c:pt idx="42">
                  <c:v>29.088628999999997</c:v>
                </c:pt>
                <c:pt idx="43">
                  <c:v>30.711161500000003</c:v>
                </c:pt>
                <c:pt idx="44">
                  <c:v>32.010181299999992</c:v>
                </c:pt>
                <c:pt idx="45">
                  <c:v>33.330409200000005</c:v>
                </c:pt>
                <c:pt idx="46">
                  <c:v>34.401584600000007</c:v>
                </c:pt>
                <c:pt idx="47">
                  <c:v>35.223808000000005</c:v>
                </c:pt>
                <c:pt idx="48">
                  <c:v>36.119159700000004</c:v>
                </c:pt>
                <c:pt idx="49">
                  <c:v>36.792261499999995</c:v>
                </c:pt>
                <c:pt idx="50">
                  <c:v>38.026664099999991</c:v>
                </c:pt>
              </c:numCache>
            </c:numRef>
          </c:val>
          <c:extLst>
            <c:ext xmlns:c16="http://schemas.microsoft.com/office/drawing/2014/chart" uri="{C3380CC4-5D6E-409C-BE32-E72D297353CC}">
              <c16:uniqueId val="{0000000A-75C2-4233-8EA5-AAEED394917D}"/>
            </c:ext>
          </c:extLst>
        </c:ser>
        <c:dLbls>
          <c:showLegendKey val="0"/>
          <c:showVal val="0"/>
          <c:showCatName val="0"/>
          <c:showSerName val="0"/>
          <c:showPercent val="0"/>
          <c:showBubbleSize val="0"/>
        </c:dLbls>
        <c:axId val="609140415"/>
        <c:axId val="1"/>
      </c:areaChart>
      <c:catAx>
        <c:axId val="60914041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90"/>
          <c:min val="0"/>
        </c:scaling>
        <c:delete val="0"/>
        <c:axPos val="l"/>
        <c:majorGridlines>
          <c:spPr>
            <a:ln>
              <a:noFill/>
            </a:ln>
          </c:spPr>
        </c:majorGridlines>
        <c:numFmt formatCode="General" sourceLinked="1"/>
        <c:majorTickMark val="none"/>
        <c:minorTickMark val="none"/>
        <c:tickLblPos val="none"/>
        <c:spPr>
          <a:ln w="9525" cmpd="sng" algn="ctr">
            <a:solidFill>
              <a:schemeClr val="bg1"/>
            </a:solidFill>
            <a:prstDash val="solid"/>
          </a:ln>
        </c:spPr>
        <c:crossAx val="609140415"/>
        <c:crosses val="min"/>
        <c:crossBetween val="midCat"/>
      </c:valAx>
    </c:plotArea>
    <c:plotVisOnly val="0"/>
    <c:dispBlanksAs val="zero"/>
    <c:showDLblsOverMax val="1"/>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44043321299639E-2"/>
          <c:y val="9.6997690531177835E-2"/>
          <c:w val="0.97111913357400725"/>
          <c:h val="0.8060046189376443"/>
        </c:manualLayout>
      </c:layout>
      <c:barChart>
        <c:barDir val="col"/>
        <c:grouping val="stacked"/>
        <c:varyColors val="0"/>
        <c:ser>
          <c:idx val="0"/>
          <c:order val="0"/>
          <c:spPr>
            <a:solidFill>
              <a:schemeClr val="accent2"/>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556-4EF7-B4F9-9C630DA61C20}"/>
                </c:ext>
              </c:extLst>
            </c:dLbl>
            <c:dLbl>
              <c:idx val="1"/>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556-4EF7-B4F9-9C630DA61C2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77.542083315900314</c:v>
                </c:pt>
                <c:pt idx="1">
                  <c:v>43.117348462227532</c:v>
                </c:pt>
              </c:numCache>
            </c:numRef>
          </c:val>
          <c:extLst>
            <c:ext xmlns:c16="http://schemas.microsoft.com/office/drawing/2014/chart" uri="{C3380CC4-5D6E-409C-BE32-E72D297353CC}">
              <c16:uniqueId val="{00000002-E556-4EF7-B4F9-9C630DA61C20}"/>
            </c:ext>
          </c:extLst>
        </c:ser>
        <c:ser>
          <c:idx val="1"/>
          <c:order val="1"/>
          <c:spPr>
            <a:solidFill>
              <a:srgbClr val="FDDB0D"/>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3-E556-4EF7-B4F9-9C630DA61C20}"/>
              </c:ext>
            </c:extLst>
          </c:dPt>
          <c:dLbls>
            <c:dLbl>
              <c:idx val="0"/>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556-4EF7-B4F9-9C630DA61C20}"/>
                </c:ext>
              </c:extLst>
            </c:dLbl>
            <c:dLbl>
              <c:idx val="1"/>
              <c:layout>
                <c:manualLayout>
                  <c:x val="0"/>
                  <c:y val="0"/>
                </c:manualLayout>
              </c:layout>
              <c:numFmt formatCode="#,##0&quot;%&quot;;&quot;-&quot;#,##0&quot;%&quot;"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556-4EF7-B4F9-9C630DA61C2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20.640698436606563</c:v>
                </c:pt>
                <c:pt idx="1">
                  <c:v>26.485518065094059</c:v>
                </c:pt>
              </c:numCache>
            </c:numRef>
          </c:val>
          <c:extLst>
            <c:ext xmlns:c16="http://schemas.microsoft.com/office/drawing/2014/chart" uri="{C3380CC4-5D6E-409C-BE32-E72D297353CC}">
              <c16:uniqueId val="{00000005-E556-4EF7-B4F9-9C630DA61C20}"/>
            </c:ext>
          </c:extLst>
        </c:ser>
        <c:ser>
          <c:idx val="2"/>
          <c:order val="2"/>
          <c:spPr>
            <a:solidFill>
              <a:schemeClr val="accent3"/>
            </a:solidFill>
            <a:ln>
              <a:noFill/>
            </a:ln>
          </c:spPr>
          <c:invertIfNegative val="0"/>
          <c:dPt>
            <c:idx val="1"/>
            <c:invertIfNegative val="0"/>
            <c:bubble3D val="0"/>
            <c:spPr>
              <a:solidFill>
                <a:schemeClr val="accent4"/>
              </a:solidFill>
              <a:ln>
                <a:noFill/>
              </a:ln>
            </c:spPr>
            <c:extLst>
              <c:ext xmlns:c16="http://schemas.microsoft.com/office/drawing/2014/chart" uri="{C3380CC4-5D6E-409C-BE32-E72D297353CC}">
                <c16:uniqueId val="{00000006-E556-4EF7-B4F9-9C630DA61C20}"/>
              </c:ext>
            </c:extLst>
          </c:dPt>
          <c:dLbls>
            <c:dLbl>
              <c:idx val="1"/>
              <c:layout>
                <c:manualLayout>
                  <c:x val="0"/>
                  <c:y val="-5.7736720554272516E-4"/>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556-4EF7-B4F9-9C630DA61C2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Sheet1!$A$3:$B$3</c:f>
              <c:numCache>
                <c:formatCode>General</c:formatCode>
                <c:ptCount val="2"/>
                <c:pt idx="0">
                  <c:v>1.2328633390513599</c:v>
                </c:pt>
                <c:pt idx="1">
                  <c:v>15.556882651537773</c:v>
                </c:pt>
              </c:numCache>
            </c:numRef>
          </c:val>
          <c:extLst>
            <c:ext xmlns:c16="http://schemas.microsoft.com/office/drawing/2014/chart" uri="{C3380CC4-5D6E-409C-BE32-E72D297353CC}">
              <c16:uniqueId val="{00000007-E556-4EF7-B4F9-9C630DA61C20}"/>
            </c:ext>
          </c:extLst>
        </c:ser>
        <c:ser>
          <c:idx val="3"/>
          <c:order val="3"/>
          <c:spPr>
            <a:solidFill>
              <a:schemeClr val="accent1"/>
            </a:solidFill>
            <a:ln>
              <a:noFill/>
            </a:ln>
          </c:spPr>
          <c:invertIfNegative val="0"/>
          <c:dPt>
            <c:idx val="0"/>
            <c:invertIfNegative val="0"/>
            <c:bubble3D val="0"/>
            <c:spPr>
              <a:solidFill>
                <a:schemeClr val="accent4"/>
              </a:solidFill>
              <a:ln>
                <a:noFill/>
              </a:ln>
            </c:spPr>
            <c:extLst>
              <c:ext xmlns:c16="http://schemas.microsoft.com/office/drawing/2014/chart" uri="{C3380CC4-5D6E-409C-BE32-E72D297353CC}">
                <c16:uniqueId val="{00000008-E556-4EF7-B4F9-9C630DA61C20}"/>
              </c:ext>
            </c:extLst>
          </c:dPt>
          <c:dLbls>
            <c:dLbl>
              <c:idx val="1"/>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556-4EF7-B4F9-9C630DA61C2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Sheet1!$A$4:$B$4</c:f>
              <c:numCache>
                <c:formatCode>General</c:formatCode>
                <c:ptCount val="2"/>
                <c:pt idx="0">
                  <c:v>0.5843549084417643</c:v>
                </c:pt>
                <c:pt idx="1">
                  <c:v>13.01881158554793</c:v>
                </c:pt>
              </c:numCache>
            </c:numRef>
          </c:val>
          <c:extLst>
            <c:ext xmlns:c16="http://schemas.microsoft.com/office/drawing/2014/chart" uri="{C3380CC4-5D6E-409C-BE32-E72D297353CC}">
              <c16:uniqueId val="{0000000A-E556-4EF7-B4F9-9C630DA61C20}"/>
            </c:ext>
          </c:extLst>
        </c:ser>
        <c:ser>
          <c:idx val="4"/>
          <c:order val="4"/>
          <c:spPr>
            <a:solidFill>
              <a:srgbClr val="FDDB0D"/>
            </a:solidFill>
            <a:ln>
              <a:noFill/>
            </a:ln>
          </c:spPr>
          <c:invertIfNegative val="0"/>
          <c:dPt>
            <c:idx val="1"/>
            <c:invertIfNegative val="0"/>
            <c:bubble3D val="0"/>
            <c:spPr>
              <a:solidFill>
                <a:schemeClr val="accent3"/>
              </a:solidFill>
              <a:ln>
                <a:noFill/>
              </a:ln>
            </c:spPr>
            <c:extLst>
              <c:ext xmlns:c16="http://schemas.microsoft.com/office/drawing/2014/chart" uri="{C3380CC4-5D6E-409C-BE32-E72D297353CC}">
                <c16:uniqueId val="{0000000B-E556-4EF7-B4F9-9C630DA61C20}"/>
              </c:ext>
            </c:extLst>
          </c:dPt>
          <c:val>
            <c:numRef>
              <c:f>Sheet1!$A$5:$B$5</c:f>
              <c:numCache>
                <c:formatCode>General</c:formatCode>
                <c:ptCount val="2"/>
                <c:pt idx="0">
                  <c:v>0</c:v>
                </c:pt>
                <c:pt idx="1">
                  <c:v>1.8214392355927034</c:v>
                </c:pt>
              </c:numCache>
            </c:numRef>
          </c:val>
          <c:extLst>
            <c:ext xmlns:c16="http://schemas.microsoft.com/office/drawing/2014/chart" uri="{C3380CC4-5D6E-409C-BE32-E72D297353CC}">
              <c16:uniqueId val="{0000000C-E556-4EF7-B4F9-9C630DA61C20}"/>
            </c:ext>
          </c:extLst>
        </c:ser>
        <c:dLbls>
          <c:showLegendKey val="0"/>
          <c:showVal val="0"/>
          <c:showCatName val="0"/>
          <c:showSerName val="0"/>
          <c:showPercent val="0"/>
          <c:showBubbleSize val="0"/>
        </c:dLbls>
        <c:gapWidth val="80"/>
        <c:overlap val="100"/>
        <c:axId val="1662738799"/>
        <c:axId val="1"/>
      </c:barChart>
      <c:catAx>
        <c:axId val="166273879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0"/>
        <c:axPos val="l"/>
        <c:majorGridlines>
          <c:spPr>
            <a:ln w="12700" cmpd="sng" algn="ctr">
              <a:solidFill>
                <a:schemeClr val="tx2"/>
              </a:solidFill>
              <a:prstDash val="solid"/>
            </a:ln>
          </c:spPr>
        </c:majorGridlines>
        <c:numFmt formatCode="General" sourceLinked="1"/>
        <c:majorTickMark val="none"/>
        <c:minorTickMark val="none"/>
        <c:tickLblPos val="none"/>
        <c:spPr>
          <a:ln w="9525" cmpd="sng" algn="ctr">
            <a:solidFill>
              <a:schemeClr val="bg1"/>
            </a:solidFill>
            <a:prstDash val="solid"/>
          </a:ln>
        </c:spPr>
        <c:crossAx val="1662738799"/>
        <c:crosses val="min"/>
        <c:crossBetween val="between"/>
        <c:majorUnit val="10"/>
      </c:valAx>
    </c:plotArea>
    <c:plotVisOnly val="0"/>
    <c:dispBlanksAs val="gap"/>
    <c:showDLblsOverMax val="1"/>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436609811851588E-3"/>
          <c:y val="0.23636363636363636"/>
          <c:w val="0.98171267803762963"/>
          <c:h val="0.52727272727272723"/>
        </c:manualLayout>
      </c:layout>
      <c:scatterChart>
        <c:scatterStyle val="lineMarker"/>
        <c:varyColors val="0"/>
        <c:ser>
          <c:idx val="0"/>
          <c:order val="0"/>
          <c:smooth val="0"/>
          <c:extLst>
            <c:ext xmlns:c16="http://schemas.microsoft.com/office/drawing/2014/chart" uri="{C3380CC4-5D6E-409C-BE32-E72D297353CC}">
              <c16:uniqueId val="{00000000-789C-4D6D-86A9-F8DA57EDC101}"/>
            </c:ext>
          </c:extLst>
        </c:ser>
        <c:dLbls>
          <c:showLegendKey val="0"/>
          <c:showVal val="0"/>
          <c:showCatName val="0"/>
          <c:showSerName val="0"/>
          <c:showPercent val="0"/>
          <c:showBubbleSize val="0"/>
        </c:dLbls>
        <c:axId val="4"/>
        <c:axId val="5"/>
      </c:scatterChart>
      <c:valAx>
        <c:axId val="4"/>
        <c:scaling>
          <c:orientation val="minMax"/>
          <c:max val="30"/>
          <c:min val="0"/>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sz="1400" kern="1200">
                <a:latin typeface="+mn-lt"/>
                <a:ea typeface="+mn-ea"/>
                <a:cs typeface="+mn-cs"/>
              </a:defRPr>
            </a:pPr>
            <a:endParaRPr lang="en-US"/>
          </a:p>
        </c:txPr>
        <c:crossAx val="5"/>
        <c:crosses val="min"/>
        <c:crossBetween val="midCat"/>
        <c:majorUnit val="1"/>
      </c:valAx>
      <c:valAx>
        <c:axId val="5"/>
        <c:scaling>
          <c:orientation val="minMax"/>
          <c:max val="1"/>
          <c:min val="0"/>
        </c:scaling>
        <c:delete val="1"/>
        <c:axPos val="l"/>
        <c:majorTickMark val="out"/>
        <c:minorTickMark val="none"/>
        <c:tickLblPos val="nextTo"/>
        <c:crossAx val="4"/>
        <c:crosses val="min"/>
        <c:crossBetween val="midCat"/>
      </c:valAx>
    </c:plotArea>
    <c:plotVisOnly val="0"/>
    <c:dispBlanksAs val="gap"/>
    <c:showDLblsOverMax val="1"/>
  </c:chart>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581632653061226E-2"/>
          <c:y val="2.4333177351427236E-2"/>
          <c:w val="0.96683673469387754"/>
          <c:h val="0.95133364529714548"/>
        </c:manualLayout>
      </c:layout>
      <c:barChart>
        <c:barDir val="col"/>
        <c:grouping val="stacked"/>
        <c:varyColors val="0"/>
        <c:ser>
          <c:idx val="0"/>
          <c:order val="0"/>
          <c:spPr>
            <a:solidFill>
              <a:srgbClr val="F0D132"/>
            </a:solidFill>
            <a:ln w="3175" cmpd="sng" algn="ctr">
              <a:solidFill>
                <a:srgbClr val="FFFFFF"/>
              </a:solidFill>
              <a:prstDash val="solid"/>
            </a:ln>
          </c:spPr>
          <c:invertIfNegative val="0"/>
          <c:val>
            <c:numRef>
              <c:f>Sheet1!$A$1:$O$1</c:f>
              <c:numCache>
                <c:formatCode>General</c:formatCode>
                <c:ptCount val="15"/>
                <c:pt idx="0">
                  <c:v>1021.8</c:v>
                </c:pt>
                <c:pt idx="1">
                  <c:v>3107.8</c:v>
                </c:pt>
                <c:pt idx="2">
                  <c:v>6718.8</c:v>
                </c:pt>
                <c:pt idx="3">
                  <c:v>17758.8</c:v>
                </c:pt>
                <c:pt idx="4">
                  <c:v>28398.799999999999</c:v>
                </c:pt>
                <c:pt idx="5">
                  <c:v>43548.800000000003</c:v>
                </c:pt>
                <c:pt idx="6">
                  <c:v>77818.8</c:v>
                </c:pt>
                <c:pt idx="7">
                  <c:v>130832.29000000001</c:v>
                </c:pt>
                <c:pt idx="8">
                  <c:v>175261.864</c:v>
                </c:pt>
                <c:pt idx="9">
                  <c:v>204970.8</c:v>
                </c:pt>
                <c:pt idx="10">
                  <c:v>253863.8</c:v>
                </c:pt>
                <c:pt idx="11">
                  <c:v>306972.79999999999</c:v>
                </c:pt>
                <c:pt idx="12">
                  <c:v>393031.8</c:v>
                </c:pt>
                <c:pt idx="13">
                  <c:v>609920.80000000005</c:v>
                </c:pt>
                <c:pt idx="14">
                  <c:v>887099.8</c:v>
                </c:pt>
              </c:numCache>
            </c:numRef>
          </c:val>
          <c:extLst>
            <c:ext xmlns:c16="http://schemas.microsoft.com/office/drawing/2014/chart" uri="{C3380CC4-5D6E-409C-BE32-E72D297353CC}">
              <c16:uniqueId val="{00000000-15EF-4A16-A031-A061B93D1877}"/>
            </c:ext>
          </c:extLst>
        </c:ser>
        <c:dLbls>
          <c:showLegendKey val="0"/>
          <c:showVal val="0"/>
          <c:showCatName val="0"/>
          <c:showSerName val="0"/>
          <c:showPercent val="0"/>
          <c:showBubbleSize val="0"/>
        </c:dLbls>
        <c:gapWidth val="80"/>
        <c:overlap val="100"/>
        <c:axId val="1390047599"/>
        <c:axId val="1"/>
      </c:barChart>
      <c:catAx>
        <c:axId val="139004759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sz="1000" kern="1200">
                <a:latin typeface="+mn-lt"/>
                <a:ea typeface="+mn-ea"/>
                <a:cs typeface="+mn-cs"/>
              </a:defRPr>
            </a:pPr>
            <a:endParaRPr lang="en-US"/>
          </a:p>
        </c:txPr>
        <c:crossAx val="1"/>
        <c:crosses val="min"/>
        <c:auto val="0"/>
        <c:lblAlgn val="ctr"/>
        <c:lblOffset val="100"/>
        <c:noMultiLvlLbl val="0"/>
      </c:catAx>
      <c:valAx>
        <c:axId val="1"/>
        <c:scaling>
          <c:orientation val="minMax"/>
          <c:max val="9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sz="1000" kern="1200">
                <a:latin typeface="+mn-lt"/>
                <a:ea typeface="+mn-ea"/>
                <a:cs typeface="+mn-cs"/>
              </a:defRPr>
            </a:pPr>
            <a:endParaRPr lang="en-US"/>
          </a:p>
        </c:txPr>
        <c:crossAx val="1390047599"/>
        <c:crosses val="min"/>
        <c:crossBetween val="between"/>
        <c:majorUnit val="100000"/>
      </c:valAx>
    </c:plotArea>
    <c:plotVisOnly val="0"/>
    <c:dispBlanksAs val="gap"/>
    <c:showDLblsOverMax val="1"/>
  </c:chart>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581837381203796E-2"/>
          <c:y val="5.1610057344508159E-2"/>
          <c:w val="0.91869060190073915"/>
          <c:h val="0.89677988531098363"/>
        </c:manualLayout>
      </c:layout>
      <c:lineChart>
        <c:grouping val="standard"/>
        <c:varyColors val="0"/>
        <c:ser>
          <c:idx val="0"/>
          <c:order val="0"/>
          <c:spPr>
            <a:ln w="28575" cmpd="sng" algn="ctr">
              <a:solidFill>
                <a:schemeClr val="accent1"/>
              </a:solidFill>
              <a:prstDash val="solid"/>
            </a:ln>
          </c:spPr>
          <c:marker>
            <c:symbol val="none"/>
          </c:marker>
          <c:dLbls>
            <c:dLbl>
              <c:idx val="4"/>
              <c:layout>
                <c:manualLayout>
                  <c:x val="2.7455121436114043E-2"/>
                  <c:y val="-2.7348919276576972E-2"/>
                </c:manualLayout>
              </c:layout>
              <c:numFmt formatCode="#,##0.00;&quot;-&quot;#,##0.00" sourceLinked="0"/>
              <c:spPr>
                <a:noFill/>
                <a:ln>
                  <a:noFill/>
                </a:ln>
              </c:spPr>
              <c:txPr>
                <a:bodyPr wrap="none"/>
                <a:lstStyle/>
                <a:p>
                  <a:pPr>
                    <a:defRPr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9AB-4BF4-9C63-75C2551FF9C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Sheet1!$A$1:$AB$1</c:f>
              <c:numCache>
                <c:formatCode>General</c:formatCode>
                <c:ptCount val="28"/>
                <c:pt idx="0">
                  <c:v>1.1499999999999999</c:v>
                </c:pt>
                <c:pt idx="1">
                  <c:v>1.1499999999999999</c:v>
                </c:pt>
                <c:pt idx="2">
                  <c:v>1.1499999999999999</c:v>
                </c:pt>
                <c:pt idx="3">
                  <c:v>1.1499999999999999</c:v>
                </c:pt>
                <c:pt idx="4">
                  <c:v>1</c:v>
                </c:pt>
                <c:pt idx="5">
                  <c:v>1</c:v>
                </c:pt>
                <c:pt idx="6">
                  <c:v>1</c:v>
                </c:pt>
                <c:pt idx="7">
                  <c:v>1</c:v>
                </c:pt>
                <c:pt idx="8">
                  <c:v>1</c:v>
                </c:pt>
                <c:pt idx="9">
                  <c:v>1</c:v>
                </c:pt>
                <c:pt idx="10">
                  <c:v>0.98</c:v>
                </c:pt>
                <c:pt idx="11">
                  <c:v>0.98</c:v>
                </c:pt>
                <c:pt idx="12">
                  <c:v>0.85</c:v>
                </c:pt>
                <c:pt idx="13">
                  <c:v>0.85</c:v>
                </c:pt>
                <c:pt idx="14">
                  <c:v>0.75</c:v>
                </c:pt>
                <c:pt idx="15">
                  <c:v>0.7</c:v>
                </c:pt>
                <c:pt idx="16">
                  <c:v>0.55000000000000004</c:v>
                </c:pt>
                <c:pt idx="17">
                  <c:v>0.55000000000000004</c:v>
                </c:pt>
                <c:pt idx="18">
                  <c:v>0.49</c:v>
                </c:pt>
                <c:pt idx="19">
                  <c:v>0.49</c:v>
                </c:pt>
              </c:numCache>
            </c:numRef>
          </c:val>
          <c:smooth val="0"/>
          <c:extLst>
            <c:ext xmlns:c16="http://schemas.microsoft.com/office/drawing/2014/chart" uri="{C3380CC4-5D6E-409C-BE32-E72D297353CC}">
              <c16:uniqueId val="{00000001-59AB-4BF4-9C63-75C2551FF9C4}"/>
            </c:ext>
          </c:extLst>
        </c:ser>
        <c:ser>
          <c:idx val="1"/>
          <c:order val="1"/>
          <c:spPr>
            <a:ln w="28575" cmpd="sng" algn="ctr">
              <a:solidFill>
                <a:schemeClr val="accent6"/>
              </a:solidFill>
              <a:prstDash val="solid"/>
            </a:ln>
          </c:spPr>
          <c:marker>
            <c:symbol val="none"/>
          </c:marker>
          <c:val>
            <c:numRef>
              <c:f>Sheet1!$A$2:$AB$2</c:f>
              <c:numCache>
                <c:formatCode>General</c:formatCode>
                <c:ptCount val="28"/>
                <c:pt idx="0">
                  <c:v>1.1499999999999999</c:v>
                </c:pt>
                <c:pt idx="1">
                  <c:v>1.1499999999999999</c:v>
                </c:pt>
                <c:pt idx="2">
                  <c:v>1.1499999999999999</c:v>
                </c:pt>
                <c:pt idx="3">
                  <c:v>1.1499999999999999</c:v>
                </c:pt>
                <c:pt idx="4">
                  <c:v>0.9</c:v>
                </c:pt>
                <c:pt idx="5">
                  <c:v>0.9</c:v>
                </c:pt>
                <c:pt idx="6">
                  <c:v>0.9</c:v>
                </c:pt>
                <c:pt idx="7">
                  <c:v>0.9</c:v>
                </c:pt>
                <c:pt idx="8">
                  <c:v>0.9</c:v>
                </c:pt>
                <c:pt idx="9">
                  <c:v>0.9</c:v>
                </c:pt>
                <c:pt idx="10">
                  <c:v>0.8</c:v>
                </c:pt>
                <c:pt idx="11">
                  <c:v>0.8</c:v>
                </c:pt>
                <c:pt idx="12">
                  <c:v>0.65</c:v>
                </c:pt>
                <c:pt idx="13">
                  <c:v>0.65</c:v>
                </c:pt>
                <c:pt idx="14">
                  <c:v>0.55000000000000004</c:v>
                </c:pt>
                <c:pt idx="15">
                  <c:v>0.5</c:v>
                </c:pt>
                <c:pt idx="16">
                  <c:v>0.4</c:v>
                </c:pt>
                <c:pt idx="17">
                  <c:v>0.4</c:v>
                </c:pt>
                <c:pt idx="18">
                  <c:v>0.35</c:v>
                </c:pt>
                <c:pt idx="19">
                  <c:v>0.35</c:v>
                </c:pt>
              </c:numCache>
            </c:numRef>
          </c:val>
          <c:smooth val="0"/>
          <c:extLst>
            <c:ext xmlns:c16="http://schemas.microsoft.com/office/drawing/2014/chart" uri="{C3380CC4-5D6E-409C-BE32-E72D297353CC}">
              <c16:uniqueId val="{00000002-59AB-4BF4-9C63-75C2551FF9C4}"/>
            </c:ext>
          </c:extLst>
        </c:ser>
        <c:ser>
          <c:idx val="2"/>
          <c:order val="2"/>
          <c:spPr>
            <a:ln w="28575" cmpd="sng" algn="ctr">
              <a:solidFill>
                <a:schemeClr val="accent3"/>
              </a:solidFill>
              <a:prstDash val="solid"/>
            </a:ln>
          </c:spPr>
          <c:marker>
            <c:symbol val="none"/>
          </c:marker>
          <c:dLbls>
            <c:dLbl>
              <c:idx val="13"/>
              <c:layout>
                <c:manualLayout>
                  <c:x val="0"/>
                  <c:y val="-3.0877812086457873E-2"/>
                </c:manualLayout>
              </c:layout>
              <c:numFmt formatCode="#,##0.00;&quot;-&quot;#,##0.00" sourceLinked="0"/>
              <c:spPr>
                <a:noFill/>
                <a:ln>
                  <a:noFill/>
                </a:ln>
              </c:spPr>
              <c:txPr>
                <a:bodyPr wrap="none"/>
                <a:lstStyle/>
                <a:p>
                  <a:pPr>
                    <a:defRPr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9AB-4BF4-9C63-75C2551FF9C4}"/>
                </c:ext>
              </c:extLst>
            </c:dLbl>
            <c:dLbl>
              <c:idx val="15"/>
              <c:layout>
                <c:manualLayout>
                  <c:x val="0"/>
                  <c:y val="-3.0877812086457873E-2"/>
                </c:manualLayout>
              </c:layout>
              <c:numFmt formatCode="#,##0.00;&quot;-&quot;#,##0.00" sourceLinked="0"/>
              <c:spPr>
                <a:noFill/>
                <a:ln>
                  <a:noFill/>
                </a:ln>
              </c:spPr>
              <c:txPr>
                <a:bodyPr wrap="none"/>
                <a:lstStyle/>
                <a:p>
                  <a:pPr>
                    <a:defRPr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9AB-4BF4-9C63-75C2551FF9C4}"/>
                </c:ext>
              </c:extLst>
            </c:dLbl>
            <c:dLbl>
              <c:idx val="17"/>
              <c:layout>
                <c:manualLayout>
                  <c:x val="0"/>
                  <c:y val="-3.0877812086457873E-2"/>
                </c:manualLayout>
              </c:layout>
              <c:numFmt formatCode="#,##0.00;&quot;-&quot;#,##0.00" sourceLinked="0"/>
              <c:spPr>
                <a:noFill/>
                <a:ln>
                  <a:noFill/>
                </a:ln>
              </c:spPr>
              <c:txPr>
                <a:bodyPr wrap="none"/>
                <a:lstStyle/>
                <a:p>
                  <a:pPr>
                    <a:defRPr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9AB-4BF4-9C63-75C2551FF9C4}"/>
                </c:ext>
              </c:extLst>
            </c:dLbl>
            <c:dLbl>
              <c:idx val="19"/>
              <c:layout>
                <c:manualLayout>
                  <c:x val="0"/>
                  <c:y val="-3.0877812086457873E-2"/>
                </c:manualLayout>
              </c:layout>
              <c:numFmt formatCode="#,##0.00;&quot;-&quot;#,##0.00" sourceLinked="0"/>
              <c:spPr>
                <a:noFill/>
                <a:ln>
                  <a:noFill/>
                </a:ln>
              </c:spPr>
              <c:txPr>
                <a:bodyPr wrap="none"/>
                <a:lstStyle/>
                <a:p>
                  <a:pPr>
                    <a:defRPr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9AB-4BF4-9C63-75C2551FF9C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Sheet1!$A$3:$AB$3</c:f>
              <c:numCache>
                <c:formatCode>General</c:formatCode>
                <c:ptCount val="28"/>
                <c:pt idx="0">
                  <c:v>0.42</c:v>
                </c:pt>
                <c:pt idx="1">
                  <c:v>0.42</c:v>
                </c:pt>
                <c:pt idx="2">
                  <c:v>0.42</c:v>
                </c:pt>
                <c:pt idx="3">
                  <c:v>0.42</c:v>
                </c:pt>
                <c:pt idx="4">
                  <c:v>0.42</c:v>
                </c:pt>
                <c:pt idx="5">
                  <c:v>0.42</c:v>
                </c:pt>
                <c:pt idx="6">
                  <c:v>0.42</c:v>
                </c:pt>
                <c:pt idx="7">
                  <c:v>0.42</c:v>
                </c:pt>
                <c:pt idx="8">
                  <c:v>0.42</c:v>
                </c:pt>
                <c:pt idx="9">
                  <c:v>0.42</c:v>
                </c:pt>
                <c:pt idx="10">
                  <c:v>0.42</c:v>
                </c:pt>
                <c:pt idx="11">
                  <c:v>0.42</c:v>
                </c:pt>
                <c:pt idx="12">
                  <c:v>0.42</c:v>
                </c:pt>
                <c:pt idx="13">
                  <c:v>0.42</c:v>
                </c:pt>
                <c:pt idx="14">
                  <c:v>0.37</c:v>
                </c:pt>
                <c:pt idx="15">
                  <c:v>0.32</c:v>
                </c:pt>
                <c:pt idx="16">
                  <c:v>0.18</c:v>
                </c:pt>
                <c:pt idx="17">
                  <c:v>0.18</c:v>
                </c:pt>
                <c:pt idx="18">
                  <c:v>0.08</c:v>
                </c:pt>
                <c:pt idx="19">
                  <c:v>0.08</c:v>
                </c:pt>
                <c:pt idx="20">
                  <c:v>0.03</c:v>
                </c:pt>
                <c:pt idx="21">
                  <c:v>0.03</c:v>
                </c:pt>
              </c:numCache>
            </c:numRef>
          </c:val>
          <c:smooth val="0"/>
          <c:extLst>
            <c:ext xmlns:c16="http://schemas.microsoft.com/office/drawing/2014/chart" uri="{C3380CC4-5D6E-409C-BE32-E72D297353CC}">
              <c16:uniqueId val="{00000007-59AB-4BF4-9C63-75C2551FF9C4}"/>
            </c:ext>
          </c:extLst>
        </c:ser>
        <c:ser>
          <c:idx val="3"/>
          <c:order val="3"/>
          <c:spPr>
            <a:ln w="28575" cmpd="sng" algn="ctr">
              <a:solidFill>
                <a:schemeClr val="accent4"/>
              </a:solidFill>
              <a:prstDash val="solid"/>
            </a:ln>
          </c:spPr>
          <c:marker>
            <c:symbol val="none"/>
          </c:marker>
          <c:dLbls>
            <c:dLbl>
              <c:idx val="17"/>
              <c:layout>
                <c:manualLayout>
                  <c:x val="-1.187961985216473E-2"/>
                  <c:y val="2.1173356859285401E-2"/>
                </c:manualLayout>
              </c:layout>
              <c:numFmt formatCode="#,##0.00;&quot;-&quot;#,##0.00" sourceLinked="0"/>
              <c:spPr>
                <a:noFill/>
                <a:ln>
                  <a:noFill/>
                </a:ln>
              </c:spPr>
              <c:txPr>
                <a:bodyPr wrap="none"/>
                <a:lstStyle/>
                <a:p>
                  <a:pPr>
                    <a:defRPr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9AB-4BF4-9C63-75C2551FF9C4}"/>
                </c:ext>
              </c:extLst>
            </c:dLbl>
            <c:dLbl>
              <c:idx val="21"/>
              <c:layout>
                <c:manualLayout>
                  <c:x val="0"/>
                  <c:y val="-3.0877812086457873E-2"/>
                </c:manualLayout>
              </c:layout>
              <c:numFmt formatCode="#,##0.00;&quot;-&quot;#,##0.00" sourceLinked="0"/>
              <c:spPr>
                <a:noFill/>
                <a:ln>
                  <a:noFill/>
                </a:ln>
              </c:spPr>
              <c:txPr>
                <a:bodyPr wrap="none"/>
                <a:lstStyle/>
                <a:p>
                  <a:pPr>
                    <a:defRPr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9AB-4BF4-9C63-75C2551FF9C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Sheet1!$A$4:$AB$4</c:f>
              <c:numCache>
                <c:formatCode>General</c:formatCode>
                <c:ptCount val="28"/>
                <c:pt idx="16">
                  <c:v>0.1</c:v>
                </c:pt>
                <c:pt idx="17">
                  <c:v>0.1</c:v>
                </c:pt>
                <c:pt idx="18">
                  <c:v>0.05</c:v>
                </c:pt>
                <c:pt idx="19">
                  <c:v>0.05</c:v>
                </c:pt>
                <c:pt idx="20">
                  <c:v>0.03</c:v>
                </c:pt>
                <c:pt idx="21">
                  <c:v>0.03</c:v>
                </c:pt>
              </c:numCache>
            </c:numRef>
          </c:val>
          <c:smooth val="0"/>
          <c:extLst>
            <c:ext xmlns:c16="http://schemas.microsoft.com/office/drawing/2014/chart" uri="{C3380CC4-5D6E-409C-BE32-E72D297353CC}">
              <c16:uniqueId val="{0000000A-59AB-4BF4-9C63-75C2551FF9C4}"/>
            </c:ext>
          </c:extLst>
        </c:ser>
        <c:dLbls>
          <c:showLegendKey val="0"/>
          <c:showVal val="0"/>
          <c:showCatName val="0"/>
          <c:showSerName val="0"/>
          <c:showPercent val="0"/>
          <c:showBubbleSize val="0"/>
        </c:dLbls>
        <c:smooth val="0"/>
        <c:axId val="820414608"/>
        <c:axId val="1"/>
      </c:lineChart>
      <c:catAx>
        <c:axId val="82041460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sz="800" kern="1200">
                <a:latin typeface="+mn-lt"/>
                <a:ea typeface="+mn-ea"/>
                <a:cs typeface="+mn-cs"/>
              </a:defRPr>
            </a:pPr>
            <a:endParaRPr lang="en-US"/>
          </a:p>
        </c:txPr>
        <c:crossAx val="1"/>
        <c:crosses val="min"/>
        <c:auto val="0"/>
        <c:lblAlgn val="ctr"/>
        <c:lblOffset val="100"/>
        <c:noMultiLvlLbl val="0"/>
      </c:catAx>
      <c:valAx>
        <c:axId val="1"/>
        <c:scaling>
          <c:orientation val="minMax"/>
          <c:max val="1.3"/>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sz="1000" kern="1200">
                <a:solidFill>
                  <a:schemeClr val="tx1"/>
                </a:solidFill>
                <a:latin typeface="+mn-lt"/>
                <a:ea typeface="+mn-ea"/>
                <a:cs typeface="+mn-cs"/>
              </a:defRPr>
            </a:pPr>
            <a:endParaRPr lang="en-US"/>
          </a:p>
        </c:txPr>
        <c:crossAx val="820414608"/>
        <c:crosses val="min"/>
        <c:crossBetween val="midCat"/>
        <c:majorUnit val="0.1"/>
      </c:valAx>
    </c:plotArea>
    <c:plotVisOnly val="0"/>
    <c:dispBlanksAs val="gap"/>
    <c:showDLblsOverMax val="1"/>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83582089552244E-2"/>
          <c:y val="6.0970373550880204E-2"/>
          <c:w val="0.87375621890547261"/>
          <c:h val="0.87805925289823961"/>
        </c:manualLayout>
      </c:layout>
      <c:lineChart>
        <c:grouping val="standard"/>
        <c:varyColors val="0"/>
        <c:ser>
          <c:idx val="0"/>
          <c:order val="0"/>
          <c:spPr>
            <a:ln w="28575" cmpd="sng" algn="ctr">
              <a:solidFill>
                <a:schemeClr val="accent1"/>
              </a:solidFill>
              <a:prstDash val="solid"/>
            </a:ln>
          </c:spPr>
          <c:marker>
            <c:symbol val="none"/>
          </c:marker>
          <c:dLbls>
            <c:dLbl>
              <c:idx val="2"/>
              <c:layout>
                <c:manualLayout>
                  <c:x val="0"/>
                  <c:y val="-3.4778875053671103E-2"/>
                </c:manualLayout>
              </c:layout>
              <c:numFmt formatCode="#,##0.00;&quot;-&quot;#,##0.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7F5-47E4-A48D-64DE0DDBB348}"/>
                </c:ext>
              </c:extLst>
            </c:dLbl>
            <c:dLbl>
              <c:idx val="3"/>
              <c:layout>
                <c:manualLayout>
                  <c:x val="0"/>
                  <c:y val="-3.4778875053671103E-2"/>
                </c:manualLayout>
              </c:layout>
              <c:numFmt formatCode="#,##0.00;&quot;-&quot;#,##0.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7F5-47E4-A48D-64DE0DDBB348}"/>
                </c:ext>
              </c:extLst>
            </c:dLbl>
            <c:dLbl>
              <c:idx val="4"/>
              <c:layout>
                <c:manualLayout>
                  <c:x val="0"/>
                  <c:y val="-3.4778875053671103E-2"/>
                </c:manualLayout>
              </c:layout>
              <c:numFmt formatCode="#,##0.00;&quot;-&quot;#,##0.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7F5-47E4-A48D-64DE0DDBB348}"/>
                </c:ext>
              </c:extLst>
            </c:dLbl>
            <c:dLbl>
              <c:idx val="5"/>
              <c:layout>
                <c:manualLayout>
                  <c:x val="0"/>
                  <c:y val="-3.4778875053671103E-2"/>
                </c:manualLayout>
              </c:layout>
              <c:numFmt formatCode="#,##0.00;&quot;-&quot;#,##0.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7F5-47E4-A48D-64DE0DDBB34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0.62</c:v>
                </c:pt>
                <c:pt idx="1">
                  <c:v>0.62</c:v>
                </c:pt>
                <c:pt idx="2">
                  <c:v>0.6</c:v>
                </c:pt>
                <c:pt idx="3">
                  <c:v>0.6</c:v>
                </c:pt>
                <c:pt idx="4">
                  <c:v>0.56000000000000005</c:v>
                </c:pt>
                <c:pt idx="5">
                  <c:v>0.56000000000000005</c:v>
                </c:pt>
              </c:numCache>
            </c:numRef>
          </c:val>
          <c:smooth val="0"/>
          <c:extLst>
            <c:ext xmlns:c16="http://schemas.microsoft.com/office/drawing/2014/chart" uri="{C3380CC4-5D6E-409C-BE32-E72D297353CC}">
              <c16:uniqueId val="{00000004-87F5-47E4-A48D-64DE0DDBB348}"/>
            </c:ext>
          </c:extLst>
        </c:ser>
        <c:ser>
          <c:idx val="1"/>
          <c:order val="1"/>
          <c:spPr>
            <a:ln w="28575" cmpd="sng" algn="ctr">
              <a:solidFill>
                <a:schemeClr val="accent6"/>
              </a:solidFill>
              <a:prstDash val="solid"/>
            </a:ln>
          </c:spPr>
          <c:marker>
            <c:symbol val="none"/>
          </c:marker>
          <c:dLbls>
            <c:dLbl>
              <c:idx val="0"/>
              <c:layout>
                <c:manualLayout>
                  <c:x val="3.3582089552238806E-2"/>
                  <c:y val="-3.4778875053671103E-2"/>
                </c:manualLayout>
              </c:layout>
              <c:numFmt formatCode="#,##0.00;&quot;-&quot;#,##0.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7F5-47E4-A48D-64DE0DDBB348}"/>
                </c:ext>
              </c:extLst>
            </c:dLbl>
            <c:dLbl>
              <c:idx val="1"/>
              <c:layout>
                <c:manualLayout>
                  <c:x val="0"/>
                  <c:y val="-3.4778875053671103E-2"/>
                </c:manualLayout>
              </c:layout>
              <c:numFmt formatCode="#,##0.00;&quot;-&quot;#,##0.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7F5-47E4-A48D-64DE0DDBB348}"/>
                </c:ext>
              </c:extLst>
            </c:dLbl>
            <c:dLbl>
              <c:idx val="4"/>
              <c:layout>
                <c:manualLayout>
                  <c:x val="0"/>
                  <c:y val="-3.4778875053671103E-2"/>
                </c:manualLayout>
              </c:layout>
              <c:numFmt formatCode="#,##0.00;&quot;-&quot;#,##0.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7F5-47E4-A48D-64DE0DDBB348}"/>
                </c:ext>
              </c:extLst>
            </c:dLbl>
            <c:dLbl>
              <c:idx val="5"/>
              <c:layout>
                <c:manualLayout>
                  <c:x val="0"/>
                  <c:y val="-3.4778875053671103E-2"/>
                </c:manualLayout>
              </c:layout>
              <c:numFmt formatCode="#,##0.00;&quot;-&quot;#,##0.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7F5-47E4-A48D-64DE0DDBB34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0.46</c:v>
                </c:pt>
                <c:pt idx="1">
                  <c:v>0.46</c:v>
                </c:pt>
                <c:pt idx="2">
                  <c:v>0.43</c:v>
                </c:pt>
                <c:pt idx="3">
                  <c:v>0.43</c:v>
                </c:pt>
                <c:pt idx="4">
                  <c:v>0.41</c:v>
                </c:pt>
                <c:pt idx="5">
                  <c:v>0.41</c:v>
                </c:pt>
              </c:numCache>
            </c:numRef>
          </c:val>
          <c:smooth val="0"/>
          <c:extLst>
            <c:ext xmlns:c16="http://schemas.microsoft.com/office/drawing/2014/chart" uri="{C3380CC4-5D6E-409C-BE32-E72D297353CC}">
              <c16:uniqueId val="{00000009-87F5-47E4-A48D-64DE0DDBB348}"/>
            </c:ext>
          </c:extLst>
        </c:ser>
        <c:dLbls>
          <c:showLegendKey val="0"/>
          <c:showVal val="0"/>
          <c:showCatName val="0"/>
          <c:showSerName val="0"/>
          <c:showPercent val="0"/>
          <c:showBubbleSize val="0"/>
        </c:dLbls>
        <c:smooth val="0"/>
        <c:axId val="820435824"/>
        <c:axId val="1"/>
      </c:lineChart>
      <c:catAx>
        <c:axId val="82043582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sz="1000" kern="1200">
                <a:latin typeface="+mn-lt"/>
                <a:ea typeface="+mn-ea"/>
                <a:cs typeface="+mn-cs"/>
              </a:defRPr>
            </a:pPr>
            <a:endParaRPr lang="en-US"/>
          </a:p>
        </c:txPr>
        <c:crossAx val="1"/>
        <c:crosses val="min"/>
        <c:auto val="0"/>
        <c:lblAlgn val="ctr"/>
        <c:lblOffset val="100"/>
        <c:noMultiLvlLbl val="0"/>
      </c:catAx>
      <c:valAx>
        <c:axId val="1"/>
        <c:scaling>
          <c:orientation val="minMax"/>
          <c:max val="0.85000000000000009"/>
          <c:min val="0.2"/>
        </c:scaling>
        <c:delete val="0"/>
        <c:axPos val="l"/>
        <c:majorGridlines>
          <c:spPr>
            <a:ln w="3175" cmpd="sng" algn="ctr">
              <a:solidFill>
                <a:srgbClr val="C0C0C0"/>
              </a:solidFill>
              <a:prstDash val="solid"/>
            </a:ln>
          </c:spPr>
        </c:majorGridlines>
        <c:numFmt formatCode="#,##0.00;&quot;-&quot;#,##0.00" sourceLinked="0"/>
        <c:majorTickMark val="out"/>
        <c:minorTickMark val="none"/>
        <c:tickLblPos val="nextTo"/>
        <c:spPr>
          <a:ln w="9525" cmpd="sng" algn="ctr">
            <a:solidFill>
              <a:schemeClr val="tx1"/>
            </a:solidFill>
            <a:prstDash val="solid"/>
          </a:ln>
        </c:spPr>
        <c:txPr>
          <a:bodyPr wrap="none"/>
          <a:lstStyle/>
          <a:p>
            <a:pPr>
              <a:defRPr sz="1000" kern="1200">
                <a:solidFill>
                  <a:schemeClr val="tx1"/>
                </a:solidFill>
                <a:latin typeface="+mn-lt"/>
                <a:ea typeface="+mn-ea"/>
                <a:cs typeface="+mn-cs"/>
              </a:defRPr>
            </a:pPr>
            <a:endParaRPr lang="en-US"/>
          </a:p>
        </c:txPr>
        <c:crossAx val="820435824"/>
        <c:crosses val="min"/>
        <c:crossBetween val="midCat"/>
        <c:majorUnit val="0.05"/>
      </c:valAx>
    </c:plotArea>
    <c:plotVisOnly val="0"/>
    <c:dispBlanksAs val="gap"/>
    <c:showDLblsOverMax val="1"/>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776925262858768E-2"/>
          <c:y val="2.4197301070265239E-2"/>
          <c:w val="0.97044614947428243"/>
          <c:h val="0.95160539785946952"/>
        </c:manualLayout>
      </c:layout>
      <c:barChart>
        <c:barDir val="col"/>
        <c:grouping val="stacked"/>
        <c:varyColors val="0"/>
        <c:ser>
          <c:idx val="0"/>
          <c:order val="0"/>
          <c:spPr>
            <a:solidFill>
              <a:srgbClr val="F0D132"/>
            </a:solidFill>
            <a:ln w="3175" cmpd="sng" algn="ctr">
              <a:solidFill>
                <a:schemeClr val="bg1"/>
              </a:solidFill>
              <a:prstDash val="solid"/>
            </a:ln>
          </c:spPr>
          <c:invertIfNegative val="0"/>
          <c:val>
            <c:numRef>
              <c:f>Sheet1!$A$1:$U$1</c:f>
              <c:numCache>
                <c:formatCode>General</c:formatCode>
                <c:ptCount val="21"/>
                <c:pt idx="0">
                  <c:v>16419</c:v>
                </c:pt>
                <c:pt idx="1">
                  <c:v>18248</c:v>
                </c:pt>
                <c:pt idx="2">
                  <c:v>20474</c:v>
                </c:pt>
                <c:pt idx="3">
                  <c:v>22116</c:v>
                </c:pt>
                <c:pt idx="4">
                  <c:v>22794</c:v>
                </c:pt>
                <c:pt idx="5">
                  <c:v>25732</c:v>
                </c:pt>
                <c:pt idx="6">
                  <c:v>26903</c:v>
                </c:pt>
                <c:pt idx="7">
                  <c:v>28712</c:v>
                </c:pt>
                <c:pt idx="8">
                  <c:v>30979</c:v>
                </c:pt>
                <c:pt idx="9">
                  <c:v>33477</c:v>
                </c:pt>
                <c:pt idx="10">
                  <c:v>38614</c:v>
                </c:pt>
                <c:pt idx="11">
                  <c:v>44580</c:v>
                </c:pt>
                <c:pt idx="12">
                  <c:v>49435</c:v>
                </c:pt>
                <c:pt idx="13">
                  <c:v>55580</c:v>
                </c:pt>
                <c:pt idx="14">
                  <c:v>58721</c:v>
                </c:pt>
                <c:pt idx="15">
                  <c:v>60742</c:v>
                </c:pt>
                <c:pt idx="16">
                  <c:v>62201</c:v>
                </c:pt>
                <c:pt idx="17">
                  <c:v>63711</c:v>
                </c:pt>
                <c:pt idx="18">
                  <c:v>66202</c:v>
                </c:pt>
                <c:pt idx="19">
                  <c:v>69486</c:v>
                </c:pt>
                <c:pt idx="20">
                  <c:v>72823</c:v>
                </c:pt>
              </c:numCache>
            </c:numRef>
          </c:val>
          <c:extLst>
            <c:ext xmlns:c16="http://schemas.microsoft.com/office/drawing/2014/chart" uri="{C3380CC4-5D6E-409C-BE32-E72D297353CC}">
              <c16:uniqueId val="{00000000-D0F5-465B-BBE1-C48DC5D64993}"/>
            </c:ext>
          </c:extLst>
        </c:ser>
        <c:ser>
          <c:idx val="1"/>
          <c:order val="1"/>
          <c:spPr>
            <a:solidFill>
              <a:srgbClr val="6BCCF5"/>
            </a:solidFill>
            <a:ln w="3175" cmpd="sng" algn="ctr">
              <a:solidFill>
                <a:schemeClr val="bg1"/>
              </a:solidFill>
              <a:prstDash val="solid"/>
            </a:ln>
          </c:spPr>
          <c:invertIfNegative val="0"/>
          <c:val>
            <c:numRef>
              <c:f>Sheet1!$A$2:$U$2</c:f>
              <c:numCache>
                <c:formatCode>General</c:formatCode>
                <c:ptCount val="21"/>
                <c:pt idx="0">
                  <c:v>1105</c:v>
                </c:pt>
                <c:pt idx="1">
                  <c:v>2056</c:v>
                </c:pt>
                <c:pt idx="2">
                  <c:v>2899</c:v>
                </c:pt>
                <c:pt idx="3">
                  <c:v>4170</c:v>
                </c:pt>
                <c:pt idx="4">
                  <c:v>6120</c:v>
                </c:pt>
                <c:pt idx="5">
                  <c:v>10566</c:v>
                </c:pt>
                <c:pt idx="6">
                  <c:v>18006</c:v>
                </c:pt>
                <c:pt idx="7">
                  <c:v>25832</c:v>
                </c:pt>
                <c:pt idx="8">
                  <c:v>33770.000999999997</c:v>
                </c:pt>
                <c:pt idx="9">
                  <c:v>36283.000999999989</c:v>
                </c:pt>
                <c:pt idx="10">
                  <c:v>37398</c:v>
                </c:pt>
                <c:pt idx="11">
                  <c:v>38601</c:v>
                </c:pt>
                <c:pt idx="12">
                  <c:v>39908</c:v>
                </c:pt>
                <c:pt idx="13">
                  <c:v>41404.000999999989</c:v>
                </c:pt>
                <c:pt idx="14">
                  <c:v>44035</c:v>
                </c:pt>
                <c:pt idx="15">
                  <c:v>47487</c:v>
                </c:pt>
                <c:pt idx="16">
                  <c:v>51784.999000000011</c:v>
                </c:pt>
                <c:pt idx="17">
                  <c:v>57463.000999999989</c:v>
                </c:pt>
                <c:pt idx="18">
                  <c:v>61188</c:v>
                </c:pt>
                <c:pt idx="19">
                  <c:v>74882</c:v>
                </c:pt>
                <c:pt idx="20">
                  <c:v>89943</c:v>
                </c:pt>
              </c:numCache>
            </c:numRef>
          </c:val>
          <c:extLst>
            <c:ext xmlns:c16="http://schemas.microsoft.com/office/drawing/2014/chart" uri="{C3380CC4-5D6E-409C-BE32-E72D297353CC}">
              <c16:uniqueId val="{00000001-D0F5-465B-BBE1-C48DC5D64993}"/>
            </c:ext>
          </c:extLst>
        </c:ser>
        <c:dLbls>
          <c:showLegendKey val="0"/>
          <c:showVal val="0"/>
          <c:showCatName val="0"/>
          <c:showSerName val="0"/>
          <c:showPercent val="0"/>
          <c:showBubbleSize val="0"/>
        </c:dLbls>
        <c:gapWidth val="0"/>
        <c:overlap val="100"/>
        <c:axId val="1662784143"/>
        <c:axId val="1"/>
      </c:barChart>
      <c:catAx>
        <c:axId val="1662784143"/>
        <c:scaling>
          <c:orientation val="minMax"/>
        </c:scaling>
        <c:delete val="0"/>
        <c:axPos val="b"/>
        <c:majorGridlines>
          <c:spPr>
            <a:ln>
              <a:noFill/>
            </a:ln>
          </c:spPr>
        </c:majorGridlines>
        <c:majorTickMark val="out"/>
        <c:minorTickMark val="none"/>
        <c:tickLblPos val="none"/>
        <c:spPr>
          <a:ln w="19050" cmpd="sng" algn="ctr">
            <a:solidFill>
              <a:schemeClr val="tx1"/>
            </a:solidFill>
            <a:prstDash val="solid"/>
          </a:ln>
        </c:spPr>
        <c:txPr>
          <a:bodyPr wrap="none"/>
          <a:lstStyle/>
          <a:p>
            <a:pPr>
              <a:defRPr sz="1050" kern="1200">
                <a:latin typeface="+mn-lt"/>
                <a:ea typeface="+mn-ea"/>
                <a:cs typeface="+mn-cs"/>
              </a:defRPr>
            </a:pPr>
            <a:endParaRPr lang="en-US"/>
          </a:p>
        </c:txPr>
        <c:crossAx val="1"/>
        <c:crosses val="min"/>
        <c:auto val="0"/>
        <c:lblAlgn val="ctr"/>
        <c:lblOffset val="100"/>
        <c:noMultiLvlLbl val="0"/>
      </c:catAx>
      <c:valAx>
        <c:axId val="1"/>
        <c:scaling>
          <c:orientation val="minMax"/>
          <c:max val="18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sz="1050" kern="1200">
                <a:latin typeface="+mn-lt"/>
                <a:ea typeface="+mn-ea"/>
                <a:cs typeface="+mn-cs"/>
              </a:defRPr>
            </a:pPr>
            <a:endParaRPr lang="en-US"/>
          </a:p>
        </c:txPr>
        <c:crossAx val="1662784143"/>
        <c:crosses val="min"/>
        <c:crossBetween val="between"/>
        <c:majorUnit val="20000"/>
      </c:valAx>
    </c:plotArea>
    <c:plotVisOnly val="0"/>
    <c:dispBlanksAs val="gap"/>
    <c:showDLblsOverMax val="1"/>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711810305517556E-2"/>
          <c:y val="0.11202317720907774"/>
          <c:w val="0.92293661650706793"/>
          <c:h val="0.81603090294543701"/>
        </c:manualLayout>
      </c:layout>
      <c:lineChart>
        <c:grouping val="standard"/>
        <c:varyColors val="0"/>
        <c:ser>
          <c:idx val="0"/>
          <c:order val="0"/>
          <c:spPr>
            <a:ln w="19050" cmpd="sng" algn="ctr">
              <a:solidFill>
                <a:schemeClr val="accent1"/>
              </a:solidFill>
              <a:prstDash val="solid"/>
            </a:ln>
          </c:spPr>
          <c:marker>
            <c:symbol val="none"/>
          </c:marker>
          <c:dPt>
            <c:idx val="0"/>
            <c:marker>
              <c:symbol val="circle"/>
              <c:size val="4"/>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0-ECE7-4106-B932-344C2D16F40F}"/>
              </c:ext>
            </c:extLst>
          </c:dPt>
          <c:dPt>
            <c:idx val="1"/>
            <c:marker>
              <c:symbol val="circle"/>
              <c:size val="4"/>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1-ECE7-4106-B932-344C2D16F40F}"/>
              </c:ext>
            </c:extLst>
          </c:dPt>
          <c:dPt>
            <c:idx val="2"/>
            <c:marker>
              <c:symbol val="circle"/>
              <c:size val="4"/>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2-ECE7-4106-B932-344C2D16F40F}"/>
              </c:ext>
            </c:extLst>
          </c:dPt>
          <c:dPt>
            <c:idx val="3"/>
            <c:marker>
              <c:symbol val="circle"/>
              <c:size val="4"/>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3-ECE7-4106-B932-344C2D16F40F}"/>
              </c:ext>
            </c:extLst>
          </c:dPt>
          <c:dPt>
            <c:idx val="4"/>
            <c:marker>
              <c:symbol val="circle"/>
              <c:size val="4"/>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4-ECE7-4106-B932-344C2D16F40F}"/>
              </c:ext>
            </c:extLst>
          </c:dPt>
          <c:dPt>
            <c:idx val="5"/>
            <c:marker>
              <c:symbol val="circle"/>
              <c:size val="4"/>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5-ECE7-4106-B932-344C2D16F40F}"/>
              </c:ext>
            </c:extLst>
          </c:dPt>
          <c:dPt>
            <c:idx val="6"/>
            <c:marker>
              <c:symbol val="circle"/>
              <c:size val="4"/>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6-ECE7-4106-B932-344C2D16F40F}"/>
              </c:ext>
            </c:extLst>
          </c:dPt>
          <c:dPt>
            <c:idx val="7"/>
            <c:marker>
              <c:symbol val="circle"/>
              <c:size val="4"/>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7-ECE7-4106-B932-344C2D16F40F}"/>
              </c:ext>
            </c:extLst>
          </c:dPt>
          <c:dPt>
            <c:idx val="8"/>
            <c:marker>
              <c:symbol val="circle"/>
              <c:size val="4"/>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8-ECE7-4106-B932-344C2D16F40F}"/>
              </c:ext>
            </c:extLst>
          </c:dPt>
          <c:dPt>
            <c:idx val="9"/>
            <c:marker>
              <c:symbol val="circle"/>
              <c:size val="4"/>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9-ECE7-4106-B932-344C2D16F40F}"/>
              </c:ext>
            </c:extLst>
          </c:dPt>
          <c:dPt>
            <c:idx val="10"/>
            <c:marker>
              <c:symbol val="circle"/>
              <c:size val="4"/>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A-ECE7-4106-B932-344C2D16F40F}"/>
              </c:ext>
            </c:extLst>
          </c:dPt>
          <c:dLbls>
            <c:dLbl>
              <c:idx val="4"/>
              <c:layout>
                <c:manualLayout>
                  <c:x val="0"/>
                  <c:y val="-4.9734427812650896E-2"/>
                </c:manualLayout>
              </c:layout>
              <c:numFmt formatCode="#,##0;&quot;-&quot;#,##0" sourceLinked="0"/>
              <c:spPr>
                <a:noFill/>
                <a:ln>
                  <a:noFill/>
                </a:ln>
              </c:spPr>
              <c:txPr>
                <a:bodyPr wrap="none"/>
                <a:lstStyle/>
                <a:p>
                  <a:pPr>
                    <a:defRPr sz="105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CE7-4106-B932-344C2D16F40F}"/>
                </c:ext>
              </c:extLst>
            </c:dLbl>
            <c:dLbl>
              <c:idx val="10"/>
              <c:layout>
                <c:manualLayout>
                  <c:x val="7.7519379844961239E-3"/>
                  <c:y val="6.6151617576050217E-2"/>
                </c:manualLayout>
              </c:layout>
              <c:numFmt formatCode="#,##0;&quot;-&quot;#,##0" sourceLinked="0"/>
              <c:spPr>
                <a:noFill/>
                <a:ln>
                  <a:noFill/>
                </a:ln>
              </c:spPr>
              <c:txPr>
                <a:bodyPr wrap="none"/>
                <a:lstStyle/>
                <a:p>
                  <a:pPr>
                    <a:defRPr sz="105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CE7-4106-B932-344C2D16F40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36.700000000000003</c:v>
                </c:pt>
                <c:pt idx="1">
                  <c:v>45.72</c:v>
                </c:pt>
                <c:pt idx="2">
                  <c:v>60.12</c:v>
                </c:pt>
                <c:pt idx="3">
                  <c:v>79.16</c:v>
                </c:pt>
                <c:pt idx="4">
                  <c:v>102.49</c:v>
                </c:pt>
                <c:pt idx="5">
                  <c:v>123.53999999999999</c:v>
                </c:pt>
                <c:pt idx="6">
                  <c:v>140</c:v>
                </c:pt>
                <c:pt idx="7">
                  <c:v>160.9</c:v>
                </c:pt>
                <c:pt idx="8">
                  <c:v>181.3</c:v>
                </c:pt>
                <c:pt idx="9">
                  <c:v>206.3</c:v>
                </c:pt>
                <c:pt idx="10">
                  <c:v>277.20000000000005</c:v>
                </c:pt>
              </c:numCache>
            </c:numRef>
          </c:val>
          <c:smooth val="0"/>
          <c:extLst>
            <c:ext xmlns:c16="http://schemas.microsoft.com/office/drawing/2014/chart" uri="{C3380CC4-5D6E-409C-BE32-E72D297353CC}">
              <c16:uniqueId val="{0000000B-ECE7-4106-B932-344C2D16F40F}"/>
            </c:ext>
          </c:extLst>
        </c:ser>
        <c:ser>
          <c:idx val="1"/>
          <c:order val="1"/>
          <c:spPr>
            <a:ln w="19050" cmpd="sng" algn="ctr">
              <a:solidFill>
                <a:schemeClr val="accent2"/>
              </a:solidFill>
              <a:prstDash val="solid"/>
            </a:ln>
          </c:spPr>
          <c:marker>
            <c:symbol val="none"/>
          </c:marker>
          <c:dPt>
            <c:idx val="0"/>
            <c:marker>
              <c:symbol val="circle"/>
              <c:size val="4"/>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C-ECE7-4106-B932-344C2D16F40F}"/>
              </c:ext>
            </c:extLst>
          </c:dPt>
          <c:dPt>
            <c:idx val="1"/>
            <c:marker>
              <c:symbol val="circle"/>
              <c:size val="4"/>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D-ECE7-4106-B932-344C2D16F40F}"/>
              </c:ext>
            </c:extLst>
          </c:dPt>
          <c:dPt>
            <c:idx val="2"/>
            <c:marker>
              <c:symbol val="circle"/>
              <c:size val="4"/>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E-ECE7-4106-B932-344C2D16F40F}"/>
              </c:ext>
            </c:extLst>
          </c:dPt>
          <c:dPt>
            <c:idx val="3"/>
            <c:marker>
              <c:symbol val="circle"/>
              <c:size val="4"/>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F-ECE7-4106-B932-344C2D16F40F}"/>
              </c:ext>
            </c:extLst>
          </c:dPt>
          <c:dPt>
            <c:idx val="4"/>
            <c:marker>
              <c:symbol val="circle"/>
              <c:size val="4"/>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10-ECE7-4106-B932-344C2D16F40F}"/>
              </c:ext>
            </c:extLst>
          </c:dPt>
          <c:val>
            <c:numRef>
              <c:f>Sheet1!$A$2:$K$2</c:f>
              <c:numCache>
                <c:formatCode>General</c:formatCode>
                <c:ptCount val="11"/>
                <c:pt idx="0">
                  <c:v>39.5</c:v>
                </c:pt>
                <c:pt idx="1">
                  <c:v>59.7</c:v>
                </c:pt>
                <c:pt idx="2">
                  <c:v>104.9</c:v>
                </c:pt>
                <c:pt idx="3">
                  <c:v>197.82</c:v>
                </c:pt>
                <c:pt idx="4">
                  <c:v>212.22</c:v>
                </c:pt>
              </c:numCache>
            </c:numRef>
          </c:val>
          <c:smooth val="0"/>
          <c:extLst>
            <c:ext xmlns:c16="http://schemas.microsoft.com/office/drawing/2014/chart" uri="{C3380CC4-5D6E-409C-BE32-E72D297353CC}">
              <c16:uniqueId val="{00000011-ECE7-4106-B932-344C2D16F40F}"/>
            </c:ext>
          </c:extLst>
        </c:ser>
        <c:ser>
          <c:idx val="2"/>
          <c:order val="2"/>
          <c:spPr>
            <a:ln w="19050" cmpd="sng" algn="ctr">
              <a:solidFill>
                <a:schemeClr val="accent3"/>
              </a:solidFill>
              <a:prstDash val="lgDash"/>
            </a:ln>
          </c:spPr>
          <c:marker>
            <c:symbol val="none"/>
          </c:marker>
          <c:val>
            <c:numRef>
              <c:f>Sheet1!$A$3:$K$3</c:f>
              <c:numCache>
                <c:formatCode>General</c:formatCode>
                <c:ptCount val="11"/>
                <c:pt idx="4">
                  <c:v>212.22</c:v>
                </c:pt>
                <c:pt idx="5">
                  <c:v>226.62</c:v>
                </c:pt>
                <c:pt idx="6">
                  <c:v>241.02000000000004</c:v>
                </c:pt>
                <c:pt idx="7">
                  <c:v>255.42000000000002</c:v>
                </c:pt>
                <c:pt idx="8">
                  <c:v>269.82</c:v>
                </c:pt>
                <c:pt idx="9">
                  <c:v>284.21999999999997</c:v>
                </c:pt>
                <c:pt idx="10">
                  <c:v>298.61999999999995</c:v>
                </c:pt>
              </c:numCache>
            </c:numRef>
          </c:val>
          <c:smooth val="0"/>
          <c:extLst>
            <c:ext xmlns:c16="http://schemas.microsoft.com/office/drawing/2014/chart" uri="{C3380CC4-5D6E-409C-BE32-E72D297353CC}">
              <c16:uniqueId val="{00000012-ECE7-4106-B932-344C2D16F40F}"/>
            </c:ext>
          </c:extLst>
        </c:ser>
        <c:ser>
          <c:idx val="3"/>
          <c:order val="3"/>
          <c:spPr>
            <a:ln w="19050" cmpd="sng" algn="ctr">
              <a:solidFill>
                <a:schemeClr val="accent4"/>
              </a:solidFill>
              <a:prstDash val="lgDash"/>
            </a:ln>
          </c:spPr>
          <c:marker>
            <c:symbol val="none"/>
          </c:marker>
          <c:dLbls>
            <c:dLbl>
              <c:idx val="10"/>
              <c:layout>
                <c:manualLayout>
                  <c:x val="0"/>
                  <c:y val="-4.0560115886045391E-2"/>
                </c:manualLayout>
              </c:layout>
              <c:numFmt formatCode="#,##0;&quot;-&quot;#,##0" sourceLinked="0"/>
              <c:spPr>
                <a:noFill/>
                <a:ln>
                  <a:noFill/>
                </a:ln>
              </c:spPr>
              <c:txPr>
                <a:bodyPr wrap="none"/>
                <a:lstStyle/>
                <a:p>
                  <a:pPr>
                    <a:defRPr sz="105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ECE7-4106-B932-344C2D16F40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Sheet1!$A$4:$K$4</c:f>
              <c:numCache>
                <c:formatCode>General</c:formatCode>
                <c:ptCount val="11"/>
                <c:pt idx="4">
                  <c:v>212.22</c:v>
                </c:pt>
                <c:pt idx="5">
                  <c:v>231.22</c:v>
                </c:pt>
                <c:pt idx="6">
                  <c:v>250.22</c:v>
                </c:pt>
                <c:pt idx="7">
                  <c:v>269.22000000000003</c:v>
                </c:pt>
                <c:pt idx="8">
                  <c:v>288.22000000000003</c:v>
                </c:pt>
                <c:pt idx="9">
                  <c:v>307.22000000000003</c:v>
                </c:pt>
                <c:pt idx="10">
                  <c:v>326.22000000000003</c:v>
                </c:pt>
              </c:numCache>
            </c:numRef>
          </c:val>
          <c:smooth val="0"/>
          <c:extLst>
            <c:ext xmlns:c16="http://schemas.microsoft.com/office/drawing/2014/chart" uri="{C3380CC4-5D6E-409C-BE32-E72D297353CC}">
              <c16:uniqueId val="{00000014-ECE7-4106-B932-344C2D16F40F}"/>
            </c:ext>
          </c:extLst>
        </c:ser>
        <c:ser>
          <c:idx val="4"/>
          <c:order val="4"/>
          <c:spPr>
            <a:ln w="19050" cmpd="sng" algn="ctr">
              <a:solidFill>
                <a:schemeClr val="accent5"/>
              </a:solidFill>
              <a:prstDash val="lgDash"/>
            </a:ln>
          </c:spPr>
          <c:marker>
            <c:symbol val="none"/>
          </c:marker>
          <c:dLbls>
            <c:dLbl>
              <c:idx val="10"/>
              <c:layout>
                <c:manualLayout>
                  <c:x val="0"/>
                  <c:y val="-4.0560115886045391E-2"/>
                </c:manualLayout>
              </c:layout>
              <c:numFmt formatCode="#,##0;&quot;-&quot;#,##0" sourceLinked="0"/>
              <c:spPr>
                <a:noFill/>
                <a:ln>
                  <a:noFill/>
                </a:ln>
              </c:spPr>
              <c:txPr>
                <a:bodyPr wrap="none"/>
                <a:lstStyle/>
                <a:p>
                  <a:pPr>
                    <a:defRPr sz="105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ECE7-4106-B932-344C2D16F40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Sheet1!$A$5:$K$5</c:f>
              <c:numCache>
                <c:formatCode>General</c:formatCode>
                <c:ptCount val="11"/>
                <c:pt idx="4">
                  <c:v>212.22</c:v>
                </c:pt>
                <c:pt idx="5">
                  <c:v>241.53</c:v>
                </c:pt>
                <c:pt idx="6">
                  <c:v>270.84000000000003</c:v>
                </c:pt>
                <c:pt idx="7">
                  <c:v>300.15000000000003</c:v>
                </c:pt>
                <c:pt idx="8">
                  <c:v>329.46000000000004</c:v>
                </c:pt>
                <c:pt idx="9">
                  <c:v>358.77000000000004</c:v>
                </c:pt>
                <c:pt idx="10">
                  <c:v>388.08000000000004</c:v>
                </c:pt>
              </c:numCache>
            </c:numRef>
          </c:val>
          <c:smooth val="0"/>
          <c:extLst>
            <c:ext xmlns:c16="http://schemas.microsoft.com/office/drawing/2014/chart" uri="{C3380CC4-5D6E-409C-BE32-E72D297353CC}">
              <c16:uniqueId val="{00000016-ECE7-4106-B932-344C2D16F40F}"/>
            </c:ext>
          </c:extLst>
        </c:ser>
        <c:dLbls>
          <c:showLegendKey val="0"/>
          <c:showVal val="0"/>
          <c:showCatName val="0"/>
          <c:showSerName val="0"/>
          <c:showPercent val="0"/>
          <c:showBubbleSize val="0"/>
        </c:dLbls>
        <c:smooth val="0"/>
        <c:axId val="609136255"/>
        <c:axId val="1"/>
      </c:lineChart>
      <c:catAx>
        <c:axId val="609136255"/>
        <c:scaling>
          <c:orientation val="minMax"/>
        </c:scaling>
        <c:delete val="0"/>
        <c:axPos val="b"/>
        <c:majorGridlines>
          <c:spPr>
            <a:ln>
              <a:noFill/>
            </a:ln>
          </c:spPr>
        </c:majorGridlines>
        <c:majorTickMark val="out"/>
        <c:minorTickMark val="none"/>
        <c:tickLblPos val="none"/>
        <c:spPr>
          <a:ln w="19050" cmpd="sng" algn="ctr">
            <a:solidFill>
              <a:schemeClr val="tx1"/>
            </a:solidFill>
            <a:prstDash val="solid"/>
          </a:ln>
        </c:spPr>
        <c:txPr>
          <a:bodyPr wrap="none"/>
          <a:lstStyle/>
          <a:p>
            <a:pPr>
              <a:defRPr sz="1050" kern="1200">
                <a:latin typeface="+mn-lt"/>
                <a:ea typeface="+mn-ea"/>
                <a:cs typeface="+mn-cs"/>
              </a:defRPr>
            </a:pPr>
            <a:endParaRPr lang="en-US"/>
          </a:p>
        </c:txPr>
        <c:crossAx val="1"/>
        <c:crosses val="min"/>
        <c:auto val="0"/>
        <c:lblAlgn val="ctr"/>
        <c:lblOffset val="100"/>
        <c:noMultiLvlLbl val="0"/>
      </c:catAx>
      <c:valAx>
        <c:axId val="1"/>
        <c:scaling>
          <c:orientation val="minMax"/>
          <c:max val="388.08000000000004"/>
          <c:min val="0"/>
        </c:scaling>
        <c:delete val="1"/>
        <c:axPos val="r"/>
        <c:numFmt formatCode="General" sourceLinked="1"/>
        <c:majorTickMark val="out"/>
        <c:minorTickMark val="none"/>
        <c:tickLblPos val="nextTo"/>
        <c:crossAx val="609136255"/>
        <c:crosses val="max"/>
        <c:crossBetween val="midCat"/>
      </c:valAx>
    </c:plotArea>
    <c:plotVisOnly val="0"/>
    <c:dispBlanksAs val="gap"/>
    <c:showDLblsOverMax val="1"/>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096525096525095E-2"/>
          <c:y val="0.10467380720545277"/>
          <c:w val="0.9498069498069498"/>
          <c:h val="0.82278481012658233"/>
        </c:manualLayout>
      </c:layout>
      <c:barChart>
        <c:barDir val="col"/>
        <c:grouping val="clustered"/>
        <c:varyColors val="0"/>
        <c:ser>
          <c:idx val="0"/>
          <c:order val="0"/>
          <c:spPr>
            <a:solidFill>
              <a:schemeClr val="accent6"/>
            </a:solidFill>
            <a:ln w="3175" cmpd="sng" algn="ctr">
              <a:solidFill>
                <a:schemeClr val="bg1"/>
              </a:solidFill>
              <a:prstDash val="solid"/>
            </a:ln>
          </c:spPr>
          <c:invertIfNegative val="0"/>
          <c:val>
            <c:numRef>
              <c:f>Sheet1!$A$1:$G$1</c:f>
              <c:numCache>
                <c:formatCode>General</c:formatCode>
                <c:ptCount val="7"/>
                <c:pt idx="0">
                  <c:v>53.46845699999988</c:v>
                </c:pt>
                <c:pt idx="1">
                  <c:v>59.17531499999987</c:v>
                </c:pt>
                <c:pt idx="2">
                  <c:v>56.636989999999869</c:v>
                </c:pt>
                <c:pt idx="3">
                  <c:v>122.92473599999988</c:v>
                </c:pt>
                <c:pt idx="4">
                  <c:v>4.0794899999999856</c:v>
                </c:pt>
                <c:pt idx="5">
                  <c:v>14.214199999999995</c:v>
                </c:pt>
                <c:pt idx="6">
                  <c:v>30.688637999999948</c:v>
                </c:pt>
              </c:numCache>
            </c:numRef>
          </c:val>
          <c:extLst>
            <c:ext xmlns:c16="http://schemas.microsoft.com/office/drawing/2014/chart" uri="{C3380CC4-5D6E-409C-BE32-E72D297353CC}">
              <c16:uniqueId val="{00000000-E51B-4433-990D-6DE18DCB6B48}"/>
            </c:ext>
          </c:extLst>
        </c:ser>
        <c:ser>
          <c:idx val="1"/>
          <c:order val="1"/>
          <c:spPr>
            <a:solidFill>
              <a:schemeClr val="accent1"/>
            </a:solidFill>
            <a:ln w="3175" cmpd="sng" algn="ctr">
              <a:solidFill>
                <a:schemeClr val="bg1"/>
              </a:solidFill>
              <a:prstDash val="solid"/>
            </a:ln>
          </c:spPr>
          <c:invertIfNegative val="0"/>
          <c:dLbls>
            <c:dLbl>
              <c:idx val="2"/>
              <c:layout>
                <c:manualLayout>
                  <c:x val="0"/>
                  <c:y val="-0.19571567672833495"/>
                </c:manualLayout>
              </c:layout>
              <c:numFmt formatCode="#,##0;&quot;-&quot;#,##0" sourceLinked="0"/>
              <c:spPr>
                <a:noFill/>
                <a:ln>
                  <a:noFill/>
                </a:ln>
              </c:spPr>
              <c:txPr>
                <a:bodyPr wrap="none"/>
                <a:lstStyle/>
                <a:p>
                  <a:pPr>
                    <a:defRPr sz="105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51B-4433-990D-6DE18DCB6B48}"/>
                </c:ext>
              </c:extLst>
            </c:dLbl>
            <c:dLbl>
              <c:idx val="3"/>
              <c:layout>
                <c:manualLayout>
                  <c:x val="0"/>
                  <c:y val="-0.44401168451801365"/>
                </c:manualLayout>
              </c:layout>
              <c:numFmt formatCode="#,##0;&quot;-&quot;#,##0" sourceLinked="0"/>
              <c:spPr>
                <a:noFill/>
                <a:ln>
                  <a:noFill/>
                </a:ln>
              </c:spPr>
              <c:txPr>
                <a:bodyPr wrap="none"/>
                <a:lstStyle/>
                <a:p>
                  <a:pPr>
                    <a:defRPr sz="105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51B-4433-990D-6DE18DCB6B4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Sheet1!$A$2:$G$2</c:f>
              <c:numCache>
                <c:formatCode>General</c:formatCode>
                <c:ptCount val="7"/>
                <c:pt idx="0">
                  <c:v>75.701643999904547</c:v>
                </c:pt>
                <c:pt idx="1">
                  <c:v>69.77092599995224</c:v>
                </c:pt>
                <c:pt idx="2">
                  <c:v>78.747276999999897</c:v>
                </c:pt>
                <c:pt idx="3">
                  <c:v>199.03147499999963</c:v>
                </c:pt>
                <c:pt idx="4">
                  <c:v>39.555211999999891</c:v>
                </c:pt>
                <c:pt idx="5">
                  <c:v>14.887685999999984</c:v>
                </c:pt>
                <c:pt idx="6">
                  <c:v>44.719811999999948</c:v>
                </c:pt>
              </c:numCache>
            </c:numRef>
          </c:val>
          <c:extLst>
            <c:ext xmlns:c16="http://schemas.microsoft.com/office/drawing/2014/chart" uri="{C3380CC4-5D6E-409C-BE32-E72D297353CC}">
              <c16:uniqueId val="{00000003-E51B-4433-990D-6DE18DCB6B48}"/>
            </c:ext>
          </c:extLst>
        </c:ser>
        <c:ser>
          <c:idx val="2"/>
          <c:order val="2"/>
          <c:spPr>
            <a:solidFill>
              <a:schemeClr val="accent3"/>
            </a:solidFill>
            <a:ln w="3175" cmpd="sng" algn="ctr">
              <a:solidFill>
                <a:schemeClr val="bg1"/>
              </a:solidFill>
              <a:prstDash val="solid"/>
            </a:ln>
          </c:spPr>
          <c:invertIfNegative val="0"/>
          <c:dLbls>
            <c:dLbl>
              <c:idx val="4"/>
              <c:layout>
                <c:manualLayout>
                  <c:x val="1.2548262548262547E-2"/>
                  <c:y val="-9.7857838364167476E-2"/>
                </c:manualLayout>
              </c:layout>
              <c:numFmt formatCode="#,##0;&quot;-&quot;#,##0" sourceLinked="0"/>
              <c:spPr>
                <a:noFill/>
                <a:ln>
                  <a:noFill/>
                </a:ln>
              </c:spPr>
              <c:txPr>
                <a:bodyPr wrap="none"/>
                <a:lstStyle/>
                <a:p>
                  <a:pPr>
                    <a:defRPr sz="105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51B-4433-990D-6DE18DCB6B4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Sheet1!$A$3:$G$3</c:f>
              <c:numCache>
                <c:formatCode>General</c:formatCode>
                <c:ptCount val="7"/>
                <c:pt idx="0">
                  <c:v>56.912268999999895</c:v>
                </c:pt>
                <c:pt idx="1">
                  <c:v>63.308314999999915</c:v>
                </c:pt>
                <c:pt idx="2">
                  <c:v>72.921654000104795</c:v>
                </c:pt>
                <c:pt idx="3">
                  <c:v>193.62133199999954</c:v>
                </c:pt>
                <c:pt idx="4">
                  <c:v>31.704412999999985</c:v>
                </c:pt>
                <c:pt idx="5">
                  <c:v>24.831923999999951</c:v>
                </c:pt>
                <c:pt idx="6">
                  <c:v>48.550147999999893</c:v>
                </c:pt>
              </c:numCache>
            </c:numRef>
          </c:val>
          <c:extLst>
            <c:ext xmlns:c16="http://schemas.microsoft.com/office/drawing/2014/chart" uri="{C3380CC4-5D6E-409C-BE32-E72D297353CC}">
              <c16:uniqueId val="{00000005-E51B-4433-990D-6DE18DCB6B48}"/>
            </c:ext>
          </c:extLst>
        </c:ser>
        <c:dLbls>
          <c:showLegendKey val="0"/>
          <c:showVal val="0"/>
          <c:showCatName val="0"/>
          <c:showSerName val="0"/>
          <c:showPercent val="0"/>
          <c:showBubbleSize val="0"/>
        </c:dLbls>
        <c:gapWidth val="80"/>
        <c:axId val="609148735"/>
        <c:axId val="1"/>
      </c:barChart>
      <c:catAx>
        <c:axId val="609148735"/>
        <c:scaling>
          <c:orientation val="minMax"/>
        </c:scaling>
        <c:delete val="0"/>
        <c:axPos val="b"/>
        <c:majorGridlines>
          <c:spPr>
            <a:ln>
              <a:noFill/>
            </a:ln>
          </c:spPr>
        </c:majorGridlines>
        <c:majorTickMark val="out"/>
        <c:minorTickMark val="none"/>
        <c:tickLblPos val="none"/>
        <c:spPr>
          <a:ln w="19050" cmpd="sng" algn="ctr">
            <a:solidFill>
              <a:schemeClr val="tx1"/>
            </a:solidFill>
            <a:prstDash val="solid"/>
          </a:ln>
        </c:spPr>
        <c:txPr>
          <a:bodyPr wrap="none"/>
          <a:lstStyle/>
          <a:p>
            <a:pPr>
              <a:defRPr sz="1050" kern="1200">
                <a:latin typeface="+mn-lt"/>
                <a:ea typeface="+mn-ea"/>
                <a:cs typeface="+mn-cs"/>
              </a:defRPr>
            </a:pPr>
            <a:endParaRPr lang="en-US"/>
          </a:p>
        </c:txPr>
        <c:crossAx val="1"/>
        <c:crosses val="min"/>
        <c:auto val="0"/>
        <c:lblAlgn val="ctr"/>
        <c:lblOffset val="100"/>
        <c:noMultiLvlLbl val="0"/>
      </c:catAx>
      <c:valAx>
        <c:axId val="1"/>
        <c:scaling>
          <c:orientation val="minMax"/>
          <c:max val="199.03147499999963"/>
          <c:min val="0"/>
        </c:scaling>
        <c:delete val="1"/>
        <c:axPos val="l"/>
        <c:numFmt formatCode="General" sourceLinked="1"/>
        <c:majorTickMark val="out"/>
        <c:minorTickMark val="none"/>
        <c:tickLblPos val="nextTo"/>
        <c:crossAx val="609148735"/>
        <c:crosses val="min"/>
        <c:crossBetween val="between"/>
      </c:valAx>
    </c:plotArea>
    <c:plotVisOnly val="0"/>
    <c:dispBlanksAs val="gap"/>
    <c:showDLblsOverMax val="1"/>
  </c:chart>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193768672641914E-2"/>
          <c:y val="0.10467380720545277"/>
          <c:w val="0.95561246265471622"/>
          <c:h val="0.82278481012658233"/>
        </c:manualLayout>
      </c:layout>
      <c:barChart>
        <c:barDir val="col"/>
        <c:grouping val="clustered"/>
        <c:varyColors val="0"/>
        <c:ser>
          <c:idx val="0"/>
          <c:order val="0"/>
          <c:spPr>
            <a:solidFill>
              <a:schemeClr val="accent1"/>
            </a:solidFill>
            <a:ln w="3175" cmpd="sng" algn="ctr">
              <a:solidFill>
                <a:schemeClr val="bg1"/>
              </a:solidFill>
              <a:prstDash val="solid"/>
            </a:ln>
          </c:spPr>
          <c:invertIfNegative val="0"/>
          <c:val>
            <c:numRef>
              <c:f>Sheet1!$A$1:$G$1</c:f>
              <c:numCache>
                <c:formatCode>General</c:formatCode>
                <c:ptCount val="7"/>
                <c:pt idx="0">
                  <c:v>36.700000000000003</c:v>
                </c:pt>
                <c:pt idx="1">
                  <c:v>9.02</c:v>
                </c:pt>
                <c:pt idx="2">
                  <c:v>14.4</c:v>
                </c:pt>
                <c:pt idx="3">
                  <c:v>19.04</c:v>
                </c:pt>
                <c:pt idx="4">
                  <c:v>23.33</c:v>
                </c:pt>
                <c:pt idx="5">
                  <c:v>21.05</c:v>
                </c:pt>
                <c:pt idx="6">
                  <c:v>16.46</c:v>
                </c:pt>
              </c:numCache>
            </c:numRef>
          </c:val>
          <c:extLst>
            <c:ext xmlns:c16="http://schemas.microsoft.com/office/drawing/2014/chart" uri="{C3380CC4-5D6E-409C-BE32-E72D297353CC}">
              <c16:uniqueId val="{00000000-AB05-4BCD-8549-B8821EBCFB6D}"/>
            </c:ext>
          </c:extLst>
        </c:ser>
        <c:ser>
          <c:idx val="1"/>
          <c:order val="1"/>
          <c:spPr>
            <a:solidFill>
              <a:schemeClr val="accent2"/>
            </a:solidFill>
            <a:ln w="3175" cmpd="sng" algn="ctr">
              <a:solidFill>
                <a:schemeClr val="bg1"/>
              </a:solidFill>
              <a:prstDash val="solid"/>
            </a:ln>
          </c:spPr>
          <c:invertIfNegative val="0"/>
          <c:dLbls>
            <c:dLbl>
              <c:idx val="2"/>
              <c:layout>
                <c:manualLayout>
                  <c:x val="0"/>
                  <c:y val="-0.23271665043816941"/>
                </c:manualLayout>
              </c:layout>
              <c:numFmt formatCode="#,##0;&quot;-&quot;#,##0" sourceLinked="0"/>
              <c:spPr>
                <a:noFill/>
                <a:ln>
                  <a:noFill/>
                </a:ln>
              </c:spPr>
              <c:txPr>
                <a:bodyPr wrap="none"/>
                <a:lstStyle/>
                <a:p>
                  <a:pPr>
                    <a:defRPr sz="105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B05-4BCD-8549-B8821EBCFB6D}"/>
                </c:ext>
              </c:extLst>
            </c:dLbl>
            <c:dLbl>
              <c:idx val="3"/>
              <c:layout>
                <c:manualLayout>
                  <c:x val="0"/>
                  <c:y val="-0.44401168451801365"/>
                </c:manualLayout>
              </c:layout>
              <c:numFmt formatCode="#,##0;&quot;-&quot;#,##0" sourceLinked="0"/>
              <c:spPr>
                <a:noFill/>
                <a:ln>
                  <a:noFill/>
                </a:ln>
              </c:spPr>
              <c:txPr>
                <a:bodyPr wrap="none"/>
                <a:lstStyle/>
                <a:p>
                  <a:pPr>
                    <a:defRPr sz="105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B05-4BCD-8549-B8821EBCFB6D}"/>
                </c:ext>
              </c:extLst>
            </c:dLbl>
            <c:dLbl>
              <c:idx val="4"/>
              <c:layout>
                <c:manualLayout>
                  <c:x val="0"/>
                  <c:y val="-9.6397273612463488E-2"/>
                </c:manualLayout>
              </c:layout>
              <c:numFmt formatCode="#,##0;&quot;-&quot;#,##0" sourceLinked="0"/>
              <c:spPr>
                <a:noFill/>
                <a:ln>
                  <a:noFill/>
                </a:ln>
              </c:spPr>
              <c:txPr>
                <a:bodyPr wrap="none"/>
                <a:lstStyle/>
                <a:p>
                  <a:pPr>
                    <a:defRPr sz="105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B05-4BCD-8549-B8821EBCFB6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Sheet1!$A$2:$G$2</c:f>
              <c:numCache>
                <c:formatCode>General</c:formatCode>
                <c:ptCount val="7"/>
                <c:pt idx="0">
                  <c:v>39.5</c:v>
                </c:pt>
                <c:pt idx="1">
                  <c:v>20.2</c:v>
                </c:pt>
                <c:pt idx="2">
                  <c:v>45.2</c:v>
                </c:pt>
                <c:pt idx="3">
                  <c:v>92.92</c:v>
                </c:pt>
                <c:pt idx="4">
                  <c:v>14.4</c:v>
                </c:pt>
              </c:numCache>
            </c:numRef>
          </c:val>
          <c:extLst>
            <c:ext xmlns:c16="http://schemas.microsoft.com/office/drawing/2014/chart" uri="{C3380CC4-5D6E-409C-BE32-E72D297353CC}">
              <c16:uniqueId val="{00000004-AB05-4BCD-8549-B8821EBCFB6D}"/>
            </c:ext>
          </c:extLst>
        </c:ser>
        <c:dLbls>
          <c:showLegendKey val="0"/>
          <c:showVal val="0"/>
          <c:showCatName val="0"/>
          <c:showSerName val="0"/>
          <c:showPercent val="0"/>
          <c:showBubbleSize val="0"/>
        </c:dLbls>
        <c:gapWidth val="80"/>
        <c:axId val="609144991"/>
        <c:axId val="1"/>
      </c:barChart>
      <c:catAx>
        <c:axId val="609144991"/>
        <c:scaling>
          <c:orientation val="minMax"/>
        </c:scaling>
        <c:delete val="0"/>
        <c:axPos val="b"/>
        <c:majorGridlines>
          <c:spPr>
            <a:ln>
              <a:noFill/>
            </a:ln>
          </c:spPr>
        </c:majorGridlines>
        <c:majorTickMark val="out"/>
        <c:minorTickMark val="none"/>
        <c:tickLblPos val="none"/>
        <c:spPr>
          <a:ln w="19050" cmpd="sng" algn="ctr">
            <a:solidFill>
              <a:schemeClr val="tx1"/>
            </a:solidFill>
            <a:prstDash val="solid"/>
          </a:ln>
        </c:spPr>
        <c:txPr>
          <a:bodyPr wrap="none"/>
          <a:lstStyle/>
          <a:p>
            <a:pPr>
              <a:defRPr sz="1050" kern="1200">
                <a:latin typeface="+mn-lt"/>
                <a:ea typeface="+mn-ea"/>
                <a:cs typeface="+mn-cs"/>
              </a:defRPr>
            </a:pPr>
            <a:endParaRPr lang="en-US"/>
          </a:p>
        </c:txPr>
        <c:crossAx val="1"/>
        <c:crosses val="min"/>
        <c:auto val="0"/>
        <c:lblAlgn val="ctr"/>
        <c:lblOffset val="100"/>
        <c:noMultiLvlLbl val="0"/>
      </c:catAx>
      <c:valAx>
        <c:axId val="1"/>
        <c:scaling>
          <c:orientation val="minMax"/>
          <c:max val="92.92"/>
          <c:min val="0"/>
        </c:scaling>
        <c:delete val="1"/>
        <c:axPos val="l"/>
        <c:numFmt formatCode="General" sourceLinked="1"/>
        <c:majorTickMark val="out"/>
        <c:minorTickMark val="none"/>
        <c:tickLblPos val="nextTo"/>
        <c:crossAx val="609144991"/>
        <c:crosses val="min"/>
        <c:crossBetween val="between"/>
      </c:valAx>
    </c:plotArea>
    <c:plotVisOnly val="0"/>
    <c:dispBlanksAs val="gap"/>
    <c:showDLblsOverMax val="1"/>
  </c:chart>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663043478260868E-2"/>
          <c:y val="6.029723991507431E-2"/>
          <c:w val="0.96467391304347827"/>
          <c:h val="0.87940552016985141"/>
        </c:manualLayout>
      </c:layout>
      <c:barChart>
        <c:barDir val="col"/>
        <c:grouping val="stacked"/>
        <c:varyColors val="0"/>
        <c:ser>
          <c:idx val="0"/>
          <c:order val="0"/>
          <c:spPr>
            <a:solidFill>
              <a:schemeClr val="accent1"/>
            </a:solidFill>
            <a:ln w="3175" cmpd="sng" algn="ctr">
              <a:solidFill>
                <a:schemeClr val="bg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946-E64A-AF87-00CC21C81C92}"/>
                </c:ext>
              </c:extLst>
            </c:dLbl>
            <c:dLbl>
              <c:idx val="1"/>
              <c:layout>
                <c:manualLayout>
                  <c:x val="0"/>
                  <c:y val="-4.2462845010615713E-4"/>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946-E64A-AF87-00CC21C81C92}"/>
                </c:ext>
              </c:extLst>
            </c:dLbl>
            <c:dLbl>
              <c:idx val="2"/>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946-E64A-AF87-00CC21C81C9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85</c:v>
                </c:pt>
                <c:pt idx="1">
                  <c:v>60</c:v>
                </c:pt>
                <c:pt idx="2">
                  <c:v>28.000000000000004</c:v>
                </c:pt>
              </c:numCache>
            </c:numRef>
          </c:val>
          <c:extLst>
            <c:ext xmlns:c16="http://schemas.microsoft.com/office/drawing/2014/chart" uri="{C3380CC4-5D6E-409C-BE32-E72D297353CC}">
              <c16:uniqueId val="{00000003-6946-E64A-AF87-00CC21C81C92}"/>
            </c:ext>
          </c:extLst>
        </c:ser>
        <c:ser>
          <c:idx val="1"/>
          <c:order val="1"/>
          <c:spPr>
            <a:solidFill>
              <a:srgbClr val="6BCCF5"/>
            </a:solidFill>
            <a:ln w="3175" cmpd="sng" algn="ctr">
              <a:solidFill>
                <a:schemeClr val="bg1"/>
              </a:solidFill>
              <a:prstDash val="solid"/>
            </a:ln>
          </c:spPr>
          <c:invertIfNegative val="0"/>
          <c:dPt>
            <c:idx val="0"/>
            <c:invertIfNegative val="0"/>
            <c:bubble3D val="0"/>
            <c:spPr>
              <a:solidFill>
                <a:schemeClr val="tx1"/>
              </a:solidFill>
              <a:ln w="3175" cmpd="sng" algn="ctr">
                <a:solidFill>
                  <a:schemeClr val="bg1"/>
                </a:solidFill>
                <a:prstDash val="solid"/>
              </a:ln>
            </c:spPr>
            <c:extLst>
              <c:ext xmlns:c16="http://schemas.microsoft.com/office/drawing/2014/chart" uri="{C3380CC4-5D6E-409C-BE32-E72D297353CC}">
                <c16:uniqueId val="{00000004-6946-E64A-AF87-00CC21C81C92}"/>
              </c:ext>
            </c:extLst>
          </c:dPt>
          <c:dLbls>
            <c:dLbl>
              <c:idx val="0"/>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946-E64A-AF87-00CC21C81C92}"/>
                </c:ext>
              </c:extLst>
            </c:dLbl>
            <c:dLbl>
              <c:idx val="1"/>
              <c:layout>
                <c:manualLayout>
                  <c:x val="0"/>
                  <c:y val="-4.2462845010615713E-4"/>
                </c:manualLayout>
              </c:layout>
              <c:numFmt formatCode="#,##0&quot;%&quot;;&quot;-&quot;#,##0&quot;%&quot;"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946-E64A-AF87-00CC21C81C92}"/>
                </c:ext>
              </c:extLst>
            </c:dLbl>
            <c:dLbl>
              <c:idx val="2"/>
              <c:layout>
                <c:manualLayout>
                  <c:x val="0"/>
                  <c:y val="0"/>
                </c:manualLayout>
              </c:layout>
              <c:numFmt formatCode="#,##0&quot;%&quot;;&quot;-&quot;#,##0&quot;%&quot;"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946-E64A-AF87-00CC21C81C9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Sheet1!$A$2:$C$2</c:f>
              <c:numCache>
                <c:formatCode>General</c:formatCode>
                <c:ptCount val="3"/>
                <c:pt idx="0">
                  <c:v>10.999999999999998</c:v>
                </c:pt>
                <c:pt idx="1">
                  <c:v>6.9999999999999947</c:v>
                </c:pt>
                <c:pt idx="2">
                  <c:v>20</c:v>
                </c:pt>
              </c:numCache>
            </c:numRef>
          </c:val>
          <c:extLst>
            <c:ext xmlns:c16="http://schemas.microsoft.com/office/drawing/2014/chart" uri="{C3380CC4-5D6E-409C-BE32-E72D297353CC}">
              <c16:uniqueId val="{00000007-6946-E64A-AF87-00CC21C81C92}"/>
            </c:ext>
          </c:extLst>
        </c:ser>
        <c:ser>
          <c:idx val="2"/>
          <c:order val="2"/>
          <c:spPr>
            <a:solidFill>
              <a:schemeClr val="tx1"/>
            </a:solidFill>
            <a:ln w="3175" cmpd="sng" algn="ctr">
              <a:solidFill>
                <a:schemeClr val="bg1"/>
              </a:solidFill>
              <a:prstDash val="solid"/>
            </a:ln>
          </c:spPr>
          <c:invertIfNegative val="0"/>
          <c:dPt>
            <c:idx val="0"/>
            <c:invertIfNegative val="0"/>
            <c:bubble3D val="0"/>
            <c:spPr>
              <a:solidFill>
                <a:schemeClr val="accent5"/>
              </a:solidFill>
              <a:ln w="3175" cmpd="sng" algn="ctr">
                <a:solidFill>
                  <a:schemeClr val="bg1"/>
                </a:solidFill>
                <a:prstDash val="solid"/>
              </a:ln>
            </c:spPr>
            <c:extLst>
              <c:ext xmlns:c16="http://schemas.microsoft.com/office/drawing/2014/chart" uri="{C3380CC4-5D6E-409C-BE32-E72D297353CC}">
                <c16:uniqueId val="{00000008-6946-E64A-AF87-00CC21C81C92}"/>
              </c:ext>
            </c:extLst>
          </c:dPt>
          <c:dLbls>
            <c:dLbl>
              <c:idx val="1"/>
              <c:layout>
                <c:manualLayout>
                  <c:x val="0"/>
                  <c:y val="-4.2462845010615713E-4"/>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946-E64A-AF87-00CC21C81C92}"/>
                </c:ext>
              </c:extLst>
            </c:dLbl>
            <c:dLbl>
              <c:idx val="2"/>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946-E64A-AF87-00CC21C81C9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Sheet1!$A$3:$C$3</c:f>
              <c:numCache>
                <c:formatCode>General</c:formatCode>
                <c:ptCount val="3"/>
                <c:pt idx="0">
                  <c:v>3.0000000000000027</c:v>
                </c:pt>
                <c:pt idx="1">
                  <c:v>16.000000000000004</c:v>
                </c:pt>
                <c:pt idx="2">
                  <c:v>15.999999999999998</c:v>
                </c:pt>
              </c:numCache>
            </c:numRef>
          </c:val>
          <c:extLst>
            <c:ext xmlns:c16="http://schemas.microsoft.com/office/drawing/2014/chart" uri="{C3380CC4-5D6E-409C-BE32-E72D297353CC}">
              <c16:uniqueId val="{0000000B-6946-E64A-AF87-00CC21C81C92}"/>
            </c:ext>
          </c:extLst>
        </c:ser>
        <c:ser>
          <c:idx val="3"/>
          <c:order val="3"/>
          <c:spPr>
            <a:solidFill>
              <a:schemeClr val="accent3"/>
            </a:solidFill>
            <a:ln w="3175" cmpd="sng" algn="ctr">
              <a:solidFill>
                <a:schemeClr val="bg1"/>
              </a:solidFill>
              <a:prstDash val="solid"/>
            </a:ln>
          </c:spPr>
          <c:invertIfNegative val="0"/>
          <c:dLbls>
            <c:dLbl>
              <c:idx val="1"/>
              <c:layout>
                <c:manualLayout>
                  <c:x val="0"/>
                  <c:y val="-4.2462845010615713E-4"/>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946-E64A-AF87-00CC21C81C92}"/>
                </c:ext>
              </c:extLst>
            </c:dLbl>
            <c:dLbl>
              <c:idx val="2"/>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946-E64A-AF87-00CC21C81C9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Sheet1!$A$4:$C$4</c:f>
              <c:numCache>
                <c:formatCode>General</c:formatCode>
                <c:ptCount val="3"/>
                <c:pt idx="1">
                  <c:v>15.000000000000002</c:v>
                </c:pt>
                <c:pt idx="2">
                  <c:v>9.9999999999999982</c:v>
                </c:pt>
              </c:numCache>
            </c:numRef>
          </c:val>
          <c:extLst>
            <c:ext xmlns:c16="http://schemas.microsoft.com/office/drawing/2014/chart" uri="{C3380CC4-5D6E-409C-BE32-E72D297353CC}">
              <c16:uniqueId val="{0000000E-6946-E64A-AF87-00CC21C81C92}"/>
            </c:ext>
          </c:extLst>
        </c:ser>
        <c:ser>
          <c:idx val="4"/>
          <c:order val="4"/>
          <c:spPr>
            <a:solidFill>
              <a:schemeClr val="accent5"/>
            </a:solidFill>
            <a:ln w="3175" cmpd="sng" algn="ctr">
              <a:solidFill>
                <a:schemeClr val="bg1"/>
              </a:solidFill>
              <a:prstDash val="solid"/>
            </a:ln>
          </c:spPr>
          <c:invertIfNegative val="0"/>
          <c:val>
            <c:numRef>
              <c:f>Sheet1!$A$5:$C$5</c:f>
              <c:numCache>
                <c:formatCode>General</c:formatCode>
                <c:ptCount val="3"/>
                <c:pt idx="1">
                  <c:v>2.0000000000000018</c:v>
                </c:pt>
                <c:pt idx="2">
                  <c:v>3.0000000000000027</c:v>
                </c:pt>
              </c:numCache>
            </c:numRef>
          </c:val>
          <c:extLst>
            <c:ext xmlns:c16="http://schemas.microsoft.com/office/drawing/2014/chart" uri="{C3380CC4-5D6E-409C-BE32-E72D297353CC}">
              <c16:uniqueId val="{0000000F-6946-E64A-AF87-00CC21C81C92}"/>
            </c:ext>
          </c:extLst>
        </c:ser>
        <c:ser>
          <c:idx val="5"/>
          <c:order val="5"/>
          <c:spPr>
            <a:solidFill>
              <a:srgbClr val="959BA0"/>
            </a:solidFill>
            <a:ln w="3175" cmpd="sng" algn="ctr">
              <a:solidFill>
                <a:schemeClr val="bg1"/>
              </a:solidFill>
              <a:prstDash val="solid"/>
            </a:ln>
          </c:spPr>
          <c:invertIfNegative val="0"/>
          <c:dLbls>
            <c:dLbl>
              <c:idx val="2"/>
              <c:layout>
                <c:manualLayout>
                  <c:x val="0"/>
                  <c:y val="0"/>
                </c:manualLayout>
              </c:layout>
              <c:numFmt formatCode="#,##0&quot;%&quot;;&quot;-&quot;#,##0&quot;%&quot;"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946-E64A-AF87-00CC21C81C9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Sheet1!$A$6:$C$6</c:f>
              <c:numCache>
                <c:formatCode>General</c:formatCode>
                <c:ptCount val="3"/>
                <c:pt idx="2">
                  <c:v>17.000000000000004</c:v>
                </c:pt>
              </c:numCache>
            </c:numRef>
          </c:val>
          <c:extLst>
            <c:ext xmlns:c16="http://schemas.microsoft.com/office/drawing/2014/chart" uri="{C3380CC4-5D6E-409C-BE32-E72D297353CC}">
              <c16:uniqueId val="{00000011-6946-E64A-AF87-00CC21C81C92}"/>
            </c:ext>
          </c:extLst>
        </c:ser>
        <c:ser>
          <c:idx val="6"/>
          <c:order val="6"/>
          <c:spPr>
            <a:solidFill>
              <a:srgbClr val="D2D7DC"/>
            </a:solidFill>
            <a:ln w="3175" cmpd="sng" algn="ctr">
              <a:solidFill>
                <a:schemeClr val="bg1"/>
              </a:solidFill>
              <a:prstDash val="solid"/>
            </a:ln>
          </c:spPr>
          <c:invertIfNegative val="0"/>
          <c:dLbls>
            <c:dLbl>
              <c:idx val="2"/>
              <c:layout>
                <c:manualLayout>
                  <c:x val="0"/>
                  <c:y val="0"/>
                </c:manualLayout>
              </c:layout>
              <c:numFmt formatCode="#,##0&quot;%&quot;;&quot;-&quot;#,##0&quot;%&quot;"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946-E64A-AF87-00CC21C81C9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Sheet1!$A$7:$C$7</c:f>
              <c:numCache>
                <c:formatCode>General</c:formatCode>
                <c:ptCount val="3"/>
                <c:pt idx="2">
                  <c:v>5.9999999999999947</c:v>
                </c:pt>
              </c:numCache>
            </c:numRef>
          </c:val>
          <c:extLst>
            <c:ext xmlns:c16="http://schemas.microsoft.com/office/drawing/2014/chart" uri="{C3380CC4-5D6E-409C-BE32-E72D297353CC}">
              <c16:uniqueId val="{00000013-6946-E64A-AF87-00CC21C81C92}"/>
            </c:ext>
          </c:extLst>
        </c:ser>
        <c:dLbls>
          <c:showLegendKey val="0"/>
          <c:showVal val="0"/>
          <c:showCatName val="0"/>
          <c:showSerName val="0"/>
          <c:showPercent val="0"/>
          <c:showBubbleSize val="0"/>
        </c:dLbls>
        <c:gapWidth val="80"/>
        <c:overlap val="100"/>
        <c:axId val="1480607583"/>
        <c:axId val="1"/>
      </c:barChart>
      <c:catAx>
        <c:axId val="148060758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0"/>
        <c:axPos val="l"/>
        <c:majorGridlines>
          <c:spPr>
            <a:ln w="12700" cmpd="sng" algn="ctr">
              <a:solidFill>
                <a:schemeClr val="tx2"/>
              </a:solidFill>
              <a:prstDash val="solid"/>
            </a:ln>
          </c:spPr>
        </c:majorGridlines>
        <c:numFmt formatCode="General" sourceLinked="1"/>
        <c:majorTickMark val="none"/>
        <c:minorTickMark val="none"/>
        <c:tickLblPos val="none"/>
        <c:spPr>
          <a:ln w="9525" cmpd="sng" algn="ctr">
            <a:solidFill>
              <a:schemeClr val="bg1"/>
            </a:solidFill>
            <a:prstDash val="solid"/>
          </a:ln>
        </c:spPr>
        <c:crossAx val="1480607583"/>
        <c:crosses val="min"/>
        <c:crossBetween val="between"/>
        <c:majorUnit val="2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727272727272728E-2"/>
          <c:y val="2.3497514685946679E-2"/>
          <c:w val="0.95454545454545459"/>
          <c:h val="0.95300497062810663"/>
        </c:manualLayout>
      </c:layout>
      <c:barChart>
        <c:barDir val="col"/>
        <c:grouping val="stacked"/>
        <c:varyColors val="0"/>
        <c:ser>
          <c:idx val="0"/>
          <c:order val="0"/>
          <c:spPr>
            <a:solidFill>
              <a:schemeClr val="accent1"/>
            </a:solidFill>
            <a:ln>
              <a:noFill/>
            </a:ln>
          </c:spPr>
          <c:invertIfNegative val="0"/>
          <c:dPt>
            <c:idx val="1"/>
            <c:invertIfNegative val="0"/>
            <c:bubble3D val="0"/>
            <c:spPr>
              <a:pattFill prst="pct10">
                <a:fgClr>
                  <a:schemeClr val="tx1"/>
                </a:fgClr>
                <a:bgClr>
                  <a:schemeClr val="bg1"/>
                </a:bgClr>
              </a:pattFill>
              <a:ln>
                <a:noFill/>
              </a:ln>
            </c:spPr>
            <c:extLst>
              <c:ext xmlns:c16="http://schemas.microsoft.com/office/drawing/2014/chart" uri="{C3380CC4-5D6E-409C-BE32-E72D297353CC}">
                <c16:uniqueId val="{00000000-6975-4581-AF79-879276331B5B}"/>
              </c:ext>
            </c:extLst>
          </c:dPt>
          <c:val>
            <c:numRef>
              <c:f>Sheet1!$A$1:$B$1</c:f>
              <c:numCache>
                <c:formatCode>General</c:formatCode>
                <c:ptCount val="2"/>
                <c:pt idx="0">
                  <c:v>7.0000000000000009</c:v>
                </c:pt>
                <c:pt idx="1">
                  <c:v>4</c:v>
                </c:pt>
              </c:numCache>
            </c:numRef>
          </c:val>
          <c:extLst>
            <c:ext xmlns:c16="http://schemas.microsoft.com/office/drawing/2014/chart" uri="{C3380CC4-5D6E-409C-BE32-E72D297353CC}">
              <c16:uniqueId val="{00000001-6975-4581-AF79-879276331B5B}"/>
            </c:ext>
          </c:extLst>
        </c:ser>
        <c:ser>
          <c:idx val="1"/>
          <c:order val="1"/>
          <c:spPr>
            <a:solidFill>
              <a:schemeClr val="accent1"/>
            </a:solidFill>
            <a:ln>
              <a:noFill/>
            </a:ln>
          </c:spPr>
          <c:invertIfNegative val="0"/>
          <c:dPt>
            <c:idx val="0"/>
            <c:invertIfNegative val="0"/>
            <c:bubble3D val="0"/>
            <c:spPr>
              <a:solidFill>
                <a:schemeClr val="accent6"/>
              </a:solidFill>
              <a:ln>
                <a:noFill/>
              </a:ln>
            </c:spPr>
            <c:extLst>
              <c:ext xmlns:c16="http://schemas.microsoft.com/office/drawing/2014/chart" uri="{C3380CC4-5D6E-409C-BE32-E72D297353CC}">
                <c16:uniqueId val="{00000002-6975-4581-AF79-879276331B5B}"/>
              </c:ext>
            </c:extLst>
          </c:dPt>
          <c:val>
            <c:numRef>
              <c:f>Sheet1!$A$2:$B$2</c:f>
              <c:numCache>
                <c:formatCode>General</c:formatCode>
                <c:ptCount val="2"/>
                <c:pt idx="0">
                  <c:v>7.9999999999999991</c:v>
                </c:pt>
                <c:pt idx="1">
                  <c:v>7</c:v>
                </c:pt>
              </c:numCache>
            </c:numRef>
          </c:val>
          <c:extLst>
            <c:ext xmlns:c16="http://schemas.microsoft.com/office/drawing/2014/chart" uri="{C3380CC4-5D6E-409C-BE32-E72D297353CC}">
              <c16:uniqueId val="{00000003-6975-4581-AF79-879276331B5B}"/>
            </c:ext>
          </c:extLst>
        </c:ser>
        <c:ser>
          <c:idx val="2"/>
          <c:order val="2"/>
          <c:spPr>
            <a:solidFill>
              <a:schemeClr val="accent5"/>
            </a:solidFill>
            <a:ln>
              <a:noFill/>
            </a:ln>
          </c:spPr>
          <c:invertIfNegative val="0"/>
          <c:dPt>
            <c:idx val="1"/>
            <c:invertIfNegative val="0"/>
            <c:bubble3D val="0"/>
            <c:spPr>
              <a:solidFill>
                <a:schemeClr val="accent6"/>
              </a:solidFill>
              <a:ln>
                <a:noFill/>
              </a:ln>
            </c:spPr>
            <c:extLst>
              <c:ext xmlns:c16="http://schemas.microsoft.com/office/drawing/2014/chart" uri="{C3380CC4-5D6E-409C-BE32-E72D297353CC}">
                <c16:uniqueId val="{00000004-6975-4581-AF79-879276331B5B}"/>
              </c:ext>
            </c:extLst>
          </c:dPt>
          <c:val>
            <c:numRef>
              <c:f>Sheet1!$A$3:$B$3</c:f>
              <c:numCache>
                <c:formatCode>General</c:formatCode>
                <c:ptCount val="2"/>
                <c:pt idx="0">
                  <c:v>10</c:v>
                </c:pt>
                <c:pt idx="1">
                  <c:v>36</c:v>
                </c:pt>
              </c:numCache>
            </c:numRef>
          </c:val>
          <c:extLst>
            <c:ext xmlns:c16="http://schemas.microsoft.com/office/drawing/2014/chart" uri="{C3380CC4-5D6E-409C-BE32-E72D297353CC}">
              <c16:uniqueId val="{00000005-6975-4581-AF79-879276331B5B}"/>
            </c:ext>
          </c:extLst>
        </c:ser>
        <c:ser>
          <c:idx val="3"/>
          <c:order val="3"/>
          <c:spPr>
            <a:solidFill>
              <a:schemeClr val="accent4"/>
            </a:solidFill>
            <a:ln>
              <a:noFill/>
            </a:ln>
          </c:spPr>
          <c:invertIfNegative val="0"/>
          <c:dPt>
            <c:idx val="1"/>
            <c:invertIfNegative val="0"/>
            <c:bubble3D val="0"/>
            <c:spPr>
              <a:solidFill>
                <a:schemeClr val="accent5"/>
              </a:solidFill>
              <a:ln>
                <a:noFill/>
              </a:ln>
            </c:spPr>
            <c:extLst>
              <c:ext xmlns:c16="http://schemas.microsoft.com/office/drawing/2014/chart" uri="{C3380CC4-5D6E-409C-BE32-E72D297353CC}">
                <c16:uniqueId val="{00000006-6975-4581-AF79-879276331B5B}"/>
              </c:ext>
            </c:extLst>
          </c:dPt>
          <c:val>
            <c:numRef>
              <c:f>Sheet1!$A$4:$B$4</c:f>
              <c:numCache>
                <c:formatCode>General</c:formatCode>
                <c:ptCount val="2"/>
                <c:pt idx="0">
                  <c:v>14</c:v>
                </c:pt>
                <c:pt idx="1">
                  <c:v>16</c:v>
                </c:pt>
              </c:numCache>
            </c:numRef>
          </c:val>
          <c:extLst>
            <c:ext xmlns:c16="http://schemas.microsoft.com/office/drawing/2014/chart" uri="{C3380CC4-5D6E-409C-BE32-E72D297353CC}">
              <c16:uniqueId val="{00000007-6975-4581-AF79-879276331B5B}"/>
            </c:ext>
          </c:extLst>
        </c:ser>
        <c:ser>
          <c:idx val="4"/>
          <c:order val="4"/>
          <c:spPr>
            <a:solidFill>
              <a:schemeClr val="accent3"/>
            </a:solidFill>
            <a:ln>
              <a:noFill/>
            </a:ln>
          </c:spPr>
          <c:invertIfNegative val="0"/>
          <c:dPt>
            <c:idx val="1"/>
            <c:invertIfNegative val="0"/>
            <c:bubble3D val="0"/>
            <c:spPr>
              <a:solidFill>
                <a:schemeClr val="accent4"/>
              </a:solidFill>
              <a:ln>
                <a:noFill/>
              </a:ln>
            </c:spPr>
            <c:extLst>
              <c:ext xmlns:c16="http://schemas.microsoft.com/office/drawing/2014/chart" uri="{C3380CC4-5D6E-409C-BE32-E72D297353CC}">
                <c16:uniqueId val="{00000008-6975-4581-AF79-879276331B5B}"/>
              </c:ext>
            </c:extLst>
          </c:dPt>
          <c:val>
            <c:numRef>
              <c:f>Sheet1!$A$5:$B$5</c:f>
              <c:numCache>
                <c:formatCode>General</c:formatCode>
                <c:ptCount val="2"/>
                <c:pt idx="0">
                  <c:v>17</c:v>
                </c:pt>
                <c:pt idx="1">
                  <c:v>8</c:v>
                </c:pt>
              </c:numCache>
            </c:numRef>
          </c:val>
          <c:extLst>
            <c:ext xmlns:c16="http://schemas.microsoft.com/office/drawing/2014/chart" uri="{C3380CC4-5D6E-409C-BE32-E72D297353CC}">
              <c16:uniqueId val="{00000009-6975-4581-AF79-879276331B5B}"/>
            </c:ext>
          </c:extLst>
        </c:ser>
        <c:ser>
          <c:idx val="5"/>
          <c:order val="5"/>
          <c:spPr>
            <a:solidFill>
              <a:schemeClr val="accent2"/>
            </a:solidFill>
            <a:ln>
              <a:noFill/>
            </a:ln>
          </c:spPr>
          <c:invertIfNegative val="0"/>
          <c:dPt>
            <c:idx val="1"/>
            <c:invertIfNegative val="0"/>
            <c:bubble3D val="0"/>
            <c:spPr>
              <a:solidFill>
                <a:schemeClr val="accent3"/>
              </a:solidFill>
              <a:ln>
                <a:noFill/>
              </a:ln>
            </c:spPr>
            <c:extLst>
              <c:ext xmlns:c16="http://schemas.microsoft.com/office/drawing/2014/chart" uri="{C3380CC4-5D6E-409C-BE32-E72D297353CC}">
                <c16:uniqueId val="{0000000A-6975-4581-AF79-879276331B5B}"/>
              </c:ext>
            </c:extLst>
          </c:dPt>
          <c:val>
            <c:numRef>
              <c:f>Sheet1!$A$6:$B$6</c:f>
              <c:numCache>
                <c:formatCode>General</c:formatCode>
                <c:ptCount val="2"/>
                <c:pt idx="0">
                  <c:v>21</c:v>
                </c:pt>
                <c:pt idx="1">
                  <c:v>3</c:v>
                </c:pt>
              </c:numCache>
            </c:numRef>
          </c:val>
          <c:extLst>
            <c:ext xmlns:c16="http://schemas.microsoft.com/office/drawing/2014/chart" uri="{C3380CC4-5D6E-409C-BE32-E72D297353CC}">
              <c16:uniqueId val="{0000000B-6975-4581-AF79-879276331B5B}"/>
            </c:ext>
          </c:extLst>
        </c:ser>
        <c:ser>
          <c:idx val="6"/>
          <c:order val="6"/>
          <c:spPr>
            <a:solidFill>
              <a:schemeClr val="accent1"/>
            </a:solidFill>
            <a:ln>
              <a:noFill/>
            </a:ln>
          </c:spPr>
          <c:invertIfNegative val="0"/>
          <c:dPt>
            <c:idx val="1"/>
            <c:invertIfNegative val="0"/>
            <c:bubble3D val="0"/>
            <c:spPr>
              <a:solidFill>
                <a:schemeClr val="accent2"/>
              </a:solidFill>
              <a:ln>
                <a:noFill/>
              </a:ln>
            </c:spPr>
            <c:extLst>
              <c:ext xmlns:c16="http://schemas.microsoft.com/office/drawing/2014/chart" uri="{C3380CC4-5D6E-409C-BE32-E72D297353CC}">
                <c16:uniqueId val="{0000000C-6975-4581-AF79-879276331B5B}"/>
              </c:ext>
            </c:extLst>
          </c:dPt>
          <c:val>
            <c:numRef>
              <c:f>Sheet1!$A$7:$B$7</c:f>
              <c:numCache>
                <c:formatCode>General</c:formatCode>
                <c:ptCount val="2"/>
                <c:pt idx="0">
                  <c:v>23</c:v>
                </c:pt>
                <c:pt idx="1">
                  <c:v>14</c:v>
                </c:pt>
              </c:numCache>
            </c:numRef>
          </c:val>
          <c:extLst>
            <c:ext xmlns:c16="http://schemas.microsoft.com/office/drawing/2014/chart" uri="{C3380CC4-5D6E-409C-BE32-E72D297353CC}">
              <c16:uniqueId val="{0000000D-6975-4581-AF79-879276331B5B}"/>
            </c:ext>
          </c:extLst>
        </c:ser>
        <c:ser>
          <c:idx val="7"/>
          <c:order val="7"/>
          <c:spPr>
            <a:solidFill>
              <a:schemeClr val="accent1"/>
            </a:solidFill>
            <a:ln>
              <a:noFill/>
            </a:ln>
          </c:spPr>
          <c:invertIfNegative val="0"/>
          <c:dPt>
            <c:idx val="0"/>
            <c:invertIfNegative val="0"/>
            <c:bubble3D val="0"/>
            <c:spPr>
              <a:pattFill prst="pct10">
                <a:fgClr>
                  <a:schemeClr val="tx1"/>
                </a:fgClr>
                <a:bgClr>
                  <a:schemeClr val="bg1"/>
                </a:bgClr>
              </a:pattFill>
              <a:ln>
                <a:noFill/>
              </a:ln>
            </c:spPr>
            <c:extLst>
              <c:ext xmlns:c16="http://schemas.microsoft.com/office/drawing/2014/chart" uri="{C3380CC4-5D6E-409C-BE32-E72D297353CC}">
                <c16:uniqueId val="{0000000E-6975-4581-AF79-879276331B5B}"/>
              </c:ext>
            </c:extLst>
          </c:dPt>
          <c:val>
            <c:numRef>
              <c:f>Sheet1!$A$8:$B$8</c:f>
              <c:numCache>
                <c:formatCode>General</c:formatCode>
                <c:ptCount val="2"/>
                <c:pt idx="0">
                  <c:v>-5</c:v>
                </c:pt>
                <c:pt idx="1">
                  <c:v>12</c:v>
                </c:pt>
              </c:numCache>
            </c:numRef>
          </c:val>
          <c:extLst>
            <c:ext xmlns:c16="http://schemas.microsoft.com/office/drawing/2014/chart" uri="{C3380CC4-5D6E-409C-BE32-E72D297353CC}">
              <c16:uniqueId val="{0000000F-6975-4581-AF79-879276331B5B}"/>
            </c:ext>
          </c:extLst>
        </c:ser>
        <c:dLbls>
          <c:showLegendKey val="0"/>
          <c:showVal val="0"/>
          <c:showCatName val="0"/>
          <c:showSerName val="0"/>
          <c:showPercent val="0"/>
          <c:showBubbleSize val="0"/>
        </c:dLbls>
        <c:gapWidth val="50"/>
        <c:overlap val="100"/>
        <c:axId val="188719743"/>
        <c:axId val="1"/>
      </c:barChart>
      <c:catAx>
        <c:axId val="18871974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At val="0"/>
        <c:auto val="0"/>
        <c:lblAlgn val="ctr"/>
        <c:lblOffset val="100"/>
        <c:noMultiLvlLbl val="0"/>
      </c:catAx>
      <c:valAx>
        <c:axId val="1"/>
        <c:scaling>
          <c:orientation val="minMax"/>
          <c:max val="100"/>
          <c:min val="-5"/>
        </c:scaling>
        <c:delete val="1"/>
        <c:axPos val="l"/>
        <c:numFmt formatCode="General" sourceLinked="1"/>
        <c:majorTickMark val="out"/>
        <c:minorTickMark val="none"/>
        <c:tickLblPos val="nextTo"/>
        <c:crossAx val="188719743"/>
        <c:crosses val="min"/>
        <c:crossBetween val="between"/>
      </c:valAx>
    </c:plotArea>
    <c:plotVisOnly val="0"/>
    <c:dispBlanksAs val="gap"/>
    <c:showDLblsOverMax val="1"/>
  </c:chart>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928436911487761E-3"/>
          <c:y val="2.1541010770505385E-2"/>
          <c:w val="0.9804143126177024"/>
          <c:h val="0.95691797845898918"/>
        </c:manualLayout>
      </c:layout>
      <c:barChart>
        <c:barDir val="col"/>
        <c:grouping val="stacked"/>
        <c:varyColors val="0"/>
        <c:ser>
          <c:idx val="0"/>
          <c:order val="0"/>
          <c:spPr>
            <a:solidFill>
              <a:schemeClr val="accent1"/>
            </a:solidFill>
            <a:ln w="3175" cmpd="sng" algn="ctr">
              <a:solidFill>
                <a:schemeClr val="bg1"/>
              </a:solidFill>
              <a:prstDash val="solid"/>
            </a:ln>
          </c:spPr>
          <c:invertIfNegative val="0"/>
          <c:val>
            <c:numRef>
              <c:f>Sheet1!$A$1:$R$1</c:f>
              <c:numCache>
                <c:formatCode>General</c:formatCode>
                <c:ptCount val="18"/>
                <c:pt idx="0">
                  <c:v>14.39</c:v>
                </c:pt>
                <c:pt idx="1">
                  <c:v>16.635000000000002</c:v>
                </c:pt>
                <c:pt idx="2">
                  <c:v>13.417999999999999</c:v>
                </c:pt>
                <c:pt idx="3">
                  <c:v>26.096</c:v>
                </c:pt>
                <c:pt idx="4">
                  <c:v>24.504999999999999</c:v>
                </c:pt>
                <c:pt idx="5">
                  <c:v>10.385999999999999</c:v>
                </c:pt>
                <c:pt idx="6">
                  <c:v>10.563000000000001</c:v>
                </c:pt>
                <c:pt idx="7">
                  <c:v>19.512</c:v>
                </c:pt>
                <c:pt idx="8">
                  <c:v>23.763000000000002</c:v>
                </c:pt>
                <c:pt idx="9">
                  <c:v>83.332999999999998</c:v>
                </c:pt>
                <c:pt idx="10">
                  <c:v>104.931</c:v>
                </c:pt>
                <c:pt idx="11">
                  <c:v>133.21100000000001</c:v>
                </c:pt>
                <c:pt idx="12">
                  <c:v>165.27199999999999</c:v>
                </c:pt>
                <c:pt idx="13">
                  <c:v>175.328</c:v>
                </c:pt>
                <c:pt idx="14">
                  <c:v>265.52300000000002</c:v>
                </c:pt>
                <c:pt idx="15">
                  <c:v>335.97</c:v>
                </c:pt>
                <c:pt idx="16">
                  <c:v>320.81599999999997</c:v>
                </c:pt>
                <c:pt idx="17">
                  <c:v>505.84300000000002</c:v>
                </c:pt>
              </c:numCache>
            </c:numRef>
          </c:val>
          <c:extLst>
            <c:ext xmlns:c16="http://schemas.microsoft.com/office/drawing/2014/chart" uri="{C3380CC4-5D6E-409C-BE32-E72D297353CC}">
              <c16:uniqueId val="{00000000-BC07-459E-9DF3-C36C6A3A0C14}"/>
            </c:ext>
          </c:extLst>
        </c:ser>
        <c:ser>
          <c:idx val="1"/>
          <c:order val="1"/>
          <c:spPr>
            <a:solidFill>
              <a:schemeClr val="accent2"/>
            </a:solidFill>
            <a:ln w="3175" cmpd="sng" algn="ctr">
              <a:solidFill>
                <a:schemeClr val="bg1"/>
              </a:solidFill>
              <a:prstDash val="solid"/>
            </a:ln>
          </c:spPr>
          <c:invertIfNegative val="0"/>
          <c:val>
            <c:numRef>
              <c:f>Sheet1!$A$2:$R$2</c:f>
              <c:numCache>
                <c:formatCode>General</c:formatCode>
                <c:ptCount val="18"/>
                <c:pt idx="0">
                  <c:v>144.964</c:v>
                </c:pt>
                <c:pt idx="1">
                  <c:v>113.83799999999998</c:v>
                </c:pt>
                <c:pt idx="2">
                  <c:v>65.900000000000006</c:v>
                </c:pt>
                <c:pt idx="3">
                  <c:v>51.722999999999999</c:v>
                </c:pt>
                <c:pt idx="4">
                  <c:v>39.251000000000005</c:v>
                </c:pt>
                <c:pt idx="5">
                  <c:v>19.824000000000002</c:v>
                </c:pt>
                <c:pt idx="6">
                  <c:v>21.442</c:v>
                </c:pt>
                <c:pt idx="7">
                  <c:v>29.201999999999998</c:v>
                </c:pt>
                <c:pt idx="8">
                  <c:v>44.563000000000002</c:v>
                </c:pt>
                <c:pt idx="9">
                  <c:v>66.924000000000007</c:v>
                </c:pt>
                <c:pt idx="10">
                  <c:v>81.447999999999993</c:v>
                </c:pt>
                <c:pt idx="11">
                  <c:v>91.829999999999984</c:v>
                </c:pt>
                <c:pt idx="12">
                  <c:v>63.465000000000003</c:v>
                </c:pt>
                <c:pt idx="13">
                  <c:v>49.356999999999999</c:v>
                </c:pt>
                <c:pt idx="14">
                  <c:v>71.353999999999985</c:v>
                </c:pt>
                <c:pt idx="15">
                  <c:v>88.99799999999999</c:v>
                </c:pt>
                <c:pt idx="16">
                  <c:v>97.910000000000025</c:v>
                </c:pt>
                <c:pt idx="17">
                  <c:v>116.83300000000003</c:v>
                </c:pt>
              </c:numCache>
            </c:numRef>
          </c:val>
          <c:extLst>
            <c:ext xmlns:c16="http://schemas.microsoft.com/office/drawing/2014/chart" uri="{C3380CC4-5D6E-409C-BE32-E72D297353CC}">
              <c16:uniqueId val="{00000001-BC07-459E-9DF3-C36C6A3A0C14}"/>
            </c:ext>
          </c:extLst>
        </c:ser>
        <c:ser>
          <c:idx val="2"/>
          <c:order val="2"/>
          <c:spPr>
            <a:solidFill>
              <a:schemeClr val="accent3"/>
            </a:solidFill>
            <a:ln w="3175" cmpd="sng" algn="ctr">
              <a:solidFill>
                <a:schemeClr val="bg1"/>
              </a:solidFill>
              <a:prstDash val="solid"/>
            </a:ln>
          </c:spPr>
          <c:invertIfNegative val="0"/>
          <c:val>
            <c:numRef>
              <c:f>Sheet1!$A$3:$R$3</c:f>
              <c:numCache>
                <c:formatCode>General</c:formatCode>
                <c:ptCount val="18"/>
                <c:pt idx="0">
                  <c:v>6.046999999999997</c:v>
                </c:pt>
                <c:pt idx="1">
                  <c:v>14.705999999999989</c:v>
                </c:pt>
                <c:pt idx="2">
                  <c:v>3.9620000000000033</c:v>
                </c:pt>
                <c:pt idx="3">
                  <c:v>4.2369999999999948</c:v>
                </c:pt>
                <c:pt idx="4">
                  <c:v>6.7139999999999986</c:v>
                </c:pt>
                <c:pt idx="5">
                  <c:v>2.3230000000000004</c:v>
                </c:pt>
                <c:pt idx="6">
                  <c:v>5.8890000000000029</c:v>
                </c:pt>
                <c:pt idx="7">
                  <c:v>7.0570000000000022</c:v>
                </c:pt>
                <c:pt idx="8">
                  <c:v>3.796999999999997</c:v>
                </c:pt>
                <c:pt idx="9">
                  <c:v>4.438999999999993</c:v>
                </c:pt>
                <c:pt idx="10">
                  <c:v>2.2439999999999998</c:v>
                </c:pt>
                <c:pt idx="11">
                  <c:v>2.967000000000013</c:v>
                </c:pt>
                <c:pt idx="12">
                  <c:v>0.54499999999998749</c:v>
                </c:pt>
                <c:pt idx="13">
                  <c:v>2.3990000000000009</c:v>
                </c:pt>
                <c:pt idx="14">
                  <c:v>2.1669999999999732</c:v>
                </c:pt>
                <c:pt idx="15">
                  <c:v>4.1370000000000005</c:v>
                </c:pt>
                <c:pt idx="16">
                  <c:v>4.7909999999999968</c:v>
                </c:pt>
                <c:pt idx="17">
                  <c:v>4.70799999999997</c:v>
                </c:pt>
              </c:numCache>
            </c:numRef>
          </c:val>
          <c:extLst>
            <c:ext xmlns:c16="http://schemas.microsoft.com/office/drawing/2014/chart" uri="{C3380CC4-5D6E-409C-BE32-E72D297353CC}">
              <c16:uniqueId val="{00000002-BC07-459E-9DF3-C36C6A3A0C14}"/>
            </c:ext>
          </c:extLst>
        </c:ser>
        <c:ser>
          <c:idx val="3"/>
          <c:order val="3"/>
          <c:spPr>
            <a:solidFill>
              <a:schemeClr val="accent4"/>
            </a:solidFill>
            <a:ln w="3175" cmpd="sng" algn="ctr">
              <a:solidFill>
                <a:schemeClr val="bg1"/>
              </a:solidFill>
              <a:prstDash val="solid"/>
            </a:ln>
          </c:spPr>
          <c:invertIfNegative val="0"/>
          <c:val>
            <c:numRef>
              <c:f>Sheet1!$A$4:$R$4</c:f>
              <c:numCache>
                <c:formatCode>General</c:formatCode>
                <c:ptCount val="18"/>
                <c:pt idx="0">
                  <c:v>0</c:v>
                </c:pt>
                <c:pt idx="1">
                  <c:v>0</c:v>
                </c:pt>
                <c:pt idx="2">
                  <c:v>0</c:v>
                </c:pt>
                <c:pt idx="3">
                  <c:v>0</c:v>
                </c:pt>
                <c:pt idx="4">
                  <c:v>0</c:v>
                </c:pt>
                <c:pt idx="5">
                  <c:v>0</c:v>
                </c:pt>
                <c:pt idx="6">
                  <c:v>0</c:v>
                </c:pt>
                <c:pt idx="7">
                  <c:v>0</c:v>
                </c:pt>
                <c:pt idx="8">
                  <c:v>5.5420000000000016</c:v>
                </c:pt>
                <c:pt idx="9">
                  <c:v>6.6380000000000052</c:v>
                </c:pt>
                <c:pt idx="10">
                  <c:v>8.8259999999999934</c:v>
                </c:pt>
                <c:pt idx="11">
                  <c:v>19.62299999999999</c:v>
                </c:pt>
                <c:pt idx="12">
                  <c:v>37.336000000000013</c:v>
                </c:pt>
                <c:pt idx="13">
                  <c:v>95.59499999999997</c:v>
                </c:pt>
                <c:pt idx="14">
                  <c:v>245.87199999999996</c:v>
                </c:pt>
                <c:pt idx="15">
                  <c:v>282.71900000000005</c:v>
                </c:pt>
                <c:pt idx="16">
                  <c:v>453.92500000000001</c:v>
                </c:pt>
                <c:pt idx="17">
                  <c:v>777.76600000000008</c:v>
                </c:pt>
              </c:numCache>
            </c:numRef>
          </c:val>
          <c:extLst>
            <c:ext xmlns:c16="http://schemas.microsoft.com/office/drawing/2014/chart" uri="{C3380CC4-5D6E-409C-BE32-E72D297353CC}">
              <c16:uniqueId val="{00000003-BC07-459E-9DF3-C36C6A3A0C14}"/>
            </c:ext>
          </c:extLst>
        </c:ser>
        <c:ser>
          <c:idx val="4"/>
          <c:order val="4"/>
          <c:spPr>
            <a:solidFill>
              <a:schemeClr val="accent5"/>
            </a:solidFill>
            <a:ln w="3175" cmpd="sng" algn="ctr">
              <a:solidFill>
                <a:schemeClr val="bg1"/>
              </a:solidFill>
              <a:prstDash val="solid"/>
            </a:ln>
          </c:spPr>
          <c:invertIfNegative val="0"/>
          <c:val>
            <c:numRef>
              <c:f>Sheet1!$A$5:$R$5</c:f>
              <c:numCache>
                <c:formatCode>General</c:formatCode>
                <c:ptCount val="18"/>
                <c:pt idx="0">
                  <c:v>11.453000000000003</c:v>
                </c:pt>
                <c:pt idx="1">
                  <c:v>9.592000000000013</c:v>
                </c:pt>
                <c:pt idx="2">
                  <c:v>3.902000000000001</c:v>
                </c:pt>
                <c:pt idx="3">
                  <c:v>0.18000000000000682</c:v>
                </c:pt>
                <c:pt idx="4">
                  <c:v>2.4689999999999941</c:v>
                </c:pt>
                <c:pt idx="5">
                  <c:v>1.8810000000000002</c:v>
                </c:pt>
                <c:pt idx="6">
                  <c:v>0.24799999999999756</c:v>
                </c:pt>
                <c:pt idx="7">
                  <c:v>1.8370000000000033</c:v>
                </c:pt>
                <c:pt idx="8">
                  <c:v>0.49200000000000443</c:v>
                </c:pt>
                <c:pt idx="9">
                  <c:v>3.0000000000001137E-2</c:v>
                </c:pt>
                <c:pt idx="10">
                  <c:v>1.4000000000010004E-2</c:v>
                </c:pt>
                <c:pt idx="11">
                  <c:v>0.73599999999999</c:v>
                </c:pt>
                <c:pt idx="12">
                  <c:v>1.1000000000024102E-2</c:v>
                </c:pt>
                <c:pt idx="13">
                  <c:v>0</c:v>
                </c:pt>
                <c:pt idx="14">
                  <c:v>0</c:v>
                </c:pt>
                <c:pt idx="15">
                  <c:v>0</c:v>
                </c:pt>
                <c:pt idx="16">
                  <c:v>5.7000000000016371E-2</c:v>
                </c:pt>
                <c:pt idx="17">
                  <c:v>3.8999999999987267E-2</c:v>
                </c:pt>
              </c:numCache>
            </c:numRef>
          </c:val>
          <c:extLst>
            <c:ext xmlns:c16="http://schemas.microsoft.com/office/drawing/2014/chart" uri="{C3380CC4-5D6E-409C-BE32-E72D297353CC}">
              <c16:uniqueId val="{00000004-BC07-459E-9DF3-C36C6A3A0C14}"/>
            </c:ext>
          </c:extLst>
        </c:ser>
        <c:ser>
          <c:idx val="5"/>
          <c:order val="5"/>
          <c:spPr>
            <a:solidFill>
              <a:schemeClr val="accent6"/>
            </a:solidFill>
            <a:ln w="3175" cmpd="sng" algn="ctr">
              <a:solidFill>
                <a:schemeClr val="bg1"/>
              </a:solidFill>
              <a:prstDash val="solid"/>
            </a:ln>
          </c:spPr>
          <c:invertIfNegative val="0"/>
          <c:val>
            <c:numRef>
              <c:f>Sheet1!$A$6:$R$6</c:f>
              <c:numCache>
                <c:formatCode>General</c:formatCode>
                <c:ptCount val="18"/>
                <c:pt idx="0">
                  <c:v>64.929000000000002</c:v>
                </c:pt>
                <c:pt idx="1">
                  <c:v>43.008999999999986</c:v>
                </c:pt>
                <c:pt idx="2">
                  <c:v>18.47</c:v>
                </c:pt>
                <c:pt idx="3">
                  <c:v>29.689999999999998</c:v>
                </c:pt>
                <c:pt idx="4">
                  <c:v>50.51400000000001</c:v>
                </c:pt>
                <c:pt idx="5">
                  <c:v>54.248000000000005</c:v>
                </c:pt>
                <c:pt idx="6">
                  <c:v>38.887999999999998</c:v>
                </c:pt>
                <c:pt idx="7">
                  <c:v>65.174999999999997</c:v>
                </c:pt>
                <c:pt idx="8">
                  <c:v>58.22999999999999</c:v>
                </c:pt>
                <c:pt idx="9">
                  <c:v>39.756</c:v>
                </c:pt>
                <c:pt idx="10">
                  <c:v>36.099999999999994</c:v>
                </c:pt>
                <c:pt idx="11">
                  <c:v>27.65900000000002</c:v>
                </c:pt>
                <c:pt idx="12">
                  <c:v>28.579000000000008</c:v>
                </c:pt>
                <c:pt idx="13">
                  <c:v>24.762999999999977</c:v>
                </c:pt>
                <c:pt idx="14">
                  <c:v>11.527000000000044</c:v>
                </c:pt>
                <c:pt idx="15">
                  <c:v>18.062000000000012</c:v>
                </c:pt>
                <c:pt idx="16">
                  <c:v>27.109000000000037</c:v>
                </c:pt>
                <c:pt idx="17">
                  <c:v>29.185999999999922</c:v>
                </c:pt>
              </c:numCache>
            </c:numRef>
          </c:val>
          <c:extLst>
            <c:ext xmlns:c16="http://schemas.microsoft.com/office/drawing/2014/chart" uri="{C3380CC4-5D6E-409C-BE32-E72D297353CC}">
              <c16:uniqueId val="{00000005-BC07-459E-9DF3-C36C6A3A0C14}"/>
            </c:ext>
          </c:extLst>
        </c:ser>
        <c:ser>
          <c:idx val="6"/>
          <c:order val="6"/>
          <c:spPr>
            <a:solidFill>
              <a:srgbClr val="75AE4E"/>
            </a:solidFill>
            <a:ln w="3175" cmpd="sng" algn="ctr">
              <a:solidFill>
                <a:schemeClr val="bg1"/>
              </a:solidFill>
              <a:prstDash val="solid"/>
            </a:ln>
          </c:spPr>
          <c:invertIfNegative val="0"/>
          <c:val>
            <c:numRef>
              <c:f>Sheet1!$A$7:$R$7</c:f>
              <c:numCache>
                <c:formatCode>General</c:formatCode>
                <c:ptCount val="18"/>
                <c:pt idx="0">
                  <c:v>16.155000000000001</c:v>
                </c:pt>
                <c:pt idx="1">
                  <c:v>3.0519999999999925</c:v>
                </c:pt>
                <c:pt idx="2">
                  <c:v>4.6430000000000007</c:v>
                </c:pt>
                <c:pt idx="3">
                  <c:v>3.2270000000000039</c:v>
                </c:pt>
                <c:pt idx="4">
                  <c:v>2.6460000000000008</c:v>
                </c:pt>
                <c:pt idx="5">
                  <c:v>6.7330000000000041</c:v>
                </c:pt>
                <c:pt idx="6">
                  <c:v>0.82200000000000273</c:v>
                </c:pt>
                <c:pt idx="7">
                  <c:v>4.2049999999999983</c:v>
                </c:pt>
                <c:pt idx="8">
                  <c:v>0</c:v>
                </c:pt>
                <c:pt idx="9">
                  <c:v>0.95199999999999818</c:v>
                </c:pt>
                <c:pt idx="10">
                  <c:v>8.0999999999988859E-2</c:v>
                </c:pt>
                <c:pt idx="11">
                  <c:v>0.70600000000001728</c:v>
                </c:pt>
                <c:pt idx="12">
                  <c:v>5.0000000000011369E-2</c:v>
                </c:pt>
                <c:pt idx="13">
                  <c:v>0.18500000000000227</c:v>
                </c:pt>
                <c:pt idx="14">
                  <c:v>1.4999999999986358E-2</c:v>
                </c:pt>
                <c:pt idx="15">
                  <c:v>0.5</c:v>
                </c:pt>
                <c:pt idx="16">
                  <c:v>3.5900000000000318</c:v>
                </c:pt>
                <c:pt idx="17">
                  <c:v>3.5270000000000437</c:v>
                </c:pt>
              </c:numCache>
            </c:numRef>
          </c:val>
          <c:extLst>
            <c:ext xmlns:c16="http://schemas.microsoft.com/office/drawing/2014/chart" uri="{C3380CC4-5D6E-409C-BE32-E72D297353CC}">
              <c16:uniqueId val="{00000006-BC07-459E-9DF3-C36C6A3A0C14}"/>
            </c:ext>
          </c:extLst>
        </c:ser>
        <c:dLbls>
          <c:showLegendKey val="0"/>
          <c:showVal val="0"/>
          <c:showCatName val="0"/>
          <c:showSerName val="0"/>
          <c:showPercent val="0"/>
          <c:showBubbleSize val="0"/>
        </c:dLbls>
        <c:gapWidth val="80"/>
        <c:overlap val="100"/>
        <c:axId val="839144879"/>
        <c:axId val="1"/>
      </c:barChart>
      <c:catAx>
        <c:axId val="83914487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500"/>
          <c:min val="0"/>
        </c:scaling>
        <c:delete val="0"/>
        <c:axPos val="l"/>
        <c:majorGridlines>
          <c:spPr>
            <a:ln>
              <a:noFill/>
            </a:ln>
          </c:spPr>
        </c:majorGridlines>
        <c:numFmt formatCode="General" sourceLinked="1"/>
        <c:majorTickMark val="none"/>
        <c:minorTickMark val="none"/>
        <c:tickLblPos val="none"/>
        <c:spPr>
          <a:ln w="9525" cmpd="sng" algn="ctr">
            <a:solidFill>
              <a:schemeClr val="bg1"/>
            </a:solidFill>
            <a:prstDash val="solid"/>
          </a:ln>
        </c:spPr>
        <c:crossAx val="839144879"/>
        <c:crosses val="min"/>
        <c:crossBetween val="between"/>
      </c:valAx>
    </c:plotArea>
    <c:plotVisOnly val="0"/>
    <c:dispBlanksAs val="gap"/>
    <c:showDLblsOverMax val="1"/>
  </c:chart>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010206503679093E-2"/>
          <c:y val="0.10974155069582504"/>
          <c:w val="0.89864704486114411"/>
          <c:h val="0.81351888667992045"/>
        </c:manualLayout>
      </c:layout>
      <c:barChart>
        <c:barDir val="col"/>
        <c:grouping val="clustered"/>
        <c:varyColors val="0"/>
        <c:ser>
          <c:idx val="0"/>
          <c:order val="0"/>
          <c:spPr>
            <a:solidFill>
              <a:schemeClr val="accent1"/>
            </a:solidFill>
            <a:ln>
              <a:noFill/>
            </a:ln>
          </c:spPr>
          <c:invertIfNegative val="0"/>
          <c:dLbls>
            <c:dLbl>
              <c:idx val="0"/>
              <c:layout>
                <c:manualLayout>
                  <c:x val="0"/>
                  <c:y val="-0.43976143141153079"/>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1DE-458C-86EC-A261EE2F06DF}"/>
                </c:ext>
              </c:extLst>
            </c:dLbl>
            <c:dLbl>
              <c:idx val="1"/>
              <c:layout>
                <c:manualLayout>
                  <c:x val="0"/>
                  <c:y val="-0.2163021868787276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1DE-458C-86EC-A261EE2F06DF}"/>
                </c:ext>
              </c:extLst>
            </c:dLbl>
            <c:dLbl>
              <c:idx val="2"/>
              <c:layout>
                <c:manualLayout>
                  <c:x val="0"/>
                  <c:y val="-7.2763419483101388E-2"/>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1DE-458C-86EC-A261EE2F06DF}"/>
                </c:ext>
              </c:extLst>
            </c:dLbl>
            <c:dLbl>
              <c:idx val="3"/>
              <c:layout>
                <c:manualLayout>
                  <c:x val="0"/>
                  <c:y val="-0.18727634194831014"/>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1DE-458C-86EC-A261EE2F06DF}"/>
                </c:ext>
              </c:extLst>
            </c:dLbl>
            <c:dLbl>
              <c:idx val="4"/>
              <c:layout>
                <c:manualLayout>
                  <c:x val="0"/>
                  <c:y val="-0.11411530815109344"/>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1DE-458C-86EC-A261EE2F06D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100</c:v>
                </c:pt>
                <c:pt idx="1">
                  <c:v>45</c:v>
                </c:pt>
                <c:pt idx="2">
                  <c:v>10</c:v>
                </c:pt>
                <c:pt idx="3">
                  <c:v>38</c:v>
                </c:pt>
                <c:pt idx="4">
                  <c:v>20</c:v>
                </c:pt>
              </c:numCache>
            </c:numRef>
          </c:val>
          <c:extLst>
            <c:ext xmlns:c16="http://schemas.microsoft.com/office/drawing/2014/chart" uri="{C3380CC4-5D6E-409C-BE32-E72D297353CC}">
              <c16:uniqueId val="{00000005-01DE-458C-86EC-A261EE2F06DF}"/>
            </c:ext>
          </c:extLst>
        </c:ser>
        <c:ser>
          <c:idx val="1"/>
          <c:order val="1"/>
          <c:spPr>
            <a:solidFill>
              <a:schemeClr val="accent2"/>
            </a:solidFill>
            <a:ln>
              <a:noFill/>
            </a:ln>
          </c:spPr>
          <c:invertIfNegative val="0"/>
          <c:dLbls>
            <c:dLbl>
              <c:idx val="0"/>
              <c:layout>
                <c:manualLayout>
                  <c:x val="0"/>
                  <c:y val="-3.1809145129224649E-2"/>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1DE-458C-86EC-A261EE2F06DF}"/>
                </c:ext>
              </c:extLst>
            </c:dLbl>
            <c:dLbl>
              <c:idx val="2"/>
              <c:layout>
                <c:manualLayout>
                  <c:x val="0"/>
                  <c:y val="-0.17534791252485091"/>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1DE-458C-86EC-A261EE2F06DF}"/>
                </c:ext>
              </c:extLst>
            </c:dLbl>
            <c:dLbl>
              <c:idx val="3"/>
              <c:layout>
                <c:manualLayout>
                  <c:x val="0"/>
                  <c:y val="-0.29741550695825048"/>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1DE-458C-86EC-A261EE2F06DF}"/>
                </c:ext>
              </c:extLst>
            </c:dLbl>
            <c:dLbl>
              <c:idx val="4"/>
              <c:layout>
                <c:manualLayout>
                  <c:x val="0"/>
                  <c:y val="-0.23658051689860835"/>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1DE-458C-86EC-A261EE2F06D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5</c:v>
                </c:pt>
                <c:pt idx="1">
                  <c:v>0</c:v>
                </c:pt>
                <c:pt idx="2">
                  <c:v>35</c:v>
                </c:pt>
                <c:pt idx="3">
                  <c:v>65</c:v>
                </c:pt>
                <c:pt idx="4">
                  <c:v>50</c:v>
                </c:pt>
              </c:numCache>
            </c:numRef>
          </c:val>
          <c:extLst>
            <c:ext xmlns:c16="http://schemas.microsoft.com/office/drawing/2014/chart" uri="{C3380CC4-5D6E-409C-BE32-E72D297353CC}">
              <c16:uniqueId val="{0000000A-01DE-458C-86EC-A261EE2F06DF}"/>
            </c:ext>
          </c:extLst>
        </c:ser>
        <c:dLbls>
          <c:showLegendKey val="0"/>
          <c:showVal val="0"/>
          <c:showCatName val="0"/>
          <c:showSerName val="0"/>
          <c:showPercent val="0"/>
          <c:showBubbleSize val="0"/>
        </c:dLbls>
        <c:gapWidth val="80"/>
        <c:axId val="214802143"/>
        <c:axId val="1"/>
      </c:barChart>
      <c:catAx>
        <c:axId val="21480214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400" kern="1200">
                <a:solidFill>
                  <a:schemeClr val="tx1"/>
                </a:solidFill>
                <a:latin typeface="+mn-lt"/>
                <a:ea typeface="+mn-ea"/>
                <a:cs typeface="+mn-cs"/>
              </a:defRPr>
            </a:pPr>
            <a:endParaRPr lang="en-US"/>
          </a:p>
        </c:txPr>
        <c:crossAx val="214802143"/>
        <c:crosses val="min"/>
        <c:crossBetween val="between"/>
        <c:majorUnit val="10"/>
      </c:valAx>
    </c:plotArea>
    <c:plotVisOnly val="0"/>
    <c:dispBlanksAs val="gap"/>
    <c:showDLblsOverMax val="1"/>
  </c:chart>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118387322302493E-2"/>
          <c:y val="9.5588235294117641E-2"/>
          <c:w val="0.97576322535539506"/>
          <c:h val="0.80882352941176472"/>
        </c:manualLayout>
      </c:layout>
      <c:barChart>
        <c:barDir val="bar"/>
        <c:grouping val="stacked"/>
        <c:varyColors val="0"/>
        <c:ser>
          <c:idx val="0"/>
          <c:order val="0"/>
          <c:spPr>
            <a:solidFill>
              <a:srgbClr val="FD3030"/>
            </a:solidFill>
            <a:ln>
              <a:noFill/>
            </a:ln>
          </c:spPr>
          <c:invertIfNegative val="0"/>
          <c:val>
            <c:numRef>
              <c:f>Sheet1!$A$1</c:f>
              <c:numCache>
                <c:formatCode>General</c:formatCode>
                <c:ptCount val="1"/>
                <c:pt idx="0">
                  <c:v>20</c:v>
                </c:pt>
              </c:numCache>
            </c:numRef>
          </c:val>
          <c:extLst>
            <c:ext xmlns:c16="http://schemas.microsoft.com/office/drawing/2014/chart" uri="{C3380CC4-5D6E-409C-BE32-E72D297353CC}">
              <c16:uniqueId val="{00000000-DA94-4F79-9A22-6F955746BC45}"/>
            </c:ext>
          </c:extLst>
        </c:ser>
        <c:ser>
          <c:idx val="1"/>
          <c:order val="1"/>
          <c:spPr>
            <a:solidFill>
              <a:srgbClr val="FECB32"/>
            </a:solidFill>
            <a:ln>
              <a:noFill/>
            </a:ln>
          </c:spPr>
          <c:invertIfNegative val="0"/>
          <c:val>
            <c:numRef>
              <c:f>Sheet1!$A$2</c:f>
              <c:numCache>
                <c:formatCode>General</c:formatCode>
                <c:ptCount val="1"/>
                <c:pt idx="0">
                  <c:v>20</c:v>
                </c:pt>
              </c:numCache>
            </c:numRef>
          </c:val>
          <c:extLst>
            <c:ext xmlns:c16="http://schemas.microsoft.com/office/drawing/2014/chart" uri="{C3380CC4-5D6E-409C-BE32-E72D297353CC}">
              <c16:uniqueId val="{00000001-DA94-4F79-9A22-6F955746BC45}"/>
            </c:ext>
          </c:extLst>
        </c:ser>
        <c:ser>
          <c:idx val="2"/>
          <c:order val="2"/>
          <c:spPr>
            <a:solidFill>
              <a:srgbClr val="32FE32"/>
            </a:solidFill>
            <a:ln>
              <a:noFill/>
            </a:ln>
          </c:spPr>
          <c:invertIfNegative val="0"/>
          <c:val>
            <c:numRef>
              <c:f>Sheet1!$A$3</c:f>
              <c:numCache>
                <c:formatCode>General</c:formatCode>
                <c:ptCount val="1"/>
                <c:pt idx="0">
                  <c:v>20.000000000000007</c:v>
                </c:pt>
              </c:numCache>
            </c:numRef>
          </c:val>
          <c:extLst>
            <c:ext xmlns:c16="http://schemas.microsoft.com/office/drawing/2014/chart" uri="{C3380CC4-5D6E-409C-BE32-E72D297353CC}">
              <c16:uniqueId val="{00000002-DA94-4F79-9A22-6F955746BC45}"/>
            </c:ext>
          </c:extLst>
        </c:ser>
        <c:ser>
          <c:idx val="3"/>
          <c:order val="3"/>
          <c:spPr>
            <a:solidFill>
              <a:srgbClr val="32CBFD"/>
            </a:solidFill>
            <a:ln>
              <a:noFill/>
            </a:ln>
          </c:spPr>
          <c:invertIfNegative val="0"/>
          <c:val>
            <c:numRef>
              <c:f>Sheet1!$A$4</c:f>
              <c:numCache>
                <c:formatCode>General</c:formatCode>
                <c:ptCount val="1"/>
                <c:pt idx="0">
                  <c:v>19.999999999999996</c:v>
                </c:pt>
              </c:numCache>
            </c:numRef>
          </c:val>
          <c:extLst>
            <c:ext xmlns:c16="http://schemas.microsoft.com/office/drawing/2014/chart" uri="{C3380CC4-5D6E-409C-BE32-E72D297353CC}">
              <c16:uniqueId val="{00000003-DA94-4F79-9A22-6F955746BC45}"/>
            </c:ext>
          </c:extLst>
        </c:ser>
        <c:ser>
          <c:idx val="4"/>
          <c:order val="4"/>
          <c:spPr>
            <a:solidFill>
              <a:srgbClr val="3131FC"/>
            </a:solidFill>
            <a:ln>
              <a:noFill/>
            </a:ln>
          </c:spPr>
          <c:invertIfNegative val="0"/>
          <c:val>
            <c:numRef>
              <c:f>Sheet1!$A$5</c:f>
              <c:numCache>
                <c:formatCode>General</c:formatCode>
                <c:ptCount val="1"/>
                <c:pt idx="0">
                  <c:v>19.999999999999996</c:v>
                </c:pt>
              </c:numCache>
            </c:numRef>
          </c:val>
          <c:extLst>
            <c:ext xmlns:c16="http://schemas.microsoft.com/office/drawing/2014/chart" uri="{C3380CC4-5D6E-409C-BE32-E72D297353CC}">
              <c16:uniqueId val="{00000004-DA94-4F79-9A22-6F955746BC45}"/>
            </c:ext>
          </c:extLst>
        </c:ser>
        <c:dLbls>
          <c:showLegendKey val="0"/>
          <c:showVal val="0"/>
          <c:showCatName val="0"/>
          <c:showSerName val="0"/>
          <c:showPercent val="0"/>
          <c:showBubbleSize val="0"/>
        </c:dLbls>
        <c:gapWidth val="300"/>
        <c:overlap val="100"/>
        <c:axId val="1269419039"/>
        <c:axId val="1"/>
      </c:barChart>
      <c:catAx>
        <c:axId val="1269419039"/>
        <c:scaling>
          <c:orientation val="maxMin"/>
        </c:scaling>
        <c:delete val="1"/>
        <c:axPos val="r"/>
        <c:majorTickMark val="out"/>
        <c:minorTickMark val="none"/>
        <c:tickLblPos val="nextTo"/>
        <c:crossAx val="1"/>
        <c:crosses val="min"/>
        <c:auto val="0"/>
        <c:lblAlgn val="ctr"/>
        <c:lblOffset val="100"/>
        <c:noMultiLvlLbl val="0"/>
      </c:catAx>
      <c:valAx>
        <c:axId val="1"/>
        <c:scaling>
          <c:orientation val="maxMin"/>
          <c:max val="100"/>
          <c:min val="0"/>
        </c:scaling>
        <c:delete val="1"/>
        <c:axPos val="t"/>
        <c:numFmt formatCode="General" sourceLinked="1"/>
        <c:majorTickMark val="out"/>
        <c:minorTickMark val="none"/>
        <c:tickLblPos val="nextTo"/>
        <c:crossAx val="1269419039"/>
        <c:crosses val="min"/>
        <c:crossBetween val="between"/>
      </c:valAx>
    </c:plotArea>
    <c:plotVisOnly val="0"/>
    <c:dispBlanksAs val="gap"/>
    <c:showDLblsOverMax val="1"/>
  </c:chart>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348756001745963E-2"/>
          <c:y val="2.3172905525846704E-2"/>
          <c:w val="0.9773024879965081"/>
          <c:h val="0.95365418894830656"/>
        </c:manualLayout>
      </c:layout>
      <c:barChart>
        <c:barDir val="col"/>
        <c:grouping val="clustered"/>
        <c:varyColors val="0"/>
        <c:ser>
          <c:idx val="0"/>
          <c:order val="0"/>
          <c:spPr>
            <a:solidFill>
              <a:schemeClr val="accent1"/>
            </a:solidFill>
            <a:ln w="3175" cmpd="sng" algn="ctr">
              <a:solidFill>
                <a:schemeClr val="bg1"/>
              </a:solidFill>
              <a:prstDash val="solid"/>
            </a:ln>
          </c:spPr>
          <c:invertIfNegative val="0"/>
          <c:val>
            <c:numRef>
              <c:f>Sheet1!$A$1:$D$1</c:f>
              <c:numCache>
                <c:formatCode>General</c:formatCode>
                <c:ptCount val="4"/>
                <c:pt idx="0">
                  <c:v>4.8674698795180698</c:v>
                </c:pt>
                <c:pt idx="1">
                  <c:v>9.1566265060241001</c:v>
                </c:pt>
                <c:pt idx="2">
                  <c:v>6.5518072289156599</c:v>
                </c:pt>
                <c:pt idx="3">
                  <c:v>6.7686746987951798</c:v>
                </c:pt>
              </c:numCache>
            </c:numRef>
          </c:val>
          <c:extLst>
            <c:ext xmlns:c16="http://schemas.microsoft.com/office/drawing/2014/chart" uri="{C3380CC4-5D6E-409C-BE32-E72D297353CC}">
              <c16:uniqueId val="{00000000-2D02-474D-9277-363D64A3406F}"/>
            </c:ext>
          </c:extLst>
        </c:ser>
        <c:ser>
          <c:idx val="1"/>
          <c:order val="1"/>
          <c:spPr>
            <a:solidFill>
              <a:schemeClr val="accent2"/>
            </a:solidFill>
            <a:ln w="3175" cmpd="sng" algn="ctr">
              <a:solidFill>
                <a:schemeClr val="bg1"/>
              </a:solidFill>
              <a:prstDash val="solid"/>
            </a:ln>
          </c:spPr>
          <c:invertIfNegative val="0"/>
          <c:val>
            <c:numRef>
              <c:f>Sheet1!$A$2:$D$2</c:f>
              <c:numCache>
                <c:formatCode>General</c:formatCode>
                <c:ptCount val="4"/>
                <c:pt idx="0">
                  <c:v>0.21686746987951799</c:v>
                </c:pt>
                <c:pt idx="1">
                  <c:v>1.30361445783132</c:v>
                </c:pt>
                <c:pt idx="2">
                  <c:v>3.4</c:v>
                </c:pt>
                <c:pt idx="3">
                  <c:v>5.45301204819277</c:v>
                </c:pt>
              </c:numCache>
            </c:numRef>
          </c:val>
          <c:extLst>
            <c:ext xmlns:c16="http://schemas.microsoft.com/office/drawing/2014/chart" uri="{C3380CC4-5D6E-409C-BE32-E72D297353CC}">
              <c16:uniqueId val="{00000001-2D02-474D-9277-363D64A3406F}"/>
            </c:ext>
          </c:extLst>
        </c:ser>
        <c:dLbls>
          <c:showLegendKey val="0"/>
          <c:showVal val="0"/>
          <c:showCatName val="0"/>
          <c:showSerName val="0"/>
          <c:showPercent val="0"/>
          <c:showBubbleSize val="0"/>
        </c:dLbls>
        <c:gapWidth val="250"/>
        <c:axId val="1198789343"/>
        <c:axId val="1"/>
      </c:barChart>
      <c:catAx>
        <c:axId val="119878934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2"/>
          <c:min val="0"/>
        </c:scaling>
        <c:delete val="0"/>
        <c:axPos val="l"/>
        <c:majorGridlines>
          <c:spPr>
            <a:ln w="12700" cmpd="sng" algn="ctr">
              <a:solidFill>
                <a:schemeClr val="tx2"/>
              </a:solidFill>
              <a:prstDash val="solid"/>
            </a:ln>
          </c:spPr>
        </c:majorGridlines>
        <c:numFmt formatCode="General" sourceLinked="1"/>
        <c:majorTickMark val="none"/>
        <c:minorTickMark val="none"/>
        <c:tickLblPos val="none"/>
        <c:spPr>
          <a:ln w="9525" cmpd="sng" algn="ctr">
            <a:solidFill>
              <a:schemeClr val="bg1"/>
            </a:solidFill>
            <a:prstDash val="solid"/>
          </a:ln>
        </c:spPr>
        <c:crossAx val="1198789343"/>
        <c:crosses val="min"/>
        <c:crossBetween val="between"/>
        <c:majorUnit val="2"/>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727272727272728E-2"/>
          <c:y val="6.1049011177987965E-2"/>
          <c:w val="0.95454545454545459"/>
          <c:h val="0.87790197764402411"/>
        </c:manualLayout>
      </c:layout>
      <c:barChart>
        <c:barDir val="col"/>
        <c:grouping val="stacked"/>
        <c:varyColors val="0"/>
        <c:ser>
          <c:idx val="0"/>
          <c:order val="0"/>
          <c:spPr>
            <a:solidFill>
              <a:srgbClr val="6F8DB9"/>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728-4BAB-A10E-85A41E9F3199}"/>
                </c:ext>
              </c:extLst>
            </c:dLbl>
            <c:dLbl>
              <c:idx val="1"/>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728-4BAB-A10E-85A41E9F319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10</c:v>
                </c:pt>
                <c:pt idx="1">
                  <c:v>5</c:v>
                </c:pt>
              </c:numCache>
            </c:numRef>
          </c:val>
          <c:extLst>
            <c:ext xmlns:c16="http://schemas.microsoft.com/office/drawing/2014/chart" uri="{C3380CC4-5D6E-409C-BE32-E72D297353CC}">
              <c16:uniqueId val="{00000002-F728-4BAB-A10E-85A41E9F3199}"/>
            </c:ext>
          </c:extLst>
        </c:ser>
        <c:ser>
          <c:idx val="1"/>
          <c:order val="1"/>
          <c:spPr>
            <a:solidFill>
              <a:srgbClr val="9DB1CF"/>
            </a:solidFill>
            <a:ln>
              <a:noFill/>
            </a:ln>
          </c:spPr>
          <c:invertIfNegative val="0"/>
          <c:dLbls>
            <c:dLbl>
              <c:idx val="0"/>
              <c:layout>
                <c:manualLayout>
                  <c:x val="0"/>
                  <c:y val="-4.299226139294927E-4"/>
                </c:manualLayout>
              </c:layout>
              <c:numFmt formatCode="#,##0&quot;%&quot;;&quot;-&quot;#,##0&quot;%&quot;" sourceLinked="0"/>
              <c:spPr>
                <a:noFill/>
                <a:ln>
                  <a:noFill/>
                </a:ln>
              </c:spPr>
              <c:txPr>
                <a:bodyPr wrap="none"/>
                <a:lstStyle/>
                <a:p>
                  <a:pPr>
                    <a:defRPr sz="1000" b="1" kern="1200">
                      <a:solidFill>
                        <a:schemeClr val="accent5"/>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728-4BAB-A10E-85A41E9F3199}"/>
                </c:ext>
              </c:extLst>
            </c:dLbl>
            <c:dLbl>
              <c:idx val="1"/>
              <c:layout>
                <c:manualLayout>
                  <c:x val="0"/>
                  <c:y val="0"/>
                </c:manualLayout>
              </c:layout>
              <c:numFmt formatCode="#,##0&quot;%&quot;;&quot;-&quot;#,##0&quot;%&quot;" sourceLinked="0"/>
              <c:spPr>
                <a:noFill/>
                <a:ln>
                  <a:noFill/>
                </a:ln>
              </c:spPr>
              <c:txPr>
                <a:bodyPr wrap="none"/>
                <a:lstStyle/>
                <a:p>
                  <a:pPr>
                    <a:defRPr sz="1000" b="1" kern="1200">
                      <a:solidFill>
                        <a:schemeClr val="accent5"/>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728-4BAB-A10E-85A41E9F319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20.000000000000004</c:v>
                </c:pt>
                <c:pt idx="1">
                  <c:v>45</c:v>
                </c:pt>
              </c:numCache>
            </c:numRef>
          </c:val>
          <c:extLst>
            <c:ext xmlns:c16="http://schemas.microsoft.com/office/drawing/2014/chart" uri="{C3380CC4-5D6E-409C-BE32-E72D297353CC}">
              <c16:uniqueId val="{00000005-F728-4BAB-A10E-85A41E9F3199}"/>
            </c:ext>
          </c:extLst>
        </c:ser>
        <c:ser>
          <c:idx val="2"/>
          <c:order val="2"/>
          <c:spPr>
            <a:solidFill>
              <a:srgbClr val="C3CFE1"/>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728-4BAB-A10E-85A41E9F3199}"/>
                </c:ext>
              </c:extLst>
            </c:dLbl>
            <c:dLbl>
              <c:idx val="1"/>
              <c:layout>
                <c:manualLayout>
                  <c:x val="0"/>
                  <c:y val="0"/>
                </c:manualLayout>
              </c:layout>
              <c:numFmt formatCode="#,##0&quot;%&quot;;&quot;-&quot;#,##0&quot;%&quot;"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728-4BAB-A10E-85A41E9F319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Sheet1!$A$3:$B$3</c:f>
              <c:numCache>
                <c:formatCode>General</c:formatCode>
                <c:ptCount val="2"/>
                <c:pt idx="0">
                  <c:v>9.9999999999999982</c:v>
                </c:pt>
                <c:pt idx="1">
                  <c:v>9.9999999999999982</c:v>
                </c:pt>
              </c:numCache>
            </c:numRef>
          </c:val>
          <c:extLst>
            <c:ext xmlns:c16="http://schemas.microsoft.com/office/drawing/2014/chart" uri="{C3380CC4-5D6E-409C-BE32-E72D297353CC}">
              <c16:uniqueId val="{00000008-F728-4BAB-A10E-85A41E9F3199}"/>
            </c:ext>
          </c:extLst>
        </c:ser>
        <c:ser>
          <c:idx val="3"/>
          <c:order val="3"/>
          <c:spPr>
            <a:solidFill>
              <a:srgbClr val="DFE5EF"/>
            </a:solidFill>
            <a:ln>
              <a:noFill/>
            </a:ln>
          </c:spPr>
          <c:invertIfNegative val="0"/>
          <c:dLbls>
            <c:dLbl>
              <c:idx val="0"/>
              <c:layout>
                <c:manualLayout>
                  <c:x val="0"/>
                  <c:y val="-4.299226139294927E-4"/>
                </c:manualLayout>
              </c:layout>
              <c:numFmt formatCode="#,##0&quot;%&quot;;&quot;-&quot;#,##0&quot;%&quot;"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728-4BAB-A10E-85A41E9F3199}"/>
                </c:ext>
              </c:extLst>
            </c:dLbl>
            <c:dLbl>
              <c:idx val="1"/>
              <c:layout>
                <c:manualLayout>
                  <c:x val="0"/>
                  <c:y val="0"/>
                </c:manualLayout>
              </c:layout>
              <c:numFmt formatCode="#,##0&quot;%&quot;;&quot;-&quot;#,##0&quot;%&quot;"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728-4BAB-A10E-85A41E9F319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Sheet1!$A$4:$B$4</c:f>
              <c:numCache>
                <c:formatCode>General</c:formatCode>
                <c:ptCount val="2"/>
                <c:pt idx="0">
                  <c:v>60</c:v>
                </c:pt>
                <c:pt idx="1">
                  <c:v>40</c:v>
                </c:pt>
              </c:numCache>
            </c:numRef>
          </c:val>
          <c:extLst>
            <c:ext xmlns:c16="http://schemas.microsoft.com/office/drawing/2014/chart" uri="{C3380CC4-5D6E-409C-BE32-E72D297353CC}">
              <c16:uniqueId val="{0000000B-F728-4BAB-A10E-85A41E9F3199}"/>
            </c:ext>
          </c:extLst>
        </c:ser>
        <c:dLbls>
          <c:showLegendKey val="0"/>
          <c:showVal val="0"/>
          <c:showCatName val="0"/>
          <c:showSerName val="0"/>
          <c:showPercent val="0"/>
          <c:showBubbleSize val="0"/>
        </c:dLbls>
        <c:gapWidth val="80"/>
        <c:overlap val="100"/>
        <c:axId val="199090783"/>
        <c:axId val="1"/>
      </c:barChart>
      <c:catAx>
        <c:axId val="19909078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199090783"/>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533258803801007E-2"/>
          <c:y val="4.8287247214197276E-2"/>
          <c:w val="0.97093348239239796"/>
          <c:h val="0.9034255055716055"/>
        </c:manualLayout>
      </c:layout>
      <c:barChart>
        <c:barDir val="col"/>
        <c:grouping val="stacked"/>
        <c:varyColors val="0"/>
        <c:ser>
          <c:idx val="0"/>
          <c:order val="0"/>
          <c:spPr>
            <a:solidFill>
              <a:schemeClr val="accent1"/>
            </a:solidFill>
            <a:ln>
              <a:noFill/>
            </a:ln>
          </c:spPr>
          <c:invertIfNegative val="0"/>
          <c:dLbls>
            <c:dLbl>
              <c:idx val="0"/>
              <c:layout>
                <c:manualLayout>
                  <c:x val="0"/>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6EB-45AA-90A7-32E14201A257}"/>
                </c:ext>
              </c:extLst>
            </c:dLbl>
            <c:dLbl>
              <c:idx val="1"/>
              <c:layout>
                <c:manualLayout>
                  <c:x val="0"/>
                  <c:y val="-4.127115146512588E-4"/>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6EB-45AA-90A7-32E14201A257}"/>
                </c:ext>
              </c:extLst>
            </c:dLbl>
            <c:dLbl>
              <c:idx val="2"/>
              <c:layout>
                <c:manualLayout>
                  <c:x val="0"/>
                  <c:y val="-4.127115146512588E-4"/>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6EB-45AA-90A7-32E14201A257}"/>
                </c:ext>
              </c:extLst>
            </c:dLbl>
            <c:dLbl>
              <c:idx val="3"/>
              <c:layout>
                <c:manualLayout>
                  <c:x val="0"/>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6EB-45AA-90A7-32E14201A257}"/>
                </c:ext>
              </c:extLst>
            </c:dLbl>
            <c:dLbl>
              <c:idx val="4"/>
              <c:layout>
                <c:manualLayout>
                  <c:x val="0"/>
                  <c:y val="-4.127115146512588E-4"/>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6EB-45AA-90A7-32E14201A257}"/>
                </c:ext>
              </c:extLst>
            </c:dLbl>
            <c:dLbl>
              <c:idx val="5"/>
              <c:layout>
                <c:manualLayout>
                  <c:x val="0"/>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6EB-45AA-90A7-32E14201A25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321</c:v>
                </c:pt>
                <c:pt idx="1">
                  <c:v>393</c:v>
                </c:pt>
                <c:pt idx="2">
                  <c:v>244</c:v>
                </c:pt>
                <c:pt idx="3">
                  <c:v>336</c:v>
                </c:pt>
                <c:pt idx="4">
                  <c:v>241</c:v>
                </c:pt>
                <c:pt idx="5">
                  <c:v>336</c:v>
                </c:pt>
              </c:numCache>
            </c:numRef>
          </c:val>
          <c:extLst>
            <c:ext xmlns:c16="http://schemas.microsoft.com/office/drawing/2014/chart" uri="{C3380CC4-5D6E-409C-BE32-E72D297353CC}">
              <c16:uniqueId val="{00000006-36EB-45AA-90A7-32E14201A257}"/>
            </c:ext>
          </c:extLst>
        </c:ser>
        <c:ser>
          <c:idx val="1"/>
          <c:order val="1"/>
          <c:spPr>
            <a:solidFill>
              <a:schemeClr val="accent6"/>
            </a:solidFill>
            <a:ln>
              <a:noFill/>
            </a:ln>
          </c:spPr>
          <c:invertIfNegative val="0"/>
          <c:dLbls>
            <c:dLbl>
              <c:idx val="0"/>
              <c:layout>
                <c:manualLayout>
                  <c:x val="0"/>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6EB-45AA-90A7-32E14201A257}"/>
                </c:ext>
              </c:extLst>
            </c:dLbl>
            <c:dLbl>
              <c:idx val="1"/>
              <c:layout>
                <c:manualLayout>
                  <c:x val="0"/>
                  <c:y val="-4.127115146512588E-4"/>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6EB-45AA-90A7-32E14201A25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162</c:v>
                </c:pt>
                <c:pt idx="1">
                  <c:v>358</c:v>
                </c:pt>
                <c:pt idx="2">
                  <c:v>46</c:v>
                </c:pt>
                <c:pt idx="3">
                  <c:v>55</c:v>
                </c:pt>
                <c:pt idx="4">
                  <c:v>32</c:v>
                </c:pt>
                <c:pt idx="5">
                  <c:v>33</c:v>
                </c:pt>
              </c:numCache>
            </c:numRef>
          </c:val>
          <c:extLst>
            <c:ext xmlns:c16="http://schemas.microsoft.com/office/drawing/2014/chart" uri="{C3380CC4-5D6E-409C-BE32-E72D297353CC}">
              <c16:uniqueId val="{00000009-36EB-45AA-90A7-32E14201A257}"/>
            </c:ext>
          </c:extLst>
        </c:ser>
        <c:ser>
          <c:idx val="2"/>
          <c:order val="2"/>
          <c:spPr>
            <a:solidFill>
              <a:schemeClr val="accent5"/>
            </a:solidFill>
            <a:ln>
              <a:noFill/>
            </a:ln>
          </c:spPr>
          <c:invertIfNegative val="0"/>
          <c:dLbls>
            <c:dLbl>
              <c:idx val="0"/>
              <c:layout>
                <c:manualLayout>
                  <c:x val="0"/>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6EB-45AA-90A7-32E14201A257}"/>
                </c:ext>
              </c:extLst>
            </c:dLbl>
            <c:dLbl>
              <c:idx val="1"/>
              <c:layout>
                <c:manualLayout>
                  <c:x val="0"/>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6EB-45AA-90A7-32E14201A257}"/>
                </c:ext>
              </c:extLst>
            </c:dLbl>
            <c:dLbl>
              <c:idx val="2"/>
              <c:layout>
                <c:manualLayout>
                  <c:x val="0"/>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6EB-45AA-90A7-32E14201A257}"/>
                </c:ext>
              </c:extLst>
            </c:dLbl>
            <c:dLbl>
              <c:idx val="3"/>
              <c:layout>
                <c:manualLayout>
                  <c:x val="0"/>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6EB-45AA-90A7-32E14201A257}"/>
                </c:ext>
              </c:extLst>
            </c:dLbl>
            <c:dLbl>
              <c:idx val="4"/>
              <c:layout>
                <c:manualLayout>
                  <c:x val="2.2638345444382337E-2"/>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36EB-45AA-90A7-32E14201A257}"/>
                </c:ext>
              </c:extLst>
            </c:dLbl>
            <c:dLbl>
              <c:idx val="5"/>
              <c:layout>
                <c:manualLayout>
                  <c:x val="2.2638345444382337E-2"/>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6EB-45AA-90A7-32E14201A25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Sheet1!$A$3:$F$3</c:f>
              <c:numCache>
                <c:formatCode>General</c:formatCode>
                <c:ptCount val="6"/>
                <c:pt idx="0">
                  <c:v>259</c:v>
                </c:pt>
                <c:pt idx="1">
                  <c:v>281</c:v>
                </c:pt>
                <c:pt idx="2">
                  <c:v>166</c:v>
                </c:pt>
                <c:pt idx="3">
                  <c:v>169</c:v>
                </c:pt>
                <c:pt idx="4">
                  <c:v>143</c:v>
                </c:pt>
                <c:pt idx="5">
                  <c:v>140</c:v>
                </c:pt>
              </c:numCache>
            </c:numRef>
          </c:val>
          <c:extLst>
            <c:ext xmlns:c16="http://schemas.microsoft.com/office/drawing/2014/chart" uri="{C3380CC4-5D6E-409C-BE32-E72D297353CC}">
              <c16:uniqueId val="{00000010-36EB-45AA-90A7-32E14201A257}"/>
            </c:ext>
          </c:extLst>
        </c:ser>
        <c:ser>
          <c:idx val="3"/>
          <c:order val="3"/>
          <c:spPr>
            <a:solidFill>
              <a:schemeClr val="accent4"/>
            </a:solidFill>
            <a:ln>
              <a:noFill/>
            </a:ln>
          </c:spPr>
          <c:invertIfNegative val="0"/>
          <c:dLbls>
            <c:dLbl>
              <c:idx val="0"/>
              <c:layout>
                <c:manualLayout>
                  <c:x val="0"/>
                  <c:y val="-4.127115146512588E-4"/>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36EB-45AA-90A7-32E14201A257}"/>
                </c:ext>
              </c:extLst>
            </c:dLbl>
            <c:dLbl>
              <c:idx val="1"/>
              <c:layout>
                <c:manualLayout>
                  <c:x val="0"/>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36EB-45AA-90A7-32E14201A257}"/>
                </c:ext>
              </c:extLst>
            </c:dLbl>
            <c:dLbl>
              <c:idx val="2"/>
              <c:layout>
                <c:manualLayout>
                  <c:x val="0"/>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36EB-45AA-90A7-32E14201A257}"/>
                </c:ext>
              </c:extLst>
            </c:dLbl>
            <c:dLbl>
              <c:idx val="3"/>
              <c:layout>
                <c:manualLayout>
                  <c:x val="0"/>
                  <c:y val="-4.127115146512588E-4"/>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36EB-45AA-90A7-32E14201A257}"/>
                </c:ext>
              </c:extLst>
            </c:dLbl>
            <c:dLbl>
              <c:idx val="4"/>
              <c:layout>
                <c:manualLayout>
                  <c:x val="0"/>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36EB-45AA-90A7-32E14201A257}"/>
                </c:ext>
              </c:extLst>
            </c:dLbl>
            <c:dLbl>
              <c:idx val="5"/>
              <c:layout>
                <c:manualLayout>
                  <c:x val="0"/>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36EB-45AA-90A7-32E14201A25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Sheet1!$A$4:$F$4</c:f>
              <c:numCache>
                <c:formatCode>General</c:formatCode>
                <c:ptCount val="6"/>
                <c:pt idx="0">
                  <c:v>289</c:v>
                </c:pt>
                <c:pt idx="1">
                  <c:v>321</c:v>
                </c:pt>
                <c:pt idx="2">
                  <c:v>183</c:v>
                </c:pt>
                <c:pt idx="3">
                  <c:v>194</c:v>
                </c:pt>
                <c:pt idx="4">
                  <c:v>173</c:v>
                </c:pt>
                <c:pt idx="5">
                  <c:v>186</c:v>
                </c:pt>
              </c:numCache>
            </c:numRef>
          </c:val>
          <c:extLst>
            <c:ext xmlns:c16="http://schemas.microsoft.com/office/drawing/2014/chart" uri="{C3380CC4-5D6E-409C-BE32-E72D297353CC}">
              <c16:uniqueId val="{00000017-36EB-45AA-90A7-32E14201A257}"/>
            </c:ext>
          </c:extLst>
        </c:ser>
        <c:ser>
          <c:idx val="4"/>
          <c:order val="4"/>
          <c:spPr>
            <a:solidFill>
              <a:schemeClr val="accent3"/>
            </a:solidFill>
            <a:ln>
              <a:noFill/>
            </a:ln>
          </c:spPr>
          <c:invertIfNegative val="0"/>
          <c:dLbls>
            <c:dLbl>
              <c:idx val="0"/>
              <c:layout>
                <c:manualLayout>
                  <c:x val="0"/>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36EB-45AA-90A7-32E14201A257}"/>
                </c:ext>
              </c:extLst>
            </c:dLbl>
            <c:dLbl>
              <c:idx val="1"/>
              <c:layout>
                <c:manualLayout>
                  <c:x val="0"/>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36EB-45AA-90A7-32E14201A257}"/>
                </c:ext>
              </c:extLst>
            </c:dLbl>
            <c:dLbl>
              <c:idx val="2"/>
              <c:layout>
                <c:manualLayout>
                  <c:x val="0"/>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36EB-45AA-90A7-32E14201A257}"/>
                </c:ext>
              </c:extLst>
            </c:dLbl>
            <c:dLbl>
              <c:idx val="3"/>
              <c:layout>
                <c:manualLayout>
                  <c:x val="0"/>
                  <c:y val="-4.127115146512588E-4"/>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36EB-45AA-90A7-32E14201A257}"/>
                </c:ext>
              </c:extLst>
            </c:dLbl>
            <c:dLbl>
              <c:idx val="4"/>
              <c:layout>
                <c:manualLayout>
                  <c:x val="0"/>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36EB-45AA-90A7-32E14201A257}"/>
                </c:ext>
              </c:extLst>
            </c:dLbl>
            <c:dLbl>
              <c:idx val="5"/>
              <c:layout>
                <c:manualLayout>
                  <c:x val="0"/>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36EB-45AA-90A7-32E14201A25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Sheet1!$A$5:$F$5</c:f>
              <c:numCache>
                <c:formatCode>General</c:formatCode>
                <c:ptCount val="6"/>
                <c:pt idx="0">
                  <c:v>206</c:v>
                </c:pt>
                <c:pt idx="1">
                  <c:v>206</c:v>
                </c:pt>
                <c:pt idx="2">
                  <c:v>332</c:v>
                </c:pt>
                <c:pt idx="3">
                  <c:v>352</c:v>
                </c:pt>
                <c:pt idx="4">
                  <c:v>219</c:v>
                </c:pt>
                <c:pt idx="5">
                  <c:v>229</c:v>
                </c:pt>
              </c:numCache>
            </c:numRef>
          </c:val>
          <c:extLst>
            <c:ext xmlns:c16="http://schemas.microsoft.com/office/drawing/2014/chart" uri="{C3380CC4-5D6E-409C-BE32-E72D297353CC}">
              <c16:uniqueId val="{0000001E-36EB-45AA-90A7-32E14201A257}"/>
            </c:ext>
          </c:extLst>
        </c:ser>
        <c:ser>
          <c:idx val="5"/>
          <c:order val="5"/>
          <c:spPr>
            <a:solidFill>
              <a:schemeClr val="accent2"/>
            </a:solidFill>
            <a:ln>
              <a:noFill/>
            </a:ln>
          </c:spPr>
          <c:invertIfNegative val="0"/>
          <c:dLbls>
            <c:dLbl>
              <c:idx val="0"/>
              <c:layout>
                <c:manualLayout>
                  <c:x val="0"/>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36EB-45AA-90A7-32E14201A257}"/>
                </c:ext>
              </c:extLst>
            </c:dLbl>
            <c:dLbl>
              <c:idx val="1"/>
              <c:layout>
                <c:manualLayout>
                  <c:x val="0"/>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36EB-45AA-90A7-32E14201A257}"/>
                </c:ext>
              </c:extLst>
            </c:dLbl>
            <c:dLbl>
              <c:idx val="2"/>
              <c:layout>
                <c:manualLayout>
                  <c:x val="0"/>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36EB-45AA-90A7-32E14201A257}"/>
                </c:ext>
              </c:extLst>
            </c:dLbl>
            <c:dLbl>
              <c:idx val="3"/>
              <c:layout>
                <c:manualLayout>
                  <c:x val="0"/>
                  <c:y val="-4.127115146512588E-4"/>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36EB-45AA-90A7-32E14201A25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Sheet1!$A$6:$F$6</c:f>
              <c:numCache>
                <c:formatCode>General</c:formatCode>
                <c:ptCount val="6"/>
                <c:pt idx="0">
                  <c:v>887</c:v>
                </c:pt>
                <c:pt idx="1">
                  <c:v>887</c:v>
                </c:pt>
                <c:pt idx="2">
                  <c:v>156</c:v>
                </c:pt>
                <c:pt idx="3">
                  <c:v>163</c:v>
                </c:pt>
                <c:pt idx="4">
                  <c:v>60</c:v>
                </c:pt>
                <c:pt idx="5">
                  <c:v>62</c:v>
                </c:pt>
              </c:numCache>
            </c:numRef>
          </c:val>
          <c:extLst>
            <c:ext xmlns:c16="http://schemas.microsoft.com/office/drawing/2014/chart" uri="{C3380CC4-5D6E-409C-BE32-E72D297353CC}">
              <c16:uniqueId val="{00000023-36EB-45AA-90A7-32E14201A257}"/>
            </c:ext>
          </c:extLst>
        </c:ser>
        <c:ser>
          <c:idx val="6"/>
          <c:order val="6"/>
          <c:spPr>
            <a:solidFill>
              <a:schemeClr val="accent1"/>
            </a:solidFill>
            <a:ln>
              <a:noFill/>
            </a:ln>
          </c:spPr>
          <c:invertIfNegative val="0"/>
          <c:dLbls>
            <c:dLbl>
              <c:idx val="0"/>
              <c:layout>
                <c:manualLayout>
                  <c:x val="0"/>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36EB-45AA-90A7-32E14201A257}"/>
                </c:ext>
              </c:extLst>
            </c:dLbl>
            <c:dLbl>
              <c:idx val="1"/>
              <c:layout>
                <c:manualLayout>
                  <c:x val="0"/>
                  <c:y val="-4.127115146512588E-4"/>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36EB-45AA-90A7-32E14201A257}"/>
                </c:ext>
              </c:extLst>
            </c:dLbl>
            <c:dLbl>
              <c:idx val="2"/>
              <c:layout>
                <c:manualLayout>
                  <c:x val="0"/>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36EB-45AA-90A7-32E14201A257}"/>
                </c:ext>
              </c:extLst>
            </c:dLbl>
            <c:dLbl>
              <c:idx val="3"/>
              <c:layout>
                <c:manualLayout>
                  <c:x val="0"/>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36EB-45AA-90A7-32E14201A257}"/>
                </c:ext>
              </c:extLst>
            </c:dLbl>
            <c:dLbl>
              <c:idx val="4"/>
              <c:layout>
                <c:manualLayout>
                  <c:x val="2.2638345444382337E-2"/>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36EB-45AA-90A7-32E14201A257}"/>
                </c:ext>
              </c:extLst>
            </c:dLbl>
            <c:dLbl>
              <c:idx val="5"/>
              <c:layout>
                <c:manualLayout>
                  <c:x val="2.2638345444382337E-2"/>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36EB-45AA-90A7-32E14201A25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Sheet1!$A$7:$F$7</c:f>
              <c:numCache>
                <c:formatCode>General</c:formatCode>
                <c:ptCount val="6"/>
                <c:pt idx="0">
                  <c:v>613</c:v>
                </c:pt>
                <c:pt idx="1">
                  <c:v>708</c:v>
                </c:pt>
                <c:pt idx="2">
                  <c:v>214</c:v>
                </c:pt>
                <c:pt idx="3">
                  <c:v>242</c:v>
                </c:pt>
                <c:pt idx="4">
                  <c:v>117</c:v>
                </c:pt>
                <c:pt idx="5">
                  <c:v>133</c:v>
                </c:pt>
              </c:numCache>
            </c:numRef>
          </c:val>
          <c:extLst>
            <c:ext xmlns:c16="http://schemas.microsoft.com/office/drawing/2014/chart" uri="{C3380CC4-5D6E-409C-BE32-E72D297353CC}">
              <c16:uniqueId val="{0000002A-36EB-45AA-90A7-32E14201A257}"/>
            </c:ext>
          </c:extLst>
        </c:ser>
        <c:dLbls>
          <c:showLegendKey val="0"/>
          <c:showVal val="0"/>
          <c:showCatName val="0"/>
          <c:showSerName val="0"/>
          <c:showPercent val="0"/>
          <c:showBubbleSize val="0"/>
        </c:dLbls>
        <c:gapWidth val="80"/>
        <c:overlap val="100"/>
        <c:axId val="1369545007"/>
        <c:axId val="1"/>
      </c:barChart>
      <c:catAx>
        <c:axId val="1369545007"/>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200"/>
          <c:min val="0"/>
        </c:scaling>
        <c:delete val="0"/>
        <c:axPos val="l"/>
        <c:majorGridlines>
          <c:spPr>
            <a:ln>
              <a:noFill/>
            </a:ln>
          </c:spPr>
        </c:majorGridlines>
        <c:numFmt formatCode="General" sourceLinked="1"/>
        <c:majorTickMark val="none"/>
        <c:minorTickMark val="none"/>
        <c:tickLblPos val="none"/>
        <c:spPr>
          <a:ln>
            <a:noFill/>
          </a:ln>
        </c:spPr>
        <c:crossAx val="1369545007"/>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603249830737983E-2"/>
          <c:y val="0.16926869350862778"/>
          <c:w val="0.96479350033852407"/>
          <c:h val="0.71405094494658994"/>
        </c:manualLayout>
      </c:layout>
      <c:barChart>
        <c:barDir val="col"/>
        <c:grouping val="stacked"/>
        <c:varyColors val="0"/>
        <c:ser>
          <c:idx val="0"/>
          <c:order val="0"/>
          <c:spPr>
            <a:noFill/>
            <a:ln>
              <a:noFill/>
            </a:ln>
          </c:spPr>
          <c:invertIfNegative val="0"/>
          <c:dPt>
            <c:idx val="0"/>
            <c:invertIfNegative val="0"/>
            <c:bubble3D val="0"/>
            <c:spPr>
              <a:solidFill>
                <a:schemeClr val="accent2"/>
              </a:solidFill>
              <a:ln>
                <a:noFill/>
              </a:ln>
            </c:spPr>
            <c:extLst>
              <c:ext xmlns:c16="http://schemas.microsoft.com/office/drawing/2014/chart" uri="{C3380CC4-5D6E-409C-BE32-E72D297353CC}">
                <c16:uniqueId val="{00000000-F57B-EA47-BD93-8F6C9D304A51}"/>
              </c:ext>
            </c:extLst>
          </c:dPt>
          <c:dPt>
            <c:idx val="6"/>
            <c:invertIfNegative val="0"/>
            <c:bubble3D val="0"/>
            <c:spPr>
              <a:solidFill>
                <a:schemeClr val="bg2"/>
              </a:solidFill>
              <a:ln>
                <a:noFill/>
              </a:ln>
            </c:spPr>
            <c:extLst>
              <c:ext xmlns:c16="http://schemas.microsoft.com/office/drawing/2014/chart" uri="{C3380CC4-5D6E-409C-BE32-E72D297353CC}">
                <c16:uniqueId val="{00000001-F57B-EA47-BD93-8F6C9D304A51}"/>
              </c:ext>
            </c:extLst>
          </c:dPt>
          <c:dLbls>
            <c:dLbl>
              <c:idx val="0"/>
              <c:layout>
                <c:manualLayout>
                  <c:x val="0"/>
                  <c:y val="-0.35990139687756778"/>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57B-EA47-BD93-8F6C9D304A51}"/>
                </c:ext>
              </c:extLst>
            </c:dLbl>
            <c:dLbl>
              <c:idx val="6"/>
              <c:layout>
                <c:manualLayout>
                  <c:x val="0"/>
                  <c:y val="-0.22267871815940837"/>
                </c:manualLayout>
              </c:layout>
              <c:numFmt formatCode="#,##0;&quot;-&quot;#,##0" sourceLinked="0"/>
              <c:spPr>
                <a:noFill/>
                <a:ln>
                  <a:noFill/>
                </a:ln>
              </c:spPr>
              <c:txPr>
                <a:bodyPr wrap="none"/>
                <a:lstStyle/>
                <a:p>
                  <a:pPr>
                    <a:defRPr sz="1000" kern="1200">
                      <a:solidFill>
                        <a:schemeClr val="bg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57B-EA47-BD93-8F6C9D304A5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Sheet1!$A$1:$G$1</c:f>
              <c:numCache>
                <c:formatCode>General</c:formatCode>
                <c:ptCount val="7"/>
                <c:pt idx="0">
                  <c:v>9400000</c:v>
                </c:pt>
                <c:pt idx="1">
                  <c:v>9400000</c:v>
                </c:pt>
                <c:pt idx="2">
                  <c:v>8550000</c:v>
                </c:pt>
                <c:pt idx="3">
                  <c:v>6150000</c:v>
                </c:pt>
                <c:pt idx="4">
                  <c:v>5760000</c:v>
                </c:pt>
                <c:pt idx="5">
                  <c:v>5210000</c:v>
                </c:pt>
                <c:pt idx="6">
                  <c:v>5210000</c:v>
                </c:pt>
              </c:numCache>
            </c:numRef>
          </c:val>
          <c:extLst>
            <c:ext xmlns:c16="http://schemas.microsoft.com/office/drawing/2014/chart" uri="{C3380CC4-5D6E-409C-BE32-E72D297353CC}">
              <c16:uniqueId val="{00000002-F57B-EA47-BD93-8F6C9D304A51}"/>
            </c:ext>
          </c:extLst>
        </c:ser>
        <c:ser>
          <c:idx val="1"/>
          <c:order val="1"/>
          <c:spPr>
            <a:solidFill>
              <a:schemeClr val="accent1"/>
            </a:solidFill>
            <a:ln>
              <a:noFill/>
            </a:ln>
          </c:spPr>
          <c:invertIfNegative val="0"/>
          <c:dPt>
            <c:idx val="1"/>
            <c:invertIfNegative val="0"/>
            <c:bubble3D val="0"/>
            <c:spPr>
              <a:solidFill>
                <a:srgbClr val="C30C3E"/>
              </a:solidFill>
              <a:ln>
                <a:noFill/>
              </a:ln>
            </c:spPr>
            <c:extLst>
              <c:ext xmlns:c16="http://schemas.microsoft.com/office/drawing/2014/chart" uri="{C3380CC4-5D6E-409C-BE32-E72D297353CC}">
                <c16:uniqueId val="{00000003-F57B-EA47-BD93-8F6C9D304A51}"/>
              </c:ext>
            </c:extLst>
          </c:dPt>
          <c:dPt>
            <c:idx val="4"/>
            <c:invertIfNegative val="0"/>
            <c:bubble3D val="0"/>
            <c:spPr>
              <a:solidFill>
                <a:srgbClr val="C30C3E"/>
              </a:solidFill>
              <a:ln>
                <a:noFill/>
              </a:ln>
            </c:spPr>
            <c:extLst>
              <c:ext xmlns:c16="http://schemas.microsoft.com/office/drawing/2014/chart" uri="{C3380CC4-5D6E-409C-BE32-E72D297353CC}">
                <c16:uniqueId val="{00000004-F57B-EA47-BD93-8F6C9D304A51}"/>
              </c:ext>
            </c:extLst>
          </c:dPt>
          <c:dLbls>
            <c:dLbl>
              <c:idx val="1"/>
              <c:layout>
                <c:manualLayout>
                  <c:x val="0"/>
                  <c:y val="-0.1018898931799507"/>
                </c:manualLayout>
              </c:layout>
              <c:numFmt formatCode="#,##0;#,##0" sourceLinked="0"/>
              <c:spPr>
                <a:noFill/>
                <a:ln>
                  <a:noFill/>
                </a:ln>
              </c:spPr>
              <c:txPr>
                <a:bodyPr wrap="none"/>
                <a:lstStyle/>
                <a:p>
                  <a:pPr>
                    <a:defRPr sz="1000" kern="1200">
                      <a:solidFill>
                        <a:srgbClr val="C30C3E"/>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57B-EA47-BD93-8F6C9D304A51}"/>
                </c:ext>
              </c:extLst>
            </c:dLbl>
            <c:dLbl>
              <c:idx val="2"/>
              <c:layout>
                <c:manualLayout>
                  <c:x val="0"/>
                  <c:y val="0.12900575184880855"/>
                </c:manualLayout>
              </c:layout>
              <c:numFmt formatCode="#,##0;#,##0" sourceLinked="0"/>
              <c:spPr>
                <a:noFill/>
                <a:ln>
                  <a:noFill/>
                </a:ln>
              </c:spPr>
              <c:txPr>
                <a:bodyPr wrap="none"/>
                <a:lstStyle/>
                <a:p>
                  <a:pPr>
                    <a:defRPr sz="1000" kern="1200">
                      <a:solidFill>
                        <a:schemeClr val="accen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57B-EA47-BD93-8F6C9D304A51}"/>
                </c:ext>
              </c:extLst>
            </c:dLbl>
            <c:dLbl>
              <c:idx val="3"/>
              <c:layout>
                <c:manualLayout>
                  <c:x val="0"/>
                  <c:y val="0.13147082990961381"/>
                </c:manualLayout>
              </c:layout>
              <c:numFmt formatCode="#,##0;#,##0" sourceLinked="0"/>
              <c:spPr>
                <a:noFill/>
                <a:ln>
                  <a:noFill/>
                </a:ln>
              </c:spPr>
              <c:txPr>
                <a:bodyPr wrap="none"/>
                <a:lstStyle/>
                <a:p>
                  <a:pPr>
                    <a:defRPr sz="1000" kern="1200">
                      <a:solidFill>
                        <a:schemeClr val="accen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57B-EA47-BD93-8F6C9D304A51}"/>
                </c:ext>
              </c:extLst>
            </c:dLbl>
            <c:dLbl>
              <c:idx val="4"/>
              <c:layout>
                <c:manualLayout>
                  <c:x val="0"/>
                  <c:y val="-6.4913722267871815E-2"/>
                </c:manualLayout>
              </c:layout>
              <c:numFmt formatCode="#,##0;#,##0" sourceLinked="0"/>
              <c:spPr>
                <a:noFill/>
                <a:ln>
                  <a:noFill/>
                </a:ln>
              </c:spPr>
              <c:txPr>
                <a:bodyPr wrap="none"/>
                <a:lstStyle/>
                <a:p>
                  <a:pPr>
                    <a:defRPr sz="1000" kern="1200">
                      <a:solidFill>
                        <a:srgbClr val="C30C3E"/>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57B-EA47-BD93-8F6C9D304A51}"/>
                </c:ext>
              </c:extLst>
            </c:dLbl>
            <c:dLbl>
              <c:idx val="5"/>
              <c:layout>
                <c:manualLayout>
                  <c:x val="0"/>
                  <c:y val="7.0665571076417424E-2"/>
                </c:manualLayout>
              </c:layout>
              <c:numFmt formatCode="#,##0;#,##0" sourceLinked="0"/>
              <c:spPr>
                <a:noFill/>
                <a:ln>
                  <a:noFill/>
                </a:ln>
              </c:spPr>
              <c:txPr>
                <a:bodyPr wrap="none"/>
                <a:lstStyle/>
                <a:p>
                  <a:pPr>
                    <a:defRPr sz="1000" kern="1200">
                      <a:solidFill>
                        <a:schemeClr val="accen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57B-EA47-BD93-8F6C9D304A5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Sheet1!$A$2:$G$2</c:f>
              <c:numCache>
                <c:formatCode>General</c:formatCode>
                <c:ptCount val="7"/>
                <c:pt idx="1">
                  <c:v>1500000</c:v>
                </c:pt>
                <c:pt idx="2">
                  <c:v>2350000</c:v>
                </c:pt>
                <c:pt idx="3">
                  <c:v>2400000</c:v>
                </c:pt>
                <c:pt idx="4">
                  <c:v>390000</c:v>
                </c:pt>
                <c:pt idx="5">
                  <c:v>550000</c:v>
                </c:pt>
              </c:numCache>
            </c:numRef>
          </c:val>
          <c:extLst>
            <c:ext xmlns:c16="http://schemas.microsoft.com/office/drawing/2014/chart" uri="{C3380CC4-5D6E-409C-BE32-E72D297353CC}">
              <c16:uniqueId val="{00000008-F57B-EA47-BD93-8F6C9D304A51}"/>
            </c:ext>
          </c:extLst>
        </c:ser>
        <c:dLbls>
          <c:showLegendKey val="0"/>
          <c:showVal val="0"/>
          <c:showCatName val="0"/>
          <c:showSerName val="0"/>
          <c:showPercent val="0"/>
          <c:showBubbleSize val="0"/>
        </c:dLbls>
        <c:gapWidth val="80"/>
        <c:overlap val="100"/>
        <c:axId val="1717226512"/>
        <c:axId val="1"/>
      </c:barChart>
      <c:catAx>
        <c:axId val="171722651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900000"/>
          <c:min val="0"/>
        </c:scaling>
        <c:delete val="1"/>
        <c:axPos val="l"/>
        <c:numFmt formatCode="General" sourceLinked="1"/>
        <c:majorTickMark val="out"/>
        <c:minorTickMark val="none"/>
        <c:tickLblPos val="nextTo"/>
        <c:crossAx val="1717226512"/>
        <c:crosses val="min"/>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990619136960601"/>
          <c:y val="6.5771190365910143E-2"/>
          <c:w val="0.66754221388367729"/>
          <c:h val="0.86845761926817966"/>
        </c:manualLayout>
      </c:layout>
      <c:barChart>
        <c:barDir val="col"/>
        <c:grouping val="stacked"/>
        <c:varyColors val="0"/>
        <c:ser>
          <c:idx val="0"/>
          <c:order val="0"/>
          <c:spPr>
            <a:noFill/>
            <a:ln>
              <a:noFill/>
            </a:ln>
          </c:spPr>
          <c:invertIfNegative val="0"/>
          <c:dPt>
            <c:idx val="0"/>
            <c:invertIfNegative val="0"/>
            <c:bubble3D val="0"/>
            <c:spPr>
              <a:solidFill>
                <a:schemeClr val="accent2"/>
              </a:solidFill>
              <a:ln>
                <a:noFill/>
              </a:ln>
            </c:spPr>
            <c:extLst>
              <c:ext xmlns:c16="http://schemas.microsoft.com/office/drawing/2014/chart" uri="{C3380CC4-5D6E-409C-BE32-E72D297353CC}">
                <c16:uniqueId val="{00000000-8C8C-4520-9734-7682129FFAD5}"/>
              </c:ext>
            </c:extLst>
          </c:dPt>
          <c:dPt>
            <c:idx val="3"/>
            <c:invertIfNegative val="0"/>
            <c:bubble3D val="0"/>
            <c:spPr>
              <a:solidFill>
                <a:schemeClr val="accent5"/>
              </a:solidFill>
              <a:ln>
                <a:noFill/>
              </a:ln>
            </c:spPr>
            <c:extLst>
              <c:ext xmlns:c16="http://schemas.microsoft.com/office/drawing/2014/chart" uri="{C3380CC4-5D6E-409C-BE32-E72D297353CC}">
                <c16:uniqueId val="{00000001-8C8C-4520-9734-7682129FFAD5}"/>
              </c:ext>
            </c:extLst>
          </c:dPt>
          <c:dLbls>
            <c:dLbl>
              <c:idx val="3"/>
              <c:layout>
                <c:manualLayout>
                  <c:x val="6.3789868667917448E-3"/>
                  <c:y val="-0.27420101899027327"/>
                </c:manualLayout>
              </c:layout>
              <c:numFmt formatCode="&quot; $&quot;#,##0&quot; &quot;;&quot; $&quot;#,##0&quot; &quot;" sourceLinked="0"/>
              <c:spPr>
                <a:noFill/>
                <a:ln>
                  <a:noFill/>
                </a:ln>
              </c:spPr>
              <c:txPr>
                <a:bodyPr wrap="none"/>
                <a:lstStyle/>
                <a:p>
                  <a:pPr>
                    <a:defRPr sz="1000" kern="1200">
                      <a:solidFill>
                        <a:schemeClr val="accent5"/>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C8C-4520-9734-7682129FFAD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1500000</c:v>
                </c:pt>
                <c:pt idx="1">
                  <c:v>1350000</c:v>
                </c:pt>
                <c:pt idx="2">
                  <c:v>1125000</c:v>
                </c:pt>
                <c:pt idx="3">
                  <c:v>1125000</c:v>
                </c:pt>
              </c:numCache>
            </c:numRef>
          </c:val>
          <c:extLst>
            <c:ext xmlns:c16="http://schemas.microsoft.com/office/drawing/2014/chart" uri="{C3380CC4-5D6E-409C-BE32-E72D297353CC}">
              <c16:uniqueId val="{00000002-8C8C-4520-9734-7682129FFAD5}"/>
            </c:ext>
          </c:extLst>
        </c:ser>
        <c:ser>
          <c:idx val="1"/>
          <c:order val="1"/>
          <c:spPr>
            <a:pattFill prst="ltDnDiag">
              <a:fgClr>
                <a:schemeClr val="tx1"/>
              </a:fgClr>
              <a:bgClr>
                <a:schemeClr val="bg1"/>
              </a:bgClr>
            </a:pattFill>
            <a:ln>
              <a:noFill/>
            </a:ln>
          </c:spPr>
          <c:invertIfNegative val="0"/>
          <c:dLbls>
            <c:dLbl>
              <c:idx val="1"/>
              <c:layout>
                <c:manualLayout>
                  <c:x val="0"/>
                  <c:y val="5.0949513663733209E-2"/>
                </c:manualLayout>
              </c:layout>
              <c:numFmt formatCode="&quot; $(&quot;#,##0&quot;)&quot;;&quot; $(&quot;#,##0&quot;)&quot;" sourceLinked="0"/>
              <c:spPr>
                <a:noFill/>
                <a:ln>
                  <a:noFill/>
                </a:ln>
              </c:spPr>
              <c:txPr>
                <a:bodyPr wrap="none"/>
                <a:lstStyle/>
                <a:p>
                  <a:pPr>
                    <a:defRPr sz="1000" kern="1200">
                      <a:solidFill>
                        <a:schemeClr val="bg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C8C-4520-9734-7682129FFAD5}"/>
                </c:ext>
              </c:extLst>
            </c:dLbl>
            <c:dLbl>
              <c:idx val="2"/>
              <c:layout>
                <c:manualLayout>
                  <c:x val="0"/>
                  <c:y val="4.0296433534043538E-2"/>
                </c:manualLayout>
              </c:layout>
              <c:numFmt formatCode="&quot; $(&quot;#,##0&quot;)&quot;;&quot; $(&quot;#,##0&quot;)&quot;" sourceLinked="0"/>
              <c:spPr>
                <a:noFill/>
                <a:ln>
                  <a:noFill/>
                </a:ln>
              </c:spPr>
              <c:txPr>
                <a:bodyPr wrap="none"/>
                <a:lstStyle/>
                <a:p>
                  <a:pPr>
                    <a:defRPr sz="1000" kern="1200">
                      <a:solidFill>
                        <a:schemeClr val="bg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C8C-4520-9734-7682129FFAD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400000</c:v>
                </c:pt>
                <c:pt idx="1">
                  <c:v>100000</c:v>
                </c:pt>
                <c:pt idx="2">
                  <c:v>50000</c:v>
                </c:pt>
              </c:numCache>
            </c:numRef>
          </c:val>
          <c:extLst>
            <c:ext xmlns:c16="http://schemas.microsoft.com/office/drawing/2014/chart" uri="{C3380CC4-5D6E-409C-BE32-E72D297353CC}">
              <c16:uniqueId val="{00000005-8C8C-4520-9734-7682129FFAD5}"/>
            </c:ext>
          </c:extLst>
        </c:ser>
        <c:ser>
          <c:idx val="2"/>
          <c:order val="2"/>
          <c:spPr>
            <a:solidFill>
              <a:srgbClr val="C30C3E"/>
            </a:solidFill>
            <a:ln>
              <a:noFill/>
            </a:ln>
          </c:spPr>
          <c:invertIfNegative val="0"/>
          <c:dPt>
            <c:idx val="1"/>
            <c:invertIfNegative val="0"/>
            <c:bubble3D val="0"/>
            <c:spPr>
              <a:solidFill>
                <a:schemeClr val="accent1"/>
              </a:solidFill>
              <a:ln>
                <a:noFill/>
              </a:ln>
            </c:spPr>
            <c:extLst>
              <c:ext xmlns:c16="http://schemas.microsoft.com/office/drawing/2014/chart" uri="{C3380CC4-5D6E-409C-BE32-E72D297353CC}">
                <c16:uniqueId val="{00000006-8C8C-4520-9734-7682129FFAD5}"/>
              </c:ext>
            </c:extLst>
          </c:dPt>
          <c:val>
            <c:numRef>
              <c:f>Sheet1!$A$3:$D$3</c:f>
              <c:numCache>
                <c:formatCode>General</c:formatCode>
                <c:ptCount val="4"/>
                <c:pt idx="1">
                  <c:v>450000</c:v>
                </c:pt>
                <c:pt idx="2">
                  <c:v>175000</c:v>
                </c:pt>
              </c:numCache>
            </c:numRef>
          </c:val>
          <c:extLst>
            <c:ext xmlns:c16="http://schemas.microsoft.com/office/drawing/2014/chart" uri="{C3380CC4-5D6E-409C-BE32-E72D297353CC}">
              <c16:uniqueId val="{00000007-8C8C-4520-9734-7682129FFAD5}"/>
            </c:ext>
          </c:extLst>
        </c:ser>
        <c:dLbls>
          <c:showLegendKey val="0"/>
          <c:showVal val="0"/>
          <c:showCatName val="0"/>
          <c:showSerName val="0"/>
          <c:showPercent val="0"/>
          <c:showBubbleSize val="0"/>
        </c:dLbls>
        <c:gapWidth val="80"/>
        <c:overlap val="100"/>
        <c:axId val="1324748656"/>
        <c:axId val="1"/>
      </c:barChart>
      <c:catAx>
        <c:axId val="1324748656"/>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2000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000" kern="1200">
                <a:solidFill>
                  <a:schemeClr val="tx1"/>
                </a:solidFill>
                <a:latin typeface="+mn-lt"/>
                <a:ea typeface="+mn-ea"/>
                <a:cs typeface="+mn-cs"/>
              </a:defRPr>
            </a:pPr>
            <a:endParaRPr lang="en-US"/>
          </a:p>
        </c:txPr>
        <c:crossAx val="1324748656"/>
        <c:crosses val="min"/>
        <c:crossBetween val="between"/>
        <c:majorUnit val="500000"/>
      </c:valAx>
    </c:plotArea>
    <c:plotVisOnly val="0"/>
    <c:dispBlanksAs val="gap"/>
    <c:showDLblsOverMax val="1"/>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481DBE8-F946-45E1-9C39-F42D6A176899}" type="datetimeFigureOut">
              <a:rPr lang="en-US" smtClean="0"/>
              <a:t>260714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C7120ED-20B9-4CC8-A606-12D10436DCAF}" type="slidenum">
              <a:rPr lang="en-US" smtClean="0"/>
              <a:t>‹#›</a:t>
            </a:fld>
            <a:endParaRPr lang="en-US"/>
          </a:p>
        </p:txBody>
      </p:sp>
    </p:spTree>
    <p:extLst>
      <p:ext uri="{BB962C8B-B14F-4D97-AF65-F5344CB8AC3E}">
        <p14:creationId xmlns:p14="http://schemas.microsoft.com/office/powerpoint/2010/main" val="788393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1</a:t>
            </a:fld>
            <a:endParaRPr lang="en-US"/>
          </a:p>
        </p:txBody>
      </p:sp>
    </p:spTree>
    <p:extLst>
      <p:ext uri="{BB962C8B-B14F-4D97-AF65-F5344CB8AC3E}">
        <p14:creationId xmlns:p14="http://schemas.microsoft.com/office/powerpoint/2010/main" val="4289013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B7A47-3605-C501-CCE2-1CE59D2E15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2D2738-9C20-CAA1-F4AB-24F5B644F4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B3ABB1-A65F-8872-3A62-4E8313C14B2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CCD53F0-CD3D-7E2B-2015-B967D07C8B45}"/>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2415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55600" marR="0" lvl="1" indent="-177800" algn="l" defTabSz="711200" rtl="0" eaLnBrk="1" fontAlgn="auto" latinLnBrk="0" hangingPunct="1">
              <a:lnSpc>
                <a:spcPct val="100000"/>
              </a:lnSpc>
              <a:spcBef>
                <a:spcPts val="600"/>
              </a:spcBef>
              <a:spcAft>
                <a:spcPts val="0"/>
              </a:spcAft>
              <a:buClrTx/>
              <a:buSzTx/>
              <a:buFontTx/>
              <a:buChar char="–"/>
              <a:tabLst/>
              <a:defRPr/>
            </a:pPr>
            <a:endParaRPr lang="en-US" sz="850">
              <a:solidFill>
                <a:srgbClr val="000000"/>
              </a:solidFill>
              <a:latin typeface="Arial"/>
            </a:endParaRPr>
          </a:p>
          <a:p>
            <a:endParaRPr lang="en-US"/>
          </a:p>
        </p:txBody>
      </p:sp>
      <p:sp>
        <p:nvSpPr>
          <p:cNvPr id="4" name="Marcador de número de diapositiva 3"/>
          <p:cNvSpPr>
            <a:spLocks noGrp="1"/>
          </p:cNvSpPr>
          <p:nvPr>
            <p:ph type="sldNum" sz="quarter" idx="10"/>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0629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4963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0906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2979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30DAE-45CD-DE50-C36B-9FC62B49329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4FB61F9-14F7-1234-632F-545761FC8FB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DE260F6-EE24-509A-5DA2-74A05431D747}"/>
              </a:ext>
            </a:extLst>
          </p:cNvPr>
          <p:cNvSpPr>
            <a:spLocks noGrp="1"/>
          </p:cNvSpPr>
          <p:nvPr>
            <p:ph type="body" idx="1"/>
          </p:nvPr>
        </p:nvSpPr>
        <p:spPr/>
        <p:txBody>
          <a:bodyPr/>
          <a:lstStyle/>
          <a:p>
            <a:pPr marL="177800" marR="0" lvl="1" indent="0" algn="l" defTabSz="711200" rtl="0" eaLnBrk="1" fontAlgn="auto" latinLnBrk="0" hangingPunct="1">
              <a:lnSpc>
                <a:spcPct val="100000"/>
              </a:lnSpc>
              <a:spcBef>
                <a:spcPts val="600"/>
              </a:spcBef>
              <a:spcAft>
                <a:spcPts val="0"/>
              </a:spcAft>
              <a:buClrTx/>
              <a:buSzTx/>
              <a:buFontTx/>
              <a:buNone/>
              <a:tabLst/>
              <a:defRPr/>
            </a:pPr>
            <a:endParaRPr lang="en-US" sz="850" dirty="0">
              <a:solidFill>
                <a:srgbClr val="000000"/>
              </a:solidFill>
              <a:latin typeface="Arial"/>
            </a:endParaRPr>
          </a:p>
          <a:p>
            <a:endParaRPr lang="en-US" dirty="0"/>
          </a:p>
        </p:txBody>
      </p:sp>
      <p:sp>
        <p:nvSpPr>
          <p:cNvPr id="4" name="Marcador de número de diapositiva 3">
            <a:extLst>
              <a:ext uri="{FF2B5EF4-FFF2-40B4-BE49-F238E27FC236}">
                <a16:creationId xmlns:a16="http://schemas.microsoft.com/office/drawing/2014/main" id="{ABDE8927-9418-51B1-7589-50B81633674B}"/>
              </a:ext>
            </a:extLst>
          </p:cNvPr>
          <p:cNvSpPr>
            <a:spLocks noGrp="1"/>
          </p:cNvSpPr>
          <p:nvPr>
            <p:ph type="sldNum" sz="quarter" idx="10"/>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7323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17</a:t>
            </a:fld>
            <a:endParaRPr lang="en-US"/>
          </a:p>
        </p:txBody>
      </p:sp>
    </p:spTree>
    <p:extLst>
      <p:ext uri="{BB962C8B-B14F-4D97-AF65-F5344CB8AC3E}">
        <p14:creationId xmlns:p14="http://schemas.microsoft.com/office/powerpoint/2010/main" val="249700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9C466-A308-1D6D-8CD1-25D8C554DC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1C213-A5EF-0EB1-9EBE-1F11DC665C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857A4D-0170-0399-FECE-9199408B8426}"/>
              </a:ext>
            </a:extLst>
          </p:cNvPr>
          <p:cNvSpPr>
            <a:spLocks noGrp="1"/>
          </p:cNvSpPr>
          <p:nvPr>
            <p:ph type="body" idx="1"/>
          </p:nvPr>
        </p:nvSpPr>
        <p:spPr/>
        <p:txBody>
          <a:bodyPr/>
          <a:lstStyle/>
          <a:p>
            <a:pPr marL="0" marR="0" lvl="0" indent="0" algn="l" defTabSz="711200" rtl="0" eaLnBrk="1" fontAlgn="auto" latinLnBrk="0" hangingPunct="1">
              <a:lnSpc>
                <a:spcPct val="100000"/>
              </a:lnSpc>
              <a:spcBef>
                <a:spcPts val="180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4" name="Slide Number Placeholder 3">
            <a:extLst>
              <a:ext uri="{FF2B5EF4-FFF2-40B4-BE49-F238E27FC236}">
                <a16:creationId xmlns:a16="http://schemas.microsoft.com/office/drawing/2014/main" id="{3C64844D-32B9-E8BB-164B-FB2E69B40EDD}"/>
              </a:ext>
            </a:extLst>
          </p:cNvPr>
          <p:cNvSpPr>
            <a:spLocks noGrp="1"/>
          </p:cNvSpPr>
          <p:nvPr>
            <p:ph type="sldNum" sz="quarter" idx="10"/>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8287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A6654-F731-AFE9-E04B-959FF365B4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92BC50-2791-32EF-91C2-BCEB7FBD30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2D1D95-A49F-75F2-ED8F-E231BC17BF3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835FD8-A24E-823D-603B-C32A93A46C96}"/>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577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a:p>
        </p:txBody>
      </p:sp>
      <p:sp>
        <p:nvSpPr>
          <p:cNvPr id="4" name="Slide Number Placeholder 3"/>
          <p:cNvSpPr>
            <a:spLocks noGrp="1"/>
          </p:cNvSpPr>
          <p:nvPr>
            <p:ph type="sldNum" sz="quarter" idx="10"/>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6045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2</a:t>
            </a:fld>
            <a:endParaRPr lang="en-US"/>
          </a:p>
        </p:txBody>
      </p:sp>
    </p:spTree>
    <p:extLst>
      <p:ext uri="{BB962C8B-B14F-4D97-AF65-F5344CB8AC3E}">
        <p14:creationId xmlns:p14="http://schemas.microsoft.com/office/powerpoint/2010/main" val="1310526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7C7120ED-20B9-4CC8-A606-12D10436DCAF}" type="slidenum">
              <a:rPr lang="en-US" smtClean="0"/>
              <a:t>21</a:t>
            </a:fld>
            <a:endParaRPr lang="en-US"/>
          </a:p>
        </p:txBody>
      </p:sp>
    </p:spTree>
    <p:extLst>
      <p:ext uri="{BB962C8B-B14F-4D97-AF65-F5344CB8AC3E}">
        <p14:creationId xmlns:p14="http://schemas.microsoft.com/office/powerpoint/2010/main" val="1852857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22</a:t>
            </a:fld>
            <a:endParaRPr lang="en-US"/>
          </a:p>
        </p:txBody>
      </p:sp>
    </p:spTree>
    <p:extLst>
      <p:ext uri="{BB962C8B-B14F-4D97-AF65-F5344CB8AC3E}">
        <p14:creationId xmlns:p14="http://schemas.microsoft.com/office/powerpoint/2010/main" val="3089452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686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7C7120ED-20B9-4CC8-A606-12D10436DCAF}" type="slidenum">
              <a:rPr lang="en-US" smtClean="0"/>
              <a:t>24</a:t>
            </a:fld>
            <a:endParaRPr lang="en-US"/>
          </a:p>
        </p:txBody>
      </p:sp>
    </p:spTree>
    <p:extLst>
      <p:ext uri="{BB962C8B-B14F-4D97-AF65-F5344CB8AC3E}">
        <p14:creationId xmlns:p14="http://schemas.microsoft.com/office/powerpoint/2010/main" val="119001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4064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9676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27</a:t>
            </a:fld>
            <a:endParaRPr lang="en-US"/>
          </a:p>
        </p:txBody>
      </p:sp>
    </p:spTree>
    <p:extLst>
      <p:ext uri="{BB962C8B-B14F-4D97-AF65-F5344CB8AC3E}">
        <p14:creationId xmlns:p14="http://schemas.microsoft.com/office/powerpoint/2010/main" val="2946157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9C466-A308-1D6D-8CD1-25D8C554DC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1C213-A5EF-0EB1-9EBE-1F11DC665C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857A4D-0170-0399-FECE-9199408B842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64844D-32B9-E8BB-164B-FB2E69B40EDD}"/>
              </a:ext>
            </a:extLst>
          </p:cNvPr>
          <p:cNvSpPr>
            <a:spLocks noGrp="1"/>
          </p:cNvSpPr>
          <p:nvPr>
            <p:ph type="sldNum" sz="quarter" idx="10"/>
          </p:nvPr>
        </p:nvSpPr>
        <p:spPr/>
        <p:txBody>
          <a:bodyPr/>
          <a:lstStyle/>
          <a:p>
            <a:fld id="{7C7120ED-20B9-4CC8-A606-12D10436DCAF}" type="slidenum">
              <a:rPr lang="en-US" smtClean="0"/>
              <a:t>28</a:t>
            </a:fld>
            <a:endParaRPr lang="en-US"/>
          </a:p>
        </p:txBody>
      </p:sp>
    </p:spTree>
    <p:extLst>
      <p:ext uri="{BB962C8B-B14F-4D97-AF65-F5344CB8AC3E}">
        <p14:creationId xmlns:p14="http://schemas.microsoft.com/office/powerpoint/2010/main" val="13749828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58C31-7EF6-E2B6-BCF6-8F7B9B55D6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52EBEC-F502-7538-FCDC-44714EC7BC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F0FE3E-E932-E926-A855-EA174AE133AC}"/>
              </a:ext>
            </a:extLst>
          </p:cNvPr>
          <p:cNvSpPr>
            <a:spLocks noGrp="1"/>
          </p:cNvSpPr>
          <p:nvPr>
            <p:ph type="body" idx="1"/>
          </p:nvPr>
        </p:nvSpPr>
        <p:spPr/>
        <p:txBody>
          <a:bodyPr/>
          <a:lstStyle/>
          <a:p>
            <a:pPr algn="l"/>
            <a:r>
              <a:rPr lang="en-US" sz="1800" b="0" i="0">
                <a:solidFill>
                  <a:srgbClr val="222222"/>
                </a:solidFill>
                <a:effectLst/>
                <a:latin typeface="Arial" panose="020B0604020202020204" pitchFamily="34" charset="0"/>
              </a:rPr>
              <a:t> </a:t>
            </a:r>
            <a:endParaRPr lang="en-US" b="0" i="0">
              <a:solidFill>
                <a:srgbClr val="222222"/>
              </a:solidFill>
              <a:effectLst/>
              <a:latin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5D6B8C00-3078-D540-E6E4-0707DA0FDA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DF57D-4D84-2F49-A6C0-4F3FE24A16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81438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582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9C466-A308-1D6D-8CD1-25D8C554DC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1C213-A5EF-0EB1-9EBE-1F11DC665C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857A4D-0170-0399-FECE-9199408B842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64844D-32B9-E8BB-164B-FB2E69B40ED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07406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7C7120ED-20B9-4CC8-A606-12D10436DCAF}" type="slidenum">
              <a:rPr lang="en-US" smtClean="0"/>
              <a:t>31</a:t>
            </a:fld>
            <a:endParaRPr lang="en-US"/>
          </a:p>
        </p:txBody>
      </p:sp>
    </p:spTree>
    <p:extLst>
      <p:ext uri="{BB962C8B-B14F-4D97-AF65-F5344CB8AC3E}">
        <p14:creationId xmlns:p14="http://schemas.microsoft.com/office/powerpoint/2010/main" val="15496745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32</a:t>
            </a:fld>
            <a:endParaRPr lang="en-US"/>
          </a:p>
        </p:txBody>
      </p:sp>
    </p:spTree>
    <p:extLst>
      <p:ext uri="{BB962C8B-B14F-4D97-AF65-F5344CB8AC3E}">
        <p14:creationId xmlns:p14="http://schemas.microsoft.com/office/powerpoint/2010/main" val="29273344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17600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120ED-20B9-4CC8-A606-12D10436DCAF}" type="slidenum">
              <a:rPr lang="en-US" smtClean="0"/>
              <a:t>34</a:t>
            </a:fld>
            <a:endParaRPr lang="en-US"/>
          </a:p>
        </p:txBody>
      </p:sp>
    </p:spTree>
    <p:extLst>
      <p:ext uri="{BB962C8B-B14F-4D97-AF65-F5344CB8AC3E}">
        <p14:creationId xmlns:p14="http://schemas.microsoft.com/office/powerpoint/2010/main" val="25875929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239BC-FC0B-7EC7-C165-D6F2D72C50B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FB1712A-4F91-685D-1825-F1956E20E30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F318674-62BB-CE45-FA7C-4BA9697F7F64}"/>
              </a:ext>
            </a:extLst>
          </p:cNvPr>
          <p:cNvSpPr>
            <a:spLocks noGrp="1"/>
          </p:cNvSpPr>
          <p:nvPr>
            <p:ph type="body" idx="1"/>
          </p:nvPr>
        </p:nvSpPr>
        <p:spPr/>
        <p:txBody>
          <a:bodyPr/>
          <a:lstStyle/>
          <a:p>
            <a:endParaRPr lang="en-US"/>
          </a:p>
        </p:txBody>
      </p:sp>
      <p:sp>
        <p:nvSpPr>
          <p:cNvPr id="4" name="Marcador de número de diapositiva 3">
            <a:extLst>
              <a:ext uri="{FF2B5EF4-FFF2-40B4-BE49-F238E27FC236}">
                <a16:creationId xmlns:a16="http://schemas.microsoft.com/office/drawing/2014/main" id="{D074C107-7175-913A-2813-EACEA250ED6B}"/>
              </a:ext>
            </a:extLst>
          </p:cNvPr>
          <p:cNvSpPr>
            <a:spLocks noGrp="1"/>
          </p:cNvSpPr>
          <p:nvPr>
            <p:ph type="sldNum" sz="quarter" idx="10"/>
          </p:nvPr>
        </p:nvSpPr>
        <p:spPr/>
        <p:txBody>
          <a:bodyPr/>
          <a:lstStyle/>
          <a:p>
            <a:fld id="{7C7120ED-20B9-4CC8-A606-12D10436DCAF}" type="slidenum">
              <a:rPr lang="en-US" smtClean="0"/>
              <a:t>35</a:t>
            </a:fld>
            <a:endParaRPr lang="en-US"/>
          </a:p>
        </p:txBody>
      </p:sp>
    </p:spTree>
    <p:extLst>
      <p:ext uri="{BB962C8B-B14F-4D97-AF65-F5344CB8AC3E}">
        <p14:creationId xmlns:p14="http://schemas.microsoft.com/office/powerpoint/2010/main" val="3900906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36</a:t>
            </a:fld>
            <a:endParaRPr lang="en-US"/>
          </a:p>
        </p:txBody>
      </p:sp>
    </p:spTree>
    <p:extLst>
      <p:ext uri="{BB962C8B-B14F-4D97-AF65-F5344CB8AC3E}">
        <p14:creationId xmlns:p14="http://schemas.microsoft.com/office/powerpoint/2010/main" val="33099339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98502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9C466-A308-1D6D-8CD1-25D8C554DC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1C213-A5EF-0EB1-9EBE-1F11DC665C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857A4D-0170-0399-FECE-9199408B842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64844D-32B9-E8BB-164B-FB2E69B40EDD}"/>
              </a:ext>
            </a:extLst>
          </p:cNvPr>
          <p:cNvSpPr>
            <a:spLocks noGrp="1"/>
          </p:cNvSpPr>
          <p:nvPr>
            <p:ph type="sldNum" sz="quarter" idx="10"/>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95012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39</a:t>
            </a:fld>
            <a:endParaRPr lang="en-US"/>
          </a:p>
        </p:txBody>
      </p:sp>
    </p:spTree>
    <p:extLst>
      <p:ext uri="{BB962C8B-B14F-4D97-AF65-F5344CB8AC3E}">
        <p14:creationId xmlns:p14="http://schemas.microsoft.com/office/powerpoint/2010/main" val="15998266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2586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2F3DF-E7FA-A09D-EEF7-031B8EFBC9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F34B77-1846-2CB1-FBF8-9BD11F4984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761EC0-04BF-DAC8-2992-333EA43713F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6340F63-DE6C-7ADD-0F2B-27E1F955A21F}"/>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25137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41</a:t>
            </a:fld>
            <a:endParaRPr lang="en-US"/>
          </a:p>
        </p:txBody>
      </p:sp>
    </p:spTree>
    <p:extLst>
      <p:ext uri="{BB962C8B-B14F-4D97-AF65-F5344CB8AC3E}">
        <p14:creationId xmlns:p14="http://schemas.microsoft.com/office/powerpoint/2010/main" val="11399747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42</a:t>
            </a:fld>
            <a:endParaRPr lang="en-US"/>
          </a:p>
        </p:txBody>
      </p:sp>
    </p:spTree>
    <p:extLst>
      <p:ext uri="{BB962C8B-B14F-4D97-AF65-F5344CB8AC3E}">
        <p14:creationId xmlns:p14="http://schemas.microsoft.com/office/powerpoint/2010/main" val="6350743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43</a:t>
            </a:fld>
            <a:endParaRPr lang="en-US"/>
          </a:p>
        </p:txBody>
      </p:sp>
    </p:spTree>
    <p:extLst>
      <p:ext uri="{BB962C8B-B14F-4D97-AF65-F5344CB8AC3E}">
        <p14:creationId xmlns:p14="http://schemas.microsoft.com/office/powerpoint/2010/main" val="29044681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7C7120ED-20B9-4CC8-A606-12D10436DCAF}" type="slidenum">
              <a:rPr lang="en-US" smtClean="0"/>
              <a:t>44</a:t>
            </a:fld>
            <a:endParaRPr lang="en-US"/>
          </a:p>
        </p:txBody>
      </p:sp>
    </p:spTree>
    <p:extLst>
      <p:ext uri="{BB962C8B-B14F-4D97-AF65-F5344CB8AC3E}">
        <p14:creationId xmlns:p14="http://schemas.microsoft.com/office/powerpoint/2010/main" val="3841851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48544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46</a:t>
            </a:fld>
            <a:endParaRPr lang="en-US"/>
          </a:p>
        </p:txBody>
      </p:sp>
    </p:spTree>
    <p:extLst>
      <p:ext uri="{BB962C8B-B14F-4D97-AF65-F5344CB8AC3E}">
        <p14:creationId xmlns:p14="http://schemas.microsoft.com/office/powerpoint/2010/main" val="31696617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91831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48</a:t>
            </a:fld>
            <a:endParaRPr lang="en-US"/>
          </a:p>
        </p:txBody>
      </p:sp>
    </p:spTree>
    <p:extLst>
      <p:ext uri="{BB962C8B-B14F-4D97-AF65-F5344CB8AC3E}">
        <p14:creationId xmlns:p14="http://schemas.microsoft.com/office/powerpoint/2010/main" val="16730548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49</a:t>
            </a:fld>
            <a:endParaRPr lang="en-US"/>
          </a:p>
        </p:txBody>
      </p:sp>
    </p:spTree>
    <p:extLst>
      <p:ext uri="{BB962C8B-B14F-4D97-AF65-F5344CB8AC3E}">
        <p14:creationId xmlns:p14="http://schemas.microsoft.com/office/powerpoint/2010/main" val="36522026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40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DE78B-72BF-CC98-B558-FEF56CEE6F6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ED89314-D99F-0BB9-87AB-BBC79140562C}"/>
              </a:ext>
            </a:extLst>
          </p:cNvPr>
          <p:cNvSpPr>
            <a:spLocks noGrp="1" noRot="1" noChangeAspect="1"/>
          </p:cNvSpPr>
          <p:nvPr>
            <p:ph type="sldImg"/>
          </p:nvPr>
        </p:nvSpPr>
        <p:spPr/>
        <p:txBody>
          <a:bodyPr/>
          <a:lstStyle/>
          <a:p>
            <a:endParaRPr lang="en-US"/>
          </a:p>
        </p:txBody>
      </p:sp>
      <p:sp>
        <p:nvSpPr>
          <p:cNvPr id="3" name="Marcador de notas 2">
            <a:extLst>
              <a:ext uri="{FF2B5EF4-FFF2-40B4-BE49-F238E27FC236}">
                <a16:creationId xmlns:a16="http://schemas.microsoft.com/office/drawing/2014/main" id="{5CE13F15-81EA-815E-A761-70101D9E473F}"/>
              </a:ext>
            </a:extLst>
          </p:cNvPr>
          <p:cNvSpPr>
            <a:spLocks noGrp="1"/>
          </p:cNvSpPr>
          <p:nvPr>
            <p:ph type="body" idx="1"/>
          </p:nvPr>
        </p:nvSpPr>
        <p:spPr/>
        <p:txBody>
          <a:bodyPr/>
          <a:lstStyle/>
          <a:p>
            <a:pPr marL="355600" marR="0" lvl="1" indent="-177800" algn="l" defTabSz="711200" rtl="0" eaLnBrk="1" fontAlgn="auto" latinLnBrk="0" hangingPunct="1">
              <a:lnSpc>
                <a:spcPct val="100000"/>
              </a:lnSpc>
              <a:spcBef>
                <a:spcPts val="600"/>
              </a:spcBef>
              <a:spcAft>
                <a:spcPts val="0"/>
              </a:spcAft>
              <a:buClrTx/>
              <a:buSzTx/>
              <a:buFontTx/>
              <a:buChar char="–"/>
              <a:tabLst/>
              <a:defRPr/>
            </a:pPr>
            <a:endParaRPr lang="en-US" sz="850" dirty="0">
              <a:solidFill>
                <a:srgbClr val="000000"/>
              </a:solidFill>
              <a:latin typeface="Arial"/>
            </a:endParaRPr>
          </a:p>
          <a:p>
            <a:endParaRPr lang="en-US" dirty="0"/>
          </a:p>
        </p:txBody>
      </p:sp>
      <p:sp>
        <p:nvSpPr>
          <p:cNvPr id="4" name="Marcador de número de diapositiva 3">
            <a:extLst>
              <a:ext uri="{FF2B5EF4-FFF2-40B4-BE49-F238E27FC236}">
                <a16:creationId xmlns:a16="http://schemas.microsoft.com/office/drawing/2014/main" id="{A70DE2EB-8210-E9F8-45CA-1E76FB36DDBF}"/>
              </a:ext>
            </a:extLst>
          </p:cNvPr>
          <p:cNvSpPr>
            <a:spLocks noGrp="1"/>
          </p:cNvSpPr>
          <p:nvPr>
            <p:ph type="sldNum" sz="quarter" idx="10"/>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47023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51</a:t>
            </a:fld>
            <a:endParaRPr lang="en-US"/>
          </a:p>
        </p:txBody>
      </p:sp>
    </p:spTree>
    <p:extLst>
      <p:ext uri="{BB962C8B-B14F-4D97-AF65-F5344CB8AC3E}">
        <p14:creationId xmlns:p14="http://schemas.microsoft.com/office/powerpoint/2010/main" val="39383410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52</a:t>
            </a:fld>
            <a:endParaRPr lang="en-US"/>
          </a:p>
        </p:txBody>
      </p:sp>
    </p:spTree>
    <p:extLst>
      <p:ext uri="{BB962C8B-B14F-4D97-AF65-F5344CB8AC3E}">
        <p14:creationId xmlns:p14="http://schemas.microsoft.com/office/powerpoint/2010/main" val="42457276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53</a:t>
            </a:fld>
            <a:endParaRPr lang="en-US"/>
          </a:p>
        </p:txBody>
      </p:sp>
    </p:spTree>
    <p:extLst>
      <p:ext uri="{BB962C8B-B14F-4D97-AF65-F5344CB8AC3E}">
        <p14:creationId xmlns:p14="http://schemas.microsoft.com/office/powerpoint/2010/main" val="36098502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9C466-A308-1D6D-8CD1-25D8C554DC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1C213-A5EF-0EB1-9EBE-1F11DC665C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857A4D-0170-0399-FECE-9199408B842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64844D-32B9-E8BB-164B-FB2E69B40EDD}"/>
              </a:ext>
            </a:extLst>
          </p:cNvPr>
          <p:cNvSpPr>
            <a:spLocks noGrp="1"/>
          </p:cNvSpPr>
          <p:nvPr>
            <p:ph type="sldNum" sz="quarter" idx="10"/>
          </p:nvPr>
        </p:nvSpPr>
        <p:spPr/>
        <p:txBody>
          <a:bodyPr/>
          <a:lstStyle/>
          <a:p>
            <a:fld id="{7C7120ED-20B9-4CC8-A606-12D10436DCAF}" type="slidenum">
              <a:rPr lang="en-US" smtClean="0"/>
              <a:t>54</a:t>
            </a:fld>
            <a:endParaRPr lang="en-US"/>
          </a:p>
        </p:txBody>
      </p:sp>
    </p:spTree>
    <p:extLst>
      <p:ext uri="{BB962C8B-B14F-4D97-AF65-F5344CB8AC3E}">
        <p14:creationId xmlns:p14="http://schemas.microsoft.com/office/powerpoint/2010/main" val="317135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55</a:t>
            </a:fld>
            <a:endParaRPr lang="en-US"/>
          </a:p>
        </p:txBody>
      </p:sp>
    </p:spTree>
    <p:extLst>
      <p:ext uri="{BB962C8B-B14F-4D97-AF65-F5344CB8AC3E}">
        <p14:creationId xmlns:p14="http://schemas.microsoft.com/office/powerpoint/2010/main" val="34769673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56</a:t>
            </a:fld>
            <a:endParaRPr lang="en-US"/>
          </a:p>
        </p:txBody>
      </p:sp>
    </p:spTree>
    <p:extLst>
      <p:ext uri="{BB962C8B-B14F-4D97-AF65-F5344CB8AC3E}">
        <p14:creationId xmlns:p14="http://schemas.microsoft.com/office/powerpoint/2010/main" val="6929072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57</a:t>
            </a:fld>
            <a:endParaRPr lang="en-US"/>
          </a:p>
        </p:txBody>
      </p:sp>
    </p:spTree>
    <p:extLst>
      <p:ext uri="{BB962C8B-B14F-4D97-AF65-F5344CB8AC3E}">
        <p14:creationId xmlns:p14="http://schemas.microsoft.com/office/powerpoint/2010/main" val="40951602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58</a:t>
            </a:fld>
            <a:endParaRPr lang="en-US"/>
          </a:p>
        </p:txBody>
      </p:sp>
    </p:spTree>
    <p:extLst>
      <p:ext uri="{BB962C8B-B14F-4D97-AF65-F5344CB8AC3E}">
        <p14:creationId xmlns:p14="http://schemas.microsoft.com/office/powerpoint/2010/main" val="6202616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5274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812A9-B9D2-B4A8-EE26-40F563D99A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768B71-8662-9DC9-DE73-4DD28C1606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FF94CA-112D-850A-64D4-1A60450027F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A358C55-C5C8-53E2-F34B-ACA437DCA82A}"/>
              </a:ext>
            </a:extLst>
          </p:cNvPr>
          <p:cNvSpPr>
            <a:spLocks noGrp="1"/>
          </p:cNvSpPr>
          <p:nvPr>
            <p:ph type="sldNum" sz="quarter" idx="5"/>
          </p:nvPr>
        </p:nvSpPr>
        <p:spPr/>
        <p:txBody>
          <a:bodyPr/>
          <a:lstStyle/>
          <a:p>
            <a:fld id="{7C7120ED-20B9-4CC8-A606-12D10436DCAF}" type="slidenum">
              <a:rPr lang="en-US" smtClean="0"/>
              <a:t>60</a:t>
            </a:fld>
            <a:endParaRPr lang="en-US"/>
          </a:p>
        </p:txBody>
      </p:sp>
    </p:spTree>
    <p:extLst>
      <p:ext uri="{BB962C8B-B14F-4D97-AF65-F5344CB8AC3E}">
        <p14:creationId xmlns:p14="http://schemas.microsoft.com/office/powerpoint/2010/main" val="1948138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40957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b="0"/>
          </a:p>
        </p:txBody>
      </p:sp>
      <p:sp>
        <p:nvSpPr>
          <p:cNvPr id="4" name="Marcador de número de diapositiva 3"/>
          <p:cNvSpPr>
            <a:spLocks noGrp="1"/>
          </p:cNvSpPr>
          <p:nvPr>
            <p:ph type="sldNum" sz="quarter" idx="10"/>
          </p:nvPr>
        </p:nvSpPr>
        <p:spPr/>
        <p:txBody>
          <a:bodyPr/>
          <a:lstStyle/>
          <a:p>
            <a:fld id="{7C7120ED-20B9-4CC8-A606-12D10436DCAF}" type="slidenum">
              <a:rPr lang="en-US" smtClean="0"/>
              <a:t>61</a:t>
            </a:fld>
            <a:endParaRPr lang="en-US"/>
          </a:p>
        </p:txBody>
      </p:sp>
    </p:spTree>
    <p:extLst>
      <p:ext uri="{BB962C8B-B14F-4D97-AF65-F5344CB8AC3E}">
        <p14:creationId xmlns:p14="http://schemas.microsoft.com/office/powerpoint/2010/main" val="32978235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2AB725-31BF-F144-876B-0037EA85E3FC}" type="slidenum">
              <a:rPr lang="en-US" smtClean="0"/>
              <a:t>63</a:t>
            </a:fld>
            <a:endParaRPr lang="en-US"/>
          </a:p>
        </p:txBody>
      </p:sp>
    </p:spTree>
    <p:extLst>
      <p:ext uri="{BB962C8B-B14F-4D97-AF65-F5344CB8AC3E}">
        <p14:creationId xmlns:p14="http://schemas.microsoft.com/office/powerpoint/2010/main" val="39796616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66</a:t>
            </a:fld>
            <a:endParaRPr lang="en-US"/>
          </a:p>
        </p:txBody>
      </p:sp>
    </p:spTree>
    <p:extLst>
      <p:ext uri="{BB962C8B-B14F-4D97-AF65-F5344CB8AC3E}">
        <p14:creationId xmlns:p14="http://schemas.microsoft.com/office/powerpoint/2010/main" val="40825863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67</a:t>
            </a:fld>
            <a:endParaRPr lang="en-US"/>
          </a:p>
        </p:txBody>
      </p:sp>
    </p:spTree>
    <p:extLst>
      <p:ext uri="{BB962C8B-B14F-4D97-AF65-F5344CB8AC3E}">
        <p14:creationId xmlns:p14="http://schemas.microsoft.com/office/powerpoint/2010/main" val="4495883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D38E4-FBD3-4005-2BB1-9E405027EC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F58485-DA1E-2560-162A-86EB12BF75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69EF0E-0B82-BA05-A474-3A5C88E5C9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9BB559C-356A-1F74-7B23-31F4CEAB2DE8}"/>
              </a:ext>
            </a:extLst>
          </p:cNvPr>
          <p:cNvSpPr>
            <a:spLocks noGrp="1"/>
          </p:cNvSpPr>
          <p:nvPr>
            <p:ph type="sldNum" sz="quarter" idx="10"/>
          </p:nvPr>
        </p:nvSpPr>
        <p:spPr/>
        <p:txBody>
          <a:bodyPr/>
          <a:lstStyle/>
          <a:p>
            <a:fld id="{7C7120ED-20B9-4CC8-A606-12D10436DCAF}" type="slidenum">
              <a:rPr lang="en-US" smtClean="0"/>
              <a:t>68</a:t>
            </a:fld>
            <a:endParaRPr lang="en-US"/>
          </a:p>
        </p:txBody>
      </p:sp>
    </p:spTree>
    <p:extLst>
      <p:ext uri="{BB962C8B-B14F-4D97-AF65-F5344CB8AC3E}">
        <p14:creationId xmlns:p14="http://schemas.microsoft.com/office/powerpoint/2010/main" val="25202022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7120ED-20B9-4CC8-A606-12D10436DCAF}" type="slidenum">
              <a:rPr lang="en-US" smtClean="0"/>
              <a:t>69</a:t>
            </a:fld>
            <a:endParaRPr lang="en-US"/>
          </a:p>
        </p:txBody>
      </p:sp>
    </p:spTree>
    <p:extLst>
      <p:ext uri="{BB962C8B-B14F-4D97-AF65-F5344CB8AC3E}">
        <p14:creationId xmlns:p14="http://schemas.microsoft.com/office/powerpoint/2010/main" val="34954018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70</a:t>
            </a:fld>
            <a:endParaRPr lang="en-US"/>
          </a:p>
        </p:txBody>
      </p:sp>
    </p:spTree>
    <p:extLst>
      <p:ext uri="{BB962C8B-B14F-4D97-AF65-F5344CB8AC3E}">
        <p14:creationId xmlns:p14="http://schemas.microsoft.com/office/powerpoint/2010/main" val="16541947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71</a:t>
            </a:fld>
            <a:endParaRPr lang="en-US"/>
          </a:p>
        </p:txBody>
      </p:sp>
    </p:spTree>
    <p:extLst>
      <p:ext uri="{BB962C8B-B14F-4D97-AF65-F5344CB8AC3E}">
        <p14:creationId xmlns:p14="http://schemas.microsoft.com/office/powerpoint/2010/main" val="390751900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Email </a:t>
            </a:r>
            <a:r>
              <a:rPr lang="en-US" err="1"/>
              <a:t>Xiaodan</a:t>
            </a:r>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72</a:t>
            </a:fld>
            <a:endParaRPr lang="en-US"/>
          </a:p>
        </p:txBody>
      </p:sp>
    </p:spTree>
    <p:extLst>
      <p:ext uri="{BB962C8B-B14F-4D97-AF65-F5344CB8AC3E}">
        <p14:creationId xmlns:p14="http://schemas.microsoft.com/office/powerpoint/2010/main" val="357035448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solidFill>
                <a:srgbClr val="000000"/>
              </a:solidFill>
            </a:endParaRPr>
          </a:p>
        </p:txBody>
      </p:sp>
      <p:sp>
        <p:nvSpPr>
          <p:cNvPr id="4" name="Slide Number Placeholder 3"/>
          <p:cNvSpPr>
            <a:spLocks noGrp="1"/>
          </p:cNvSpPr>
          <p:nvPr>
            <p:ph type="sldNum" sz="quarter" idx="5"/>
          </p:nvPr>
        </p:nvSpPr>
        <p:spPr/>
        <p:txBody>
          <a:bodyPr/>
          <a:lstStyle/>
          <a:p>
            <a:fld id="{4E8835E5-D0DF-49C6-9C58-4292A89EE293}" type="slidenum">
              <a:rPr lang="en-US" smtClean="0"/>
              <a:t>73</a:t>
            </a:fld>
            <a:endParaRPr lang="en-US"/>
          </a:p>
        </p:txBody>
      </p:sp>
    </p:spTree>
    <p:extLst>
      <p:ext uri="{BB962C8B-B14F-4D97-AF65-F5344CB8AC3E}">
        <p14:creationId xmlns:p14="http://schemas.microsoft.com/office/powerpoint/2010/main" val="722052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baseline="0"/>
          </a:p>
        </p:txBody>
      </p:sp>
      <p:sp>
        <p:nvSpPr>
          <p:cNvPr id="4" name="Marcador de número de diapositiva 3"/>
          <p:cNvSpPr>
            <a:spLocks noGrp="1"/>
          </p:cNvSpPr>
          <p:nvPr>
            <p:ph type="sldNum" sz="quarter" idx="10"/>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843094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74</a:t>
            </a:fld>
            <a:endParaRPr lang="en-US"/>
          </a:p>
        </p:txBody>
      </p:sp>
    </p:spTree>
    <p:extLst>
      <p:ext uri="{BB962C8B-B14F-4D97-AF65-F5344CB8AC3E}">
        <p14:creationId xmlns:p14="http://schemas.microsoft.com/office/powerpoint/2010/main" val="13255609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75</a:t>
            </a:fld>
            <a:endParaRPr lang="en-US"/>
          </a:p>
        </p:txBody>
      </p:sp>
    </p:spTree>
    <p:extLst>
      <p:ext uri="{BB962C8B-B14F-4D97-AF65-F5344CB8AC3E}">
        <p14:creationId xmlns:p14="http://schemas.microsoft.com/office/powerpoint/2010/main" val="47810763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76</a:t>
            </a:fld>
            <a:endParaRPr lang="en-US"/>
          </a:p>
        </p:txBody>
      </p:sp>
    </p:spTree>
    <p:extLst>
      <p:ext uri="{BB962C8B-B14F-4D97-AF65-F5344CB8AC3E}">
        <p14:creationId xmlns:p14="http://schemas.microsoft.com/office/powerpoint/2010/main" val="39041645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78</a:t>
            </a:fld>
            <a:endParaRPr lang="en-US"/>
          </a:p>
        </p:txBody>
      </p:sp>
    </p:spTree>
    <p:extLst>
      <p:ext uri="{BB962C8B-B14F-4D97-AF65-F5344CB8AC3E}">
        <p14:creationId xmlns:p14="http://schemas.microsoft.com/office/powerpoint/2010/main" val="301703533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79</a:t>
            </a:fld>
            <a:endParaRPr lang="en-US"/>
          </a:p>
        </p:txBody>
      </p:sp>
    </p:spTree>
    <p:extLst>
      <p:ext uri="{BB962C8B-B14F-4D97-AF65-F5344CB8AC3E}">
        <p14:creationId xmlns:p14="http://schemas.microsoft.com/office/powerpoint/2010/main" val="221983837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7C7120ED-20B9-4CC8-A606-12D10436DCAF}" type="slidenum">
              <a:rPr lang="en-US" smtClean="0"/>
              <a:t>80</a:t>
            </a:fld>
            <a:endParaRPr lang="en-US"/>
          </a:p>
        </p:txBody>
      </p:sp>
    </p:spTree>
    <p:extLst>
      <p:ext uri="{BB962C8B-B14F-4D97-AF65-F5344CB8AC3E}">
        <p14:creationId xmlns:p14="http://schemas.microsoft.com/office/powerpoint/2010/main" val="312984617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7C7120ED-20B9-4CC8-A606-12D10436DCAF}" type="slidenum">
              <a:rPr lang="en-US" smtClean="0"/>
              <a:t>81</a:t>
            </a:fld>
            <a:endParaRPr lang="en-US"/>
          </a:p>
        </p:txBody>
      </p:sp>
    </p:spTree>
    <p:extLst>
      <p:ext uri="{BB962C8B-B14F-4D97-AF65-F5344CB8AC3E}">
        <p14:creationId xmlns:p14="http://schemas.microsoft.com/office/powerpoint/2010/main" val="37905089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7C7120ED-20B9-4CC8-A606-12D10436DCAF}" type="slidenum">
              <a:rPr lang="en-US" smtClean="0"/>
              <a:t>82</a:t>
            </a:fld>
            <a:endParaRPr lang="en-US"/>
          </a:p>
        </p:txBody>
      </p:sp>
    </p:spTree>
    <p:extLst>
      <p:ext uri="{BB962C8B-B14F-4D97-AF65-F5344CB8AC3E}">
        <p14:creationId xmlns:p14="http://schemas.microsoft.com/office/powerpoint/2010/main" val="183856902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83</a:t>
            </a:fld>
            <a:endParaRPr lang="en-US"/>
          </a:p>
        </p:txBody>
      </p:sp>
    </p:spTree>
    <p:extLst>
      <p:ext uri="{BB962C8B-B14F-4D97-AF65-F5344CB8AC3E}">
        <p14:creationId xmlns:p14="http://schemas.microsoft.com/office/powerpoint/2010/main" val="751443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9510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B82CF-C1C9-DC42-133F-6565F9733E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378BC1-90B8-4041-B93C-FA23CE66A3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D94FAA-FD78-C279-0B94-3DDBBB2B5B27}"/>
              </a:ext>
            </a:extLst>
          </p:cNvPr>
          <p:cNvSpPr>
            <a:spLocks noGrp="1"/>
          </p:cNvSpPr>
          <p:nvPr>
            <p:ph type="body" idx="1"/>
          </p:nvPr>
        </p:nvSpPr>
        <p:spPr/>
        <p:txBody>
          <a:bodyPr/>
          <a:lstStyle/>
          <a:p>
            <a:endParaRPr lang="en-US" sz="1200" baseline="0">
              <a:solidFill>
                <a:srgbClr val="000000"/>
              </a:solidFill>
            </a:endParaRPr>
          </a:p>
        </p:txBody>
      </p:sp>
      <p:sp>
        <p:nvSpPr>
          <p:cNvPr id="4" name="Slide Number Placeholder 3">
            <a:extLst>
              <a:ext uri="{FF2B5EF4-FFF2-40B4-BE49-F238E27FC236}">
                <a16:creationId xmlns:a16="http://schemas.microsoft.com/office/drawing/2014/main" id="{00397C7F-964F-3C7C-CC63-94DD58511710}"/>
              </a:ext>
            </a:extLst>
          </p:cNvPr>
          <p:cNvSpPr>
            <a:spLocks noGrp="1"/>
          </p:cNvSpPr>
          <p:nvPr>
            <p:ph type="sldNum" sz="quarter" idx="10"/>
          </p:nvPr>
        </p:nvSpPr>
        <p:spPr/>
        <p:txBody>
          <a:bodyPr/>
          <a:lstStyle/>
          <a:p>
            <a:fld id="{7C7120ED-20B9-4CC8-A606-12D10436DCAF}" type="slidenum">
              <a:rPr lang="en-US" smtClean="0"/>
              <a:t>9</a:t>
            </a:fld>
            <a:endParaRPr lang="en-US"/>
          </a:p>
        </p:txBody>
      </p:sp>
    </p:spTree>
    <p:extLst>
      <p:ext uri="{BB962C8B-B14F-4D97-AF65-F5344CB8AC3E}">
        <p14:creationId xmlns:p14="http://schemas.microsoft.com/office/powerpoint/2010/main" val="38540129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hyperlink" Target="https://business.columbia.edu/insights/climate/cki" TargetMode="External"/><Relationship Id="rId5" Type="http://schemas.openxmlformats.org/officeDocument/2006/relationships/hyperlink" Target="https://business.columbia.edu/faculty/people/gernot-wagner" TargetMode="External"/><Relationship Id="rId4" Type="http://schemas.openxmlformats.org/officeDocument/2006/relationships/image" Target="../media/image7.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9.png"/><Relationship Id="rId4" Type="http://schemas.openxmlformats.org/officeDocument/2006/relationships/image" Target="../media/image8.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10.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1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5.png"/><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3.xml"/><Relationship Id="rId1" Type="http://schemas.openxmlformats.org/officeDocument/2006/relationships/tags" Target="../tags/tag1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ags" Target="../tags/tag2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4.xml"/><Relationship Id="rId1" Type="http://schemas.openxmlformats.org/officeDocument/2006/relationships/tags" Target="../tags/tag2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graphicFrame>
        <p:nvGraphicFramePr>
          <p:cNvPr id="4" name="think-cell data - do not delete" hidden="1"/>
          <p:cNvGraphicFramePr>
            <a:graphicFrameLocks noChangeAspect="1"/>
          </p:cNvGraphicFramePr>
          <p:nvPr userDrawn="1">
            <p:custDataLst>
              <p:tags r:id="rId2"/>
            </p:custDataLst>
            <p:extLst>
              <p:ext uri="{D42A27DB-BD31-4B8C-83A1-F6EECF244321}">
                <p14:modId xmlns:p14="http://schemas.microsoft.com/office/powerpoint/2010/main" val="41901220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6" imgH="428" progId="TCLayout.ActiveDocument.1">
                  <p:embed/>
                </p:oleObj>
              </mc:Choice>
              <mc:Fallback>
                <p:oleObj name="think-cell Slide" r:id="rId4" imgW="426" imgH="4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Picture 2"/>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61310" y="6386078"/>
            <a:ext cx="2300490" cy="385332"/>
          </a:xfrm>
          <a:prstGeom prst="rect">
            <a:avLst/>
          </a:prstGeom>
        </p:spPr>
      </p:pic>
      <p:sp>
        <p:nvSpPr>
          <p:cNvPr id="2" name="Title 1">
            <a:extLst>
              <a:ext uri="{FF2B5EF4-FFF2-40B4-BE49-F238E27FC236}">
                <a16:creationId xmlns:a16="http://schemas.microsoft.com/office/drawing/2014/main" id="{CACFF5ED-9D6E-DB42-A3F6-02AFC2E5B889}"/>
              </a:ext>
            </a:extLst>
          </p:cNvPr>
          <p:cNvSpPr>
            <a:spLocks noGrp="1"/>
          </p:cNvSpPr>
          <p:nvPr>
            <p:ph type="title"/>
          </p:nvPr>
        </p:nvSpPr>
        <p:spPr>
          <a:xfrm>
            <a:off x="330200" y="523318"/>
            <a:ext cx="11531600" cy="882788"/>
          </a:xfrm>
          <a:prstGeom prst="rect">
            <a:avLst/>
          </a:prstGeom>
        </p:spPr>
        <p:txBody>
          <a:bodyPr tIns="0" anchor="t">
            <a:normAutofit/>
          </a:bodyPr>
          <a:lstStyle>
            <a:lvl1pPr>
              <a:defRPr sz="2800" baseline="0"/>
            </a:lvl1pPr>
          </a:lstStyle>
          <a:p>
            <a:endParaRPr lang="en-US"/>
          </a:p>
        </p:txBody>
      </p:sp>
      <p:cxnSp>
        <p:nvCxnSpPr>
          <p:cNvPr id="7" name="Straight Connector 6">
            <a:extLst>
              <a:ext uri="{FF2B5EF4-FFF2-40B4-BE49-F238E27FC236}">
                <a16:creationId xmlns:a16="http://schemas.microsoft.com/office/drawing/2014/main" id="{FE0F6C81-D090-2241-80CE-63094035FC9A}"/>
              </a:ext>
            </a:extLst>
          </p:cNvPr>
          <p:cNvCxnSpPr/>
          <p:nvPr userDrawn="1"/>
        </p:nvCxnSpPr>
        <p:spPr>
          <a:xfrm>
            <a:off x="0" y="513379"/>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11292412" y="280303"/>
            <a:ext cx="569388" cy="215444"/>
          </a:xfrm>
          <a:prstGeom prst="rect">
            <a:avLst/>
          </a:prstGeom>
        </p:spPr>
        <p:txBody>
          <a:bodyPr wrap="none" anchor="ctr">
            <a:spAutoFit/>
          </a:bodyPr>
          <a:lstStyle/>
          <a:p>
            <a:pPr marL="0" indent="0" algn="r">
              <a:buNone/>
            </a:pPr>
            <a:fld id="{BB69BBE8-4DB2-4642-B003-B220ACD5A2FD}" type="slidenum">
              <a:rPr lang="en-US" sz="800" b="0" baseline="0" smtClean="0">
                <a:solidFill>
                  <a:schemeClr val="tx1"/>
                </a:solidFill>
                <a:latin typeface="+mn-lt"/>
              </a:rPr>
              <a:pPr marL="0" indent="0" algn="r">
                <a:buNone/>
              </a:pPr>
              <a:t>‹#›</a:t>
            </a:fld>
            <a:r>
              <a:rPr lang="en-US" sz="800" b="0" baseline="0" dirty="0">
                <a:solidFill>
                  <a:schemeClr val="tx1"/>
                </a:solidFill>
                <a:latin typeface="+mn-lt"/>
              </a:rPr>
              <a:t> of 83</a:t>
            </a:r>
          </a:p>
        </p:txBody>
      </p:sp>
    </p:spTree>
    <p:custDataLst>
      <p:tags r:id="rId1"/>
    </p:custDataLst>
    <p:extLst>
      <p:ext uri="{BB962C8B-B14F-4D97-AF65-F5344CB8AC3E}">
        <p14:creationId xmlns:p14="http://schemas.microsoft.com/office/powerpoint/2010/main" val="1255661927"/>
      </p:ext>
    </p:extLst>
  </p:cSld>
  <p:clrMapOvr>
    <a:masterClrMapping/>
  </p:clrMapOvr>
  <p:extLst>
    <p:ext uri="{DCECCB84-F9BA-43D5-87BE-67443E8EF086}">
      <p15:sldGuideLst xmlns:p15="http://schemas.microsoft.com/office/powerpoint/2012/main">
        <p15:guide id="1" pos="208" userDrawn="1">
          <p15:clr>
            <a:srgbClr val="CCCCCC"/>
          </p15:clr>
        </p15:guide>
        <p15:guide id="2" pos="1388" userDrawn="1">
          <p15:clr>
            <a:srgbClr val="CCCCCC"/>
          </p15:clr>
        </p15:guide>
        <p15:guide id="3" pos="1728" userDrawn="1">
          <p15:clr>
            <a:srgbClr val="CCCCCC"/>
          </p15:clr>
        </p15:guide>
        <p15:guide id="4" pos="2909" userDrawn="1">
          <p15:clr>
            <a:srgbClr val="CCCCCC"/>
          </p15:clr>
        </p15:guide>
        <p15:guide id="5" pos="3249" userDrawn="1">
          <p15:clr>
            <a:srgbClr val="CCCCCC"/>
          </p15:clr>
        </p15:guide>
        <p15:guide id="6" pos="4430" userDrawn="1">
          <p15:clr>
            <a:srgbClr val="CCCCCC"/>
          </p15:clr>
        </p15:guide>
        <p15:guide id="7" pos="4770" userDrawn="1">
          <p15:clr>
            <a:srgbClr val="CCCCCC"/>
          </p15:clr>
        </p15:guide>
        <p15:guide id="8" pos="5951" userDrawn="1">
          <p15:clr>
            <a:srgbClr val="CCCCCC"/>
          </p15:clr>
        </p15:guide>
        <p15:guide id="9" pos="6291" userDrawn="1">
          <p15:clr>
            <a:srgbClr val="CCCCCC"/>
          </p15:clr>
        </p15:guide>
        <p15:guide id="10" pos="7472" userDrawn="1">
          <p15:clr>
            <a:srgbClr val="CCCCCC"/>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rgbClr val="181A1C"/>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2A68D94-1AC2-4749-A0EC-AF7FBD0688C1}"/>
              </a:ext>
            </a:extLst>
          </p:cNvPr>
          <p:cNvSpPr>
            <a:spLocks noGrp="1"/>
          </p:cNvSpPr>
          <p:nvPr>
            <p:ph type="body" sz="quarter" idx="10" hasCustomPrompt="1"/>
          </p:nvPr>
        </p:nvSpPr>
        <p:spPr>
          <a:xfrm>
            <a:off x="682947" y="5278219"/>
            <a:ext cx="9421813" cy="1065213"/>
          </a:xfrm>
        </p:spPr>
        <p:txBody>
          <a:bodyPr anchor="b" anchorCtr="0">
            <a:normAutofit/>
          </a:bodyPr>
          <a:lstStyle>
            <a:lvl1pPr marL="0" indent="0">
              <a:buNone/>
              <a:defRPr sz="6000" b="1" i="0">
                <a:solidFill>
                  <a:srgbClr val="009BDB"/>
                </a:solidFill>
                <a:latin typeface="Arial" panose="020B0604020202020204" pitchFamily="34" charset="0"/>
              </a:defRPr>
            </a:lvl1pPr>
          </a:lstStyle>
          <a:p>
            <a:pPr lvl="0"/>
            <a:r>
              <a:rPr lang="en-US"/>
              <a:t>Closing statement</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custDataLst>
      <p:tags r:id="rId1"/>
    </p:custDataLst>
    <p:extLst>
      <p:ext uri="{BB962C8B-B14F-4D97-AF65-F5344CB8AC3E}">
        <p14:creationId xmlns:p14="http://schemas.microsoft.com/office/powerpoint/2010/main" val="3933854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6032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43B131C-746B-39C7-7312-75C7B13BBCEF}"/>
              </a:ext>
            </a:extLst>
          </p:cNvPr>
          <p:cNvGraphicFramePr>
            <a:graphicFrameLocks noChangeAspect="1"/>
          </p:cNvGraphicFramePr>
          <p:nvPr userDrawn="1">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think-cell data - do not delete" hidden="1">
                        <a:extLst>
                          <a:ext uri="{FF2B5EF4-FFF2-40B4-BE49-F238E27FC236}">
                            <a16:creationId xmlns:a16="http://schemas.microsoft.com/office/drawing/2014/main" id="{B43B131C-746B-39C7-7312-75C7B13BBCEF}"/>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0" name="Title 1">
            <a:extLst>
              <a:ext uri="{FF2B5EF4-FFF2-40B4-BE49-F238E27FC236}">
                <a16:creationId xmlns:a16="http://schemas.microsoft.com/office/drawing/2014/main" id="{1C78BD8F-C645-A2A2-1872-C72128CDC9DD}"/>
              </a:ext>
            </a:extLst>
          </p:cNvPr>
          <p:cNvSpPr>
            <a:spLocks noGrp="1"/>
          </p:cNvSpPr>
          <p:nvPr>
            <p:ph type="title" hasCustomPrompt="1"/>
          </p:nvPr>
        </p:nvSpPr>
        <p:spPr>
          <a:xfrm>
            <a:off x="330200" y="523318"/>
            <a:ext cx="11531600" cy="882788"/>
          </a:xfrm>
          <a:prstGeom prst="rect">
            <a:avLst/>
          </a:prstGeom>
        </p:spPr>
        <p:txBody>
          <a:bodyPr vert="horz" tIns="0" anchor="t">
            <a:normAutofit/>
          </a:bodyPr>
          <a:lstStyle>
            <a:lvl1pPr>
              <a:defRPr sz="2800" baseline="0"/>
            </a:lvl1pPr>
          </a:lstStyle>
          <a:p>
            <a:r>
              <a:rPr lang="en-US"/>
              <a:t>Slide title: key message in 1-2 lines</a:t>
            </a:r>
          </a:p>
        </p:txBody>
      </p:sp>
      <p:sp>
        <p:nvSpPr>
          <p:cNvPr id="6" name="Footer Placeholder 4">
            <a:extLst>
              <a:ext uri="{FF2B5EF4-FFF2-40B4-BE49-F238E27FC236}">
                <a16:creationId xmlns:a16="http://schemas.microsoft.com/office/drawing/2014/main" id="{354FF811-E56F-469F-16DD-4B5262FACA7F}"/>
              </a:ext>
            </a:extLst>
          </p:cNvPr>
          <p:cNvSpPr>
            <a:spLocks noGrp="1"/>
          </p:cNvSpPr>
          <p:nvPr>
            <p:ph type="ftr" sz="quarter" idx="3"/>
          </p:nvPr>
        </p:nvSpPr>
        <p:spPr>
          <a:xfrm>
            <a:off x="329184" y="6356350"/>
            <a:ext cx="11532616" cy="274320"/>
          </a:xfrm>
          <a:prstGeom prst="rect">
            <a:avLst/>
          </a:prstGeom>
        </p:spPr>
        <p:txBody>
          <a:bodyPr vert="horz" lIns="0" tIns="0" rIns="0" bIns="0" rtlCol="0" anchor="t"/>
          <a:lstStyle>
            <a:lvl1pPr algn="l">
              <a:defRPr sz="800">
                <a:solidFill>
                  <a:schemeClr val="tx1">
                    <a:tint val="82000"/>
                  </a:schemeClr>
                </a:solidFill>
              </a:defRPr>
            </a:lvl1pPr>
          </a:lstStyle>
          <a:p>
            <a:r>
              <a:rPr lang="en-US">
                <a:solidFill>
                  <a:srgbClr val="000000"/>
                </a:solidFill>
              </a:rPr>
              <a:t>Sources: Source Name, Title [with link] (year); Source Name, Title [with link] (year).</a:t>
            </a:r>
          </a:p>
          <a:p>
            <a:r>
              <a:rPr lang="en-US">
                <a:solidFill>
                  <a:srgbClr val="000000"/>
                </a:solidFill>
              </a:rPr>
              <a:t>Credit: Names, and </a:t>
            </a:r>
            <a:r>
              <a:rPr lang="en-US" u="sng">
                <a:hlinkClick r:id="rId5"/>
              </a:rPr>
              <a:t>Gernot Wagner</a:t>
            </a:r>
            <a:r>
              <a:rPr lang="en-US"/>
              <a:t>. </a:t>
            </a:r>
            <a:r>
              <a:rPr lang="en-US">
                <a:solidFill>
                  <a:schemeClr val="tx1"/>
                </a:solidFill>
              </a:rPr>
              <a:t>Share with </a:t>
            </a:r>
            <a:r>
              <a:rPr lang="en-US" u="sng">
                <a:solidFill>
                  <a:schemeClr val="tx1"/>
                </a:solidFill>
                <a:hlinkClick r:id="rId6"/>
              </a:rPr>
              <a:t>attribution</a:t>
            </a:r>
            <a:r>
              <a:rPr lang="en-US">
                <a:solidFill>
                  <a:schemeClr val="tx1"/>
                </a:solidFill>
              </a:rPr>
              <a:t>: Name of lead author </a:t>
            </a:r>
            <a:r>
              <a:rPr lang="en-US" i="1">
                <a:solidFill>
                  <a:schemeClr val="tx1"/>
                </a:solidFill>
              </a:rPr>
              <a:t>et al.</a:t>
            </a:r>
            <a:r>
              <a:rPr lang="en-US">
                <a:solidFill>
                  <a:schemeClr val="tx1"/>
                </a:solidFill>
              </a:rPr>
              <a:t>, “</a:t>
            </a:r>
            <a:r>
              <a:rPr lang="en-US" u="sng">
                <a:solidFill>
                  <a:schemeClr val="tx1"/>
                </a:solidFill>
              </a:rPr>
              <a:t>Title of the deck [linked to website]</a:t>
            </a:r>
            <a:r>
              <a:rPr lang="en-US">
                <a:solidFill>
                  <a:schemeClr val="tx1"/>
                </a:solidFill>
              </a:rPr>
              <a:t>” (Day Month [spelled out] Year).​</a:t>
            </a:r>
          </a:p>
        </p:txBody>
      </p:sp>
    </p:spTree>
    <p:extLst>
      <p:ext uri="{BB962C8B-B14F-4D97-AF65-F5344CB8AC3E}">
        <p14:creationId xmlns:p14="http://schemas.microsoft.com/office/powerpoint/2010/main" val="1104533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page">
    <p:bg>
      <p:bgPr>
        <a:solidFill>
          <a:srgbClr val="009BDB"/>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15BEEFE8-08DB-4323-1C3F-1B2713BA00FD}"/>
              </a:ext>
            </a:extLst>
          </p:cNvPr>
          <p:cNvGraphicFramePr>
            <a:graphicFrameLocks/>
          </p:cNvGraphicFramePr>
          <p:nvPr userDrawn="1">
            <p:custDataLst>
              <p:tags r:id="rId1"/>
            </p:custDataLst>
            <p:extLst>
              <p:ext uri="{D42A27DB-BD31-4B8C-83A1-F6EECF244321}">
                <p14:modId xmlns:p14="http://schemas.microsoft.com/office/powerpoint/2010/main" val="409028245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think-cell data - do not delete" hidden="1">
                        <a:extLst>
                          <a:ext uri="{FF2B5EF4-FFF2-40B4-BE49-F238E27FC236}">
                            <a16:creationId xmlns:a16="http://schemas.microsoft.com/office/drawing/2014/main" id="{15BEEFE8-08DB-4323-1C3F-1B2713BA00FD}"/>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11272" y="342685"/>
            <a:ext cx="2850036" cy="477381"/>
          </a:xfrm>
          <a:prstGeom prst="rect">
            <a:avLst/>
          </a:prstGeom>
        </p:spPr>
      </p:pic>
      <p:sp>
        <p:nvSpPr>
          <p:cNvPr id="2" name="Title 1">
            <a:extLst>
              <a:ext uri="{FF2B5EF4-FFF2-40B4-BE49-F238E27FC236}">
                <a16:creationId xmlns:a16="http://schemas.microsoft.com/office/drawing/2014/main" id="{8B7FC975-48D4-E344-AA0E-6BF906D04B8F}"/>
              </a:ext>
            </a:extLst>
          </p:cNvPr>
          <p:cNvSpPr>
            <a:spLocks noGrp="1"/>
          </p:cNvSpPr>
          <p:nvPr>
            <p:ph type="title" hasCustomPrompt="1"/>
          </p:nvPr>
        </p:nvSpPr>
        <p:spPr>
          <a:xfrm>
            <a:off x="5280951" y="3302241"/>
            <a:ext cx="6432630" cy="1605426"/>
          </a:xfrm>
          <a:prstGeom prst="rect">
            <a:avLst/>
          </a:prstGeom>
        </p:spPr>
        <p:txBody>
          <a:bodyPr vert="horz" lIns="0" tIns="91440" rIns="0" bIns="0" anchor="t" anchorCtr="0">
            <a:noAutofit/>
          </a:bodyPr>
          <a:lstStyle>
            <a:lvl1pPr>
              <a:lnSpc>
                <a:spcPts val="3600"/>
              </a:lnSpc>
              <a:defRPr sz="4800">
                <a:solidFill>
                  <a:srgbClr val="F1F4F7"/>
                </a:solidFill>
              </a:defRPr>
            </a:lvl1pPr>
          </a:lstStyle>
          <a:p>
            <a:r>
              <a:rPr lang="en-US" dirty="0"/>
              <a:t>Deck Title </a:t>
            </a:r>
          </a:p>
        </p:txBody>
      </p:sp>
      <p:cxnSp>
        <p:nvCxnSpPr>
          <p:cNvPr id="3" name="Straight Connector 2">
            <a:extLst>
              <a:ext uri="{FF2B5EF4-FFF2-40B4-BE49-F238E27FC236}">
                <a16:creationId xmlns:a16="http://schemas.microsoft.com/office/drawing/2014/main" id="{25822FE9-D507-C840-A53B-A87F0DAB04F1}"/>
              </a:ext>
            </a:extLst>
          </p:cNvPr>
          <p:cNvCxnSpPr/>
          <p:nvPr userDrawn="1"/>
        </p:nvCxnSpPr>
        <p:spPr>
          <a:xfrm>
            <a:off x="0" y="3277363"/>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D3040F0-F99F-E542-942E-C6B8AD8A7537}"/>
              </a:ext>
            </a:extLst>
          </p:cNvPr>
          <p:cNvSpPr>
            <a:spLocks noGrp="1"/>
          </p:cNvSpPr>
          <p:nvPr>
            <p:ph type="body" sz="quarter" idx="10" hasCustomPrompt="1"/>
          </p:nvPr>
        </p:nvSpPr>
        <p:spPr>
          <a:xfrm>
            <a:off x="5280951" y="5184774"/>
            <a:ext cx="6432630" cy="1330541"/>
          </a:xfrm>
          <a:prstGeom prst="rect">
            <a:avLst/>
          </a:prstGeom>
        </p:spPr>
        <p:txBody>
          <a:bodyPr lIns="0">
            <a:noAutofit/>
          </a:bodyPr>
          <a:lstStyle>
            <a:lvl1pPr marL="0" indent="0">
              <a:lnSpc>
                <a:spcPts val="2400"/>
              </a:lnSpc>
              <a:buNone/>
              <a:defRPr sz="2000" b="1" i="0">
                <a:solidFill>
                  <a:srgbClr val="F1F4F7"/>
                </a:solidFill>
                <a:latin typeface="Arial" panose="020B0604020202020204" pitchFamily="34" charset="0"/>
              </a:defRPr>
            </a:lvl1pPr>
          </a:lstStyle>
          <a:p>
            <a:pPr lvl="0"/>
            <a:r>
              <a:rPr lang="en-US" dirty="0"/>
              <a:t>Authors in form of “Lead author et al.”</a:t>
            </a:r>
          </a:p>
        </p:txBody>
      </p:sp>
      <p:sp>
        <p:nvSpPr>
          <p:cNvPr id="8" name="Text Placeholder 8">
            <a:extLst>
              <a:ext uri="{FF2B5EF4-FFF2-40B4-BE49-F238E27FC236}">
                <a16:creationId xmlns:a16="http://schemas.microsoft.com/office/drawing/2014/main" id="{B1A05A3F-1493-B94B-8610-C082B2A031EA}"/>
              </a:ext>
            </a:extLst>
          </p:cNvPr>
          <p:cNvSpPr>
            <a:spLocks noGrp="1"/>
          </p:cNvSpPr>
          <p:nvPr>
            <p:ph type="body" sz="quarter" idx="12" hasCustomPrompt="1"/>
          </p:nvPr>
        </p:nvSpPr>
        <p:spPr>
          <a:xfrm>
            <a:off x="5280951" y="493776"/>
            <a:ext cx="2699675" cy="477345"/>
          </a:xfrm>
          <a:prstGeom prst="rect">
            <a:avLst/>
          </a:prstGeom>
        </p:spPr>
        <p:txBody>
          <a:bodyPr wrap="square">
            <a:noAutofit/>
          </a:bodyPr>
          <a:lstStyle>
            <a:lvl1pPr marL="0" indent="0">
              <a:buNone/>
              <a:defRPr sz="1800" b="1" i="0">
                <a:solidFill>
                  <a:schemeClr val="bg1"/>
                </a:solidFill>
                <a:latin typeface="Arial" panose="020B0604020202020204" pitchFamily="34" charset="0"/>
              </a:defRPr>
            </a:lvl1pPr>
          </a:lstStyle>
          <a:p>
            <a:pPr lvl="0"/>
            <a:r>
              <a:rPr lang="en-US" dirty="0"/>
              <a:t>Date</a:t>
            </a:r>
          </a:p>
        </p:txBody>
      </p:sp>
      <p:sp>
        <p:nvSpPr>
          <p:cNvPr id="9" name="Rectangle 8"/>
          <p:cNvSpPr/>
          <p:nvPr userDrawn="1"/>
        </p:nvSpPr>
        <p:spPr bwMode="gray">
          <a:xfrm>
            <a:off x="6972300" y="6590007"/>
            <a:ext cx="2819400" cy="240711"/>
          </a:xfrm>
          <a:prstGeom prst="rect">
            <a:avLst/>
          </a:prstGeom>
          <a:solidFill>
            <a:srgbClr val="009BD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6" name="Text Placeholder 8">
            <a:extLst>
              <a:ext uri="{FF2B5EF4-FFF2-40B4-BE49-F238E27FC236}">
                <a16:creationId xmlns:a16="http://schemas.microsoft.com/office/drawing/2014/main" id="{BA2289A3-013E-4D53-1C0B-46D992933E0B}"/>
              </a:ext>
            </a:extLst>
          </p:cNvPr>
          <p:cNvSpPr>
            <a:spLocks noGrp="1"/>
          </p:cNvSpPr>
          <p:nvPr>
            <p:ph type="body" sz="quarter" idx="13" hasCustomPrompt="1"/>
          </p:nvPr>
        </p:nvSpPr>
        <p:spPr>
          <a:xfrm>
            <a:off x="5280951" y="1046371"/>
            <a:ext cx="6580849" cy="647164"/>
          </a:xfrm>
          <a:prstGeom prst="rect">
            <a:avLst/>
          </a:prstGeom>
        </p:spPr>
        <p:txBody>
          <a:bodyPr wrap="square">
            <a:noAutofit/>
          </a:bodyPr>
          <a:lstStyle>
            <a:lvl1pPr marL="0" indent="0">
              <a:buNone/>
              <a:defRPr sz="1400" b="1" i="0">
                <a:solidFill>
                  <a:schemeClr val="bg1"/>
                </a:solidFill>
                <a:latin typeface="Arial" panose="020B0604020202020204" pitchFamily="34" charset="0"/>
              </a:defRPr>
            </a:lvl1pPr>
          </a:lstStyle>
          <a:p>
            <a:pPr lvl="0"/>
            <a:r>
              <a:rPr lang="en-US" dirty="0"/>
              <a:t>Originally Published: </a:t>
            </a:r>
            <a:r>
              <a:rPr lang="en-US" i="1" dirty="0"/>
              <a:t>Insert date of originally published deck</a:t>
            </a:r>
            <a:endParaRPr lang="en-US" dirty="0"/>
          </a:p>
        </p:txBody>
      </p:sp>
      <p:sp>
        <p:nvSpPr>
          <p:cNvPr id="7" name="Text Placeholder 8">
            <a:extLst>
              <a:ext uri="{FF2B5EF4-FFF2-40B4-BE49-F238E27FC236}">
                <a16:creationId xmlns:a16="http://schemas.microsoft.com/office/drawing/2014/main" id="{6FFBB5DA-1299-663D-F35D-52A8B19F2485}"/>
              </a:ext>
            </a:extLst>
          </p:cNvPr>
          <p:cNvSpPr>
            <a:spLocks noGrp="1"/>
          </p:cNvSpPr>
          <p:nvPr>
            <p:ph type="body" sz="quarter" idx="14" hasCustomPrompt="1"/>
          </p:nvPr>
        </p:nvSpPr>
        <p:spPr>
          <a:xfrm>
            <a:off x="391451" y="5868151"/>
            <a:ext cx="4703063" cy="647164"/>
          </a:xfrm>
          <a:prstGeom prst="rect">
            <a:avLst/>
          </a:prstGeom>
        </p:spPr>
        <p:txBody>
          <a:bodyPr wrap="square">
            <a:noAutofit/>
          </a:bodyPr>
          <a:lstStyle>
            <a:lvl1pPr marL="0" indent="0">
              <a:buNone/>
              <a:defRPr sz="1400" b="1" i="0">
                <a:solidFill>
                  <a:schemeClr val="bg1"/>
                </a:solidFill>
                <a:latin typeface="Arial" panose="020B0604020202020204" pitchFamily="34" charset="0"/>
              </a:defRPr>
            </a:lvl1pPr>
          </a:lstStyle>
          <a:p>
            <a:r>
              <a:rPr lang="en-US" sz="1400" dirty="0">
                <a:latin typeface="Arial"/>
                <a:cs typeface="Arial"/>
              </a:rPr>
              <a:t>Cite as:</a:t>
            </a:r>
            <a:r>
              <a:rPr lang="en-US" sz="1400" i="1" dirty="0">
                <a:latin typeface="Arial"/>
                <a:cs typeface="Arial"/>
              </a:rPr>
              <a:t> Lead author et al</a:t>
            </a:r>
            <a:r>
              <a:rPr lang="en-US" sz="1400" dirty="0">
                <a:latin typeface="Arial"/>
                <a:cs typeface="Arial"/>
              </a:rPr>
              <a:t>. ”Deck Title," Columbia Business School Climate Knowledge Initiative (Date).</a:t>
            </a:r>
            <a:endParaRPr lang="en-US" sz="1400" b="0" dirty="0">
              <a:solidFill>
                <a:srgbClr val="000000"/>
              </a:solidFill>
              <a:latin typeface="Arial"/>
              <a:cs typeface="Arial"/>
            </a:endParaRPr>
          </a:p>
        </p:txBody>
      </p:sp>
    </p:spTree>
    <p:extLst>
      <p:ext uri="{BB962C8B-B14F-4D97-AF65-F5344CB8AC3E}">
        <p14:creationId xmlns:p14="http://schemas.microsoft.com/office/powerpoint/2010/main" val="1604780200"/>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FF5ED-9D6E-DB42-A3F6-02AFC2E5B889}"/>
              </a:ext>
            </a:extLst>
          </p:cNvPr>
          <p:cNvSpPr>
            <a:spLocks noGrp="1"/>
          </p:cNvSpPr>
          <p:nvPr>
            <p:ph type="title"/>
          </p:nvPr>
        </p:nvSpPr>
        <p:spPr>
          <a:xfrm>
            <a:off x="330200" y="523318"/>
            <a:ext cx="11531600" cy="882788"/>
          </a:xfrm>
          <a:prstGeom prst="rect">
            <a:avLst/>
          </a:prstGeom>
        </p:spPr>
        <p:txBody>
          <a:bodyPr tIns="0" anchor="t">
            <a:normAutofit/>
          </a:bodyPr>
          <a:lstStyle>
            <a:lvl1pPr>
              <a:defRPr sz="2800" baseline="0"/>
            </a:lvl1pPr>
          </a:lstStyle>
          <a:p>
            <a:endParaRPr lang="en-US"/>
          </a:p>
        </p:txBody>
      </p:sp>
      <p:cxnSp>
        <p:nvCxnSpPr>
          <p:cNvPr id="7" name="Straight Connector 6">
            <a:extLst>
              <a:ext uri="{FF2B5EF4-FFF2-40B4-BE49-F238E27FC236}">
                <a16:creationId xmlns:a16="http://schemas.microsoft.com/office/drawing/2014/main" id="{FE0F6C81-D090-2241-80CE-63094035FC9A}"/>
              </a:ext>
            </a:extLst>
          </p:cNvPr>
          <p:cNvCxnSpPr/>
          <p:nvPr userDrawn="1"/>
        </p:nvCxnSpPr>
        <p:spPr>
          <a:xfrm>
            <a:off x="0" y="513379"/>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11292412" y="280303"/>
            <a:ext cx="569388" cy="215444"/>
          </a:xfrm>
          <a:prstGeom prst="rect">
            <a:avLst/>
          </a:prstGeom>
        </p:spPr>
        <p:txBody>
          <a:bodyPr wrap="none" anchor="ctr">
            <a:spAutoFit/>
          </a:bodyPr>
          <a:lstStyle/>
          <a:p>
            <a:pPr marL="0" indent="0" algn="r">
              <a:buNone/>
            </a:pPr>
            <a:fld id="{BB69BBE8-4DB2-4642-B003-B220ACD5A2FD}" type="slidenum">
              <a:rPr lang="en-US" sz="800" b="0" baseline="0" smtClean="0">
                <a:solidFill>
                  <a:schemeClr val="tx1"/>
                </a:solidFill>
                <a:latin typeface="+mn-lt"/>
              </a:rPr>
              <a:pPr marL="0" indent="0" algn="r">
                <a:buNone/>
              </a:pPr>
              <a:t>‹#›</a:t>
            </a:fld>
            <a:r>
              <a:rPr lang="en-US" sz="800" b="0" baseline="0" dirty="0">
                <a:solidFill>
                  <a:schemeClr val="tx1"/>
                </a:solidFill>
                <a:latin typeface="+mn-lt"/>
              </a:rPr>
              <a:t> of 83</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61310" y="6386078"/>
            <a:ext cx="2300490" cy="385332"/>
          </a:xfrm>
          <a:prstGeom prst="rect">
            <a:avLst/>
          </a:prstGeom>
        </p:spPr>
      </p:pic>
    </p:spTree>
    <p:custDataLst>
      <p:tags r:id="rId1"/>
    </p:custDataLst>
    <p:extLst>
      <p:ext uri="{BB962C8B-B14F-4D97-AF65-F5344CB8AC3E}">
        <p14:creationId xmlns:p14="http://schemas.microsoft.com/office/powerpoint/2010/main" val="1157608163"/>
      </p:ext>
    </p:extLst>
  </p:cSld>
  <p:clrMapOvr>
    <a:masterClrMapping/>
  </p:clrMapOvr>
  <p:extLst>
    <p:ext uri="{DCECCB84-F9BA-43D5-87BE-67443E8EF086}">
      <p15:sldGuideLst xmlns:p15="http://schemas.microsoft.com/office/powerpoint/2012/main">
        <p15:guide id="1" pos="208">
          <p15:clr>
            <a:srgbClr val="CCCCCC"/>
          </p15:clr>
        </p15:guide>
        <p15:guide id="2" pos="2402">
          <p15:clr>
            <a:srgbClr val="CCCCCC"/>
          </p15:clr>
        </p15:guide>
        <p15:guide id="3" pos="2742">
          <p15:clr>
            <a:srgbClr val="CCCCCC"/>
          </p15:clr>
        </p15:guide>
        <p15:guide id="4" pos="4937">
          <p15:clr>
            <a:srgbClr val="CCCCCC"/>
          </p15:clr>
        </p15:guide>
        <p15:guide id="5" pos="5277">
          <p15:clr>
            <a:srgbClr val="CCCCCC"/>
          </p15:clr>
        </p15:guide>
        <p15:guide id="6" pos="7472">
          <p15:clr>
            <a:srgbClr val="CCCCCC"/>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89939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FC975-48D4-E344-AA0E-6BF906D04B8F}"/>
              </a:ext>
            </a:extLst>
          </p:cNvPr>
          <p:cNvSpPr>
            <a:spLocks noGrp="1"/>
          </p:cNvSpPr>
          <p:nvPr>
            <p:ph type="title"/>
          </p:nvPr>
        </p:nvSpPr>
        <p:spPr>
          <a:xfrm>
            <a:off x="5280951" y="3302241"/>
            <a:ext cx="6432630" cy="1605426"/>
          </a:xfrm>
        </p:spPr>
        <p:txBody>
          <a:bodyPr lIns="0" tIns="91440" rIns="0" bIns="0" anchor="t" anchorCtr="0">
            <a:normAutofit/>
          </a:bodyPr>
          <a:lstStyle>
            <a:lvl1pPr>
              <a:lnSpc>
                <a:spcPts val="3600"/>
              </a:lnSpc>
              <a:defRPr sz="3600">
                <a:solidFill>
                  <a:srgbClr val="F1F4F7"/>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822FE9-D507-C840-A53B-A87F0DAB04F1}"/>
              </a:ext>
            </a:extLst>
          </p:cNvPr>
          <p:cNvCxnSpPr/>
          <p:nvPr userDrawn="1"/>
        </p:nvCxnSpPr>
        <p:spPr>
          <a:xfrm>
            <a:off x="0" y="3277363"/>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D3040F0-F99F-E542-942E-C6B8AD8A7537}"/>
              </a:ext>
            </a:extLst>
          </p:cNvPr>
          <p:cNvSpPr>
            <a:spLocks noGrp="1"/>
          </p:cNvSpPr>
          <p:nvPr>
            <p:ph type="body" sz="quarter" idx="10" hasCustomPrompt="1"/>
          </p:nvPr>
        </p:nvSpPr>
        <p:spPr>
          <a:xfrm>
            <a:off x="5280951" y="5184774"/>
            <a:ext cx="6432630" cy="1181301"/>
          </a:xfrm>
        </p:spPr>
        <p:txBody>
          <a:bodyPr lIns="0">
            <a:normAutofit/>
          </a:bodyPr>
          <a:lstStyle>
            <a:lvl1pPr marL="0" indent="0">
              <a:lnSpc>
                <a:spcPts val="2400"/>
              </a:lnSpc>
              <a:buNone/>
              <a:defRPr sz="2000" b="1" i="0">
                <a:solidFill>
                  <a:srgbClr val="F1F4F7"/>
                </a:solidFill>
                <a:latin typeface="Arial" panose="020B0604020202020204" pitchFamily="34" charset="0"/>
              </a:defRPr>
            </a:lvl1pPr>
          </a:lstStyle>
          <a:p>
            <a:pPr lvl="0"/>
            <a:r>
              <a:rPr lang="en-US"/>
              <a:t>Speaker Name and Title</a:t>
            </a:r>
          </a:p>
        </p:txBody>
      </p:sp>
      <p:sp>
        <p:nvSpPr>
          <p:cNvPr id="7" name="Text Placeholder 6">
            <a:extLst>
              <a:ext uri="{FF2B5EF4-FFF2-40B4-BE49-F238E27FC236}">
                <a16:creationId xmlns:a16="http://schemas.microsoft.com/office/drawing/2014/main" id="{54317654-C294-EF48-A819-903B7082F7C6}"/>
              </a:ext>
            </a:extLst>
          </p:cNvPr>
          <p:cNvSpPr>
            <a:spLocks noGrp="1"/>
          </p:cNvSpPr>
          <p:nvPr>
            <p:ph type="body" sz="quarter" idx="11" hasCustomPrompt="1"/>
          </p:nvPr>
        </p:nvSpPr>
        <p:spPr>
          <a:xfrm>
            <a:off x="8738245" y="491925"/>
            <a:ext cx="2998486" cy="416422"/>
          </a:xfrm>
        </p:spPr>
        <p:txBody>
          <a:bodyPr anchor="ctr" anchorCtr="0">
            <a:normAutofit/>
          </a:bodyPr>
          <a:lstStyle>
            <a:lvl1pPr marL="0" indent="0" algn="r">
              <a:buNone/>
              <a:defRPr sz="2000" b="1" i="0">
                <a:solidFill>
                  <a:srgbClr val="F1F4F7"/>
                </a:solidFill>
                <a:latin typeface="Arial" panose="020B0604020202020204" pitchFamily="34" charset="0"/>
              </a:defRPr>
            </a:lvl1pPr>
          </a:lstStyle>
          <a:p>
            <a:pPr lvl="0"/>
            <a:r>
              <a:rPr lang="en-US"/>
              <a:t>Date</a:t>
            </a:r>
          </a:p>
        </p:txBody>
      </p:sp>
      <p:sp>
        <p:nvSpPr>
          <p:cNvPr id="10" name="Text Placeholder 8">
            <a:extLst>
              <a:ext uri="{FF2B5EF4-FFF2-40B4-BE49-F238E27FC236}">
                <a16:creationId xmlns:a16="http://schemas.microsoft.com/office/drawing/2014/main" id="{80314010-54D2-C64E-8187-349281B7F31C}"/>
              </a:ext>
            </a:extLst>
          </p:cNvPr>
          <p:cNvSpPr>
            <a:spLocks noGrp="1"/>
          </p:cNvSpPr>
          <p:nvPr>
            <p:ph type="body" sz="quarter" idx="12" hasCustomPrompt="1"/>
          </p:nvPr>
        </p:nvSpPr>
        <p:spPr>
          <a:xfrm>
            <a:off x="3528274" y="425753"/>
            <a:ext cx="2998486" cy="1582738"/>
          </a:xfrm>
        </p:spPr>
        <p:txBody>
          <a:bodyPr>
            <a:normAutofit/>
          </a:bodyPr>
          <a:lstStyle>
            <a:lvl1pPr marL="0" indent="0">
              <a:buNone/>
              <a:defRPr sz="1800" b="1" i="0">
                <a:solidFill>
                  <a:schemeClr val="bg1"/>
                </a:solidFill>
                <a:latin typeface="Arial" panose="020B0604020202020204" pitchFamily="34" charset="0"/>
              </a:defRPr>
            </a:lvl1pPr>
          </a:lstStyle>
          <a:p>
            <a:pPr lvl="0"/>
            <a:r>
              <a:rPr lang="en-US"/>
              <a:t>(Optional) Center, Program, or Division Name</a:t>
            </a:r>
          </a:p>
        </p:txBody>
      </p:sp>
      <p:sp>
        <p:nvSpPr>
          <p:cNvPr id="4" name="Rectangle 3"/>
          <p:cNvSpPr/>
          <p:nvPr userDrawn="1"/>
        </p:nvSpPr>
        <p:spPr bwMode="gray">
          <a:xfrm>
            <a:off x="6972300" y="6590007"/>
            <a:ext cx="2819400" cy="240711"/>
          </a:xfrm>
          <a:prstGeom prst="rect">
            <a:avLst/>
          </a:prstGeom>
          <a:solidFill>
            <a:srgbClr val="89939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extLst>
      <p:ext uri="{BB962C8B-B14F-4D97-AF65-F5344CB8AC3E}">
        <p14:creationId xmlns:p14="http://schemas.microsoft.com/office/powerpoint/2010/main" val="2443454912"/>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p:bg>
      <p:bgPr>
        <a:solidFill>
          <a:srgbClr val="009B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FC975-48D4-E344-AA0E-6BF906D04B8F}"/>
              </a:ext>
            </a:extLst>
          </p:cNvPr>
          <p:cNvSpPr>
            <a:spLocks noGrp="1"/>
          </p:cNvSpPr>
          <p:nvPr>
            <p:ph type="title"/>
          </p:nvPr>
        </p:nvSpPr>
        <p:spPr>
          <a:xfrm>
            <a:off x="5280951" y="3302241"/>
            <a:ext cx="6432630" cy="1605426"/>
          </a:xfrm>
        </p:spPr>
        <p:txBody>
          <a:bodyPr lIns="0" tIns="91440" rIns="0" bIns="0" anchor="t" anchorCtr="0">
            <a:normAutofit/>
          </a:bodyPr>
          <a:lstStyle>
            <a:lvl1pPr>
              <a:lnSpc>
                <a:spcPts val="3600"/>
              </a:lnSpc>
              <a:defRPr sz="3600">
                <a:solidFill>
                  <a:srgbClr val="F1F4F7"/>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822FE9-D507-C840-A53B-A87F0DAB04F1}"/>
              </a:ext>
            </a:extLst>
          </p:cNvPr>
          <p:cNvCxnSpPr/>
          <p:nvPr userDrawn="1"/>
        </p:nvCxnSpPr>
        <p:spPr>
          <a:xfrm>
            <a:off x="0" y="3277363"/>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D3040F0-F99F-E542-942E-C6B8AD8A7537}"/>
              </a:ext>
            </a:extLst>
          </p:cNvPr>
          <p:cNvSpPr>
            <a:spLocks noGrp="1"/>
          </p:cNvSpPr>
          <p:nvPr>
            <p:ph type="body" sz="quarter" idx="10" hasCustomPrompt="1"/>
          </p:nvPr>
        </p:nvSpPr>
        <p:spPr>
          <a:xfrm>
            <a:off x="5280951" y="5184774"/>
            <a:ext cx="6432630" cy="1181301"/>
          </a:xfrm>
        </p:spPr>
        <p:txBody>
          <a:bodyPr lIns="0">
            <a:normAutofit/>
          </a:bodyPr>
          <a:lstStyle>
            <a:lvl1pPr marL="0" indent="0">
              <a:lnSpc>
                <a:spcPts val="2400"/>
              </a:lnSpc>
              <a:buNone/>
              <a:defRPr sz="2000" b="1" i="0">
                <a:solidFill>
                  <a:srgbClr val="F1F4F7"/>
                </a:solidFill>
                <a:latin typeface="Arial" panose="020B0604020202020204" pitchFamily="34" charset="0"/>
              </a:defRPr>
            </a:lvl1pPr>
          </a:lstStyle>
          <a:p>
            <a:pPr lvl="0"/>
            <a:r>
              <a:rPr lang="en-US"/>
              <a:t>Speaker Name and Title</a:t>
            </a:r>
          </a:p>
        </p:txBody>
      </p:sp>
      <p:sp>
        <p:nvSpPr>
          <p:cNvPr id="7" name="Text Placeholder 6">
            <a:extLst>
              <a:ext uri="{FF2B5EF4-FFF2-40B4-BE49-F238E27FC236}">
                <a16:creationId xmlns:a16="http://schemas.microsoft.com/office/drawing/2014/main" id="{54317654-C294-EF48-A819-903B7082F7C6}"/>
              </a:ext>
            </a:extLst>
          </p:cNvPr>
          <p:cNvSpPr>
            <a:spLocks noGrp="1"/>
          </p:cNvSpPr>
          <p:nvPr>
            <p:ph type="body" sz="quarter" idx="11" hasCustomPrompt="1"/>
          </p:nvPr>
        </p:nvSpPr>
        <p:spPr>
          <a:xfrm>
            <a:off x="8738245" y="491925"/>
            <a:ext cx="2998486" cy="416422"/>
          </a:xfrm>
        </p:spPr>
        <p:txBody>
          <a:bodyPr anchor="ctr" anchorCtr="0">
            <a:normAutofit/>
          </a:bodyPr>
          <a:lstStyle>
            <a:lvl1pPr marL="0" indent="0" algn="r">
              <a:buNone/>
              <a:defRPr sz="2000" b="1" i="0">
                <a:solidFill>
                  <a:srgbClr val="F1F4F7"/>
                </a:solidFill>
                <a:latin typeface="Arial" panose="020B0604020202020204" pitchFamily="34" charset="0"/>
              </a:defRPr>
            </a:lvl1pPr>
          </a:lstStyle>
          <a:p>
            <a:pPr lvl="0"/>
            <a:r>
              <a:rPr lang="en-US"/>
              <a:t>Date</a:t>
            </a:r>
          </a:p>
        </p:txBody>
      </p:sp>
      <p:sp>
        <p:nvSpPr>
          <p:cNvPr id="8" name="Text Placeholder 8">
            <a:extLst>
              <a:ext uri="{FF2B5EF4-FFF2-40B4-BE49-F238E27FC236}">
                <a16:creationId xmlns:a16="http://schemas.microsoft.com/office/drawing/2014/main" id="{B1A05A3F-1493-B94B-8610-C082B2A031EA}"/>
              </a:ext>
            </a:extLst>
          </p:cNvPr>
          <p:cNvSpPr>
            <a:spLocks noGrp="1"/>
          </p:cNvSpPr>
          <p:nvPr>
            <p:ph type="body" sz="quarter" idx="12" hasCustomPrompt="1"/>
          </p:nvPr>
        </p:nvSpPr>
        <p:spPr>
          <a:xfrm>
            <a:off x="3528274" y="425753"/>
            <a:ext cx="2998486" cy="1582738"/>
          </a:xfrm>
        </p:spPr>
        <p:txBody>
          <a:bodyPr>
            <a:normAutofit/>
          </a:bodyPr>
          <a:lstStyle>
            <a:lvl1pPr marL="0" indent="0">
              <a:buNone/>
              <a:defRPr sz="1800" b="1" i="0">
                <a:solidFill>
                  <a:schemeClr val="bg1"/>
                </a:solidFill>
                <a:latin typeface="Arial" panose="020B0604020202020204" pitchFamily="34" charset="0"/>
              </a:defRPr>
            </a:lvl1pPr>
          </a:lstStyle>
          <a:p>
            <a:pPr lvl="0"/>
            <a:r>
              <a:rPr lang="en-US"/>
              <a:t>(Optional) Center, Program, or Division Name</a:t>
            </a:r>
          </a:p>
        </p:txBody>
      </p:sp>
      <p:sp>
        <p:nvSpPr>
          <p:cNvPr id="9" name="Rectangle 8"/>
          <p:cNvSpPr/>
          <p:nvPr userDrawn="1"/>
        </p:nvSpPr>
        <p:spPr bwMode="gray">
          <a:xfrm>
            <a:off x="6972300" y="6590007"/>
            <a:ext cx="2819400" cy="240711"/>
          </a:xfrm>
          <a:prstGeom prst="rect">
            <a:avLst/>
          </a:prstGeom>
          <a:solidFill>
            <a:srgbClr val="009BD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extLst>
      <p:ext uri="{BB962C8B-B14F-4D97-AF65-F5344CB8AC3E}">
        <p14:creationId xmlns:p14="http://schemas.microsoft.com/office/powerpoint/2010/main" val="521295663"/>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with Picture">
    <p:bg>
      <p:bgPr>
        <a:solidFill>
          <a:srgbClr val="181A1C"/>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14CAA46-A955-2041-9170-6DF9BA57BD7B}"/>
              </a:ext>
            </a:extLst>
          </p:cNvPr>
          <p:cNvSpPr>
            <a:spLocks noGrp="1"/>
          </p:cNvSpPr>
          <p:nvPr>
            <p:ph type="pic" sz="quarter" idx="12"/>
          </p:nvPr>
        </p:nvSpPr>
        <p:spPr>
          <a:xfrm>
            <a:off x="0" y="0"/>
            <a:ext cx="12192000" cy="6858000"/>
          </a:xfrm>
        </p:spPr>
        <p:txBody>
          <a:bodyPr>
            <a:normAutofit/>
          </a:bodyPr>
          <a:lstStyle>
            <a:lvl1pPr marL="914400" indent="-457200" algn="l">
              <a:buFont typeface="+mj-lt"/>
              <a:buAutoNum type="arabicPeriod"/>
              <a:defRPr sz="1800">
                <a:solidFill>
                  <a:schemeClr val="bg1"/>
                </a:solidFill>
                <a:latin typeface="Times" pitchFamily="2" charset="0"/>
              </a:defRPr>
            </a:lvl1pPr>
          </a:lstStyle>
          <a:p>
            <a:r>
              <a:rPr lang="en-US"/>
              <a:t>Click icon to add picture</a:t>
            </a:r>
          </a:p>
        </p:txBody>
      </p:sp>
      <p:sp>
        <p:nvSpPr>
          <p:cNvPr id="2" name="Title 1">
            <a:extLst>
              <a:ext uri="{FF2B5EF4-FFF2-40B4-BE49-F238E27FC236}">
                <a16:creationId xmlns:a16="http://schemas.microsoft.com/office/drawing/2014/main" id="{8B7FC975-48D4-E344-AA0E-6BF906D04B8F}"/>
              </a:ext>
            </a:extLst>
          </p:cNvPr>
          <p:cNvSpPr>
            <a:spLocks noGrp="1"/>
          </p:cNvSpPr>
          <p:nvPr>
            <p:ph type="title"/>
          </p:nvPr>
        </p:nvSpPr>
        <p:spPr>
          <a:xfrm>
            <a:off x="5280951" y="3302241"/>
            <a:ext cx="6432630" cy="1605426"/>
          </a:xfrm>
        </p:spPr>
        <p:txBody>
          <a:bodyPr lIns="0" tIns="91440" rIns="0" bIns="0" anchor="t" anchorCtr="0">
            <a:normAutofit/>
          </a:bodyPr>
          <a:lstStyle>
            <a:lvl1pPr>
              <a:lnSpc>
                <a:spcPts val="3600"/>
              </a:lnSpc>
              <a:defRPr sz="3600">
                <a:solidFill>
                  <a:srgbClr val="F1F4F7"/>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822FE9-D507-C840-A53B-A87F0DAB04F1}"/>
              </a:ext>
            </a:extLst>
          </p:cNvPr>
          <p:cNvCxnSpPr/>
          <p:nvPr userDrawn="1"/>
        </p:nvCxnSpPr>
        <p:spPr>
          <a:xfrm>
            <a:off x="0" y="3277363"/>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D3040F0-F99F-E542-942E-C6B8AD8A7537}"/>
              </a:ext>
            </a:extLst>
          </p:cNvPr>
          <p:cNvSpPr>
            <a:spLocks noGrp="1"/>
          </p:cNvSpPr>
          <p:nvPr>
            <p:ph type="body" sz="quarter" idx="10" hasCustomPrompt="1"/>
          </p:nvPr>
        </p:nvSpPr>
        <p:spPr>
          <a:xfrm>
            <a:off x="5280951" y="5184774"/>
            <a:ext cx="6432630" cy="1181301"/>
          </a:xfrm>
        </p:spPr>
        <p:txBody>
          <a:bodyPr lIns="0">
            <a:normAutofit/>
          </a:bodyPr>
          <a:lstStyle>
            <a:lvl1pPr marL="0" indent="0">
              <a:lnSpc>
                <a:spcPts val="2400"/>
              </a:lnSpc>
              <a:buNone/>
              <a:defRPr sz="2000" b="1" i="0">
                <a:solidFill>
                  <a:srgbClr val="F1F4F7"/>
                </a:solidFill>
                <a:latin typeface="Arial" panose="020B0604020202020204" pitchFamily="34" charset="0"/>
              </a:defRPr>
            </a:lvl1pPr>
          </a:lstStyle>
          <a:p>
            <a:pPr lvl="0"/>
            <a:r>
              <a:rPr lang="en-US"/>
              <a:t>Speaker Name and Title</a:t>
            </a:r>
          </a:p>
        </p:txBody>
      </p:sp>
      <p:sp>
        <p:nvSpPr>
          <p:cNvPr id="7" name="Text Placeholder 6">
            <a:extLst>
              <a:ext uri="{FF2B5EF4-FFF2-40B4-BE49-F238E27FC236}">
                <a16:creationId xmlns:a16="http://schemas.microsoft.com/office/drawing/2014/main" id="{54317654-C294-EF48-A819-903B7082F7C6}"/>
              </a:ext>
            </a:extLst>
          </p:cNvPr>
          <p:cNvSpPr>
            <a:spLocks noGrp="1"/>
          </p:cNvSpPr>
          <p:nvPr>
            <p:ph type="body" sz="quarter" idx="11" hasCustomPrompt="1"/>
          </p:nvPr>
        </p:nvSpPr>
        <p:spPr>
          <a:xfrm>
            <a:off x="8738245" y="491925"/>
            <a:ext cx="2998486" cy="416422"/>
          </a:xfrm>
        </p:spPr>
        <p:txBody>
          <a:bodyPr anchor="ctr" anchorCtr="0">
            <a:normAutofit/>
          </a:bodyPr>
          <a:lstStyle>
            <a:lvl1pPr marL="0" indent="0" algn="r">
              <a:buNone/>
              <a:defRPr sz="2000" b="1" i="0">
                <a:solidFill>
                  <a:srgbClr val="F1F4F7"/>
                </a:solidFill>
                <a:latin typeface="Arial" panose="020B0604020202020204" pitchFamily="34" charset="0"/>
              </a:defRPr>
            </a:lvl1pPr>
          </a:lstStyle>
          <a:p>
            <a:pPr lvl="0"/>
            <a:r>
              <a:rPr lang="en-US"/>
              <a:t>Date</a:t>
            </a:r>
          </a:p>
        </p:txBody>
      </p:sp>
      <p:sp>
        <p:nvSpPr>
          <p:cNvPr id="10" name="Text Placeholder 8">
            <a:extLst>
              <a:ext uri="{FF2B5EF4-FFF2-40B4-BE49-F238E27FC236}">
                <a16:creationId xmlns:a16="http://schemas.microsoft.com/office/drawing/2014/main" id="{5A04659C-9D48-E843-9CF9-9183C7BF9195}"/>
              </a:ext>
            </a:extLst>
          </p:cNvPr>
          <p:cNvSpPr>
            <a:spLocks noGrp="1"/>
          </p:cNvSpPr>
          <p:nvPr>
            <p:ph type="body" sz="quarter" idx="13" hasCustomPrompt="1"/>
          </p:nvPr>
        </p:nvSpPr>
        <p:spPr>
          <a:xfrm>
            <a:off x="3528274" y="425753"/>
            <a:ext cx="2998486" cy="1582738"/>
          </a:xfrm>
        </p:spPr>
        <p:txBody>
          <a:bodyPr>
            <a:normAutofit/>
          </a:bodyPr>
          <a:lstStyle>
            <a:lvl1pPr marL="0" indent="0">
              <a:buNone/>
              <a:defRPr sz="1800" b="1" i="0">
                <a:solidFill>
                  <a:schemeClr val="bg1"/>
                </a:solidFill>
                <a:latin typeface="Arial" panose="020B0604020202020204" pitchFamily="34" charset="0"/>
              </a:defRPr>
            </a:lvl1pPr>
          </a:lstStyle>
          <a:p>
            <a:pPr lvl="0"/>
            <a:r>
              <a:rPr lang="en-US"/>
              <a:t>(Optional) Center, Program, or Division Name</a:t>
            </a:r>
          </a:p>
        </p:txBody>
      </p:sp>
      <p:sp>
        <p:nvSpPr>
          <p:cNvPr id="9" name="Rectangle 8"/>
          <p:cNvSpPr/>
          <p:nvPr userDrawn="1"/>
        </p:nvSpPr>
        <p:spPr bwMode="gray">
          <a:xfrm>
            <a:off x="6972300" y="6590007"/>
            <a:ext cx="2819400" cy="240711"/>
          </a:xfrm>
          <a:prstGeom prst="rect">
            <a:avLst/>
          </a:prstGeom>
          <a:solidFill>
            <a:srgbClr val="181A1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extLst>
      <p:ext uri="{BB962C8B-B14F-4D97-AF65-F5344CB8AC3E}">
        <p14:creationId xmlns:p14="http://schemas.microsoft.com/office/powerpoint/2010/main" val="3701009571"/>
      </p:ext>
    </p:extLst>
  </p:cSld>
  <p:clrMapOvr>
    <a:masterClrMapping/>
  </p:clrMapOvr>
  <p:extLst>
    <p:ext uri="{DCECCB84-F9BA-43D5-87BE-67443E8EF086}">
      <p15:sldGuideLst xmlns:p15="http://schemas.microsoft.com/office/powerpoint/2012/main">
        <p15:guide id="1" orient="horz" pos="2064">
          <p15:clr>
            <a:srgbClr val="FBAE40"/>
          </p15:clr>
        </p15:guide>
        <p15:guide id="2" pos="331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Divider">
    <p:bg>
      <p:bgPr>
        <a:solidFill>
          <a:srgbClr val="009B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0A01E-DF31-B94D-94BE-4ECDF48E0CA8}"/>
              </a:ext>
            </a:extLst>
          </p:cNvPr>
          <p:cNvSpPr>
            <a:spLocks noGrp="1"/>
          </p:cNvSpPr>
          <p:nvPr>
            <p:ph type="title"/>
          </p:nvPr>
        </p:nvSpPr>
        <p:spPr>
          <a:xfrm>
            <a:off x="831850" y="1543733"/>
            <a:ext cx="10515600" cy="2436792"/>
          </a:xfrm>
          <a:prstGeom prst="rect">
            <a:avLst/>
          </a:prstGeom>
        </p:spPr>
        <p:txBody>
          <a:bodyPr lIns="0" bIns="0"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04B7EA88-C0F0-5748-B9E3-2FD0FEC4AF5A}"/>
              </a:ext>
            </a:extLst>
          </p:cNvPr>
          <p:cNvSpPr>
            <a:spLocks noGrp="1"/>
          </p:cNvSpPr>
          <p:nvPr>
            <p:ph type="body" idx="1"/>
          </p:nvPr>
        </p:nvSpPr>
        <p:spPr>
          <a:xfrm>
            <a:off x="831850" y="4114451"/>
            <a:ext cx="10515600" cy="1500187"/>
          </a:xfrm>
          <a:prstGeom prst="rect">
            <a:avLst/>
          </a:prstGeom>
        </p:spPr>
        <p:txBody>
          <a:bodyPr lIns="0">
            <a:normAutofit/>
          </a:bodyPr>
          <a:lstStyle>
            <a:lvl1pPr marL="0" indent="0">
              <a:buNone/>
              <a:defRPr sz="2600" b="0" i="0">
                <a:solidFill>
                  <a:schemeClr val="bg1"/>
                </a:solidFill>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25E2F487-CDFD-8349-BD14-BEE97F788A1F}"/>
              </a:ext>
            </a:extLst>
          </p:cNvPr>
          <p:cNvCxnSpPr/>
          <p:nvPr userDrawn="1"/>
        </p:nvCxnSpPr>
        <p:spPr>
          <a:xfrm>
            <a:off x="0" y="3980525"/>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bwMode="gray">
          <a:xfrm>
            <a:off x="6972300" y="6590007"/>
            <a:ext cx="2819400" cy="240711"/>
          </a:xfrm>
          <a:prstGeom prst="rect">
            <a:avLst/>
          </a:prstGeom>
          <a:solidFill>
            <a:srgbClr val="009BD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extLst>
      <p:ext uri="{BB962C8B-B14F-4D97-AF65-F5344CB8AC3E}">
        <p14:creationId xmlns:p14="http://schemas.microsoft.com/office/powerpoint/2010/main" val="3216069284"/>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Section Divider Alt">
    <p:bg>
      <p:bgPr>
        <a:solidFill>
          <a:srgbClr val="009B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0A01E-DF31-B94D-94BE-4ECDF48E0CA8}"/>
              </a:ext>
            </a:extLst>
          </p:cNvPr>
          <p:cNvSpPr>
            <a:spLocks noGrp="1"/>
          </p:cNvSpPr>
          <p:nvPr>
            <p:ph type="title"/>
          </p:nvPr>
        </p:nvSpPr>
        <p:spPr>
          <a:xfrm>
            <a:off x="831850" y="3362700"/>
            <a:ext cx="10515600" cy="2436792"/>
          </a:xfrm>
          <a:prstGeom prst="rect">
            <a:avLst/>
          </a:prstGeom>
        </p:spPr>
        <p:txBody>
          <a:bodyPr lIns="0" bIns="0" anchor="b"/>
          <a:lstStyle>
            <a:lvl1pPr>
              <a:defRPr sz="6000">
                <a:solidFill>
                  <a:schemeClr val="bg1"/>
                </a:solidFill>
              </a:defRPr>
            </a:lvl1pPr>
          </a:lstStyle>
          <a:p>
            <a:r>
              <a:rPr lang="en-US"/>
              <a:t>Click to edit Master title style</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extLst>
      <p:ext uri="{BB962C8B-B14F-4D97-AF65-F5344CB8AC3E}">
        <p14:creationId xmlns:p14="http://schemas.microsoft.com/office/powerpoint/2010/main" val="3688406107"/>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89939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FC975-48D4-E344-AA0E-6BF906D04B8F}"/>
              </a:ext>
            </a:extLst>
          </p:cNvPr>
          <p:cNvSpPr>
            <a:spLocks noGrp="1"/>
          </p:cNvSpPr>
          <p:nvPr>
            <p:ph type="title"/>
          </p:nvPr>
        </p:nvSpPr>
        <p:spPr>
          <a:xfrm>
            <a:off x="5280951" y="3302241"/>
            <a:ext cx="6432630" cy="1605426"/>
          </a:xfrm>
        </p:spPr>
        <p:txBody>
          <a:bodyPr lIns="0" tIns="91440" rIns="0" bIns="0" anchor="t" anchorCtr="0">
            <a:normAutofit/>
          </a:bodyPr>
          <a:lstStyle>
            <a:lvl1pPr>
              <a:lnSpc>
                <a:spcPts val="3600"/>
              </a:lnSpc>
              <a:defRPr sz="3600">
                <a:solidFill>
                  <a:srgbClr val="F1F4F7"/>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822FE9-D507-C840-A53B-A87F0DAB04F1}"/>
              </a:ext>
            </a:extLst>
          </p:cNvPr>
          <p:cNvCxnSpPr/>
          <p:nvPr userDrawn="1"/>
        </p:nvCxnSpPr>
        <p:spPr>
          <a:xfrm>
            <a:off x="0" y="3277363"/>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D3040F0-F99F-E542-942E-C6B8AD8A7537}"/>
              </a:ext>
            </a:extLst>
          </p:cNvPr>
          <p:cNvSpPr>
            <a:spLocks noGrp="1"/>
          </p:cNvSpPr>
          <p:nvPr>
            <p:ph type="body" sz="quarter" idx="10" hasCustomPrompt="1"/>
          </p:nvPr>
        </p:nvSpPr>
        <p:spPr>
          <a:xfrm>
            <a:off x="5280951" y="5184774"/>
            <a:ext cx="6432630" cy="1181301"/>
          </a:xfrm>
        </p:spPr>
        <p:txBody>
          <a:bodyPr lIns="0">
            <a:normAutofit/>
          </a:bodyPr>
          <a:lstStyle>
            <a:lvl1pPr marL="0" indent="0">
              <a:lnSpc>
                <a:spcPts val="2400"/>
              </a:lnSpc>
              <a:buNone/>
              <a:defRPr sz="2000" b="1" i="0">
                <a:solidFill>
                  <a:srgbClr val="F1F4F7"/>
                </a:solidFill>
                <a:latin typeface="Arial" panose="020B0604020202020204" pitchFamily="34" charset="0"/>
              </a:defRPr>
            </a:lvl1pPr>
          </a:lstStyle>
          <a:p>
            <a:pPr lvl="0"/>
            <a:r>
              <a:rPr lang="en-US"/>
              <a:t>Speaker Name and Title</a:t>
            </a:r>
          </a:p>
        </p:txBody>
      </p:sp>
      <p:sp>
        <p:nvSpPr>
          <p:cNvPr id="7" name="Text Placeholder 6">
            <a:extLst>
              <a:ext uri="{FF2B5EF4-FFF2-40B4-BE49-F238E27FC236}">
                <a16:creationId xmlns:a16="http://schemas.microsoft.com/office/drawing/2014/main" id="{54317654-C294-EF48-A819-903B7082F7C6}"/>
              </a:ext>
            </a:extLst>
          </p:cNvPr>
          <p:cNvSpPr>
            <a:spLocks noGrp="1"/>
          </p:cNvSpPr>
          <p:nvPr>
            <p:ph type="body" sz="quarter" idx="11" hasCustomPrompt="1"/>
          </p:nvPr>
        </p:nvSpPr>
        <p:spPr>
          <a:xfrm>
            <a:off x="8738245" y="491925"/>
            <a:ext cx="2998486" cy="416422"/>
          </a:xfrm>
        </p:spPr>
        <p:txBody>
          <a:bodyPr anchor="ctr" anchorCtr="0">
            <a:normAutofit/>
          </a:bodyPr>
          <a:lstStyle>
            <a:lvl1pPr marL="0" indent="0" algn="r">
              <a:buNone/>
              <a:defRPr sz="2000" b="1" i="0">
                <a:solidFill>
                  <a:srgbClr val="F1F4F7"/>
                </a:solidFill>
                <a:latin typeface="Arial" panose="020B0604020202020204" pitchFamily="34" charset="0"/>
              </a:defRPr>
            </a:lvl1pPr>
          </a:lstStyle>
          <a:p>
            <a:pPr lvl="0"/>
            <a:r>
              <a:rPr lang="en-US"/>
              <a:t>Date</a:t>
            </a:r>
          </a:p>
        </p:txBody>
      </p:sp>
      <p:pic>
        <p:nvPicPr>
          <p:cNvPr id="6" name="Picture 5">
            <a:extLst>
              <a:ext uri="{FF2B5EF4-FFF2-40B4-BE49-F238E27FC236}">
                <a16:creationId xmlns:a16="http://schemas.microsoft.com/office/drawing/2014/main" id="{E8989CB0-7EE1-D64A-BCDE-6EE74F0B27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1272" y="342685"/>
            <a:ext cx="2699675" cy="477381"/>
          </a:xfrm>
          <a:prstGeom prst="rect">
            <a:avLst/>
          </a:prstGeom>
        </p:spPr>
      </p:pic>
      <p:sp>
        <p:nvSpPr>
          <p:cNvPr id="10" name="Text Placeholder 8">
            <a:extLst>
              <a:ext uri="{FF2B5EF4-FFF2-40B4-BE49-F238E27FC236}">
                <a16:creationId xmlns:a16="http://schemas.microsoft.com/office/drawing/2014/main" id="{80314010-54D2-C64E-8187-349281B7F31C}"/>
              </a:ext>
            </a:extLst>
          </p:cNvPr>
          <p:cNvSpPr>
            <a:spLocks noGrp="1"/>
          </p:cNvSpPr>
          <p:nvPr>
            <p:ph type="body" sz="quarter" idx="12" hasCustomPrompt="1"/>
          </p:nvPr>
        </p:nvSpPr>
        <p:spPr>
          <a:xfrm>
            <a:off x="3528274" y="425753"/>
            <a:ext cx="2998486" cy="1582738"/>
          </a:xfrm>
        </p:spPr>
        <p:txBody>
          <a:bodyPr>
            <a:normAutofit/>
          </a:bodyPr>
          <a:lstStyle>
            <a:lvl1pPr marL="0" indent="0">
              <a:buNone/>
              <a:defRPr sz="1800" b="1" i="0">
                <a:solidFill>
                  <a:schemeClr val="bg1"/>
                </a:solidFill>
                <a:latin typeface="Arial" panose="020B0604020202020204" pitchFamily="34" charset="0"/>
              </a:defRPr>
            </a:lvl1pPr>
          </a:lstStyle>
          <a:p>
            <a:pPr lvl="0"/>
            <a:r>
              <a:rPr lang="en-US"/>
              <a:t>(Optional) Center, Program, or Division Name</a:t>
            </a:r>
          </a:p>
        </p:txBody>
      </p:sp>
      <p:sp>
        <p:nvSpPr>
          <p:cNvPr id="4" name="Rectangle 3"/>
          <p:cNvSpPr/>
          <p:nvPr userDrawn="1"/>
        </p:nvSpPr>
        <p:spPr bwMode="gray">
          <a:xfrm>
            <a:off x="6972300" y="6590007"/>
            <a:ext cx="2819400" cy="240711"/>
          </a:xfrm>
          <a:prstGeom prst="rect">
            <a:avLst/>
          </a:prstGeom>
          <a:solidFill>
            <a:srgbClr val="89939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Tree>
    <p:extLst>
      <p:ext uri="{BB962C8B-B14F-4D97-AF65-F5344CB8AC3E}">
        <p14:creationId xmlns:p14="http://schemas.microsoft.com/office/powerpoint/2010/main" val="580582723"/>
      </p:ext>
    </p:extLst>
  </p:cSld>
  <p:clrMapOvr>
    <a:masterClrMapping/>
  </p:clrMapOvr>
  <p:extLst>
    <p:ext uri="{DCECCB84-F9BA-43D5-87BE-67443E8EF086}">
      <p15:sldGuideLst xmlns:p15="http://schemas.microsoft.com/office/powerpoint/2012/main">
        <p15:guide id="1" pos="208" userDrawn="1">
          <p15:clr>
            <a:srgbClr val="CCCCCC"/>
          </p15:clr>
        </p15:guide>
        <p15:guide id="2" pos="7472" userDrawn="1">
          <p15:clr>
            <a:srgbClr val="CCCCCC"/>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gle Talking Point">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920ED7-C5A1-2544-9572-F2AF41CB5A8C}"/>
              </a:ext>
            </a:extLst>
          </p:cNvPr>
          <p:cNvSpPr/>
          <p:nvPr userDrawn="1"/>
        </p:nvSpPr>
        <p:spPr>
          <a:xfrm>
            <a:off x="0" y="0"/>
            <a:ext cx="12192000" cy="6145823"/>
          </a:xfrm>
          <a:prstGeom prst="rect">
            <a:avLst/>
          </a:prstGeom>
          <a:solidFill>
            <a:srgbClr val="F1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20275F-86FC-8540-8EC3-BB1C02C04F52}"/>
              </a:ext>
            </a:extLst>
          </p:cNvPr>
          <p:cNvSpPr>
            <a:spLocks noGrp="1"/>
          </p:cNvSpPr>
          <p:nvPr>
            <p:ph type="title" hasCustomPrompt="1"/>
          </p:nvPr>
        </p:nvSpPr>
        <p:spPr>
          <a:xfrm>
            <a:off x="838200" y="365125"/>
            <a:ext cx="8004858" cy="4461518"/>
          </a:xfrm>
        </p:spPr>
        <p:txBody>
          <a:bodyPr>
            <a:normAutofit/>
          </a:bodyPr>
          <a:lstStyle>
            <a:lvl1pPr>
              <a:lnSpc>
                <a:spcPts val="4000"/>
              </a:lnSpc>
              <a:defRPr sz="4000">
                <a:solidFill>
                  <a:srgbClr val="181A1C"/>
                </a:solidFill>
              </a:defRPr>
            </a:lvl1pPr>
          </a:lstStyle>
          <a:p>
            <a:r>
              <a:rPr lang="en-US"/>
              <a:t>Single talking point</a:t>
            </a:r>
          </a:p>
        </p:txBody>
      </p:sp>
      <p:cxnSp>
        <p:nvCxnSpPr>
          <p:cNvPr id="7" name="Straight Connector 6">
            <a:extLst>
              <a:ext uri="{FF2B5EF4-FFF2-40B4-BE49-F238E27FC236}">
                <a16:creationId xmlns:a16="http://schemas.microsoft.com/office/drawing/2014/main" id="{B4B70EEE-40E6-C540-A277-FA92F80A0C99}"/>
              </a:ext>
            </a:extLst>
          </p:cNvPr>
          <p:cNvCxnSpPr/>
          <p:nvPr userDrawn="1"/>
        </p:nvCxnSpPr>
        <p:spPr>
          <a:xfrm>
            <a:off x="0" y="6142367"/>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DE8D747-B65F-8E49-AC3E-DDF6EDC1E5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54655" y="214005"/>
            <a:ext cx="3429000" cy="342900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0024" y="6393805"/>
            <a:ext cx="2300490" cy="385332"/>
          </a:xfrm>
          <a:prstGeom prst="rect">
            <a:avLst/>
          </a:prstGeom>
        </p:spPr>
      </p:pic>
    </p:spTree>
    <p:extLst>
      <p:ext uri="{BB962C8B-B14F-4D97-AF65-F5344CB8AC3E}">
        <p14:creationId xmlns:p14="http://schemas.microsoft.com/office/powerpoint/2010/main" val="4236572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ingle Talking Point">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920ED7-C5A1-2544-9572-F2AF41CB5A8C}"/>
              </a:ext>
            </a:extLst>
          </p:cNvPr>
          <p:cNvSpPr/>
          <p:nvPr userDrawn="1"/>
        </p:nvSpPr>
        <p:spPr>
          <a:xfrm>
            <a:off x="0" y="0"/>
            <a:ext cx="12192000" cy="6145823"/>
          </a:xfrm>
          <a:prstGeom prst="rect">
            <a:avLst/>
          </a:prstGeom>
          <a:solidFill>
            <a:srgbClr val="18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20275F-86FC-8540-8EC3-BB1C02C04F52}"/>
              </a:ext>
            </a:extLst>
          </p:cNvPr>
          <p:cNvSpPr>
            <a:spLocks noGrp="1"/>
          </p:cNvSpPr>
          <p:nvPr>
            <p:ph type="title" hasCustomPrompt="1"/>
          </p:nvPr>
        </p:nvSpPr>
        <p:spPr>
          <a:xfrm>
            <a:off x="838200" y="365125"/>
            <a:ext cx="8004858" cy="4461518"/>
          </a:xfrm>
        </p:spPr>
        <p:txBody>
          <a:bodyPr>
            <a:normAutofit/>
          </a:bodyPr>
          <a:lstStyle>
            <a:lvl1pPr>
              <a:lnSpc>
                <a:spcPts val="4000"/>
              </a:lnSpc>
              <a:defRPr sz="4000">
                <a:solidFill>
                  <a:srgbClr val="009BDB"/>
                </a:solidFill>
              </a:defRPr>
            </a:lvl1pPr>
          </a:lstStyle>
          <a:p>
            <a:r>
              <a:rPr lang="en-US"/>
              <a:t>Single talking point</a:t>
            </a:r>
          </a:p>
        </p:txBody>
      </p:sp>
      <p:pic>
        <p:nvPicPr>
          <p:cNvPr id="4" name="Picture 3">
            <a:extLst>
              <a:ext uri="{FF2B5EF4-FFF2-40B4-BE49-F238E27FC236}">
                <a16:creationId xmlns:a16="http://schemas.microsoft.com/office/drawing/2014/main" id="{D0469804-59D3-3C43-828B-D587403839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54655" y="214005"/>
            <a:ext cx="3429000" cy="3429000"/>
          </a:xfrm>
          <a:prstGeom prst="rect">
            <a:avLst/>
          </a:prstGeom>
        </p:spPr>
      </p:pic>
      <p:cxnSp>
        <p:nvCxnSpPr>
          <p:cNvPr id="7" name="Straight Connector 6">
            <a:extLst>
              <a:ext uri="{FF2B5EF4-FFF2-40B4-BE49-F238E27FC236}">
                <a16:creationId xmlns:a16="http://schemas.microsoft.com/office/drawing/2014/main" id="{B4B70EEE-40E6-C540-A277-FA92F80A0C99}"/>
              </a:ext>
            </a:extLst>
          </p:cNvPr>
          <p:cNvCxnSpPr/>
          <p:nvPr userDrawn="1"/>
        </p:nvCxnSpPr>
        <p:spPr>
          <a:xfrm>
            <a:off x="0" y="6142367"/>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0024" y="6393805"/>
            <a:ext cx="2300490" cy="385332"/>
          </a:xfrm>
          <a:prstGeom prst="rect">
            <a:avLst/>
          </a:prstGeom>
        </p:spPr>
      </p:pic>
    </p:spTree>
    <p:extLst>
      <p:ext uri="{BB962C8B-B14F-4D97-AF65-F5344CB8AC3E}">
        <p14:creationId xmlns:p14="http://schemas.microsoft.com/office/powerpoint/2010/main" val="3535685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p:bg>
      <p:bgPr>
        <a:solidFill>
          <a:srgbClr val="687078"/>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2A68D94-1AC2-4749-A0EC-AF7FBD0688C1}"/>
              </a:ext>
            </a:extLst>
          </p:cNvPr>
          <p:cNvSpPr>
            <a:spLocks noGrp="1"/>
          </p:cNvSpPr>
          <p:nvPr>
            <p:ph type="body" sz="quarter" idx="10" hasCustomPrompt="1"/>
          </p:nvPr>
        </p:nvSpPr>
        <p:spPr>
          <a:xfrm>
            <a:off x="682947" y="5278219"/>
            <a:ext cx="9421813" cy="1065213"/>
          </a:xfrm>
        </p:spPr>
        <p:txBody>
          <a:bodyPr anchor="b" anchorCtr="0">
            <a:normAutofit/>
          </a:bodyPr>
          <a:lstStyle>
            <a:lvl1pPr marL="0" indent="0">
              <a:buNone/>
              <a:defRPr sz="6000" b="1" i="0">
                <a:solidFill>
                  <a:schemeClr val="bg1"/>
                </a:solidFill>
                <a:latin typeface="Arial" panose="020B0604020202020204" pitchFamily="34" charset="0"/>
              </a:defRPr>
            </a:lvl1pPr>
          </a:lstStyle>
          <a:p>
            <a:pPr lvl="0"/>
            <a:r>
              <a:rPr lang="en-US"/>
              <a:t>Closing statement</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extLst>
      <p:ext uri="{BB962C8B-B14F-4D97-AF65-F5344CB8AC3E}">
        <p14:creationId xmlns:p14="http://schemas.microsoft.com/office/powerpoint/2010/main" val="1550711686"/>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rgbClr val="181A1C"/>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2A68D94-1AC2-4749-A0EC-AF7FBD0688C1}"/>
              </a:ext>
            </a:extLst>
          </p:cNvPr>
          <p:cNvSpPr>
            <a:spLocks noGrp="1"/>
          </p:cNvSpPr>
          <p:nvPr>
            <p:ph type="body" sz="quarter" idx="10" hasCustomPrompt="1"/>
          </p:nvPr>
        </p:nvSpPr>
        <p:spPr>
          <a:xfrm>
            <a:off x="682947" y="5278219"/>
            <a:ext cx="9421813" cy="1065213"/>
          </a:xfrm>
        </p:spPr>
        <p:txBody>
          <a:bodyPr anchor="b" anchorCtr="0">
            <a:normAutofit/>
          </a:bodyPr>
          <a:lstStyle>
            <a:lvl1pPr marL="0" indent="0">
              <a:buNone/>
              <a:defRPr sz="6000" b="1" i="0">
                <a:solidFill>
                  <a:srgbClr val="009BDB"/>
                </a:solidFill>
                <a:latin typeface="Arial" panose="020B0604020202020204" pitchFamily="34" charset="0"/>
              </a:defRPr>
            </a:lvl1pPr>
          </a:lstStyle>
          <a:p>
            <a:pPr lvl="0"/>
            <a:r>
              <a:rPr lang="en-US"/>
              <a:t>Closing statement</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custDataLst>
      <p:tags r:id="rId1"/>
    </p:custDataLst>
    <p:extLst>
      <p:ext uri="{BB962C8B-B14F-4D97-AF65-F5344CB8AC3E}">
        <p14:creationId xmlns:p14="http://schemas.microsoft.com/office/powerpoint/2010/main" val="2228194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3256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9EFD4BA2-C57D-B354-D625-4F5DF6ED1B85}"/>
              </a:ext>
            </a:extLst>
          </p:cNvPr>
          <p:cNvGraphicFramePr>
            <a:graphicFrameLocks noChangeAspect="1"/>
          </p:cNvGraphicFramePr>
          <p:nvPr userDrawn="1">
            <p:custDataLst>
              <p:tags r:id="rId1"/>
            </p:custDataLst>
            <p:extLst>
              <p:ext uri="{D42A27DB-BD31-4B8C-83A1-F6EECF244321}">
                <p14:modId xmlns:p14="http://schemas.microsoft.com/office/powerpoint/2010/main" val="235927335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think-cell data - do not delete" hidden="1">
                        <a:extLst>
                          <a:ext uri="{FF2B5EF4-FFF2-40B4-BE49-F238E27FC236}">
                            <a16:creationId xmlns:a16="http://schemas.microsoft.com/office/drawing/2014/main" id="{9EFD4BA2-C57D-B354-D625-4F5DF6ED1B85}"/>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title"/>
          </p:nvPr>
        </p:nvSpPr>
        <p:spPr>
          <a:xfrm>
            <a:off x="446567" y="365125"/>
            <a:ext cx="11334307" cy="780503"/>
          </a:xfrm>
        </p:spPr>
        <p:txBody>
          <a:bodyPr vert="horz">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446567" y="1376855"/>
            <a:ext cx="11334307" cy="480010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6035" y="6356350"/>
            <a:ext cx="2956776" cy="365125"/>
          </a:xfrm>
        </p:spPr>
        <p:txBody>
          <a:bodyPr/>
          <a:lstStyle/>
          <a:p>
            <a:fld id="{56C38594-C98F-6E40-B972-C0B586366D0F}" type="datetimeFigureOut">
              <a:rPr lang="en-US" smtClean="0"/>
              <a:t>260714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173A7-B86E-5140-B4E3-6309F91ECF60}" type="slidenum">
              <a:rPr lang="en-US" smtClean="0"/>
              <a:t>‹#›</a:t>
            </a:fld>
            <a:endParaRPr lang="en-US"/>
          </a:p>
        </p:txBody>
      </p:sp>
    </p:spTree>
    <p:extLst>
      <p:ext uri="{BB962C8B-B14F-4D97-AF65-F5344CB8AC3E}">
        <p14:creationId xmlns:p14="http://schemas.microsoft.com/office/powerpoint/2010/main" val="5634139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FF5ED-9D6E-DB42-A3F6-02AFC2E5B889}"/>
              </a:ext>
            </a:extLst>
          </p:cNvPr>
          <p:cNvSpPr>
            <a:spLocks noGrp="1"/>
          </p:cNvSpPr>
          <p:nvPr>
            <p:ph type="title"/>
          </p:nvPr>
        </p:nvSpPr>
        <p:spPr>
          <a:xfrm>
            <a:off x="330200" y="523318"/>
            <a:ext cx="11531600" cy="882788"/>
          </a:xfrm>
          <a:prstGeom prst="rect">
            <a:avLst/>
          </a:prstGeom>
        </p:spPr>
        <p:txBody>
          <a:bodyPr tIns="0" anchor="t">
            <a:normAutofit/>
          </a:bodyPr>
          <a:lstStyle>
            <a:lvl1pPr>
              <a:defRPr sz="2800" baseline="0"/>
            </a:lvl1pPr>
          </a:lstStyle>
          <a:p>
            <a:endParaRPr lang="en-US"/>
          </a:p>
        </p:txBody>
      </p:sp>
      <p:cxnSp>
        <p:nvCxnSpPr>
          <p:cNvPr id="7" name="Straight Connector 6">
            <a:extLst>
              <a:ext uri="{FF2B5EF4-FFF2-40B4-BE49-F238E27FC236}">
                <a16:creationId xmlns:a16="http://schemas.microsoft.com/office/drawing/2014/main" id="{FE0F6C81-D090-2241-80CE-63094035FC9A}"/>
              </a:ext>
            </a:extLst>
          </p:cNvPr>
          <p:cNvCxnSpPr/>
          <p:nvPr userDrawn="1"/>
        </p:nvCxnSpPr>
        <p:spPr>
          <a:xfrm>
            <a:off x="0" y="513379"/>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11292412" y="280303"/>
            <a:ext cx="569388" cy="215444"/>
          </a:xfrm>
          <a:prstGeom prst="rect">
            <a:avLst/>
          </a:prstGeom>
        </p:spPr>
        <p:txBody>
          <a:bodyPr wrap="none" anchor="ctr">
            <a:spAutoFit/>
          </a:bodyPr>
          <a:lstStyle/>
          <a:p>
            <a:pPr marL="0" indent="0" algn="r">
              <a:buNone/>
            </a:pPr>
            <a:fld id="{BB69BBE8-4DB2-4642-B003-B220ACD5A2FD}" type="slidenum">
              <a:rPr lang="en-US" sz="800" b="0" baseline="0" smtClean="0">
                <a:solidFill>
                  <a:schemeClr val="tx1"/>
                </a:solidFill>
                <a:latin typeface="+mn-lt"/>
              </a:rPr>
              <a:pPr marL="0" indent="0" algn="r">
                <a:buNone/>
              </a:pPr>
              <a:t>‹#›</a:t>
            </a:fld>
            <a:r>
              <a:rPr lang="en-US" sz="800" b="0" baseline="0" dirty="0">
                <a:solidFill>
                  <a:schemeClr val="tx1"/>
                </a:solidFill>
                <a:latin typeface="+mn-lt"/>
              </a:rPr>
              <a:t> of 83</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61310" y="6386078"/>
            <a:ext cx="2300490" cy="385332"/>
          </a:xfrm>
          <a:prstGeom prst="rect">
            <a:avLst/>
          </a:prstGeom>
        </p:spPr>
      </p:pic>
    </p:spTree>
    <p:custDataLst>
      <p:tags r:id="rId1"/>
    </p:custDataLst>
    <p:extLst>
      <p:ext uri="{BB962C8B-B14F-4D97-AF65-F5344CB8AC3E}">
        <p14:creationId xmlns:p14="http://schemas.microsoft.com/office/powerpoint/2010/main" val="3033389303"/>
      </p:ext>
    </p:extLst>
  </p:cSld>
  <p:clrMapOvr>
    <a:masterClrMapping/>
  </p:clrMapOvr>
  <p:extLst>
    <p:ext uri="{DCECCB84-F9BA-43D5-87BE-67443E8EF086}">
      <p15:sldGuideLst xmlns:p15="http://schemas.microsoft.com/office/powerpoint/2012/main">
        <p15:guide id="1" pos="208">
          <p15:clr>
            <a:srgbClr val="CCCCCC"/>
          </p15:clr>
        </p15:guide>
        <p15:guide id="2" pos="1768">
          <p15:clr>
            <a:srgbClr val="CCCCCC"/>
          </p15:clr>
        </p15:guide>
        <p15:guide id="3" pos="2109">
          <p15:clr>
            <a:srgbClr val="CCCCCC"/>
          </p15:clr>
        </p15:guide>
        <p15:guide id="4" pos="3669">
          <p15:clr>
            <a:srgbClr val="CCCCCC"/>
          </p15:clr>
        </p15:guide>
        <p15:guide id="5" pos="4010">
          <p15:clr>
            <a:srgbClr val="CCCCCC"/>
          </p15:clr>
        </p15:guide>
        <p15:guide id="6" pos="5570">
          <p15:clr>
            <a:srgbClr val="CCCCCC"/>
          </p15:clr>
        </p15:guide>
        <p15:guide id="7" pos="5911">
          <p15:clr>
            <a:srgbClr val="CCCCCC"/>
          </p15:clr>
        </p15:guide>
        <p15:guide id="8" pos="7472">
          <p15:clr>
            <a:srgbClr val="CCCCCC"/>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89939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FC975-48D4-E344-AA0E-6BF906D04B8F}"/>
              </a:ext>
            </a:extLst>
          </p:cNvPr>
          <p:cNvSpPr>
            <a:spLocks noGrp="1"/>
          </p:cNvSpPr>
          <p:nvPr>
            <p:ph type="title"/>
          </p:nvPr>
        </p:nvSpPr>
        <p:spPr>
          <a:xfrm>
            <a:off x="5280951" y="3302241"/>
            <a:ext cx="6432630" cy="1605426"/>
          </a:xfrm>
        </p:spPr>
        <p:txBody>
          <a:bodyPr lIns="0" tIns="91440" rIns="0" bIns="0" anchor="t" anchorCtr="0">
            <a:normAutofit/>
          </a:bodyPr>
          <a:lstStyle>
            <a:lvl1pPr>
              <a:lnSpc>
                <a:spcPts val="3600"/>
              </a:lnSpc>
              <a:defRPr sz="3600">
                <a:solidFill>
                  <a:srgbClr val="F1F4F7"/>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822FE9-D507-C840-A53B-A87F0DAB04F1}"/>
              </a:ext>
            </a:extLst>
          </p:cNvPr>
          <p:cNvCxnSpPr/>
          <p:nvPr userDrawn="1"/>
        </p:nvCxnSpPr>
        <p:spPr>
          <a:xfrm>
            <a:off x="0" y="3277363"/>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D3040F0-F99F-E542-942E-C6B8AD8A7537}"/>
              </a:ext>
            </a:extLst>
          </p:cNvPr>
          <p:cNvSpPr>
            <a:spLocks noGrp="1"/>
          </p:cNvSpPr>
          <p:nvPr>
            <p:ph type="body" sz="quarter" idx="10" hasCustomPrompt="1"/>
          </p:nvPr>
        </p:nvSpPr>
        <p:spPr>
          <a:xfrm>
            <a:off x="5280951" y="5184774"/>
            <a:ext cx="6432630" cy="1181301"/>
          </a:xfrm>
        </p:spPr>
        <p:txBody>
          <a:bodyPr lIns="0">
            <a:normAutofit/>
          </a:bodyPr>
          <a:lstStyle>
            <a:lvl1pPr marL="0" indent="0">
              <a:lnSpc>
                <a:spcPts val="2400"/>
              </a:lnSpc>
              <a:buNone/>
              <a:defRPr sz="2000" b="1" i="0">
                <a:solidFill>
                  <a:srgbClr val="F1F4F7"/>
                </a:solidFill>
                <a:latin typeface="Arial" panose="020B0604020202020204" pitchFamily="34" charset="0"/>
              </a:defRPr>
            </a:lvl1pPr>
          </a:lstStyle>
          <a:p>
            <a:pPr lvl="0"/>
            <a:r>
              <a:rPr lang="en-US"/>
              <a:t>Speaker Name and Title</a:t>
            </a:r>
          </a:p>
        </p:txBody>
      </p:sp>
      <p:sp>
        <p:nvSpPr>
          <p:cNvPr id="7" name="Text Placeholder 6">
            <a:extLst>
              <a:ext uri="{FF2B5EF4-FFF2-40B4-BE49-F238E27FC236}">
                <a16:creationId xmlns:a16="http://schemas.microsoft.com/office/drawing/2014/main" id="{54317654-C294-EF48-A819-903B7082F7C6}"/>
              </a:ext>
            </a:extLst>
          </p:cNvPr>
          <p:cNvSpPr>
            <a:spLocks noGrp="1"/>
          </p:cNvSpPr>
          <p:nvPr>
            <p:ph type="body" sz="quarter" idx="11" hasCustomPrompt="1"/>
          </p:nvPr>
        </p:nvSpPr>
        <p:spPr>
          <a:xfrm>
            <a:off x="8738245" y="491925"/>
            <a:ext cx="2998486" cy="416422"/>
          </a:xfrm>
        </p:spPr>
        <p:txBody>
          <a:bodyPr anchor="ctr" anchorCtr="0">
            <a:normAutofit/>
          </a:bodyPr>
          <a:lstStyle>
            <a:lvl1pPr marL="0" indent="0" algn="r">
              <a:buNone/>
              <a:defRPr sz="2000" b="1" i="0">
                <a:solidFill>
                  <a:srgbClr val="F1F4F7"/>
                </a:solidFill>
                <a:latin typeface="Arial" panose="020B0604020202020204" pitchFamily="34" charset="0"/>
              </a:defRPr>
            </a:lvl1pPr>
          </a:lstStyle>
          <a:p>
            <a:pPr lvl="0"/>
            <a:r>
              <a:rPr lang="en-US"/>
              <a:t>Date</a:t>
            </a:r>
          </a:p>
        </p:txBody>
      </p:sp>
      <p:sp>
        <p:nvSpPr>
          <p:cNvPr id="10" name="Text Placeholder 8">
            <a:extLst>
              <a:ext uri="{FF2B5EF4-FFF2-40B4-BE49-F238E27FC236}">
                <a16:creationId xmlns:a16="http://schemas.microsoft.com/office/drawing/2014/main" id="{80314010-54D2-C64E-8187-349281B7F31C}"/>
              </a:ext>
            </a:extLst>
          </p:cNvPr>
          <p:cNvSpPr>
            <a:spLocks noGrp="1"/>
          </p:cNvSpPr>
          <p:nvPr>
            <p:ph type="body" sz="quarter" idx="12" hasCustomPrompt="1"/>
          </p:nvPr>
        </p:nvSpPr>
        <p:spPr>
          <a:xfrm>
            <a:off x="3528274" y="425753"/>
            <a:ext cx="2998486" cy="1582738"/>
          </a:xfrm>
        </p:spPr>
        <p:txBody>
          <a:bodyPr>
            <a:normAutofit/>
          </a:bodyPr>
          <a:lstStyle>
            <a:lvl1pPr marL="0" indent="0">
              <a:buNone/>
              <a:defRPr sz="1800" b="1" i="0">
                <a:solidFill>
                  <a:schemeClr val="bg1"/>
                </a:solidFill>
                <a:latin typeface="Arial" panose="020B0604020202020204" pitchFamily="34" charset="0"/>
              </a:defRPr>
            </a:lvl1pPr>
          </a:lstStyle>
          <a:p>
            <a:pPr lvl="0"/>
            <a:r>
              <a:rPr lang="en-US"/>
              <a:t>(Optional) Center, Program, or Division Name</a:t>
            </a:r>
          </a:p>
        </p:txBody>
      </p:sp>
      <p:sp>
        <p:nvSpPr>
          <p:cNvPr id="4" name="Rectangle 3"/>
          <p:cNvSpPr/>
          <p:nvPr userDrawn="1"/>
        </p:nvSpPr>
        <p:spPr bwMode="gray">
          <a:xfrm>
            <a:off x="6972300" y="6590007"/>
            <a:ext cx="2819400" cy="240711"/>
          </a:xfrm>
          <a:prstGeom prst="rect">
            <a:avLst/>
          </a:prstGeom>
          <a:solidFill>
            <a:srgbClr val="89939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extLst>
      <p:ext uri="{BB962C8B-B14F-4D97-AF65-F5344CB8AC3E}">
        <p14:creationId xmlns:p14="http://schemas.microsoft.com/office/powerpoint/2010/main" val="3179080609"/>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p:bg>
      <p:bgPr>
        <a:solidFill>
          <a:srgbClr val="009B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FC975-48D4-E344-AA0E-6BF906D04B8F}"/>
              </a:ext>
            </a:extLst>
          </p:cNvPr>
          <p:cNvSpPr>
            <a:spLocks noGrp="1"/>
          </p:cNvSpPr>
          <p:nvPr>
            <p:ph type="title"/>
          </p:nvPr>
        </p:nvSpPr>
        <p:spPr>
          <a:xfrm>
            <a:off x="5280951" y="3302241"/>
            <a:ext cx="6432630" cy="1605426"/>
          </a:xfrm>
        </p:spPr>
        <p:txBody>
          <a:bodyPr lIns="0" tIns="91440" rIns="0" bIns="0" anchor="t" anchorCtr="0">
            <a:normAutofit/>
          </a:bodyPr>
          <a:lstStyle>
            <a:lvl1pPr>
              <a:lnSpc>
                <a:spcPts val="3600"/>
              </a:lnSpc>
              <a:defRPr sz="3600">
                <a:solidFill>
                  <a:srgbClr val="F1F4F7"/>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822FE9-D507-C840-A53B-A87F0DAB04F1}"/>
              </a:ext>
            </a:extLst>
          </p:cNvPr>
          <p:cNvCxnSpPr/>
          <p:nvPr userDrawn="1"/>
        </p:nvCxnSpPr>
        <p:spPr>
          <a:xfrm>
            <a:off x="0" y="3277363"/>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D3040F0-F99F-E542-942E-C6B8AD8A7537}"/>
              </a:ext>
            </a:extLst>
          </p:cNvPr>
          <p:cNvSpPr>
            <a:spLocks noGrp="1"/>
          </p:cNvSpPr>
          <p:nvPr>
            <p:ph type="body" sz="quarter" idx="10" hasCustomPrompt="1"/>
          </p:nvPr>
        </p:nvSpPr>
        <p:spPr>
          <a:xfrm>
            <a:off x="5280951" y="5184774"/>
            <a:ext cx="6432630" cy="1181301"/>
          </a:xfrm>
        </p:spPr>
        <p:txBody>
          <a:bodyPr lIns="0">
            <a:normAutofit/>
          </a:bodyPr>
          <a:lstStyle>
            <a:lvl1pPr marL="0" indent="0">
              <a:lnSpc>
                <a:spcPts val="2400"/>
              </a:lnSpc>
              <a:buNone/>
              <a:defRPr sz="2000" b="1" i="0">
                <a:solidFill>
                  <a:srgbClr val="F1F4F7"/>
                </a:solidFill>
                <a:latin typeface="Arial" panose="020B0604020202020204" pitchFamily="34" charset="0"/>
              </a:defRPr>
            </a:lvl1pPr>
          </a:lstStyle>
          <a:p>
            <a:pPr lvl="0"/>
            <a:r>
              <a:rPr lang="en-US"/>
              <a:t>Speaker Name and Title</a:t>
            </a:r>
          </a:p>
        </p:txBody>
      </p:sp>
      <p:sp>
        <p:nvSpPr>
          <p:cNvPr id="7" name="Text Placeholder 6">
            <a:extLst>
              <a:ext uri="{FF2B5EF4-FFF2-40B4-BE49-F238E27FC236}">
                <a16:creationId xmlns:a16="http://schemas.microsoft.com/office/drawing/2014/main" id="{54317654-C294-EF48-A819-903B7082F7C6}"/>
              </a:ext>
            </a:extLst>
          </p:cNvPr>
          <p:cNvSpPr>
            <a:spLocks noGrp="1"/>
          </p:cNvSpPr>
          <p:nvPr>
            <p:ph type="body" sz="quarter" idx="11" hasCustomPrompt="1"/>
          </p:nvPr>
        </p:nvSpPr>
        <p:spPr>
          <a:xfrm>
            <a:off x="8738245" y="491925"/>
            <a:ext cx="2998486" cy="416422"/>
          </a:xfrm>
        </p:spPr>
        <p:txBody>
          <a:bodyPr anchor="ctr" anchorCtr="0">
            <a:normAutofit/>
          </a:bodyPr>
          <a:lstStyle>
            <a:lvl1pPr marL="0" indent="0" algn="r">
              <a:buNone/>
              <a:defRPr sz="2000" b="1" i="0">
                <a:solidFill>
                  <a:srgbClr val="F1F4F7"/>
                </a:solidFill>
                <a:latin typeface="Arial" panose="020B0604020202020204" pitchFamily="34" charset="0"/>
              </a:defRPr>
            </a:lvl1pPr>
          </a:lstStyle>
          <a:p>
            <a:pPr lvl="0"/>
            <a:r>
              <a:rPr lang="en-US"/>
              <a:t>Date</a:t>
            </a:r>
          </a:p>
        </p:txBody>
      </p:sp>
      <p:sp>
        <p:nvSpPr>
          <p:cNvPr id="8" name="Text Placeholder 8">
            <a:extLst>
              <a:ext uri="{FF2B5EF4-FFF2-40B4-BE49-F238E27FC236}">
                <a16:creationId xmlns:a16="http://schemas.microsoft.com/office/drawing/2014/main" id="{B1A05A3F-1493-B94B-8610-C082B2A031EA}"/>
              </a:ext>
            </a:extLst>
          </p:cNvPr>
          <p:cNvSpPr>
            <a:spLocks noGrp="1"/>
          </p:cNvSpPr>
          <p:nvPr>
            <p:ph type="body" sz="quarter" idx="12" hasCustomPrompt="1"/>
          </p:nvPr>
        </p:nvSpPr>
        <p:spPr>
          <a:xfrm>
            <a:off x="3528274" y="425753"/>
            <a:ext cx="2998486" cy="1582738"/>
          </a:xfrm>
        </p:spPr>
        <p:txBody>
          <a:bodyPr>
            <a:normAutofit/>
          </a:bodyPr>
          <a:lstStyle>
            <a:lvl1pPr marL="0" indent="0">
              <a:buNone/>
              <a:defRPr sz="1800" b="1" i="0">
                <a:solidFill>
                  <a:schemeClr val="bg1"/>
                </a:solidFill>
                <a:latin typeface="Arial" panose="020B0604020202020204" pitchFamily="34" charset="0"/>
              </a:defRPr>
            </a:lvl1pPr>
          </a:lstStyle>
          <a:p>
            <a:pPr lvl="0"/>
            <a:r>
              <a:rPr lang="en-US"/>
              <a:t>(Optional) Center, Program, or Division Name</a:t>
            </a:r>
          </a:p>
        </p:txBody>
      </p:sp>
      <p:sp>
        <p:nvSpPr>
          <p:cNvPr id="9" name="Rectangle 8"/>
          <p:cNvSpPr/>
          <p:nvPr userDrawn="1"/>
        </p:nvSpPr>
        <p:spPr bwMode="gray">
          <a:xfrm>
            <a:off x="6972300" y="6590007"/>
            <a:ext cx="2819400" cy="240711"/>
          </a:xfrm>
          <a:prstGeom prst="rect">
            <a:avLst/>
          </a:prstGeom>
          <a:solidFill>
            <a:srgbClr val="009BD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extLst>
      <p:ext uri="{BB962C8B-B14F-4D97-AF65-F5344CB8AC3E}">
        <p14:creationId xmlns:p14="http://schemas.microsoft.com/office/powerpoint/2010/main" val="2122589908"/>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with Picture">
    <p:bg>
      <p:bgPr>
        <a:solidFill>
          <a:srgbClr val="181A1C"/>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14CAA46-A955-2041-9170-6DF9BA57BD7B}"/>
              </a:ext>
            </a:extLst>
          </p:cNvPr>
          <p:cNvSpPr>
            <a:spLocks noGrp="1"/>
          </p:cNvSpPr>
          <p:nvPr>
            <p:ph type="pic" sz="quarter" idx="12"/>
          </p:nvPr>
        </p:nvSpPr>
        <p:spPr>
          <a:xfrm>
            <a:off x="0" y="0"/>
            <a:ext cx="12192000" cy="6858000"/>
          </a:xfrm>
        </p:spPr>
        <p:txBody>
          <a:bodyPr>
            <a:normAutofit/>
          </a:bodyPr>
          <a:lstStyle>
            <a:lvl1pPr marL="914400" indent="-457200" algn="l">
              <a:buFont typeface="+mj-lt"/>
              <a:buAutoNum type="arabicPeriod"/>
              <a:defRPr sz="1800">
                <a:solidFill>
                  <a:schemeClr val="bg1"/>
                </a:solidFill>
                <a:latin typeface="Times" pitchFamily="2" charset="0"/>
              </a:defRPr>
            </a:lvl1pPr>
          </a:lstStyle>
          <a:p>
            <a:r>
              <a:rPr lang="en-US"/>
              <a:t>Click icon to add picture</a:t>
            </a:r>
          </a:p>
        </p:txBody>
      </p:sp>
      <p:sp>
        <p:nvSpPr>
          <p:cNvPr id="2" name="Title 1">
            <a:extLst>
              <a:ext uri="{FF2B5EF4-FFF2-40B4-BE49-F238E27FC236}">
                <a16:creationId xmlns:a16="http://schemas.microsoft.com/office/drawing/2014/main" id="{8B7FC975-48D4-E344-AA0E-6BF906D04B8F}"/>
              </a:ext>
            </a:extLst>
          </p:cNvPr>
          <p:cNvSpPr>
            <a:spLocks noGrp="1"/>
          </p:cNvSpPr>
          <p:nvPr>
            <p:ph type="title"/>
          </p:nvPr>
        </p:nvSpPr>
        <p:spPr>
          <a:xfrm>
            <a:off x="5280951" y="3302241"/>
            <a:ext cx="6432630" cy="1605426"/>
          </a:xfrm>
        </p:spPr>
        <p:txBody>
          <a:bodyPr lIns="0" tIns="91440" rIns="0" bIns="0" anchor="t" anchorCtr="0">
            <a:normAutofit/>
          </a:bodyPr>
          <a:lstStyle>
            <a:lvl1pPr>
              <a:lnSpc>
                <a:spcPts val="3600"/>
              </a:lnSpc>
              <a:defRPr sz="3600">
                <a:solidFill>
                  <a:srgbClr val="F1F4F7"/>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822FE9-D507-C840-A53B-A87F0DAB04F1}"/>
              </a:ext>
            </a:extLst>
          </p:cNvPr>
          <p:cNvCxnSpPr/>
          <p:nvPr userDrawn="1"/>
        </p:nvCxnSpPr>
        <p:spPr>
          <a:xfrm>
            <a:off x="0" y="3277363"/>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D3040F0-F99F-E542-942E-C6B8AD8A7537}"/>
              </a:ext>
            </a:extLst>
          </p:cNvPr>
          <p:cNvSpPr>
            <a:spLocks noGrp="1"/>
          </p:cNvSpPr>
          <p:nvPr>
            <p:ph type="body" sz="quarter" idx="10" hasCustomPrompt="1"/>
          </p:nvPr>
        </p:nvSpPr>
        <p:spPr>
          <a:xfrm>
            <a:off x="5280951" y="5184774"/>
            <a:ext cx="6432630" cy="1181301"/>
          </a:xfrm>
        </p:spPr>
        <p:txBody>
          <a:bodyPr lIns="0">
            <a:normAutofit/>
          </a:bodyPr>
          <a:lstStyle>
            <a:lvl1pPr marL="0" indent="0">
              <a:lnSpc>
                <a:spcPts val="2400"/>
              </a:lnSpc>
              <a:buNone/>
              <a:defRPr sz="2000" b="1" i="0">
                <a:solidFill>
                  <a:srgbClr val="F1F4F7"/>
                </a:solidFill>
                <a:latin typeface="Arial" panose="020B0604020202020204" pitchFamily="34" charset="0"/>
              </a:defRPr>
            </a:lvl1pPr>
          </a:lstStyle>
          <a:p>
            <a:pPr lvl="0"/>
            <a:r>
              <a:rPr lang="en-US"/>
              <a:t>Speaker Name and Title</a:t>
            </a:r>
          </a:p>
        </p:txBody>
      </p:sp>
      <p:sp>
        <p:nvSpPr>
          <p:cNvPr id="7" name="Text Placeholder 6">
            <a:extLst>
              <a:ext uri="{FF2B5EF4-FFF2-40B4-BE49-F238E27FC236}">
                <a16:creationId xmlns:a16="http://schemas.microsoft.com/office/drawing/2014/main" id="{54317654-C294-EF48-A819-903B7082F7C6}"/>
              </a:ext>
            </a:extLst>
          </p:cNvPr>
          <p:cNvSpPr>
            <a:spLocks noGrp="1"/>
          </p:cNvSpPr>
          <p:nvPr>
            <p:ph type="body" sz="quarter" idx="11" hasCustomPrompt="1"/>
          </p:nvPr>
        </p:nvSpPr>
        <p:spPr>
          <a:xfrm>
            <a:off x="8738245" y="491925"/>
            <a:ext cx="2998486" cy="416422"/>
          </a:xfrm>
        </p:spPr>
        <p:txBody>
          <a:bodyPr anchor="ctr" anchorCtr="0">
            <a:normAutofit/>
          </a:bodyPr>
          <a:lstStyle>
            <a:lvl1pPr marL="0" indent="0" algn="r">
              <a:buNone/>
              <a:defRPr sz="2000" b="1" i="0">
                <a:solidFill>
                  <a:srgbClr val="F1F4F7"/>
                </a:solidFill>
                <a:latin typeface="Arial" panose="020B0604020202020204" pitchFamily="34" charset="0"/>
              </a:defRPr>
            </a:lvl1pPr>
          </a:lstStyle>
          <a:p>
            <a:pPr lvl="0"/>
            <a:r>
              <a:rPr lang="en-US"/>
              <a:t>Date</a:t>
            </a:r>
          </a:p>
        </p:txBody>
      </p:sp>
      <p:sp>
        <p:nvSpPr>
          <p:cNvPr id="10" name="Text Placeholder 8">
            <a:extLst>
              <a:ext uri="{FF2B5EF4-FFF2-40B4-BE49-F238E27FC236}">
                <a16:creationId xmlns:a16="http://schemas.microsoft.com/office/drawing/2014/main" id="{5A04659C-9D48-E843-9CF9-9183C7BF9195}"/>
              </a:ext>
            </a:extLst>
          </p:cNvPr>
          <p:cNvSpPr>
            <a:spLocks noGrp="1"/>
          </p:cNvSpPr>
          <p:nvPr>
            <p:ph type="body" sz="quarter" idx="13" hasCustomPrompt="1"/>
          </p:nvPr>
        </p:nvSpPr>
        <p:spPr>
          <a:xfrm>
            <a:off x="3528274" y="425753"/>
            <a:ext cx="2998486" cy="1582738"/>
          </a:xfrm>
        </p:spPr>
        <p:txBody>
          <a:bodyPr>
            <a:normAutofit/>
          </a:bodyPr>
          <a:lstStyle>
            <a:lvl1pPr marL="0" indent="0">
              <a:buNone/>
              <a:defRPr sz="1800" b="1" i="0">
                <a:solidFill>
                  <a:schemeClr val="bg1"/>
                </a:solidFill>
                <a:latin typeface="Arial" panose="020B0604020202020204" pitchFamily="34" charset="0"/>
              </a:defRPr>
            </a:lvl1pPr>
          </a:lstStyle>
          <a:p>
            <a:pPr lvl="0"/>
            <a:r>
              <a:rPr lang="en-US"/>
              <a:t>(Optional) Center, Program, or Division Name</a:t>
            </a:r>
          </a:p>
        </p:txBody>
      </p:sp>
      <p:sp>
        <p:nvSpPr>
          <p:cNvPr id="9" name="Rectangle 8"/>
          <p:cNvSpPr/>
          <p:nvPr userDrawn="1"/>
        </p:nvSpPr>
        <p:spPr bwMode="gray">
          <a:xfrm>
            <a:off x="6972300" y="6590007"/>
            <a:ext cx="2819400" cy="240711"/>
          </a:xfrm>
          <a:prstGeom prst="rect">
            <a:avLst/>
          </a:prstGeom>
          <a:solidFill>
            <a:srgbClr val="181A1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extLst>
      <p:ext uri="{BB962C8B-B14F-4D97-AF65-F5344CB8AC3E}">
        <p14:creationId xmlns:p14="http://schemas.microsoft.com/office/powerpoint/2010/main" val="1953895909"/>
      </p:ext>
    </p:extLst>
  </p:cSld>
  <p:clrMapOvr>
    <a:masterClrMapping/>
  </p:clrMapOvr>
  <p:extLst>
    <p:ext uri="{DCECCB84-F9BA-43D5-87BE-67443E8EF086}">
      <p15:sldGuideLst xmlns:p15="http://schemas.microsoft.com/office/powerpoint/2012/main">
        <p15:guide id="1" orient="horz" pos="2064">
          <p15:clr>
            <a:srgbClr val="FBAE40"/>
          </p15:clr>
        </p15:guide>
        <p15:guide id="2" pos="331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p:bg>
      <p:bgPr>
        <a:solidFill>
          <a:srgbClr val="009BDB"/>
        </a:solidFill>
        <a:effectLst/>
      </p:bgPr>
    </p:bg>
    <p:spTree>
      <p:nvGrpSpPr>
        <p:cNvPr id="1" name=""/>
        <p:cNvGrpSpPr/>
        <p:nvPr/>
      </p:nvGrpSpPr>
      <p:grpSpPr>
        <a:xfrm>
          <a:off x="0" y="0"/>
          <a:ext cx="0" cy="0"/>
          <a:chOff x="0" y="0"/>
          <a:chExt cx="0" cy="0"/>
        </a:xfrm>
      </p:grpSpPr>
      <p:graphicFrame>
        <p:nvGraphicFramePr>
          <p:cNvPr id="11" name="think-cell data - do not delete" hidden="1"/>
          <p:cNvGraphicFramePr>
            <a:graphicFrameLocks noChangeAspect="1"/>
          </p:cNvGraphicFramePr>
          <p:nvPr userDrawn="1">
            <p:custDataLst>
              <p:tags r:id="rId1"/>
            </p:custDataLst>
            <p:extLst>
              <p:ext uri="{D42A27DB-BD31-4B8C-83A1-F6EECF244321}">
                <p14:modId xmlns:p14="http://schemas.microsoft.com/office/powerpoint/2010/main" val="3581183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8" progId="TCLayout.ActiveDocument.1">
                  <p:embed/>
                </p:oleObj>
              </mc:Choice>
              <mc:Fallback>
                <p:oleObj name="think-cell Slide" r:id="rId3" imgW="426" imgH="428"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
        <p:nvSpPr>
          <p:cNvPr id="2" name="Title 1">
            <a:extLst>
              <a:ext uri="{FF2B5EF4-FFF2-40B4-BE49-F238E27FC236}">
                <a16:creationId xmlns:a16="http://schemas.microsoft.com/office/drawing/2014/main" id="{8B7FC975-48D4-E344-AA0E-6BF906D04B8F}"/>
              </a:ext>
            </a:extLst>
          </p:cNvPr>
          <p:cNvSpPr>
            <a:spLocks noGrp="1"/>
          </p:cNvSpPr>
          <p:nvPr>
            <p:ph type="title"/>
          </p:nvPr>
        </p:nvSpPr>
        <p:spPr>
          <a:xfrm>
            <a:off x="5280951" y="3302241"/>
            <a:ext cx="6432630" cy="1605426"/>
          </a:xfrm>
        </p:spPr>
        <p:txBody>
          <a:bodyPr vert="horz" lIns="0" tIns="91440" rIns="0" bIns="0" anchor="t" anchorCtr="0">
            <a:normAutofit/>
          </a:bodyPr>
          <a:lstStyle>
            <a:lvl1pPr>
              <a:lnSpc>
                <a:spcPts val="3600"/>
              </a:lnSpc>
              <a:defRPr sz="3600">
                <a:solidFill>
                  <a:srgbClr val="F1F4F7"/>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822FE9-D507-C840-A53B-A87F0DAB04F1}"/>
              </a:ext>
            </a:extLst>
          </p:cNvPr>
          <p:cNvCxnSpPr/>
          <p:nvPr userDrawn="1"/>
        </p:nvCxnSpPr>
        <p:spPr>
          <a:xfrm>
            <a:off x="0" y="3277363"/>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D3040F0-F99F-E542-942E-C6B8AD8A7537}"/>
              </a:ext>
            </a:extLst>
          </p:cNvPr>
          <p:cNvSpPr>
            <a:spLocks noGrp="1"/>
          </p:cNvSpPr>
          <p:nvPr>
            <p:ph type="body" sz="quarter" idx="10" hasCustomPrompt="1"/>
          </p:nvPr>
        </p:nvSpPr>
        <p:spPr>
          <a:xfrm>
            <a:off x="5280951" y="5184774"/>
            <a:ext cx="6432630" cy="1181301"/>
          </a:xfrm>
        </p:spPr>
        <p:txBody>
          <a:bodyPr lIns="0">
            <a:normAutofit/>
          </a:bodyPr>
          <a:lstStyle>
            <a:lvl1pPr marL="0" indent="0">
              <a:lnSpc>
                <a:spcPts val="2400"/>
              </a:lnSpc>
              <a:buNone/>
              <a:defRPr sz="2000" b="1" i="0">
                <a:solidFill>
                  <a:srgbClr val="F1F4F7"/>
                </a:solidFill>
                <a:latin typeface="Arial" panose="020B0604020202020204" pitchFamily="34" charset="0"/>
              </a:defRPr>
            </a:lvl1pPr>
          </a:lstStyle>
          <a:p>
            <a:pPr lvl="0"/>
            <a:r>
              <a:rPr lang="en-US"/>
              <a:t>Speaker Name and Title</a:t>
            </a:r>
          </a:p>
        </p:txBody>
      </p:sp>
      <p:sp>
        <p:nvSpPr>
          <p:cNvPr id="7" name="Text Placeholder 6">
            <a:extLst>
              <a:ext uri="{FF2B5EF4-FFF2-40B4-BE49-F238E27FC236}">
                <a16:creationId xmlns:a16="http://schemas.microsoft.com/office/drawing/2014/main" id="{54317654-C294-EF48-A819-903B7082F7C6}"/>
              </a:ext>
            </a:extLst>
          </p:cNvPr>
          <p:cNvSpPr>
            <a:spLocks noGrp="1"/>
          </p:cNvSpPr>
          <p:nvPr>
            <p:ph type="body" sz="quarter" idx="11" hasCustomPrompt="1"/>
          </p:nvPr>
        </p:nvSpPr>
        <p:spPr>
          <a:xfrm>
            <a:off x="8738245" y="491925"/>
            <a:ext cx="2998486" cy="416422"/>
          </a:xfrm>
        </p:spPr>
        <p:txBody>
          <a:bodyPr anchor="ctr" anchorCtr="0">
            <a:normAutofit/>
          </a:bodyPr>
          <a:lstStyle>
            <a:lvl1pPr marL="0" indent="0" algn="r">
              <a:buNone/>
              <a:defRPr sz="2000" b="1" i="0">
                <a:solidFill>
                  <a:srgbClr val="F1F4F7"/>
                </a:solidFill>
                <a:latin typeface="Arial" panose="020B0604020202020204" pitchFamily="34" charset="0"/>
              </a:defRPr>
            </a:lvl1pPr>
          </a:lstStyle>
          <a:p>
            <a:pPr lvl="0"/>
            <a:r>
              <a:rPr lang="en-US"/>
              <a:t>Date</a:t>
            </a:r>
          </a:p>
        </p:txBody>
      </p:sp>
      <p:sp>
        <p:nvSpPr>
          <p:cNvPr id="8" name="Text Placeholder 8">
            <a:extLst>
              <a:ext uri="{FF2B5EF4-FFF2-40B4-BE49-F238E27FC236}">
                <a16:creationId xmlns:a16="http://schemas.microsoft.com/office/drawing/2014/main" id="{B1A05A3F-1493-B94B-8610-C082B2A031EA}"/>
              </a:ext>
            </a:extLst>
          </p:cNvPr>
          <p:cNvSpPr>
            <a:spLocks noGrp="1"/>
          </p:cNvSpPr>
          <p:nvPr>
            <p:ph type="body" sz="quarter" idx="12" hasCustomPrompt="1"/>
          </p:nvPr>
        </p:nvSpPr>
        <p:spPr>
          <a:xfrm>
            <a:off x="3528274" y="425753"/>
            <a:ext cx="2998486" cy="1582738"/>
          </a:xfrm>
        </p:spPr>
        <p:txBody>
          <a:bodyPr>
            <a:normAutofit/>
          </a:bodyPr>
          <a:lstStyle>
            <a:lvl1pPr marL="0" indent="0">
              <a:buNone/>
              <a:defRPr sz="1800" b="1" i="0">
                <a:solidFill>
                  <a:schemeClr val="bg1"/>
                </a:solidFill>
                <a:latin typeface="Arial" panose="020B0604020202020204" pitchFamily="34" charset="0"/>
              </a:defRPr>
            </a:lvl1pPr>
          </a:lstStyle>
          <a:p>
            <a:pPr lvl="0"/>
            <a:r>
              <a:rPr lang="en-US"/>
              <a:t>(Optional) Center, Program, or Division Name</a:t>
            </a:r>
          </a:p>
        </p:txBody>
      </p:sp>
      <p:sp>
        <p:nvSpPr>
          <p:cNvPr id="9" name="Rectangle 8"/>
          <p:cNvSpPr/>
          <p:nvPr userDrawn="1"/>
        </p:nvSpPr>
        <p:spPr bwMode="gray">
          <a:xfrm>
            <a:off x="6972300" y="6590007"/>
            <a:ext cx="2819400" cy="240711"/>
          </a:xfrm>
          <a:prstGeom prst="rect">
            <a:avLst/>
          </a:prstGeom>
          <a:solidFill>
            <a:srgbClr val="009BD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Tree>
    <p:extLst>
      <p:ext uri="{BB962C8B-B14F-4D97-AF65-F5344CB8AC3E}">
        <p14:creationId xmlns:p14="http://schemas.microsoft.com/office/powerpoint/2010/main" val="3542488690"/>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Divider">
    <p:bg>
      <p:bgPr>
        <a:solidFill>
          <a:srgbClr val="009B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0A01E-DF31-B94D-94BE-4ECDF48E0CA8}"/>
              </a:ext>
            </a:extLst>
          </p:cNvPr>
          <p:cNvSpPr>
            <a:spLocks noGrp="1"/>
          </p:cNvSpPr>
          <p:nvPr>
            <p:ph type="title"/>
          </p:nvPr>
        </p:nvSpPr>
        <p:spPr>
          <a:xfrm>
            <a:off x="831850" y="1543733"/>
            <a:ext cx="10515600" cy="2436792"/>
          </a:xfrm>
          <a:prstGeom prst="rect">
            <a:avLst/>
          </a:prstGeom>
        </p:spPr>
        <p:txBody>
          <a:bodyPr lIns="0" bIns="0"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04B7EA88-C0F0-5748-B9E3-2FD0FEC4AF5A}"/>
              </a:ext>
            </a:extLst>
          </p:cNvPr>
          <p:cNvSpPr>
            <a:spLocks noGrp="1"/>
          </p:cNvSpPr>
          <p:nvPr>
            <p:ph type="body" idx="1"/>
          </p:nvPr>
        </p:nvSpPr>
        <p:spPr>
          <a:xfrm>
            <a:off x="831850" y="4114451"/>
            <a:ext cx="10515600" cy="1500187"/>
          </a:xfrm>
          <a:prstGeom prst="rect">
            <a:avLst/>
          </a:prstGeom>
        </p:spPr>
        <p:txBody>
          <a:bodyPr lIns="0">
            <a:normAutofit/>
          </a:bodyPr>
          <a:lstStyle>
            <a:lvl1pPr marL="0" indent="0">
              <a:buNone/>
              <a:defRPr sz="2600" b="0" i="0">
                <a:solidFill>
                  <a:schemeClr val="bg1"/>
                </a:solidFill>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25E2F487-CDFD-8349-BD14-BEE97F788A1F}"/>
              </a:ext>
            </a:extLst>
          </p:cNvPr>
          <p:cNvCxnSpPr/>
          <p:nvPr userDrawn="1"/>
        </p:nvCxnSpPr>
        <p:spPr>
          <a:xfrm>
            <a:off x="0" y="3980525"/>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bwMode="gray">
          <a:xfrm>
            <a:off x="6972300" y="6590007"/>
            <a:ext cx="2819400" cy="240711"/>
          </a:xfrm>
          <a:prstGeom prst="rect">
            <a:avLst/>
          </a:prstGeom>
          <a:solidFill>
            <a:srgbClr val="009BD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extLst>
      <p:ext uri="{BB962C8B-B14F-4D97-AF65-F5344CB8AC3E}">
        <p14:creationId xmlns:p14="http://schemas.microsoft.com/office/powerpoint/2010/main" val="1934774695"/>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Section Divider Alt">
    <p:bg>
      <p:bgPr>
        <a:solidFill>
          <a:srgbClr val="009B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0A01E-DF31-B94D-94BE-4ECDF48E0CA8}"/>
              </a:ext>
            </a:extLst>
          </p:cNvPr>
          <p:cNvSpPr>
            <a:spLocks noGrp="1"/>
          </p:cNvSpPr>
          <p:nvPr>
            <p:ph type="title"/>
          </p:nvPr>
        </p:nvSpPr>
        <p:spPr>
          <a:xfrm>
            <a:off x="831850" y="3362700"/>
            <a:ext cx="10515600" cy="2436792"/>
          </a:xfrm>
          <a:prstGeom prst="rect">
            <a:avLst/>
          </a:prstGeom>
        </p:spPr>
        <p:txBody>
          <a:bodyPr lIns="0" bIns="0" anchor="b"/>
          <a:lstStyle>
            <a:lvl1pPr>
              <a:defRPr sz="6000">
                <a:solidFill>
                  <a:schemeClr val="bg1"/>
                </a:solidFill>
              </a:defRPr>
            </a:lvl1pPr>
          </a:lstStyle>
          <a:p>
            <a:r>
              <a:rPr lang="en-US"/>
              <a:t>Click to edit Master title style</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extLst>
      <p:ext uri="{BB962C8B-B14F-4D97-AF65-F5344CB8AC3E}">
        <p14:creationId xmlns:p14="http://schemas.microsoft.com/office/powerpoint/2010/main" val="2158715151"/>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ngle Talking Point">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920ED7-C5A1-2544-9572-F2AF41CB5A8C}"/>
              </a:ext>
            </a:extLst>
          </p:cNvPr>
          <p:cNvSpPr/>
          <p:nvPr userDrawn="1"/>
        </p:nvSpPr>
        <p:spPr>
          <a:xfrm>
            <a:off x="0" y="0"/>
            <a:ext cx="12192000" cy="6145823"/>
          </a:xfrm>
          <a:prstGeom prst="rect">
            <a:avLst/>
          </a:prstGeom>
          <a:solidFill>
            <a:srgbClr val="F1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20275F-86FC-8540-8EC3-BB1C02C04F52}"/>
              </a:ext>
            </a:extLst>
          </p:cNvPr>
          <p:cNvSpPr>
            <a:spLocks noGrp="1"/>
          </p:cNvSpPr>
          <p:nvPr>
            <p:ph type="title" hasCustomPrompt="1"/>
          </p:nvPr>
        </p:nvSpPr>
        <p:spPr>
          <a:xfrm>
            <a:off x="838200" y="365125"/>
            <a:ext cx="8004858" cy="4461518"/>
          </a:xfrm>
        </p:spPr>
        <p:txBody>
          <a:bodyPr>
            <a:normAutofit/>
          </a:bodyPr>
          <a:lstStyle>
            <a:lvl1pPr>
              <a:lnSpc>
                <a:spcPts val="4000"/>
              </a:lnSpc>
              <a:defRPr sz="4000">
                <a:solidFill>
                  <a:srgbClr val="181A1C"/>
                </a:solidFill>
              </a:defRPr>
            </a:lvl1pPr>
          </a:lstStyle>
          <a:p>
            <a:r>
              <a:rPr lang="en-US"/>
              <a:t>Single talking point</a:t>
            </a:r>
          </a:p>
        </p:txBody>
      </p:sp>
      <p:cxnSp>
        <p:nvCxnSpPr>
          <p:cNvPr id="7" name="Straight Connector 6">
            <a:extLst>
              <a:ext uri="{FF2B5EF4-FFF2-40B4-BE49-F238E27FC236}">
                <a16:creationId xmlns:a16="http://schemas.microsoft.com/office/drawing/2014/main" id="{B4B70EEE-40E6-C540-A277-FA92F80A0C99}"/>
              </a:ext>
            </a:extLst>
          </p:cNvPr>
          <p:cNvCxnSpPr/>
          <p:nvPr userDrawn="1"/>
        </p:nvCxnSpPr>
        <p:spPr>
          <a:xfrm>
            <a:off x="0" y="6142367"/>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DE8D747-B65F-8E49-AC3E-DDF6EDC1E5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54655" y="214005"/>
            <a:ext cx="3429000" cy="342900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0024" y="6393805"/>
            <a:ext cx="2300490" cy="385332"/>
          </a:xfrm>
          <a:prstGeom prst="rect">
            <a:avLst/>
          </a:prstGeom>
        </p:spPr>
      </p:pic>
    </p:spTree>
    <p:extLst>
      <p:ext uri="{BB962C8B-B14F-4D97-AF65-F5344CB8AC3E}">
        <p14:creationId xmlns:p14="http://schemas.microsoft.com/office/powerpoint/2010/main" val="21385391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ingle Talking Point">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920ED7-C5A1-2544-9572-F2AF41CB5A8C}"/>
              </a:ext>
            </a:extLst>
          </p:cNvPr>
          <p:cNvSpPr/>
          <p:nvPr userDrawn="1"/>
        </p:nvSpPr>
        <p:spPr>
          <a:xfrm>
            <a:off x="0" y="0"/>
            <a:ext cx="12192000" cy="6145823"/>
          </a:xfrm>
          <a:prstGeom prst="rect">
            <a:avLst/>
          </a:prstGeom>
          <a:solidFill>
            <a:srgbClr val="18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20275F-86FC-8540-8EC3-BB1C02C04F52}"/>
              </a:ext>
            </a:extLst>
          </p:cNvPr>
          <p:cNvSpPr>
            <a:spLocks noGrp="1"/>
          </p:cNvSpPr>
          <p:nvPr>
            <p:ph type="title" hasCustomPrompt="1"/>
          </p:nvPr>
        </p:nvSpPr>
        <p:spPr>
          <a:xfrm>
            <a:off x="838200" y="365125"/>
            <a:ext cx="8004858" cy="4461518"/>
          </a:xfrm>
        </p:spPr>
        <p:txBody>
          <a:bodyPr>
            <a:normAutofit/>
          </a:bodyPr>
          <a:lstStyle>
            <a:lvl1pPr>
              <a:lnSpc>
                <a:spcPts val="4000"/>
              </a:lnSpc>
              <a:defRPr sz="4000">
                <a:solidFill>
                  <a:srgbClr val="009BDB"/>
                </a:solidFill>
              </a:defRPr>
            </a:lvl1pPr>
          </a:lstStyle>
          <a:p>
            <a:r>
              <a:rPr lang="en-US"/>
              <a:t>Single talking point</a:t>
            </a:r>
          </a:p>
        </p:txBody>
      </p:sp>
      <p:pic>
        <p:nvPicPr>
          <p:cNvPr id="4" name="Picture 3">
            <a:extLst>
              <a:ext uri="{FF2B5EF4-FFF2-40B4-BE49-F238E27FC236}">
                <a16:creationId xmlns:a16="http://schemas.microsoft.com/office/drawing/2014/main" id="{D0469804-59D3-3C43-828B-D587403839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54655" y="214005"/>
            <a:ext cx="3429000" cy="3429000"/>
          </a:xfrm>
          <a:prstGeom prst="rect">
            <a:avLst/>
          </a:prstGeom>
        </p:spPr>
      </p:pic>
      <p:cxnSp>
        <p:nvCxnSpPr>
          <p:cNvPr id="7" name="Straight Connector 6">
            <a:extLst>
              <a:ext uri="{FF2B5EF4-FFF2-40B4-BE49-F238E27FC236}">
                <a16:creationId xmlns:a16="http://schemas.microsoft.com/office/drawing/2014/main" id="{B4B70EEE-40E6-C540-A277-FA92F80A0C99}"/>
              </a:ext>
            </a:extLst>
          </p:cNvPr>
          <p:cNvCxnSpPr/>
          <p:nvPr userDrawn="1"/>
        </p:nvCxnSpPr>
        <p:spPr>
          <a:xfrm>
            <a:off x="0" y="6142367"/>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0024" y="6393805"/>
            <a:ext cx="2300490" cy="385332"/>
          </a:xfrm>
          <a:prstGeom prst="rect">
            <a:avLst/>
          </a:prstGeom>
        </p:spPr>
      </p:pic>
    </p:spTree>
    <p:extLst>
      <p:ext uri="{BB962C8B-B14F-4D97-AF65-F5344CB8AC3E}">
        <p14:creationId xmlns:p14="http://schemas.microsoft.com/office/powerpoint/2010/main" val="4094508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
    <p:bg>
      <p:bgPr>
        <a:solidFill>
          <a:srgbClr val="687078"/>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2A68D94-1AC2-4749-A0EC-AF7FBD0688C1}"/>
              </a:ext>
            </a:extLst>
          </p:cNvPr>
          <p:cNvSpPr>
            <a:spLocks noGrp="1"/>
          </p:cNvSpPr>
          <p:nvPr>
            <p:ph type="body" sz="quarter" idx="10" hasCustomPrompt="1"/>
          </p:nvPr>
        </p:nvSpPr>
        <p:spPr>
          <a:xfrm>
            <a:off x="682947" y="5278219"/>
            <a:ext cx="9421813" cy="1065213"/>
          </a:xfrm>
        </p:spPr>
        <p:txBody>
          <a:bodyPr anchor="b" anchorCtr="0">
            <a:normAutofit/>
          </a:bodyPr>
          <a:lstStyle>
            <a:lvl1pPr marL="0" indent="0">
              <a:buNone/>
              <a:defRPr sz="6000" b="1" i="0">
                <a:solidFill>
                  <a:schemeClr val="bg1"/>
                </a:solidFill>
                <a:latin typeface="Arial" panose="020B0604020202020204" pitchFamily="34" charset="0"/>
              </a:defRPr>
            </a:lvl1pPr>
          </a:lstStyle>
          <a:p>
            <a:pPr lvl="0"/>
            <a:r>
              <a:rPr lang="en-US"/>
              <a:t>Closing statement</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extLst>
      <p:ext uri="{BB962C8B-B14F-4D97-AF65-F5344CB8AC3E}">
        <p14:creationId xmlns:p14="http://schemas.microsoft.com/office/powerpoint/2010/main" val="712258570"/>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rgbClr val="181A1C"/>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2A68D94-1AC2-4749-A0EC-AF7FBD0688C1}"/>
              </a:ext>
            </a:extLst>
          </p:cNvPr>
          <p:cNvSpPr>
            <a:spLocks noGrp="1"/>
          </p:cNvSpPr>
          <p:nvPr>
            <p:ph type="body" sz="quarter" idx="10" hasCustomPrompt="1"/>
          </p:nvPr>
        </p:nvSpPr>
        <p:spPr>
          <a:xfrm>
            <a:off x="682947" y="5278219"/>
            <a:ext cx="9421813" cy="1065213"/>
          </a:xfrm>
        </p:spPr>
        <p:txBody>
          <a:bodyPr anchor="b" anchorCtr="0">
            <a:normAutofit/>
          </a:bodyPr>
          <a:lstStyle>
            <a:lvl1pPr marL="0" indent="0">
              <a:buNone/>
              <a:defRPr sz="6000" b="1" i="0">
                <a:solidFill>
                  <a:srgbClr val="009BDB"/>
                </a:solidFill>
                <a:latin typeface="Arial" panose="020B0604020202020204" pitchFamily="34" charset="0"/>
              </a:defRPr>
            </a:lvl1pPr>
          </a:lstStyle>
          <a:p>
            <a:pPr lvl="0"/>
            <a:r>
              <a:rPr lang="en-US"/>
              <a:t>Closing statement</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custDataLst>
      <p:tags r:id="rId1"/>
    </p:custDataLst>
    <p:extLst>
      <p:ext uri="{BB962C8B-B14F-4D97-AF65-F5344CB8AC3E}">
        <p14:creationId xmlns:p14="http://schemas.microsoft.com/office/powerpoint/2010/main" val="36816913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3323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FF5ED-9D6E-DB42-A3F6-02AFC2E5B889}"/>
              </a:ext>
            </a:extLst>
          </p:cNvPr>
          <p:cNvSpPr>
            <a:spLocks noGrp="1"/>
          </p:cNvSpPr>
          <p:nvPr>
            <p:ph type="title"/>
          </p:nvPr>
        </p:nvSpPr>
        <p:spPr>
          <a:xfrm>
            <a:off x="330200" y="523318"/>
            <a:ext cx="11531600" cy="882788"/>
          </a:xfrm>
          <a:prstGeom prst="rect">
            <a:avLst/>
          </a:prstGeom>
        </p:spPr>
        <p:txBody>
          <a:bodyPr tIns="0" anchor="t">
            <a:normAutofit/>
          </a:bodyPr>
          <a:lstStyle>
            <a:lvl1pPr>
              <a:defRPr sz="2800" baseline="0"/>
            </a:lvl1pPr>
          </a:lstStyle>
          <a:p>
            <a:endParaRPr lang="en-US"/>
          </a:p>
        </p:txBody>
      </p:sp>
      <p:cxnSp>
        <p:nvCxnSpPr>
          <p:cNvPr id="7" name="Straight Connector 6">
            <a:extLst>
              <a:ext uri="{FF2B5EF4-FFF2-40B4-BE49-F238E27FC236}">
                <a16:creationId xmlns:a16="http://schemas.microsoft.com/office/drawing/2014/main" id="{FE0F6C81-D090-2241-80CE-63094035FC9A}"/>
              </a:ext>
            </a:extLst>
          </p:cNvPr>
          <p:cNvCxnSpPr/>
          <p:nvPr userDrawn="1"/>
        </p:nvCxnSpPr>
        <p:spPr>
          <a:xfrm>
            <a:off x="0" y="513379"/>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11292412" y="280303"/>
            <a:ext cx="569388" cy="215444"/>
          </a:xfrm>
          <a:prstGeom prst="rect">
            <a:avLst/>
          </a:prstGeom>
        </p:spPr>
        <p:txBody>
          <a:bodyPr wrap="none" anchor="ctr">
            <a:spAutoFit/>
          </a:bodyPr>
          <a:lstStyle/>
          <a:p>
            <a:pPr marL="0" indent="0" algn="r">
              <a:buNone/>
            </a:pPr>
            <a:fld id="{BB69BBE8-4DB2-4642-B003-B220ACD5A2FD}" type="slidenum">
              <a:rPr lang="en-US" sz="800" b="0" baseline="0" smtClean="0">
                <a:solidFill>
                  <a:schemeClr val="tx1"/>
                </a:solidFill>
                <a:latin typeface="+mn-lt"/>
              </a:rPr>
              <a:pPr marL="0" indent="0" algn="r">
                <a:buNone/>
              </a:pPr>
              <a:t>‹#›</a:t>
            </a:fld>
            <a:r>
              <a:rPr lang="en-US" sz="800" b="0" baseline="0" dirty="0">
                <a:solidFill>
                  <a:schemeClr val="tx1"/>
                </a:solidFill>
                <a:latin typeface="+mn-lt"/>
              </a:rPr>
              <a:t> of 83</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61310" y="6386078"/>
            <a:ext cx="2300490" cy="385332"/>
          </a:xfrm>
          <a:prstGeom prst="rect">
            <a:avLst/>
          </a:prstGeom>
        </p:spPr>
      </p:pic>
    </p:spTree>
    <p:custDataLst>
      <p:tags r:id="rId1"/>
    </p:custDataLst>
    <p:extLst>
      <p:ext uri="{BB962C8B-B14F-4D97-AF65-F5344CB8AC3E}">
        <p14:creationId xmlns:p14="http://schemas.microsoft.com/office/powerpoint/2010/main" val="1334514706"/>
      </p:ext>
    </p:extLst>
  </p:cSld>
  <p:clrMapOvr>
    <a:masterClrMapping/>
  </p:clrMapOvr>
  <p:extLst>
    <p:ext uri="{DCECCB84-F9BA-43D5-87BE-67443E8EF086}">
      <p15:sldGuideLst xmlns:p15="http://schemas.microsoft.com/office/powerpoint/2012/main">
        <p15:guide id="1" pos="208">
          <p15:clr>
            <a:srgbClr val="CCCCCC"/>
          </p15:clr>
        </p15:guide>
        <p15:guide id="2" pos="2402">
          <p15:clr>
            <a:srgbClr val="CCCCCC"/>
          </p15:clr>
        </p15:guide>
        <p15:guide id="3" pos="2742">
          <p15:clr>
            <a:srgbClr val="CCCCCC"/>
          </p15:clr>
        </p15:guide>
        <p15:guide id="4" pos="4937">
          <p15:clr>
            <a:srgbClr val="CCCCCC"/>
          </p15:clr>
        </p15:guide>
        <p15:guide id="5" pos="5277">
          <p15:clr>
            <a:srgbClr val="CCCCCC"/>
          </p15:clr>
        </p15:guide>
        <p15:guide id="6" pos="7472">
          <p15:clr>
            <a:srgbClr val="CCCCCC"/>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89939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FC975-48D4-E344-AA0E-6BF906D04B8F}"/>
              </a:ext>
            </a:extLst>
          </p:cNvPr>
          <p:cNvSpPr>
            <a:spLocks noGrp="1"/>
          </p:cNvSpPr>
          <p:nvPr>
            <p:ph type="title"/>
          </p:nvPr>
        </p:nvSpPr>
        <p:spPr>
          <a:xfrm>
            <a:off x="5280951" y="3302241"/>
            <a:ext cx="6432630" cy="1605426"/>
          </a:xfrm>
        </p:spPr>
        <p:txBody>
          <a:bodyPr lIns="0" tIns="91440" rIns="0" bIns="0" anchor="t" anchorCtr="0">
            <a:normAutofit/>
          </a:bodyPr>
          <a:lstStyle>
            <a:lvl1pPr>
              <a:lnSpc>
                <a:spcPts val="3600"/>
              </a:lnSpc>
              <a:defRPr sz="3600">
                <a:solidFill>
                  <a:srgbClr val="F1F4F7"/>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822FE9-D507-C840-A53B-A87F0DAB04F1}"/>
              </a:ext>
            </a:extLst>
          </p:cNvPr>
          <p:cNvCxnSpPr/>
          <p:nvPr userDrawn="1"/>
        </p:nvCxnSpPr>
        <p:spPr>
          <a:xfrm>
            <a:off x="0" y="3277363"/>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D3040F0-F99F-E542-942E-C6B8AD8A7537}"/>
              </a:ext>
            </a:extLst>
          </p:cNvPr>
          <p:cNvSpPr>
            <a:spLocks noGrp="1"/>
          </p:cNvSpPr>
          <p:nvPr>
            <p:ph type="body" sz="quarter" idx="10" hasCustomPrompt="1"/>
          </p:nvPr>
        </p:nvSpPr>
        <p:spPr>
          <a:xfrm>
            <a:off x="5280951" y="5184774"/>
            <a:ext cx="6432630" cy="1181301"/>
          </a:xfrm>
        </p:spPr>
        <p:txBody>
          <a:bodyPr lIns="0">
            <a:normAutofit/>
          </a:bodyPr>
          <a:lstStyle>
            <a:lvl1pPr marL="0" indent="0">
              <a:lnSpc>
                <a:spcPts val="2400"/>
              </a:lnSpc>
              <a:buNone/>
              <a:defRPr sz="2000" b="1" i="0">
                <a:solidFill>
                  <a:srgbClr val="F1F4F7"/>
                </a:solidFill>
                <a:latin typeface="Arial" panose="020B0604020202020204" pitchFamily="34" charset="0"/>
              </a:defRPr>
            </a:lvl1pPr>
          </a:lstStyle>
          <a:p>
            <a:pPr lvl="0"/>
            <a:r>
              <a:rPr lang="en-US"/>
              <a:t>Speaker Name and Title</a:t>
            </a:r>
          </a:p>
        </p:txBody>
      </p:sp>
      <p:sp>
        <p:nvSpPr>
          <p:cNvPr id="7" name="Text Placeholder 6">
            <a:extLst>
              <a:ext uri="{FF2B5EF4-FFF2-40B4-BE49-F238E27FC236}">
                <a16:creationId xmlns:a16="http://schemas.microsoft.com/office/drawing/2014/main" id="{54317654-C294-EF48-A819-903B7082F7C6}"/>
              </a:ext>
            </a:extLst>
          </p:cNvPr>
          <p:cNvSpPr>
            <a:spLocks noGrp="1"/>
          </p:cNvSpPr>
          <p:nvPr>
            <p:ph type="body" sz="quarter" idx="11" hasCustomPrompt="1"/>
          </p:nvPr>
        </p:nvSpPr>
        <p:spPr>
          <a:xfrm>
            <a:off x="8738245" y="491925"/>
            <a:ext cx="2998486" cy="416422"/>
          </a:xfrm>
        </p:spPr>
        <p:txBody>
          <a:bodyPr anchor="ctr" anchorCtr="0">
            <a:normAutofit/>
          </a:bodyPr>
          <a:lstStyle>
            <a:lvl1pPr marL="0" indent="0" algn="r">
              <a:buNone/>
              <a:defRPr sz="2000" b="1" i="0">
                <a:solidFill>
                  <a:srgbClr val="F1F4F7"/>
                </a:solidFill>
                <a:latin typeface="Arial" panose="020B0604020202020204" pitchFamily="34" charset="0"/>
              </a:defRPr>
            </a:lvl1pPr>
          </a:lstStyle>
          <a:p>
            <a:pPr lvl="0"/>
            <a:r>
              <a:rPr lang="en-US"/>
              <a:t>Date</a:t>
            </a:r>
          </a:p>
        </p:txBody>
      </p:sp>
      <p:sp>
        <p:nvSpPr>
          <p:cNvPr id="10" name="Text Placeholder 8">
            <a:extLst>
              <a:ext uri="{FF2B5EF4-FFF2-40B4-BE49-F238E27FC236}">
                <a16:creationId xmlns:a16="http://schemas.microsoft.com/office/drawing/2014/main" id="{80314010-54D2-C64E-8187-349281B7F31C}"/>
              </a:ext>
            </a:extLst>
          </p:cNvPr>
          <p:cNvSpPr>
            <a:spLocks noGrp="1"/>
          </p:cNvSpPr>
          <p:nvPr>
            <p:ph type="body" sz="quarter" idx="12" hasCustomPrompt="1"/>
          </p:nvPr>
        </p:nvSpPr>
        <p:spPr>
          <a:xfrm>
            <a:off x="3528274" y="425753"/>
            <a:ext cx="2998486" cy="1582738"/>
          </a:xfrm>
        </p:spPr>
        <p:txBody>
          <a:bodyPr>
            <a:normAutofit/>
          </a:bodyPr>
          <a:lstStyle>
            <a:lvl1pPr marL="0" indent="0">
              <a:buNone/>
              <a:defRPr sz="1800" b="1" i="0">
                <a:solidFill>
                  <a:schemeClr val="bg1"/>
                </a:solidFill>
                <a:latin typeface="Arial" panose="020B0604020202020204" pitchFamily="34" charset="0"/>
              </a:defRPr>
            </a:lvl1pPr>
          </a:lstStyle>
          <a:p>
            <a:pPr lvl="0"/>
            <a:r>
              <a:rPr lang="en-US"/>
              <a:t>(Optional) Center, Program, or Division Name</a:t>
            </a:r>
          </a:p>
        </p:txBody>
      </p:sp>
      <p:sp>
        <p:nvSpPr>
          <p:cNvPr id="4" name="Rectangle 3"/>
          <p:cNvSpPr/>
          <p:nvPr userDrawn="1"/>
        </p:nvSpPr>
        <p:spPr bwMode="gray">
          <a:xfrm>
            <a:off x="6972300" y="6590007"/>
            <a:ext cx="2819400" cy="240711"/>
          </a:xfrm>
          <a:prstGeom prst="rect">
            <a:avLst/>
          </a:prstGeom>
          <a:solidFill>
            <a:srgbClr val="89939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extLst>
      <p:ext uri="{BB962C8B-B14F-4D97-AF65-F5344CB8AC3E}">
        <p14:creationId xmlns:p14="http://schemas.microsoft.com/office/powerpoint/2010/main" val="833531779"/>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p:bg>
      <p:bgPr>
        <a:solidFill>
          <a:srgbClr val="009B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FC975-48D4-E344-AA0E-6BF906D04B8F}"/>
              </a:ext>
            </a:extLst>
          </p:cNvPr>
          <p:cNvSpPr>
            <a:spLocks noGrp="1"/>
          </p:cNvSpPr>
          <p:nvPr>
            <p:ph type="title"/>
          </p:nvPr>
        </p:nvSpPr>
        <p:spPr>
          <a:xfrm>
            <a:off x="5280951" y="3302241"/>
            <a:ext cx="6432630" cy="1605426"/>
          </a:xfrm>
        </p:spPr>
        <p:txBody>
          <a:bodyPr lIns="0" tIns="91440" rIns="0" bIns="0" anchor="t" anchorCtr="0">
            <a:normAutofit/>
          </a:bodyPr>
          <a:lstStyle>
            <a:lvl1pPr>
              <a:lnSpc>
                <a:spcPts val="3600"/>
              </a:lnSpc>
              <a:defRPr sz="3600">
                <a:solidFill>
                  <a:srgbClr val="F1F4F7"/>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822FE9-D507-C840-A53B-A87F0DAB04F1}"/>
              </a:ext>
            </a:extLst>
          </p:cNvPr>
          <p:cNvCxnSpPr/>
          <p:nvPr userDrawn="1"/>
        </p:nvCxnSpPr>
        <p:spPr>
          <a:xfrm>
            <a:off x="0" y="3277363"/>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D3040F0-F99F-E542-942E-C6B8AD8A7537}"/>
              </a:ext>
            </a:extLst>
          </p:cNvPr>
          <p:cNvSpPr>
            <a:spLocks noGrp="1"/>
          </p:cNvSpPr>
          <p:nvPr>
            <p:ph type="body" sz="quarter" idx="10" hasCustomPrompt="1"/>
          </p:nvPr>
        </p:nvSpPr>
        <p:spPr>
          <a:xfrm>
            <a:off x="5280951" y="5184774"/>
            <a:ext cx="6432630" cy="1181301"/>
          </a:xfrm>
        </p:spPr>
        <p:txBody>
          <a:bodyPr lIns="0">
            <a:normAutofit/>
          </a:bodyPr>
          <a:lstStyle>
            <a:lvl1pPr marL="0" indent="0">
              <a:lnSpc>
                <a:spcPts val="2400"/>
              </a:lnSpc>
              <a:buNone/>
              <a:defRPr sz="2000" b="1" i="0">
                <a:solidFill>
                  <a:srgbClr val="F1F4F7"/>
                </a:solidFill>
                <a:latin typeface="Arial" panose="020B0604020202020204" pitchFamily="34" charset="0"/>
              </a:defRPr>
            </a:lvl1pPr>
          </a:lstStyle>
          <a:p>
            <a:pPr lvl="0"/>
            <a:r>
              <a:rPr lang="en-US"/>
              <a:t>Speaker Name and Title</a:t>
            </a:r>
          </a:p>
        </p:txBody>
      </p:sp>
      <p:sp>
        <p:nvSpPr>
          <p:cNvPr id="7" name="Text Placeholder 6">
            <a:extLst>
              <a:ext uri="{FF2B5EF4-FFF2-40B4-BE49-F238E27FC236}">
                <a16:creationId xmlns:a16="http://schemas.microsoft.com/office/drawing/2014/main" id="{54317654-C294-EF48-A819-903B7082F7C6}"/>
              </a:ext>
            </a:extLst>
          </p:cNvPr>
          <p:cNvSpPr>
            <a:spLocks noGrp="1"/>
          </p:cNvSpPr>
          <p:nvPr>
            <p:ph type="body" sz="quarter" idx="11" hasCustomPrompt="1"/>
          </p:nvPr>
        </p:nvSpPr>
        <p:spPr>
          <a:xfrm>
            <a:off x="8738245" y="491925"/>
            <a:ext cx="2998486" cy="416422"/>
          </a:xfrm>
        </p:spPr>
        <p:txBody>
          <a:bodyPr anchor="ctr" anchorCtr="0">
            <a:normAutofit/>
          </a:bodyPr>
          <a:lstStyle>
            <a:lvl1pPr marL="0" indent="0" algn="r">
              <a:buNone/>
              <a:defRPr sz="2000" b="1" i="0">
                <a:solidFill>
                  <a:srgbClr val="F1F4F7"/>
                </a:solidFill>
                <a:latin typeface="Arial" panose="020B0604020202020204" pitchFamily="34" charset="0"/>
              </a:defRPr>
            </a:lvl1pPr>
          </a:lstStyle>
          <a:p>
            <a:pPr lvl="0"/>
            <a:r>
              <a:rPr lang="en-US"/>
              <a:t>Date</a:t>
            </a:r>
          </a:p>
        </p:txBody>
      </p:sp>
      <p:sp>
        <p:nvSpPr>
          <p:cNvPr id="8" name="Text Placeholder 8">
            <a:extLst>
              <a:ext uri="{FF2B5EF4-FFF2-40B4-BE49-F238E27FC236}">
                <a16:creationId xmlns:a16="http://schemas.microsoft.com/office/drawing/2014/main" id="{B1A05A3F-1493-B94B-8610-C082B2A031EA}"/>
              </a:ext>
            </a:extLst>
          </p:cNvPr>
          <p:cNvSpPr>
            <a:spLocks noGrp="1"/>
          </p:cNvSpPr>
          <p:nvPr>
            <p:ph type="body" sz="quarter" idx="12" hasCustomPrompt="1"/>
          </p:nvPr>
        </p:nvSpPr>
        <p:spPr>
          <a:xfrm>
            <a:off x="3528274" y="425753"/>
            <a:ext cx="2998486" cy="1582738"/>
          </a:xfrm>
        </p:spPr>
        <p:txBody>
          <a:bodyPr>
            <a:normAutofit/>
          </a:bodyPr>
          <a:lstStyle>
            <a:lvl1pPr marL="0" indent="0">
              <a:buNone/>
              <a:defRPr sz="1800" b="1" i="0">
                <a:solidFill>
                  <a:schemeClr val="bg1"/>
                </a:solidFill>
                <a:latin typeface="Arial" panose="020B0604020202020204" pitchFamily="34" charset="0"/>
              </a:defRPr>
            </a:lvl1pPr>
          </a:lstStyle>
          <a:p>
            <a:pPr lvl="0"/>
            <a:r>
              <a:rPr lang="en-US"/>
              <a:t>(Optional) Center, Program, or Division Name</a:t>
            </a:r>
          </a:p>
        </p:txBody>
      </p:sp>
      <p:sp>
        <p:nvSpPr>
          <p:cNvPr id="9" name="Rectangle 8"/>
          <p:cNvSpPr/>
          <p:nvPr userDrawn="1"/>
        </p:nvSpPr>
        <p:spPr bwMode="gray">
          <a:xfrm>
            <a:off x="6972300" y="6590007"/>
            <a:ext cx="2819400" cy="240711"/>
          </a:xfrm>
          <a:prstGeom prst="rect">
            <a:avLst/>
          </a:prstGeom>
          <a:solidFill>
            <a:srgbClr val="009BD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extLst>
      <p:ext uri="{BB962C8B-B14F-4D97-AF65-F5344CB8AC3E}">
        <p14:creationId xmlns:p14="http://schemas.microsoft.com/office/powerpoint/2010/main" val="2557686213"/>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p:bg>
      <p:bgPr>
        <a:solidFill>
          <a:srgbClr val="181A1C"/>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14CAA46-A955-2041-9170-6DF9BA57BD7B}"/>
              </a:ext>
            </a:extLst>
          </p:cNvPr>
          <p:cNvSpPr>
            <a:spLocks noGrp="1"/>
          </p:cNvSpPr>
          <p:nvPr>
            <p:ph type="pic" sz="quarter" idx="12"/>
          </p:nvPr>
        </p:nvSpPr>
        <p:spPr>
          <a:xfrm>
            <a:off x="0" y="0"/>
            <a:ext cx="12192000" cy="6858000"/>
          </a:xfrm>
        </p:spPr>
        <p:txBody>
          <a:bodyPr>
            <a:normAutofit/>
          </a:bodyPr>
          <a:lstStyle>
            <a:lvl1pPr marL="914400" indent="-457200" algn="l">
              <a:buFont typeface="+mj-lt"/>
              <a:buAutoNum type="arabicPeriod"/>
              <a:defRPr sz="1800">
                <a:solidFill>
                  <a:schemeClr val="bg1"/>
                </a:solidFill>
                <a:latin typeface="Times" pitchFamily="2" charset="0"/>
              </a:defRPr>
            </a:lvl1pPr>
          </a:lstStyle>
          <a:p>
            <a:r>
              <a:rPr lang="en-US"/>
              <a:t>Click icon to add picture</a:t>
            </a:r>
          </a:p>
        </p:txBody>
      </p:sp>
      <p:sp>
        <p:nvSpPr>
          <p:cNvPr id="2" name="Title 1">
            <a:extLst>
              <a:ext uri="{FF2B5EF4-FFF2-40B4-BE49-F238E27FC236}">
                <a16:creationId xmlns:a16="http://schemas.microsoft.com/office/drawing/2014/main" id="{8B7FC975-48D4-E344-AA0E-6BF906D04B8F}"/>
              </a:ext>
            </a:extLst>
          </p:cNvPr>
          <p:cNvSpPr>
            <a:spLocks noGrp="1"/>
          </p:cNvSpPr>
          <p:nvPr>
            <p:ph type="title"/>
          </p:nvPr>
        </p:nvSpPr>
        <p:spPr>
          <a:xfrm>
            <a:off x="5280951" y="3302241"/>
            <a:ext cx="6432630" cy="1605426"/>
          </a:xfrm>
        </p:spPr>
        <p:txBody>
          <a:bodyPr lIns="0" tIns="91440" rIns="0" bIns="0" anchor="t" anchorCtr="0">
            <a:normAutofit/>
          </a:bodyPr>
          <a:lstStyle>
            <a:lvl1pPr>
              <a:lnSpc>
                <a:spcPts val="3600"/>
              </a:lnSpc>
              <a:defRPr sz="3600">
                <a:solidFill>
                  <a:srgbClr val="F1F4F7"/>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822FE9-D507-C840-A53B-A87F0DAB04F1}"/>
              </a:ext>
            </a:extLst>
          </p:cNvPr>
          <p:cNvCxnSpPr/>
          <p:nvPr userDrawn="1"/>
        </p:nvCxnSpPr>
        <p:spPr>
          <a:xfrm>
            <a:off x="0" y="3277363"/>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D3040F0-F99F-E542-942E-C6B8AD8A7537}"/>
              </a:ext>
            </a:extLst>
          </p:cNvPr>
          <p:cNvSpPr>
            <a:spLocks noGrp="1"/>
          </p:cNvSpPr>
          <p:nvPr>
            <p:ph type="body" sz="quarter" idx="10" hasCustomPrompt="1"/>
          </p:nvPr>
        </p:nvSpPr>
        <p:spPr>
          <a:xfrm>
            <a:off x="5280951" y="5184774"/>
            <a:ext cx="6432630" cy="1181301"/>
          </a:xfrm>
        </p:spPr>
        <p:txBody>
          <a:bodyPr lIns="0">
            <a:normAutofit/>
          </a:bodyPr>
          <a:lstStyle>
            <a:lvl1pPr marL="0" indent="0">
              <a:lnSpc>
                <a:spcPts val="2400"/>
              </a:lnSpc>
              <a:buNone/>
              <a:defRPr sz="2000" b="1" i="0">
                <a:solidFill>
                  <a:srgbClr val="F1F4F7"/>
                </a:solidFill>
                <a:latin typeface="Arial" panose="020B0604020202020204" pitchFamily="34" charset="0"/>
              </a:defRPr>
            </a:lvl1pPr>
          </a:lstStyle>
          <a:p>
            <a:pPr lvl="0"/>
            <a:r>
              <a:rPr lang="en-US"/>
              <a:t>Speaker Name and Title</a:t>
            </a:r>
          </a:p>
        </p:txBody>
      </p:sp>
      <p:sp>
        <p:nvSpPr>
          <p:cNvPr id="7" name="Text Placeholder 6">
            <a:extLst>
              <a:ext uri="{FF2B5EF4-FFF2-40B4-BE49-F238E27FC236}">
                <a16:creationId xmlns:a16="http://schemas.microsoft.com/office/drawing/2014/main" id="{54317654-C294-EF48-A819-903B7082F7C6}"/>
              </a:ext>
            </a:extLst>
          </p:cNvPr>
          <p:cNvSpPr>
            <a:spLocks noGrp="1"/>
          </p:cNvSpPr>
          <p:nvPr>
            <p:ph type="body" sz="quarter" idx="11" hasCustomPrompt="1"/>
          </p:nvPr>
        </p:nvSpPr>
        <p:spPr>
          <a:xfrm>
            <a:off x="8738245" y="491925"/>
            <a:ext cx="2998486" cy="416422"/>
          </a:xfrm>
        </p:spPr>
        <p:txBody>
          <a:bodyPr anchor="ctr" anchorCtr="0">
            <a:normAutofit/>
          </a:bodyPr>
          <a:lstStyle>
            <a:lvl1pPr marL="0" indent="0" algn="r">
              <a:buNone/>
              <a:defRPr sz="2000" b="1" i="0">
                <a:solidFill>
                  <a:srgbClr val="F1F4F7"/>
                </a:solidFill>
                <a:latin typeface="Arial" panose="020B0604020202020204" pitchFamily="34" charset="0"/>
              </a:defRPr>
            </a:lvl1pPr>
          </a:lstStyle>
          <a:p>
            <a:pPr lvl="0"/>
            <a:r>
              <a:rPr lang="en-US"/>
              <a:t>Date</a:t>
            </a:r>
          </a:p>
        </p:txBody>
      </p:sp>
      <p:sp>
        <p:nvSpPr>
          <p:cNvPr id="10" name="Text Placeholder 8">
            <a:extLst>
              <a:ext uri="{FF2B5EF4-FFF2-40B4-BE49-F238E27FC236}">
                <a16:creationId xmlns:a16="http://schemas.microsoft.com/office/drawing/2014/main" id="{5A04659C-9D48-E843-9CF9-9183C7BF9195}"/>
              </a:ext>
            </a:extLst>
          </p:cNvPr>
          <p:cNvSpPr>
            <a:spLocks noGrp="1"/>
          </p:cNvSpPr>
          <p:nvPr>
            <p:ph type="body" sz="quarter" idx="13" hasCustomPrompt="1"/>
          </p:nvPr>
        </p:nvSpPr>
        <p:spPr>
          <a:xfrm>
            <a:off x="3528274" y="425753"/>
            <a:ext cx="2998486" cy="1582738"/>
          </a:xfrm>
        </p:spPr>
        <p:txBody>
          <a:bodyPr>
            <a:normAutofit/>
          </a:bodyPr>
          <a:lstStyle>
            <a:lvl1pPr marL="0" indent="0">
              <a:buNone/>
              <a:defRPr sz="1800" b="1" i="0">
                <a:solidFill>
                  <a:schemeClr val="bg1"/>
                </a:solidFill>
                <a:latin typeface="Arial" panose="020B0604020202020204" pitchFamily="34" charset="0"/>
              </a:defRPr>
            </a:lvl1pPr>
          </a:lstStyle>
          <a:p>
            <a:pPr lvl="0"/>
            <a:r>
              <a:rPr lang="en-US"/>
              <a:t>(Optional) Center, Program, or Division Name</a:t>
            </a:r>
          </a:p>
        </p:txBody>
      </p:sp>
      <p:sp>
        <p:nvSpPr>
          <p:cNvPr id="9" name="Rectangle 8"/>
          <p:cNvSpPr/>
          <p:nvPr userDrawn="1"/>
        </p:nvSpPr>
        <p:spPr bwMode="gray">
          <a:xfrm>
            <a:off x="6972300" y="6590007"/>
            <a:ext cx="2819400" cy="240711"/>
          </a:xfrm>
          <a:prstGeom prst="rect">
            <a:avLst/>
          </a:prstGeom>
          <a:solidFill>
            <a:srgbClr val="181A1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extLst>
      <p:ext uri="{BB962C8B-B14F-4D97-AF65-F5344CB8AC3E}">
        <p14:creationId xmlns:p14="http://schemas.microsoft.com/office/powerpoint/2010/main" val="2539530187"/>
      </p:ext>
    </p:extLst>
  </p:cSld>
  <p:clrMapOvr>
    <a:masterClrMapping/>
  </p:clrMapOvr>
  <p:extLst>
    <p:ext uri="{DCECCB84-F9BA-43D5-87BE-67443E8EF086}">
      <p15:sldGuideLst xmlns:p15="http://schemas.microsoft.com/office/powerpoint/2012/main">
        <p15:guide id="1" orient="horz" pos="2064">
          <p15:clr>
            <a:srgbClr val="FBAE40"/>
          </p15:clr>
        </p15:guide>
        <p15:guide id="2" pos="331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with Picture">
    <p:bg>
      <p:bgPr>
        <a:solidFill>
          <a:srgbClr val="181A1C"/>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14CAA46-A955-2041-9170-6DF9BA57BD7B}"/>
              </a:ext>
            </a:extLst>
          </p:cNvPr>
          <p:cNvSpPr>
            <a:spLocks noGrp="1"/>
          </p:cNvSpPr>
          <p:nvPr>
            <p:ph type="pic" sz="quarter" idx="12"/>
          </p:nvPr>
        </p:nvSpPr>
        <p:spPr>
          <a:xfrm>
            <a:off x="0" y="0"/>
            <a:ext cx="12192000" cy="6858000"/>
          </a:xfrm>
        </p:spPr>
        <p:txBody>
          <a:bodyPr>
            <a:normAutofit/>
          </a:bodyPr>
          <a:lstStyle>
            <a:lvl1pPr marL="914400" indent="-457200" algn="l">
              <a:buFont typeface="+mj-lt"/>
              <a:buAutoNum type="arabicPeriod"/>
              <a:defRPr sz="1800">
                <a:solidFill>
                  <a:schemeClr val="bg1"/>
                </a:solidFill>
                <a:latin typeface="Times" pitchFamily="2" charset="0"/>
              </a:defRPr>
            </a:lvl1pPr>
          </a:lstStyle>
          <a:p>
            <a:r>
              <a:rPr lang="en-US"/>
              <a:t>Click icon to add picture</a:t>
            </a:r>
          </a:p>
        </p:txBody>
      </p:sp>
      <p:sp>
        <p:nvSpPr>
          <p:cNvPr id="2" name="Title 1">
            <a:extLst>
              <a:ext uri="{FF2B5EF4-FFF2-40B4-BE49-F238E27FC236}">
                <a16:creationId xmlns:a16="http://schemas.microsoft.com/office/drawing/2014/main" id="{8B7FC975-48D4-E344-AA0E-6BF906D04B8F}"/>
              </a:ext>
            </a:extLst>
          </p:cNvPr>
          <p:cNvSpPr>
            <a:spLocks noGrp="1"/>
          </p:cNvSpPr>
          <p:nvPr>
            <p:ph type="title"/>
          </p:nvPr>
        </p:nvSpPr>
        <p:spPr>
          <a:xfrm>
            <a:off x="5280951" y="3302241"/>
            <a:ext cx="6432630" cy="1605426"/>
          </a:xfrm>
        </p:spPr>
        <p:txBody>
          <a:bodyPr lIns="0" tIns="91440" rIns="0" bIns="0" anchor="t" anchorCtr="0">
            <a:normAutofit/>
          </a:bodyPr>
          <a:lstStyle>
            <a:lvl1pPr>
              <a:lnSpc>
                <a:spcPts val="3600"/>
              </a:lnSpc>
              <a:defRPr sz="3600">
                <a:solidFill>
                  <a:srgbClr val="F1F4F7"/>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822FE9-D507-C840-A53B-A87F0DAB04F1}"/>
              </a:ext>
            </a:extLst>
          </p:cNvPr>
          <p:cNvCxnSpPr/>
          <p:nvPr userDrawn="1"/>
        </p:nvCxnSpPr>
        <p:spPr>
          <a:xfrm>
            <a:off x="0" y="3277363"/>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D3040F0-F99F-E542-942E-C6B8AD8A7537}"/>
              </a:ext>
            </a:extLst>
          </p:cNvPr>
          <p:cNvSpPr>
            <a:spLocks noGrp="1"/>
          </p:cNvSpPr>
          <p:nvPr>
            <p:ph type="body" sz="quarter" idx="10" hasCustomPrompt="1"/>
          </p:nvPr>
        </p:nvSpPr>
        <p:spPr>
          <a:xfrm>
            <a:off x="5280951" y="5184774"/>
            <a:ext cx="6432630" cy="1181301"/>
          </a:xfrm>
        </p:spPr>
        <p:txBody>
          <a:bodyPr lIns="0">
            <a:normAutofit/>
          </a:bodyPr>
          <a:lstStyle>
            <a:lvl1pPr marL="0" indent="0">
              <a:lnSpc>
                <a:spcPts val="2400"/>
              </a:lnSpc>
              <a:buNone/>
              <a:defRPr sz="2000" b="1" i="0">
                <a:solidFill>
                  <a:srgbClr val="F1F4F7"/>
                </a:solidFill>
                <a:latin typeface="Arial" panose="020B0604020202020204" pitchFamily="34" charset="0"/>
              </a:defRPr>
            </a:lvl1pPr>
          </a:lstStyle>
          <a:p>
            <a:pPr lvl="0"/>
            <a:r>
              <a:rPr lang="en-US"/>
              <a:t>Speaker Name and Title</a:t>
            </a:r>
          </a:p>
        </p:txBody>
      </p:sp>
      <p:sp>
        <p:nvSpPr>
          <p:cNvPr id="7" name="Text Placeholder 6">
            <a:extLst>
              <a:ext uri="{FF2B5EF4-FFF2-40B4-BE49-F238E27FC236}">
                <a16:creationId xmlns:a16="http://schemas.microsoft.com/office/drawing/2014/main" id="{54317654-C294-EF48-A819-903B7082F7C6}"/>
              </a:ext>
            </a:extLst>
          </p:cNvPr>
          <p:cNvSpPr>
            <a:spLocks noGrp="1"/>
          </p:cNvSpPr>
          <p:nvPr>
            <p:ph type="body" sz="quarter" idx="11" hasCustomPrompt="1"/>
          </p:nvPr>
        </p:nvSpPr>
        <p:spPr>
          <a:xfrm>
            <a:off x="8738245" y="491925"/>
            <a:ext cx="2998486" cy="416422"/>
          </a:xfrm>
        </p:spPr>
        <p:txBody>
          <a:bodyPr anchor="ctr" anchorCtr="0">
            <a:normAutofit/>
          </a:bodyPr>
          <a:lstStyle>
            <a:lvl1pPr marL="0" indent="0" algn="r">
              <a:buNone/>
              <a:defRPr sz="2000" b="1" i="0">
                <a:solidFill>
                  <a:srgbClr val="F1F4F7"/>
                </a:solidFill>
                <a:latin typeface="Arial" panose="020B0604020202020204" pitchFamily="34" charset="0"/>
              </a:defRPr>
            </a:lvl1pPr>
          </a:lstStyle>
          <a:p>
            <a:pPr lvl="0"/>
            <a:r>
              <a:rPr lang="en-US"/>
              <a:t>Date</a:t>
            </a:r>
          </a:p>
        </p:txBody>
      </p:sp>
      <p:sp>
        <p:nvSpPr>
          <p:cNvPr id="10" name="Text Placeholder 8">
            <a:extLst>
              <a:ext uri="{FF2B5EF4-FFF2-40B4-BE49-F238E27FC236}">
                <a16:creationId xmlns:a16="http://schemas.microsoft.com/office/drawing/2014/main" id="{5A04659C-9D48-E843-9CF9-9183C7BF9195}"/>
              </a:ext>
            </a:extLst>
          </p:cNvPr>
          <p:cNvSpPr>
            <a:spLocks noGrp="1"/>
          </p:cNvSpPr>
          <p:nvPr>
            <p:ph type="body" sz="quarter" idx="13" hasCustomPrompt="1"/>
          </p:nvPr>
        </p:nvSpPr>
        <p:spPr>
          <a:xfrm>
            <a:off x="3528274" y="425753"/>
            <a:ext cx="2998486" cy="1582738"/>
          </a:xfrm>
        </p:spPr>
        <p:txBody>
          <a:bodyPr>
            <a:normAutofit/>
          </a:bodyPr>
          <a:lstStyle>
            <a:lvl1pPr marL="0" indent="0">
              <a:buNone/>
              <a:defRPr sz="1800" b="1" i="0">
                <a:solidFill>
                  <a:schemeClr val="bg1"/>
                </a:solidFill>
                <a:latin typeface="Arial" panose="020B0604020202020204" pitchFamily="34" charset="0"/>
              </a:defRPr>
            </a:lvl1pPr>
          </a:lstStyle>
          <a:p>
            <a:pPr lvl="0"/>
            <a:r>
              <a:rPr lang="en-US"/>
              <a:t>(Optional) Center, Program, or Division Name</a:t>
            </a:r>
          </a:p>
        </p:txBody>
      </p:sp>
      <p:sp>
        <p:nvSpPr>
          <p:cNvPr id="9" name="Rectangle 8"/>
          <p:cNvSpPr/>
          <p:nvPr userDrawn="1"/>
        </p:nvSpPr>
        <p:spPr bwMode="gray">
          <a:xfrm>
            <a:off x="6972300" y="6590007"/>
            <a:ext cx="2819400" cy="240711"/>
          </a:xfrm>
          <a:prstGeom prst="rect">
            <a:avLst/>
          </a:prstGeom>
          <a:solidFill>
            <a:srgbClr val="181A1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extLst>
      <p:ext uri="{BB962C8B-B14F-4D97-AF65-F5344CB8AC3E}">
        <p14:creationId xmlns:p14="http://schemas.microsoft.com/office/powerpoint/2010/main" val="597920722"/>
      </p:ext>
    </p:extLst>
  </p:cSld>
  <p:clrMapOvr>
    <a:masterClrMapping/>
  </p:clrMapOvr>
  <p:extLst>
    <p:ext uri="{DCECCB84-F9BA-43D5-87BE-67443E8EF086}">
      <p15:sldGuideLst xmlns:p15="http://schemas.microsoft.com/office/powerpoint/2012/main">
        <p15:guide id="1" orient="horz" pos="2064">
          <p15:clr>
            <a:srgbClr val="FBAE40"/>
          </p15:clr>
        </p15:guide>
        <p15:guide id="2" pos="331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Divider">
    <p:bg>
      <p:bgPr>
        <a:solidFill>
          <a:srgbClr val="009B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0A01E-DF31-B94D-94BE-4ECDF48E0CA8}"/>
              </a:ext>
            </a:extLst>
          </p:cNvPr>
          <p:cNvSpPr>
            <a:spLocks noGrp="1"/>
          </p:cNvSpPr>
          <p:nvPr>
            <p:ph type="title"/>
          </p:nvPr>
        </p:nvSpPr>
        <p:spPr>
          <a:xfrm>
            <a:off x="831850" y="1543733"/>
            <a:ext cx="10515600" cy="2436792"/>
          </a:xfrm>
          <a:prstGeom prst="rect">
            <a:avLst/>
          </a:prstGeom>
        </p:spPr>
        <p:txBody>
          <a:bodyPr lIns="0" bIns="0"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04B7EA88-C0F0-5748-B9E3-2FD0FEC4AF5A}"/>
              </a:ext>
            </a:extLst>
          </p:cNvPr>
          <p:cNvSpPr>
            <a:spLocks noGrp="1"/>
          </p:cNvSpPr>
          <p:nvPr>
            <p:ph type="body" idx="1"/>
          </p:nvPr>
        </p:nvSpPr>
        <p:spPr>
          <a:xfrm>
            <a:off x="831850" y="4114451"/>
            <a:ext cx="10515600" cy="1500187"/>
          </a:xfrm>
          <a:prstGeom prst="rect">
            <a:avLst/>
          </a:prstGeom>
        </p:spPr>
        <p:txBody>
          <a:bodyPr lIns="0">
            <a:normAutofit/>
          </a:bodyPr>
          <a:lstStyle>
            <a:lvl1pPr marL="0" indent="0">
              <a:buNone/>
              <a:defRPr sz="2600" b="0" i="0">
                <a:solidFill>
                  <a:schemeClr val="bg1"/>
                </a:solidFill>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25E2F487-CDFD-8349-BD14-BEE97F788A1F}"/>
              </a:ext>
            </a:extLst>
          </p:cNvPr>
          <p:cNvCxnSpPr/>
          <p:nvPr userDrawn="1"/>
        </p:nvCxnSpPr>
        <p:spPr>
          <a:xfrm>
            <a:off x="0" y="3980525"/>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bwMode="gray">
          <a:xfrm>
            <a:off x="6972300" y="6590007"/>
            <a:ext cx="2819400" cy="240711"/>
          </a:xfrm>
          <a:prstGeom prst="rect">
            <a:avLst/>
          </a:prstGeom>
          <a:solidFill>
            <a:srgbClr val="009BD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extLst>
      <p:ext uri="{BB962C8B-B14F-4D97-AF65-F5344CB8AC3E}">
        <p14:creationId xmlns:p14="http://schemas.microsoft.com/office/powerpoint/2010/main" val="2151634065"/>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Section Divider Alt">
    <p:bg>
      <p:bgPr>
        <a:solidFill>
          <a:srgbClr val="009B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0A01E-DF31-B94D-94BE-4ECDF48E0CA8}"/>
              </a:ext>
            </a:extLst>
          </p:cNvPr>
          <p:cNvSpPr>
            <a:spLocks noGrp="1"/>
          </p:cNvSpPr>
          <p:nvPr>
            <p:ph type="title"/>
          </p:nvPr>
        </p:nvSpPr>
        <p:spPr>
          <a:xfrm>
            <a:off x="831850" y="3362700"/>
            <a:ext cx="10515600" cy="2436792"/>
          </a:xfrm>
          <a:prstGeom prst="rect">
            <a:avLst/>
          </a:prstGeom>
        </p:spPr>
        <p:txBody>
          <a:bodyPr lIns="0" bIns="0" anchor="b"/>
          <a:lstStyle>
            <a:lvl1pPr>
              <a:defRPr sz="6000">
                <a:solidFill>
                  <a:schemeClr val="bg1"/>
                </a:solidFill>
              </a:defRPr>
            </a:lvl1pPr>
          </a:lstStyle>
          <a:p>
            <a:r>
              <a:rPr lang="en-US"/>
              <a:t>Click to edit Master title style</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extLst>
      <p:ext uri="{BB962C8B-B14F-4D97-AF65-F5344CB8AC3E}">
        <p14:creationId xmlns:p14="http://schemas.microsoft.com/office/powerpoint/2010/main" val="1791631360"/>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ingle Talking Point">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920ED7-C5A1-2544-9572-F2AF41CB5A8C}"/>
              </a:ext>
            </a:extLst>
          </p:cNvPr>
          <p:cNvSpPr/>
          <p:nvPr userDrawn="1"/>
        </p:nvSpPr>
        <p:spPr>
          <a:xfrm>
            <a:off x="0" y="0"/>
            <a:ext cx="12192000" cy="6145823"/>
          </a:xfrm>
          <a:prstGeom prst="rect">
            <a:avLst/>
          </a:prstGeom>
          <a:solidFill>
            <a:srgbClr val="F1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20275F-86FC-8540-8EC3-BB1C02C04F52}"/>
              </a:ext>
            </a:extLst>
          </p:cNvPr>
          <p:cNvSpPr>
            <a:spLocks noGrp="1"/>
          </p:cNvSpPr>
          <p:nvPr>
            <p:ph type="title" hasCustomPrompt="1"/>
          </p:nvPr>
        </p:nvSpPr>
        <p:spPr>
          <a:xfrm>
            <a:off x="838200" y="365125"/>
            <a:ext cx="8004858" cy="4461518"/>
          </a:xfrm>
        </p:spPr>
        <p:txBody>
          <a:bodyPr>
            <a:normAutofit/>
          </a:bodyPr>
          <a:lstStyle>
            <a:lvl1pPr>
              <a:lnSpc>
                <a:spcPts val="4000"/>
              </a:lnSpc>
              <a:defRPr sz="4000">
                <a:solidFill>
                  <a:srgbClr val="181A1C"/>
                </a:solidFill>
              </a:defRPr>
            </a:lvl1pPr>
          </a:lstStyle>
          <a:p>
            <a:r>
              <a:rPr lang="en-US"/>
              <a:t>Single talking point</a:t>
            </a:r>
          </a:p>
        </p:txBody>
      </p:sp>
      <p:cxnSp>
        <p:nvCxnSpPr>
          <p:cNvPr id="7" name="Straight Connector 6">
            <a:extLst>
              <a:ext uri="{FF2B5EF4-FFF2-40B4-BE49-F238E27FC236}">
                <a16:creationId xmlns:a16="http://schemas.microsoft.com/office/drawing/2014/main" id="{B4B70EEE-40E6-C540-A277-FA92F80A0C99}"/>
              </a:ext>
            </a:extLst>
          </p:cNvPr>
          <p:cNvCxnSpPr/>
          <p:nvPr userDrawn="1"/>
        </p:nvCxnSpPr>
        <p:spPr>
          <a:xfrm>
            <a:off x="0" y="6142367"/>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DE8D747-B65F-8E49-AC3E-DDF6EDC1E5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54655" y="214005"/>
            <a:ext cx="3429000" cy="342900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0024" y="6393805"/>
            <a:ext cx="2300490" cy="385332"/>
          </a:xfrm>
          <a:prstGeom prst="rect">
            <a:avLst/>
          </a:prstGeom>
        </p:spPr>
      </p:pic>
    </p:spTree>
    <p:extLst>
      <p:ext uri="{BB962C8B-B14F-4D97-AF65-F5344CB8AC3E}">
        <p14:creationId xmlns:p14="http://schemas.microsoft.com/office/powerpoint/2010/main" val="20251589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Single Talking Point">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920ED7-C5A1-2544-9572-F2AF41CB5A8C}"/>
              </a:ext>
            </a:extLst>
          </p:cNvPr>
          <p:cNvSpPr/>
          <p:nvPr userDrawn="1"/>
        </p:nvSpPr>
        <p:spPr>
          <a:xfrm>
            <a:off x="0" y="0"/>
            <a:ext cx="12192000" cy="6145823"/>
          </a:xfrm>
          <a:prstGeom prst="rect">
            <a:avLst/>
          </a:prstGeom>
          <a:solidFill>
            <a:srgbClr val="18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20275F-86FC-8540-8EC3-BB1C02C04F52}"/>
              </a:ext>
            </a:extLst>
          </p:cNvPr>
          <p:cNvSpPr>
            <a:spLocks noGrp="1"/>
          </p:cNvSpPr>
          <p:nvPr>
            <p:ph type="title" hasCustomPrompt="1"/>
          </p:nvPr>
        </p:nvSpPr>
        <p:spPr>
          <a:xfrm>
            <a:off x="838200" y="365125"/>
            <a:ext cx="8004858" cy="4461518"/>
          </a:xfrm>
        </p:spPr>
        <p:txBody>
          <a:bodyPr>
            <a:normAutofit/>
          </a:bodyPr>
          <a:lstStyle>
            <a:lvl1pPr>
              <a:lnSpc>
                <a:spcPts val="4000"/>
              </a:lnSpc>
              <a:defRPr sz="4000">
                <a:solidFill>
                  <a:srgbClr val="009BDB"/>
                </a:solidFill>
              </a:defRPr>
            </a:lvl1pPr>
          </a:lstStyle>
          <a:p>
            <a:r>
              <a:rPr lang="en-US"/>
              <a:t>Single talking point</a:t>
            </a:r>
          </a:p>
        </p:txBody>
      </p:sp>
      <p:pic>
        <p:nvPicPr>
          <p:cNvPr id="4" name="Picture 3">
            <a:extLst>
              <a:ext uri="{FF2B5EF4-FFF2-40B4-BE49-F238E27FC236}">
                <a16:creationId xmlns:a16="http://schemas.microsoft.com/office/drawing/2014/main" id="{D0469804-59D3-3C43-828B-D587403839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54655" y="214005"/>
            <a:ext cx="3429000" cy="3429000"/>
          </a:xfrm>
          <a:prstGeom prst="rect">
            <a:avLst/>
          </a:prstGeom>
        </p:spPr>
      </p:pic>
      <p:cxnSp>
        <p:nvCxnSpPr>
          <p:cNvPr id="7" name="Straight Connector 6">
            <a:extLst>
              <a:ext uri="{FF2B5EF4-FFF2-40B4-BE49-F238E27FC236}">
                <a16:creationId xmlns:a16="http://schemas.microsoft.com/office/drawing/2014/main" id="{B4B70EEE-40E6-C540-A277-FA92F80A0C99}"/>
              </a:ext>
            </a:extLst>
          </p:cNvPr>
          <p:cNvCxnSpPr/>
          <p:nvPr userDrawn="1"/>
        </p:nvCxnSpPr>
        <p:spPr>
          <a:xfrm>
            <a:off x="0" y="6142367"/>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0024" y="6393805"/>
            <a:ext cx="2300490" cy="385332"/>
          </a:xfrm>
          <a:prstGeom prst="rect">
            <a:avLst/>
          </a:prstGeom>
        </p:spPr>
      </p:pic>
    </p:spTree>
    <p:extLst>
      <p:ext uri="{BB962C8B-B14F-4D97-AF65-F5344CB8AC3E}">
        <p14:creationId xmlns:p14="http://schemas.microsoft.com/office/powerpoint/2010/main" val="589559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p:bg>
      <p:bgPr>
        <a:solidFill>
          <a:srgbClr val="687078"/>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2A68D94-1AC2-4749-A0EC-AF7FBD0688C1}"/>
              </a:ext>
            </a:extLst>
          </p:cNvPr>
          <p:cNvSpPr>
            <a:spLocks noGrp="1"/>
          </p:cNvSpPr>
          <p:nvPr>
            <p:ph type="body" sz="quarter" idx="10" hasCustomPrompt="1"/>
          </p:nvPr>
        </p:nvSpPr>
        <p:spPr>
          <a:xfrm>
            <a:off x="682947" y="5278219"/>
            <a:ext cx="9421813" cy="1065213"/>
          </a:xfrm>
        </p:spPr>
        <p:txBody>
          <a:bodyPr anchor="b" anchorCtr="0">
            <a:normAutofit/>
          </a:bodyPr>
          <a:lstStyle>
            <a:lvl1pPr marL="0" indent="0">
              <a:buNone/>
              <a:defRPr sz="6000" b="1" i="0">
                <a:solidFill>
                  <a:schemeClr val="bg1"/>
                </a:solidFill>
                <a:latin typeface="Arial" panose="020B0604020202020204" pitchFamily="34" charset="0"/>
              </a:defRPr>
            </a:lvl1pPr>
          </a:lstStyle>
          <a:p>
            <a:pPr lvl="0"/>
            <a:r>
              <a:rPr lang="en-US"/>
              <a:t>Closing statement</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extLst>
      <p:ext uri="{BB962C8B-B14F-4D97-AF65-F5344CB8AC3E}">
        <p14:creationId xmlns:p14="http://schemas.microsoft.com/office/powerpoint/2010/main" val="2961229309"/>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rgbClr val="181A1C"/>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2A68D94-1AC2-4749-A0EC-AF7FBD0688C1}"/>
              </a:ext>
            </a:extLst>
          </p:cNvPr>
          <p:cNvSpPr>
            <a:spLocks noGrp="1"/>
          </p:cNvSpPr>
          <p:nvPr>
            <p:ph type="body" sz="quarter" idx="10" hasCustomPrompt="1"/>
          </p:nvPr>
        </p:nvSpPr>
        <p:spPr>
          <a:xfrm>
            <a:off x="682947" y="5278219"/>
            <a:ext cx="9421813" cy="1065213"/>
          </a:xfrm>
        </p:spPr>
        <p:txBody>
          <a:bodyPr anchor="b" anchorCtr="0">
            <a:normAutofit/>
          </a:bodyPr>
          <a:lstStyle>
            <a:lvl1pPr marL="0" indent="0">
              <a:buNone/>
              <a:defRPr sz="6000" b="1" i="0">
                <a:solidFill>
                  <a:srgbClr val="009BDB"/>
                </a:solidFill>
                <a:latin typeface="Arial" panose="020B0604020202020204" pitchFamily="34" charset="0"/>
              </a:defRPr>
            </a:lvl1pPr>
          </a:lstStyle>
          <a:p>
            <a:pPr lvl="0"/>
            <a:r>
              <a:rPr lang="en-US"/>
              <a:t>Closing statement</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custDataLst>
      <p:tags r:id="rId1"/>
    </p:custDataLst>
    <p:extLst>
      <p:ext uri="{BB962C8B-B14F-4D97-AF65-F5344CB8AC3E}">
        <p14:creationId xmlns:p14="http://schemas.microsoft.com/office/powerpoint/2010/main" val="21077169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9618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Divider">
    <p:bg>
      <p:bgPr>
        <a:solidFill>
          <a:srgbClr val="009B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0A01E-DF31-B94D-94BE-4ECDF48E0CA8}"/>
              </a:ext>
            </a:extLst>
          </p:cNvPr>
          <p:cNvSpPr>
            <a:spLocks noGrp="1"/>
          </p:cNvSpPr>
          <p:nvPr>
            <p:ph type="title"/>
          </p:nvPr>
        </p:nvSpPr>
        <p:spPr>
          <a:xfrm>
            <a:off x="831850" y="1543733"/>
            <a:ext cx="10515600" cy="2436792"/>
          </a:xfrm>
          <a:prstGeom prst="rect">
            <a:avLst/>
          </a:prstGeom>
        </p:spPr>
        <p:txBody>
          <a:bodyPr lIns="0" bIns="0"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04B7EA88-C0F0-5748-B9E3-2FD0FEC4AF5A}"/>
              </a:ext>
            </a:extLst>
          </p:cNvPr>
          <p:cNvSpPr>
            <a:spLocks noGrp="1"/>
          </p:cNvSpPr>
          <p:nvPr>
            <p:ph type="body" idx="1"/>
          </p:nvPr>
        </p:nvSpPr>
        <p:spPr>
          <a:xfrm>
            <a:off x="831850" y="4114451"/>
            <a:ext cx="10515600" cy="1500187"/>
          </a:xfrm>
          <a:prstGeom prst="rect">
            <a:avLst/>
          </a:prstGeom>
        </p:spPr>
        <p:txBody>
          <a:bodyPr lIns="0">
            <a:normAutofit/>
          </a:bodyPr>
          <a:lstStyle>
            <a:lvl1pPr marL="0" indent="0">
              <a:buNone/>
              <a:defRPr sz="2600" b="0" i="0">
                <a:solidFill>
                  <a:schemeClr val="bg1"/>
                </a:solidFill>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25E2F487-CDFD-8349-BD14-BEE97F788A1F}"/>
              </a:ext>
            </a:extLst>
          </p:cNvPr>
          <p:cNvCxnSpPr/>
          <p:nvPr userDrawn="1"/>
        </p:nvCxnSpPr>
        <p:spPr>
          <a:xfrm>
            <a:off x="0" y="3980525"/>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bwMode="gray">
          <a:xfrm>
            <a:off x="6972300" y="6590007"/>
            <a:ext cx="2819400" cy="240711"/>
          </a:xfrm>
          <a:prstGeom prst="rect">
            <a:avLst/>
          </a:prstGeom>
          <a:solidFill>
            <a:srgbClr val="009BD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extLst>
      <p:ext uri="{BB962C8B-B14F-4D97-AF65-F5344CB8AC3E}">
        <p14:creationId xmlns:p14="http://schemas.microsoft.com/office/powerpoint/2010/main" val="240394077"/>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Section Divider Alt">
    <p:bg>
      <p:bgPr>
        <a:solidFill>
          <a:srgbClr val="009B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0A01E-DF31-B94D-94BE-4ECDF48E0CA8}"/>
              </a:ext>
            </a:extLst>
          </p:cNvPr>
          <p:cNvSpPr>
            <a:spLocks noGrp="1"/>
          </p:cNvSpPr>
          <p:nvPr>
            <p:ph type="title"/>
          </p:nvPr>
        </p:nvSpPr>
        <p:spPr>
          <a:xfrm>
            <a:off x="831850" y="3362700"/>
            <a:ext cx="10515600" cy="2436792"/>
          </a:xfrm>
          <a:prstGeom prst="rect">
            <a:avLst/>
          </a:prstGeom>
        </p:spPr>
        <p:txBody>
          <a:bodyPr lIns="0" bIns="0" anchor="b"/>
          <a:lstStyle>
            <a:lvl1pPr>
              <a:defRPr sz="6000">
                <a:solidFill>
                  <a:schemeClr val="bg1"/>
                </a:solidFill>
              </a:defRPr>
            </a:lvl1pPr>
          </a:lstStyle>
          <a:p>
            <a:r>
              <a:rPr lang="en-US"/>
              <a:t>Click to edit Master title style</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extLst>
      <p:ext uri="{BB962C8B-B14F-4D97-AF65-F5344CB8AC3E}">
        <p14:creationId xmlns:p14="http://schemas.microsoft.com/office/powerpoint/2010/main" val="3635956265"/>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Talking Point">
    <p:bg>
      <p:bgPr>
        <a:solidFill>
          <a:schemeClr val="bg1"/>
        </a:solidFill>
        <a:effectLst/>
      </p:bgPr>
    </p:bg>
    <p:spTree>
      <p:nvGrpSpPr>
        <p:cNvPr id="1" name=""/>
        <p:cNvGrpSpPr/>
        <p:nvPr/>
      </p:nvGrpSpPr>
      <p:grpSpPr>
        <a:xfrm>
          <a:off x="0" y="0"/>
          <a:ext cx="0" cy="0"/>
          <a:chOff x="0" y="0"/>
          <a:chExt cx="0" cy="0"/>
        </a:xfrm>
      </p:grpSpPr>
      <p:graphicFrame>
        <p:nvGraphicFramePr>
          <p:cNvPr id="4" name="think-cell data - do not delete" hidden="1"/>
          <p:cNvGraphicFramePr>
            <a:graphicFrameLocks noChangeAspect="1"/>
          </p:cNvGraphicFramePr>
          <p:nvPr userDrawn="1">
            <p:custDataLst>
              <p:tags r:id="rId1"/>
            </p:custDataLst>
            <p:extLst>
              <p:ext uri="{D42A27DB-BD31-4B8C-83A1-F6EECF244321}">
                <p14:modId xmlns:p14="http://schemas.microsoft.com/office/powerpoint/2010/main" val="24780659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8" progId="TCLayout.ActiveDocument.1">
                  <p:embed/>
                </p:oleObj>
              </mc:Choice>
              <mc:Fallback>
                <p:oleObj name="think-cell Slide" r:id="rId3" imgW="426" imgH="428"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70024" y="6393805"/>
            <a:ext cx="2300490" cy="385332"/>
          </a:xfrm>
          <a:prstGeom prst="rect">
            <a:avLst/>
          </a:prstGeom>
        </p:spPr>
      </p:pic>
      <p:sp>
        <p:nvSpPr>
          <p:cNvPr id="6" name="Rectangle 5">
            <a:extLst>
              <a:ext uri="{FF2B5EF4-FFF2-40B4-BE49-F238E27FC236}">
                <a16:creationId xmlns:a16="http://schemas.microsoft.com/office/drawing/2014/main" id="{7B920ED7-C5A1-2544-9572-F2AF41CB5A8C}"/>
              </a:ext>
            </a:extLst>
          </p:cNvPr>
          <p:cNvSpPr/>
          <p:nvPr userDrawn="1"/>
        </p:nvSpPr>
        <p:spPr>
          <a:xfrm>
            <a:off x="0" y="0"/>
            <a:ext cx="12192000" cy="6145823"/>
          </a:xfrm>
          <a:prstGeom prst="rect">
            <a:avLst/>
          </a:prstGeom>
          <a:solidFill>
            <a:srgbClr val="F1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20275F-86FC-8540-8EC3-BB1C02C04F52}"/>
              </a:ext>
            </a:extLst>
          </p:cNvPr>
          <p:cNvSpPr>
            <a:spLocks noGrp="1"/>
          </p:cNvSpPr>
          <p:nvPr>
            <p:ph type="title" hasCustomPrompt="1"/>
          </p:nvPr>
        </p:nvSpPr>
        <p:spPr>
          <a:xfrm>
            <a:off x="838200" y="365125"/>
            <a:ext cx="8004858" cy="4461518"/>
          </a:xfrm>
        </p:spPr>
        <p:txBody>
          <a:bodyPr vert="horz">
            <a:normAutofit/>
          </a:bodyPr>
          <a:lstStyle>
            <a:lvl1pPr>
              <a:lnSpc>
                <a:spcPts val="4000"/>
              </a:lnSpc>
              <a:defRPr sz="4000">
                <a:solidFill>
                  <a:srgbClr val="181A1C"/>
                </a:solidFill>
              </a:defRPr>
            </a:lvl1pPr>
          </a:lstStyle>
          <a:p>
            <a:r>
              <a:rPr lang="en-US"/>
              <a:t>Single talking point</a:t>
            </a:r>
          </a:p>
        </p:txBody>
      </p:sp>
      <p:cxnSp>
        <p:nvCxnSpPr>
          <p:cNvPr id="7" name="Straight Connector 6">
            <a:extLst>
              <a:ext uri="{FF2B5EF4-FFF2-40B4-BE49-F238E27FC236}">
                <a16:creationId xmlns:a16="http://schemas.microsoft.com/office/drawing/2014/main" id="{B4B70EEE-40E6-C540-A277-FA92F80A0C99}"/>
              </a:ext>
            </a:extLst>
          </p:cNvPr>
          <p:cNvCxnSpPr/>
          <p:nvPr userDrawn="1"/>
        </p:nvCxnSpPr>
        <p:spPr>
          <a:xfrm>
            <a:off x="0" y="6142367"/>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DE8D747-B65F-8E49-AC3E-DDF6EDC1E52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554655" y="214005"/>
            <a:ext cx="3429000" cy="3429000"/>
          </a:xfrm>
          <a:prstGeom prst="rect">
            <a:avLst/>
          </a:prstGeom>
        </p:spPr>
      </p:pic>
    </p:spTree>
    <p:extLst>
      <p:ext uri="{BB962C8B-B14F-4D97-AF65-F5344CB8AC3E}">
        <p14:creationId xmlns:p14="http://schemas.microsoft.com/office/powerpoint/2010/main" val="455834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ingle Talking Point">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920ED7-C5A1-2544-9572-F2AF41CB5A8C}"/>
              </a:ext>
            </a:extLst>
          </p:cNvPr>
          <p:cNvSpPr/>
          <p:nvPr userDrawn="1"/>
        </p:nvSpPr>
        <p:spPr>
          <a:xfrm>
            <a:off x="0" y="0"/>
            <a:ext cx="12192000" cy="6145823"/>
          </a:xfrm>
          <a:prstGeom prst="rect">
            <a:avLst/>
          </a:prstGeom>
          <a:solidFill>
            <a:srgbClr val="18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20275F-86FC-8540-8EC3-BB1C02C04F52}"/>
              </a:ext>
            </a:extLst>
          </p:cNvPr>
          <p:cNvSpPr>
            <a:spLocks noGrp="1"/>
          </p:cNvSpPr>
          <p:nvPr>
            <p:ph type="title" hasCustomPrompt="1"/>
          </p:nvPr>
        </p:nvSpPr>
        <p:spPr>
          <a:xfrm>
            <a:off x="838200" y="365125"/>
            <a:ext cx="8004858" cy="4461518"/>
          </a:xfrm>
        </p:spPr>
        <p:txBody>
          <a:bodyPr>
            <a:normAutofit/>
          </a:bodyPr>
          <a:lstStyle>
            <a:lvl1pPr>
              <a:lnSpc>
                <a:spcPts val="4000"/>
              </a:lnSpc>
              <a:defRPr sz="4000">
                <a:solidFill>
                  <a:srgbClr val="009BDB"/>
                </a:solidFill>
              </a:defRPr>
            </a:lvl1pPr>
          </a:lstStyle>
          <a:p>
            <a:r>
              <a:rPr lang="en-US"/>
              <a:t>Single talking point</a:t>
            </a:r>
          </a:p>
        </p:txBody>
      </p:sp>
      <p:pic>
        <p:nvPicPr>
          <p:cNvPr id="4" name="Picture 3">
            <a:extLst>
              <a:ext uri="{FF2B5EF4-FFF2-40B4-BE49-F238E27FC236}">
                <a16:creationId xmlns:a16="http://schemas.microsoft.com/office/drawing/2014/main" id="{D0469804-59D3-3C43-828B-D587403839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54655" y="214005"/>
            <a:ext cx="3429000" cy="3429000"/>
          </a:xfrm>
          <a:prstGeom prst="rect">
            <a:avLst/>
          </a:prstGeom>
        </p:spPr>
      </p:pic>
      <p:cxnSp>
        <p:nvCxnSpPr>
          <p:cNvPr id="7" name="Straight Connector 6">
            <a:extLst>
              <a:ext uri="{FF2B5EF4-FFF2-40B4-BE49-F238E27FC236}">
                <a16:creationId xmlns:a16="http://schemas.microsoft.com/office/drawing/2014/main" id="{B4B70EEE-40E6-C540-A277-FA92F80A0C99}"/>
              </a:ext>
            </a:extLst>
          </p:cNvPr>
          <p:cNvCxnSpPr/>
          <p:nvPr userDrawn="1"/>
        </p:nvCxnSpPr>
        <p:spPr>
          <a:xfrm>
            <a:off x="0" y="6142367"/>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0024" y="6393805"/>
            <a:ext cx="2300490" cy="385332"/>
          </a:xfrm>
          <a:prstGeom prst="rect">
            <a:avLst/>
          </a:prstGeom>
        </p:spPr>
      </p:pic>
    </p:spTree>
    <p:extLst>
      <p:ext uri="{BB962C8B-B14F-4D97-AF65-F5344CB8AC3E}">
        <p14:creationId xmlns:p14="http://schemas.microsoft.com/office/powerpoint/2010/main" val="1503840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solidFill>
          <a:srgbClr val="687078"/>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2A68D94-1AC2-4749-A0EC-AF7FBD0688C1}"/>
              </a:ext>
            </a:extLst>
          </p:cNvPr>
          <p:cNvSpPr>
            <a:spLocks noGrp="1"/>
          </p:cNvSpPr>
          <p:nvPr>
            <p:ph type="body" sz="quarter" idx="10" hasCustomPrompt="1"/>
          </p:nvPr>
        </p:nvSpPr>
        <p:spPr>
          <a:xfrm>
            <a:off x="682947" y="5278219"/>
            <a:ext cx="9421813" cy="1065213"/>
          </a:xfrm>
        </p:spPr>
        <p:txBody>
          <a:bodyPr anchor="b" anchorCtr="0">
            <a:normAutofit/>
          </a:bodyPr>
          <a:lstStyle>
            <a:lvl1pPr marL="0" indent="0">
              <a:buNone/>
              <a:defRPr sz="6000" b="1" i="0">
                <a:solidFill>
                  <a:schemeClr val="bg1"/>
                </a:solidFill>
                <a:latin typeface="Arial" panose="020B0604020202020204" pitchFamily="34" charset="0"/>
              </a:defRPr>
            </a:lvl1pPr>
          </a:lstStyle>
          <a:p>
            <a:pPr lvl="0"/>
            <a:r>
              <a:rPr lang="en-US"/>
              <a:t>Closing statement</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extLst>
      <p:ext uri="{BB962C8B-B14F-4D97-AF65-F5344CB8AC3E}">
        <p14:creationId xmlns:p14="http://schemas.microsoft.com/office/powerpoint/2010/main" val="3047385549"/>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1.emf"/><Relationship Id="rId2" Type="http://schemas.openxmlformats.org/officeDocument/2006/relationships/slideLayout" Target="../slideLayouts/slideLayout15.xml"/><Relationship Id="rId16" Type="http://schemas.openxmlformats.org/officeDocument/2006/relationships/oleObject" Target="../embeddings/oleObject1.bin"/><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ags" Target="../tags/tag1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ags" Target="../tags/tag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ags" Target="../tags/tag16.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6" Type="http://schemas.openxmlformats.org/officeDocument/2006/relationships/image" Target="../media/image1.emf"/><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oleObject" Target="../embeddings/oleObject1.bin"/><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ags" Target="../tags/tag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ags" Target="../tags/tag20.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6" Type="http://schemas.openxmlformats.org/officeDocument/2006/relationships/image" Target="../media/image1.emf"/><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oleObject" Target="../embeddings/oleObject1.bin"/><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ags" Target="../tags/tag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3EEFE3C-04B9-AB3C-EAE9-80904F3FD8AA}"/>
              </a:ext>
            </a:extLst>
          </p:cNvPr>
          <p:cNvGraphicFramePr>
            <a:graphicFrameLocks noChangeAspect="1"/>
          </p:cNvGraphicFramePr>
          <p:nvPr userDrawn="1">
            <p:custDataLst>
              <p:tags r:id="rId16"/>
            </p:custDataLst>
            <p:extLst>
              <p:ext uri="{D42A27DB-BD31-4B8C-83A1-F6EECF244321}">
                <p14:modId xmlns:p14="http://schemas.microsoft.com/office/powerpoint/2010/main" val="14494594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503" imgH="503" progId="TCLayout.ActiveDocument.1">
                  <p:embed/>
                </p:oleObj>
              </mc:Choice>
              <mc:Fallback>
                <p:oleObj name="think-cell Slide" r:id="rId17" imgW="503" imgH="503" progId="TCLayout.ActiveDocument.1">
                  <p:embed/>
                  <p:pic>
                    <p:nvPicPr>
                      <p:cNvPr id="3" name="think-cell data - do not delete" hidden="1">
                        <a:extLst>
                          <a:ext uri="{FF2B5EF4-FFF2-40B4-BE49-F238E27FC236}">
                            <a16:creationId xmlns:a16="http://schemas.microsoft.com/office/drawing/2014/main" id="{C3EEFE3C-04B9-AB3C-EAE9-80904F3FD8AA}"/>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5" name="BtfpConfiguration" hidden="1"/>
          <p:cNvSpPr txBox="1"/>
          <p:nvPr userDrawn="1"/>
        </p:nvSpPr>
        <p:spPr bwMode="hidden">
          <a:xfrm>
            <a:off x="0" y="0"/>
            <a:ext cx="36000" cy="36000"/>
          </a:xfrm>
          <a:prstGeom prst="rect">
            <a:avLst/>
          </a:prstGeom>
          <a:noFill/>
        </p:spPr>
        <p:txBody>
          <a:bodyPr wrap="none" lIns="0" tIns="0" rIns="0" bIns="0" rtlCol="0">
            <a:noAutofit/>
          </a:bodyPr>
          <a:lstStyle/>
          <a:p>
            <a:pPr marL="0" indent="0">
              <a:buNone/>
            </a:pPr>
            <a:r>
              <a:rPr lang="en-US" sz="100">
                <a:solidFill>
                  <a:schemeClr val="bg1">
                    <a:alpha val="0"/>
                  </a:schemeClr>
                </a:solidFill>
              </a:rPr>
              <a:t>&lt;btfp&gt;</a:t>
            </a:r>
          </a:p>
          <a:p>
            <a:pPr marL="0" indent="0">
              <a:buNone/>
            </a:pPr>
            <a:r>
              <a:rPr lang="en-US" sz="100">
                <a:solidFill>
                  <a:schemeClr val="bg1">
                    <a:alpha val="0"/>
                  </a:schemeClr>
                </a:solidFill>
              </a:rPr>
              <a:t>  &lt;template version="2.3.3" type="branded" pageSize="widescreen" /&gt;</a:t>
            </a:r>
          </a:p>
          <a:p>
            <a:pPr marL="0" indent="0">
              <a:buNone/>
            </a:pPr>
            <a:r>
              <a:rPr lang="en-US" sz="100">
                <a:solidFill>
                  <a:schemeClr val="bg1">
                    <a:alpha val="0"/>
                  </a:schemeClr>
                </a:solidFill>
              </a:rPr>
              <a:t>  &lt;!--BTFPCONFIGURATION:3C627466703E0D0A20203C74656D706C6174652076657273696F6E3D22322E332E342220747970653D226272616E64656422207061676553697A653D227769646573637265656E22202F3E0D0A3C2F627466703E--&gt;</a:t>
            </a:r>
          </a:p>
          <a:p>
            <a:pPr marL="0" indent="0">
              <a:buNone/>
            </a:pPr>
            <a:r>
              <a:rPr lang="en-US" sz="100">
                <a:solidFill>
                  <a:schemeClr val="bg1">
                    <a:alpha val="0"/>
                  </a:schemeClr>
                </a:solidFill>
              </a:rPr>
              <a:t>&lt;/btfp&gt;</a:t>
            </a:r>
          </a:p>
        </p:txBody>
      </p:sp>
      <p:sp>
        <p:nvSpPr>
          <p:cNvPr id="8" name="CreatedFooter"/>
          <p:cNvSpPr/>
          <p:nvPr userDrawn="1"/>
        </p:nvSpPr>
        <p:spPr>
          <a:xfrm>
            <a:off x="8263033" y="6642830"/>
            <a:ext cx="1368171" cy="165036"/>
          </a:xfrm>
          <a:prstGeom prst="rect">
            <a:avLst/>
          </a:prstGeom>
        </p:spPr>
        <p:txBody>
          <a:bodyPr wrap="square" lIns="36000" tIns="36000" rIns="36000" bIns="36000">
            <a:spAutoFit/>
          </a:bodyPr>
          <a:lstStyle/>
          <a:p>
            <a:pPr marL="0" indent="0" algn="ctr" defTabSz="711200" rtl="0" eaLnBrk="1" latinLnBrk="0" hangingPunct="1">
              <a:spcBef>
                <a:spcPts val="1200"/>
              </a:spcBef>
              <a:buNone/>
            </a:pPr>
            <a:r>
              <a:rPr lang="en-US" sz="600">
                <a:solidFill>
                  <a:srgbClr val="FFFFFF"/>
                </a:solidFill>
              </a:rPr>
              <a:t>CKI Solar-250426_update</a:t>
            </a:r>
          </a:p>
        </p:txBody>
      </p:sp>
      <p:sp>
        <p:nvSpPr>
          <p:cNvPr id="7" name="OfficeCode"/>
          <p:cNvSpPr/>
          <p:nvPr userDrawn="1"/>
        </p:nvSpPr>
        <p:spPr>
          <a:xfrm>
            <a:off x="7348519" y="6642830"/>
            <a:ext cx="288036" cy="165036"/>
          </a:xfrm>
          <a:prstGeom prst="rect">
            <a:avLst/>
          </a:prstGeom>
        </p:spPr>
        <p:txBody>
          <a:bodyPr wrap="square" lIns="36000" tIns="36000" rIns="36000" bIns="36000">
            <a:spAutoFit/>
          </a:bodyPr>
          <a:lstStyle/>
          <a:p>
            <a:pPr marL="0" indent="0" algn="ctr" defTabSz="711200" rtl="0" eaLnBrk="1" latinLnBrk="0" hangingPunct="1">
              <a:spcBef>
                <a:spcPts val="1200"/>
              </a:spcBef>
              <a:buNone/>
            </a:pPr>
            <a:r>
              <a:rPr lang="en-US" sz="600">
                <a:solidFill>
                  <a:srgbClr val="FFFFFF"/>
                </a:solidFill>
              </a:rPr>
              <a:t>BOS</a:t>
            </a:r>
          </a:p>
        </p:txBody>
      </p:sp>
      <p:sp>
        <p:nvSpPr>
          <p:cNvPr id="13" name="Title Placeholder 8">
            <a:extLst>
              <a:ext uri="{FF2B5EF4-FFF2-40B4-BE49-F238E27FC236}">
                <a16:creationId xmlns:a16="http://schemas.microsoft.com/office/drawing/2014/main" id="{CCECC6B5-B58A-574A-B188-965A3EA68087}"/>
              </a:ext>
            </a:extLst>
          </p:cNvPr>
          <p:cNvSpPr>
            <a:spLocks noGrp="1"/>
          </p:cNvSpPr>
          <p:nvPr>
            <p:ph type="title"/>
          </p:nvPr>
        </p:nvSpPr>
        <p:spPr>
          <a:xfrm>
            <a:off x="334963" y="365125"/>
            <a:ext cx="11522075" cy="1325563"/>
          </a:xfrm>
          <a:prstGeom prst="rect">
            <a:avLst/>
          </a:prstGeom>
        </p:spPr>
        <p:txBody>
          <a:bodyPr vert="horz" lIns="91440" tIns="45720" rIns="91440" bIns="45720" rtlCol="0" anchor="ctr">
            <a:normAutofit/>
          </a:bodyPr>
          <a:lstStyle/>
          <a:p>
            <a:r>
              <a:rPr lang="en-US"/>
              <a:t>Click to edit Master title style</a:t>
            </a:r>
          </a:p>
        </p:txBody>
      </p:sp>
      <p:sp>
        <p:nvSpPr>
          <p:cNvPr id="15" name="Text Placeholder 10">
            <a:extLst>
              <a:ext uri="{FF2B5EF4-FFF2-40B4-BE49-F238E27FC236}">
                <a16:creationId xmlns:a16="http://schemas.microsoft.com/office/drawing/2014/main" id="{115DFB91-512B-3844-A114-92FBEDCA92F2}"/>
              </a:ext>
            </a:extLst>
          </p:cNvPr>
          <p:cNvSpPr>
            <a:spLocks noGrp="1"/>
          </p:cNvSpPr>
          <p:nvPr>
            <p:ph type="body" idx="1"/>
          </p:nvPr>
        </p:nvSpPr>
        <p:spPr>
          <a:xfrm>
            <a:off x="334963" y="1825625"/>
            <a:ext cx="11522075" cy="4351338"/>
          </a:xfrm>
          <a:prstGeom prst="rect">
            <a:avLst/>
          </a:prstGeom>
        </p:spPr>
        <p:txBody>
          <a:bodyPr vert="horz" lIns="91440" tIns="45720" rIns="91440" bIns="45720" rtlCol="0">
            <a:normAutofit/>
          </a:body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spTree>
    <p:custDataLst>
      <p:tags r:id="rId15"/>
    </p:custDataLst>
    <p:extLst>
      <p:ext uri="{BB962C8B-B14F-4D97-AF65-F5344CB8AC3E}">
        <p14:creationId xmlns:p14="http://schemas.microsoft.com/office/powerpoint/2010/main" val="372979524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9" r:id="rId3"/>
    <p:sldLayoutId id="2147483666" r:id="rId4"/>
    <p:sldLayoutId id="2147483670" r:id="rId5"/>
    <p:sldLayoutId id="2147483675" r:id="rId6"/>
    <p:sldLayoutId id="2147483667" r:id="rId7"/>
    <p:sldLayoutId id="2147483671" r:id="rId8"/>
    <p:sldLayoutId id="2147483668" r:id="rId9"/>
    <p:sldLayoutId id="2147483673" r:id="rId10"/>
    <p:sldLayoutId id="2147483672" r:id="rId11"/>
    <p:sldLayoutId id="2147483714" r:id="rId12"/>
    <p:sldLayoutId id="2147483715" r:id="rId13"/>
  </p:sldLayoutIdLst>
  <p:txStyles>
    <p:titleStyle>
      <a:lvl1pPr algn="l" defTabSz="711200" rtl="0" eaLnBrk="1" latinLnBrk="0" hangingPunct="1">
        <a:lnSpc>
          <a:spcPct val="100000"/>
        </a:lnSpc>
        <a:spcBef>
          <a:spcPct val="0"/>
        </a:spcBef>
        <a:buNone/>
        <a:defRPr sz="3600" b="1" kern="1200">
          <a:solidFill>
            <a:schemeClr val="tx1"/>
          </a:solidFill>
          <a:latin typeface="+mj-lt"/>
          <a:ea typeface="+mj-ea"/>
          <a:cs typeface="+mj-cs"/>
        </a:defRPr>
      </a:lvl1pPr>
    </p:titleStyle>
    <p:body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177800" indent="-177800" algn="l" defTabSz="711200" rtl="0" eaLnBrk="1" latinLnBrk="0" hangingPunct="1">
        <a:spcBef>
          <a:spcPts val="1200"/>
        </a:spcBef>
        <a:buChar char="•"/>
        <a:defRPr sz="1600" kern="1200">
          <a:solidFill>
            <a:schemeClr val="tx1"/>
          </a:solidFill>
          <a:latin typeface="+mn-lt"/>
          <a:ea typeface="+mn-ea"/>
          <a:cs typeface="+mn-cs"/>
        </a:defRPr>
      </a:lvl1pPr>
      <a:lvl2pPr marL="355600" indent="-177800" algn="l" defTabSz="711200" rtl="0" eaLnBrk="1" latinLnBrk="0" hangingPunct="1">
        <a:spcBef>
          <a:spcPts val="600"/>
        </a:spcBef>
        <a:buChar char="–"/>
        <a:defRPr sz="1400" kern="1200">
          <a:solidFill>
            <a:schemeClr val="tx1"/>
          </a:solidFill>
          <a:latin typeface="+mn-lt"/>
          <a:ea typeface="+mn-ea"/>
          <a:cs typeface="+mn-cs"/>
        </a:defRPr>
      </a:lvl2pPr>
      <a:lvl3pPr marL="533400" indent="-177800" algn="l" defTabSz="711200" rtl="0" eaLnBrk="1" latinLnBrk="0" hangingPunct="1">
        <a:spcBef>
          <a:spcPts val="600"/>
        </a:spcBef>
        <a:buChar char="&gt;"/>
        <a:defRPr sz="1400" kern="1200">
          <a:solidFill>
            <a:schemeClr val="tx1"/>
          </a:solidFill>
          <a:latin typeface="+mn-lt"/>
          <a:ea typeface="+mn-ea"/>
          <a:cs typeface="+mn-cs"/>
        </a:defRPr>
      </a:lvl3pPr>
      <a:lvl4pPr marL="711200" indent="-177800" algn="l" defTabSz="711200" rtl="0" eaLnBrk="1" latinLnBrk="0" hangingPunct="1">
        <a:spcBef>
          <a:spcPts val="600"/>
        </a:spcBef>
        <a:buChar char="–"/>
        <a:defRPr sz="1400" kern="1200">
          <a:solidFill>
            <a:schemeClr val="tx1"/>
          </a:solidFill>
          <a:latin typeface="+mn-lt"/>
          <a:ea typeface="+mn-ea"/>
          <a:cs typeface="+mn-cs"/>
        </a:defRPr>
      </a:lvl4pPr>
      <a:lvl5pPr marL="889000" indent="-177800" algn="l" defTabSz="711200" rtl="0" eaLnBrk="1" latinLnBrk="0" hangingPunct="1">
        <a:spcBef>
          <a:spcPts val="600"/>
        </a:spcBef>
        <a:buChar char="&gt;"/>
        <a:defRPr sz="1400" kern="1200">
          <a:solidFill>
            <a:schemeClr val="tx1"/>
          </a:solidFill>
          <a:latin typeface="+mn-lt"/>
          <a:ea typeface="+mn-ea"/>
          <a:cs typeface="+mn-cs"/>
        </a:defRPr>
      </a:lvl5pPr>
      <a:lvl6pPr marL="1066800" algn="l" defTabSz="711200" rtl="0" eaLnBrk="1" latinLnBrk="0" hangingPunct="1">
        <a:defRPr sz="1400" kern="1200">
          <a:solidFill>
            <a:schemeClr val="tx1"/>
          </a:solidFill>
          <a:latin typeface="+mn-lt"/>
          <a:ea typeface="+mn-ea"/>
          <a:cs typeface="+mn-cs"/>
        </a:defRPr>
      </a:lvl6pPr>
      <a:lvl7pPr marL="1244600" algn="l" defTabSz="711200" rtl="0" eaLnBrk="1" latinLnBrk="0" hangingPunct="1">
        <a:defRPr sz="1400" kern="1200">
          <a:solidFill>
            <a:schemeClr val="tx1"/>
          </a:solidFill>
          <a:latin typeface="+mn-lt"/>
          <a:ea typeface="+mn-ea"/>
          <a:cs typeface="+mn-cs"/>
        </a:defRPr>
      </a:lvl7pPr>
      <a:lvl8pPr marL="1422400" algn="l" defTabSz="711200" rtl="0" eaLnBrk="1" latinLnBrk="0" hangingPunct="1">
        <a:defRPr sz="1400" kern="1200">
          <a:solidFill>
            <a:schemeClr val="tx1"/>
          </a:solidFill>
          <a:latin typeface="+mn-lt"/>
          <a:ea typeface="+mn-ea"/>
          <a:cs typeface="+mn-cs"/>
        </a:defRPr>
      </a:lvl8pPr>
      <a:lvl9pPr marL="1600200" algn="l" defTabSz="7112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0">
          <p15:clr>
            <a:srgbClr val="D1D1D1"/>
          </p15:clr>
        </p15:guide>
        <p15:guide id="2" pos="211">
          <p15:clr>
            <a:srgbClr val="D1D1D1"/>
          </p15:clr>
        </p15:guide>
        <p15:guide id="4" orient="horz" pos="799">
          <p15:clr>
            <a:srgbClr val="D1D1D1"/>
          </p15:clr>
        </p15:guide>
        <p15:guide id="7" orient="horz" pos="4133">
          <p15:clr>
            <a:srgbClr val="D1D1D1"/>
          </p15:clr>
        </p15:guide>
        <p15:guide id="8" pos="7469">
          <p15:clr>
            <a:srgbClr val="D1D1D1"/>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3EEFE3C-04B9-AB3C-EAE9-80904F3FD8AA}"/>
              </a:ext>
            </a:extLst>
          </p:cNvPr>
          <p:cNvGraphicFramePr>
            <a:graphicFrameLocks noChangeAspect="1"/>
          </p:cNvGraphicFramePr>
          <p:nvPr userDrawn="1">
            <p:custDataLst>
              <p:tags r:id="rId15"/>
            </p:custDataLst>
            <p:extLst>
              <p:ext uri="{D42A27DB-BD31-4B8C-83A1-F6EECF244321}">
                <p14:modId xmlns:p14="http://schemas.microsoft.com/office/powerpoint/2010/main" val="14494594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503" imgH="503" progId="TCLayout.ActiveDocument.1">
                  <p:embed/>
                </p:oleObj>
              </mc:Choice>
              <mc:Fallback>
                <p:oleObj name="think-cell Slide" r:id="rId16" imgW="503" imgH="503" progId="TCLayout.ActiveDocument.1">
                  <p:embed/>
                  <p:pic>
                    <p:nvPicPr>
                      <p:cNvPr id="3" name="think-cell data - do not delete" hidden="1">
                        <a:extLst>
                          <a:ext uri="{FF2B5EF4-FFF2-40B4-BE49-F238E27FC236}">
                            <a16:creationId xmlns:a16="http://schemas.microsoft.com/office/drawing/2014/main" id="{C3EEFE3C-04B9-AB3C-EAE9-80904F3FD8AA}"/>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5" name="BtfpConfiguration" hidden="1"/>
          <p:cNvSpPr txBox="1"/>
          <p:nvPr userDrawn="1"/>
        </p:nvSpPr>
        <p:spPr bwMode="hidden">
          <a:xfrm>
            <a:off x="0" y="0"/>
            <a:ext cx="36000" cy="36000"/>
          </a:xfrm>
          <a:prstGeom prst="rect">
            <a:avLst/>
          </a:prstGeom>
          <a:noFill/>
        </p:spPr>
        <p:txBody>
          <a:bodyPr wrap="none" lIns="0" tIns="0" rIns="0" bIns="0" rtlCol="0">
            <a:noAutofit/>
          </a:bodyPr>
          <a:lstStyle/>
          <a:p>
            <a:pPr marL="0" indent="0">
              <a:buNone/>
            </a:pPr>
            <a:r>
              <a:rPr lang="en-US" sz="100">
                <a:solidFill>
                  <a:schemeClr val="bg1">
                    <a:alpha val="0"/>
                  </a:schemeClr>
                </a:solidFill>
              </a:rPr>
              <a:t>&lt;btfp&gt;</a:t>
            </a:r>
          </a:p>
          <a:p>
            <a:pPr marL="0" indent="0">
              <a:buNone/>
            </a:pPr>
            <a:r>
              <a:rPr lang="en-US" sz="100">
                <a:solidFill>
                  <a:schemeClr val="bg1">
                    <a:alpha val="0"/>
                  </a:schemeClr>
                </a:solidFill>
              </a:rPr>
              <a:t>  &lt;template version="2.3.3" type="branded" pageSize="widescreen" /&gt;</a:t>
            </a:r>
          </a:p>
          <a:p>
            <a:pPr marL="0" indent="0">
              <a:buNone/>
            </a:pPr>
            <a:r>
              <a:rPr lang="en-US" sz="100">
                <a:solidFill>
                  <a:schemeClr val="bg1">
                    <a:alpha val="0"/>
                  </a:schemeClr>
                </a:solidFill>
              </a:rPr>
              <a:t>  &lt;!--BTFPCONFIGURATION:3C627466703E0D0A20203C74656D706C6174652076657273696F6E3D22322E332E342220747970653D226272616E64656422207061676553697A653D227769646573637265656E22202F3E0D0A3C2F627466703E--&gt;</a:t>
            </a:r>
          </a:p>
          <a:p>
            <a:pPr marL="0" indent="0">
              <a:buNone/>
            </a:pPr>
            <a:r>
              <a:rPr lang="en-US" sz="100">
                <a:solidFill>
                  <a:schemeClr val="bg1">
                    <a:alpha val="0"/>
                  </a:schemeClr>
                </a:solidFill>
              </a:rPr>
              <a:t>&lt;/btfp&gt;</a:t>
            </a:r>
          </a:p>
        </p:txBody>
      </p:sp>
      <p:sp>
        <p:nvSpPr>
          <p:cNvPr id="8" name="CreatedFooter"/>
          <p:cNvSpPr/>
          <p:nvPr userDrawn="1"/>
        </p:nvSpPr>
        <p:spPr>
          <a:xfrm>
            <a:off x="8263033" y="6642830"/>
            <a:ext cx="1368171" cy="165036"/>
          </a:xfrm>
          <a:prstGeom prst="rect">
            <a:avLst/>
          </a:prstGeom>
        </p:spPr>
        <p:txBody>
          <a:bodyPr wrap="square" lIns="36000" tIns="36000" rIns="36000" bIns="36000">
            <a:spAutoFit/>
          </a:bodyPr>
          <a:lstStyle/>
          <a:p>
            <a:pPr marL="0" indent="0" algn="ctr" defTabSz="711200" rtl="0" eaLnBrk="1" latinLnBrk="0" hangingPunct="1">
              <a:spcBef>
                <a:spcPts val="1200"/>
              </a:spcBef>
              <a:buNone/>
            </a:pPr>
            <a:r>
              <a:rPr lang="en-US" sz="600">
                <a:solidFill>
                  <a:srgbClr val="FFFFFF"/>
                </a:solidFill>
              </a:rPr>
              <a:t>CKI Solar-250426_update</a:t>
            </a:r>
          </a:p>
        </p:txBody>
      </p:sp>
      <p:sp>
        <p:nvSpPr>
          <p:cNvPr id="7" name="OfficeCode"/>
          <p:cNvSpPr/>
          <p:nvPr userDrawn="1"/>
        </p:nvSpPr>
        <p:spPr>
          <a:xfrm>
            <a:off x="7348519" y="6642830"/>
            <a:ext cx="288036" cy="165036"/>
          </a:xfrm>
          <a:prstGeom prst="rect">
            <a:avLst/>
          </a:prstGeom>
        </p:spPr>
        <p:txBody>
          <a:bodyPr wrap="square" lIns="36000" tIns="36000" rIns="36000" bIns="36000">
            <a:spAutoFit/>
          </a:bodyPr>
          <a:lstStyle/>
          <a:p>
            <a:pPr marL="0" indent="0" algn="ctr" defTabSz="711200" rtl="0" eaLnBrk="1" latinLnBrk="0" hangingPunct="1">
              <a:spcBef>
                <a:spcPts val="1200"/>
              </a:spcBef>
              <a:buNone/>
            </a:pPr>
            <a:r>
              <a:rPr lang="en-US" sz="600">
                <a:solidFill>
                  <a:srgbClr val="FFFFFF"/>
                </a:solidFill>
              </a:rPr>
              <a:t>BOS</a:t>
            </a:r>
          </a:p>
        </p:txBody>
      </p:sp>
      <p:sp>
        <p:nvSpPr>
          <p:cNvPr id="13" name="Title Placeholder 8">
            <a:extLst>
              <a:ext uri="{FF2B5EF4-FFF2-40B4-BE49-F238E27FC236}">
                <a16:creationId xmlns:a16="http://schemas.microsoft.com/office/drawing/2014/main" id="{CCECC6B5-B58A-574A-B188-965A3EA68087}"/>
              </a:ext>
            </a:extLst>
          </p:cNvPr>
          <p:cNvSpPr>
            <a:spLocks noGrp="1"/>
          </p:cNvSpPr>
          <p:nvPr>
            <p:ph type="title"/>
          </p:nvPr>
        </p:nvSpPr>
        <p:spPr>
          <a:xfrm>
            <a:off x="334963" y="365125"/>
            <a:ext cx="11522075" cy="1325563"/>
          </a:xfrm>
          <a:prstGeom prst="rect">
            <a:avLst/>
          </a:prstGeom>
        </p:spPr>
        <p:txBody>
          <a:bodyPr vert="horz" lIns="91440" tIns="45720" rIns="91440" bIns="45720" rtlCol="0" anchor="ctr">
            <a:normAutofit/>
          </a:bodyPr>
          <a:lstStyle/>
          <a:p>
            <a:r>
              <a:rPr lang="en-US"/>
              <a:t>Click to edit Master title style</a:t>
            </a:r>
          </a:p>
        </p:txBody>
      </p:sp>
      <p:sp>
        <p:nvSpPr>
          <p:cNvPr id="15" name="Text Placeholder 10">
            <a:extLst>
              <a:ext uri="{FF2B5EF4-FFF2-40B4-BE49-F238E27FC236}">
                <a16:creationId xmlns:a16="http://schemas.microsoft.com/office/drawing/2014/main" id="{115DFB91-512B-3844-A114-92FBEDCA92F2}"/>
              </a:ext>
            </a:extLst>
          </p:cNvPr>
          <p:cNvSpPr>
            <a:spLocks noGrp="1"/>
          </p:cNvSpPr>
          <p:nvPr>
            <p:ph type="body" idx="1"/>
          </p:nvPr>
        </p:nvSpPr>
        <p:spPr>
          <a:xfrm>
            <a:off x="334963" y="1825625"/>
            <a:ext cx="11522075" cy="4351338"/>
          </a:xfrm>
          <a:prstGeom prst="rect">
            <a:avLst/>
          </a:prstGeom>
        </p:spPr>
        <p:txBody>
          <a:bodyPr vert="horz" lIns="91440" tIns="45720" rIns="91440" bIns="45720" rtlCol="0">
            <a:normAutofit/>
          </a:body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spTree>
    <p:custDataLst>
      <p:tags r:id="rId14"/>
    </p:custDataLst>
    <p:extLst>
      <p:ext uri="{BB962C8B-B14F-4D97-AF65-F5344CB8AC3E}">
        <p14:creationId xmlns:p14="http://schemas.microsoft.com/office/powerpoint/2010/main" val="93848453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defTabSz="711200" rtl="0" eaLnBrk="1" latinLnBrk="0" hangingPunct="1">
        <a:lnSpc>
          <a:spcPct val="100000"/>
        </a:lnSpc>
        <a:spcBef>
          <a:spcPct val="0"/>
        </a:spcBef>
        <a:buNone/>
        <a:defRPr sz="3600" b="1" kern="1200">
          <a:solidFill>
            <a:schemeClr val="tx1"/>
          </a:solidFill>
          <a:latin typeface="+mj-lt"/>
          <a:ea typeface="+mj-ea"/>
          <a:cs typeface="+mj-cs"/>
        </a:defRPr>
      </a:lvl1pPr>
    </p:titleStyle>
    <p:body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177800" indent="-177800" algn="l" defTabSz="711200" rtl="0" eaLnBrk="1" latinLnBrk="0" hangingPunct="1">
        <a:spcBef>
          <a:spcPts val="1200"/>
        </a:spcBef>
        <a:buChar char="•"/>
        <a:defRPr sz="1600" kern="1200">
          <a:solidFill>
            <a:schemeClr val="tx1"/>
          </a:solidFill>
          <a:latin typeface="+mn-lt"/>
          <a:ea typeface="+mn-ea"/>
          <a:cs typeface="+mn-cs"/>
        </a:defRPr>
      </a:lvl1pPr>
      <a:lvl2pPr marL="355600" indent="-177800" algn="l" defTabSz="711200" rtl="0" eaLnBrk="1" latinLnBrk="0" hangingPunct="1">
        <a:spcBef>
          <a:spcPts val="600"/>
        </a:spcBef>
        <a:buChar char="–"/>
        <a:defRPr sz="1400" kern="1200">
          <a:solidFill>
            <a:schemeClr val="tx1"/>
          </a:solidFill>
          <a:latin typeface="+mn-lt"/>
          <a:ea typeface="+mn-ea"/>
          <a:cs typeface="+mn-cs"/>
        </a:defRPr>
      </a:lvl2pPr>
      <a:lvl3pPr marL="533400" indent="-177800" algn="l" defTabSz="711200" rtl="0" eaLnBrk="1" latinLnBrk="0" hangingPunct="1">
        <a:spcBef>
          <a:spcPts val="600"/>
        </a:spcBef>
        <a:buChar char="&gt;"/>
        <a:defRPr sz="1400" kern="1200">
          <a:solidFill>
            <a:schemeClr val="tx1"/>
          </a:solidFill>
          <a:latin typeface="+mn-lt"/>
          <a:ea typeface="+mn-ea"/>
          <a:cs typeface="+mn-cs"/>
        </a:defRPr>
      </a:lvl3pPr>
      <a:lvl4pPr marL="711200" indent="-177800" algn="l" defTabSz="711200" rtl="0" eaLnBrk="1" latinLnBrk="0" hangingPunct="1">
        <a:spcBef>
          <a:spcPts val="600"/>
        </a:spcBef>
        <a:buChar char="–"/>
        <a:defRPr sz="1400" kern="1200">
          <a:solidFill>
            <a:schemeClr val="tx1"/>
          </a:solidFill>
          <a:latin typeface="+mn-lt"/>
          <a:ea typeface="+mn-ea"/>
          <a:cs typeface="+mn-cs"/>
        </a:defRPr>
      </a:lvl4pPr>
      <a:lvl5pPr marL="889000" indent="-177800" algn="l" defTabSz="711200" rtl="0" eaLnBrk="1" latinLnBrk="0" hangingPunct="1">
        <a:spcBef>
          <a:spcPts val="600"/>
        </a:spcBef>
        <a:buChar char="&gt;"/>
        <a:defRPr sz="1400" kern="1200">
          <a:solidFill>
            <a:schemeClr val="tx1"/>
          </a:solidFill>
          <a:latin typeface="+mn-lt"/>
          <a:ea typeface="+mn-ea"/>
          <a:cs typeface="+mn-cs"/>
        </a:defRPr>
      </a:lvl5pPr>
      <a:lvl6pPr marL="1066800" algn="l" defTabSz="711200" rtl="0" eaLnBrk="1" latinLnBrk="0" hangingPunct="1">
        <a:defRPr sz="1400" kern="1200">
          <a:solidFill>
            <a:schemeClr val="tx1"/>
          </a:solidFill>
          <a:latin typeface="+mn-lt"/>
          <a:ea typeface="+mn-ea"/>
          <a:cs typeface="+mn-cs"/>
        </a:defRPr>
      </a:lvl6pPr>
      <a:lvl7pPr marL="1244600" algn="l" defTabSz="711200" rtl="0" eaLnBrk="1" latinLnBrk="0" hangingPunct="1">
        <a:defRPr sz="1400" kern="1200">
          <a:solidFill>
            <a:schemeClr val="tx1"/>
          </a:solidFill>
          <a:latin typeface="+mn-lt"/>
          <a:ea typeface="+mn-ea"/>
          <a:cs typeface="+mn-cs"/>
        </a:defRPr>
      </a:lvl7pPr>
      <a:lvl8pPr marL="1422400" algn="l" defTabSz="711200" rtl="0" eaLnBrk="1" latinLnBrk="0" hangingPunct="1">
        <a:defRPr sz="1400" kern="1200">
          <a:solidFill>
            <a:schemeClr val="tx1"/>
          </a:solidFill>
          <a:latin typeface="+mn-lt"/>
          <a:ea typeface="+mn-ea"/>
          <a:cs typeface="+mn-cs"/>
        </a:defRPr>
      </a:lvl8pPr>
      <a:lvl9pPr marL="1600200" algn="l" defTabSz="7112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0">
          <p15:clr>
            <a:srgbClr val="D1D1D1"/>
          </p15:clr>
        </p15:guide>
        <p15:guide id="2" pos="211">
          <p15:clr>
            <a:srgbClr val="D1D1D1"/>
          </p15:clr>
        </p15:guide>
        <p15:guide id="4" orient="horz" pos="799">
          <p15:clr>
            <a:srgbClr val="D1D1D1"/>
          </p15:clr>
        </p15:guide>
        <p15:guide id="7" orient="horz" pos="4133">
          <p15:clr>
            <a:srgbClr val="D1D1D1"/>
          </p15:clr>
        </p15:guide>
        <p15:guide id="8" pos="7469">
          <p15:clr>
            <a:srgbClr val="D1D1D1"/>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3EEFE3C-04B9-AB3C-EAE9-80904F3FD8AA}"/>
              </a:ext>
            </a:extLst>
          </p:cNvPr>
          <p:cNvGraphicFramePr>
            <a:graphicFrameLocks noChangeAspect="1"/>
          </p:cNvGraphicFramePr>
          <p:nvPr userDrawn="1">
            <p:custDataLst>
              <p:tags r:id="rId14"/>
            </p:custDataLst>
            <p:extLst>
              <p:ext uri="{D42A27DB-BD31-4B8C-83A1-F6EECF244321}">
                <p14:modId xmlns:p14="http://schemas.microsoft.com/office/powerpoint/2010/main" val="14494594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503" imgH="503" progId="TCLayout.ActiveDocument.1">
                  <p:embed/>
                </p:oleObj>
              </mc:Choice>
              <mc:Fallback>
                <p:oleObj name="think-cell Slide" r:id="rId15" imgW="503" imgH="503" progId="TCLayout.ActiveDocument.1">
                  <p:embed/>
                  <p:pic>
                    <p:nvPicPr>
                      <p:cNvPr id="3" name="think-cell data - do not delete" hidden="1">
                        <a:extLst>
                          <a:ext uri="{FF2B5EF4-FFF2-40B4-BE49-F238E27FC236}">
                            <a16:creationId xmlns:a16="http://schemas.microsoft.com/office/drawing/2014/main" id="{C3EEFE3C-04B9-AB3C-EAE9-80904F3FD8AA}"/>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5" name="BtfpConfiguration" hidden="1"/>
          <p:cNvSpPr txBox="1"/>
          <p:nvPr userDrawn="1"/>
        </p:nvSpPr>
        <p:spPr bwMode="hidden">
          <a:xfrm>
            <a:off x="0" y="0"/>
            <a:ext cx="36000" cy="36000"/>
          </a:xfrm>
          <a:prstGeom prst="rect">
            <a:avLst/>
          </a:prstGeom>
          <a:noFill/>
        </p:spPr>
        <p:txBody>
          <a:bodyPr wrap="none" lIns="0" tIns="0" rIns="0" bIns="0" rtlCol="0">
            <a:noAutofit/>
          </a:bodyPr>
          <a:lstStyle/>
          <a:p>
            <a:pPr marL="0" indent="0">
              <a:buNone/>
            </a:pPr>
            <a:r>
              <a:rPr lang="en-US" sz="100">
                <a:solidFill>
                  <a:schemeClr val="bg1">
                    <a:alpha val="0"/>
                  </a:schemeClr>
                </a:solidFill>
              </a:rPr>
              <a:t>&lt;btfp&gt;</a:t>
            </a:r>
          </a:p>
          <a:p>
            <a:pPr marL="0" indent="0">
              <a:buNone/>
            </a:pPr>
            <a:r>
              <a:rPr lang="en-US" sz="100">
                <a:solidFill>
                  <a:schemeClr val="bg1">
                    <a:alpha val="0"/>
                  </a:schemeClr>
                </a:solidFill>
              </a:rPr>
              <a:t>  &lt;template version="2.3.3" type="branded" pageSize="widescreen" /&gt;</a:t>
            </a:r>
          </a:p>
          <a:p>
            <a:pPr marL="0" indent="0">
              <a:buNone/>
            </a:pPr>
            <a:r>
              <a:rPr lang="en-US" sz="100">
                <a:solidFill>
                  <a:schemeClr val="bg1">
                    <a:alpha val="0"/>
                  </a:schemeClr>
                </a:solidFill>
              </a:rPr>
              <a:t>  &lt;!--BTFPCONFIGURATION:3C627466703E0D0A20203C74656D706C6174652076657273696F6E3D22322E332E342220747970653D226272616E64656422207061676553697A653D227769646573637265656E22202F3E0D0A3C2F627466703E--&gt;</a:t>
            </a:r>
          </a:p>
          <a:p>
            <a:pPr marL="0" indent="0">
              <a:buNone/>
            </a:pPr>
            <a:r>
              <a:rPr lang="en-US" sz="100">
                <a:solidFill>
                  <a:schemeClr val="bg1">
                    <a:alpha val="0"/>
                  </a:schemeClr>
                </a:solidFill>
              </a:rPr>
              <a:t>&lt;/btfp&gt;</a:t>
            </a:r>
          </a:p>
        </p:txBody>
      </p:sp>
      <p:sp>
        <p:nvSpPr>
          <p:cNvPr id="8" name="CreatedFooter"/>
          <p:cNvSpPr/>
          <p:nvPr userDrawn="1"/>
        </p:nvSpPr>
        <p:spPr>
          <a:xfrm>
            <a:off x="8263033" y="6642830"/>
            <a:ext cx="1368171" cy="165036"/>
          </a:xfrm>
          <a:prstGeom prst="rect">
            <a:avLst/>
          </a:prstGeom>
        </p:spPr>
        <p:txBody>
          <a:bodyPr wrap="square" lIns="36000" tIns="36000" rIns="36000" bIns="36000">
            <a:spAutoFit/>
          </a:bodyPr>
          <a:lstStyle/>
          <a:p>
            <a:pPr marL="0" indent="0" algn="ctr" defTabSz="711200" rtl="0" eaLnBrk="1" latinLnBrk="0" hangingPunct="1">
              <a:spcBef>
                <a:spcPts val="1200"/>
              </a:spcBef>
              <a:buNone/>
            </a:pPr>
            <a:r>
              <a:rPr lang="en-US" sz="600">
                <a:solidFill>
                  <a:srgbClr val="FFFFFF"/>
                </a:solidFill>
              </a:rPr>
              <a:t>CKI Solar-250426_update</a:t>
            </a:r>
          </a:p>
        </p:txBody>
      </p:sp>
      <p:sp>
        <p:nvSpPr>
          <p:cNvPr id="7" name="OfficeCode"/>
          <p:cNvSpPr/>
          <p:nvPr userDrawn="1"/>
        </p:nvSpPr>
        <p:spPr>
          <a:xfrm>
            <a:off x="7348519" y="6642830"/>
            <a:ext cx="288036" cy="165036"/>
          </a:xfrm>
          <a:prstGeom prst="rect">
            <a:avLst/>
          </a:prstGeom>
        </p:spPr>
        <p:txBody>
          <a:bodyPr wrap="square" lIns="36000" tIns="36000" rIns="36000" bIns="36000">
            <a:spAutoFit/>
          </a:bodyPr>
          <a:lstStyle/>
          <a:p>
            <a:pPr marL="0" indent="0" algn="ctr" defTabSz="711200" rtl="0" eaLnBrk="1" latinLnBrk="0" hangingPunct="1">
              <a:spcBef>
                <a:spcPts val="1200"/>
              </a:spcBef>
              <a:buNone/>
            </a:pPr>
            <a:r>
              <a:rPr lang="en-US" sz="600">
                <a:solidFill>
                  <a:srgbClr val="FFFFFF"/>
                </a:solidFill>
              </a:rPr>
              <a:t>BOS</a:t>
            </a:r>
          </a:p>
        </p:txBody>
      </p:sp>
      <p:sp>
        <p:nvSpPr>
          <p:cNvPr id="13" name="Title Placeholder 8">
            <a:extLst>
              <a:ext uri="{FF2B5EF4-FFF2-40B4-BE49-F238E27FC236}">
                <a16:creationId xmlns:a16="http://schemas.microsoft.com/office/drawing/2014/main" id="{CCECC6B5-B58A-574A-B188-965A3EA68087}"/>
              </a:ext>
            </a:extLst>
          </p:cNvPr>
          <p:cNvSpPr>
            <a:spLocks noGrp="1"/>
          </p:cNvSpPr>
          <p:nvPr>
            <p:ph type="title"/>
          </p:nvPr>
        </p:nvSpPr>
        <p:spPr>
          <a:xfrm>
            <a:off x="334963" y="365125"/>
            <a:ext cx="11522075" cy="1325563"/>
          </a:xfrm>
          <a:prstGeom prst="rect">
            <a:avLst/>
          </a:prstGeom>
        </p:spPr>
        <p:txBody>
          <a:bodyPr vert="horz" lIns="91440" tIns="45720" rIns="91440" bIns="45720" rtlCol="0" anchor="ctr">
            <a:normAutofit/>
          </a:bodyPr>
          <a:lstStyle/>
          <a:p>
            <a:r>
              <a:rPr lang="en-US"/>
              <a:t>Click to edit Master title style</a:t>
            </a:r>
          </a:p>
        </p:txBody>
      </p:sp>
      <p:sp>
        <p:nvSpPr>
          <p:cNvPr id="15" name="Text Placeholder 10">
            <a:extLst>
              <a:ext uri="{FF2B5EF4-FFF2-40B4-BE49-F238E27FC236}">
                <a16:creationId xmlns:a16="http://schemas.microsoft.com/office/drawing/2014/main" id="{115DFB91-512B-3844-A114-92FBEDCA92F2}"/>
              </a:ext>
            </a:extLst>
          </p:cNvPr>
          <p:cNvSpPr>
            <a:spLocks noGrp="1"/>
          </p:cNvSpPr>
          <p:nvPr>
            <p:ph type="body" idx="1"/>
          </p:nvPr>
        </p:nvSpPr>
        <p:spPr>
          <a:xfrm>
            <a:off x="334963" y="1825625"/>
            <a:ext cx="11522075" cy="4351338"/>
          </a:xfrm>
          <a:prstGeom prst="rect">
            <a:avLst/>
          </a:prstGeom>
        </p:spPr>
        <p:txBody>
          <a:bodyPr vert="horz" lIns="91440" tIns="45720" rIns="91440" bIns="45720" rtlCol="0">
            <a:normAutofit/>
          </a:body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spTree>
    <p:custDataLst>
      <p:tags r:id="rId13"/>
    </p:custDataLst>
    <p:extLst>
      <p:ext uri="{BB962C8B-B14F-4D97-AF65-F5344CB8AC3E}">
        <p14:creationId xmlns:p14="http://schemas.microsoft.com/office/powerpoint/2010/main" val="10105311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711200" rtl="0" eaLnBrk="1" latinLnBrk="0" hangingPunct="1">
        <a:lnSpc>
          <a:spcPct val="100000"/>
        </a:lnSpc>
        <a:spcBef>
          <a:spcPct val="0"/>
        </a:spcBef>
        <a:buNone/>
        <a:defRPr sz="3600" b="1" kern="1200">
          <a:solidFill>
            <a:schemeClr val="tx1"/>
          </a:solidFill>
          <a:latin typeface="+mj-lt"/>
          <a:ea typeface="+mj-ea"/>
          <a:cs typeface="+mj-cs"/>
        </a:defRPr>
      </a:lvl1pPr>
    </p:titleStyle>
    <p:body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177800" indent="-177800" algn="l" defTabSz="711200" rtl="0" eaLnBrk="1" latinLnBrk="0" hangingPunct="1">
        <a:spcBef>
          <a:spcPts val="1200"/>
        </a:spcBef>
        <a:buChar char="•"/>
        <a:defRPr sz="1600" kern="1200">
          <a:solidFill>
            <a:schemeClr val="tx1"/>
          </a:solidFill>
          <a:latin typeface="+mn-lt"/>
          <a:ea typeface="+mn-ea"/>
          <a:cs typeface="+mn-cs"/>
        </a:defRPr>
      </a:lvl1pPr>
      <a:lvl2pPr marL="355600" indent="-177800" algn="l" defTabSz="711200" rtl="0" eaLnBrk="1" latinLnBrk="0" hangingPunct="1">
        <a:spcBef>
          <a:spcPts val="600"/>
        </a:spcBef>
        <a:buChar char="–"/>
        <a:defRPr sz="1400" kern="1200">
          <a:solidFill>
            <a:schemeClr val="tx1"/>
          </a:solidFill>
          <a:latin typeface="+mn-lt"/>
          <a:ea typeface="+mn-ea"/>
          <a:cs typeface="+mn-cs"/>
        </a:defRPr>
      </a:lvl2pPr>
      <a:lvl3pPr marL="533400" indent="-177800" algn="l" defTabSz="711200" rtl="0" eaLnBrk="1" latinLnBrk="0" hangingPunct="1">
        <a:spcBef>
          <a:spcPts val="600"/>
        </a:spcBef>
        <a:buChar char="&gt;"/>
        <a:defRPr sz="1400" kern="1200">
          <a:solidFill>
            <a:schemeClr val="tx1"/>
          </a:solidFill>
          <a:latin typeface="+mn-lt"/>
          <a:ea typeface="+mn-ea"/>
          <a:cs typeface="+mn-cs"/>
        </a:defRPr>
      </a:lvl3pPr>
      <a:lvl4pPr marL="711200" indent="-177800" algn="l" defTabSz="711200" rtl="0" eaLnBrk="1" latinLnBrk="0" hangingPunct="1">
        <a:spcBef>
          <a:spcPts val="600"/>
        </a:spcBef>
        <a:buChar char="–"/>
        <a:defRPr sz="1400" kern="1200">
          <a:solidFill>
            <a:schemeClr val="tx1"/>
          </a:solidFill>
          <a:latin typeface="+mn-lt"/>
          <a:ea typeface="+mn-ea"/>
          <a:cs typeface="+mn-cs"/>
        </a:defRPr>
      </a:lvl4pPr>
      <a:lvl5pPr marL="889000" indent="-177800" algn="l" defTabSz="711200" rtl="0" eaLnBrk="1" latinLnBrk="0" hangingPunct="1">
        <a:spcBef>
          <a:spcPts val="600"/>
        </a:spcBef>
        <a:buChar char="&gt;"/>
        <a:defRPr sz="1400" kern="1200">
          <a:solidFill>
            <a:schemeClr val="tx1"/>
          </a:solidFill>
          <a:latin typeface="+mn-lt"/>
          <a:ea typeface="+mn-ea"/>
          <a:cs typeface="+mn-cs"/>
        </a:defRPr>
      </a:lvl5pPr>
      <a:lvl6pPr marL="1066800" algn="l" defTabSz="711200" rtl="0" eaLnBrk="1" latinLnBrk="0" hangingPunct="1">
        <a:defRPr sz="1400" kern="1200">
          <a:solidFill>
            <a:schemeClr val="tx1"/>
          </a:solidFill>
          <a:latin typeface="+mn-lt"/>
          <a:ea typeface="+mn-ea"/>
          <a:cs typeface="+mn-cs"/>
        </a:defRPr>
      </a:lvl6pPr>
      <a:lvl7pPr marL="1244600" algn="l" defTabSz="711200" rtl="0" eaLnBrk="1" latinLnBrk="0" hangingPunct="1">
        <a:defRPr sz="1400" kern="1200">
          <a:solidFill>
            <a:schemeClr val="tx1"/>
          </a:solidFill>
          <a:latin typeface="+mn-lt"/>
          <a:ea typeface="+mn-ea"/>
          <a:cs typeface="+mn-cs"/>
        </a:defRPr>
      </a:lvl7pPr>
      <a:lvl8pPr marL="1422400" algn="l" defTabSz="711200" rtl="0" eaLnBrk="1" latinLnBrk="0" hangingPunct="1">
        <a:defRPr sz="1400" kern="1200">
          <a:solidFill>
            <a:schemeClr val="tx1"/>
          </a:solidFill>
          <a:latin typeface="+mn-lt"/>
          <a:ea typeface="+mn-ea"/>
          <a:cs typeface="+mn-cs"/>
        </a:defRPr>
      </a:lvl8pPr>
      <a:lvl9pPr marL="1600200" algn="l" defTabSz="7112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0">
          <p15:clr>
            <a:srgbClr val="D1D1D1"/>
          </p15:clr>
        </p15:guide>
        <p15:guide id="2" pos="211">
          <p15:clr>
            <a:srgbClr val="D1D1D1"/>
          </p15:clr>
        </p15:guide>
        <p15:guide id="4" orient="horz" pos="799">
          <p15:clr>
            <a:srgbClr val="D1D1D1"/>
          </p15:clr>
        </p15:guide>
        <p15:guide id="7" orient="horz" pos="4133">
          <p15:clr>
            <a:srgbClr val="D1D1D1"/>
          </p15:clr>
        </p15:guide>
        <p15:guide id="8" pos="7469">
          <p15:clr>
            <a:srgbClr val="D1D1D1"/>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3EEFE3C-04B9-AB3C-EAE9-80904F3FD8AA}"/>
              </a:ext>
            </a:extLst>
          </p:cNvPr>
          <p:cNvGraphicFramePr>
            <a:graphicFrameLocks noChangeAspect="1"/>
          </p:cNvGraphicFramePr>
          <p:nvPr userDrawn="1">
            <p:custDataLst>
              <p:tags r:id="rId14"/>
            </p:custDataLst>
            <p:extLst>
              <p:ext uri="{D42A27DB-BD31-4B8C-83A1-F6EECF244321}">
                <p14:modId xmlns:p14="http://schemas.microsoft.com/office/powerpoint/2010/main" val="14494594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503" imgH="503" progId="TCLayout.ActiveDocument.1">
                  <p:embed/>
                </p:oleObj>
              </mc:Choice>
              <mc:Fallback>
                <p:oleObj name="think-cell Slide" r:id="rId15" imgW="503" imgH="503" progId="TCLayout.ActiveDocument.1">
                  <p:embed/>
                  <p:pic>
                    <p:nvPicPr>
                      <p:cNvPr id="3" name="think-cell data - do not delete" hidden="1">
                        <a:extLst>
                          <a:ext uri="{FF2B5EF4-FFF2-40B4-BE49-F238E27FC236}">
                            <a16:creationId xmlns:a16="http://schemas.microsoft.com/office/drawing/2014/main" id="{C3EEFE3C-04B9-AB3C-EAE9-80904F3FD8AA}"/>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5" name="BtfpConfiguration" hidden="1"/>
          <p:cNvSpPr txBox="1"/>
          <p:nvPr userDrawn="1"/>
        </p:nvSpPr>
        <p:spPr bwMode="hidden">
          <a:xfrm>
            <a:off x="0" y="0"/>
            <a:ext cx="36000" cy="36000"/>
          </a:xfrm>
          <a:prstGeom prst="rect">
            <a:avLst/>
          </a:prstGeom>
          <a:noFill/>
        </p:spPr>
        <p:txBody>
          <a:bodyPr wrap="none" lIns="0" tIns="0" rIns="0" bIns="0" rtlCol="0">
            <a:noAutofit/>
          </a:bodyPr>
          <a:lstStyle/>
          <a:p>
            <a:pPr marL="0" indent="0">
              <a:buNone/>
            </a:pPr>
            <a:r>
              <a:rPr lang="en-US" sz="100">
                <a:solidFill>
                  <a:schemeClr val="bg1">
                    <a:alpha val="0"/>
                  </a:schemeClr>
                </a:solidFill>
              </a:rPr>
              <a:t>&lt;btfp&gt;</a:t>
            </a:r>
          </a:p>
          <a:p>
            <a:pPr marL="0" indent="0">
              <a:buNone/>
            </a:pPr>
            <a:r>
              <a:rPr lang="en-US" sz="100">
                <a:solidFill>
                  <a:schemeClr val="bg1">
                    <a:alpha val="0"/>
                  </a:schemeClr>
                </a:solidFill>
              </a:rPr>
              <a:t>  &lt;template version="2.3.3" type="branded" pageSize="widescreen" /&gt;</a:t>
            </a:r>
          </a:p>
          <a:p>
            <a:pPr marL="0" indent="0">
              <a:buNone/>
            </a:pPr>
            <a:r>
              <a:rPr lang="en-US" sz="100">
                <a:solidFill>
                  <a:schemeClr val="bg1">
                    <a:alpha val="0"/>
                  </a:schemeClr>
                </a:solidFill>
              </a:rPr>
              <a:t>  &lt;!--BTFPCONFIGURATION:3C627466703E0D0A20203C74656D706C6174652076657273696F6E3D22322E332E342220747970653D226272616E64656422207061676553697A653D227769646573637265656E22202F3E0D0A3C2F627466703E--&gt;</a:t>
            </a:r>
          </a:p>
          <a:p>
            <a:pPr marL="0" indent="0">
              <a:buNone/>
            </a:pPr>
            <a:r>
              <a:rPr lang="en-US" sz="100">
                <a:solidFill>
                  <a:schemeClr val="bg1">
                    <a:alpha val="0"/>
                  </a:schemeClr>
                </a:solidFill>
              </a:rPr>
              <a:t>&lt;/btfp&gt;</a:t>
            </a:r>
          </a:p>
        </p:txBody>
      </p:sp>
      <p:sp>
        <p:nvSpPr>
          <p:cNvPr id="8" name="CreatedFooter"/>
          <p:cNvSpPr/>
          <p:nvPr userDrawn="1"/>
        </p:nvSpPr>
        <p:spPr>
          <a:xfrm>
            <a:off x="8263033" y="6642830"/>
            <a:ext cx="1368171" cy="165036"/>
          </a:xfrm>
          <a:prstGeom prst="rect">
            <a:avLst/>
          </a:prstGeom>
        </p:spPr>
        <p:txBody>
          <a:bodyPr wrap="square" lIns="36000" tIns="36000" rIns="36000" bIns="36000">
            <a:spAutoFit/>
          </a:bodyPr>
          <a:lstStyle/>
          <a:p>
            <a:pPr marL="0" indent="0" algn="ctr" defTabSz="711200" rtl="0" eaLnBrk="1" latinLnBrk="0" hangingPunct="1">
              <a:spcBef>
                <a:spcPts val="1200"/>
              </a:spcBef>
              <a:buNone/>
            </a:pPr>
            <a:r>
              <a:rPr lang="en-US" sz="600">
                <a:solidFill>
                  <a:srgbClr val="FFFFFF"/>
                </a:solidFill>
              </a:rPr>
              <a:t>CKI Solar-250426_update (1)</a:t>
            </a:r>
          </a:p>
        </p:txBody>
      </p:sp>
      <p:sp>
        <p:nvSpPr>
          <p:cNvPr id="7" name="OfficeCode"/>
          <p:cNvSpPr/>
          <p:nvPr userDrawn="1"/>
        </p:nvSpPr>
        <p:spPr>
          <a:xfrm>
            <a:off x="7348519" y="6642830"/>
            <a:ext cx="288036" cy="165036"/>
          </a:xfrm>
          <a:prstGeom prst="rect">
            <a:avLst/>
          </a:prstGeom>
        </p:spPr>
        <p:txBody>
          <a:bodyPr wrap="square" lIns="36000" tIns="36000" rIns="36000" bIns="36000">
            <a:spAutoFit/>
          </a:bodyPr>
          <a:lstStyle/>
          <a:p>
            <a:pPr marL="0" indent="0" algn="ctr" defTabSz="711200" rtl="0" eaLnBrk="1" latinLnBrk="0" hangingPunct="1">
              <a:spcBef>
                <a:spcPts val="1200"/>
              </a:spcBef>
              <a:buNone/>
            </a:pPr>
            <a:r>
              <a:rPr lang="en-US" sz="600">
                <a:solidFill>
                  <a:srgbClr val="FFFFFF"/>
                </a:solidFill>
              </a:rPr>
              <a:t>BOS</a:t>
            </a:r>
          </a:p>
        </p:txBody>
      </p:sp>
      <p:sp>
        <p:nvSpPr>
          <p:cNvPr id="13" name="Title Placeholder 8">
            <a:extLst>
              <a:ext uri="{FF2B5EF4-FFF2-40B4-BE49-F238E27FC236}">
                <a16:creationId xmlns:a16="http://schemas.microsoft.com/office/drawing/2014/main" id="{CCECC6B5-B58A-574A-B188-965A3EA68087}"/>
              </a:ext>
            </a:extLst>
          </p:cNvPr>
          <p:cNvSpPr>
            <a:spLocks noGrp="1"/>
          </p:cNvSpPr>
          <p:nvPr>
            <p:ph type="title"/>
          </p:nvPr>
        </p:nvSpPr>
        <p:spPr>
          <a:xfrm>
            <a:off x="334963" y="365125"/>
            <a:ext cx="11522075" cy="1325563"/>
          </a:xfrm>
          <a:prstGeom prst="rect">
            <a:avLst/>
          </a:prstGeom>
        </p:spPr>
        <p:txBody>
          <a:bodyPr vert="horz" lIns="91440" tIns="45720" rIns="91440" bIns="45720" rtlCol="0" anchor="ctr">
            <a:normAutofit/>
          </a:bodyPr>
          <a:lstStyle/>
          <a:p>
            <a:r>
              <a:rPr lang="en-US"/>
              <a:t>Click to edit Master title style</a:t>
            </a:r>
          </a:p>
        </p:txBody>
      </p:sp>
      <p:sp>
        <p:nvSpPr>
          <p:cNvPr id="15" name="Text Placeholder 10">
            <a:extLst>
              <a:ext uri="{FF2B5EF4-FFF2-40B4-BE49-F238E27FC236}">
                <a16:creationId xmlns:a16="http://schemas.microsoft.com/office/drawing/2014/main" id="{115DFB91-512B-3844-A114-92FBEDCA92F2}"/>
              </a:ext>
            </a:extLst>
          </p:cNvPr>
          <p:cNvSpPr>
            <a:spLocks noGrp="1"/>
          </p:cNvSpPr>
          <p:nvPr>
            <p:ph type="body" idx="1"/>
          </p:nvPr>
        </p:nvSpPr>
        <p:spPr>
          <a:xfrm>
            <a:off x="334963" y="1825625"/>
            <a:ext cx="11522075" cy="4351338"/>
          </a:xfrm>
          <a:prstGeom prst="rect">
            <a:avLst/>
          </a:prstGeom>
        </p:spPr>
        <p:txBody>
          <a:bodyPr vert="horz" lIns="91440" tIns="45720" rIns="91440" bIns="45720" rtlCol="0">
            <a:normAutofit/>
          </a:body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spTree>
    <p:custDataLst>
      <p:tags r:id="rId13"/>
    </p:custDataLst>
    <p:extLst>
      <p:ext uri="{BB962C8B-B14F-4D97-AF65-F5344CB8AC3E}">
        <p14:creationId xmlns:p14="http://schemas.microsoft.com/office/powerpoint/2010/main" val="391874008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711200" rtl="0" eaLnBrk="1" latinLnBrk="0" hangingPunct="1">
        <a:lnSpc>
          <a:spcPct val="100000"/>
        </a:lnSpc>
        <a:spcBef>
          <a:spcPct val="0"/>
        </a:spcBef>
        <a:buNone/>
        <a:defRPr sz="3600" b="1" kern="1200">
          <a:solidFill>
            <a:schemeClr val="tx1"/>
          </a:solidFill>
          <a:latin typeface="+mj-lt"/>
          <a:ea typeface="+mj-ea"/>
          <a:cs typeface="+mj-cs"/>
        </a:defRPr>
      </a:lvl1pPr>
    </p:titleStyle>
    <p:body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177800" indent="-177800" algn="l" defTabSz="711200" rtl="0" eaLnBrk="1" latinLnBrk="0" hangingPunct="1">
        <a:spcBef>
          <a:spcPts val="1200"/>
        </a:spcBef>
        <a:buChar char="•"/>
        <a:defRPr sz="1600" kern="1200">
          <a:solidFill>
            <a:schemeClr val="tx1"/>
          </a:solidFill>
          <a:latin typeface="+mn-lt"/>
          <a:ea typeface="+mn-ea"/>
          <a:cs typeface="+mn-cs"/>
        </a:defRPr>
      </a:lvl1pPr>
      <a:lvl2pPr marL="355600" indent="-177800" algn="l" defTabSz="711200" rtl="0" eaLnBrk="1" latinLnBrk="0" hangingPunct="1">
        <a:spcBef>
          <a:spcPts val="600"/>
        </a:spcBef>
        <a:buChar char="–"/>
        <a:defRPr sz="1400" kern="1200">
          <a:solidFill>
            <a:schemeClr val="tx1"/>
          </a:solidFill>
          <a:latin typeface="+mn-lt"/>
          <a:ea typeface="+mn-ea"/>
          <a:cs typeface="+mn-cs"/>
        </a:defRPr>
      </a:lvl2pPr>
      <a:lvl3pPr marL="533400" indent="-177800" algn="l" defTabSz="711200" rtl="0" eaLnBrk="1" latinLnBrk="0" hangingPunct="1">
        <a:spcBef>
          <a:spcPts val="600"/>
        </a:spcBef>
        <a:buChar char="&gt;"/>
        <a:defRPr sz="1400" kern="1200">
          <a:solidFill>
            <a:schemeClr val="tx1"/>
          </a:solidFill>
          <a:latin typeface="+mn-lt"/>
          <a:ea typeface="+mn-ea"/>
          <a:cs typeface="+mn-cs"/>
        </a:defRPr>
      </a:lvl3pPr>
      <a:lvl4pPr marL="711200" indent="-177800" algn="l" defTabSz="711200" rtl="0" eaLnBrk="1" latinLnBrk="0" hangingPunct="1">
        <a:spcBef>
          <a:spcPts val="600"/>
        </a:spcBef>
        <a:buChar char="–"/>
        <a:defRPr sz="1400" kern="1200">
          <a:solidFill>
            <a:schemeClr val="tx1"/>
          </a:solidFill>
          <a:latin typeface="+mn-lt"/>
          <a:ea typeface="+mn-ea"/>
          <a:cs typeface="+mn-cs"/>
        </a:defRPr>
      </a:lvl4pPr>
      <a:lvl5pPr marL="889000" indent="-177800" algn="l" defTabSz="711200" rtl="0" eaLnBrk="1" latinLnBrk="0" hangingPunct="1">
        <a:spcBef>
          <a:spcPts val="600"/>
        </a:spcBef>
        <a:buChar char="&gt;"/>
        <a:defRPr sz="1400" kern="1200">
          <a:solidFill>
            <a:schemeClr val="tx1"/>
          </a:solidFill>
          <a:latin typeface="+mn-lt"/>
          <a:ea typeface="+mn-ea"/>
          <a:cs typeface="+mn-cs"/>
        </a:defRPr>
      </a:lvl5pPr>
      <a:lvl6pPr marL="1066800" algn="l" defTabSz="711200" rtl="0" eaLnBrk="1" latinLnBrk="0" hangingPunct="1">
        <a:defRPr sz="1400" kern="1200">
          <a:solidFill>
            <a:schemeClr val="tx1"/>
          </a:solidFill>
          <a:latin typeface="+mn-lt"/>
          <a:ea typeface="+mn-ea"/>
          <a:cs typeface="+mn-cs"/>
        </a:defRPr>
      </a:lvl6pPr>
      <a:lvl7pPr marL="1244600" algn="l" defTabSz="711200" rtl="0" eaLnBrk="1" latinLnBrk="0" hangingPunct="1">
        <a:defRPr sz="1400" kern="1200">
          <a:solidFill>
            <a:schemeClr val="tx1"/>
          </a:solidFill>
          <a:latin typeface="+mn-lt"/>
          <a:ea typeface="+mn-ea"/>
          <a:cs typeface="+mn-cs"/>
        </a:defRPr>
      </a:lvl7pPr>
      <a:lvl8pPr marL="1422400" algn="l" defTabSz="711200" rtl="0" eaLnBrk="1" latinLnBrk="0" hangingPunct="1">
        <a:defRPr sz="1400" kern="1200">
          <a:solidFill>
            <a:schemeClr val="tx1"/>
          </a:solidFill>
          <a:latin typeface="+mn-lt"/>
          <a:ea typeface="+mn-ea"/>
          <a:cs typeface="+mn-cs"/>
        </a:defRPr>
      </a:lvl8pPr>
      <a:lvl9pPr marL="1600200" algn="l" defTabSz="7112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0">
          <p15:clr>
            <a:srgbClr val="D1D1D1"/>
          </p15:clr>
        </p15:guide>
        <p15:guide id="2" pos="211">
          <p15:clr>
            <a:srgbClr val="D1D1D1"/>
          </p15:clr>
        </p15:guide>
        <p15:guide id="4" orient="horz" pos="799">
          <p15:clr>
            <a:srgbClr val="D1D1D1"/>
          </p15:clr>
        </p15:guide>
        <p15:guide id="7" orient="horz" pos="4133">
          <p15:clr>
            <a:srgbClr val="D1D1D1"/>
          </p15:clr>
        </p15:guide>
        <p15:guide id="8" pos="7469">
          <p15:clr>
            <a:srgbClr val="D1D1D1"/>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hyperlink" Target="https://business.columbia.edu/faculty/people/gernot-wagner" TargetMode="External"/><Relationship Id="rId18" Type="http://schemas.openxmlformats.org/officeDocument/2006/relationships/image" Target="../media/image26.svg"/><Relationship Id="rId3" Type="http://schemas.openxmlformats.org/officeDocument/2006/relationships/tags" Target="../tags/tag344.xml"/><Relationship Id="rId7" Type="http://schemas.openxmlformats.org/officeDocument/2006/relationships/image" Target="../media/image22.emf"/><Relationship Id="rId12" Type="http://schemas.openxmlformats.org/officeDocument/2006/relationships/hyperlink" Target="https://www.revisionenergy.com/solar-products/home/rooftop-solar/solar-power/how-do-solar-panels-work" TargetMode="External"/><Relationship Id="rId17" Type="http://schemas.openxmlformats.org/officeDocument/2006/relationships/image" Target="../media/image25.svg"/><Relationship Id="rId2" Type="http://schemas.openxmlformats.org/officeDocument/2006/relationships/tags" Target="../tags/tag343.xml"/><Relationship Id="rId16" Type="http://schemas.openxmlformats.org/officeDocument/2006/relationships/image" Target="../media/image24.svg"/><Relationship Id="rId1" Type="http://schemas.openxmlformats.org/officeDocument/2006/relationships/tags" Target="../tags/tag342.xml"/><Relationship Id="rId6" Type="http://schemas.openxmlformats.org/officeDocument/2006/relationships/oleObject" Target="../embeddings/oleObject17.bin"/><Relationship Id="rId11" Type="http://schemas.openxmlformats.org/officeDocument/2006/relationships/hyperlink" Target="https://www.solarkal.com/blog/the-solarkal-quarterly-4-whats-the-suns-cap-rate" TargetMode="External"/><Relationship Id="rId5" Type="http://schemas.openxmlformats.org/officeDocument/2006/relationships/notesSlide" Target="../notesSlides/notesSlide10.xml"/><Relationship Id="rId15" Type="http://schemas.openxmlformats.org/officeDocument/2006/relationships/hyperlink" Target="https://business.columbia.edu/insights/climate/solar" TargetMode="External"/><Relationship Id="rId10" Type="http://schemas.openxmlformats.org/officeDocument/2006/relationships/hyperlink" Target="https://www.iea.org/reports/renewables-2023" TargetMode="External"/><Relationship Id="rId19" Type="http://schemas.openxmlformats.org/officeDocument/2006/relationships/image" Target="../media/image27.svg"/><Relationship Id="rId4" Type="http://schemas.openxmlformats.org/officeDocument/2006/relationships/slideLayout" Target="../slideLayouts/slideLayout1.xml"/><Relationship Id="rId9" Type="http://schemas.openxmlformats.org/officeDocument/2006/relationships/hyperlink" Target="https://seia.org/research-resources/solar-industry-research-data/" TargetMode="External"/><Relationship Id="rId14" Type="http://schemas.openxmlformats.org/officeDocument/2006/relationships/hyperlink" Target="https://business.columbia.edu/insights/climate/cki" TargetMode="External"/></Relationships>
</file>

<file path=ppt/slides/_rels/slide11.xml.rels><?xml version="1.0" encoding="UTF-8" standalone="yes"?>
<Relationships xmlns="http://schemas.openxmlformats.org/package/2006/relationships"><Relationship Id="rId26" Type="http://schemas.openxmlformats.org/officeDocument/2006/relationships/tags" Target="../tags/tag370.xml"/><Relationship Id="rId21" Type="http://schemas.openxmlformats.org/officeDocument/2006/relationships/tags" Target="../tags/tag365.xml"/><Relationship Id="rId42" Type="http://schemas.openxmlformats.org/officeDocument/2006/relationships/tags" Target="../tags/tag386.xml"/><Relationship Id="rId47" Type="http://schemas.openxmlformats.org/officeDocument/2006/relationships/tags" Target="../tags/tag391.xml"/><Relationship Id="rId63" Type="http://schemas.openxmlformats.org/officeDocument/2006/relationships/tags" Target="../tags/tag407.xml"/><Relationship Id="rId68" Type="http://schemas.openxmlformats.org/officeDocument/2006/relationships/tags" Target="../tags/tag412.xml"/><Relationship Id="rId16" Type="http://schemas.openxmlformats.org/officeDocument/2006/relationships/tags" Target="../tags/tag360.xml"/><Relationship Id="rId11" Type="http://schemas.openxmlformats.org/officeDocument/2006/relationships/tags" Target="../tags/tag355.xml"/><Relationship Id="rId24" Type="http://schemas.openxmlformats.org/officeDocument/2006/relationships/tags" Target="../tags/tag368.xml"/><Relationship Id="rId32" Type="http://schemas.openxmlformats.org/officeDocument/2006/relationships/tags" Target="../tags/tag376.xml"/><Relationship Id="rId37" Type="http://schemas.openxmlformats.org/officeDocument/2006/relationships/tags" Target="../tags/tag381.xml"/><Relationship Id="rId40" Type="http://schemas.openxmlformats.org/officeDocument/2006/relationships/tags" Target="../tags/tag384.xml"/><Relationship Id="rId45" Type="http://schemas.openxmlformats.org/officeDocument/2006/relationships/tags" Target="../tags/tag389.xml"/><Relationship Id="rId53" Type="http://schemas.openxmlformats.org/officeDocument/2006/relationships/tags" Target="../tags/tag397.xml"/><Relationship Id="rId58" Type="http://schemas.openxmlformats.org/officeDocument/2006/relationships/tags" Target="../tags/tag402.xml"/><Relationship Id="rId66" Type="http://schemas.openxmlformats.org/officeDocument/2006/relationships/tags" Target="../tags/tag410.xml"/><Relationship Id="rId74" Type="http://schemas.openxmlformats.org/officeDocument/2006/relationships/image" Target="../media/image13.emf"/><Relationship Id="rId79" Type="http://schemas.openxmlformats.org/officeDocument/2006/relationships/hyperlink" Target="https://business.columbia.edu/insights/climate/solar" TargetMode="External"/><Relationship Id="rId5" Type="http://schemas.openxmlformats.org/officeDocument/2006/relationships/tags" Target="../tags/tag349.xml"/><Relationship Id="rId61" Type="http://schemas.openxmlformats.org/officeDocument/2006/relationships/tags" Target="../tags/tag405.xml"/><Relationship Id="rId19" Type="http://schemas.openxmlformats.org/officeDocument/2006/relationships/tags" Target="../tags/tag363.xml"/><Relationship Id="rId14" Type="http://schemas.openxmlformats.org/officeDocument/2006/relationships/tags" Target="../tags/tag358.xml"/><Relationship Id="rId22" Type="http://schemas.openxmlformats.org/officeDocument/2006/relationships/tags" Target="../tags/tag366.xml"/><Relationship Id="rId27" Type="http://schemas.openxmlformats.org/officeDocument/2006/relationships/tags" Target="../tags/tag371.xml"/><Relationship Id="rId30" Type="http://schemas.openxmlformats.org/officeDocument/2006/relationships/tags" Target="../tags/tag374.xml"/><Relationship Id="rId35" Type="http://schemas.openxmlformats.org/officeDocument/2006/relationships/tags" Target="../tags/tag379.xml"/><Relationship Id="rId43" Type="http://schemas.openxmlformats.org/officeDocument/2006/relationships/tags" Target="../tags/tag387.xml"/><Relationship Id="rId48" Type="http://schemas.openxmlformats.org/officeDocument/2006/relationships/tags" Target="../tags/tag392.xml"/><Relationship Id="rId56" Type="http://schemas.openxmlformats.org/officeDocument/2006/relationships/tags" Target="../tags/tag400.xml"/><Relationship Id="rId64" Type="http://schemas.openxmlformats.org/officeDocument/2006/relationships/tags" Target="../tags/tag408.xml"/><Relationship Id="rId69" Type="http://schemas.openxmlformats.org/officeDocument/2006/relationships/tags" Target="../tags/tag413.xml"/><Relationship Id="rId77" Type="http://schemas.openxmlformats.org/officeDocument/2006/relationships/hyperlink" Target="https://business.columbia.edu/faculty/people/gernot-wagner" TargetMode="External"/><Relationship Id="rId8" Type="http://schemas.openxmlformats.org/officeDocument/2006/relationships/tags" Target="../tags/tag352.xml"/><Relationship Id="rId51" Type="http://schemas.openxmlformats.org/officeDocument/2006/relationships/tags" Target="../tags/tag395.xml"/><Relationship Id="rId72" Type="http://schemas.openxmlformats.org/officeDocument/2006/relationships/notesSlide" Target="../notesSlides/notesSlide11.xml"/><Relationship Id="rId80" Type="http://schemas.openxmlformats.org/officeDocument/2006/relationships/chart" Target="../charts/chart7.xml"/><Relationship Id="rId3" Type="http://schemas.openxmlformats.org/officeDocument/2006/relationships/tags" Target="../tags/tag347.xml"/><Relationship Id="rId12" Type="http://schemas.openxmlformats.org/officeDocument/2006/relationships/tags" Target="../tags/tag356.xml"/><Relationship Id="rId17" Type="http://schemas.openxmlformats.org/officeDocument/2006/relationships/tags" Target="../tags/tag361.xml"/><Relationship Id="rId25" Type="http://schemas.openxmlformats.org/officeDocument/2006/relationships/tags" Target="../tags/tag369.xml"/><Relationship Id="rId33" Type="http://schemas.openxmlformats.org/officeDocument/2006/relationships/tags" Target="../tags/tag377.xml"/><Relationship Id="rId38" Type="http://schemas.openxmlformats.org/officeDocument/2006/relationships/tags" Target="../tags/tag382.xml"/><Relationship Id="rId46" Type="http://schemas.openxmlformats.org/officeDocument/2006/relationships/tags" Target="../tags/tag390.xml"/><Relationship Id="rId59" Type="http://schemas.openxmlformats.org/officeDocument/2006/relationships/tags" Target="../tags/tag403.xml"/><Relationship Id="rId67" Type="http://schemas.openxmlformats.org/officeDocument/2006/relationships/tags" Target="../tags/tag411.xml"/><Relationship Id="rId20" Type="http://schemas.openxmlformats.org/officeDocument/2006/relationships/tags" Target="../tags/tag364.xml"/><Relationship Id="rId41" Type="http://schemas.openxmlformats.org/officeDocument/2006/relationships/tags" Target="../tags/tag385.xml"/><Relationship Id="rId54" Type="http://schemas.openxmlformats.org/officeDocument/2006/relationships/tags" Target="../tags/tag398.xml"/><Relationship Id="rId62" Type="http://schemas.openxmlformats.org/officeDocument/2006/relationships/tags" Target="../tags/tag406.xml"/><Relationship Id="rId70" Type="http://schemas.openxmlformats.org/officeDocument/2006/relationships/tags" Target="../tags/tag414.xml"/><Relationship Id="rId75" Type="http://schemas.openxmlformats.org/officeDocument/2006/relationships/hyperlink" Target="https://www.nrel.gov/docs/fy23osti/87303.pdf" TargetMode="External"/><Relationship Id="rId1" Type="http://schemas.openxmlformats.org/officeDocument/2006/relationships/tags" Target="../tags/tag345.xml"/><Relationship Id="rId6" Type="http://schemas.openxmlformats.org/officeDocument/2006/relationships/tags" Target="../tags/tag350.xml"/><Relationship Id="rId15" Type="http://schemas.openxmlformats.org/officeDocument/2006/relationships/tags" Target="../tags/tag359.xml"/><Relationship Id="rId23" Type="http://schemas.openxmlformats.org/officeDocument/2006/relationships/tags" Target="../tags/tag367.xml"/><Relationship Id="rId28" Type="http://schemas.openxmlformats.org/officeDocument/2006/relationships/tags" Target="../tags/tag372.xml"/><Relationship Id="rId36" Type="http://schemas.openxmlformats.org/officeDocument/2006/relationships/tags" Target="../tags/tag380.xml"/><Relationship Id="rId49" Type="http://schemas.openxmlformats.org/officeDocument/2006/relationships/tags" Target="../tags/tag393.xml"/><Relationship Id="rId57" Type="http://schemas.openxmlformats.org/officeDocument/2006/relationships/tags" Target="../tags/tag401.xml"/><Relationship Id="rId10" Type="http://schemas.openxmlformats.org/officeDocument/2006/relationships/tags" Target="../tags/tag354.xml"/><Relationship Id="rId31" Type="http://schemas.openxmlformats.org/officeDocument/2006/relationships/tags" Target="../tags/tag375.xml"/><Relationship Id="rId44" Type="http://schemas.openxmlformats.org/officeDocument/2006/relationships/tags" Target="../tags/tag388.xml"/><Relationship Id="rId52" Type="http://schemas.openxmlformats.org/officeDocument/2006/relationships/tags" Target="../tags/tag396.xml"/><Relationship Id="rId60" Type="http://schemas.openxmlformats.org/officeDocument/2006/relationships/tags" Target="../tags/tag404.xml"/><Relationship Id="rId65" Type="http://schemas.openxmlformats.org/officeDocument/2006/relationships/tags" Target="../tags/tag409.xml"/><Relationship Id="rId73" Type="http://schemas.openxmlformats.org/officeDocument/2006/relationships/oleObject" Target="../embeddings/oleObject18.bin"/><Relationship Id="rId78" Type="http://schemas.openxmlformats.org/officeDocument/2006/relationships/hyperlink" Target="https://business.columbia.edu/insights/climate/cki" TargetMode="External"/><Relationship Id="rId4" Type="http://schemas.openxmlformats.org/officeDocument/2006/relationships/tags" Target="../tags/tag348.xml"/><Relationship Id="rId9" Type="http://schemas.openxmlformats.org/officeDocument/2006/relationships/tags" Target="../tags/tag353.xml"/><Relationship Id="rId13" Type="http://schemas.openxmlformats.org/officeDocument/2006/relationships/tags" Target="../tags/tag357.xml"/><Relationship Id="rId18" Type="http://schemas.openxmlformats.org/officeDocument/2006/relationships/tags" Target="../tags/tag362.xml"/><Relationship Id="rId39" Type="http://schemas.openxmlformats.org/officeDocument/2006/relationships/tags" Target="../tags/tag383.xml"/><Relationship Id="rId34" Type="http://schemas.openxmlformats.org/officeDocument/2006/relationships/tags" Target="../tags/tag378.xml"/><Relationship Id="rId50" Type="http://schemas.openxmlformats.org/officeDocument/2006/relationships/tags" Target="../tags/tag394.xml"/><Relationship Id="rId55" Type="http://schemas.openxmlformats.org/officeDocument/2006/relationships/tags" Target="../tags/tag399.xml"/><Relationship Id="rId76" Type="http://schemas.openxmlformats.org/officeDocument/2006/relationships/hyperlink" Target="https://www.solarkal.com/blog/the-solarkal-quarterly-4-whats-the-suns-cap-rate" TargetMode="External"/><Relationship Id="rId7" Type="http://schemas.openxmlformats.org/officeDocument/2006/relationships/tags" Target="../tags/tag351.xml"/><Relationship Id="rId71" Type="http://schemas.openxmlformats.org/officeDocument/2006/relationships/slideLayout" Target="../slideLayouts/slideLayout1.xml"/><Relationship Id="rId2" Type="http://schemas.openxmlformats.org/officeDocument/2006/relationships/tags" Target="../tags/tag346.xml"/><Relationship Id="rId29" Type="http://schemas.openxmlformats.org/officeDocument/2006/relationships/tags" Target="../tags/tag373.xm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hyperlink" Target="https://business.columbia.edu/faculty/people/gernot-wagner" TargetMode="External"/><Relationship Id="rId3" Type="http://schemas.openxmlformats.org/officeDocument/2006/relationships/tags" Target="../tags/tag417.xml"/><Relationship Id="rId7" Type="http://schemas.openxmlformats.org/officeDocument/2006/relationships/image" Target="../media/image13.emf"/><Relationship Id="rId12" Type="http://schemas.openxmlformats.org/officeDocument/2006/relationships/hyperlink" Target="https://emp.lbl.gov/sites/default/files/2024-04/Queued%20Up%202024%20Edition_1.pdf" TargetMode="External"/><Relationship Id="rId2" Type="http://schemas.openxmlformats.org/officeDocument/2006/relationships/tags" Target="../tags/tag416.xml"/><Relationship Id="rId16" Type="http://schemas.openxmlformats.org/officeDocument/2006/relationships/image" Target="../media/image29.png"/><Relationship Id="rId1" Type="http://schemas.openxmlformats.org/officeDocument/2006/relationships/tags" Target="../tags/tag415.xml"/><Relationship Id="rId6" Type="http://schemas.openxmlformats.org/officeDocument/2006/relationships/oleObject" Target="../embeddings/oleObject19.bin"/><Relationship Id="rId11" Type="http://schemas.openxmlformats.org/officeDocument/2006/relationships/hyperlink" Target="https://www.eia.gov/electricity/annual/" TargetMode="External"/><Relationship Id="rId5" Type="http://schemas.openxmlformats.org/officeDocument/2006/relationships/notesSlide" Target="../notesSlides/notesSlide12.xml"/><Relationship Id="rId15" Type="http://schemas.openxmlformats.org/officeDocument/2006/relationships/hyperlink" Target="https://business.columbia.edu/insights/climate/solar" TargetMode="External"/><Relationship Id="rId10" Type="http://schemas.openxmlformats.org/officeDocument/2006/relationships/hyperlink" Target="https://nsrdb.nrel.gov/" TargetMode="External"/><Relationship Id="rId4" Type="http://schemas.openxmlformats.org/officeDocument/2006/relationships/slideLayout" Target="../slideLayouts/slideLayout14.xml"/><Relationship Id="rId9" Type="http://schemas.openxmlformats.org/officeDocument/2006/relationships/hyperlink" Target="https://www.solarkal.com/blog/the-50-states-of-solar-an-inside-look-at-how-solarkal-grades-each-state" TargetMode="External"/><Relationship Id="rId14" Type="http://schemas.openxmlformats.org/officeDocument/2006/relationships/hyperlink" Target="https://business.columbia.edu/insights/climate/cki" TargetMode="External"/></Relationships>
</file>

<file path=ppt/slides/_rels/slide13.xml.rels><?xml version="1.0" encoding="UTF-8" standalone="yes"?>
<Relationships xmlns="http://schemas.openxmlformats.org/package/2006/relationships"><Relationship Id="rId13" Type="http://schemas.openxmlformats.org/officeDocument/2006/relationships/tags" Target="../tags/tag430.xml"/><Relationship Id="rId18" Type="http://schemas.openxmlformats.org/officeDocument/2006/relationships/tags" Target="../tags/tag435.xml"/><Relationship Id="rId26" Type="http://schemas.openxmlformats.org/officeDocument/2006/relationships/image" Target="../media/image22.emf"/><Relationship Id="rId3" Type="http://schemas.openxmlformats.org/officeDocument/2006/relationships/tags" Target="../tags/tag420.xml"/><Relationship Id="rId21" Type="http://schemas.openxmlformats.org/officeDocument/2006/relationships/tags" Target="../tags/tag438.xml"/><Relationship Id="rId34" Type="http://schemas.openxmlformats.org/officeDocument/2006/relationships/image" Target="../media/image31.jpeg"/><Relationship Id="rId7" Type="http://schemas.openxmlformats.org/officeDocument/2006/relationships/tags" Target="../tags/tag424.xml"/><Relationship Id="rId12" Type="http://schemas.openxmlformats.org/officeDocument/2006/relationships/tags" Target="../tags/tag429.xml"/><Relationship Id="rId17" Type="http://schemas.openxmlformats.org/officeDocument/2006/relationships/tags" Target="../tags/tag434.xml"/><Relationship Id="rId25" Type="http://schemas.openxmlformats.org/officeDocument/2006/relationships/oleObject" Target="../embeddings/oleObject20.bin"/><Relationship Id="rId33" Type="http://schemas.openxmlformats.org/officeDocument/2006/relationships/image" Target="../media/image30.jpeg"/><Relationship Id="rId2" Type="http://schemas.openxmlformats.org/officeDocument/2006/relationships/tags" Target="../tags/tag419.xml"/><Relationship Id="rId16" Type="http://schemas.openxmlformats.org/officeDocument/2006/relationships/tags" Target="../tags/tag433.xml"/><Relationship Id="rId20" Type="http://schemas.openxmlformats.org/officeDocument/2006/relationships/tags" Target="../tags/tag437.xml"/><Relationship Id="rId29" Type="http://schemas.openxmlformats.org/officeDocument/2006/relationships/hyperlink" Target="https://business.columbia.edu/faculty/people/gernot-wagner" TargetMode="External"/><Relationship Id="rId1" Type="http://schemas.openxmlformats.org/officeDocument/2006/relationships/tags" Target="../tags/tag418.xml"/><Relationship Id="rId6" Type="http://schemas.openxmlformats.org/officeDocument/2006/relationships/tags" Target="../tags/tag423.xml"/><Relationship Id="rId11" Type="http://schemas.openxmlformats.org/officeDocument/2006/relationships/tags" Target="../tags/tag428.xml"/><Relationship Id="rId24" Type="http://schemas.openxmlformats.org/officeDocument/2006/relationships/notesSlide" Target="../notesSlides/notesSlide13.xml"/><Relationship Id="rId32" Type="http://schemas.openxmlformats.org/officeDocument/2006/relationships/chart" Target="../charts/chart8.xml"/><Relationship Id="rId5" Type="http://schemas.openxmlformats.org/officeDocument/2006/relationships/tags" Target="../tags/tag422.xml"/><Relationship Id="rId15" Type="http://schemas.openxmlformats.org/officeDocument/2006/relationships/tags" Target="../tags/tag432.xml"/><Relationship Id="rId23" Type="http://schemas.openxmlformats.org/officeDocument/2006/relationships/slideLayout" Target="../slideLayouts/slideLayout1.xml"/><Relationship Id="rId28" Type="http://schemas.openxmlformats.org/officeDocument/2006/relationships/hyperlink" Target="https://www.scenichudson.org/vf-tags/clean-energy/" TargetMode="External"/><Relationship Id="rId10" Type="http://schemas.openxmlformats.org/officeDocument/2006/relationships/tags" Target="../tags/tag427.xml"/><Relationship Id="rId19" Type="http://schemas.openxmlformats.org/officeDocument/2006/relationships/tags" Target="../tags/tag436.xml"/><Relationship Id="rId31" Type="http://schemas.openxmlformats.org/officeDocument/2006/relationships/hyperlink" Target="https://business.columbia.edu/insights/climate/solar" TargetMode="External"/><Relationship Id="rId4" Type="http://schemas.openxmlformats.org/officeDocument/2006/relationships/tags" Target="../tags/tag421.xml"/><Relationship Id="rId9" Type="http://schemas.openxmlformats.org/officeDocument/2006/relationships/tags" Target="../tags/tag426.xml"/><Relationship Id="rId14" Type="http://schemas.openxmlformats.org/officeDocument/2006/relationships/tags" Target="../tags/tag431.xml"/><Relationship Id="rId22" Type="http://schemas.openxmlformats.org/officeDocument/2006/relationships/tags" Target="../tags/tag439.xml"/><Relationship Id="rId27" Type="http://schemas.openxmlformats.org/officeDocument/2006/relationships/hyperlink" Target="https://caseworks.business.columbia.edu/caseworks/elp-greenport-scaling-community-solar" TargetMode="External"/><Relationship Id="rId30" Type="http://schemas.openxmlformats.org/officeDocument/2006/relationships/hyperlink" Target="https://business.columbia.edu/insights/climate/cki" TargetMode="External"/><Relationship Id="rId8" Type="http://schemas.openxmlformats.org/officeDocument/2006/relationships/tags" Target="../tags/tag425.xml"/></Relationships>
</file>

<file path=ppt/slides/_rels/slide14.xml.rels><?xml version="1.0" encoding="UTF-8" standalone="yes"?>
<Relationships xmlns="http://schemas.openxmlformats.org/package/2006/relationships"><Relationship Id="rId13" Type="http://schemas.openxmlformats.org/officeDocument/2006/relationships/tags" Target="../tags/tag452.xml"/><Relationship Id="rId18" Type="http://schemas.openxmlformats.org/officeDocument/2006/relationships/tags" Target="../tags/tag457.xml"/><Relationship Id="rId26" Type="http://schemas.openxmlformats.org/officeDocument/2006/relationships/tags" Target="../tags/tag465.xml"/><Relationship Id="rId39" Type="http://schemas.openxmlformats.org/officeDocument/2006/relationships/hyperlink" Target="https://www.forbes.com/home-improvement/solar/new-jersey-solar-incentives/" TargetMode="External"/><Relationship Id="rId21" Type="http://schemas.openxmlformats.org/officeDocument/2006/relationships/tags" Target="../tags/tag460.xml"/><Relationship Id="rId34" Type="http://schemas.openxmlformats.org/officeDocument/2006/relationships/slideLayout" Target="../slideLayouts/slideLayout1.xml"/><Relationship Id="rId42" Type="http://schemas.openxmlformats.org/officeDocument/2006/relationships/hyperlink" Target="https://www.dsireusa.org/" TargetMode="External"/><Relationship Id="rId47" Type="http://schemas.openxmlformats.org/officeDocument/2006/relationships/hyperlink" Target="https://business.columbia.edu/insights/climate/solar" TargetMode="External"/><Relationship Id="rId7" Type="http://schemas.openxmlformats.org/officeDocument/2006/relationships/tags" Target="../tags/tag446.xml"/><Relationship Id="rId2" Type="http://schemas.openxmlformats.org/officeDocument/2006/relationships/tags" Target="../tags/tag441.xml"/><Relationship Id="rId16" Type="http://schemas.openxmlformats.org/officeDocument/2006/relationships/tags" Target="../tags/tag455.xml"/><Relationship Id="rId29" Type="http://schemas.openxmlformats.org/officeDocument/2006/relationships/tags" Target="../tags/tag468.xml"/><Relationship Id="rId1" Type="http://schemas.openxmlformats.org/officeDocument/2006/relationships/tags" Target="../tags/tag440.xml"/><Relationship Id="rId6" Type="http://schemas.openxmlformats.org/officeDocument/2006/relationships/tags" Target="../tags/tag445.xml"/><Relationship Id="rId11" Type="http://schemas.openxmlformats.org/officeDocument/2006/relationships/tags" Target="../tags/tag450.xml"/><Relationship Id="rId24" Type="http://schemas.openxmlformats.org/officeDocument/2006/relationships/tags" Target="../tags/tag463.xml"/><Relationship Id="rId32" Type="http://schemas.openxmlformats.org/officeDocument/2006/relationships/tags" Target="../tags/tag471.xml"/><Relationship Id="rId37" Type="http://schemas.openxmlformats.org/officeDocument/2006/relationships/image" Target="../media/image13.emf"/><Relationship Id="rId40" Type="http://schemas.openxmlformats.org/officeDocument/2006/relationships/hyperlink" Target="https://www.energysage.com/local-data/solar-rebates-incentives/tx/" TargetMode="External"/><Relationship Id="rId45" Type="http://schemas.openxmlformats.org/officeDocument/2006/relationships/hyperlink" Target="https://business.columbia.edu/faculty/people/gernot-wagner" TargetMode="External"/><Relationship Id="rId5" Type="http://schemas.openxmlformats.org/officeDocument/2006/relationships/tags" Target="../tags/tag444.xml"/><Relationship Id="rId15" Type="http://schemas.openxmlformats.org/officeDocument/2006/relationships/tags" Target="../tags/tag454.xml"/><Relationship Id="rId23" Type="http://schemas.openxmlformats.org/officeDocument/2006/relationships/tags" Target="../tags/tag462.xml"/><Relationship Id="rId28" Type="http://schemas.openxmlformats.org/officeDocument/2006/relationships/tags" Target="../tags/tag467.xml"/><Relationship Id="rId36" Type="http://schemas.openxmlformats.org/officeDocument/2006/relationships/oleObject" Target="../embeddings/oleObject21.bin"/><Relationship Id="rId10" Type="http://schemas.openxmlformats.org/officeDocument/2006/relationships/tags" Target="../tags/tag449.xml"/><Relationship Id="rId19" Type="http://schemas.openxmlformats.org/officeDocument/2006/relationships/tags" Target="../tags/tag458.xml"/><Relationship Id="rId31" Type="http://schemas.openxmlformats.org/officeDocument/2006/relationships/tags" Target="../tags/tag470.xml"/><Relationship Id="rId44" Type="http://schemas.openxmlformats.org/officeDocument/2006/relationships/hyperlink" Target="https://www.solarkal.com/" TargetMode="External"/><Relationship Id="rId4" Type="http://schemas.openxmlformats.org/officeDocument/2006/relationships/tags" Target="../tags/tag443.xml"/><Relationship Id="rId9" Type="http://schemas.openxmlformats.org/officeDocument/2006/relationships/tags" Target="../tags/tag448.xml"/><Relationship Id="rId14" Type="http://schemas.openxmlformats.org/officeDocument/2006/relationships/tags" Target="../tags/tag453.xml"/><Relationship Id="rId22" Type="http://schemas.openxmlformats.org/officeDocument/2006/relationships/tags" Target="../tags/tag461.xml"/><Relationship Id="rId27" Type="http://schemas.openxmlformats.org/officeDocument/2006/relationships/tags" Target="../tags/tag466.xml"/><Relationship Id="rId30" Type="http://schemas.openxmlformats.org/officeDocument/2006/relationships/tags" Target="../tags/tag469.xml"/><Relationship Id="rId35" Type="http://schemas.openxmlformats.org/officeDocument/2006/relationships/notesSlide" Target="../notesSlides/notesSlide14.xml"/><Relationship Id="rId43" Type="http://schemas.openxmlformats.org/officeDocument/2006/relationships/hyperlink" Target="https://www.canarymedia.com/articles/solar/florida-is-now-a-solar-superpower-heres-how-it-happened?" TargetMode="External"/><Relationship Id="rId48" Type="http://schemas.openxmlformats.org/officeDocument/2006/relationships/chart" Target="../charts/chart9.xml"/><Relationship Id="rId8" Type="http://schemas.openxmlformats.org/officeDocument/2006/relationships/tags" Target="../tags/tag447.xml"/><Relationship Id="rId3" Type="http://schemas.openxmlformats.org/officeDocument/2006/relationships/tags" Target="../tags/tag442.xml"/><Relationship Id="rId12" Type="http://schemas.openxmlformats.org/officeDocument/2006/relationships/tags" Target="../tags/tag451.xml"/><Relationship Id="rId17" Type="http://schemas.openxmlformats.org/officeDocument/2006/relationships/tags" Target="../tags/tag456.xml"/><Relationship Id="rId25" Type="http://schemas.openxmlformats.org/officeDocument/2006/relationships/tags" Target="../tags/tag464.xml"/><Relationship Id="rId33" Type="http://schemas.openxmlformats.org/officeDocument/2006/relationships/tags" Target="../tags/tag472.xml"/><Relationship Id="rId38" Type="http://schemas.openxmlformats.org/officeDocument/2006/relationships/hyperlink" Target="https://www.solar.com/learn/solar-rebates-by-state/#CT" TargetMode="External"/><Relationship Id="rId46" Type="http://schemas.openxmlformats.org/officeDocument/2006/relationships/hyperlink" Target="https://business.columbia.edu/insights/climate/cki" TargetMode="External"/><Relationship Id="rId20" Type="http://schemas.openxmlformats.org/officeDocument/2006/relationships/tags" Target="../tags/tag459.xml"/><Relationship Id="rId41" Type="http://schemas.openxmlformats.org/officeDocument/2006/relationships/hyperlink" Target="https://www.texaspowerguide.com/" TargetMode="External"/></Relationships>
</file>

<file path=ppt/slides/_rels/slide15.xml.rels><?xml version="1.0" encoding="UTF-8" standalone="yes"?>
<Relationships xmlns="http://schemas.openxmlformats.org/package/2006/relationships"><Relationship Id="rId13" Type="http://schemas.openxmlformats.org/officeDocument/2006/relationships/tags" Target="../tags/tag485.xml"/><Relationship Id="rId18" Type="http://schemas.openxmlformats.org/officeDocument/2006/relationships/tags" Target="../tags/tag490.xml"/><Relationship Id="rId26" Type="http://schemas.openxmlformats.org/officeDocument/2006/relationships/tags" Target="../tags/tag498.xml"/><Relationship Id="rId39" Type="http://schemas.openxmlformats.org/officeDocument/2006/relationships/tags" Target="../tags/tag511.xml"/><Relationship Id="rId21" Type="http://schemas.openxmlformats.org/officeDocument/2006/relationships/tags" Target="../tags/tag493.xml"/><Relationship Id="rId34" Type="http://schemas.openxmlformats.org/officeDocument/2006/relationships/tags" Target="../tags/tag506.xml"/><Relationship Id="rId42" Type="http://schemas.openxmlformats.org/officeDocument/2006/relationships/slideLayout" Target="../slideLayouts/slideLayout1.xml"/><Relationship Id="rId47" Type="http://schemas.openxmlformats.org/officeDocument/2006/relationships/image" Target="../media/image33.png"/><Relationship Id="rId50" Type="http://schemas.openxmlformats.org/officeDocument/2006/relationships/hyperlink" Target="https://business.columbia.edu/faculty/people/gernot-wagner" TargetMode="External"/><Relationship Id="rId7" Type="http://schemas.openxmlformats.org/officeDocument/2006/relationships/tags" Target="../tags/tag479.xml"/><Relationship Id="rId2" Type="http://schemas.openxmlformats.org/officeDocument/2006/relationships/tags" Target="../tags/tag474.xml"/><Relationship Id="rId16" Type="http://schemas.openxmlformats.org/officeDocument/2006/relationships/tags" Target="../tags/tag488.xml"/><Relationship Id="rId29" Type="http://schemas.openxmlformats.org/officeDocument/2006/relationships/tags" Target="../tags/tag501.xml"/><Relationship Id="rId11" Type="http://schemas.openxmlformats.org/officeDocument/2006/relationships/tags" Target="../tags/tag483.xml"/><Relationship Id="rId24" Type="http://schemas.openxmlformats.org/officeDocument/2006/relationships/tags" Target="../tags/tag496.xml"/><Relationship Id="rId32" Type="http://schemas.openxmlformats.org/officeDocument/2006/relationships/tags" Target="../tags/tag504.xml"/><Relationship Id="rId37" Type="http://schemas.openxmlformats.org/officeDocument/2006/relationships/tags" Target="../tags/tag509.xml"/><Relationship Id="rId40" Type="http://schemas.openxmlformats.org/officeDocument/2006/relationships/tags" Target="../tags/tag512.xml"/><Relationship Id="rId45" Type="http://schemas.openxmlformats.org/officeDocument/2006/relationships/image" Target="../media/image13.emf"/><Relationship Id="rId53" Type="http://schemas.openxmlformats.org/officeDocument/2006/relationships/chart" Target="../charts/chart10.xml"/><Relationship Id="rId5" Type="http://schemas.openxmlformats.org/officeDocument/2006/relationships/tags" Target="../tags/tag477.xml"/><Relationship Id="rId10" Type="http://schemas.openxmlformats.org/officeDocument/2006/relationships/tags" Target="../tags/tag482.xml"/><Relationship Id="rId19" Type="http://schemas.openxmlformats.org/officeDocument/2006/relationships/tags" Target="../tags/tag491.xml"/><Relationship Id="rId31" Type="http://schemas.openxmlformats.org/officeDocument/2006/relationships/tags" Target="../tags/tag503.xml"/><Relationship Id="rId44" Type="http://schemas.openxmlformats.org/officeDocument/2006/relationships/oleObject" Target="../embeddings/oleObject22.bin"/><Relationship Id="rId52" Type="http://schemas.openxmlformats.org/officeDocument/2006/relationships/hyperlink" Target="https://business.columbia.edu/insights/climate/solar" TargetMode="External"/><Relationship Id="rId4" Type="http://schemas.openxmlformats.org/officeDocument/2006/relationships/tags" Target="../tags/tag476.xml"/><Relationship Id="rId9" Type="http://schemas.openxmlformats.org/officeDocument/2006/relationships/tags" Target="../tags/tag481.xml"/><Relationship Id="rId14" Type="http://schemas.openxmlformats.org/officeDocument/2006/relationships/tags" Target="../tags/tag486.xml"/><Relationship Id="rId22" Type="http://schemas.openxmlformats.org/officeDocument/2006/relationships/tags" Target="../tags/tag494.xml"/><Relationship Id="rId27" Type="http://schemas.openxmlformats.org/officeDocument/2006/relationships/tags" Target="../tags/tag499.xml"/><Relationship Id="rId30" Type="http://schemas.openxmlformats.org/officeDocument/2006/relationships/tags" Target="../tags/tag502.xml"/><Relationship Id="rId35" Type="http://schemas.openxmlformats.org/officeDocument/2006/relationships/tags" Target="../tags/tag507.xml"/><Relationship Id="rId43" Type="http://schemas.openxmlformats.org/officeDocument/2006/relationships/notesSlide" Target="../notesSlides/notesSlide15.xml"/><Relationship Id="rId48" Type="http://schemas.openxmlformats.org/officeDocument/2006/relationships/hyperlink" Target="https://cleanpower.org/resources/clean-power-annual-market-report-2024-snapshot/" TargetMode="External"/><Relationship Id="rId8" Type="http://schemas.openxmlformats.org/officeDocument/2006/relationships/tags" Target="../tags/tag480.xml"/><Relationship Id="rId51" Type="http://schemas.openxmlformats.org/officeDocument/2006/relationships/hyperlink" Target="https://business.columbia.edu/insights/climate/cki" TargetMode="External"/><Relationship Id="rId3" Type="http://schemas.openxmlformats.org/officeDocument/2006/relationships/tags" Target="../tags/tag475.xml"/><Relationship Id="rId12" Type="http://schemas.openxmlformats.org/officeDocument/2006/relationships/tags" Target="../tags/tag484.xml"/><Relationship Id="rId17" Type="http://schemas.openxmlformats.org/officeDocument/2006/relationships/tags" Target="../tags/tag489.xml"/><Relationship Id="rId25" Type="http://schemas.openxmlformats.org/officeDocument/2006/relationships/tags" Target="../tags/tag497.xml"/><Relationship Id="rId33" Type="http://schemas.openxmlformats.org/officeDocument/2006/relationships/tags" Target="../tags/tag505.xml"/><Relationship Id="rId38" Type="http://schemas.openxmlformats.org/officeDocument/2006/relationships/tags" Target="../tags/tag510.xml"/><Relationship Id="rId46" Type="http://schemas.openxmlformats.org/officeDocument/2006/relationships/image" Target="../media/image32.png"/><Relationship Id="rId20" Type="http://schemas.openxmlformats.org/officeDocument/2006/relationships/tags" Target="../tags/tag492.xml"/><Relationship Id="rId41" Type="http://schemas.openxmlformats.org/officeDocument/2006/relationships/tags" Target="../tags/tag513.xml"/><Relationship Id="rId1" Type="http://schemas.openxmlformats.org/officeDocument/2006/relationships/tags" Target="../tags/tag473.xml"/><Relationship Id="rId6" Type="http://schemas.openxmlformats.org/officeDocument/2006/relationships/tags" Target="../tags/tag478.xml"/><Relationship Id="rId15" Type="http://schemas.openxmlformats.org/officeDocument/2006/relationships/tags" Target="../tags/tag487.xml"/><Relationship Id="rId23" Type="http://schemas.openxmlformats.org/officeDocument/2006/relationships/tags" Target="../tags/tag495.xml"/><Relationship Id="rId28" Type="http://schemas.openxmlformats.org/officeDocument/2006/relationships/tags" Target="../tags/tag500.xml"/><Relationship Id="rId36" Type="http://schemas.openxmlformats.org/officeDocument/2006/relationships/tags" Target="../tags/tag508.xml"/><Relationship Id="rId49" Type="http://schemas.openxmlformats.org/officeDocument/2006/relationships/hyperlink" Target="https://www.eia.gov/todayinenergy/detail.php?id=64586" TargetMode="External"/></Relationships>
</file>

<file path=ppt/slides/_rels/slide16.xml.rels><?xml version="1.0" encoding="UTF-8" standalone="yes"?>
<Relationships xmlns="http://schemas.openxmlformats.org/package/2006/relationships"><Relationship Id="rId13" Type="http://schemas.openxmlformats.org/officeDocument/2006/relationships/tags" Target="../tags/tag526.xml"/><Relationship Id="rId18" Type="http://schemas.openxmlformats.org/officeDocument/2006/relationships/tags" Target="../tags/tag531.xml"/><Relationship Id="rId26" Type="http://schemas.openxmlformats.org/officeDocument/2006/relationships/oleObject" Target="../embeddings/oleObject23.bin"/><Relationship Id="rId3" Type="http://schemas.openxmlformats.org/officeDocument/2006/relationships/tags" Target="../tags/tag516.xml"/><Relationship Id="rId21" Type="http://schemas.openxmlformats.org/officeDocument/2006/relationships/tags" Target="../tags/tag534.xml"/><Relationship Id="rId34" Type="http://schemas.openxmlformats.org/officeDocument/2006/relationships/hyperlink" Target="https://business.columbia.edu/insights/climate/cki" TargetMode="External"/><Relationship Id="rId7" Type="http://schemas.openxmlformats.org/officeDocument/2006/relationships/tags" Target="../tags/tag520.xml"/><Relationship Id="rId12" Type="http://schemas.openxmlformats.org/officeDocument/2006/relationships/tags" Target="../tags/tag525.xml"/><Relationship Id="rId17" Type="http://schemas.openxmlformats.org/officeDocument/2006/relationships/tags" Target="../tags/tag530.xml"/><Relationship Id="rId25" Type="http://schemas.openxmlformats.org/officeDocument/2006/relationships/slideLayout" Target="../slideLayouts/slideLayout1.xml"/><Relationship Id="rId33" Type="http://schemas.openxmlformats.org/officeDocument/2006/relationships/hyperlink" Target="https://business.columbia.edu/faculty/people/gernot-wagner" TargetMode="External"/><Relationship Id="rId2" Type="http://schemas.openxmlformats.org/officeDocument/2006/relationships/tags" Target="../tags/tag515.xml"/><Relationship Id="rId16" Type="http://schemas.openxmlformats.org/officeDocument/2006/relationships/tags" Target="../tags/tag529.xml"/><Relationship Id="rId20" Type="http://schemas.openxmlformats.org/officeDocument/2006/relationships/tags" Target="../tags/tag533.xml"/><Relationship Id="rId29" Type="http://schemas.openxmlformats.org/officeDocument/2006/relationships/hyperlink" Target="https://www.lazard.com/media/uounhon4/lazards-lcoeplus-june-2025.pdf" TargetMode="External"/><Relationship Id="rId1" Type="http://schemas.openxmlformats.org/officeDocument/2006/relationships/tags" Target="../tags/tag514.xml"/><Relationship Id="rId6" Type="http://schemas.openxmlformats.org/officeDocument/2006/relationships/tags" Target="../tags/tag519.xml"/><Relationship Id="rId11" Type="http://schemas.openxmlformats.org/officeDocument/2006/relationships/tags" Target="../tags/tag524.xml"/><Relationship Id="rId24" Type="http://schemas.openxmlformats.org/officeDocument/2006/relationships/tags" Target="../tags/tag537.xml"/><Relationship Id="rId32" Type="http://schemas.openxmlformats.org/officeDocument/2006/relationships/hyperlink" Target="https://www.offgridai.us/" TargetMode="External"/><Relationship Id="rId5" Type="http://schemas.openxmlformats.org/officeDocument/2006/relationships/tags" Target="../tags/tag518.xml"/><Relationship Id="rId15" Type="http://schemas.openxmlformats.org/officeDocument/2006/relationships/tags" Target="../tags/tag528.xml"/><Relationship Id="rId23" Type="http://schemas.openxmlformats.org/officeDocument/2006/relationships/tags" Target="../tags/tag536.xml"/><Relationship Id="rId28" Type="http://schemas.openxmlformats.org/officeDocument/2006/relationships/chart" Target="../charts/chart11.xml"/><Relationship Id="rId10" Type="http://schemas.openxmlformats.org/officeDocument/2006/relationships/tags" Target="../tags/tag523.xml"/><Relationship Id="rId19" Type="http://schemas.openxmlformats.org/officeDocument/2006/relationships/tags" Target="../tags/tag532.xml"/><Relationship Id="rId31" Type="http://schemas.openxmlformats.org/officeDocument/2006/relationships/hyperlink" Target="https://www.eia.gov/outlooks/aeo/" TargetMode="External"/><Relationship Id="rId4" Type="http://schemas.openxmlformats.org/officeDocument/2006/relationships/tags" Target="../tags/tag517.xml"/><Relationship Id="rId9" Type="http://schemas.openxmlformats.org/officeDocument/2006/relationships/tags" Target="../tags/tag522.xml"/><Relationship Id="rId14" Type="http://schemas.openxmlformats.org/officeDocument/2006/relationships/tags" Target="../tags/tag527.xml"/><Relationship Id="rId22" Type="http://schemas.openxmlformats.org/officeDocument/2006/relationships/tags" Target="../tags/tag535.xml"/><Relationship Id="rId27" Type="http://schemas.openxmlformats.org/officeDocument/2006/relationships/image" Target="../media/image2.emf"/><Relationship Id="rId30" Type="http://schemas.openxmlformats.org/officeDocument/2006/relationships/hyperlink" Target="https://www.morganstanley.com/im/en-us/individual-investor/insights/articles/the-beat-outlook-2025.html" TargetMode="External"/><Relationship Id="rId35" Type="http://schemas.openxmlformats.org/officeDocument/2006/relationships/hyperlink" Target="https://business.columbia.edu/insights/climate/solar" TargetMode="External"/><Relationship Id="rId8" Type="http://schemas.openxmlformats.org/officeDocument/2006/relationships/tags" Target="../tags/tag52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emf"/><Relationship Id="rId2" Type="http://schemas.openxmlformats.org/officeDocument/2006/relationships/tags" Target="../tags/tag539.xml"/><Relationship Id="rId1" Type="http://schemas.openxmlformats.org/officeDocument/2006/relationships/tags" Target="../tags/tag538.xml"/><Relationship Id="rId6" Type="http://schemas.openxmlformats.org/officeDocument/2006/relationships/oleObject" Target="../embeddings/oleObject24.bin"/><Relationship Id="rId5" Type="http://schemas.openxmlformats.org/officeDocument/2006/relationships/image" Target="../media/image34.jpeg"/><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7.xml"/><Relationship Id="rId13" Type="http://schemas.openxmlformats.org/officeDocument/2006/relationships/hyperlink" Target="https://business.columbia.edu/insights/climate/cki" TargetMode="External"/><Relationship Id="rId3" Type="http://schemas.openxmlformats.org/officeDocument/2006/relationships/tags" Target="../tags/tag542.xml"/><Relationship Id="rId7" Type="http://schemas.openxmlformats.org/officeDocument/2006/relationships/slideLayout" Target="../slideLayouts/slideLayout1.xml"/><Relationship Id="rId12" Type="http://schemas.openxmlformats.org/officeDocument/2006/relationships/hyperlink" Target="https://business.columbia.edu/faculty/people/gernot-wagner" TargetMode="External"/><Relationship Id="rId2" Type="http://schemas.openxmlformats.org/officeDocument/2006/relationships/tags" Target="../tags/tag541.xml"/><Relationship Id="rId1" Type="http://schemas.openxmlformats.org/officeDocument/2006/relationships/tags" Target="../tags/tag540.xml"/><Relationship Id="rId6" Type="http://schemas.openxmlformats.org/officeDocument/2006/relationships/tags" Target="../tags/tag545.xml"/><Relationship Id="rId11" Type="http://schemas.openxmlformats.org/officeDocument/2006/relationships/image" Target="../media/image35.jpeg"/><Relationship Id="rId5" Type="http://schemas.openxmlformats.org/officeDocument/2006/relationships/tags" Target="../tags/tag544.xml"/><Relationship Id="rId10" Type="http://schemas.openxmlformats.org/officeDocument/2006/relationships/image" Target="../media/image13.emf"/><Relationship Id="rId4" Type="http://schemas.openxmlformats.org/officeDocument/2006/relationships/tags" Target="../tags/tag543.xml"/><Relationship Id="rId9" Type="http://schemas.openxmlformats.org/officeDocument/2006/relationships/oleObject" Target="../embeddings/oleObject25.bin"/><Relationship Id="rId14" Type="http://schemas.openxmlformats.org/officeDocument/2006/relationships/hyperlink" Target="https://business.columbia.edu/insights/climate/solar" TargetMode="Externa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hyperlink" Target="https://ourworldindata.org/grapher/solar-pv-prices" TargetMode="External"/><Relationship Id="rId18" Type="http://schemas.openxmlformats.org/officeDocument/2006/relationships/hyperlink" Target="https://business.columbia.edu/faculty/people/gernot-wagner" TargetMode="External"/><Relationship Id="rId3" Type="http://schemas.openxmlformats.org/officeDocument/2006/relationships/tags" Target="../tags/tag548.xml"/><Relationship Id="rId7" Type="http://schemas.openxmlformats.org/officeDocument/2006/relationships/notesSlide" Target="../notesSlides/notesSlide18.xml"/><Relationship Id="rId12" Type="http://schemas.openxmlformats.org/officeDocument/2006/relationships/hyperlink" Target="https://www.irena.org/Energy-Transition/Technology/Solar-energy" TargetMode="External"/><Relationship Id="rId17" Type="http://schemas.openxmlformats.org/officeDocument/2006/relationships/hyperlink" Target="https://www.energy.gov/eere/solar/sunshot-2030#:~:text=2030%20Goals%20Detailed,contributing%20to%20greater%20energy%20affordability." TargetMode="External"/><Relationship Id="rId2" Type="http://schemas.openxmlformats.org/officeDocument/2006/relationships/tags" Target="../tags/tag547.xml"/><Relationship Id="rId16" Type="http://schemas.openxmlformats.org/officeDocument/2006/relationships/hyperlink" Target="https://www.statista.com/statistics/799359/global-concentrated-solar-power-installation-cost-per-kilowatt/#:~:text=Between%202010%20and%202021%2C%20the,U.S.%20dollars%20per%20kilowatt%20installed." TargetMode="External"/><Relationship Id="rId20" Type="http://schemas.openxmlformats.org/officeDocument/2006/relationships/hyperlink" Target="https://business.columbia.edu/insights/climate/solar" TargetMode="External"/><Relationship Id="rId1" Type="http://schemas.openxmlformats.org/officeDocument/2006/relationships/tags" Target="../tags/tag546.xml"/><Relationship Id="rId6" Type="http://schemas.openxmlformats.org/officeDocument/2006/relationships/slideLayout" Target="../slideLayouts/slideLayout1.xml"/><Relationship Id="rId11" Type="http://schemas.openxmlformats.org/officeDocument/2006/relationships/image" Target="../media/image37.jpeg"/><Relationship Id="rId5" Type="http://schemas.openxmlformats.org/officeDocument/2006/relationships/tags" Target="../tags/tag550.xml"/><Relationship Id="rId15" Type="http://schemas.openxmlformats.org/officeDocument/2006/relationships/hyperlink" Target="https://www.renewableenergyworld.com/solar/utility-scale/how-solar-pv-is-winning-over-csp/#gref" TargetMode="External"/><Relationship Id="rId10" Type="http://schemas.openxmlformats.org/officeDocument/2006/relationships/image" Target="../media/image36.jpeg"/><Relationship Id="rId19" Type="http://schemas.openxmlformats.org/officeDocument/2006/relationships/hyperlink" Target="https://business.columbia.edu/insights/climate/cki" TargetMode="External"/><Relationship Id="rId4" Type="http://schemas.openxmlformats.org/officeDocument/2006/relationships/tags" Target="../tags/tag549.xml"/><Relationship Id="rId9" Type="http://schemas.openxmlformats.org/officeDocument/2006/relationships/image" Target="../media/image13.emf"/><Relationship Id="rId14" Type="http://schemas.openxmlformats.org/officeDocument/2006/relationships/hyperlink" Target="https://helioscsp.com/cost-of-concentrated-solar-power-csp-projects-fell-from-usd-0-38-kwh-to-usd-0-118-kwh-a-decline-of-69/"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2.emf"/><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oleObject" Target="../embeddings/oleObject9.bin"/><Relationship Id="rId5" Type="http://schemas.openxmlformats.org/officeDocument/2006/relationships/image" Target="../media/image11.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hyperlink" Target="https://www.sciencedirect.com/science/article/pii/B9780128114797000099" TargetMode="External"/><Relationship Id="rId18" Type="http://schemas.openxmlformats.org/officeDocument/2006/relationships/hyperlink" Target="https://business.columbia.edu/insights/climate/solar" TargetMode="External"/><Relationship Id="rId3" Type="http://schemas.openxmlformats.org/officeDocument/2006/relationships/tags" Target="../tags/tag553.xml"/><Relationship Id="rId7" Type="http://schemas.openxmlformats.org/officeDocument/2006/relationships/image" Target="../media/image13.emf"/><Relationship Id="rId12" Type="http://schemas.openxmlformats.org/officeDocument/2006/relationships/hyperlink" Target="https://www.britannica.com/technology/thin-film-solar-cell" TargetMode="External"/><Relationship Id="rId17" Type="http://schemas.openxmlformats.org/officeDocument/2006/relationships/hyperlink" Target="https://business.columbia.edu/insights/climate/cki" TargetMode="External"/><Relationship Id="rId2" Type="http://schemas.openxmlformats.org/officeDocument/2006/relationships/tags" Target="../tags/tag552.xml"/><Relationship Id="rId16" Type="http://schemas.openxmlformats.org/officeDocument/2006/relationships/hyperlink" Target="https://business.columbia.edu/faculty/people/gernot-wagner" TargetMode="External"/><Relationship Id="rId1" Type="http://schemas.openxmlformats.org/officeDocument/2006/relationships/tags" Target="../tags/tag551.xml"/><Relationship Id="rId6" Type="http://schemas.openxmlformats.org/officeDocument/2006/relationships/oleObject" Target="../embeddings/oleObject27.bin"/><Relationship Id="rId11" Type="http://schemas.openxmlformats.org/officeDocument/2006/relationships/hyperlink" Target="https://iea-pvps.org/trends_reports/trends-2022/" TargetMode="External"/><Relationship Id="rId5" Type="http://schemas.openxmlformats.org/officeDocument/2006/relationships/notesSlide" Target="../notesSlides/notesSlide19.xml"/><Relationship Id="rId15" Type="http://schemas.openxmlformats.org/officeDocument/2006/relationships/hyperlink" Target="https://insideclimatenews.org/news/06062024/inside-clean-energy-solar-panel-price-drop/" TargetMode="External"/><Relationship Id="rId10" Type="http://schemas.openxmlformats.org/officeDocument/2006/relationships/image" Target="../media/image40.jpeg"/><Relationship Id="rId4" Type="http://schemas.openxmlformats.org/officeDocument/2006/relationships/slideLayout" Target="../slideLayouts/slideLayout1.xml"/><Relationship Id="rId9" Type="http://schemas.openxmlformats.org/officeDocument/2006/relationships/image" Target="../media/image39.jpeg"/><Relationship Id="rId14" Type="http://schemas.openxmlformats.org/officeDocument/2006/relationships/hyperlink" Target="https://www.nrel.gov/docs/fy23osti/87303.pdf" TargetMode="External"/></Relationships>
</file>

<file path=ppt/slides/_rels/slide21.xml.rels><?xml version="1.0" encoding="UTF-8" standalone="yes"?>
<Relationships xmlns="http://schemas.openxmlformats.org/package/2006/relationships"><Relationship Id="rId26" Type="http://schemas.openxmlformats.org/officeDocument/2006/relationships/tags" Target="../tags/tag579.xml"/><Relationship Id="rId21" Type="http://schemas.openxmlformats.org/officeDocument/2006/relationships/tags" Target="../tags/tag574.xml"/><Relationship Id="rId34" Type="http://schemas.openxmlformats.org/officeDocument/2006/relationships/tags" Target="../tags/tag587.xml"/><Relationship Id="rId42" Type="http://schemas.openxmlformats.org/officeDocument/2006/relationships/tags" Target="../tags/tag595.xml"/><Relationship Id="rId47" Type="http://schemas.openxmlformats.org/officeDocument/2006/relationships/tags" Target="../tags/tag600.xml"/><Relationship Id="rId50" Type="http://schemas.openxmlformats.org/officeDocument/2006/relationships/tags" Target="../tags/tag603.xml"/><Relationship Id="rId55" Type="http://schemas.openxmlformats.org/officeDocument/2006/relationships/slideLayout" Target="../slideLayouts/slideLayout1.xml"/><Relationship Id="rId63" Type="http://schemas.openxmlformats.org/officeDocument/2006/relationships/hyperlink" Target="https://business.columbia.edu/insights/climate/solar" TargetMode="External"/><Relationship Id="rId7" Type="http://schemas.openxmlformats.org/officeDocument/2006/relationships/tags" Target="../tags/tag560.xml"/><Relationship Id="rId2" Type="http://schemas.openxmlformats.org/officeDocument/2006/relationships/tags" Target="../tags/tag555.xml"/><Relationship Id="rId16" Type="http://schemas.openxmlformats.org/officeDocument/2006/relationships/tags" Target="../tags/tag569.xml"/><Relationship Id="rId29" Type="http://schemas.openxmlformats.org/officeDocument/2006/relationships/tags" Target="../tags/tag582.xml"/><Relationship Id="rId11" Type="http://schemas.openxmlformats.org/officeDocument/2006/relationships/tags" Target="../tags/tag564.xml"/><Relationship Id="rId24" Type="http://schemas.openxmlformats.org/officeDocument/2006/relationships/tags" Target="../tags/tag577.xml"/><Relationship Id="rId32" Type="http://schemas.openxmlformats.org/officeDocument/2006/relationships/tags" Target="../tags/tag585.xml"/><Relationship Id="rId37" Type="http://schemas.openxmlformats.org/officeDocument/2006/relationships/tags" Target="../tags/tag590.xml"/><Relationship Id="rId40" Type="http://schemas.openxmlformats.org/officeDocument/2006/relationships/tags" Target="../tags/tag593.xml"/><Relationship Id="rId45" Type="http://schemas.openxmlformats.org/officeDocument/2006/relationships/tags" Target="../tags/tag598.xml"/><Relationship Id="rId53" Type="http://schemas.openxmlformats.org/officeDocument/2006/relationships/tags" Target="../tags/tag606.xml"/><Relationship Id="rId58" Type="http://schemas.openxmlformats.org/officeDocument/2006/relationships/image" Target="../media/image13.emf"/><Relationship Id="rId5" Type="http://schemas.openxmlformats.org/officeDocument/2006/relationships/tags" Target="../tags/tag558.xml"/><Relationship Id="rId61" Type="http://schemas.openxmlformats.org/officeDocument/2006/relationships/hyperlink" Target="https://business.columbia.edu/faculty/people/gernot-wagner" TargetMode="External"/><Relationship Id="rId19" Type="http://schemas.openxmlformats.org/officeDocument/2006/relationships/tags" Target="../tags/tag572.xml"/><Relationship Id="rId14" Type="http://schemas.openxmlformats.org/officeDocument/2006/relationships/tags" Target="../tags/tag567.xml"/><Relationship Id="rId22" Type="http://schemas.openxmlformats.org/officeDocument/2006/relationships/tags" Target="../tags/tag575.xml"/><Relationship Id="rId27" Type="http://schemas.openxmlformats.org/officeDocument/2006/relationships/tags" Target="../tags/tag580.xml"/><Relationship Id="rId30" Type="http://schemas.openxmlformats.org/officeDocument/2006/relationships/tags" Target="../tags/tag583.xml"/><Relationship Id="rId35" Type="http://schemas.openxmlformats.org/officeDocument/2006/relationships/tags" Target="../tags/tag588.xml"/><Relationship Id="rId43" Type="http://schemas.openxmlformats.org/officeDocument/2006/relationships/tags" Target="../tags/tag596.xml"/><Relationship Id="rId48" Type="http://schemas.openxmlformats.org/officeDocument/2006/relationships/tags" Target="../tags/tag601.xml"/><Relationship Id="rId56" Type="http://schemas.openxmlformats.org/officeDocument/2006/relationships/notesSlide" Target="../notesSlides/notesSlide20.xml"/><Relationship Id="rId64" Type="http://schemas.openxmlformats.org/officeDocument/2006/relationships/chart" Target="../charts/chart12.xml"/><Relationship Id="rId8" Type="http://schemas.openxmlformats.org/officeDocument/2006/relationships/tags" Target="../tags/tag561.xml"/><Relationship Id="rId51" Type="http://schemas.openxmlformats.org/officeDocument/2006/relationships/tags" Target="../tags/tag604.xml"/><Relationship Id="rId3" Type="http://schemas.openxmlformats.org/officeDocument/2006/relationships/tags" Target="../tags/tag556.xml"/><Relationship Id="rId12" Type="http://schemas.openxmlformats.org/officeDocument/2006/relationships/tags" Target="../tags/tag565.xml"/><Relationship Id="rId17" Type="http://schemas.openxmlformats.org/officeDocument/2006/relationships/tags" Target="../tags/tag570.xml"/><Relationship Id="rId25" Type="http://schemas.openxmlformats.org/officeDocument/2006/relationships/tags" Target="../tags/tag578.xml"/><Relationship Id="rId33" Type="http://schemas.openxmlformats.org/officeDocument/2006/relationships/tags" Target="../tags/tag586.xml"/><Relationship Id="rId38" Type="http://schemas.openxmlformats.org/officeDocument/2006/relationships/tags" Target="../tags/tag591.xml"/><Relationship Id="rId46" Type="http://schemas.openxmlformats.org/officeDocument/2006/relationships/tags" Target="../tags/tag599.xml"/><Relationship Id="rId59" Type="http://schemas.openxmlformats.org/officeDocument/2006/relationships/hyperlink" Target="https://www.iea.org/reports/solar-pv-global-supply-chains" TargetMode="External"/><Relationship Id="rId20" Type="http://schemas.openxmlformats.org/officeDocument/2006/relationships/tags" Target="../tags/tag573.xml"/><Relationship Id="rId41" Type="http://schemas.openxmlformats.org/officeDocument/2006/relationships/tags" Target="../tags/tag594.xml"/><Relationship Id="rId54" Type="http://schemas.openxmlformats.org/officeDocument/2006/relationships/tags" Target="../tags/tag607.xml"/><Relationship Id="rId62" Type="http://schemas.openxmlformats.org/officeDocument/2006/relationships/hyperlink" Target="https://business.columbia.edu/insights/climate/cki" TargetMode="External"/><Relationship Id="rId1" Type="http://schemas.openxmlformats.org/officeDocument/2006/relationships/tags" Target="../tags/tag554.xml"/><Relationship Id="rId6" Type="http://schemas.openxmlformats.org/officeDocument/2006/relationships/tags" Target="../tags/tag559.xml"/><Relationship Id="rId15" Type="http://schemas.openxmlformats.org/officeDocument/2006/relationships/tags" Target="../tags/tag568.xml"/><Relationship Id="rId23" Type="http://schemas.openxmlformats.org/officeDocument/2006/relationships/tags" Target="../tags/tag576.xml"/><Relationship Id="rId28" Type="http://schemas.openxmlformats.org/officeDocument/2006/relationships/tags" Target="../tags/tag581.xml"/><Relationship Id="rId36" Type="http://schemas.openxmlformats.org/officeDocument/2006/relationships/tags" Target="../tags/tag589.xml"/><Relationship Id="rId49" Type="http://schemas.openxmlformats.org/officeDocument/2006/relationships/tags" Target="../tags/tag602.xml"/><Relationship Id="rId57" Type="http://schemas.openxmlformats.org/officeDocument/2006/relationships/oleObject" Target="../embeddings/oleObject28.bin"/><Relationship Id="rId10" Type="http://schemas.openxmlformats.org/officeDocument/2006/relationships/tags" Target="../tags/tag563.xml"/><Relationship Id="rId31" Type="http://schemas.openxmlformats.org/officeDocument/2006/relationships/tags" Target="../tags/tag584.xml"/><Relationship Id="rId44" Type="http://schemas.openxmlformats.org/officeDocument/2006/relationships/tags" Target="../tags/tag597.xml"/><Relationship Id="rId52" Type="http://schemas.openxmlformats.org/officeDocument/2006/relationships/tags" Target="../tags/tag605.xml"/><Relationship Id="rId60" Type="http://schemas.openxmlformats.org/officeDocument/2006/relationships/hyperlink" Target="https://www.pv-magazine.com/2023/01/11/polysilicon-costs-have-slid-by-96-per-watt-over-past-two-decades/" TargetMode="External"/><Relationship Id="rId65" Type="http://schemas.openxmlformats.org/officeDocument/2006/relationships/chart" Target="../charts/chart13.xml"/><Relationship Id="rId4" Type="http://schemas.openxmlformats.org/officeDocument/2006/relationships/tags" Target="../tags/tag557.xml"/><Relationship Id="rId9" Type="http://schemas.openxmlformats.org/officeDocument/2006/relationships/tags" Target="../tags/tag562.xml"/><Relationship Id="rId13" Type="http://schemas.openxmlformats.org/officeDocument/2006/relationships/tags" Target="../tags/tag566.xml"/><Relationship Id="rId18" Type="http://schemas.openxmlformats.org/officeDocument/2006/relationships/tags" Target="../tags/tag571.xml"/><Relationship Id="rId39" Type="http://schemas.openxmlformats.org/officeDocument/2006/relationships/tags" Target="../tags/tag592.xml"/></Relationships>
</file>

<file path=ppt/slides/_rels/slide22.xml.rels><?xml version="1.0" encoding="UTF-8" standalone="yes"?>
<Relationships xmlns="http://schemas.openxmlformats.org/package/2006/relationships"><Relationship Id="rId13" Type="http://schemas.openxmlformats.org/officeDocument/2006/relationships/tags" Target="../tags/tag620.xml"/><Relationship Id="rId18" Type="http://schemas.openxmlformats.org/officeDocument/2006/relationships/tags" Target="../tags/tag625.xml"/><Relationship Id="rId26" Type="http://schemas.openxmlformats.org/officeDocument/2006/relationships/tags" Target="../tags/tag633.xml"/><Relationship Id="rId39" Type="http://schemas.openxmlformats.org/officeDocument/2006/relationships/hyperlink" Target="https://business.columbia.edu/insights/climate/cki" TargetMode="External"/><Relationship Id="rId21" Type="http://schemas.openxmlformats.org/officeDocument/2006/relationships/tags" Target="../tags/tag628.xml"/><Relationship Id="rId34" Type="http://schemas.openxmlformats.org/officeDocument/2006/relationships/image" Target="../media/image13.emf"/><Relationship Id="rId7" Type="http://schemas.openxmlformats.org/officeDocument/2006/relationships/tags" Target="../tags/tag614.xml"/><Relationship Id="rId2" Type="http://schemas.openxmlformats.org/officeDocument/2006/relationships/tags" Target="../tags/tag609.xml"/><Relationship Id="rId16" Type="http://schemas.openxmlformats.org/officeDocument/2006/relationships/tags" Target="../tags/tag623.xml"/><Relationship Id="rId20" Type="http://schemas.openxmlformats.org/officeDocument/2006/relationships/tags" Target="../tags/tag627.xml"/><Relationship Id="rId29" Type="http://schemas.openxmlformats.org/officeDocument/2006/relationships/tags" Target="../tags/tag636.xml"/><Relationship Id="rId41" Type="http://schemas.openxmlformats.org/officeDocument/2006/relationships/chart" Target="../charts/chart14.xml"/><Relationship Id="rId1" Type="http://schemas.openxmlformats.org/officeDocument/2006/relationships/tags" Target="../tags/tag608.xml"/><Relationship Id="rId6" Type="http://schemas.openxmlformats.org/officeDocument/2006/relationships/tags" Target="../tags/tag613.xml"/><Relationship Id="rId11" Type="http://schemas.openxmlformats.org/officeDocument/2006/relationships/tags" Target="../tags/tag618.xml"/><Relationship Id="rId24" Type="http://schemas.openxmlformats.org/officeDocument/2006/relationships/tags" Target="../tags/tag631.xml"/><Relationship Id="rId32" Type="http://schemas.openxmlformats.org/officeDocument/2006/relationships/notesSlide" Target="../notesSlides/notesSlide21.xml"/><Relationship Id="rId37" Type="http://schemas.openxmlformats.org/officeDocument/2006/relationships/hyperlink" Target="https://solarmagazine.com/solar-panels/topcon-solar-cells/" TargetMode="External"/><Relationship Id="rId40" Type="http://schemas.openxmlformats.org/officeDocument/2006/relationships/hyperlink" Target="https://business.columbia.edu/insights/climate/solar" TargetMode="External"/><Relationship Id="rId5" Type="http://schemas.openxmlformats.org/officeDocument/2006/relationships/tags" Target="../tags/tag612.xml"/><Relationship Id="rId15" Type="http://schemas.openxmlformats.org/officeDocument/2006/relationships/tags" Target="../tags/tag622.xml"/><Relationship Id="rId23" Type="http://schemas.openxmlformats.org/officeDocument/2006/relationships/tags" Target="../tags/tag630.xml"/><Relationship Id="rId28" Type="http://schemas.openxmlformats.org/officeDocument/2006/relationships/tags" Target="../tags/tag635.xml"/><Relationship Id="rId36" Type="http://schemas.openxmlformats.org/officeDocument/2006/relationships/hyperlink" Target="https://solarmagazine.com/solar-panels/perc-solar-panels/" TargetMode="External"/><Relationship Id="rId10" Type="http://schemas.openxmlformats.org/officeDocument/2006/relationships/tags" Target="../tags/tag617.xml"/><Relationship Id="rId19" Type="http://schemas.openxmlformats.org/officeDocument/2006/relationships/tags" Target="../tags/tag626.xml"/><Relationship Id="rId31" Type="http://schemas.openxmlformats.org/officeDocument/2006/relationships/slideLayout" Target="../slideLayouts/slideLayout1.xml"/><Relationship Id="rId4" Type="http://schemas.openxmlformats.org/officeDocument/2006/relationships/tags" Target="../tags/tag611.xml"/><Relationship Id="rId9" Type="http://schemas.openxmlformats.org/officeDocument/2006/relationships/tags" Target="../tags/tag616.xml"/><Relationship Id="rId14" Type="http://schemas.openxmlformats.org/officeDocument/2006/relationships/tags" Target="../tags/tag621.xml"/><Relationship Id="rId22" Type="http://schemas.openxmlformats.org/officeDocument/2006/relationships/tags" Target="../tags/tag629.xml"/><Relationship Id="rId27" Type="http://schemas.openxmlformats.org/officeDocument/2006/relationships/tags" Target="../tags/tag634.xml"/><Relationship Id="rId30" Type="http://schemas.openxmlformats.org/officeDocument/2006/relationships/tags" Target="../tags/tag637.xml"/><Relationship Id="rId35" Type="http://schemas.openxmlformats.org/officeDocument/2006/relationships/hyperlink" Target="https://www.iea.org/reports/solar-pv-global-supply-chains" TargetMode="External"/><Relationship Id="rId8" Type="http://schemas.openxmlformats.org/officeDocument/2006/relationships/tags" Target="../tags/tag615.xml"/><Relationship Id="rId3" Type="http://schemas.openxmlformats.org/officeDocument/2006/relationships/tags" Target="../tags/tag610.xml"/><Relationship Id="rId12" Type="http://schemas.openxmlformats.org/officeDocument/2006/relationships/tags" Target="../tags/tag619.xml"/><Relationship Id="rId17" Type="http://schemas.openxmlformats.org/officeDocument/2006/relationships/tags" Target="../tags/tag624.xml"/><Relationship Id="rId25" Type="http://schemas.openxmlformats.org/officeDocument/2006/relationships/tags" Target="../tags/tag632.xml"/><Relationship Id="rId33" Type="http://schemas.openxmlformats.org/officeDocument/2006/relationships/oleObject" Target="../embeddings/oleObject29.bin"/><Relationship Id="rId38" Type="http://schemas.openxmlformats.org/officeDocument/2006/relationships/hyperlink" Target="https://business.columbia.edu/faculty/people/gernot-wagner"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hyperlink" Target="https://www.nrel.gov/pv/interactive-cell-efficiency.html" TargetMode="External"/><Relationship Id="rId18" Type="http://schemas.openxmlformats.org/officeDocument/2006/relationships/hyperlink" Target="https://ieeexplore.ieee.org/document/8547676" TargetMode="External"/><Relationship Id="rId3" Type="http://schemas.openxmlformats.org/officeDocument/2006/relationships/tags" Target="../tags/tag640.xml"/><Relationship Id="rId21" Type="http://schemas.openxmlformats.org/officeDocument/2006/relationships/hyperlink" Target="https://business.columbia.edu/insights/climate/solar" TargetMode="External"/><Relationship Id="rId7" Type="http://schemas.openxmlformats.org/officeDocument/2006/relationships/image" Target="../media/image13.emf"/><Relationship Id="rId12" Type="http://schemas.openxmlformats.org/officeDocument/2006/relationships/hyperlink" Target="https://www.iea.org/data-and-statistics/data-tools/etp-clean-energy-technology-guide?selectedVCStep=Generation" TargetMode="External"/><Relationship Id="rId17" Type="http://schemas.openxmlformats.org/officeDocument/2006/relationships/hyperlink" Target="https://www.energy.gov/eere/solar/multijunction-iii-v-photovoltaics-research" TargetMode="External"/><Relationship Id="rId2" Type="http://schemas.openxmlformats.org/officeDocument/2006/relationships/tags" Target="../tags/tag639.xml"/><Relationship Id="rId16" Type="http://schemas.openxmlformats.org/officeDocument/2006/relationships/hyperlink" Target="https://www.solarreviews.com/blog/solar-panel-technologies-that-will-revolutionize-energy-production#:~:text=To%20give%20a%20cost%20comparison,a%20watt%20at%20this%20point." TargetMode="External"/><Relationship Id="rId20" Type="http://schemas.openxmlformats.org/officeDocument/2006/relationships/hyperlink" Target="https://business.columbia.edu/insights/climate/cki" TargetMode="External"/><Relationship Id="rId1" Type="http://schemas.openxmlformats.org/officeDocument/2006/relationships/tags" Target="../tags/tag638.xml"/><Relationship Id="rId6" Type="http://schemas.openxmlformats.org/officeDocument/2006/relationships/oleObject" Target="../embeddings/oleObject30.bin"/><Relationship Id="rId11" Type="http://schemas.openxmlformats.org/officeDocument/2006/relationships/hyperlink" Target="https://www.energy.gov/eere/solar/perovskite-solar-cells" TargetMode="External"/><Relationship Id="rId5" Type="http://schemas.openxmlformats.org/officeDocument/2006/relationships/notesSlide" Target="../notesSlides/notesSlide22.xml"/><Relationship Id="rId15" Type="http://schemas.openxmlformats.org/officeDocument/2006/relationships/hyperlink" Target="https://pv-manufacturing.org/silicon-heterojunction-solar-cells/" TargetMode="External"/><Relationship Id="rId10" Type="http://schemas.openxmlformats.org/officeDocument/2006/relationships/hyperlink" Target="https://pubs.acs.org/doi/10.1021/acsenergylett.0c00039" TargetMode="External"/><Relationship Id="rId19" Type="http://schemas.openxmlformats.org/officeDocument/2006/relationships/hyperlink" Target="https://business.columbia.edu/faculty/people/gernot-wagner" TargetMode="External"/><Relationship Id="rId4" Type="http://schemas.openxmlformats.org/officeDocument/2006/relationships/slideLayout" Target="../slideLayouts/slideLayout1.xml"/><Relationship Id="rId9" Type="http://schemas.openxmlformats.org/officeDocument/2006/relationships/image" Target="../media/image33.png"/><Relationship Id="rId14" Type="http://schemas.openxmlformats.org/officeDocument/2006/relationships/hyperlink" Target="https://www.nrel.gov/docs/fy19osti/72134.pdf" TargetMode="External"/></Relationships>
</file>

<file path=ppt/slides/_rels/slide24.xml.rels><?xml version="1.0" encoding="UTF-8" standalone="yes"?>
<Relationships xmlns="http://schemas.openxmlformats.org/package/2006/relationships"><Relationship Id="rId13" Type="http://schemas.openxmlformats.org/officeDocument/2006/relationships/tags" Target="../tags/tag653.xml"/><Relationship Id="rId18" Type="http://schemas.openxmlformats.org/officeDocument/2006/relationships/tags" Target="../tags/tag658.xml"/><Relationship Id="rId26" Type="http://schemas.openxmlformats.org/officeDocument/2006/relationships/tags" Target="../tags/tag666.xml"/><Relationship Id="rId39" Type="http://schemas.openxmlformats.org/officeDocument/2006/relationships/tags" Target="../tags/tag679.xml"/><Relationship Id="rId21" Type="http://schemas.openxmlformats.org/officeDocument/2006/relationships/tags" Target="../tags/tag661.xml"/><Relationship Id="rId34" Type="http://schemas.openxmlformats.org/officeDocument/2006/relationships/tags" Target="../tags/tag674.xml"/><Relationship Id="rId42" Type="http://schemas.openxmlformats.org/officeDocument/2006/relationships/tags" Target="../tags/tag682.xml"/><Relationship Id="rId47" Type="http://schemas.openxmlformats.org/officeDocument/2006/relationships/notesSlide" Target="../notesSlides/notesSlide23.xml"/><Relationship Id="rId50" Type="http://schemas.openxmlformats.org/officeDocument/2006/relationships/chart" Target="../charts/chart15.xml"/><Relationship Id="rId7" Type="http://schemas.openxmlformats.org/officeDocument/2006/relationships/tags" Target="../tags/tag647.xml"/><Relationship Id="rId2" Type="http://schemas.openxmlformats.org/officeDocument/2006/relationships/tags" Target="../tags/tag642.xml"/><Relationship Id="rId16" Type="http://schemas.openxmlformats.org/officeDocument/2006/relationships/tags" Target="../tags/tag656.xml"/><Relationship Id="rId29" Type="http://schemas.openxmlformats.org/officeDocument/2006/relationships/tags" Target="../tags/tag669.xml"/><Relationship Id="rId11" Type="http://schemas.openxmlformats.org/officeDocument/2006/relationships/tags" Target="../tags/tag651.xml"/><Relationship Id="rId24" Type="http://schemas.openxmlformats.org/officeDocument/2006/relationships/tags" Target="../tags/tag664.xml"/><Relationship Id="rId32" Type="http://schemas.openxmlformats.org/officeDocument/2006/relationships/tags" Target="../tags/tag672.xml"/><Relationship Id="rId37" Type="http://schemas.openxmlformats.org/officeDocument/2006/relationships/tags" Target="../tags/tag677.xml"/><Relationship Id="rId40" Type="http://schemas.openxmlformats.org/officeDocument/2006/relationships/tags" Target="../tags/tag680.xml"/><Relationship Id="rId45" Type="http://schemas.openxmlformats.org/officeDocument/2006/relationships/tags" Target="../tags/tag685.xml"/><Relationship Id="rId53" Type="http://schemas.openxmlformats.org/officeDocument/2006/relationships/hyperlink" Target="https://business.columbia.edu/insights/climate/cki" TargetMode="External"/><Relationship Id="rId5" Type="http://schemas.openxmlformats.org/officeDocument/2006/relationships/tags" Target="../tags/tag645.xml"/><Relationship Id="rId10" Type="http://schemas.openxmlformats.org/officeDocument/2006/relationships/tags" Target="../tags/tag650.xml"/><Relationship Id="rId19" Type="http://schemas.openxmlformats.org/officeDocument/2006/relationships/tags" Target="../tags/tag659.xml"/><Relationship Id="rId31" Type="http://schemas.openxmlformats.org/officeDocument/2006/relationships/tags" Target="../tags/tag671.xml"/><Relationship Id="rId44" Type="http://schemas.openxmlformats.org/officeDocument/2006/relationships/tags" Target="../tags/tag684.xml"/><Relationship Id="rId52" Type="http://schemas.openxmlformats.org/officeDocument/2006/relationships/hyperlink" Target="https://business.columbia.edu/faculty/people/gernot-wagner" TargetMode="External"/><Relationship Id="rId4" Type="http://schemas.openxmlformats.org/officeDocument/2006/relationships/tags" Target="../tags/tag644.xml"/><Relationship Id="rId9" Type="http://schemas.openxmlformats.org/officeDocument/2006/relationships/tags" Target="../tags/tag649.xml"/><Relationship Id="rId14" Type="http://schemas.openxmlformats.org/officeDocument/2006/relationships/tags" Target="../tags/tag654.xml"/><Relationship Id="rId22" Type="http://schemas.openxmlformats.org/officeDocument/2006/relationships/tags" Target="../tags/tag662.xml"/><Relationship Id="rId27" Type="http://schemas.openxmlformats.org/officeDocument/2006/relationships/tags" Target="../tags/tag667.xml"/><Relationship Id="rId30" Type="http://schemas.openxmlformats.org/officeDocument/2006/relationships/tags" Target="../tags/tag670.xml"/><Relationship Id="rId35" Type="http://schemas.openxmlformats.org/officeDocument/2006/relationships/tags" Target="../tags/tag675.xml"/><Relationship Id="rId43" Type="http://schemas.openxmlformats.org/officeDocument/2006/relationships/tags" Target="../tags/tag683.xml"/><Relationship Id="rId48" Type="http://schemas.openxmlformats.org/officeDocument/2006/relationships/oleObject" Target="../embeddings/oleObject31.bin"/><Relationship Id="rId8" Type="http://schemas.openxmlformats.org/officeDocument/2006/relationships/tags" Target="../tags/tag648.xml"/><Relationship Id="rId51" Type="http://schemas.openxmlformats.org/officeDocument/2006/relationships/hyperlink" Target="https://www.nrel.gov/pv/interactive-cell-efficiency.html" TargetMode="External"/><Relationship Id="rId3" Type="http://schemas.openxmlformats.org/officeDocument/2006/relationships/tags" Target="../tags/tag643.xml"/><Relationship Id="rId12" Type="http://schemas.openxmlformats.org/officeDocument/2006/relationships/tags" Target="../tags/tag652.xml"/><Relationship Id="rId17" Type="http://schemas.openxmlformats.org/officeDocument/2006/relationships/tags" Target="../tags/tag657.xml"/><Relationship Id="rId25" Type="http://schemas.openxmlformats.org/officeDocument/2006/relationships/tags" Target="../tags/tag665.xml"/><Relationship Id="rId33" Type="http://schemas.openxmlformats.org/officeDocument/2006/relationships/tags" Target="../tags/tag673.xml"/><Relationship Id="rId38" Type="http://schemas.openxmlformats.org/officeDocument/2006/relationships/tags" Target="../tags/tag678.xml"/><Relationship Id="rId46" Type="http://schemas.openxmlformats.org/officeDocument/2006/relationships/slideLayout" Target="../slideLayouts/slideLayout1.xml"/><Relationship Id="rId20" Type="http://schemas.openxmlformats.org/officeDocument/2006/relationships/tags" Target="../tags/tag660.xml"/><Relationship Id="rId41" Type="http://schemas.openxmlformats.org/officeDocument/2006/relationships/tags" Target="../tags/tag681.xml"/><Relationship Id="rId54" Type="http://schemas.openxmlformats.org/officeDocument/2006/relationships/hyperlink" Target="https://business.columbia.edu/insights/climate/solar" TargetMode="External"/><Relationship Id="rId1" Type="http://schemas.openxmlformats.org/officeDocument/2006/relationships/tags" Target="../tags/tag641.xml"/><Relationship Id="rId6" Type="http://schemas.openxmlformats.org/officeDocument/2006/relationships/tags" Target="../tags/tag646.xml"/><Relationship Id="rId15" Type="http://schemas.openxmlformats.org/officeDocument/2006/relationships/tags" Target="../tags/tag655.xml"/><Relationship Id="rId23" Type="http://schemas.openxmlformats.org/officeDocument/2006/relationships/tags" Target="../tags/tag663.xml"/><Relationship Id="rId28" Type="http://schemas.openxmlformats.org/officeDocument/2006/relationships/tags" Target="../tags/tag668.xml"/><Relationship Id="rId36" Type="http://schemas.openxmlformats.org/officeDocument/2006/relationships/tags" Target="../tags/tag676.xml"/><Relationship Id="rId49" Type="http://schemas.openxmlformats.org/officeDocument/2006/relationships/image" Target="../media/image13.emf"/></Relationships>
</file>

<file path=ppt/slides/_rels/slide25.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hyperlink" Target="https://www.energysage.com/business-solutions/solar-trackers-everything-need-know/" TargetMode="External"/><Relationship Id="rId18" Type="http://schemas.openxmlformats.org/officeDocument/2006/relationships/hyperlink" Target="https://iea-pvps.org/trends_reports/trends-2022/" TargetMode="External"/><Relationship Id="rId3" Type="http://schemas.openxmlformats.org/officeDocument/2006/relationships/tags" Target="../tags/tag688.xml"/><Relationship Id="rId21" Type="http://schemas.openxmlformats.org/officeDocument/2006/relationships/hyperlink" Target="https://business.columbia.edu/insights/climate/cki" TargetMode="External"/><Relationship Id="rId7" Type="http://schemas.openxmlformats.org/officeDocument/2006/relationships/oleObject" Target="../embeddings/oleObject32.bin"/><Relationship Id="rId12" Type="http://schemas.openxmlformats.org/officeDocument/2006/relationships/hyperlink" Target="https://www.energy.ca.gov/sites/default/files/2021-05/CEC-500-2020-021.pdf" TargetMode="External"/><Relationship Id="rId17" Type="http://schemas.openxmlformats.org/officeDocument/2006/relationships/hyperlink" Target="https://www.e-education.psu.edu/eme812/node/537" TargetMode="External"/><Relationship Id="rId2" Type="http://schemas.openxmlformats.org/officeDocument/2006/relationships/tags" Target="../tags/tag687.xml"/><Relationship Id="rId16" Type="http://schemas.openxmlformats.org/officeDocument/2006/relationships/hyperlink" Target="https://www.renogy.com/blog/bifacial-solar-panels-disadvantages-and-advantages/" TargetMode="External"/><Relationship Id="rId20" Type="http://schemas.openxmlformats.org/officeDocument/2006/relationships/hyperlink" Target="https://business.columbia.edu/faculty/people/gernot-wagner" TargetMode="External"/><Relationship Id="rId1" Type="http://schemas.openxmlformats.org/officeDocument/2006/relationships/tags" Target="../tags/tag686.xml"/><Relationship Id="rId6" Type="http://schemas.openxmlformats.org/officeDocument/2006/relationships/notesSlide" Target="../notesSlides/notesSlide24.xml"/><Relationship Id="rId11" Type="http://schemas.openxmlformats.org/officeDocument/2006/relationships/image" Target="../media/image43.jpeg"/><Relationship Id="rId5" Type="http://schemas.openxmlformats.org/officeDocument/2006/relationships/slideLayout" Target="../slideLayouts/slideLayout1.xml"/><Relationship Id="rId15" Type="http://schemas.openxmlformats.org/officeDocument/2006/relationships/hyperlink" Target="https://www.marketwatch.com/guides/solar/bifacial-solar-panels/" TargetMode="External"/><Relationship Id="rId10" Type="http://schemas.openxmlformats.org/officeDocument/2006/relationships/image" Target="../media/image42.jpeg"/><Relationship Id="rId19" Type="http://schemas.openxmlformats.org/officeDocument/2006/relationships/hyperlink" Target="https://www.solarreviews.com/blog/are-solar-axis-trackers-worth-the-additional-investment" TargetMode="External"/><Relationship Id="rId4" Type="http://schemas.openxmlformats.org/officeDocument/2006/relationships/tags" Target="../tags/tag689.xml"/><Relationship Id="rId9" Type="http://schemas.openxmlformats.org/officeDocument/2006/relationships/image" Target="../media/image41.jpeg"/><Relationship Id="rId14" Type="http://schemas.openxmlformats.org/officeDocument/2006/relationships/hyperlink" Target="https://www.nrel.gov/docs/fy15osti/63947.pdf" TargetMode="External"/><Relationship Id="rId22" Type="http://schemas.openxmlformats.org/officeDocument/2006/relationships/hyperlink" Target="https://business.columbia.edu/insights/climate/solar"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hyperlink" Target="https://www.ise.fraunhofer.de/en/key-topics/integrated-photovoltaics/vehicle-integrated-photovoltaics-vipv.html" TargetMode="External"/><Relationship Id="rId18" Type="http://schemas.openxmlformats.org/officeDocument/2006/relationships/hyperlink" Target="https://business.columbia.edu/insights/climate/cki" TargetMode="External"/><Relationship Id="rId3" Type="http://schemas.openxmlformats.org/officeDocument/2006/relationships/tags" Target="../tags/tag692.xml"/><Relationship Id="rId21" Type="http://schemas.openxmlformats.org/officeDocument/2006/relationships/image" Target="../media/image33.png"/><Relationship Id="rId7" Type="http://schemas.openxmlformats.org/officeDocument/2006/relationships/image" Target="../media/image13.emf"/><Relationship Id="rId12" Type="http://schemas.openxmlformats.org/officeDocument/2006/relationships/hyperlink" Target="https://www.bbc.com/future/article/20221116-the-floating-solar-panels-that-track-the-sun" TargetMode="External"/><Relationship Id="rId17" Type="http://schemas.openxmlformats.org/officeDocument/2006/relationships/hyperlink" Target="https://business.columbia.edu/faculty/people/gernot-wagner" TargetMode="External"/><Relationship Id="rId2" Type="http://schemas.openxmlformats.org/officeDocument/2006/relationships/tags" Target="../tags/tag691.xml"/><Relationship Id="rId16" Type="http://schemas.openxmlformats.org/officeDocument/2006/relationships/hyperlink" Target="https://www.energy.gov/eere/solar/articles/potential-agrivoltaics-us-solar-industry-farmers-and-communities" TargetMode="External"/><Relationship Id="rId20" Type="http://schemas.openxmlformats.org/officeDocument/2006/relationships/image" Target="../media/image32.png"/><Relationship Id="rId1" Type="http://schemas.openxmlformats.org/officeDocument/2006/relationships/tags" Target="../tags/tag690.xml"/><Relationship Id="rId6" Type="http://schemas.openxmlformats.org/officeDocument/2006/relationships/oleObject" Target="../embeddings/oleObject33.bin"/><Relationship Id="rId11" Type="http://schemas.openxmlformats.org/officeDocument/2006/relationships/image" Target="../media/image47.png"/><Relationship Id="rId5" Type="http://schemas.openxmlformats.org/officeDocument/2006/relationships/notesSlide" Target="../notesSlides/notesSlide25.xml"/><Relationship Id="rId15" Type="http://schemas.openxmlformats.org/officeDocument/2006/relationships/hyperlink" Target="https://seia.org/photovoltaics/" TargetMode="External"/><Relationship Id="rId10" Type="http://schemas.openxmlformats.org/officeDocument/2006/relationships/image" Target="../media/image46.jpeg"/><Relationship Id="rId19" Type="http://schemas.openxmlformats.org/officeDocument/2006/relationships/hyperlink" Target="https://business.columbia.edu/insights/climate/solar" TargetMode="External"/><Relationship Id="rId4" Type="http://schemas.openxmlformats.org/officeDocument/2006/relationships/slideLayout" Target="../slideLayouts/slideLayout1.xml"/><Relationship Id="rId9" Type="http://schemas.openxmlformats.org/officeDocument/2006/relationships/image" Target="../media/image45.jpeg"/><Relationship Id="rId14" Type="http://schemas.openxmlformats.org/officeDocument/2006/relationships/hyperlink" Target="https://iea-pvps.org/trends_reports/trends-2022/" TargetMode="Externa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emf"/><Relationship Id="rId2" Type="http://schemas.openxmlformats.org/officeDocument/2006/relationships/tags" Target="../tags/tag694.xml"/><Relationship Id="rId1" Type="http://schemas.openxmlformats.org/officeDocument/2006/relationships/tags" Target="../tags/tag693.xml"/><Relationship Id="rId6" Type="http://schemas.openxmlformats.org/officeDocument/2006/relationships/oleObject" Target="../embeddings/oleObject24.bin"/><Relationship Id="rId5" Type="http://schemas.openxmlformats.org/officeDocument/2006/relationships/image" Target="../media/image48.jpeg"/><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8" Type="http://schemas.openxmlformats.org/officeDocument/2006/relationships/tags" Target="../tags/tag702.xml"/><Relationship Id="rId13" Type="http://schemas.openxmlformats.org/officeDocument/2006/relationships/image" Target="../media/image49.jpeg"/><Relationship Id="rId3" Type="http://schemas.openxmlformats.org/officeDocument/2006/relationships/tags" Target="../tags/tag697.xml"/><Relationship Id="rId7" Type="http://schemas.openxmlformats.org/officeDocument/2006/relationships/tags" Target="../tags/tag701.xml"/><Relationship Id="rId12" Type="http://schemas.openxmlformats.org/officeDocument/2006/relationships/image" Target="../media/image13.emf"/><Relationship Id="rId2" Type="http://schemas.openxmlformats.org/officeDocument/2006/relationships/tags" Target="../tags/tag696.xml"/><Relationship Id="rId16" Type="http://schemas.openxmlformats.org/officeDocument/2006/relationships/hyperlink" Target="https://business.columbia.edu/insights/climate/solar" TargetMode="External"/><Relationship Id="rId1" Type="http://schemas.openxmlformats.org/officeDocument/2006/relationships/tags" Target="../tags/tag695.xml"/><Relationship Id="rId6" Type="http://schemas.openxmlformats.org/officeDocument/2006/relationships/tags" Target="../tags/tag700.xml"/><Relationship Id="rId11" Type="http://schemas.openxmlformats.org/officeDocument/2006/relationships/oleObject" Target="../embeddings/oleObject34.bin"/><Relationship Id="rId5" Type="http://schemas.openxmlformats.org/officeDocument/2006/relationships/tags" Target="../tags/tag699.xml"/><Relationship Id="rId15" Type="http://schemas.openxmlformats.org/officeDocument/2006/relationships/hyperlink" Target="https://business.columbia.edu/insights/climate/cki" TargetMode="External"/><Relationship Id="rId10" Type="http://schemas.openxmlformats.org/officeDocument/2006/relationships/notesSlide" Target="../notesSlides/notesSlide27.xml"/><Relationship Id="rId4" Type="http://schemas.openxmlformats.org/officeDocument/2006/relationships/tags" Target="../tags/tag698.xml"/><Relationship Id="rId9" Type="http://schemas.openxmlformats.org/officeDocument/2006/relationships/slideLayout" Target="../slideLayouts/slideLayout1.xml"/><Relationship Id="rId14" Type="http://schemas.openxmlformats.org/officeDocument/2006/relationships/hyperlink" Target="https://business.columbia.edu/faculty/people/gernot-wagner" TargetMode="External"/></Relationships>
</file>

<file path=ppt/slides/_rels/slide29.xml.rels><?xml version="1.0" encoding="UTF-8" standalone="yes"?>
<Relationships xmlns="http://schemas.openxmlformats.org/package/2006/relationships"><Relationship Id="rId13" Type="http://schemas.openxmlformats.org/officeDocument/2006/relationships/tags" Target="../tags/tag715.xml"/><Relationship Id="rId18" Type="http://schemas.openxmlformats.org/officeDocument/2006/relationships/tags" Target="../tags/tag720.xml"/><Relationship Id="rId26" Type="http://schemas.openxmlformats.org/officeDocument/2006/relationships/tags" Target="../tags/tag728.xml"/><Relationship Id="rId39" Type="http://schemas.openxmlformats.org/officeDocument/2006/relationships/tags" Target="../tags/tag741.xml"/><Relationship Id="rId21" Type="http://schemas.openxmlformats.org/officeDocument/2006/relationships/tags" Target="../tags/tag723.xml"/><Relationship Id="rId34" Type="http://schemas.openxmlformats.org/officeDocument/2006/relationships/tags" Target="../tags/tag736.xml"/><Relationship Id="rId42" Type="http://schemas.openxmlformats.org/officeDocument/2006/relationships/tags" Target="../tags/tag744.xml"/><Relationship Id="rId47" Type="http://schemas.openxmlformats.org/officeDocument/2006/relationships/oleObject" Target="../embeddings/oleObject35.bin"/><Relationship Id="rId50" Type="http://schemas.openxmlformats.org/officeDocument/2006/relationships/hyperlink" Target="https://pv-manufacturing.org/silicon-production/wafering/#:~:text=Wafers%20are%20produced%20from%20slicing,with%20156%20mm%20side%20length." TargetMode="External"/><Relationship Id="rId55" Type="http://schemas.openxmlformats.org/officeDocument/2006/relationships/hyperlink" Target="https://business.columbia.edu/insights/climate/solar" TargetMode="External"/><Relationship Id="rId63" Type="http://schemas.openxmlformats.org/officeDocument/2006/relationships/chart" Target="../charts/chart18.xml"/><Relationship Id="rId7" Type="http://schemas.openxmlformats.org/officeDocument/2006/relationships/tags" Target="../tags/tag709.xml"/><Relationship Id="rId2" Type="http://schemas.openxmlformats.org/officeDocument/2006/relationships/tags" Target="../tags/tag704.xml"/><Relationship Id="rId16" Type="http://schemas.openxmlformats.org/officeDocument/2006/relationships/tags" Target="../tags/tag718.xml"/><Relationship Id="rId29" Type="http://schemas.openxmlformats.org/officeDocument/2006/relationships/tags" Target="../tags/tag731.xml"/><Relationship Id="rId11" Type="http://schemas.openxmlformats.org/officeDocument/2006/relationships/tags" Target="../tags/tag713.xml"/><Relationship Id="rId24" Type="http://schemas.openxmlformats.org/officeDocument/2006/relationships/tags" Target="../tags/tag726.xml"/><Relationship Id="rId32" Type="http://schemas.openxmlformats.org/officeDocument/2006/relationships/tags" Target="../tags/tag734.xml"/><Relationship Id="rId37" Type="http://schemas.openxmlformats.org/officeDocument/2006/relationships/tags" Target="../tags/tag739.xml"/><Relationship Id="rId40" Type="http://schemas.openxmlformats.org/officeDocument/2006/relationships/tags" Target="../tags/tag742.xml"/><Relationship Id="rId45" Type="http://schemas.openxmlformats.org/officeDocument/2006/relationships/slideLayout" Target="../slideLayouts/slideLayout1.xml"/><Relationship Id="rId53" Type="http://schemas.openxmlformats.org/officeDocument/2006/relationships/hyperlink" Target="https://business.columbia.edu/faculty/people/gernot-wagner" TargetMode="External"/><Relationship Id="rId58" Type="http://schemas.openxmlformats.org/officeDocument/2006/relationships/image" Target="../media/image52.jpeg"/><Relationship Id="rId5" Type="http://schemas.openxmlformats.org/officeDocument/2006/relationships/tags" Target="../tags/tag707.xml"/><Relationship Id="rId61" Type="http://schemas.openxmlformats.org/officeDocument/2006/relationships/chart" Target="../charts/chart16.xml"/><Relationship Id="rId19" Type="http://schemas.openxmlformats.org/officeDocument/2006/relationships/tags" Target="../tags/tag721.xml"/><Relationship Id="rId14" Type="http://schemas.openxmlformats.org/officeDocument/2006/relationships/tags" Target="../tags/tag716.xml"/><Relationship Id="rId22" Type="http://schemas.openxmlformats.org/officeDocument/2006/relationships/tags" Target="../tags/tag724.xml"/><Relationship Id="rId27" Type="http://schemas.openxmlformats.org/officeDocument/2006/relationships/tags" Target="../tags/tag729.xml"/><Relationship Id="rId30" Type="http://schemas.openxmlformats.org/officeDocument/2006/relationships/tags" Target="../tags/tag732.xml"/><Relationship Id="rId35" Type="http://schemas.openxmlformats.org/officeDocument/2006/relationships/tags" Target="../tags/tag737.xml"/><Relationship Id="rId43" Type="http://schemas.openxmlformats.org/officeDocument/2006/relationships/tags" Target="../tags/tag745.xml"/><Relationship Id="rId48" Type="http://schemas.openxmlformats.org/officeDocument/2006/relationships/hyperlink" Target="https://iea-pvps.org/wp-content/uploads/2024/10/IEA-PVPS-Task-1-Trends-Report-2024.pdf" TargetMode="External"/><Relationship Id="rId56" Type="http://schemas.openxmlformats.org/officeDocument/2006/relationships/image" Target="../media/image50.jpeg"/><Relationship Id="rId64" Type="http://schemas.openxmlformats.org/officeDocument/2006/relationships/chart" Target="../charts/chart19.xml"/><Relationship Id="rId8" Type="http://schemas.openxmlformats.org/officeDocument/2006/relationships/tags" Target="../tags/tag710.xml"/><Relationship Id="rId51" Type="http://schemas.openxmlformats.org/officeDocument/2006/relationships/hyperlink" Target="https://www.iea.org/reports/solar-pv-global-supply-chains" TargetMode="External"/><Relationship Id="rId3" Type="http://schemas.openxmlformats.org/officeDocument/2006/relationships/tags" Target="../tags/tag705.xml"/><Relationship Id="rId12" Type="http://schemas.openxmlformats.org/officeDocument/2006/relationships/tags" Target="../tags/tag714.xml"/><Relationship Id="rId17" Type="http://schemas.openxmlformats.org/officeDocument/2006/relationships/tags" Target="../tags/tag719.xml"/><Relationship Id="rId25" Type="http://schemas.openxmlformats.org/officeDocument/2006/relationships/tags" Target="../tags/tag727.xml"/><Relationship Id="rId33" Type="http://schemas.openxmlformats.org/officeDocument/2006/relationships/tags" Target="../tags/tag735.xml"/><Relationship Id="rId38" Type="http://schemas.openxmlformats.org/officeDocument/2006/relationships/tags" Target="../tags/tag740.xml"/><Relationship Id="rId46" Type="http://schemas.openxmlformats.org/officeDocument/2006/relationships/notesSlide" Target="../notesSlides/notesSlide28.xml"/><Relationship Id="rId59" Type="http://schemas.openxmlformats.org/officeDocument/2006/relationships/image" Target="../media/image53.jpeg"/><Relationship Id="rId20" Type="http://schemas.openxmlformats.org/officeDocument/2006/relationships/tags" Target="../tags/tag722.xml"/><Relationship Id="rId41" Type="http://schemas.openxmlformats.org/officeDocument/2006/relationships/tags" Target="../tags/tag743.xml"/><Relationship Id="rId54" Type="http://schemas.openxmlformats.org/officeDocument/2006/relationships/hyperlink" Target="https://business.columbia.edu/insights/climate/cki" TargetMode="External"/><Relationship Id="rId62" Type="http://schemas.openxmlformats.org/officeDocument/2006/relationships/chart" Target="../charts/chart17.xml"/><Relationship Id="rId1" Type="http://schemas.openxmlformats.org/officeDocument/2006/relationships/tags" Target="../tags/tag703.xml"/><Relationship Id="rId6" Type="http://schemas.openxmlformats.org/officeDocument/2006/relationships/tags" Target="../tags/tag708.xml"/><Relationship Id="rId15" Type="http://schemas.openxmlformats.org/officeDocument/2006/relationships/tags" Target="../tags/tag717.xml"/><Relationship Id="rId23" Type="http://schemas.openxmlformats.org/officeDocument/2006/relationships/tags" Target="../tags/tag725.xml"/><Relationship Id="rId28" Type="http://schemas.openxmlformats.org/officeDocument/2006/relationships/tags" Target="../tags/tag730.xml"/><Relationship Id="rId36" Type="http://schemas.openxmlformats.org/officeDocument/2006/relationships/tags" Target="../tags/tag738.xml"/><Relationship Id="rId49" Type="http://schemas.openxmlformats.org/officeDocument/2006/relationships/hyperlink" Target="https://www.pveducation.org/pvcdrom/manufacturing-si-cells/refining-silicon" TargetMode="External"/><Relationship Id="rId57" Type="http://schemas.openxmlformats.org/officeDocument/2006/relationships/image" Target="../media/image51.jpeg"/><Relationship Id="rId10" Type="http://schemas.openxmlformats.org/officeDocument/2006/relationships/tags" Target="../tags/tag712.xml"/><Relationship Id="rId31" Type="http://schemas.openxmlformats.org/officeDocument/2006/relationships/tags" Target="../tags/tag733.xml"/><Relationship Id="rId44" Type="http://schemas.openxmlformats.org/officeDocument/2006/relationships/tags" Target="../tags/tag746.xml"/><Relationship Id="rId52" Type="http://schemas.openxmlformats.org/officeDocument/2006/relationships/hyperlink" Target="https://www.iea.org/data-and-statistics/charts/solar-pv-manufacturing-capacity-by-country-and-region-2021" TargetMode="External"/><Relationship Id="rId60" Type="http://schemas.openxmlformats.org/officeDocument/2006/relationships/image" Target="../media/image54.jpeg"/><Relationship Id="rId4" Type="http://schemas.openxmlformats.org/officeDocument/2006/relationships/tags" Target="../tags/tag706.xml"/><Relationship Id="rId9" Type="http://schemas.openxmlformats.org/officeDocument/2006/relationships/tags" Target="../tags/tag711.xml"/></Relationships>
</file>

<file path=ppt/slides/_rels/slide3.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hyperlink" Target="https://business.columbia.edu/faculty/people/gernot-wagner" TargetMode="External"/><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image" Target="../media/image13.emf"/><Relationship Id="rId2" Type="http://schemas.openxmlformats.org/officeDocument/2006/relationships/tags" Target="../tags/tag29.xml"/><Relationship Id="rId16" Type="http://schemas.openxmlformats.org/officeDocument/2006/relationships/image" Target="../media/image14.jpeg"/><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oleObject" Target="../embeddings/oleObject10.bin"/><Relationship Id="rId5" Type="http://schemas.openxmlformats.org/officeDocument/2006/relationships/tags" Target="../tags/tag32.xml"/><Relationship Id="rId15" Type="http://schemas.openxmlformats.org/officeDocument/2006/relationships/hyperlink" Target="https://business.columbia.edu/insights/climate/solar" TargetMode="External"/><Relationship Id="rId10" Type="http://schemas.openxmlformats.org/officeDocument/2006/relationships/notesSlide" Target="../notesSlides/notesSlide3.xml"/><Relationship Id="rId4" Type="http://schemas.openxmlformats.org/officeDocument/2006/relationships/tags" Target="../tags/tag31.xml"/><Relationship Id="rId9" Type="http://schemas.openxmlformats.org/officeDocument/2006/relationships/slideLayout" Target="../slideLayouts/slideLayout1.xml"/><Relationship Id="rId14" Type="http://schemas.openxmlformats.org/officeDocument/2006/relationships/hyperlink" Target="https://business.columbia.edu/insights/climate/cki"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s://www.bernreuter.com/" TargetMode="External"/><Relationship Id="rId13" Type="http://schemas.openxmlformats.org/officeDocument/2006/relationships/hyperlink" Target="https://business.columbia.edu/insights/climate/cki" TargetMode="External"/><Relationship Id="rId3" Type="http://schemas.openxmlformats.org/officeDocument/2006/relationships/tags" Target="../tags/tag749.xml"/><Relationship Id="rId7" Type="http://schemas.openxmlformats.org/officeDocument/2006/relationships/image" Target="../media/image13.emf"/><Relationship Id="rId12" Type="http://schemas.openxmlformats.org/officeDocument/2006/relationships/hyperlink" Target="https://business.columbia.edu/faculty/people/gernot-wagner" TargetMode="External"/><Relationship Id="rId2" Type="http://schemas.openxmlformats.org/officeDocument/2006/relationships/tags" Target="../tags/tag748.xml"/><Relationship Id="rId16" Type="http://schemas.openxmlformats.org/officeDocument/2006/relationships/image" Target="../media/image56.jpeg"/><Relationship Id="rId1" Type="http://schemas.openxmlformats.org/officeDocument/2006/relationships/tags" Target="../tags/tag747.xml"/><Relationship Id="rId6" Type="http://schemas.openxmlformats.org/officeDocument/2006/relationships/oleObject" Target="../embeddings/oleObject36.bin"/><Relationship Id="rId11" Type="http://schemas.openxmlformats.org/officeDocument/2006/relationships/hyperlink" Target="https://iopscience.iop.org/article/10.1088/1755-1315/983/1/012111/pdf#page=2.42" TargetMode="External"/><Relationship Id="rId5" Type="http://schemas.openxmlformats.org/officeDocument/2006/relationships/notesSlide" Target="../notesSlides/notesSlide29.xml"/><Relationship Id="rId15" Type="http://schemas.openxmlformats.org/officeDocument/2006/relationships/image" Target="../media/image55.jpeg"/><Relationship Id="rId10" Type="http://schemas.openxmlformats.org/officeDocument/2006/relationships/hyperlink" Target="https://www.pv-tech.org/gcl-poly-touts-fbr-silicon-matching-siemens-process-on-purity/" TargetMode="External"/><Relationship Id="rId4" Type="http://schemas.openxmlformats.org/officeDocument/2006/relationships/slideLayout" Target="../slideLayouts/slideLayout1.xml"/><Relationship Id="rId9" Type="http://schemas.openxmlformats.org/officeDocument/2006/relationships/hyperlink" Target="https://www.sciencedirect.com/science/article/pii/S0360544213003666" TargetMode="External"/><Relationship Id="rId14" Type="http://schemas.openxmlformats.org/officeDocument/2006/relationships/hyperlink" Target="https://business.columbia.edu/insights/climate/solar" TargetMode="External"/></Relationships>
</file>

<file path=ppt/slides/_rels/slide31.xml.rels><?xml version="1.0" encoding="UTF-8" standalone="yes"?>
<Relationships xmlns="http://schemas.openxmlformats.org/package/2006/relationships"><Relationship Id="rId13" Type="http://schemas.openxmlformats.org/officeDocument/2006/relationships/tags" Target="../tags/tag762.xml"/><Relationship Id="rId18" Type="http://schemas.openxmlformats.org/officeDocument/2006/relationships/tags" Target="../tags/tag767.xml"/><Relationship Id="rId26" Type="http://schemas.openxmlformats.org/officeDocument/2006/relationships/tags" Target="../tags/tag775.xml"/><Relationship Id="rId39" Type="http://schemas.openxmlformats.org/officeDocument/2006/relationships/tags" Target="../tags/tag788.xml"/><Relationship Id="rId21" Type="http://schemas.openxmlformats.org/officeDocument/2006/relationships/tags" Target="../tags/tag770.xml"/><Relationship Id="rId34" Type="http://schemas.openxmlformats.org/officeDocument/2006/relationships/tags" Target="../tags/tag783.xml"/><Relationship Id="rId42" Type="http://schemas.openxmlformats.org/officeDocument/2006/relationships/tags" Target="../tags/tag791.xml"/><Relationship Id="rId47" Type="http://schemas.openxmlformats.org/officeDocument/2006/relationships/slideLayout" Target="../slideLayouts/slideLayout1.xml"/><Relationship Id="rId50" Type="http://schemas.openxmlformats.org/officeDocument/2006/relationships/image" Target="../media/image13.emf"/><Relationship Id="rId55" Type="http://schemas.openxmlformats.org/officeDocument/2006/relationships/hyperlink" Target="https://business.columbia.edu/insights/climate/cki" TargetMode="External"/><Relationship Id="rId7" Type="http://schemas.openxmlformats.org/officeDocument/2006/relationships/tags" Target="../tags/tag756.xml"/><Relationship Id="rId2" Type="http://schemas.openxmlformats.org/officeDocument/2006/relationships/tags" Target="../tags/tag751.xml"/><Relationship Id="rId16" Type="http://schemas.openxmlformats.org/officeDocument/2006/relationships/tags" Target="../tags/tag765.xml"/><Relationship Id="rId29" Type="http://schemas.openxmlformats.org/officeDocument/2006/relationships/tags" Target="../tags/tag778.xml"/><Relationship Id="rId11" Type="http://schemas.openxmlformats.org/officeDocument/2006/relationships/tags" Target="../tags/tag760.xml"/><Relationship Id="rId24" Type="http://schemas.openxmlformats.org/officeDocument/2006/relationships/tags" Target="../tags/tag773.xml"/><Relationship Id="rId32" Type="http://schemas.openxmlformats.org/officeDocument/2006/relationships/tags" Target="../tags/tag781.xml"/><Relationship Id="rId37" Type="http://schemas.openxmlformats.org/officeDocument/2006/relationships/tags" Target="../tags/tag786.xml"/><Relationship Id="rId40" Type="http://schemas.openxmlformats.org/officeDocument/2006/relationships/tags" Target="../tags/tag789.xml"/><Relationship Id="rId45" Type="http://schemas.openxmlformats.org/officeDocument/2006/relationships/tags" Target="../tags/tag794.xml"/><Relationship Id="rId53" Type="http://schemas.openxmlformats.org/officeDocument/2006/relationships/hyperlink" Target="https://pv-manufacturing.org/" TargetMode="External"/><Relationship Id="rId58" Type="http://schemas.openxmlformats.org/officeDocument/2006/relationships/chart" Target="../charts/chart21.xml"/><Relationship Id="rId5" Type="http://schemas.openxmlformats.org/officeDocument/2006/relationships/tags" Target="../tags/tag754.xml"/><Relationship Id="rId19" Type="http://schemas.openxmlformats.org/officeDocument/2006/relationships/tags" Target="../tags/tag768.xml"/><Relationship Id="rId4" Type="http://schemas.openxmlformats.org/officeDocument/2006/relationships/tags" Target="../tags/tag753.xml"/><Relationship Id="rId9" Type="http://schemas.openxmlformats.org/officeDocument/2006/relationships/tags" Target="../tags/tag758.xml"/><Relationship Id="rId14" Type="http://schemas.openxmlformats.org/officeDocument/2006/relationships/tags" Target="../tags/tag763.xml"/><Relationship Id="rId22" Type="http://schemas.openxmlformats.org/officeDocument/2006/relationships/tags" Target="../tags/tag771.xml"/><Relationship Id="rId27" Type="http://schemas.openxmlformats.org/officeDocument/2006/relationships/tags" Target="../tags/tag776.xml"/><Relationship Id="rId30" Type="http://schemas.openxmlformats.org/officeDocument/2006/relationships/tags" Target="../tags/tag779.xml"/><Relationship Id="rId35" Type="http://schemas.openxmlformats.org/officeDocument/2006/relationships/tags" Target="../tags/tag784.xml"/><Relationship Id="rId43" Type="http://schemas.openxmlformats.org/officeDocument/2006/relationships/tags" Target="../tags/tag792.xml"/><Relationship Id="rId48" Type="http://schemas.openxmlformats.org/officeDocument/2006/relationships/notesSlide" Target="../notesSlides/notesSlide30.xml"/><Relationship Id="rId56" Type="http://schemas.openxmlformats.org/officeDocument/2006/relationships/hyperlink" Target="https://business.columbia.edu/insights/climate/solar" TargetMode="External"/><Relationship Id="rId8" Type="http://schemas.openxmlformats.org/officeDocument/2006/relationships/tags" Target="../tags/tag757.xml"/><Relationship Id="rId51" Type="http://schemas.openxmlformats.org/officeDocument/2006/relationships/hyperlink" Target="https://sinovoltaics.com/learning-center/manufacturing/solar-panel-manufacturing-process-from-cell-to-module/" TargetMode="External"/><Relationship Id="rId3" Type="http://schemas.openxmlformats.org/officeDocument/2006/relationships/tags" Target="../tags/tag752.xml"/><Relationship Id="rId12" Type="http://schemas.openxmlformats.org/officeDocument/2006/relationships/tags" Target="../tags/tag761.xml"/><Relationship Id="rId17" Type="http://schemas.openxmlformats.org/officeDocument/2006/relationships/tags" Target="../tags/tag766.xml"/><Relationship Id="rId25" Type="http://schemas.openxmlformats.org/officeDocument/2006/relationships/tags" Target="../tags/tag774.xml"/><Relationship Id="rId33" Type="http://schemas.openxmlformats.org/officeDocument/2006/relationships/tags" Target="../tags/tag782.xml"/><Relationship Id="rId38" Type="http://schemas.openxmlformats.org/officeDocument/2006/relationships/tags" Target="../tags/tag787.xml"/><Relationship Id="rId46" Type="http://schemas.openxmlformats.org/officeDocument/2006/relationships/tags" Target="../tags/tag795.xml"/><Relationship Id="rId20" Type="http://schemas.openxmlformats.org/officeDocument/2006/relationships/tags" Target="../tags/tag769.xml"/><Relationship Id="rId41" Type="http://schemas.openxmlformats.org/officeDocument/2006/relationships/tags" Target="../tags/tag790.xml"/><Relationship Id="rId54" Type="http://schemas.openxmlformats.org/officeDocument/2006/relationships/hyperlink" Target="https://business.columbia.edu/faculty/people/gernot-wagner" TargetMode="External"/><Relationship Id="rId1" Type="http://schemas.openxmlformats.org/officeDocument/2006/relationships/tags" Target="../tags/tag750.xml"/><Relationship Id="rId6" Type="http://schemas.openxmlformats.org/officeDocument/2006/relationships/tags" Target="../tags/tag755.xml"/><Relationship Id="rId15" Type="http://schemas.openxmlformats.org/officeDocument/2006/relationships/tags" Target="../tags/tag764.xml"/><Relationship Id="rId23" Type="http://schemas.openxmlformats.org/officeDocument/2006/relationships/tags" Target="../tags/tag772.xml"/><Relationship Id="rId28" Type="http://schemas.openxmlformats.org/officeDocument/2006/relationships/tags" Target="../tags/tag777.xml"/><Relationship Id="rId36" Type="http://schemas.openxmlformats.org/officeDocument/2006/relationships/tags" Target="../tags/tag785.xml"/><Relationship Id="rId49" Type="http://schemas.openxmlformats.org/officeDocument/2006/relationships/oleObject" Target="../embeddings/oleObject37.bin"/><Relationship Id="rId57" Type="http://schemas.openxmlformats.org/officeDocument/2006/relationships/chart" Target="../charts/chart20.xml"/><Relationship Id="rId10" Type="http://schemas.openxmlformats.org/officeDocument/2006/relationships/tags" Target="../tags/tag759.xml"/><Relationship Id="rId31" Type="http://schemas.openxmlformats.org/officeDocument/2006/relationships/tags" Target="../tags/tag780.xml"/><Relationship Id="rId44" Type="http://schemas.openxmlformats.org/officeDocument/2006/relationships/tags" Target="../tags/tag793.xml"/><Relationship Id="rId52" Type="http://schemas.openxmlformats.org/officeDocument/2006/relationships/hyperlink" Target="https://www.iea.org/reports/solar-pv-global-supply-chains" TargetMode="External"/></Relationships>
</file>

<file path=ppt/slides/_rels/slide32.xml.rels><?xml version="1.0" encoding="UTF-8" standalone="yes"?>
<Relationships xmlns="http://schemas.openxmlformats.org/package/2006/relationships"><Relationship Id="rId26" Type="http://schemas.openxmlformats.org/officeDocument/2006/relationships/tags" Target="../tags/tag821.xml"/><Relationship Id="rId21" Type="http://schemas.openxmlformats.org/officeDocument/2006/relationships/tags" Target="../tags/tag816.xml"/><Relationship Id="rId42" Type="http://schemas.openxmlformats.org/officeDocument/2006/relationships/tags" Target="../tags/tag837.xml"/><Relationship Id="rId47" Type="http://schemas.openxmlformats.org/officeDocument/2006/relationships/tags" Target="../tags/tag842.xml"/><Relationship Id="rId63" Type="http://schemas.openxmlformats.org/officeDocument/2006/relationships/hyperlink" Target="https://www.iea.org/reports/solar-pv-global-supply-chains" TargetMode="External"/><Relationship Id="rId68" Type="http://schemas.openxmlformats.org/officeDocument/2006/relationships/hyperlink" Target="https://business.columbia.edu/insights/climate/solar" TargetMode="External"/><Relationship Id="rId7" Type="http://schemas.openxmlformats.org/officeDocument/2006/relationships/tags" Target="../tags/tag802.xml"/><Relationship Id="rId2" Type="http://schemas.openxmlformats.org/officeDocument/2006/relationships/tags" Target="../tags/tag797.xml"/><Relationship Id="rId16" Type="http://schemas.openxmlformats.org/officeDocument/2006/relationships/tags" Target="../tags/tag811.xml"/><Relationship Id="rId29" Type="http://schemas.openxmlformats.org/officeDocument/2006/relationships/tags" Target="../tags/tag824.xml"/><Relationship Id="rId11" Type="http://schemas.openxmlformats.org/officeDocument/2006/relationships/tags" Target="../tags/tag806.xml"/><Relationship Id="rId24" Type="http://schemas.openxmlformats.org/officeDocument/2006/relationships/tags" Target="../tags/tag819.xml"/><Relationship Id="rId32" Type="http://schemas.openxmlformats.org/officeDocument/2006/relationships/tags" Target="../tags/tag827.xml"/><Relationship Id="rId37" Type="http://schemas.openxmlformats.org/officeDocument/2006/relationships/tags" Target="../tags/tag832.xml"/><Relationship Id="rId40" Type="http://schemas.openxmlformats.org/officeDocument/2006/relationships/tags" Target="../tags/tag835.xml"/><Relationship Id="rId45" Type="http://schemas.openxmlformats.org/officeDocument/2006/relationships/tags" Target="../tags/tag840.xml"/><Relationship Id="rId53" Type="http://schemas.openxmlformats.org/officeDocument/2006/relationships/slideLayout" Target="../slideLayouts/slideLayout1.xml"/><Relationship Id="rId58" Type="http://schemas.openxmlformats.org/officeDocument/2006/relationships/hyperlink" Target="https://www.taylorfrancis.com/books/mono/10.4324/9780367136604/solar-energy-became-cheap-gregory-nemet" TargetMode="External"/><Relationship Id="rId66" Type="http://schemas.openxmlformats.org/officeDocument/2006/relationships/hyperlink" Target="https://business.columbia.edu/faculty/people/gernot-wagner" TargetMode="External"/><Relationship Id="rId5" Type="http://schemas.openxmlformats.org/officeDocument/2006/relationships/tags" Target="../tags/tag800.xml"/><Relationship Id="rId61" Type="http://schemas.openxmlformats.org/officeDocument/2006/relationships/hyperlink" Target="https://ourworldindata.org/learning-curve#:~:text=The%20learning%20rate%20of%20solar,solar%20panels%20declined%20by%2020%25." TargetMode="External"/><Relationship Id="rId19" Type="http://schemas.openxmlformats.org/officeDocument/2006/relationships/tags" Target="../tags/tag814.xml"/><Relationship Id="rId14" Type="http://schemas.openxmlformats.org/officeDocument/2006/relationships/tags" Target="../tags/tag809.xml"/><Relationship Id="rId22" Type="http://schemas.openxmlformats.org/officeDocument/2006/relationships/tags" Target="../tags/tag817.xml"/><Relationship Id="rId27" Type="http://schemas.openxmlformats.org/officeDocument/2006/relationships/tags" Target="../tags/tag822.xml"/><Relationship Id="rId30" Type="http://schemas.openxmlformats.org/officeDocument/2006/relationships/tags" Target="../tags/tag825.xml"/><Relationship Id="rId35" Type="http://schemas.openxmlformats.org/officeDocument/2006/relationships/tags" Target="../tags/tag830.xml"/><Relationship Id="rId43" Type="http://schemas.openxmlformats.org/officeDocument/2006/relationships/tags" Target="../tags/tag838.xml"/><Relationship Id="rId48" Type="http://schemas.openxmlformats.org/officeDocument/2006/relationships/tags" Target="../tags/tag843.xml"/><Relationship Id="rId56" Type="http://schemas.openxmlformats.org/officeDocument/2006/relationships/image" Target="../media/image13.emf"/><Relationship Id="rId64" Type="http://schemas.openxmlformats.org/officeDocument/2006/relationships/hyperlink" Target="https://businessanalytiq.com/procurementanalytics/index/polysilicon-price-index/" TargetMode="External"/><Relationship Id="rId69" Type="http://schemas.openxmlformats.org/officeDocument/2006/relationships/chart" Target="../charts/chart22.xml"/><Relationship Id="rId8" Type="http://schemas.openxmlformats.org/officeDocument/2006/relationships/tags" Target="../tags/tag803.xml"/><Relationship Id="rId51" Type="http://schemas.openxmlformats.org/officeDocument/2006/relationships/tags" Target="../tags/tag846.xml"/><Relationship Id="rId3" Type="http://schemas.openxmlformats.org/officeDocument/2006/relationships/tags" Target="../tags/tag798.xml"/><Relationship Id="rId12" Type="http://schemas.openxmlformats.org/officeDocument/2006/relationships/tags" Target="../tags/tag807.xml"/><Relationship Id="rId17" Type="http://schemas.openxmlformats.org/officeDocument/2006/relationships/tags" Target="../tags/tag812.xml"/><Relationship Id="rId25" Type="http://schemas.openxmlformats.org/officeDocument/2006/relationships/tags" Target="../tags/tag820.xml"/><Relationship Id="rId33" Type="http://schemas.openxmlformats.org/officeDocument/2006/relationships/tags" Target="../tags/tag828.xml"/><Relationship Id="rId38" Type="http://schemas.openxmlformats.org/officeDocument/2006/relationships/tags" Target="../tags/tag833.xml"/><Relationship Id="rId46" Type="http://schemas.openxmlformats.org/officeDocument/2006/relationships/tags" Target="../tags/tag841.xml"/><Relationship Id="rId59" Type="http://schemas.openxmlformats.org/officeDocument/2006/relationships/hyperlink" Target="https://www.sciencedirect.com/science/article/pii/S0048733315001699" TargetMode="External"/><Relationship Id="rId67" Type="http://schemas.openxmlformats.org/officeDocument/2006/relationships/hyperlink" Target="https://business.columbia.edu/insights/climate/cki" TargetMode="External"/><Relationship Id="rId20" Type="http://schemas.openxmlformats.org/officeDocument/2006/relationships/tags" Target="../tags/tag815.xml"/><Relationship Id="rId41" Type="http://schemas.openxmlformats.org/officeDocument/2006/relationships/tags" Target="../tags/tag836.xml"/><Relationship Id="rId54" Type="http://schemas.openxmlformats.org/officeDocument/2006/relationships/notesSlide" Target="../notesSlides/notesSlide31.xml"/><Relationship Id="rId62" Type="http://schemas.openxmlformats.org/officeDocument/2006/relationships/hyperlink" Target="https://about.bnef.com/blog/1q-2024-global-pv-market-outlook/" TargetMode="External"/><Relationship Id="rId70" Type="http://schemas.openxmlformats.org/officeDocument/2006/relationships/chart" Target="../charts/chart23.xml"/><Relationship Id="rId1" Type="http://schemas.openxmlformats.org/officeDocument/2006/relationships/tags" Target="../tags/tag796.xml"/><Relationship Id="rId6" Type="http://schemas.openxmlformats.org/officeDocument/2006/relationships/tags" Target="../tags/tag801.xml"/><Relationship Id="rId15" Type="http://schemas.openxmlformats.org/officeDocument/2006/relationships/tags" Target="../tags/tag810.xml"/><Relationship Id="rId23" Type="http://schemas.openxmlformats.org/officeDocument/2006/relationships/tags" Target="../tags/tag818.xml"/><Relationship Id="rId28" Type="http://schemas.openxmlformats.org/officeDocument/2006/relationships/tags" Target="../tags/tag823.xml"/><Relationship Id="rId36" Type="http://schemas.openxmlformats.org/officeDocument/2006/relationships/tags" Target="../tags/tag831.xml"/><Relationship Id="rId49" Type="http://schemas.openxmlformats.org/officeDocument/2006/relationships/tags" Target="../tags/tag844.xml"/><Relationship Id="rId57" Type="http://schemas.openxmlformats.org/officeDocument/2006/relationships/hyperlink" Target="https://ourworldindata.org/grapher/solar-pv-prices" TargetMode="External"/><Relationship Id="rId10" Type="http://schemas.openxmlformats.org/officeDocument/2006/relationships/tags" Target="../tags/tag805.xml"/><Relationship Id="rId31" Type="http://schemas.openxmlformats.org/officeDocument/2006/relationships/tags" Target="../tags/tag826.xml"/><Relationship Id="rId44" Type="http://schemas.openxmlformats.org/officeDocument/2006/relationships/tags" Target="../tags/tag839.xml"/><Relationship Id="rId52" Type="http://schemas.openxmlformats.org/officeDocument/2006/relationships/tags" Target="../tags/tag847.xml"/><Relationship Id="rId60" Type="http://schemas.openxmlformats.org/officeDocument/2006/relationships/hyperlink" Target="https://www.sciencedirect.com/science/article/abs/pii/S0301421518305196" TargetMode="External"/><Relationship Id="rId65" Type="http://schemas.openxmlformats.org/officeDocument/2006/relationships/hyperlink" Target="https://pv-magazine-usa.com/2023/11/29/polysilicon-prices-could-hit-all-time-low-by-year-end/" TargetMode="External"/><Relationship Id="rId4" Type="http://schemas.openxmlformats.org/officeDocument/2006/relationships/tags" Target="../tags/tag799.xml"/><Relationship Id="rId9" Type="http://schemas.openxmlformats.org/officeDocument/2006/relationships/tags" Target="../tags/tag804.xml"/><Relationship Id="rId13" Type="http://schemas.openxmlformats.org/officeDocument/2006/relationships/tags" Target="../tags/tag808.xml"/><Relationship Id="rId18" Type="http://schemas.openxmlformats.org/officeDocument/2006/relationships/tags" Target="../tags/tag813.xml"/><Relationship Id="rId39" Type="http://schemas.openxmlformats.org/officeDocument/2006/relationships/tags" Target="../tags/tag834.xml"/><Relationship Id="rId34" Type="http://schemas.openxmlformats.org/officeDocument/2006/relationships/tags" Target="../tags/tag829.xml"/><Relationship Id="rId50" Type="http://schemas.openxmlformats.org/officeDocument/2006/relationships/tags" Target="../tags/tag845.xml"/><Relationship Id="rId55" Type="http://schemas.openxmlformats.org/officeDocument/2006/relationships/oleObject" Target="../embeddings/oleObject38.bin"/></Relationships>
</file>

<file path=ppt/slides/_rels/slide33.xml.rels><?xml version="1.0" encoding="UTF-8" standalone="yes"?>
<Relationships xmlns="http://schemas.openxmlformats.org/package/2006/relationships"><Relationship Id="rId13" Type="http://schemas.openxmlformats.org/officeDocument/2006/relationships/tags" Target="../tags/tag860.xml"/><Relationship Id="rId18" Type="http://schemas.openxmlformats.org/officeDocument/2006/relationships/tags" Target="../tags/tag865.xml"/><Relationship Id="rId26" Type="http://schemas.openxmlformats.org/officeDocument/2006/relationships/tags" Target="../tags/tag873.xml"/><Relationship Id="rId39" Type="http://schemas.openxmlformats.org/officeDocument/2006/relationships/slideLayout" Target="../slideLayouts/slideLayout26.xml"/><Relationship Id="rId21" Type="http://schemas.openxmlformats.org/officeDocument/2006/relationships/tags" Target="../tags/tag868.xml"/><Relationship Id="rId34" Type="http://schemas.openxmlformats.org/officeDocument/2006/relationships/tags" Target="../tags/tag881.xml"/><Relationship Id="rId42" Type="http://schemas.openxmlformats.org/officeDocument/2006/relationships/image" Target="../media/image13.emf"/><Relationship Id="rId47" Type="http://schemas.openxmlformats.org/officeDocument/2006/relationships/hyperlink" Target="https://business.columbia.edu/insights/climate/solar" TargetMode="External"/><Relationship Id="rId7" Type="http://schemas.openxmlformats.org/officeDocument/2006/relationships/tags" Target="../tags/tag854.xml"/><Relationship Id="rId2" Type="http://schemas.openxmlformats.org/officeDocument/2006/relationships/tags" Target="../tags/tag849.xml"/><Relationship Id="rId16" Type="http://schemas.openxmlformats.org/officeDocument/2006/relationships/tags" Target="../tags/tag863.xml"/><Relationship Id="rId29" Type="http://schemas.openxmlformats.org/officeDocument/2006/relationships/tags" Target="../tags/tag876.xml"/><Relationship Id="rId1" Type="http://schemas.openxmlformats.org/officeDocument/2006/relationships/tags" Target="../tags/tag848.xml"/><Relationship Id="rId6" Type="http://schemas.openxmlformats.org/officeDocument/2006/relationships/tags" Target="../tags/tag853.xml"/><Relationship Id="rId11" Type="http://schemas.openxmlformats.org/officeDocument/2006/relationships/tags" Target="../tags/tag858.xml"/><Relationship Id="rId24" Type="http://schemas.openxmlformats.org/officeDocument/2006/relationships/tags" Target="../tags/tag871.xml"/><Relationship Id="rId32" Type="http://schemas.openxmlformats.org/officeDocument/2006/relationships/tags" Target="../tags/tag879.xml"/><Relationship Id="rId37" Type="http://schemas.openxmlformats.org/officeDocument/2006/relationships/tags" Target="../tags/tag884.xml"/><Relationship Id="rId40" Type="http://schemas.openxmlformats.org/officeDocument/2006/relationships/notesSlide" Target="../notesSlides/notesSlide32.xml"/><Relationship Id="rId45" Type="http://schemas.openxmlformats.org/officeDocument/2006/relationships/hyperlink" Target="https://business.columbia.edu/faculty/people/gernot-wagner" TargetMode="External"/><Relationship Id="rId5" Type="http://schemas.openxmlformats.org/officeDocument/2006/relationships/tags" Target="../tags/tag852.xml"/><Relationship Id="rId15" Type="http://schemas.openxmlformats.org/officeDocument/2006/relationships/tags" Target="../tags/tag862.xml"/><Relationship Id="rId23" Type="http://schemas.openxmlformats.org/officeDocument/2006/relationships/tags" Target="../tags/tag870.xml"/><Relationship Id="rId28" Type="http://schemas.openxmlformats.org/officeDocument/2006/relationships/tags" Target="../tags/tag875.xml"/><Relationship Id="rId36" Type="http://schemas.openxmlformats.org/officeDocument/2006/relationships/tags" Target="../tags/tag883.xml"/><Relationship Id="rId10" Type="http://schemas.openxmlformats.org/officeDocument/2006/relationships/tags" Target="../tags/tag857.xml"/><Relationship Id="rId19" Type="http://schemas.openxmlformats.org/officeDocument/2006/relationships/tags" Target="../tags/tag866.xml"/><Relationship Id="rId31" Type="http://schemas.openxmlformats.org/officeDocument/2006/relationships/tags" Target="../tags/tag878.xml"/><Relationship Id="rId44" Type="http://schemas.openxmlformats.org/officeDocument/2006/relationships/hyperlink" Target="https://www.iea.org/data-and-statistics/charts/solar-pv-manufacturing-capacity-according-to-announced-projects-and-in-the-net-zero-scenario-2015-2030" TargetMode="External"/><Relationship Id="rId4" Type="http://schemas.openxmlformats.org/officeDocument/2006/relationships/tags" Target="../tags/tag851.xml"/><Relationship Id="rId9" Type="http://schemas.openxmlformats.org/officeDocument/2006/relationships/tags" Target="../tags/tag856.xml"/><Relationship Id="rId14" Type="http://schemas.openxmlformats.org/officeDocument/2006/relationships/tags" Target="../tags/tag861.xml"/><Relationship Id="rId22" Type="http://schemas.openxmlformats.org/officeDocument/2006/relationships/tags" Target="../tags/tag869.xml"/><Relationship Id="rId27" Type="http://schemas.openxmlformats.org/officeDocument/2006/relationships/tags" Target="../tags/tag874.xml"/><Relationship Id="rId30" Type="http://schemas.openxmlformats.org/officeDocument/2006/relationships/tags" Target="../tags/tag877.xml"/><Relationship Id="rId35" Type="http://schemas.openxmlformats.org/officeDocument/2006/relationships/tags" Target="../tags/tag882.xml"/><Relationship Id="rId43" Type="http://schemas.openxmlformats.org/officeDocument/2006/relationships/chart" Target="../charts/chart24.xml"/><Relationship Id="rId8" Type="http://schemas.openxmlformats.org/officeDocument/2006/relationships/tags" Target="../tags/tag855.xml"/><Relationship Id="rId3" Type="http://schemas.openxmlformats.org/officeDocument/2006/relationships/tags" Target="../tags/tag850.xml"/><Relationship Id="rId12" Type="http://schemas.openxmlformats.org/officeDocument/2006/relationships/tags" Target="../tags/tag859.xml"/><Relationship Id="rId17" Type="http://schemas.openxmlformats.org/officeDocument/2006/relationships/tags" Target="../tags/tag864.xml"/><Relationship Id="rId25" Type="http://schemas.openxmlformats.org/officeDocument/2006/relationships/tags" Target="../tags/tag872.xml"/><Relationship Id="rId33" Type="http://schemas.openxmlformats.org/officeDocument/2006/relationships/tags" Target="../tags/tag880.xml"/><Relationship Id="rId38" Type="http://schemas.openxmlformats.org/officeDocument/2006/relationships/tags" Target="../tags/tag885.xml"/><Relationship Id="rId46" Type="http://schemas.openxmlformats.org/officeDocument/2006/relationships/hyperlink" Target="https://business.columbia.edu/insights/climate/cki" TargetMode="External"/><Relationship Id="rId20" Type="http://schemas.openxmlformats.org/officeDocument/2006/relationships/tags" Target="../tags/tag867.xml"/><Relationship Id="rId41" Type="http://schemas.openxmlformats.org/officeDocument/2006/relationships/oleObject" Target="../embeddings/oleObject39.bin"/></Relationships>
</file>

<file path=ppt/slides/_rels/slide34.xml.rels><?xml version="1.0" encoding="UTF-8" standalone="yes"?>
<Relationships xmlns="http://schemas.openxmlformats.org/package/2006/relationships"><Relationship Id="rId26" Type="http://schemas.openxmlformats.org/officeDocument/2006/relationships/tags" Target="../tags/tag911.xml"/><Relationship Id="rId21" Type="http://schemas.openxmlformats.org/officeDocument/2006/relationships/tags" Target="../tags/tag906.xml"/><Relationship Id="rId42" Type="http://schemas.openxmlformats.org/officeDocument/2006/relationships/tags" Target="../tags/tag927.xml"/><Relationship Id="rId47" Type="http://schemas.openxmlformats.org/officeDocument/2006/relationships/tags" Target="../tags/tag932.xml"/><Relationship Id="rId63" Type="http://schemas.openxmlformats.org/officeDocument/2006/relationships/tags" Target="../tags/tag948.xml"/><Relationship Id="rId68" Type="http://schemas.openxmlformats.org/officeDocument/2006/relationships/tags" Target="../tags/tag953.xml"/><Relationship Id="rId84" Type="http://schemas.openxmlformats.org/officeDocument/2006/relationships/hyperlink" Target="https://seia.org/research-resources/solar-industry-research-data/" TargetMode="External"/><Relationship Id="rId89" Type="http://schemas.openxmlformats.org/officeDocument/2006/relationships/hyperlink" Target="https://business.columbia.edu/insights/climate/solar" TargetMode="External"/><Relationship Id="rId16" Type="http://schemas.openxmlformats.org/officeDocument/2006/relationships/tags" Target="../tags/tag901.xml"/><Relationship Id="rId11" Type="http://schemas.openxmlformats.org/officeDocument/2006/relationships/tags" Target="../tags/tag896.xml"/><Relationship Id="rId32" Type="http://schemas.openxmlformats.org/officeDocument/2006/relationships/tags" Target="../tags/tag917.xml"/><Relationship Id="rId37" Type="http://schemas.openxmlformats.org/officeDocument/2006/relationships/tags" Target="../tags/tag922.xml"/><Relationship Id="rId53" Type="http://schemas.openxmlformats.org/officeDocument/2006/relationships/tags" Target="../tags/tag938.xml"/><Relationship Id="rId58" Type="http://schemas.openxmlformats.org/officeDocument/2006/relationships/tags" Target="../tags/tag943.xml"/><Relationship Id="rId74" Type="http://schemas.openxmlformats.org/officeDocument/2006/relationships/tags" Target="../tags/tag959.xml"/><Relationship Id="rId79" Type="http://schemas.openxmlformats.org/officeDocument/2006/relationships/slideLayout" Target="../slideLayouts/slideLayout37.xml"/><Relationship Id="rId5" Type="http://schemas.openxmlformats.org/officeDocument/2006/relationships/tags" Target="../tags/tag890.xml"/><Relationship Id="rId90" Type="http://schemas.openxmlformats.org/officeDocument/2006/relationships/chart" Target="../charts/chart26.xml"/><Relationship Id="rId14" Type="http://schemas.openxmlformats.org/officeDocument/2006/relationships/tags" Target="../tags/tag899.xml"/><Relationship Id="rId22" Type="http://schemas.openxmlformats.org/officeDocument/2006/relationships/tags" Target="../tags/tag907.xml"/><Relationship Id="rId27" Type="http://schemas.openxmlformats.org/officeDocument/2006/relationships/tags" Target="../tags/tag912.xml"/><Relationship Id="rId30" Type="http://schemas.openxmlformats.org/officeDocument/2006/relationships/tags" Target="../tags/tag915.xml"/><Relationship Id="rId35" Type="http://schemas.openxmlformats.org/officeDocument/2006/relationships/tags" Target="../tags/tag920.xml"/><Relationship Id="rId43" Type="http://schemas.openxmlformats.org/officeDocument/2006/relationships/tags" Target="../tags/tag928.xml"/><Relationship Id="rId48" Type="http://schemas.openxmlformats.org/officeDocument/2006/relationships/tags" Target="../tags/tag933.xml"/><Relationship Id="rId56" Type="http://schemas.openxmlformats.org/officeDocument/2006/relationships/tags" Target="../tags/tag941.xml"/><Relationship Id="rId64" Type="http://schemas.openxmlformats.org/officeDocument/2006/relationships/tags" Target="../tags/tag949.xml"/><Relationship Id="rId69" Type="http://schemas.openxmlformats.org/officeDocument/2006/relationships/tags" Target="../tags/tag954.xml"/><Relationship Id="rId77" Type="http://schemas.openxmlformats.org/officeDocument/2006/relationships/tags" Target="../tags/tag962.xml"/><Relationship Id="rId8" Type="http://schemas.openxmlformats.org/officeDocument/2006/relationships/tags" Target="../tags/tag893.xml"/><Relationship Id="rId51" Type="http://schemas.openxmlformats.org/officeDocument/2006/relationships/tags" Target="../tags/tag936.xml"/><Relationship Id="rId72" Type="http://schemas.openxmlformats.org/officeDocument/2006/relationships/tags" Target="../tags/tag957.xml"/><Relationship Id="rId80" Type="http://schemas.openxmlformats.org/officeDocument/2006/relationships/notesSlide" Target="../notesSlides/notesSlide33.xml"/><Relationship Id="rId85" Type="http://schemas.openxmlformats.org/officeDocument/2006/relationships/hyperlink" Target="https://iea-pvps.org/wp-content/uploads/2024/10/IEA-PVPS-Task-1-Trends-Report-2024.pdf" TargetMode="External"/><Relationship Id="rId3" Type="http://schemas.openxmlformats.org/officeDocument/2006/relationships/tags" Target="../tags/tag888.xml"/><Relationship Id="rId12" Type="http://schemas.openxmlformats.org/officeDocument/2006/relationships/tags" Target="../tags/tag897.xml"/><Relationship Id="rId17" Type="http://schemas.openxmlformats.org/officeDocument/2006/relationships/tags" Target="../tags/tag902.xml"/><Relationship Id="rId25" Type="http://schemas.openxmlformats.org/officeDocument/2006/relationships/tags" Target="../tags/tag910.xml"/><Relationship Id="rId33" Type="http://schemas.openxmlformats.org/officeDocument/2006/relationships/tags" Target="../tags/tag918.xml"/><Relationship Id="rId38" Type="http://schemas.openxmlformats.org/officeDocument/2006/relationships/tags" Target="../tags/tag923.xml"/><Relationship Id="rId46" Type="http://schemas.openxmlformats.org/officeDocument/2006/relationships/tags" Target="../tags/tag931.xml"/><Relationship Id="rId59" Type="http://schemas.openxmlformats.org/officeDocument/2006/relationships/tags" Target="../tags/tag944.xml"/><Relationship Id="rId67" Type="http://schemas.openxmlformats.org/officeDocument/2006/relationships/tags" Target="../tags/tag952.xml"/><Relationship Id="rId20" Type="http://schemas.openxmlformats.org/officeDocument/2006/relationships/tags" Target="../tags/tag905.xml"/><Relationship Id="rId41" Type="http://schemas.openxmlformats.org/officeDocument/2006/relationships/tags" Target="../tags/tag926.xml"/><Relationship Id="rId54" Type="http://schemas.openxmlformats.org/officeDocument/2006/relationships/tags" Target="../tags/tag939.xml"/><Relationship Id="rId62" Type="http://schemas.openxmlformats.org/officeDocument/2006/relationships/tags" Target="../tags/tag947.xml"/><Relationship Id="rId70" Type="http://schemas.openxmlformats.org/officeDocument/2006/relationships/tags" Target="../tags/tag955.xml"/><Relationship Id="rId75" Type="http://schemas.openxmlformats.org/officeDocument/2006/relationships/tags" Target="../tags/tag960.xml"/><Relationship Id="rId83" Type="http://schemas.openxmlformats.org/officeDocument/2006/relationships/chart" Target="../charts/chart25.xml"/><Relationship Id="rId88" Type="http://schemas.openxmlformats.org/officeDocument/2006/relationships/hyperlink" Target="https://business.columbia.edu/insights/climate/cki" TargetMode="External"/><Relationship Id="rId1" Type="http://schemas.openxmlformats.org/officeDocument/2006/relationships/tags" Target="../tags/tag886.xml"/><Relationship Id="rId6" Type="http://schemas.openxmlformats.org/officeDocument/2006/relationships/tags" Target="../tags/tag891.xml"/><Relationship Id="rId15" Type="http://schemas.openxmlformats.org/officeDocument/2006/relationships/tags" Target="../tags/tag900.xml"/><Relationship Id="rId23" Type="http://schemas.openxmlformats.org/officeDocument/2006/relationships/tags" Target="../tags/tag908.xml"/><Relationship Id="rId28" Type="http://schemas.openxmlformats.org/officeDocument/2006/relationships/tags" Target="../tags/tag913.xml"/><Relationship Id="rId36" Type="http://schemas.openxmlformats.org/officeDocument/2006/relationships/tags" Target="../tags/tag921.xml"/><Relationship Id="rId49" Type="http://schemas.openxmlformats.org/officeDocument/2006/relationships/tags" Target="../tags/tag934.xml"/><Relationship Id="rId57" Type="http://schemas.openxmlformats.org/officeDocument/2006/relationships/tags" Target="../tags/tag942.xml"/><Relationship Id="rId10" Type="http://schemas.openxmlformats.org/officeDocument/2006/relationships/tags" Target="../tags/tag895.xml"/><Relationship Id="rId31" Type="http://schemas.openxmlformats.org/officeDocument/2006/relationships/tags" Target="../tags/tag916.xml"/><Relationship Id="rId44" Type="http://schemas.openxmlformats.org/officeDocument/2006/relationships/tags" Target="../tags/tag929.xml"/><Relationship Id="rId52" Type="http://schemas.openxmlformats.org/officeDocument/2006/relationships/tags" Target="../tags/tag937.xml"/><Relationship Id="rId60" Type="http://schemas.openxmlformats.org/officeDocument/2006/relationships/tags" Target="../tags/tag945.xml"/><Relationship Id="rId65" Type="http://schemas.openxmlformats.org/officeDocument/2006/relationships/tags" Target="../tags/tag950.xml"/><Relationship Id="rId73" Type="http://schemas.openxmlformats.org/officeDocument/2006/relationships/tags" Target="../tags/tag958.xml"/><Relationship Id="rId78" Type="http://schemas.openxmlformats.org/officeDocument/2006/relationships/tags" Target="../tags/tag963.xml"/><Relationship Id="rId81" Type="http://schemas.openxmlformats.org/officeDocument/2006/relationships/oleObject" Target="../embeddings/oleObject40.bin"/><Relationship Id="rId86" Type="http://schemas.openxmlformats.org/officeDocument/2006/relationships/hyperlink" Target="https://www.irena.org/Data/Downloads/Tools" TargetMode="External"/><Relationship Id="rId4" Type="http://schemas.openxmlformats.org/officeDocument/2006/relationships/tags" Target="../tags/tag889.xml"/><Relationship Id="rId9" Type="http://schemas.openxmlformats.org/officeDocument/2006/relationships/tags" Target="../tags/tag894.xml"/><Relationship Id="rId13" Type="http://schemas.openxmlformats.org/officeDocument/2006/relationships/tags" Target="../tags/tag898.xml"/><Relationship Id="rId18" Type="http://schemas.openxmlformats.org/officeDocument/2006/relationships/tags" Target="../tags/tag903.xml"/><Relationship Id="rId39" Type="http://schemas.openxmlformats.org/officeDocument/2006/relationships/tags" Target="../tags/tag924.xml"/><Relationship Id="rId34" Type="http://schemas.openxmlformats.org/officeDocument/2006/relationships/tags" Target="../tags/tag919.xml"/><Relationship Id="rId50" Type="http://schemas.openxmlformats.org/officeDocument/2006/relationships/tags" Target="../tags/tag935.xml"/><Relationship Id="rId55" Type="http://schemas.openxmlformats.org/officeDocument/2006/relationships/tags" Target="../tags/tag940.xml"/><Relationship Id="rId76" Type="http://schemas.openxmlformats.org/officeDocument/2006/relationships/tags" Target="../tags/tag961.xml"/><Relationship Id="rId7" Type="http://schemas.openxmlformats.org/officeDocument/2006/relationships/tags" Target="../tags/tag892.xml"/><Relationship Id="rId71" Type="http://schemas.openxmlformats.org/officeDocument/2006/relationships/tags" Target="../tags/tag956.xml"/><Relationship Id="rId2" Type="http://schemas.openxmlformats.org/officeDocument/2006/relationships/tags" Target="../tags/tag887.xml"/><Relationship Id="rId29" Type="http://schemas.openxmlformats.org/officeDocument/2006/relationships/tags" Target="../tags/tag914.xml"/><Relationship Id="rId24" Type="http://schemas.openxmlformats.org/officeDocument/2006/relationships/tags" Target="../tags/tag909.xml"/><Relationship Id="rId40" Type="http://schemas.openxmlformats.org/officeDocument/2006/relationships/tags" Target="../tags/tag925.xml"/><Relationship Id="rId45" Type="http://schemas.openxmlformats.org/officeDocument/2006/relationships/tags" Target="../tags/tag930.xml"/><Relationship Id="rId66" Type="http://schemas.openxmlformats.org/officeDocument/2006/relationships/tags" Target="../tags/tag951.xml"/><Relationship Id="rId87" Type="http://schemas.openxmlformats.org/officeDocument/2006/relationships/hyperlink" Target="https://business.columbia.edu/faculty/people/gernot-wagner" TargetMode="External"/><Relationship Id="rId61" Type="http://schemas.openxmlformats.org/officeDocument/2006/relationships/tags" Target="../tags/tag946.xml"/><Relationship Id="rId82" Type="http://schemas.openxmlformats.org/officeDocument/2006/relationships/image" Target="../media/image57.emf"/><Relationship Id="rId19" Type="http://schemas.openxmlformats.org/officeDocument/2006/relationships/tags" Target="../tags/tag904.xml"/></Relationships>
</file>

<file path=ppt/slides/_rels/slide35.xml.rels><?xml version="1.0" encoding="UTF-8" standalone="yes"?>
<Relationships xmlns="http://schemas.openxmlformats.org/package/2006/relationships"><Relationship Id="rId13" Type="http://schemas.openxmlformats.org/officeDocument/2006/relationships/tags" Target="../tags/tag976.xml"/><Relationship Id="rId18" Type="http://schemas.openxmlformats.org/officeDocument/2006/relationships/tags" Target="../tags/tag981.xml"/><Relationship Id="rId26" Type="http://schemas.openxmlformats.org/officeDocument/2006/relationships/tags" Target="../tags/tag989.xml"/><Relationship Id="rId39" Type="http://schemas.openxmlformats.org/officeDocument/2006/relationships/tags" Target="../tags/tag1002.xml"/><Relationship Id="rId21" Type="http://schemas.openxmlformats.org/officeDocument/2006/relationships/tags" Target="../tags/tag984.xml"/><Relationship Id="rId34" Type="http://schemas.openxmlformats.org/officeDocument/2006/relationships/tags" Target="../tags/tag997.xml"/><Relationship Id="rId42" Type="http://schemas.openxmlformats.org/officeDocument/2006/relationships/tags" Target="../tags/tag1005.xml"/><Relationship Id="rId47" Type="http://schemas.openxmlformats.org/officeDocument/2006/relationships/tags" Target="../tags/tag1010.xml"/><Relationship Id="rId50" Type="http://schemas.openxmlformats.org/officeDocument/2006/relationships/oleObject" Target="../embeddings/oleObject41.bin"/><Relationship Id="rId55" Type="http://schemas.openxmlformats.org/officeDocument/2006/relationships/hyperlink" Target="https://iea-pvps.org/wp-content/uploads/2024/10/IEA-PVPS-Task-1-Trends-Report-2024.pdf" TargetMode="External"/><Relationship Id="rId7" Type="http://schemas.openxmlformats.org/officeDocument/2006/relationships/tags" Target="../tags/tag970.xml"/><Relationship Id="rId2" Type="http://schemas.openxmlformats.org/officeDocument/2006/relationships/tags" Target="../tags/tag965.xml"/><Relationship Id="rId16" Type="http://schemas.openxmlformats.org/officeDocument/2006/relationships/tags" Target="../tags/tag979.xml"/><Relationship Id="rId29" Type="http://schemas.openxmlformats.org/officeDocument/2006/relationships/tags" Target="../tags/tag992.xml"/><Relationship Id="rId11" Type="http://schemas.openxmlformats.org/officeDocument/2006/relationships/tags" Target="../tags/tag974.xml"/><Relationship Id="rId24" Type="http://schemas.openxmlformats.org/officeDocument/2006/relationships/tags" Target="../tags/tag987.xml"/><Relationship Id="rId32" Type="http://schemas.openxmlformats.org/officeDocument/2006/relationships/tags" Target="../tags/tag995.xml"/><Relationship Id="rId37" Type="http://schemas.openxmlformats.org/officeDocument/2006/relationships/tags" Target="../tags/tag1000.xml"/><Relationship Id="rId40" Type="http://schemas.openxmlformats.org/officeDocument/2006/relationships/tags" Target="../tags/tag1003.xml"/><Relationship Id="rId45" Type="http://schemas.openxmlformats.org/officeDocument/2006/relationships/tags" Target="../tags/tag1008.xml"/><Relationship Id="rId53" Type="http://schemas.openxmlformats.org/officeDocument/2006/relationships/hyperlink" Target="https://www.iea.org/data-and-statistics/charts/solar-pv-manufacturing-capacity-and-production-by-country-and-region-2021-2027" TargetMode="External"/><Relationship Id="rId58" Type="http://schemas.openxmlformats.org/officeDocument/2006/relationships/hyperlink" Target="https://business.columbia.edu/insights/climate/solar" TargetMode="External"/><Relationship Id="rId5" Type="http://schemas.openxmlformats.org/officeDocument/2006/relationships/tags" Target="../tags/tag968.xml"/><Relationship Id="rId61" Type="http://schemas.openxmlformats.org/officeDocument/2006/relationships/chart" Target="../charts/chart29.xml"/><Relationship Id="rId19" Type="http://schemas.openxmlformats.org/officeDocument/2006/relationships/tags" Target="../tags/tag982.xml"/><Relationship Id="rId14" Type="http://schemas.openxmlformats.org/officeDocument/2006/relationships/tags" Target="../tags/tag977.xml"/><Relationship Id="rId22" Type="http://schemas.openxmlformats.org/officeDocument/2006/relationships/tags" Target="../tags/tag985.xml"/><Relationship Id="rId27" Type="http://schemas.openxmlformats.org/officeDocument/2006/relationships/tags" Target="../tags/tag990.xml"/><Relationship Id="rId30" Type="http://schemas.openxmlformats.org/officeDocument/2006/relationships/tags" Target="../tags/tag993.xml"/><Relationship Id="rId35" Type="http://schemas.openxmlformats.org/officeDocument/2006/relationships/tags" Target="../tags/tag998.xml"/><Relationship Id="rId43" Type="http://schemas.openxmlformats.org/officeDocument/2006/relationships/tags" Target="../tags/tag1006.xml"/><Relationship Id="rId48" Type="http://schemas.openxmlformats.org/officeDocument/2006/relationships/slideLayout" Target="../slideLayouts/slideLayout1.xml"/><Relationship Id="rId56" Type="http://schemas.openxmlformats.org/officeDocument/2006/relationships/hyperlink" Target="https://business.columbia.edu/faculty/people/gernot-wagner" TargetMode="External"/><Relationship Id="rId8" Type="http://schemas.openxmlformats.org/officeDocument/2006/relationships/tags" Target="../tags/tag971.xml"/><Relationship Id="rId51" Type="http://schemas.openxmlformats.org/officeDocument/2006/relationships/image" Target="../media/image13.emf"/><Relationship Id="rId3" Type="http://schemas.openxmlformats.org/officeDocument/2006/relationships/tags" Target="../tags/tag966.xml"/><Relationship Id="rId12" Type="http://schemas.openxmlformats.org/officeDocument/2006/relationships/tags" Target="../tags/tag975.xml"/><Relationship Id="rId17" Type="http://schemas.openxmlformats.org/officeDocument/2006/relationships/tags" Target="../tags/tag980.xml"/><Relationship Id="rId25" Type="http://schemas.openxmlformats.org/officeDocument/2006/relationships/tags" Target="../tags/tag988.xml"/><Relationship Id="rId33" Type="http://schemas.openxmlformats.org/officeDocument/2006/relationships/tags" Target="../tags/tag996.xml"/><Relationship Id="rId38" Type="http://schemas.openxmlformats.org/officeDocument/2006/relationships/tags" Target="../tags/tag1001.xml"/><Relationship Id="rId46" Type="http://schemas.openxmlformats.org/officeDocument/2006/relationships/tags" Target="../tags/tag1009.xml"/><Relationship Id="rId59" Type="http://schemas.openxmlformats.org/officeDocument/2006/relationships/chart" Target="../charts/chart27.xml"/><Relationship Id="rId20" Type="http://schemas.openxmlformats.org/officeDocument/2006/relationships/tags" Target="../tags/tag983.xml"/><Relationship Id="rId41" Type="http://schemas.openxmlformats.org/officeDocument/2006/relationships/tags" Target="../tags/tag1004.xml"/><Relationship Id="rId54" Type="http://schemas.openxmlformats.org/officeDocument/2006/relationships/hyperlink" Target="https://seia.org/research-resources/solar-storage-supply-chain-dashboard/" TargetMode="External"/><Relationship Id="rId62" Type="http://schemas.openxmlformats.org/officeDocument/2006/relationships/chart" Target="../charts/chart30.xml"/><Relationship Id="rId1" Type="http://schemas.openxmlformats.org/officeDocument/2006/relationships/tags" Target="../tags/tag964.xml"/><Relationship Id="rId6" Type="http://schemas.openxmlformats.org/officeDocument/2006/relationships/tags" Target="../tags/tag969.xml"/><Relationship Id="rId15" Type="http://schemas.openxmlformats.org/officeDocument/2006/relationships/tags" Target="../tags/tag978.xml"/><Relationship Id="rId23" Type="http://schemas.openxmlformats.org/officeDocument/2006/relationships/tags" Target="../tags/tag986.xml"/><Relationship Id="rId28" Type="http://schemas.openxmlformats.org/officeDocument/2006/relationships/tags" Target="../tags/tag991.xml"/><Relationship Id="rId36" Type="http://schemas.openxmlformats.org/officeDocument/2006/relationships/tags" Target="../tags/tag999.xml"/><Relationship Id="rId49" Type="http://schemas.openxmlformats.org/officeDocument/2006/relationships/notesSlide" Target="../notesSlides/notesSlide34.xml"/><Relationship Id="rId57" Type="http://schemas.openxmlformats.org/officeDocument/2006/relationships/hyperlink" Target="https://business.columbia.edu/insights/climate/cki" TargetMode="External"/><Relationship Id="rId10" Type="http://schemas.openxmlformats.org/officeDocument/2006/relationships/tags" Target="../tags/tag973.xml"/><Relationship Id="rId31" Type="http://schemas.openxmlformats.org/officeDocument/2006/relationships/tags" Target="../tags/tag994.xml"/><Relationship Id="rId44" Type="http://schemas.openxmlformats.org/officeDocument/2006/relationships/tags" Target="../tags/tag1007.xml"/><Relationship Id="rId52" Type="http://schemas.openxmlformats.org/officeDocument/2006/relationships/hyperlink" Target="https://www.iea.org/reports/solar-pv-global-supply-chains" TargetMode="External"/><Relationship Id="rId60" Type="http://schemas.openxmlformats.org/officeDocument/2006/relationships/chart" Target="../charts/chart28.xml"/><Relationship Id="rId4" Type="http://schemas.openxmlformats.org/officeDocument/2006/relationships/tags" Target="../tags/tag967.xml"/><Relationship Id="rId9" Type="http://schemas.openxmlformats.org/officeDocument/2006/relationships/tags" Target="../tags/tag972.xml"/></Relationships>
</file>

<file path=ppt/slides/_rels/slide36.xml.rels><?xml version="1.0" encoding="UTF-8" standalone="yes"?>
<Relationships xmlns="http://schemas.openxmlformats.org/package/2006/relationships"><Relationship Id="rId26" Type="http://schemas.openxmlformats.org/officeDocument/2006/relationships/tags" Target="../tags/tag1036.xml"/><Relationship Id="rId21" Type="http://schemas.openxmlformats.org/officeDocument/2006/relationships/tags" Target="../tags/tag1031.xml"/><Relationship Id="rId42" Type="http://schemas.openxmlformats.org/officeDocument/2006/relationships/tags" Target="../tags/tag1052.xml"/><Relationship Id="rId47" Type="http://schemas.openxmlformats.org/officeDocument/2006/relationships/tags" Target="../tags/tag1057.xml"/><Relationship Id="rId63" Type="http://schemas.openxmlformats.org/officeDocument/2006/relationships/notesSlide" Target="../notesSlides/notesSlide35.xml"/><Relationship Id="rId68" Type="http://schemas.openxmlformats.org/officeDocument/2006/relationships/hyperlink" Target="https://business.columbia.edu/faculty/people/gernot-wagner" TargetMode="External"/><Relationship Id="rId7" Type="http://schemas.openxmlformats.org/officeDocument/2006/relationships/tags" Target="../tags/tag1017.xml"/><Relationship Id="rId71" Type="http://schemas.openxmlformats.org/officeDocument/2006/relationships/chart" Target="../charts/chart32.xml"/><Relationship Id="rId2" Type="http://schemas.openxmlformats.org/officeDocument/2006/relationships/tags" Target="../tags/tag1012.xml"/><Relationship Id="rId16" Type="http://schemas.openxmlformats.org/officeDocument/2006/relationships/tags" Target="../tags/tag1026.xml"/><Relationship Id="rId29" Type="http://schemas.openxmlformats.org/officeDocument/2006/relationships/tags" Target="../tags/tag1039.xml"/><Relationship Id="rId11" Type="http://schemas.openxmlformats.org/officeDocument/2006/relationships/tags" Target="../tags/tag1021.xml"/><Relationship Id="rId24" Type="http://schemas.openxmlformats.org/officeDocument/2006/relationships/tags" Target="../tags/tag1034.xml"/><Relationship Id="rId32" Type="http://schemas.openxmlformats.org/officeDocument/2006/relationships/tags" Target="../tags/tag1042.xml"/><Relationship Id="rId37" Type="http://schemas.openxmlformats.org/officeDocument/2006/relationships/tags" Target="../tags/tag1047.xml"/><Relationship Id="rId40" Type="http://schemas.openxmlformats.org/officeDocument/2006/relationships/tags" Target="../tags/tag1050.xml"/><Relationship Id="rId45" Type="http://schemas.openxmlformats.org/officeDocument/2006/relationships/tags" Target="../tags/tag1055.xml"/><Relationship Id="rId53" Type="http://schemas.openxmlformats.org/officeDocument/2006/relationships/tags" Target="../tags/tag1063.xml"/><Relationship Id="rId58" Type="http://schemas.openxmlformats.org/officeDocument/2006/relationships/tags" Target="../tags/tag1068.xml"/><Relationship Id="rId66" Type="http://schemas.openxmlformats.org/officeDocument/2006/relationships/chart" Target="../charts/chart31.xml"/><Relationship Id="rId5" Type="http://schemas.openxmlformats.org/officeDocument/2006/relationships/tags" Target="../tags/tag1015.xml"/><Relationship Id="rId61" Type="http://schemas.openxmlformats.org/officeDocument/2006/relationships/tags" Target="../tags/tag1071.xml"/><Relationship Id="rId19" Type="http://schemas.openxmlformats.org/officeDocument/2006/relationships/tags" Target="../tags/tag1029.xml"/><Relationship Id="rId14" Type="http://schemas.openxmlformats.org/officeDocument/2006/relationships/tags" Target="../tags/tag1024.xml"/><Relationship Id="rId22" Type="http://schemas.openxmlformats.org/officeDocument/2006/relationships/tags" Target="../tags/tag1032.xml"/><Relationship Id="rId27" Type="http://schemas.openxmlformats.org/officeDocument/2006/relationships/tags" Target="../tags/tag1037.xml"/><Relationship Id="rId30" Type="http://schemas.openxmlformats.org/officeDocument/2006/relationships/tags" Target="../tags/tag1040.xml"/><Relationship Id="rId35" Type="http://schemas.openxmlformats.org/officeDocument/2006/relationships/tags" Target="../tags/tag1045.xml"/><Relationship Id="rId43" Type="http://schemas.openxmlformats.org/officeDocument/2006/relationships/tags" Target="../tags/tag1053.xml"/><Relationship Id="rId48" Type="http://schemas.openxmlformats.org/officeDocument/2006/relationships/tags" Target="../tags/tag1058.xml"/><Relationship Id="rId56" Type="http://schemas.openxmlformats.org/officeDocument/2006/relationships/tags" Target="../tags/tag1066.xml"/><Relationship Id="rId64" Type="http://schemas.openxmlformats.org/officeDocument/2006/relationships/oleObject" Target="../embeddings/oleObject42.bin"/><Relationship Id="rId69" Type="http://schemas.openxmlformats.org/officeDocument/2006/relationships/hyperlink" Target="https://business.columbia.edu/insights/climate/cki" TargetMode="External"/><Relationship Id="rId8" Type="http://schemas.openxmlformats.org/officeDocument/2006/relationships/tags" Target="../tags/tag1018.xml"/><Relationship Id="rId51" Type="http://schemas.openxmlformats.org/officeDocument/2006/relationships/tags" Target="../tags/tag1061.xml"/><Relationship Id="rId3" Type="http://schemas.openxmlformats.org/officeDocument/2006/relationships/tags" Target="../tags/tag1013.xml"/><Relationship Id="rId12" Type="http://schemas.openxmlformats.org/officeDocument/2006/relationships/tags" Target="../tags/tag1022.xml"/><Relationship Id="rId17" Type="http://schemas.openxmlformats.org/officeDocument/2006/relationships/tags" Target="../tags/tag1027.xml"/><Relationship Id="rId25" Type="http://schemas.openxmlformats.org/officeDocument/2006/relationships/tags" Target="../tags/tag1035.xml"/><Relationship Id="rId33" Type="http://schemas.openxmlformats.org/officeDocument/2006/relationships/tags" Target="../tags/tag1043.xml"/><Relationship Id="rId38" Type="http://schemas.openxmlformats.org/officeDocument/2006/relationships/tags" Target="../tags/tag1048.xml"/><Relationship Id="rId46" Type="http://schemas.openxmlformats.org/officeDocument/2006/relationships/tags" Target="../tags/tag1056.xml"/><Relationship Id="rId59" Type="http://schemas.openxmlformats.org/officeDocument/2006/relationships/tags" Target="../tags/tag1069.xml"/><Relationship Id="rId67" Type="http://schemas.openxmlformats.org/officeDocument/2006/relationships/hyperlink" Target="https://www.iea.org/reports/solar-pv-global-supply-chains" TargetMode="External"/><Relationship Id="rId20" Type="http://schemas.openxmlformats.org/officeDocument/2006/relationships/tags" Target="../tags/tag1030.xml"/><Relationship Id="rId41" Type="http://schemas.openxmlformats.org/officeDocument/2006/relationships/tags" Target="../tags/tag1051.xml"/><Relationship Id="rId54" Type="http://schemas.openxmlformats.org/officeDocument/2006/relationships/tags" Target="../tags/tag1064.xml"/><Relationship Id="rId62" Type="http://schemas.openxmlformats.org/officeDocument/2006/relationships/slideLayout" Target="../slideLayouts/slideLayout1.xml"/><Relationship Id="rId70" Type="http://schemas.openxmlformats.org/officeDocument/2006/relationships/hyperlink" Target="https://business.columbia.edu/insights/climate/solar" TargetMode="External"/><Relationship Id="rId1" Type="http://schemas.openxmlformats.org/officeDocument/2006/relationships/tags" Target="../tags/tag1011.xml"/><Relationship Id="rId6" Type="http://schemas.openxmlformats.org/officeDocument/2006/relationships/tags" Target="../tags/tag1016.xml"/><Relationship Id="rId15" Type="http://schemas.openxmlformats.org/officeDocument/2006/relationships/tags" Target="../tags/tag1025.xml"/><Relationship Id="rId23" Type="http://schemas.openxmlformats.org/officeDocument/2006/relationships/tags" Target="../tags/tag1033.xml"/><Relationship Id="rId28" Type="http://schemas.openxmlformats.org/officeDocument/2006/relationships/tags" Target="../tags/tag1038.xml"/><Relationship Id="rId36" Type="http://schemas.openxmlformats.org/officeDocument/2006/relationships/tags" Target="../tags/tag1046.xml"/><Relationship Id="rId49" Type="http://schemas.openxmlformats.org/officeDocument/2006/relationships/tags" Target="../tags/tag1059.xml"/><Relationship Id="rId57" Type="http://schemas.openxmlformats.org/officeDocument/2006/relationships/tags" Target="../tags/tag1067.xml"/><Relationship Id="rId10" Type="http://schemas.openxmlformats.org/officeDocument/2006/relationships/tags" Target="../tags/tag1020.xml"/><Relationship Id="rId31" Type="http://schemas.openxmlformats.org/officeDocument/2006/relationships/tags" Target="../tags/tag1041.xml"/><Relationship Id="rId44" Type="http://schemas.openxmlformats.org/officeDocument/2006/relationships/tags" Target="../tags/tag1054.xml"/><Relationship Id="rId52" Type="http://schemas.openxmlformats.org/officeDocument/2006/relationships/tags" Target="../tags/tag1062.xml"/><Relationship Id="rId60" Type="http://schemas.openxmlformats.org/officeDocument/2006/relationships/tags" Target="../tags/tag1070.xml"/><Relationship Id="rId65" Type="http://schemas.openxmlformats.org/officeDocument/2006/relationships/image" Target="../media/image13.emf"/><Relationship Id="rId4" Type="http://schemas.openxmlformats.org/officeDocument/2006/relationships/tags" Target="../tags/tag1014.xml"/><Relationship Id="rId9" Type="http://schemas.openxmlformats.org/officeDocument/2006/relationships/tags" Target="../tags/tag1019.xml"/><Relationship Id="rId13" Type="http://schemas.openxmlformats.org/officeDocument/2006/relationships/tags" Target="../tags/tag1023.xml"/><Relationship Id="rId18" Type="http://schemas.openxmlformats.org/officeDocument/2006/relationships/tags" Target="../tags/tag1028.xml"/><Relationship Id="rId39" Type="http://schemas.openxmlformats.org/officeDocument/2006/relationships/tags" Target="../tags/tag1049.xml"/><Relationship Id="rId34" Type="http://schemas.openxmlformats.org/officeDocument/2006/relationships/tags" Target="../tags/tag1044.xml"/><Relationship Id="rId50" Type="http://schemas.openxmlformats.org/officeDocument/2006/relationships/tags" Target="../tags/tag1060.xml"/><Relationship Id="rId55" Type="http://schemas.openxmlformats.org/officeDocument/2006/relationships/tags" Target="../tags/tag1065.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emf"/><Relationship Id="rId2" Type="http://schemas.openxmlformats.org/officeDocument/2006/relationships/tags" Target="../tags/tag1073.xml"/><Relationship Id="rId1" Type="http://schemas.openxmlformats.org/officeDocument/2006/relationships/tags" Target="../tags/tag1072.xml"/><Relationship Id="rId6" Type="http://schemas.openxmlformats.org/officeDocument/2006/relationships/oleObject" Target="../embeddings/oleObject24.bin"/><Relationship Id="rId5" Type="http://schemas.openxmlformats.org/officeDocument/2006/relationships/image" Target="../media/image58.jpeg"/><Relationship Id="rId4"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8" Type="http://schemas.openxmlformats.org/officeDocument/2006/relationships/tags" Target="../tags/tag1081.xml"/><Relationship Id="rId13" Type="http://schemas.openxmlformats.org/officeDocument/2006/relationships/image" Target="../media/image13.emf"/><Relationship Id="rId3" Type="http://schemas.openxmlformats.org/officeDocument/2006/relationships/tags" Target="../tags/tag1076.xml"/><Relationship Id="rId7" Type="http://schemas.openxmlformats.org/officeDocument/2006/relationships/tags" Target="../tags/tag1080.xml"/><Relationship Id="rId12" Type="http://schemas.openxmlformats.org/officeDocument/2006/relationships/oleObject" Target="../embeddings/oleObject43.bin"/><Relationship Id="rId2" Type="http://schemas.openxmlformats.org/officeDocument/2006/relationships/tags" Target="../tags/tag1075.xml"/><Relationship Id="rId16" Type="http://schemas.openxmlformats.org/officeDocument/2006/relationships/hyperlink" Target="https://business.columbia.edu/insights/climate/solar" TargetMode="External"/><Relationship Id="rId1" Type="http://schemas.openxmlformats.org/officeDocument/2006/relationships/tags" Target="../tags/tag1074.xml"/><Relationship Id="rId6" Type="http://schemas.openxmlformats.org/officeDocument/2006/relationships/tags" Target="../tags/tag1079.xml"/><Relationship Id="rId11" Type="http://schemas.openxmlformats.org/officeDocument/2006/relationships/image" Target="../media/image59.jpeg"/><Relationship Id="rId5" Type="http://schemas.openxmlformats.org/officeDocument/2006/relationships/tags" Target="../tags/tag1078.xml"/><Relationship Id="rId15" Type="http://schemas.openxmlformats.org/officeDocument/2006/relationships/hyperlink" Target="https://business.columbia.edu/insights/climate/cki" TargetMode="External"/><Relationship Id="rId10" Type="http://schemas.openxmlformats.org/officeDocument/2006/relationships/notesSlide" Target="../notesSlides/notesSlide37.xml"/><Relationship Id="rId4" Type="http://schemas.openxmlformats.org/officeDocument/2006/relationships/tags" Target="../tags/tag1077.xml"/><Relationship Id="rId9" Type="http://schemas.openxmlformats.org/officeDocument/2006/relationships/slideLayout" Target="../slideLayouts/slideLayout1.xml"/><Relationship Id="rId14" Type="http://schemas.openxmlformats.org/officeDocument/2006/relationships/hyperlink" Target="https://business.columbia.edu/faculty/people/gernot-wagner" TargetMode="External"/></Relationships>
</file>

<file path=ppt/slides/_rels/slide39.xml.rels><?xml version="1.0" encoding="UTF-8" standalone="yes"?>
<Relationships xmlns="http://schemas.openxmlformats.org/package/2006/relationships"><Relationship Id="rId26" Type="http://schemas.openxmlformats.org/officeDocument/2006/relationships/tags" Target="../tags/tag1107.xml"/><Relationship Id="rId21" Type="http://schemas.openxmlformats.org/officeDocument/2006/relationships/tags" Target="../tags/tag1102.xml"/><Relationship Id="rId42" Type="http://schemas.openxmlformats.org/officeDocument/2006/relationships/tags" Target="../tags/tag1123.xml"/><Relationship Id="rId47" Type="http://schemas.openxmlformats.org/officeDocument/2006/relationships/tags" Target="../tags/tag1128.xml"/><Relationship Id="rId63" Type="http://schemas.openxmlformats.org/officeDocument/2006/relationships/tags" Target="../tags/tag1144.xml"/><Relationship Id="rId68" Type="http://schemas.openxmlformats.org/officeDocument/2006/relationships/tags" Target="../tags/tag1149.xml"/><Relationship Id="rId84" Type="http://schemas.openxmlformats.org/officeDocument/2006/relationships/hyperlink" Target="https://business.columbia.edu/insights/climate/cki" TargetMode="External"/><Relationship Id="rId16" Type="http://schemas.openxmlformats.org/officeDocument/2006/relationships/tags" Target="../tags/tag1097.xml"/><Relationship Id="rId11" Type="http://schemas.openxmlformats.org/officeDocument/2006/relationships/tags" Target="../tags/tag1092.xml"/><Relationship Id="rId32" Type="http://schemas.openxmlformats.org/officeDocument/2006/relationships/tags" Target="../tags/tag1113.xml"/><Relationship Id="rId37" Type="http://schemas.openxmlformats.org/officeDocument/2006/relationships/tags" Target="../tags/tag1118.xml"/><Relationship Id="rId53" Type="http://schemas.openxmlformats.org/officeDocument/2006/relationships/tags" Target="../tags/tag1134.xml"/><Relationship Id="rId58" Type="http://schemas.openxmlformats.org/officeDocument/2006/relationships/tags" Target="../tags/tag1139.xml"/><Relationship Id="rId74" Type="http://schemas.openxmlformats.org/officeDocument/2006/relationships/tags" Target="../tags/tag1155.xml"/><Relationship Id="rId79" Type="http://schemas.openxmlformats.org/officeDocument/2006/relationships/image" Target="../media/image22.emf"/><Relationship Id="rId5" Type="http://schemas.openxmlformats.org/officeDocument/2006/relationships/tags" Target="../tags/tag1086.xml"/><Relationship Id="rId19" Type="http://schemas.openxmlformats.org/officeDocument/2006/relationships/tags" Target="../tags/tag1100.xml"/><Relationship Id="rId14" Type="http://schemas.openxmlformats.org/officeDocument/2006/relationships/tags" Target="../tags/tag1095.xml"/><Relationship Id="rId22" Type="http://schemas.openxmlformats.org/officeDocument/2006/relationships/tags" Target="../tags/tag1103.xml"/><Relationship Id="rId27" Type="http://schemas.openxmlformats.org/officeDocument/2006/relationships/tags" Target="../tags/tag1108.xml"/><Relationship Id="rId30" Type="http://schemas.openxmlformats.org/officeDocument/2006/relationships/tags" Target="../tags/tag1111.xml"/><Relationship Id="rId35" Type="http://schemas.openxmlformats.org/officeDocument/2006/relationships/tags" Target="../tags/tag1116.xml"/><Relationship Id="rId43" Type="http://schemas.openxmlformats.org/officeDocument/2006/relationships/tags" Target="../tags/tag1124.xml"/><Relationship Id="rId48" Type="http://schemas.openxmlformats.org/officeDocument/2006/relationships/tags" Target="../tags/tag1129.xml"/><Relationship Id="rId56" Type="http://schemas.openxmlformats.org/officeDocument/2006/relationships/tags" Target="../tags/tag1137.xml"/><Relationship Id="rId64" Type="http://schemas.openxmlformats.org/officeDocument/2006/relationships/tags" Target="../tags/tag1145.xml"/><Relationship Id="rId69" Type="http://schemas.openxmlformats.org/officeDocument/2006/relationships/tags" Target="../tags/tag1150.xml"/><Relationship Id="rId77" Type="http://schemas.openxmlformats.org/officeDocument/2006/relationships/notesSlide" Target="../notesSlides/notesSlide38.xml"/><Relationship Id="rId8" Type="http://schemas.openxmlformats.org/officeDocument/2006/relationships/tags" Target="../tags/tag1089.xml"/><Relationship Id="rId51" Type="http://schemas.openxmlformats.org/officeDocument/2006/relationships/tags" Target="../tags/tag1132.xml"/><Relationship Id="rId72" Type="http://schemas.openxmlformats.org/officeDocument/2006/relationships/tags" Target="../tags/tag1153.xml"/><Relationship Id="rId80" Type="http://schemas.openxmlformats.org/officeDocument/2006/relationships/chart" Target="../charts/chart33.xml"/><Relationship Id="rId85" Type="http://schemas.openxmlformats.org/officeDocument/2006/relationships/hyperlink" Target="https://business.columbia.edu/insights/climate/solar" TargetMode="External"/><Relationship Id="rId3" Type="http://schemas.openxmlformats.org/officeDocument/2006/relationships/tags" Target="../tags/tag1084.xml"/><Relationship Id="rId12" Type="http://schemas.openxmlformats.org/officeDocument/2006/relationships/tags" Target="../tags/tag1093.xml"/><Relationship Id="rId17" Type="http://schemas.openxmlformats.org/officeDocument/2006/relationships/tags" Target="../tags/tag1098.xml"/><Relationship Id="rId25" Type="http://schemas.openxmlformats.org/officeDocument/2006/relationships/tags" Target="../tags/tag1106.xml"/><Relationship Id="rId33" Type="http://schemas.openxmlformats.org/officeDocument/2006/relationships/tags" Target="../tags/tag1114.xml"/><Relationship Id="rId38" Type="http://schemas.openxmlformats.org/officeDocument/2006/relationships/tags" Target="../tags/tag1119.xml"/><Relationship Id="rId46" Type="http://schemas.openxmlformats.org/officeDocument/2006/relationships/tags" Target="../tags/tag1127.xml"/><Relationship Id="rId59" Type="http://schemas.openxmlformats.org/officeDocument/2006/relationships/tags" Target="../tags/tag1140.xml"/><Relationship Id="rId67" Type="http://schemas.openxmlformats.org/officeDocument/2006/relationships/tags" Target="../tags/tag1148.xml"/><Relationship Id="rId20" Type="http://schemas.openxmlformats.org/officeDocument/2006/relationships/tags" Target="../tags/tag1101.xml"/><Relationship Id="rId41" Type="http://schemas.openxmlformats.org/officeDocument/2006/relationships/tags" Target="../tags/tag1122.xml"/><Relationship Id="rId54" Type="http://schemas.openxmlformats.org/officeDocument/2006/relationships/tags" Target="../tags/tag1135.xml"/><Relationship Id="rId62" Type="http://schemas.openxmlformats.org/officeDocument/2006/relationships/tags" Target="../tags/tag1143.xml"/><Relationship Id="rId70" Type="http://schemas.openxmlformats.org/officeDocument/2006/relationships/tags" Target="../tags/tag1151.xml"/><Relationship Id="rId75" Type="http://schemas.openxmlformats.org/officeDocument/2006/relationships/tags" Target="../tags/tag1156.xml"/><Relationship Id="rId83" Type="http://schemas.openxmlformats.org/officeDocument/2006/relationships/hyperlink" Target="https://business.columbia.edu/faculty/people/gernot-wagner" TargetMode="External"/><Relationship Id="rId1" Type="http://schemas.openxmlformats.org/officeDocument/2006/relationships/tags" Target="../tags/tag1082.xml"/><Relationship Id="rId6" Type="http://schemas.openxmlformats.org/officeDocument/2006/relationships/tags" Target="../tags/tag1087.xml"/><Relationship Id="rId15" Type="http://schemas.openxmlformats.org/officeDocument/2006/relationships/tags" Target="../tags/tag1096.xml"/><Relationship Id="rId23" Type="http://schemas.openxmlformats.org/officeDocument/2006/relationships/tags" Target="../tags/tag1104.xml"/><Relationship Id="rId28" Type="http://schemas.openxmlformats.org/officeDocument/2006/relationships/tags" Target="../tags/tag1109.xml"/><Relationship Id="rId36" Type="http://schemas.openxmlformats.org/officeDocument/2006/relationships/tags" Target="../tags/tag1117.xml"/><Relationship Id="rId49" Type="http://schemas.openxmlformats.org/officeDocument/2006/relationships/tags" Target="../tags/tag1130.xml"/><Relationship Id="rId57" Type="http://schemas.openxmlformats.org/officeDocument/2006/relationships/tags" Target="../tags/tag1138.xml"/><Relationship Id="rId10" Type="http://schemas.openxmlformats.org/officeDocument/2006/relationships/tags" Target="../tags/tag1091.xml"/><Relationship Id="rId31" Type="http://schemas.openxmlformats.org/officeDocument/2006/relationships/tags" Target="../tags/tag1112.xml"/><Relationship Id="rId44" Type="http://schemas.openxmlformats.org/officeDocument/2006/relationships/tags" Target="../tags/tag1125.xml"/><Relationship Id="rId52" Type="http://schemas.openxmlformats.org/officeDocument/2006/relationships/tags" Target="../tags/tag1133.xml"/><Relationship Id="rId60" Type="http://schemas.openxmlformats.org/officeDocument/2006/relationships/tags" Target="../tags/tag1141.xml"/><Relationship Id="rId65" Type="http://schemas.openxmlformats.org/officeDocument/2006/relationships/tags" Target="../tags/tag1146.xml"/><Relationship Id="rId73" Type="http://schemas.openxmlformats.org/officeDocument/2006/relationships/tags" Target="../tags/tag1154.xml"/><Relationship Id="rId78" Type="http://schemas.openxmlformats.org/officeDocument/2006/relationships/oleObject" Target="../embeddings/oleObject44.bin"/><Relationship Id="rId81" Type="http://schemas.openxmlformats.org/officeDocument/2006/relationships/hyperlink" Target="https://www.climatepolicyinitiative.org/wp-content/uploads/2023/02/Global-Landscape-of-Renewable-Energy-Finance-2023.pdf" TargetMode="External"/><Relationship Id="rId86" Type="http://schemas.openxmlformats.org/officeDocument/2006/relationships/chart" Target="../charts/chart34.xml"/><Relationship Id="rId4" Type="http://schemas.openxmlformats.org/officeDocument/2006/relationships/tags" Target="../tags/tag1085.xml"/><Relationship Id="rId9" Type="http://schemas.openxmlformats.org/officeDocument/2006/relationships/tags" Target="../tags/tag1090.xml"/><Relationship Id="rId13" Type="http://schemas.openxmlformats.org/officeDocument/2006/relationships/tags" Target="../tags/tag1094.xml"/><Relationship Id="rId18" Type="http://schemas.openxmlformats.org/officeDocument/2006/relationships/tags" Target="../tags/tag1099.xml"/><Relationship Id="rId39" Type="http://schemas.openxmlformats.org/officeDocument/2006/relationships/tags" Target="../tags/tag1120.xml"/><Relationship Id="rId34" Type="http://schemas.openxmlformats.org/officeDocument/2006/relationships/tags" Target="../tags/tag1115.xml"/><Relationship Id="rId50" Type="http://schemas.openxmlformats.org/officeDocument/2006/relationships/tags" Target="../tags/tag1131.xml"/><Relationship Id="rId55" Type="http://schemas.openxmlformats.org/officeDocument/2006/relationships/tags" Target="../tags/tag1136.xml"/><Relationship Id="rId76" Type="http://schemas.openxmlformats.org/officeDocument/2006/relationships/slideLayout" Target="../slideLayouts/slideLayout1.xml"/><Relationship Id="rId7" Type="http://schemas.openxmlformats.org/officeDocument/2006/relationships/tags" Target="../tags/tag1088.xml"/><Relationship Id="rId71" Type="http://schemas.openxmlformats.org/officeDocument/2006/relationships/tags" Target="../tags/tag1152.xml"/><Relationship Id="rId2" Type="http://schemas.openxmlformats.org/officeDocument/2006/relationships/tags" Target="../tags/tag1083.xml"/><Relationship Id="rId29" Type="http://schemas.openxmlformats.org/officeDocument/2006/relationships/tags" Target="../tags/tag1110.xml"/><Relationship Id="rId24" Type="http://schemas.openxmlformats.org/officeDocument/2006/relationships/tags" Target="../tags/tag1105.xml"/><Relationship Id="rId40" Type="http://schemas.openxmlformats.org/officeDocument/2006/relationships/tags" Target="../tags/tag1121.xml"/><Relationship Id="rId45" Type="http://schemas.openxmlformats.org/officeDocument/2006/relationships/tags" Target="../tags/tag1126.xml"/><Relationship Id="rId66" Type="http://schemas.openxmlformats.org/officeDocument/2006/relationships/tags" Target="../tags/tag1147.xml"/><Relationship Id="rId61" Type="http://schemas.openxmlformats.org/officeDocument/2006/relationships/tags" Target="../tags/tag1142.xml"/><Relationship Id="rId82" Type="http://schemas.openxmlformats.org/officeDocument/2006/relationships/hyperlink" Target="https://www.irena.org/Data/View-data-by-topic/Finance-and-Investment/Investment-trends" TargetMode="External"/></Relationships>
</file>

<file path=ppt/slides/_rels/slide4.xml.rels><?xml version="1.0" encoding="UTF-8" standalone="yes"?>
<Relationships xmlns="http://schemas.openxmlformats.org/package/2006/relationships"><Relationship Id="rId26" Type="http://schemas.openxmlformats.org/officeDocument/2006/relationships/tags" Target="../tags/tag61.xml"/><Relationship Id="rId21" Type="http://schemas.openxmlformats.org/officeDocument/2006/relationships/tags" Target="../tags/tag56.xml"/><Relationship Id="rId42" Type="http://schemas.openxmlformats.org/officeDocument/2006/relationships/tags" Target="../tags/tag77.xml"/><Relationship Id="rId47" Type="http://schemas.openxmlformats.org/officeDocument/2006/relationships/tags" Target="../tags/tag82.xml"/><Relationship Id="rId63" Type="http://schemas.openxmlformats.org/officeDocument/2006/relationships/tags" Target="../tags/tag98.xml"/><Relationship Id="rId68" Type="http://schemas.openxmlformats.org/officeDocument/2006/relationships/tags" Target="../tags/tag103.xml"/><Relationship Id="rId84" Type="http://schemas.openxmlformats.org/officeDocument/2006/relationships/notesSlide" Target="../notesSlides/notesSlide4.xml"/><Relationship Id="rId89" Type="http://schemas.openxmlformats.org/officeDocument/2006/relationships/hyperlink" Target="https://www.irena.org/Energy-Transition/Technology/Transport" TargetMode="External"/><Relationship Id="rId16" Type="http://schemas.openxmlformats.org/officeDocument/2006/relationships/tags" Target="../tags/tag51.xml"/><Relationship Id="rId11" Type="http://schemas.openxmlformats.org/officeDocument/2006/relationships/tags" Target="../tags/tag46.xml"/><Relationship Id="rId32" Type="http://schemas.openxmlformats.org/officeDocument/2006/relationships/tags" Target="../tags/tag67.xml"/><Relationship Id="rId37" Type="http://schemas.openxmlformats.org/officeDocument/2006/relationships/tags" Target="../tags/tag72.xml"/><Relationship Id="rId53" Type="http://schemas.openxmlformats.org/officeDocument/2006/relationships/tags" Target="../tags/tag88.xml"/><Relationship Id="rId58" Type="http://schemas.openxmlformats.org/officeDocument/2006/relationships/tags" Target="../tags/tag93.xml"/><Relationship Id="rId74" Type="http://schemas.openxmlformats.org/officeDocument/2006/relationships/tags" Target="../tags/tag109.xml"/><Relationship Id="rId79" Type="http://schemas.openxmlformats.org/officeDocument/2006/relationships/tags" Target="../tags/tag114.xml"/><Relationship Id="rId5" Type="http://schemas.openxmlformats.org/officeDocument/2006/relationships/tags" Target="../tags/tag40.xml"/><Relationship Id="rId90" Type="http://schemas.openxmlformats.org/officeDocument/2006/relationships/hyperlink" Target="https://iea.blob.core.windows.net/assets/ad0d4830-bd7e-47b6-838c-40d115733c13/NetZeroby2050-ARoadmapfortheGlobalEnergySector.pdf" TargetMode="External"/><Relationship Id="rId22" Type="http://schemas.openxmlformats.org/officeDocument/2006/relationships/tags" Target="../tags/tag57.xml"/><Relationship Id="rId27" Type="http://schemas.openxmlformats.org/officeDocument/2006/relationships/tags" Target="../tags/tag62.xml"/><Relationship Id="rId43" Type="http://schemas.openxmlformats.org/officeDocument/2006/relationships/tags" Target="../tags/tag78.xml"/><Relationship Id="rId48" Type="http://schemas.openxmlformats.org/officeDocument/2006/relationships/tags" Target="../tags/tag83.xml"/><Relationship Id="rId64" Type="http://schemas.openxmlformats.org/officeDocument/2006/relationships/tags" Target="../tags/tag99.xml"/><Relationship Id="rId69" Type="http://schemas.openxmlformats.org/officeDocument/2006/relationships/tags" Target="../tags/tag104.xml"/><Relationship Id="rId8" Type="http://schemas.openxmlformats.org/officeDocument/2006/relationships/tags" Target="../tags/tag43.xml"/><Relationship Id="rId51" Type="http://schemas.openxmlformats.org/officeDocument/2006/relationships/tags" Target="../tags/tag86.xml"/><Relationship Id="rId72" Type="http://schemas.openxmlformats.org/officeDocument/2006/relationships/tags" Target="../tags/tag107.xml"/><Relationship Id="rId80" Type="http://schemas.openxmlformats.org/officeDocument/2006/relationships/tags" Target="../tags/tag115.xml"/><Relationship Id="rId85" Type="http://schemas.openxmlformats.org/officeDocument/2006/relationships/oleObject" Target="../embeddings/oleObject11.bin"/><Relationship Id="rId93" Type="http://schemas.openxmlformats.org/officeDocument/2006/relationships/hyperlink" Target="https://business.columbia.edu/insights/climate/cki" TargetMode="External"/><Relationship Id="rId3" Type="http://schemas.openxmlformats.org/officeDocument/2006/relationships/tags" Target="../tags/tag38.xml"/><Relationship Id="rId12" Type="http://schemas.openxmlformats.org/officeDocument/2006/relationships/tags" Target="../tags/tag47.xml"/><Relationship Id="rId17" Type="http://schemas.openxmlformats.org/officeDocument/2006/relationships/tags" Target="../tags/tag52.xml"/><Relationship Id="rId25" Type="http://schemas.openxmlformats.org/officeDocument/2006/relationships/tags" Target="../tags/tag60.xml"/><Relationship Id="rId33" Type="http://schemas.openxmlformats.org/officeDocument/2006/relationships/tags" Target="../tags/tag68.xml"/><Relationship Id="rId38" Type="http://schemas.openxmlformats.org/officeDocument/2006/relationships/tags" Target="../tags/tag73.xml"/><Relationship Id="rId46" Type="http://schemas.openxmlformats.org/officeDocument/2006/relationships/tags" Target="../tags/tag81.xml"/><Relationship Id="rId59" Type="http://schemas.openxmlformats.org/officeDocument/2006/relationships/tags" Target="../tags/tag94.xml"/><Relationship Id="rId67" Type="http://schemas.openxmlformats.org/officeDocument/2006/relationships/tags" Target="../tags/tag102.xml"/><Relationship Id="rId20" Type="http://schemas.openxmlformats.org/officeDocument/2006/relationships/tags" Target="../tags/tag55.xml"/><Relationship Id="rId41" Type="http://schemas.openxmlformats.org/officeDocument/2006/relationships/tags" Target="../tags/tag76.xml"/><Relationship Id="rId54" Type="http://schemas.openxmlformats.org/officeDocument/2006/relationships/tags" Target="../tags/tag89.xml"/><Relationship Id="rId62" Type="http://schemas.openxmlformats.org/officeDocument/2006/relationships/tags" Target="../tags/tag97.xml"/><Relationship Id="rId70" Type="http://schemas.openxmlformats.org/officeDocument/2006/relationships/tags" Target="../tags/tag105.xml"/><Relationship Id="rId75" Type="http://schemas.openxmlformats.org/officeDocument/2006/relationships/tags" Target="../tags/tag110.xml"/><Relationship Id="rId83" Type="http://schemas.openxmlformats.org/officeDocument/2006/relationships/slideLayout" Target="../slideLayouts/slideLayout1.xml"/><Relationship Id="rId88" Type="http://schemas.openxmlformats.org/officeDocument/2006/relationships/hyperlink" Target="https://about.bnef.com/new-energy-outlook/" TargetMode="External"/><Relationship Id="rId91" Type="http://schemas.openxmlformats.org/officeDocument/2006/relationships/hyperlink" Target="https://www.sciencedirect.com/science/article/pii/S254243512200410X?via%3Dihub" TargetMode="External"/><Relationship Id="rId1" Type="http://schemas.openxmlformats.org/officeDocument/2006/relationships/tags" Target="../tags/tag36.xml"/><Relationship Id="rId6" Type="http://schemas.openxmlformats.org/officeDocument/2006/relationships/tags" Target="../tags/tag41.xml"/><Relationship Id="rId15" Type="http://schemas.openxmlformats.org/officeDocument/2006/relationships/tags" Target="../tags/tag50.xml"/><Relationship Id="rId23" Type="http://schemas.openxmlformats.org/officeDocument/2006/relationships/tags" Target="../tags/tag58.xml"/><Relationship Id="rId28" Type="http://schemas.openxmlformats.org/officeDocument/2006/relationships/tags" Target="../tags/tag63.xml"/><Relationship Id="rId36" Type="http://schemas.openxmlformats.org/officeDocument/2006/relationships/tags" Target="../tags/tag71.xml"/><Relationship Id="rId49" Type="http://schemas.openxmlformats.org/officeDocument/2006/relationships/tags" Target="../tags/tag84.xml"/><Relationship Id="rId57" Type="http://schemas.openxmlformats.org/officeDocument/2006/relationships/tags" Target="../tags/tag92.xml"/><Relationship Id="rId10" Type="http://schemas.openxmlformats.org/officeDocument/2006/relationships/tags" Target="../tags/tag45.xml"/><Relationship Id="rId31" Type="http://schemas.openxmlformats.org/officeDocument/2006/relationships/tags" Target="../tags/tag66.xml"/><Relationship Id="rId44" Type="http://schemas.openxmlformats.org/officeDocument/2006/relationships/tags" Target="../tags/tag79.xml"/><Relationship Id="rId52" Type="http://schemas.openxmlformats.org/officeDocument/2006/relationships/tags" Target="../tags/tag87.xml"/><Relationship Id="rId60" Type="http://schemas.openxmlformats.org/officeDocument/2006/relationships/tags" Target="../tags/tag95.xml"/><Relationship Id="rId65" Type="http://schemas.openxmlformats.org/officeDocument/2006/relationships/tags" Target="../tags/tag100.xml"/><Relationship Id="rId73" Type="http://schemas.openxmlformats.org/officeDocument/2006/relationships/tags" Target="../tags/tag108.xml"/><Relationship Id="rId78" Type="http://schemas.openxmlformats.org/officeDocument/2006/relationships/tags" Target="../tags/tag113.xml"/><Relationship Id="rId81" Type="http://schemas.openxmlformats.org/officeDocument/2006/relationships/tags" Target="../tags/tag116.xml"/><Relationship Id="rId86" Type="http://schemas.openxmlformats.org/officeDocument/2006/relationships/image" Target="../media/image13.emf"/><Relationship Id="rId94" Type="http://schemas.openxmlformats.org/officeDocument/2006/relationships/hyperlink" Target="https://business.columbia.edu/insights/climate/solar" TargetMode="External"/><Relationship Id="rId4" Type="http://schemas.openxmlformats.org/officeDocument/2006/relationships/tags" Target="../tags/tag39.xml"/><Relationship Id="rId9" Type="http://schemas.openxmlformats.org/officeDocument/2006/relationships/tags" Target="../tags/tag44.xml"/><Relationship Id="rId13" Type="http://schemas.openxmlformats.org/officeDocument/2006/relationships/tags" Target="../tags/tag48.xml"/><Relationship Id="rId18" Type="http://schemas.openxmlformats.org/officeDocument/2006/relationships/tags" Target="../tags/tag53.xml"/><Relationship Id="rId39" Type="http://schemas.openxmlformats.org/officeDocument/2006/relationships/tags" Target="../tags/tag74.xml"/><Relationship Id="rId34" Type="http://schemas.openxmlformats.org/officeDocument/2006/relationships/tags" Target="../tags/tag69.xml"/><Relationship Id="rId50" Type="http://schemas.openxmlformats.org/officeDocument/2006/relationships/tags" Target="../tags/tag85.xml"/><Relationship Id="rId55" Type="http://schemas.openxmlformats.org/officeDocument/2006/relationships/tags" Target="../tags/tag90.xml"/><Relationship Id="rId76" Type="http://schemas.openxmlformats.org/officeDocument/2006/relationships/tags" Target="../tags/tag111.xml"/><Relationship Id="rId7" Type="http://schemas.openxmlformats.org/officeDocument/2006/relationships/tags" Target="../tags/tag42.xml"/><Relationship Id="rId71" Type="http://schemas.openxmlformats.org/officeDocument/2006/relationships/tags" Target="../tags/tag106.xml"/><Relationship Id="rId92" Type="http://schemas.openxmlformats.org/officeDocument/2006/relationships/hyperlink" Target="https://business.columbia.edu/faculty/people/gernot-wagner" TargetMode="External"/><Relationship Id="rId2" Type="http://schemas.openxmlformats.org/officeDocument/2006/relationships/tags" Target="../tags/tag37.xml"/><Relationship Id="rId29" Type="http://schemas.openxmlformats.org/officeDocument/2006/relationships/tags" Target="../tags/tag64.xml"/><Relationship Id="rId24" Type="http://schemas.openxmlformats.org/officeDocument/2006/relationships/tags" Target="../tags/tag59.xml"/><Relationship Id="rId40" Type="http://schemas.openxmlformats.org/officeDocument/2006/relationships/tags" Target="../tags/tag75.xml"/><Relationship Id="rId45" Type="http://schemas.openxmlformats.org/officeDocument/2006/relationships/tags" Target="../tags/tag80.xml"/><Relationship Id="rId66" Type="http://schemas.openxmlformats.org/officeDocument/2006/relationships/tags" Target="../tags/tag101.xml"/><Relationship Id="rId87" Type="http://schemas.openxmlformats.org/officeDocument/2006/relationships/hyperlink" Target="https://rhg.com/energy-climate/data-and-tools/" TargetMode="External"/><Relationship Id="rId61" Type="http://schemas.openxmlformats.org/officeDocument/2006/relationships/tags" Target="../tags/tag96.xml"/><Relationship Id="rId82" Type="http://schemas.openxmlformats.org/officeDocument/2006/relationships/tags" Target="../tags/tag117.xml"/><Relationship Id="rId19" Type="http://schemas.openxmlformats.org/officeDocument/2006/relationships/tags" Target="../tags/tag54.xml"/><Relationship Id="rId14" Type="http://schemas.openxmlformats.org/officeDocument/2006/relationships/tags" Target="../tags/tag49.xml"/><Relationship Id="rId30" Type="http://schemas.openxmlformats.org/officeDocument/2006/relationships/tags" Target="../tags/tag65.xml"/><Relationship Id="rId35" Type="http://schemas.openxmlformats.org/officeDocument/2006/relationships/tags" Target="../tags/tag70.xml"/><Relationship Id="rId56" Type="http://schemas.openxmlformats.org/officeDocument/2006/relationships/tags" Target="../tags/tag91.xml"/><Relationship Id="rId77" Type="http://schemas.openxmlformats.org/officeDocument/2006/relationships/tags" Target="../tags/tag112.xml"/></Relationships>
</file>

<file path=ppt/slides/_rels/slide40.xml.rels><?xml version="1.0" encoding="UTF-8" standalone="yes"?>
<Relationships xmlns="http://schemas.openxmlformats.org/package/2006/relationships"><Relationship Id="rId8" Type="http://schemas.openxmlformats.org/officeDocument/2006/relationships/hyperlink" Target="https://seia.org/research-resources/solar-industry-research-data/" TargetMode="External"/><Relationship Id="rId13" Type="http://schemas.openxmlformats.org/officeDocument/2006/relationships/hyperlink" Target="https://business.columbia.edu/insights/climate/solar" TargetMode="External"/><Relationship Id="rId3" Type="http://schemas.openxmlformats.org/officeDocument/2006/relationships/tags" Target="../tags/tag1159.xml"/><Relationship Id="rId7" Type="http://schemas.openxmlformats.org/officeDocument/2006/relationships/image" Target="../media/image13.emf"/><Relationship Id="rId12" Type="http://schemas.openxmlformats.org/officeDocument/2006/relationships/hyperlink" Target="https://business.columbia.edu/insights/climate/cki" TargetMode="External"/><Relationship Id="rId2" Type="http://schemas.openxmlformats.org/officeDocument/2006/relationships/tags" Target="../tags/tag1158.xml"/><Relationship Id="rId1" Type="http://schemas.openxmlformats.org/officeDocument/2006/relationships/tags" Target="../tags/tag1157.xml"/><Relationship Id="rId6" Type="http://schemas.openxmlformats.org/officeDocument/2006/relationships/oleObject" Target="../embeddings/oleObject45.bin"/><Relationship Id="rId11" Type="http://schemas.openxmlformats.org/officeDocument/2006/relationships/hyperlink" Target="https://business.columbia.edu/faculty/people/gernot-wagner" TargetMode="External"/><Relationship Id="rId5" Type="http://schemas.openxmlformats.org/officeDocument/2006/relationships/notesSlide" Target="../notesSlides/notesSlide39.xml"/><Relationship Id="rId10" Type="http://schemas.openxmlformats.org/officeDocument/2006/relationships/hyperlink" Target="https://www.woodmac.com/industry/power-and-renewables/us-solar-market-insight/#gs.BLbjX=w" TargetMode="External"/><Relationship Id="rId4" Type="http://schemas.openxmlformats.org/officeDocument/2006/relationships/slideLayout" Target="../slideLayouts/slideLayout1.xml"/><Relationship Id="rId9" Type="http://schemas.openxmlformats.org/officeDocument/2006/relationships/hyperlink" Target="https://www.iea.org/data-and-statistics/charts/solar-pv-power-capacity-in-the-net-zero-scenario-2015-2030" TargetMode="External"/></Relationships>
</file>

<file path=ppt/slides/_rels/slide41.xml.rels><?xml version="1.0" encoding="UTF-8" standalone="yes"?>
<Relationships xmlns="http://schemas.openxmlformats.org/package/2006/relationships"><Relationship Id="rId13" Type="http://schemas.openxmlformats.org/officeDocument/2006/relationships/tags" Target="../tags/tag1172.xml"/><Relationship Id="rId18" Type="http://schemas.openxmlformats.org/officeDocument/2006/relationships/tags" Target="../tags/tag1177.xml"/><Relationship Id="rId26" Type="http://schemas.openxmlformats.org/officeDocument/2006/relationships/tags" Target="../tags/tag1185.xml"/><Relationship Id="rId21" Type="http://schemas.openxmlformats.org/officeDocument/2006/relationships/tags" Target="../tags/tag1180.xml"/><Relationship Id="rId34" Type="http://schemas.openxmlformats.org/officeDocument/2006/relationships/hyperlink" Target="https://iea.blob.core.windows.net/assets/64c27e00-c6cb-48f1-a8f0-082054e3ece6/Renewables2022.pdf" TargetMode="External"/><Relationship Id="rId7" Type="http://schemas.openxmlformats.org/officeDocument/2006/relationships/tags" Target="../tags/tag1166.xml"/><Relationship Id="rId12" Type="http://schemas.openxmlformats.org/officeDocument/2006/relationships/tags" Target="../tags/tag1171.xml"/><Relationship Id="rId17" Type="http://schemas.openxmlformats.org/officeDocument/2006/relationships/tags" Target="../tags/tag1176.xml"/><Relationship Id="rId25" Type="http://schemas.openxmlformats.org/officeDocument/2006/relationships/tags" Target="../tags/tag1184.xml"/><Relationship Id="rId33" Type="http://schemas.openxmlformats.org/officeDocument/2006/relationships/chart" Target="../charts/chart35.xml"/><Relationship Id="rId38" Type="http://schemas.openxmlformats.org/officeDocument/2006/relationships/hyperlink" Target="https://business.columbia.edu/insights/climate/solar" TargetMode="External"/><Relationship Id="rId2" Type="http://schemas.openxmlformats.org/officeDocument/2006/relationships/tags" Target="../tags/tag1161.xml"/><Relationship Id="rId16" Type="http://schemas.openxmlformats.org/officeDocument/2006/relationships/tags" Target="../tags/tag1175.xml"/><Relationship Id="rId20" Type="http://schemas.openxmlformats.org/officeDocument/2006/relationships/tags" Target="../tags/tag1179.xml"/><Relationship Id="rId29" Type="http://schemas.openxmlformats.org/officeDocument/2006/relationships/slideLayout" Target="../slideLayouts/slideLayout1.xml"/><Relationship Id="rId1" Type="http://schemas.openxmlformats.org/officeDocument/2006/relationships/tags" Target="../tags/tag1160.xml"/><Relationship Id="rId6" Type="http://schemas.openxmlformats.org/officeDocument/2006/relationships/tags" Target="../tags/tag1165.xml"/><Relationship Id="rId11" Type="http://schemas.openxmlformats.org/officeDocument/2006/relationships/tags" Target="../tags/tag1170.xml"/><Relationship Id="rId24" Type="http://schemas.openxmlformats.org/officeDocument/2006/relationships/tags" Target="../tags/tag1183.xml"/><Relationship Id="rId32" Type="http://schemas.openxmlformats.org/officeDocument/2006/relationships/image" Target="../media/image13.emf"/><Relationship Id="rId37" Type="http://schemas.openxmlformats.org/officeDocument/2006/relationships/hyperlink" Target="https://business.columbia.edu/insights/climate/cki" TargetMode="External"/><Relationship Id="rId5" Type="http://schemas.openxmlformats.org/officeDocument/2006/relationships/tags" Target="../tags/tag1164.xml"/><Relationship Id="rId15" Type="http://schemas.openxmlformats.org/officeDocument/2006/relationships/tags" Target="../tags/tag1174.xml"/><Relationship Id="rId23" Type="http://schemas.openxmlformats.org/officeDocument/2006/relationships/tags" Target="../tags/tag1182.xml"/><Relationship Id="rId28" Type="http://schemas.openxmlformats.org/officeDocument/2006/relationships/tags" Target="../tags/tag1187.xml"/><Relationship Id="rId36" Type="http://schemas.openxmlformats.org/officeDocument/2006/relationships/hyperlink" Target="https://business.columbia.edu/faculty/people/gernot-wagner" TargetMode="External"/><Relationship Id="rId10" Type="http://schemas.openxmlformats.org/officeDocument/2006/relationships/tags" Target="../tags/tag1169.xml"/><Relationship Id="rId19" Type="http://schemas.openxmlformats.org/officeDocument/2006/relationships/tags" Target="../tags/tag1178.xml"/><Relationship Id="rId31" Type="http://schemas.openxmlformats.org/officeDocument/2006/relationships/oleObject" Target="../embeddings/oleObject46.bin"/><Relationship Id="rId4" Type="http://schemas.openxmlformats.org/officeDocument/2006/relationships/tags" Target="../tags/tag1163.xml"/><Relationship Id="rId9" Type="http://schemas.openxmlformats.org/officeDocument/2006/relationships/tags" Target="../tags/tag1168.xml"/><Relationship Id="rId14" Type="http://schemas.openxmlformats.org/officeDocument/2006/relationships/tags" Target="../tags/tag1173.xml"/><Relationship Id="rId22" Type="http://schemas.openxmlformats.org/officeDocument/2006/relationships/tags" Target="../tags/tag1181.xml"/><Relationship Id="rId27" Type="http://schemas.openxmlformats.org/officeDocument/2006/relationships/tags" Target="../tags/tag1186.xml"/><Relationship Id="rId30" Type="http://schemas.openxmlformats.org/officeDocument/2006/relationships/notesSlide" Target="../notesSlides/notesSlide40.xml"/><Relationship Id="rId35" Type="http://schemas.openxmlformats.org/officeDocument/2006/relationships/hyperlink" Target="https://www.iea.org/data-and-statistics/charts/solar-pv-power-capacity-in-the-net-zero-scenario-2015-2030" TargetMode="External"/><Relationship Id="rId8" Type="http://schemas.openxmlformats.org/officeDocument/2006/relationships/tags" Target="../tags/tag1167.xml"/><Relationship Id="rId3" Type="http://schemas.openxmlformats.org/officeDocument/2006/relationships/tags" Target="../tags/tag1162.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63.png"/><Relationship Id="rId18" Type="http://schemas.openxmlformats.org/officeDocument/2006/relationships/image" Target="../media/image68.png"/><Relationship Id="rId3" Type="http://schemas.openxmlformats.org/officeDocument/2006/relationships/tags" Target="../tags/tag1190.xml"/><Relationship Id="rId21" Type="http://schemas.openxmlformats.org/officeDocument/2006/relationships/hyperlink" Target="https://www.seia.org/research-resources/solar-power-purchase-agreements" TargetMode="External"/><Relationship Id="rId7" Type="http://schemas.openxmlformats.org/officeDocument/2006/relationships/notesSlide" Target="../notesSlides/notesSlide41.xml"/><Relationship Id="rId12" Type="http://schemas.openxmlformats.org/officeDocument/2006/relationships/image" Target="../media/image62.png"/><Relationship Id="rId17" Type="http://schemas.openxmlformats.org/officeDocument/2006/relationships/image" Target="../media/image67.png"/><Relationship Id="rId25" Type="http://schemas.openxmlformats.org/officeDocument/2006/relationships/hyperlink" Target="https://business.columbia.edu/insights/climate/solar" TargetMode="External"/><Relationship Id="rId2" Type="http://schemas.openxmlformats.org/officeDocument/2006/relationships/tags" Target="../tags/tag1189.xml"/><Relationship Id="rId16" Type="http://schemas.openxmlformats.org/officeDocument/2006/relationships/image" Target="../media/image66.png"/><Relationship Id="rId20" Type="http://schemas.openxmlformats.org/officeDocument/2006/relationships/hyperlink" Target="https://www.nrel.gov/docs/fy13osti/51644.pdf" TargetMode="External"/><Relationship Id="rId1" Type="http://schemas.openxmlformats.org/officeDocument/2006/relationships/tags" Target="../tags/tag1188.xml"/><Relationship Id="rId6" Type="http://schemas.openxmlformats.org/officeDocument/2006/relationships/slideLayout" Target="../slideLayouts/slideLayout1.xml"/><Relationship Id="rId11" Type="http://schemas.openxmlformats.org/officeDocument/2006/relationships/image" Target="../media/image61.png"/><Relationship Id="rId24" Type="http://schemas.openxmlformats.org/officeDocument/2006/relationships/hyperlink" Target="https://business.columbia.edu/insights/climate/cki" TargetMode="External"/><Relationship Id="rId5" Type="http://schemas.openxmlformats.org/officeDocument/2006/relationships/tags" Target="../tags/tag1192.xml"/><Relationship Id="rId15" Type="http://schemas.openxmlformats.org/officeDocument/2006/relationships/image" Target="../media/image65.png"/><Relationship Id="rId23" Type="http://schemas.openxmlformats.org/officeDocument/2006/relationships/hyperlink" Target="https://business.columbia.edu/faculty/people/gernot-wagner" TargetMode="External"/><Relationship Id="rId10" Type="http://schemas.openxmlformats.org/officeDocument/2006/relationships/image" Target="../media/image60.png"/><Relationship Id="rId19" Type="http://schemas.openxmlformats.org/officeDocument/2006/relationships/hyperlink" Target="https://www.energysage.com/solar/solar-leases/" TargetMode="External"/><Relationship Id="rId4" Type="http://schemas.openxmlformats.org/officeDocument/2006/relationships/tags" Target="../tags/tag1191.xml"/><Relationship Id="rId9" Type="http://schemas.openxmlformats.org/officeDocument/2006/relationships/image" Target="../media/image13.emf"/><Relationship Id="rId14" Type="http://schemas.openxmlformats.org/officeDocument/2006/relationships/image" Target="../media/image64.png"/><Relationship Id="rId22" Type="http://schemas.openxmlformats.org/officeDocument/2006/relationships/hyperlink" Target="https://www.solarreviews.com/blog/solar-lease-everything-you-need-to-know" TargetMode="External"/></Relationships>
</file>

<file path=ppt/slides/_rels/slide43.xml.rels><?xml version="1.0" encoding="UTF-8" standalone="yes"?>
<Relationships xmlns="http://schemas.openxmlformats.org/package/2006/relationships"><Relationship Id="rId8" Type="http://schemas.openxmlformats.org/officeDocument/2006/relationships/tags" Target="../tags/tag1200.xml"/><Relationship Id="rId13" Type="http://schemas.openxmlformats.org/officeDocument/2006/relationships/tags" Target="../tags/tag1205.xml"/><Relationship Id="rId18" Type="http://schemas.openxmlformats.org/officeDocument/2006/relationships/image" Target="../media/image69.jpeg"/><Relationship Id="rId3" Type="http://schemas.openxmlformats.org/officeDocument/2006/relationships/tags" Target="../tags/tag1195.xml"/><Relationship Id="rId21" Type="http://schemas.openxmlformats.org/officeDocument/2006/relationships/hyperlink" Target="https://news.energysage.com/net-metering-vs-net-billing/" TargetMode="External"/><Relationship Id="rId7" Type="http://schemas.openxmlformats.org/officeDocument/2006/relationships/tags" Target="../tags/tag1199.xml"/><Relationship Id="rId12" Type="http://schemas.openxmlformats.org/officeDocument/2006/relationships/tags" Target="../tags/tag1204.xml"/><Relationship Id="rId17" Type="http://schemas.openxmlformats.org/officeDocument/2006/relationships/image" Target="../media/image22.emf"/><Relationship Id="rId25" Type="http://schemas.openxmlformats.org/officeDocument/2006/relationships/hyperlink" Target="https://business.columbia.edu/insights/climate/solar" TargetMode="External"/><Relationship Id="rId2" Type="http://schemas.openxmlformats.org/officeDocument/2006/relationships/tags" Target="../tags/tag1194.xml"/><Relationship Id="rId16" Type="http://schemas.openxmlformats.org/officeDocument/2006/relationships/oleObject" Target="../embeddings/oleObject47.bin"/><Relationship Id="rId20" Type="http://schemas.openxmlformats.org/officeDocument/2006/relationships/hyperlink" Target="https://www.energysage.com/solar/feed-in-tariffs-a-primer-on-feed-in-tariffs-for-solar/" TargetMode="External"/><Relationship Id="rId1" Type="http://schemas.openxmlformats.org/officeDocument/2006/relationships/tags" Target="../tags/tag1193.xml"/><Relationship Id="rId6" Type="http://schemas.openxmlformats.org/officeDocument/2006/relationships/tags" Target="../tags/tag1198.xml"/><Relationship Id="rId11" Type="http://schemas.openxmlformats.org/officeDocument/2006/relationships/tags" Target="../tags/tag1203.xml"/><Relationship Id="rId24" Type="http://schemas.openxmlformats.org/officeDocument/2006/relationships/hyperlink" Target="https://business.columbia.edu/insights/climate/cki" TargetMode="External"/><Relationship Id="rId5" Type="http://schemas.openxmlformats.org/officeDocument/2006/relationships/tags" Target="../tags/tag1197.xml"/><Relationship Id="rId15" Type="http://schemas.openxmlformats.org/officeDocument/2006/relationships/notesSlide" Target="../notesSlides/notesSlide42.xml"/><Relationship Id="rId23" Type="http://schemas.openxmlformats.org/officeDocument/2006/relationships/hyperlink" Target="https://business.columbia.edu/faculty/people/gernot-wagner" TargetMode="External"/><Relationship Id="rId10" Type="http://schemas.openxmlformats.org/officeDocument/2006/relationships/tags" Target="../tags/tag1202.xml"/><Relationship Id="rId19" Type="http://schemas.openxmlformats.org/officeDocument/2006/relationships/image" Target="../media/image70.jpeg"/><Relationship Id="rId4" Type="http://schemas.openxmlformats.org/officeDocument/2006/relationships/tags" Target="../tags/tag1196.xml"/><Relationship Id="rId9" Type="http://schemas.openxmlformats.org/officeDocument/2006/relationships/tags" Target="../tags/tag1201.xml"/><Relationship Id="rId14" Type="http://schemas.openxmlformats.org/officeDocument/2006/relationships/slideLayout" Target="../slideLayouts/slideLayout1.xml"/><Relationship Id="rId22" Type="http://schemas.openxmlformats.org/officeDocument/2006/relationships/hyperlink" Target="https://www.nrel.gov/docs/gen/fy15/62902.pdf"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hyperlink" Target="https://business.columbia.edu/insights/climate/solar" TargetMode="External"/><Relationship Id="rId3" Type="http://schemas.openxmlformats.org/officeDocument/2006/relationships/tags" Target="../tags/tag1208.xml"/><Relationship Id="rId7" Type="http://schemas.openxmlformats.org/officeDocument/2006/relationships/oleObject" Target="../embeddings/oleObject30.bin"/><Relationship Id="rId12" Type="http://schemas.openxmlformats.org/officeDocument/2006/relationships/hyperlink" Target="https://business.columbia.edu/insights/climate/cki" TargetMode="External"/><Relationship Id="rId2" Type="http://schemas.openxmlformats.org/officeDocument/2006/relationships/tags" Target="../tags/tag1207.xml"/><Relationship Id="rId1" Type="http://schemas.openxmlformats.org/officeDocument/2006/relationships/tags" Target="../tags/tag1206.xml"/><Relationship Id="rId6" Type="http://schemas.openxmlformats.org/officeDocument/2006/relationships/notesSlide" Target="../notesSlides/notesSlide43.xml"/><Relationship Id="rId11" Type="http://schemas.openxmlformats.org/officeDocument/2006/relationships/hyperlink" Target="https://business.columbia.edu/faculty/people/gernot-wagner" TargetMode="External"/><Relationship Id="rId5" Type="http://schemas.openxmlformats.org/officeDocument/2006/relationships/slideLayout" Target="../slideLayouts/slideLayout1.xml"/><Relationship Id="rId10" Type="http://schemas.openxmlformats.org/officeDocument/2006/relationships/hyperlink" Target="https://www.usaid.gov/digital-development/paygo" TargetMode="External"/><Relationship Id="rId4" Type="http://schemas.openxmlformats.org/officeDocument/2006/relationships/tags" Target="../tags/tag1209.xml"/><Relationship Id="rId9" Type="http://schemas.openxmlformats.org/officeDocument/2006/relationships/hyperlink" Target="https://www.irena.org/-/media/Files/IRENA/Agency/Publication/2020/Jul/IRENA_Pay-as-you-go_models_2020.pdf" TargetMode="External"/></Relationships>
</file>

<file path=ppt/slides/_rels/slide45.xml.rels><?xml version="1.0" encoding="UTF-8" standalone="yes"?>
<Relationships xmlns="http://schemas.openxmlformats.org/package/2006/relationships"><Relationship Id="rId8" Type="http://schemas.openxmlformats.org/officeDocument/2006/relationships/tags" Target="../tags/tag1217.xml"/><Relationship Id="rId13" Type="http://schemas.openxmlformats.org/officeDocument/2006/relationships/tags" Target="../tags/tag1222.xml"/><Relationship Id="rId18" Type="http://schemas.openxmlformats.org/officeDocument/2006/relationships/tags" Target="../tags/tag1227.xml"/><Relationship Id="rId26" Type="http://schemas.openxmlformats.org/officeDocument/2006/relationships/hyperlink" Target="https://coldwellsolar.com/commercial-solar-blog/what-is-a-commercial-solar-pv-system/#:~:text=Commercial%20solar%20panels%20are%20an,impact%20using%20commercial%20solar%20panels." TargetMode="External"/><Relationship Id="rId3" Type="http://schemas.openxmlformats.org/officeDocument/2006/relationships/tags" Target="../tags/tag1212.xml"/><Relationship Id="rId21" Type="http://schemas.openxmlformats.org/officeDocument/2006/relationships/oleObject" Target="../embeddings/oleObject48.bin"/><Relationship Id="rId7" Type="http://schemas.openxmlformats.org/officeDocument/2006/relationships/tags" Target="../tags/tag1216.xml"/><Relationship Id="rId12" Type="http://schemas.openxmlformats.org/officeDocument/2006/relationships/tags" Target="../tags/tag1221.xml"/><Relationship Id="rId17" Type="http://schemas.openxmlformats.org/officeDocument/2006/relationships/tags" Target="../tags/tag1226.xml"/><Relationship Id="rId25" Type="http://schemas.openxmlformats.org/officeDocument/2006/relationships/hyperlink" Target="https://avanacapital.com/renewable-energy/commercial-solar-ppa/" TargetMode="External"/><Relationship Id="rId2" Type="http://schemas.openxmlformats.org/officeDocument/2006/relationships/tags" Target="../tags/tag1211.xml"/><Relationship Id="rId16" Type="http://schemas.openxmlformats.org/officeDocument/2006/relationships/tags" Target="../tags/tag1225.xml"/><Relationship Id="rId20" Type="http://schemas.openxmlformats.org/officeDocument/2006/relationships/notesSlide" Target="../notesSlides/notesSlide44.xml"/><Relationship Id="rId29" Type="http://schemas.openxmlformats.org/officeDocument/2006/relationships/hyperlink" Target="https://business.columbia.edu/insights/climate/cki" TargetMode="External"/><Relationship Id="rId1" Type="http://schemas.openxmlformats.org/officeDocument/2006/relationships/tags" Target="../tags/tag1210.xml"/><Relationship Id="rId6" Type="http://schemas.openxmlformats.org/officeDocument/2006/relationships/tags" Target="../tags/tag1215.xml"/><Relationship Id="rId11" Type="http://schemas.openxmlformats.org/officeDocument/2006/relationships/tags" Target="../tags/tag1220.xml"/><Relationship Id="rId24" Type="http://schemas.openxmlformats.org/officeDocument/2006/relationships/image" Target="../media/image72.jpeg"/><Relationship Id="rId32" Type="http://schemas.openxmlformats.org/officeDocument/2006/relationships/image" Target="../media/image33.png"/><Relationship Id="rId5" Type="http://schemas.openxmlformats.org/officeDocument/2006/relationships/tags" Target="../tags/tag1214.xml"/><Relationship Id="rId15" Type="http://schemas.openxmlformats.org/officeDocument/2006/relationships/tags" Target="../tags/tag1224.xml"/><Relationship Id="rId23" Type="http://schemas.openxmlformats.org/officeDocument/2006/relationships/image" Target="../media/image71.jpeg"/><Relationship Id="rId28" Type="http://schemas.openxmlformats.org/officeDocument/2006/relationships/hyperlink" Target="https://business.columbia.edu/faculty/people/gernot-wagner" TargetMode="External"/><Relationship Id="rId10" Type="http://schemas.openxmlformats.org/officeDocument/2006/relationships/tags" Target="../tags/tag1219.xml"/><Relationship Id="rId19" Type="http://schemas.openxmlformats.org/officeDocument/2006/relationships/slideLayout" Target="../slideLayouts/slideLayout1.xml"/><Relationship Id="rId31" Type="http://schemas.openxmlformats.org/officeDocument/2006/relationships/image" Target="../media/image32.png"/><Relationship Id="rId4" Type="http://schemas.openxmlformats.org/officeDocument/2006/relationships/tags" Target="../tags/tag1213.xml"/><Relationship Id="rId9" Type="http://schemas.openxmlformats.org/officeDocument/2006/relationships/tags" Target="../tags/tag1218.xml"/><Relationship Id="rId14" Type="http://schemas.openxmlformats.org/officeDocument/2006/relationships/tags" Target="../tags/tag1223.xml"/><Relationship Id="rId22" Type="http://schemas.openxmlformats.org/officeDocument/2006/relationships/image" Target="../media/image22.emf"/><Relationship Id="rId27" Type="http://schemas.openxmlformats.org/officeDocument/2006/relationships/hyperlink" Target="https://betterbuildingssolutioncenter.energy.gov/financing-navigator/option/power-purchase-agreement" TargetMode="External"/><Relationship Id="rId30" Type="http://schemas.openxmlformats.org/officeDocument/2006/relationships/hyperlink" Target="https://business.columbia.edu/insights/climate/solar" TargetMode="External"/></Relationships>
</file>

<file path=ppt/slides/_rels/slide46.xml.rels><?xml version="1.0" encoding="UTF-8" standalone="yes"?>
<Relationships xmlns="http://schemas.openxmlformats.org/package/2006/relationships"><Relationship Id="rId13" Type="http://schemas.openxmlformats.org/officeDocument/2006/relationships/tags" Target="../tags/tag1240.xml"/><Relationship Id="rId18" Type="http://schemas.openxmlformats.org/officeDocument/2006/relationships/tags" Target="../tags/tag1245.xml"/><Relationship Id="rId26" Type="http://schemas.openxmlformats.org/officeDocument/2006/relationships/tags" Target="../tags/tag1253.xml"/><Relationship Id="rId39" Type="http://schemas.openxmlformats.org/officeDocument/2006/relationships/tags" Target="../tags/tag1266.xml"/><Relationship Id="rId21" Type="http://schemas.openxmlformats.org/officeDocument/2006/relationships/tags" Target="../tags/tag1248.xml"/><Relationship Id="rId34" Type="http://schemas.openxmlformats.org/officeDocument/2006/relationships/tags" Target="../tags/tag1261.xml"/><Relationship Id="rId42" Type="http://schemas.openxmlformats.org/officeDocument/2006/relationships/tags" Target="../tags/tag1269.xml"/><Relationship Id="rId47" Type="http://schemas.openxmlformats.org/officeDocument/2006/relationships/notesSlide" Target="../notesSlides/notesSlide45.xml"/><Relationship Id="rId50" Type="http://schemas.openxmlformats.org/officeDocument/2006/relationships/hyperlink" Target="https://www.energypolicy.columbia.edu/sites/default/files/pictures/PPA%20report,%20designed%20v4,%203.17.21.pdf" TargetMode="External"/><Relationship Id="rId55" Type="http://schemas.openxmlformats.org/officeDocument/2006/relationships/hyperlink" Target="https://business.columbia.edu/insights/climate/solar" TargetMode="External"/><Relationship Id="rId7" Type="http://schemas.openxmlformats.org/officeDocument/2006/relationships/tags" Target="../tags/tag1234.xml"/><Relationship Id="rId2" Type="http://schemas.openxmlformats.org/officeDocument/2006/relationships/tags" Target="../tags/tag1229.xml"/><Relationship Id="rId16" Type="http://schemas.openxmlformats.org/officeDocument/2006/relationships/tags" Target="../tags/tag1243.xml"/><Relationship Id="rId29" Type="http://schemas.openxmlformats.org/officeDocument/2006/relationships/tags" Target="../tags/tag1256.xml"/><Relationship Id="rId11" Type="http://schemas.openxmlformats.org/officeDocument/2006/relationships/tags" Target="../tags/tag1238.xml"/><Relationship Id="rId24" Type="http://schemas.openxmlformats.org/officeDocument/2006/relationships/tags" Target="../tags/tag1251.xml"/><Relationship Id="rId32" Type="http://schemas.openxmlformats.org/officeDocument/2006/relationships/tags" Target="../tags/tag1259.xml"/><Relationship Id="rId37" Type="http://schemas.openxmlformats.org/officeDocument/2006/relationships/tags" Target="../tags/tag1264.xml"/><Relationship Id="rId40" Type="http://schemas.openxmlformats.org/officeDocument/2006/relationships/tags" Target="../tags/tag1267.xml"/><Relationship Id="rId45" Type="http://schemas.openxmlformats.org/officeDocument/2006/relationships/tags" Target="../tags/tag1272.xml"/><Relationship Id="rId53" Type="http://schemas.openxmlformats.org/officeDocument/2006/relationships/hyperlink" Target="https://business.columbia.edu/faculty/people/gernot-wagner" TargetMode="External"/><Relationship Id="rId5" Type="http://schemas.openxmlformats.org/officeDocument/2006/relationships/tags" Target="../tags/tag1232.xml"/><Relationship Id="rId10" Type="http://schemas.openxmlformats.org/officeDocument/2006/relationships/tags" Target="../tags/tag1237.xml"/><Relationship Id="rId19" Type="http://schemas.openxmlformats.org/officeDocument/2006/relationships/tags" Target="../tags/tag1246.xml"/><Relationship Id="rId31" Type="http://schemas.openxmlformats.org/officeDocument/2006/relationships/tags" Target="../tags/tag1258.xml"/><Relationship Id="rId44" Type="http://schemas.openxmlformats.org/officeDocument/2006/relationships/tags" Target="../tags/tag1271.xml"/><Relationship Id="rId52" Type="http://schemas.openxmlformats.org/officeDocument/2006/relationships/hyperlink" Target="https://www.weforum.org/agenda/2021/08/corporate-power-purchase-agreements-renewable-energy/" TargetMode="External"/><Relationship Id="rId4" Type="http://schemas.openxmlformats.org/officeDocument/2006/relationships/tags" Target="../tags/tag1231.xml"/><Relationship Id="rId9" Type="http://schemas.openxmlformats.org/officeDocument/2006/relationships/tags" Target="../tags/tag1236.xml"/><Relationship Id="rId14" Type="http://schemas.openxmlformats.org/officeDocument/2006/relationships/tags" Target="../tags/tag1241.xml"/><Relationship Id="rId22" Type="http://schemas.openxmlformats.org/officeDocument/2006/relationships/tags" Target="../tags/tag1249.xml"/><Relationship Id="rId27" Type="http://schemas.openxmlformats.org/officeDocument/2006/relationships/tags" Target="../tags/tag1254.xml"/><Relationship Id="rId30" Type="http://schemas.openxmlformats.org/officeDocument/2006/relationships/tags" Target="../tags/tag1257.xml"/><Relationship Id="rId35" Type="http://schemas.openxmlformats.org/officeDocument/2006/relationships/tags" Target="../tags/tag1262.xml"/><Relationship Id="rId43" Type="http://schemas.openxmlformats.org/officeDocument/2006/relationships/tags" Target="../tags/tag1270.xml"/><Relationship Id="rId48" Type="http://schemas.openxmlformats.org/officeDocument/2006/relationships/oleObject" Target="../embeddings/oleObject49.bin"/><Relationship Id="rId56" Type="http://schemas.openxmlformats.org/officeDocument/2006/relationships/chart" Target="../charts/chart36.xml"/><Relationship Id="rId8" Type="http://schemas.openxmlformats.org/officeDocument/2006/relationships/tags" Target="../tags/tag1235.xml"/><Relationship Id="rId51" Type="http://schemas.openxmlformats.org/officeDocument/2006/relationships/hyperlink" Target="https://www.there100.org/" TargetMode="External"/><Relationship Id="rId3" Type="http://schemas.openxmlformats.org/officeDocument/2006/relationships/tags" Target="../tags/tag1230.xml"/><Relationship Id="rId12" Type="http://schemas.openxmlformats.org/officeDocument/2006/relationships/tags" Target="../tags/tag1239.xml"/><Relationship Id="rId17" Type="http://schemas.openxmlformats.org/officeDocument/2006/relationships/tags" Target="../tags/tag1244.xml"/><Relationship Id="rId25" Type="http://schemas.openxmlformats.org/officeDocument/2006/relationships/tags" Target="../tags/tag1252.xml"/><Relationship Id="rId33" Type="http://schemas.openxmlformats.org/officeDocument/2006/relationships/tags" Target="../tags/tag1260.xml"/><Relationship Id="rId38" Type="http://schemas.openxmlformats.org/officeDocument/2006/relationships/tags" Target="../tags/tag1265.xml"/><Relationship Id="rId46" Type="http://schemas.openxmlformats.org/officeDocument/2006/relationships/slideLayout" Target="../slideLayouts/slideLayout1.xml"/><Relationship Id="rId20" Type="http://schemas.openxmlformats.org/officeDocument/2006/relationships/tags" Target="../tags/tag1247.xml"/><Relationship Id="rId41" Type="http://schemas.openxmlformats.org/officeDocument/2006/relationships/tags" Target="../tags/tag1268.xml"/><Relationship Id="rId54" Type="http://schemas.openxmlformats.org/officeDocument/2006/relationships/hyperlink" Target="https://business.columbia.edu/insights/climate/cki" TargetMode="External"/><Relationship Id="rId1" Type="http://schemas.openxmlformats.org/officeDocument/2006/relationships/tags" Target="../tags/tag1228.xml"/><Relationship Id="rId6" Type="http://schemas.openxmlformats.org/officeDocument/2006/relationships/tags" Target="../tags/tag1233.xml"/><Relationship Id="rId15" Type="http://schemas.openxmlformats.org/officeDocument/2006/relationships/tags" Target="../tags/tag1242.xml"/><Relationship Id="rId23" Type="http://schemas.openxmlformats.org/officeDocument/2006/relationships/tags" Target="../tags/tag1250.xml"/><Relationship Id="rId28" Type="http://schemas.openxmlformats.org/officeDocument/2006/relationships/tags" Target="../tags/tag1255.xml"/><Relationship Id="rId36" Type="http://schemas.openxmlformats.org/officeDocument/2006/relationships/tags" Target="../tags/tag1263.xml"/><Relationship Id="rId49" Type="http://schemas.openxmlformats.org/officeDocument/2006/relationships/image" Target="../media/image22.emf"/></Relationships>
</file>

<file path=ppt/slides/_rels/slide47.xml.rels><?xml version="1.0" encoding="UTF-8" standalone="yes"?>
<Relationships xmlns="http://schemas.openxmlformats.org/package/2006/relationships"><Relationship Id="rId26" Type="http://schemas.openxmlformats.org/officeDocument/2006/relationships/tags" Target="../tags/tag1298.xml"/><Relationship Id="rId21" Type="http://schemas.openxmlformats.org/officeDocument/2006/relationships/tags" Target="../tags/tag1293.xml"/><Relationship Id="rId42" Type="http://schemas.openxmlformats.org/officeDocument/2006/relationships/tags" Target="../tags/tag1314.xml"/><Relationship Id="rId47" Type="http://schemas.openxmlformats.org/officeDocument/2006/relationships/tags" Target="../tags/tag1319.xml"/><Relationship Id="rId63" Type="http://schemas.openxmlformats.org/officeDocument/2006/relationships/tags" Target="../tags/tag1335.xml"/><Relationship Id="rId68" Type="http://schemas.openxmlformats.org/officeDocument/2006/relationships/tags" Target="../tags/tag1340.xml"/><Relationship Id="rId84" Type="http://schemas.openxmlformats.org/officeDocument/2006/relationships/notesSlide" Target="../notesSlides/notesSlide46.xml"/><Relationship Id="rId89" Type="http://schemas.openxmlformats.org/officeDocument/2006/relationships/hyperlink" Target="https://business.columbia.edu/faculty/people/gernot-wagner" TargetMode="External"/><Relationship Id="rId16" Type="http://schemas.openxmlformats.org/officeDocument/2006/relationships/tags" Target="../tags/tag1288.xml"/><Relationship Id="rId11" Type="http://schemas.openxmlformats.org/officeDocument/2006/relationships/tags" Target="../tags/tag1283.xml"/><Relationship Id="rId32" Type="http://schemas.openxmlformats.org/officeDocument/2006/relationships/tags" Target="../tags/tag1304.xml"/><Relationship Id="rId37" Type="http://schemas.openxmlformats.org/officeDocument/2006/relationships/tags" Target="../tags/tag1309.xml"/><Relationship Id="rId53" Type="http://schemas.openxmlformats.org/officeDocument/2006/relationships/tags" Target="../tags/tag1325.xml"/><Relationship Id="rId58" Type="http://schemas.openxmlformats.org/officeDocument/2006/relationships/tags" Target="../tags/tag1330.xml"/><Relationship Id="rId74" Type="http://schemas.openxmlformats.org/officeDocument/2006/relationships/tags" Target="../tags/tag1346.xml"/><Relationship Id="rId79" Type="http://schemas.openxmlformats.org/officeDocument/2006/relationships/tags" Target="../tags/tag1351.xml"/><Relationship Id="rId5" Type="http://schemas.openxmlformats.org/officeDocument/2006/relationships/tags" Target="../tags/tag1277.xml"/><Relationship Id="rId90" Type="http://schemas.openxmlformats.org/officeDocument/2006/relationships/hyperlink" Target="https://business.columbia.edu/insights/climate/cki" TargetMode="External"/><Relationship Id="rId14" Type="http://schemas.openxmlformats.org/officeDocument/2006/relationships/tags" Target="../tags/tag1286.xml"/><Relationship Id="rId22" Type="http://schemas.openxmlformats.org/officeDocument/2006/relationships/tags" Target="../tags/tag1294.xml"/><Relationship Id="rId27" Type="http://schemas.openxmlformats.org/officeDocument/2006/relationships/tags" Target="../tags/tag1299.xml"/><Relationship Id="rId30" Type="http://schemas.openxmlformats.org/officeDocument/2006/relationships/tags" Target="../tags/tag1302.xml"/><Relationship Id="rId35" Type="http://schemas.openxmlformats.org/officeDocument/2006/relationships/tags" Target="../tags/tag1307.xml"/><Relationship Id="rId43" Type="http://schemas.openxmlformats.org/officeDocument/2006/relationships/tags" Target="../tags/tag1315.xml"/><Relationship Id="rId48" Type="http://schemas.openxmlformats.org/officeDocument/2006/relationships/tags" Target="../tags/tag1320.xml"/><Relationship Id="rId56" Type="http://schemas.openxmlformats.org/officeDocument/2006/relationships/tags" Target="../tags/tag1328.xml"/><Relationship Id="rId64" Type="http://schemas.openxmlformats.org/officeDocument/2006/relationships/tags" Target="../tags/tag1336.xml"/><Relationship Id="rId69" Type="http://schemas.openxmlformats.org/officeDocument/2006/relationships/tags" Target="../tags/tag1341.xml"/><Relationship Id="rId77" Type="http://schemas.openxmlformats.org/officeDocument/2006/relationships/tags" Target="../tags/tag1349.xml"/><Relationship Id="rId8" Type="http://schemas.openxmlformats.org/officeDocument/2006/relationships/tags" Target="../tags/tag1280.xml"/><Relationship Id="rId51" Type="http://schemas.openxmlformats.org/officeDocument/2006/relationships/tags" Target="../tags/tag1323.xml"/><Relationship Id="rId72" Type="http://schemas.openxmlformats.org/officeDocument/2006/relationships/tags" Target="../tags/tag1344.xml"/><Relationship Id="rId80" Type="http://schemas.openxmlformats.org/officeDocument/2006/relationships/tags" Target="../tags/tag1352.xml"/><Relationship Id="rId85" Type="http://schemas.openxmlformats.org/officeDocument/2006/relationships/oleObject" Target="../embeddings/oleObject50.bin"/><Relationship Id="rId3" Type="http://schemas.openxmlformats.org/officeDocument/2006/relationships/tags" Target="../tags/tag1275.xml"/><Relationship Id="rId12" Type="http://schemas.openxmlformats.org/officeDocument/2006/relationships/tags" Target="../tags/tag1284.xml"/><Relationship Id="rId17" Type="http://schemas.openxmlformats.org/officeDocument/2006/relationships/tags" Target="../tags/tag1289.xml"/><Relationship Id="rId25" Type="http://schemas.openxmlformats.org/officeDocument/2006/relationships/tags" Target="../tags/tag1297.xml"/><Relationship Id="rId33" Type="http://schemas.openxmlformats.org/officeDocument/2006/relationships/tags" Target="../tags/tag1305.xml"/><Relationship Id="rId38" Type="http://schemas.openxmlformats.org/officeDocument/2006/relationships/tags" Target="../tags/tag1310.xml"/><Relationship Id="rId46" Type="http://schemas.openxmlformats.org/officeDocument/2006/relationships/tags" Target="../tags/tag1318.xml"/><Relationship Id="rId59" Type="http://schemas.openxmlformats.org/officeDocument/2006/relationships/tags" Target="../tags/tag1331.xml"/><Relationship Id="rId67" Type="http://schemas.openxmlformats.org/officeDocument/2006/relationships/tags" Target="../tags/tag1339.xml"/><Relationship Id="rId20" Type="http://schemas.openxmlformats.org/officeDocument/2006/relationships/tags" Target="../tags/tag1292.xml"/><Relationship Id="rId41" Type="http://schemas.openxmlformats.org/officeDocument/2006/relationships/tags" Target="../tags/tag1313.xml"/><Relationship Id="rId54" Type="http://schemas.openxmlformats.org/officeDocument/2006/relationships/tags" Target="../tags/tag1326.xml"/><Relationship Id="rId62" Type="http://schemas.openxmlformats.org/officeDocument/2006/relationships/tags" Target="../tags/tag1334.xml"/><Relationship Id="rId70" Type="http://schemas.openxmlformats.org/officeDocument/2006/relationships/tags" Target="../tags/tag1342.xml"/><Relationship Id="rId75" Type="http://schemas.openxmlformats.org/officeDocument/2006/relationships/tags" Target="../tags/tag1347.xml"/><Relationship Id="rId83" Type="http://schemas.openxmlformats.org/officeDocument/2006/relationships/slideLayout" Target="../slideLayouts/slideLayout1.xml"/><Relationship Id="rId88" Type="http://schemas.openxmlformats.org/officeDocument/2006/relationships/hyperlink" Target="https://www.nrel.gov/docs/fy20osti/75982.pdf" TargetMode="External"/><Relationship Id="rId91" Type="http://schemas.openxmlformats.org/officeDocument/2006/relationships/hyperlink" Target="https://business.columbia.edu/insights/climate/solar" TargetMode="External"/><Relationship Id="rId1" Type="http://schemas.openxmlformats.org/officeDocument/2006/relationships/tags" Target="../tags/tag1273.xml"/><Relationship Id="rId6" Type="http://schemas.openxmlformats.org/officeDocument/2006/relationships/tags" Target="../tags/tag1278.xml"/><Relationship Id="rId15" Type="http://schemas.openxmlformats.org/officeDocument/2006/relationships/tags" Target="../tags/tag1287.xml"/><Relationship Id="rId23" Type="http://schemas.openxmlformats.org/officeDocument/2006/relationships/tags" Target="../tags/tag1295.xml"/><Relationship Id="rId28" Type="http://schemas.openxmlformats.org/officeDocument/2006/relationships/tags" Target="../tags/tag1300.xml"/><Relationship Id="rId36" Type="http://schemas.openxmlformats.org/officeDocument/2006/relationships/tags" Target="../tags/tag1308.xml"/><Relationship Id="rId49" Type="http://schemas.openxmlformats.org/officeDocument/2006/relationships/tags" Target="../tags/tag1321.xml"/><Relationship Id="rId57" Type="http://schemas.openxmlformats.org/officeDocument/2006/relationships/tags" Target="../tags/tag1329.xml"/><Relationship Id="rId10" Type="http://schemas.openxmlformats.org/officeDocument/2006/relationships/tags" Target="../tags/tag1282.xml"/><Relationship Id="rId31" Type="http://schemas.openxmlformats.org/officeDocument/2006/relationships/tags" Target="../tags/tag1303.xml"/><Relationship Id="rId44" Type="http://schemas.openxmlformats.org/officeDocument/2006/relationships/tags" Target="../tags/tag1316.xml"/><Relationship Id="rId52" Type="http://schemas.openxmlformats.org/officeDocument/2006/relationships/tags" Target="../tags/tag1324.xml"/><Relationship Id="rId60" Type="http://schemas.openxmlformats.org/officeDocument/2006/relationships/tags" Target="../tags/tag1332.xml"/><Relationship Id="rId65" Type="http://schemas.openxmlformats.org/officeDocument/2006/relationships/tags" Target="../tags/tag1337.xml"/><Relationship Id="rId73" Type="http://schemas.openxmlformats.org/officeDocument/2006/relationships/tags" Target="../tags/tag1345.xml"/><Relationship Id="rId78" Type="http://schemas.openxmlformats.org/officeDocument/2006/relationships/tags" Target="../tags/tag1350.xml"/><Relationship Id="rId81" Type="http://schemas.openxmlformats.org/officeDocument/2006/relationships/tags" Target="../tags/tag1353.xml"/><Relationship Id="rId86" Type="http://schemas.openxmlformats.org/officeDocument/2006/relationships/image" Target="../media/image22.emf"/><Relationship Id="rId4" Type="http://schemas.openxmlformats.org/officeDocument/2006/relationships/tags" Target="../tags/tag1276.xml"/><Relationship Id="rId9" Type="http://schemas.openxmlformats.org/officeDocument/2006/relationships/tags" Target="../tags/tag1281.xml"/><Relationship Id="rId13" Type="http://schemas.openxmlformats.org/officeDocument/2006/relationships/tags" Target="../tags/tag1285.xml"/><Relationship Id="rId18" Type="http://schemas.openxmlformats.org/officeDocument/2006/relationships/tags" Target="../tags/tag1290.xml"/><Relationship Id="rId39" Type="http://schemas.openxmlformats.org/officeDocument/2006/relationships/tags" Target="../tags/tag1311.xml"/><Relationship Id="rId34" Type="http://schemas.openxmlformats.org/officeDocument/2006/relationships/tags" Target="../tags/tag1306.xml"/><Relationship Id="rId50" Type="http://schemas.openxmlformats.org/officeDocument/2006/relationships/tags" Target="../tags/tag1322.xml"/><Relationship Id="rId55" Type="http://schemas.openxmlformats.org/officeDocument/2006/relationships/tags" Target="../tags/tag1327.xml"/><Relationship Id="rId76" Type="http://schemas.openxmlformats.org/officeDocument/2006/relationships/tags" Target="../tags/tag1348.xml"/><Relationship Id="rId7" Type="http://schemas.openxmlformats.org/officeDocument/2006/relationships/tags" Target="../tags/tag1279.xml"/><Relationship Id="rId71" Type="http://schemas.openxmlformats.org/officeDocument/2006/relationships/tags" Target="../tags/tag1343.xml"/><Relationship Id="rId92" Type="http://schemas.openxmlformats.org/officeDocument/2006/relationships/chart" Target="../charts/chart37.xml"/><Relationship Id="rId2" Type="http://schemas.openxmlformats.org/officeDocument/2006/relationships/tags" Target="../tags/tag1274.xml"/><Relationship Id="rId29" Type="http://schemas.openxmlformats.org/officeDocument/2006/relationships/tags" Target="../tags/tag1301.xml"/><Relationship Id="rId24" Type="http://schemas.openxmlformats.org/officeDocument/2006/relationships/tags" Target="../tags/tag1296.xml"/><Relationship Id="rId40" Type="http://schemas.openxmlformats.org/officeDocument/2006/relationships/tags" Target="../tags/tag1312.xml"/><Relationship Id="rId45" Type="http://schemas.openxmlformats.org/officeDocument/2006/relationships/tags" Target="../tags/tag1317.xml"/><Relationship Id="rId66" Type="http://schemas.openxmlformats.org/officeDocument/2006/relationships/tags" Target="../tags/tag1338.xml"/><Relationship Id="rId87" Type="http://schemas.openxmlformats.org/officeDocument/2006/relationships/hyperlink" Target="https://data.nrel.gov/submissions/244" TargetMode="External"/><Relationship Id="rId61" Type="http://schemas.openxmlformats.org/officeDocument/2006/relationships/tags" Target="../tags/tag1333.xml"/><Relationship Id="rId82" Type="http://schemas.openxmlformats.org/officeDocument/2006/relationships/tags" Target="../tags/tag1354.xml"/><Relationship Id="rId19" Type="http://schemas.openxmlformats.org/officeDocument/2006/relationships/tags" Target="../tags/tag1291.xml"/></Relationships>
</file>

<file path=ppt/slides/_rels/slide48.xml.rels><?xml version="1.0" encoding="UTF-8" standalone="yes"?>
<Relationships xmlns="http://schemas.openxmlformats.org/package/2006/relationships"><Relationship Id="rId8" Type="http://schemas.openxmlformats.org/officeDocument/2006/relationships/tags" Target="../tags/tag1362.xml"/><Relationship Id="rId13" Type="http://schemas.openxmlformats.org/officeDocument/2006/relationships/tags" Target="../tags/tag1367.xml"/><Relationship Id="rId18" Type="http://schemas.openxmlformats.org/officeDocument/2006/relationships/hyperlink" Target="https://www.fs-unep-centre.org/wp-content/uploads/2020/06/GTR_2020.pdf" TargetMode="External"/><Relationship Id="rId26" Type="http://schemas.openxmlformats.org/officeDocument/2006/relationships/chart" Target="../charts/chart38.xml"/><Relationship Id="rId3" Type="http://schemas.openxmlformats.org/officeDocument/2006/relationships/tags" Target="../tags/tag1357.xml"/><Relationship Id="rId21" Type="http://schemas.openxmlformats.org/officeDocument/2006/relationships/hyperlink" Target="https://pv-magazine-usa.com/2023/11/28/utility-scale-solar-projects-secure-billions-in-financing/" TargetMode="External"/><Relationship Id="rId7" Type="http://schemas.openxmlformats.org/officeDocument/2006/relationships/tags" Target="../tags/tag1361.xml"/><Relationship Id="rId12" Type="http://schemas.openxmlformats.org/officeDocument/2006/relationships/tags" Target="../tags/tag1366.xml"/><Relationship Id="rId17" Type="http://schemas.openxmlformats.org/officeDocument/2006/relationships/image" Target="../media/image22.emf"/><Relationship Id="rId25" Type="http://schemas.openxmlformats.org/officeDocument/2006/relationships/hyperlink" Target="https://business.columbia.edu/insights/climate/solar" TargetMode="External"/><Relationship Id="rId2" Type="http://schemas.openxmlformats.org/officeDocument/2006/relationships/tags" Target="../tags/tag1356.xml"/><Relationship Id="rId16" Type="http://schemas.openxmlformats.org/officeDocument/2006/relationships/oleObject" Target="../embeddings/oleObject51.bin"/><Relationship Id="rId20" Type="http://schemas.openxmlformats.org/officeDocument/2006/relationships/hyperlink" Target="https://www.sciencedirect.com/science/article/abs/pii/S0140988317303870" TargetMode="External"/><Relationship Id="rId1" Type="http://schemas.openxmlformats.org/officeDocument/2006/relationships/tags" Target="../tags/tag1355.xml"/><Relationship Id="rId6" Type="http://schemas.openxmlformats.org/officeDocument/2006/relationships/tags" Target="../tags/tag1360.xml"/><Relationship Id="rId11" Type="http://schemas.openxmlformats.org/officeDocument/2006/relationships/tags" Target="../tags/tag1365.xml"/><Relationship Id="rId24" Type="http://schemas.openxmlformats.org/officeDocument/2006/relationships/hyperlink" Target="https://business.columbia.edu/insights/climate/cki" TargetMode="External"/><Relationship Id="rId5" Type="http://schemas.openxmlformats.org/officeDocument/2006/relationships/tags" Target="../tags/tag1359.xml"/><Relationship Id="rId15" Type="http://schemas.openxmlformats.org/officeDocument/2006/relationships/notesSlide" Target="../notesSlides/notesSlide47.xml"/><Relationship Id="rId23" Type="http://schemas.openxmlformats.org/officeDocument/2006/relationships/hyperlink" Target="https://business.columbia.edu/faculty/people/gernot-wagner" TargetMode="External"/><Relationship Id="rId10" Type="http://schemas.openxmlformats.org/officeDocument/2006/relationships/tags" Target="../tags/tag1364.xml"/><Relationship Id="rId19" Type="http://schemas.openxmlformats.org/officeDocument/2006/relationships/hyperlink" Target="https://www.climatepolicyinitiative.org/wp-content/uploads/2023/02/Global-Landscape-of-Renewable-Energy-Finance-2023.pdf" TargetMode="External"/><Relationship Id="rId4" Type="http://schemas.openxmlformats.org/officeDocument/2006/relationships/tags" Target="../tags/tag1358.xml"/><Relationship Id="rId9" Type="http://schemas.openxmlformats.org/officeDocument/2006/relationships/tags" Target="../tags/tag1363.xml"/><Relationship Id="rId14" Type="http://schemas.openxmlformats.org/officeDocument/2006/relationships/slideLayout" Target="../slideLayouts/slideLayout1.xml"/><Relationship Id="rId22" Type="http://schemas.openxmlformats.org/officeDocument/2006/relationships/hyperlink" Target="https://www.wsgr.com/PDFSearch/ctp_guide.pdf"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s://www.wsgr.com/PDFSearch/ctp_guide.pdf" TargetMode="External"/><Relationship Id="rId3" Type="http://schemas.openxmlformats.org/officeDocument/2006/relationships/tags" Target="../tags/tag1370.xml"/><Relationship Id="rId7" Type="http://schemas.openxmlformats.org/officeDocument/2006/relationships/image" Target="../media/image22.emf"/><Relationship Id="rId2" Type="http://schemas.openxmlformats.org/officeDocument/2006/relationships/tags" Target="../tags/tag1369.xml"/><Relationship Id="rId1" Type="http://schemas.openxmlformats.org/officeDocument/2006/relationships/tags" Target="../tags/tag1368.xml"/><Relationship Id="rId6" Type="http://schemas.openxmlformats.org/officeDocument/2006/relationships/oleObject" Target="../embeddings/oleObject52.bin"/><Relationship Id="rId11" Type="http://schemas.openxmlformats.org/officeDocument/2006/relationships/hyperlink" Target="https://business.columbia.edu/insights/climate/solar" TargetMode="External"/><Relationship Id="rId5" Type="http://schemas.openxmlformats.org/officeDocument/2006/relationships/notesSlide" Target="../notesSlides/notesSlide48.xml"/><Relationship Id="rId10" Type="http://schemas.openxmlformats.org/officeDocument/2006/relationships/hyperlink" Target="https://business.columbia.edu/insights/climate/cki" TargetMode="External"/><Relationship Id="rId4" Type="http://schemas.openxmlformats.org/officeDocument/2006/relationships/slideLayout" Target="../slideLayouts/slideLayout1.xml"/><Relationship Id="rId9" Type="http://schemas.openxmlformats.org/officeDocument/2006/relationships/hyperlink" Target="https://business.columbia.edu/faculty/people/gernot-wagner" TargetMode="External"/></Relationships>
</file>

<file path=ppt/slides/_rels/slide5.xml.rels><?xml version="1.0" encoding="UTF-8" standalone="yes"?>
<Relationships xmlns="http://schemas.openxmlformats.org/package/2006/relationships"><Relationship Id="rId13" Type="http://schemas.openxmlformats.org/officeDocument/2006/relationships/tags" Target="../tags/tag130.xml"/><Relationship Id="rId18" Type="http://schemas.openxmlformats.org/officeDocument/2006/relationships/tags" Target="../tags/tag135.xml"/><Relationship Id="rId26" Type="http://schemas.openxmlformats.org/officeDocument/2006/relationships/tags" Target="../tags/tag143.xml"/><Relationship Id="rId39" Type="http://schemas.openxmlformats.org/officeDocument/2006/relationships/hyperlink" Target="https://business.columbia.edu/insights/climate/solar" TargetMode="External"/><Relationship Id="rId21" Type="http://schemas.openxmlformats.org/officeDocument/2006/relationships/tags" Target="../tags/tag138.xml"/><Relationship Id="rId34" Type="http://schemas.openxmlformats.org/officeDocument/2006/relationships/hyperlink" Target="https://www.energyinst.org/statistical-review" TargetMode="External"/><Relationship Id="rId7" Type="http://schemas.openxmlformats.org/officeDocument/2006/relationships/tags" Target="../tags/tag124.xml"/><Relationship Id="rId12" Type="http://schemas.openxmlformats.org/officeDocument/2006/relationships/tags" Target="../tags/tag129.xml"/><Relationship Id="rId17" Type="http://schemas.openxmlformats.org/officeDocument/2006/relationships/tags" Target="../tags/tag134.xml"/><Relationship Id="rId25" Type="http://schemas.openxmlformats.org/officeDocument/2006/relationships/tags" Target="../tags/tag142.xml"/><Relationship Id="rId33" Type="http://schemas.openxmlformats.org/officeDocument/2006/relationships/hyperlink" Target="https://ourworldindata.org/" TargetMode="External"/><Relationship Id="rId38" Type="http://schemas.openxmlformats.org/officeDocument/2006/relationships/hyperlink" Target="https://business.columbia.edu/insights/climate/cki" TargetMode="External"/><Relationship Id="rId2" Type="http://schemas.openxmlformats.org/officeDocument/2006/relationships/tags" Target="../tags/tag119.xml"/><Relationship Id="rId16" Type="http://schemas.openxmlformats.org/officeDocument/2006/relationships/tags" Target="../tags/tag133.xml"/><Relationship Id="rId20" Type="http://schemas.openxmlformats.org/officeDocument/2006/relationships/tags" Target="../tags/tag137.xml"/><Relationship Id="rId29" Type="http://schemas.openxmlformats.org/officeDocument/2006/relationships/notesSlide" Target="../notesSlides/notesSlide5.xml"/><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tags" Target="../tags/tag128.xml"/><Relationship Id="rId24" Type="http://schemas.openxmlformats.org/officeDocument/2006/relationships/tags" Target="../tags/tag141.xml"/><Relationship Id="rId32" Type="http://schemas.openxmlformats.org/officeDocument/2006/relationships/hyperlink" Target="https://www.lazard.com/research-insights/levelized-cost-of-energyplus-lcoeplus/" TargetMode="External"/><Relationship Id="rId37" Type="http://schemas.openxmlformats.org/officeDocument/2006/relationships/hyperlink" Target="https://business.columbia.edu/faculty/people/gernot-wagner" TargetMode="External"/><Relationship Id="rId40" Type="http://schemas.openxmlformats.org/officeDocument/2006/relationships/chart" Target="../charts/chart1.xml"/><Relationship Id="rId5" Type="http://schemas.openxmlformats.org/officeDocument/2006/relationships/tags" Target="../tags/tag122.xml"/><Relationship Id="rId15" Type="http://schemas.openxmlformats.org/officeDocument/2006/relationships/tags" Target="../tags/tag132.xml"/><Relationship Id="rId23" Type="http://schemas.openxmlformats.org/officeDocument/2006/relationships/tags" Target="../tags/tag140.xml"/><Relationship Id="rId28" Type="http://schemas.openxmlformats.org/officeDocument/2006/relationships/slideLayout" Target="../slideLayouts/slideLayout1.xml"/><Relationship Id="rId36" Type="http://schemas.openxmlformats.org/officeDocument/2006/relationships/hyperlink" Target="https://www.sciencedirect.com/science/article/pii/S0301421518305196" TargetMode="External"/><Relationship Id="rId10" Type="http://schemas.openxmlformats.org/officeDocument/2006/relationships/tags" Target="../tags/tag127.xml"/><Relationship Id="rId19" Type="http://schemas.openxmlformats.org/officeDocument/2006/relationships/tags" Target="../tags/tag136.xml"/><Relationship Id="rId31" Type="http://schemas.openxmlformats.org/officeDocument/2006/relationships/image" Target="../media/image13.emf"/><Relationship Id="rId4" Type="http://schemas.openxmlformats.org/officeDocument/2006/relationships/tags" Target="../tags/tag121.xml"/><Relationship Id="rId9" Type="http://schemas.openxmlformats.org/officeDocument/2006/relationships/tags" Target="../tags/tag126.xml"/><Relationship Id="rId14" Type="http://schemas.openxmlformats.org/officeDocument/2006/relationships/tags" Target="../tags/tag131.xml"/><Relationship Id="rId22" Type="http://schemas.openxmlformats.org/officeDocument/2006/relationships/tags" Target="../tags/tag139.xml"/><Relationship Id="rId27" Type="http://schemas.openxmlformats.org/officeDocument/2006/relationships/tags" Target="../tags/tag144.xml"/><Relationship Id="rId30" Type="http://schemas.openxmlformats.org/officeDocument/2006/relationships/oleObject" Target="../embeddings/oleObject12.bin"/><Relationship Id="rId35" Type="http://schemas.openxmlformats.org/officeDocument/2006/relationships/hyperlink" Target="https://about.bnef.com/insights/clean-transport/lithium-ion-battery-pack-prices-fall-to-108-per-kilowatt-hour-despite-rising-metal-prices-bloombergnef/" TargetMode="External"/><Relationship Id="rId8" Type="http://schemas.openxmlformats.org/officeDocument/2006/relationships/tags" Target="../tags/tag125.xml"/><Relationship Id="rId3" Type="http://schemas.openxmlformats.org/officeDocument/2006/relationships/tags" Target="../tags/tag120.xml"/></Relationships>
</file>

<file path=ppt/slides/_rels/slide50.xml.rels><?xml version="1.0" encoding="UTF-8" standalone="yes"?>
<Relationships xmlns="http://schemas.openxmlformats.org/package/2006/relationships"><Relationship Id="rId8" Type="http://schemas.openxmlformats.org/officeDocument/2006/relationships/hyperlink" Target="https://www.pwc.com.au/important-problems/integrated-infrastructure/EPC-contracts-in-the-solar-industry.pdf#page=3.13" TargetMode="External"/><Relationship Id="rId3" Type="http://schemas.openxmlformats.org/officeDocument/2006/relationships/tags" Target="../tags/tag1373.xml"/><Relationship Id="rId7" Type="http://schemas.openxmlformats.org/officeDocument/2006/relationships/image" Target="../media/image13.emf"/><Relationship Id="rId2" Type="http://schemas.openxmlformats.org/officeDocument/2006/relationships/tags" Target="../tags/tag1372.xml"/><Relationship Id="rId1" Type="http://schemas.openxmlformats.org/officeDocument/2006/relationships/tags" Target="../tags/tag1371.xml"/><Relationship Id="rId6" Type="http://schemas.openxmlformats.org/officeDocument/2006/relationships/oleObject" Target="../embeddings/oleObject53.bin"/><Relationship Id="rId11" Type="http://schemas.openxmlformats.org/officeDocument/2006/relationships/hyperlink" Target="https://business.columbia.edu/insights/climate/solar" TargetMode="External"/><Relationship Id="rId5" Type="http://schemas.openxmlformats.org/officeDocument/2006/relationships/notesSlide" Target="../notesSlides/notesSlide49.xml"/><Relationship Id="rId10" Type="http://schemas.openxmlformats.org/officeDocument/2006/relationships/hyperlink" Target="https://business.columbia.edu/insights/climate/cki" TargetMode="External"/><Relationship Id="rId4" Type="http://schemas.openxmlformats.org/officeDocument/2006/relationships/slideLayout" Target="../slideLayouts/slideLayout1.xml"/><Relationship Id="rId9" Type="http://schemas.openxmlformats.org/officeDocument/2006/relationships/hyperlink" Target="https://business.columbia.edu/faculty/people/gernot-wagner" TargetMode="External"/></Relationships>
</file>

<file path=ppt/slides/_rels/slide51.xml.rels><?xml version="1.0" encoding="UTF-8" standalone="yes"?>
<Relationships xmlns="http://schemas.openxmlformats.org/package/2006/relationships"><Relationship Id="rId8" Type="http://schemas.openxmlformats.org/officeDocument/2006/relationships/tags" Target="../tags/tag1381.xml"/><Relationship Id="rId13" Type="http://schemas.openxmlformats.org/officeDocument/2006/relationships/hyperlink" Target="https://www.fs-unep-centre.org/wp-content/uploads/2020/06/GTR_2020.pdf" TargetMode="External"/><Relationship Id="rId3" Type="http://schemas.openxmlformats.org/officeDocument/2006/relationships/tags" Target="../tags/tag1376.xml"/><Relationship Id="rId7" Type="http://schemas.openxmlformats.org/officeDocument/2006/relationships/tags" Target="../tags/tag1380.xml"/><Relationship Id="rId12" Type="http://schemas.openxmlformats.org/officeDocument/2006/relationships/image" Target="../media/image13.emf"/><Relationship Id="rId17" Type="http://schemas.openxmlformats.org/officeDocument/2006/relationships/hyperlink" Target="https://business.columbia.edu/insights/climate/solar" TargetMode="External"/><Relationship Id="rId2" Type="http://schemas.openxmlformats.org/officeDocument/2006/relationships/tags" Target="../tags/tag1375.xml"/><Relationship Id="rId16" Type="http://schemas.openxmlformats.org/officeDocument/2006/relationships/hyperlink" Target="https://business.columbia.edu/insights/climate/cki" TargetMode="External"/><Relationship Id="rId1" Type="http://schemas.openxmlformats.org/officeDocument/2006/relationships/tags" Target="../tags/tag1374.xml"/><Relationship Id="rId6" Type="http://schemas.openxmlformats.org/officeDocument/2006/relationships/tags" Target="../tags/tag1379.xml"/><Relationship Id="rId11" Type="http://schemas.openxmlformats.org/officeDocument/2006/relationships/oleObject" Target="../embeddings/oleObject54.bin"/><Relationship Id="rId5" Type="http://schemas.openxmlformats.org/officeDocument/2006/relationships/tags" Target="../tags/tag1378.xml"/><Relationship Id="rId15" Type="http://schemas.openxmlformats.org/officeDocument/2006/relationships/hyperlink" Target="https://business.columbia.edu/faculty/people/gernot-wagner" TargetMode="External"/><Relationship Id="rId10" Type="http://schemas.openxmlformats.org/officeDocument/2006/relationships/notesSlide" Target="../notesSlides/notesSlide50.xml"/><Relationship Id="rId4" Type="http://schemas.openxmlformats.org/officeDocument/2006/relationships/tags" Target="../tags/tag1377.xml"/><Relationship Id="rId9" Type="http://schemas.openxmlformats.org/officeDocument/2006/relationships/slideLayout" Target="../slideLayouts/slideLayout1.xml"/><Relationship Id="rId14" Type="http://schemas.openxmlformats.org/officeDocument/2006/relationships/hyperlink" Target="https://www.sciencedirect.com/science/article/abs/pii/S0140988317303870"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s://www.energy.gov/eere/solar/federal-solar-tax-credits-businesses" TargetMode="External"/><Relationship Id="rId13" Type="http://schemas.openxmlformats.org/officeDocument/2006/relationships/hyperlink" Target="https://business.columbia.edu/insights/climate/solar" TargetMode="External"/><Relationship Id="rId3" Type="http://schemas.openxmlformats.org/officeDocument/2006/relationships/slideLayout" Target="../slideLayouts/slideLayout1.xml"/><Relationship Id="rId7" Type="http://schemas.openxmlformats.org/officeDocument/2006/relationships/hyperlink" Target="https://www.energy-storage.news/transferability-itc-deals-for-1gwh-of-us-battery-storage-market-has-grown-faster-than-anyone-expected/" TargetMode="External"/><Relationship Id="rId12" Type="http://schemas.openxmlformats.org/officeDocument/2006/relationships/hyperlink" Target="https://business.columbia.edu/insights/climate/cki" TargetMode="External"/><Relationship Id="rId2" Type="http://schemas.openxmlformats.org/officeDocument/2006/relationships/tags" Target="../tags/tag1383.xml"/><Relationship Id="rId1" Type="http://schemas.openxmlformats.org/officeDocument/2006/relationships/tags" Target="../tags/tag1382.xml"/><Relationship Id="rId6" Type="http://schemas.openxmlformats.org/officeDocument/2006/relationships/image" Target="../media/image73.emf"/><Relationship Id="rId11" Type="http://schemas.openxmlformats.org/officeDocument/2006/relationships/hyperlink" Target="https://business.columbia.edu/faculty/people/gernot-wagner" TargetMode="External"/><Relationship Id="rId5" Type="http://schemas.openxmlformats.org/officeDocument/2006/relationships/oleObject" Target="../embeddings/oleObject55.bin"/><Relationship Id="rId10" Type="http://schemas.openxmlformats.org/officeDocument/2006/relationships/hyperlink" Target="https://www.ysgsolar.com/blog/solar-tax-equity-typical-back-leverage-financing-structure-ysg-solar/" TargetMode="External"/><Relationship Id="rId4" Type="http://schemas.openxmlformats.org/officeDocument/2006/relationships/notesSlide" Target="../notesSlides/notesSlide51.xml"/><Relationship Id="rId9" Type="http://schemas.openxmlformats.org/officeDocument/2006/relationships/hyperlink" Target="https://gocardless.com/en-us/guides/posts/tax-equity-definition/" TargetMode="Externa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emf"/><Relationship Id="rId2" Type="http://schemas.openxmlformats.org/officeDocument/2006/relationships/tags" Target="../tags/tag1385.xml"/><Relationship Id="rId1" Type="http://schemas.openxmlformats.org/officeDocument/2006/relationships/tags" Target="../tags/tag1384.xml"/><Relationship Id="rId6" Type="http://schemas.openxmlformats.org/officeDocument/2006/relationships/oleObject" Target="../embeddings/oleObject24.bin"/><Relationship Id="rId5" Type="http://schemas.openxmlformats.org/officeDocument/2006/relationships/image" Target="../media/image74.jpeg"/><Relationship Id="rId4"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hyperlink" Target="https://business.columbia.edu/faculty/people/gernot-wagner" TargetMode="External"/><Relationship Id="rId3" Type="http://schemas.openxmlformats.org/officeDocument/2006/relationships/tags" Target="../tags/tag1388.xml"/><Relationship Id="rId7" Type="http://schemas.openxmlformats.org/officeDocument/2006/relationships/tags" Target="../tags/tag1392.xml"/><Relationship Id="rId12" Type="http://schemas.openxmlformats.org/officeDocument/2006/relationships/image" Target="../media/image75.jpeg"/><Relationship Id="rId2" Type="http://schemas.openxmlformats.org/officeDocument/2006/relationships/tags" Target="../tags/tag1387.xml"/><Relationship Id="rId1" Type="http://schemas.openxmlformats.org/officeDocument/2006/relationships/tags" Target="../tags/tag1386.xml"/><Relationship Id="rId6" Type="http://schemas.openxmlformats.org/officeDocument/2006/relationships/tags" Target="../tags/tag1391.xml"/><Relationship Id="rId11" Type="http://schemas.openxmlformats.org/officeDocument/2006/relationships/image" Target="../media/image13.emf"/><Relationship Id="rId5" Type="http://schemas.openxmlformats.org/officeDocument/2006/relationships/tags" Target="../tags/tag1390.xml"/><Relationship Id="rId15" Type="http://schemas.openxmlformats.org/officeDocument/2006/relationships/hyperlink" Target="https://business.columbia.edu/insights/climate/solar" TargetMode="External"/><Relationship Id="rId10" Type="http://schemas.openxmlformats.org/officeDocument/2006/relationships/oleObject" Target="../embeddings/oleObject56.bin"/><Relationship Id="rId4" Type="http://schemas.openxmlformats.org/officeDocument/2006/relationships/tags" Target="../tags/tag1389.xml"/><Relationship Id="rId9" Type="http://schemas.openxmlformats.org/officeDocument/2006/relationships/notesSlide" Target="../notesSlides/notesSlide53.xml"/><Relationship Id="rId14" Type="http://schemas.openxmlformats.org/officeDocument/2006/relationships/hyperlink" Target="https://business.columbia.edu/insights/climate/cki" TargetMode="External"/></Relationships>
</file>

<file path=ppt/slides/_rels/slide55.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hyperlink" Target="https://business.columbia.edu/insights/climate/cki" TargetMode="External"/><Relationship Id="rId3" Type="http://schemas.openxmlformats.org/officeDocument/2006/relationships/tags" Target="../tags/tag1395.xml"/><Relationship Id="rId7" Type="http://schemas.openxmlformats.org/officeDocument/2006/relationships/oleObject" Target="../embeddings/oleObject57.bin"/><Relationship Id="rId12" Type="http://schemas.openxmlformats.org/officeDocument/2006/relationships/hyperlink" Target="https://business.columbia.edu/faculty/people/gernot-wagner" TargetMode="External"/><Relationship Id="rId2" Type="http://schemas.openxmlformats.org/officeDocument/2006/relationships/tags" Target="../tags/tag1394.xml"/><Relationship Id="rId1" Type="http://schemas.openxmlformats.org/officeDocument/2006/relationships/tags" Target="../tags/tag1393.xml"/><Relationship Id="rId6" Type="http://schemas.openxmlformats.org/officeDocument/2006/relationships/notesSlide" Target="../notesSlides/notesSlide54.xml"/><Relationship Id="rId11" Type="http://schemas.openxmlformats.org/officeDocument/2006/relationships/hyperlink" Target="https://www.eia.gov/energyexplained/renewable-sources/portfolio-standards.php" TargetMode="External"/><Relationship Id="rId5" Type="http://schemas.openxmlformats.org/officeDocument/2006/relationships/slideLayout" Target="../slideLayouts/slideLayout1.xml"/><Relationship Id="rId15" Type="http://schemas.openxmlformats.org/officeDocument/2006/relationships/image" Target="../media/image76.emf"/><Relationship Id="rId10" Type="http://schemas.openxmlformats.org/officeDocument/2006/relationships/hyperlink" Target="https://iea-pvps.org/trends_reports/trends-2022/" TargetMode="External"/><Relationship Id="rId4" Type="http://schemas.openxmlformats.org/officeDocument/2006/relationships/tags" Target="../tags/tag1396.xml"/><Relationship Id="rId9" Type="http://schemas.openxmlformats.org/officeDocument/2006/relationships/hyperlink" Target="https://www.nrel.gov/docs/fy15osti/64178.pdf" TargetMode="External"/><Relationship Id="rId14" Type="http://schemas.openxmlformats.org/officeDocument/2006/relationships/hyperlink" Target="https://business.columbia.edu/insights/climate/solar" TargetMode="External"/></Relationships>
</file>

<file path=ppt/slides/_rels/slide56.xml.rels><?xml version="1.0" encoding="UTF-8" standalone="yes"?>
<Relationships xmlns="http://schemas.openxmlformats.org/package/2006/relationships"><Relationship Id="rId8" Type="http://schemas.openxmlformats.org/officeDocument/2006/relationships/tags" Target="../tags/tag1404.xml"/><Relationship Id="rId13" Type="http://schemas.openxmlformats.org/officeDocument/2006/relationships/oleObject" Target="../embeddings/oleObject58.bin"/><Relationship Id="rId18" Type="http://schemas.openxmlformats.org/officeDocument/2006/relationships/hyperlink" Target="https://www.energy.gov/eere/solar/homeowners-guide-going-solar" TargetMode="External"/><Relationship Id="rId3" Type="http://schemas.openxmlformats.org/officeDocument/2006/relationships/tags" Target="../tags/tag1399.xml"/><Relationship Id="rId21" Type="http://schemas.openxmlformats.org/officeDocument/2006/relationships/hyperlink" Target="https://business.columbia.edu/insights/climate/cki" TargetMode="External"/><Relationship Id="rId7" Type="http://schemas.openxmlformats.org/officeDocument/2006/relationships/tags" Target="../tags/tag1403.xml"/><Relationship Id="rId12" Type="http://schemas.openxmlformats.org/officeDocument/2006/relationships/notesSlide" Target="../notesSlides/notesSlide55.xml"/><Relationship Id="rId17" Type="http://schemas.openxmlformats.org/officeDocument/2006/relationships/hyperlink" Target="https://seia.org/solar-investment-tax-credit/" TargetMode="External"/><Relationship Id="rId2" Type="http://schemas.openxmlformats.org/officeDocument/2006/relationships/tags" Target="../tags/tag1398.xml"/><Relationship Id="rId16" Type="http://schemas.openxmlformats.org/officeDocument/2006/relationships/hyperlink" Target="https://www.irs.gov/credits-deductions/residential-clean-energy-credit" TargetMode="External"/><Relationship Id="rId20" Type="http://schemas.openxmlformats.org/officeDocument/2006/relationships/hyperlink" Target="https://business.columbia.edu/faculty/people/gernot-wagner" TargetMode="External"/><Relationship Id="rId1" Type="http://schemas.openxmlformats.org/officeDocument/2006/relationships/tags" Target="../tags/tag1397.xml"/><Relationship Id="rId6" Type="http://schemas.openxmlformats.org/officeDocument/2006/relationships/tags" Target="../tags/tag1402.xml"/><Relationship Id="rId11" Type="http://schemas.openxmlformats.org/officeDocument/2006/relationships/slideLayout" Target="../slideLayouts/slideLayout1.xml"/><Relationship Id="rId5" Type="http://schemas.openxmlformats.org/officeDocument/2006/relationships/tags" Target="../tags/tag1401.xml"/><Relationship Id="rId15" Type="http://schemas.openxmlformats.org/officeDocument/2006/relationships/hyperlink" Target="https://www.energy.gov/eere/solar/federal-solar-tax-credits-businesses#:~:text=Solar%20systems%20that%20are%20placed,)%5B5%5D%20in%20size." TargetMode="External"/><Relationship Id="rId10" Type="http://schemas.openxmlformats.org/officeDocument/2006/relationships/tags" Target="../tags/tag1406.xml"/><Relationship Id="rId19" Type="http://schemas.openxmlformats.org/officeDocument/2006/relationships/hyperlink" Target="https://www.energy.gov/eere/solar/articles/federal-solar-tax-credit-resources" TargetMode="External"/><Relationship Id="rId4" Type="http://schemas.openxmlformats.org/officeDocument/2006/relationships/tags" Target="../tags/tag1400.xml"/><Relationship Id="rId9" Type="http://schemas.openxmlformats.org/officeDocument/2006/relationships/tags" Target="../tags/tag1405.xml"/><Relationship Id="rId14" Type="http://schemas.openxmlformats.org/officeDocument/2006/relationships/image" Target="../media/image13.emf"/><Relationship Id="rId22" Type="http://schemas.openxmlformats.org/officeDocument/2006/relationships/hyperlink" Target="https://business.columbia.edu/insights/climate/solar" TargetMode="External"/></Relationships>
</file>

<file path=ppt/slides/_rels/slide57.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hyperlink" Target="https://business.columbia.edu/faculty/people/gernot-wagner" TargetMode="External"/><Relationship Id="rId3" Type="http://schemas.openxmlformats.org/officeDocument/2006/relationships/tags" Target="../tags/tag1409.xml"/><Relationship Id="rId7" Type="http://schemas.openxmlformats.org/officeDocument/2006/relationships/oleObject" Target="../embeddings/oleObject59.bin"/><Relationship Id="rId12" Type="http://schemas.openxmlformats.org/officeDocument/2006/relationships/hyperlink" Target="https://www.whitecase.com/insight-our-thinking/clean-energy-tax-credits-transferability-and-deal-structure-alternatives" TargetMode="External"/><Relationship Id="rId2" Type="http://schemas.openxmlformats.org/officeDocument/2006/relationships/tags" Target="../tags/tag1408.xml"/><Relationship Id="rId1" Type="http://schemas.openxmlformats.org/officeDocument/2006/relationships/tags" Target="../tags/tag1407.xml"/><Relationship Id="rId6" Type="http://schemas.openxmlformats.org/officeDocument/2006/relationships/notesSlide" Target="../notesSlides/notesSlide56.xml"/><Relationship Id="rId11" Type="http://schemas.openxmlformats.org/officeDocument/2006/relationships/hyperlink" Target="https://www.linkedin.com/pulse/end-tax-equity-you-know-david-riester/" TargetMode="External"/><Relationship Id="rId5" Type="http://schemas.openxmlformats.org/officeDocument/2006/relationships/slideLayout" Target="../slideLayouts/slideLayout1.xml"/><Relationship Id="rId15" Type="http://schemas.openxmlformats.org/officeDocument/2006/relationships/hyperlink" Target="https://business.columbia.edu/insights/climate/solar" TargetMode="External"/><Relationship Id="rId10" Type="http://schemas.openxmlformats.org/officeDocument/2006/relationships/hyperlink" Target="https://www.bloomberglaw.com/product/tax/bloombergtaxnews/daily-tax-report/X6LVG5HG000000?bna_news_filter=daily-tax-report#jcite" TargetMode="External"/><Relationship Id="rId4" Type="http://schemas.openxmlformats.org/officeDocument/2006/relationships/tags" Target="../tags/tag1410.xml"/><Relationship Id="rId9" Type="http://schemas.openxmlformats.org/officeDocument/2006/relationships/hyperlink" Target="https://acore.org/resources/the-risk-profile-of-renewable-energy-tax-equity-investments/" TargetMode="External"/><Relationship Id="rId14" Type="http://schemas.openxmlformats.org/officeDocument/2006/relationships/hyperlink" Target="https://business.columbia.edu/insights/climate/cki"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s://business.columbia.edu/insights/climate/cki" TargetMode="External"/><Relationship Id="rId3" Type="http://schemas.openxmlformats.org/officeDocument/2006/relationships/notesSlide" Target="../notesSlides/notesSlide57.xml"/><Relationship Id="rId7" Type="http://schemas.openxmlformats.org/officeDocument/2006/relationships/hyperlink" Target="https://business.columbia.edu/faculty/people/gernot-wagner" TargetMode="External"/><Relationship Id="rId2" Type="http://schemas.openxmlformats.org/officeDocument/2006/relationships/slideLayout" Target="../slideLayouts/slideLayout1.xml"/><Relationship Id="rId1" Type="http://schemas.openxmlformats.org/officeDocument/2006/relationships/tags" Target="../tags/tag1411.xml"/><Relationship Id="rId6" Type="http://schemas.openxmlformats.org/officeDocument/2006/relationships/hyperlink" Target="https://www.energy.gov/sites/default/files/2023-05/Summary-ITC-and-PTC-Values-Chart-2023.png" TargetMode="External"/><Relationship Id="rId5" Type="http://schemas.openxmlformats.org/officeDocument/2006/relationships/image" Target="../media/image77.emf"/><Relationship Id="rId4" Type="http://schemas.openxmlformats.org/officeDocument/2006/relationships/oleObject" Target="../embeddings/oleObject60.bin"/><Relationship Id="rId9" Type="http://schemas.openxmlformats.org/officeDocument/2006/relationships/hyperlink" Target="https://business.columbia.edu/insights/climate/solar" TargetMode="External"/></Relationships>
</file>

<file path=ppt/slides/_rels/slide59.xml.rels><?xml version="1.0" encoding="UTF-8" standalone="yes"?>
<Relationships xmlns="http://schemas.openxmlformats.org/package/2006/relationships"><Relationship Id="rId13" Type="http://schemas.openxmlformats.org/officeDocument/2006/relationships/tags" Target="../tags/tag1424.xml"/><Relationship Id="rId18" Type="http://schemas.openxmlformats.org/officeDocument/2006/relationships/tags" Target="../tags/tag1429.xml"/><Relationship Id="rId26" Type="http://schemas.openxmlformats.org/officeDocument/2006/relationships/tags" Target="../tags/tag1437.xml"/><Relationship Id="rId39" Type="http://schemas.openxmlformats.org/officeDocument/2006/relationships/tags" Target="../tags/tag1450.xml"/><Relationship Id="rId21" Type="http://schemas.openxmlformats.org/officeDocument/2006/relationships/tags" Target="../tags/tag1432.xml"/><Relationship Id="rId34" Type="http://schemas.openxmlformats.org/officeDocument/2006/relationships/tags" Target="../tags/tag1445.xml"/><Relationship Id="rId42" Type="http://schemas.openxmlformats.org/officeDocument/2006/relationships/tags" Target="../tags/tag1453.xml"/><Relationship Id="rId47" Type="http://schemas.openxmlformats.org/officeDocument/2006/relationships/slideLayout" Target="../slideLayouts/slideLayout1.xml"/><Relationship Id="rId50" Type="http://schemas.openxmlformats.org/officeDocument/2006/relationships/image" Target="../media/image13.emf"/><Relationship Id="rId55" Type="http://schemas.openxmlformats.org/officeDocument/2006/relationships/hyperlink" Target="https://home.treasury.gov/news/featured-stories/the-inflation-reduction-act-saving-american-households-money-while-reducing-climate-change-and-air-pollution" TargetMode="External"/><Relationship Id="rId63" Type="http://schemas.openxmlformats.org/officeDocument/2006/relationships/hyperlink" Target="https://business.columbia.edu/insights/climate/solar" TargetMode="External"/><Relationship Id="rId7" Type="http://schemas.openxmlformats.org/officeDocument/2006/relationships/tags" Target="../tags/tag1418.xml"/><Relationship Id="rId2" Type="http://schemas.openxmlformats.org/officeDocument/2006/relationships/tags" Target="../tags/tag1413.xml"/><Relationship Id="rId16" Type="http://schemas.openxmlformats.org/officeDocument/2006/relationships/tags" Target="../tags/tag1427.xml"/><Relationship Id="rId29" Type="http://schemas.openxmlformats.org/officeDocument/2006/relationships/tags" Target="../tags/tag1440.xml"/><Relationship Id="rId11" Type="http://schemas.openxmlformats.org/officeDocument/2006/relationships/tags" Target="../tags/tag1422.xml"/><Relationship Id="rId24" Type="http://schemas.openxmlformats.org/officeDocument/2006/relationships/tags" Target="../tags/tag1435.xml"/><Relationship Id="rId32" Type="http://schemas.openxmlformats.org/officeDocument/2006/relationships/tags" Target="../tags/tag1443.xml"/><Relationship Id="rId37" Type="http://schemas.openxmlformats.org/officeDocument/2006/relationships/tags" Target="../tags/tag1448.xml"/><Relationship Id="rId40" Type="http://schemas.openxmlformats.org/officeDocument/2006/relationships/tags" Target="../tags/tag1451.xml"/><Relationship Id="rId45" Type="http://schemas.openxmlformats.org/officeDocument/2006/relationships/tags" Target="../tags/tag1456.xml"/><Relationship Id="rId53" Type="http://schemas.openxmlformats.org/officeDocument/2006/relationships/hyperlink" Target="https://www.irena.org/Data/Downloads/Tools" TargetMode="External"/><Relationship Id="rId58" Type="http://schemas.openxmlformats.org/officeDocument/2006/relationships/hyperlink" Target="https://seia.org/research-resources/impact-inflation-reduction-act/#:~:text=Over%20the%20next%2010%20years,times%20the%20amount%20installed%20today." TargetMode="External"/><Relationship Id="rId5" Type="http://schemas.openxmlformats.org/officeDocument/2006/relationships/tags" Target="../tags/tag1416.xml"/><Relationship Id="rId61" Type="http://schemas.openxmlformats.org/officeDocument/2006/relationships/hyperlink" Target="https://business.columbia.edu/faculty/people/gernot-wagner" TargetMode="External"/><Relationship Id="rId19" Type="http://schemas.openxmlformats.org/officeDocument/2006/relationships/tags" Target="../tags/tag1430.xml"/><Relationship Id="rId14" Type="http://schemas.openxmlformats.org/officeDocument/2006/relationships/tags" Target="../tags/tag1425.xml"/><Relationship Id="rId22" Type="http://schemas.openxmlformats.org/officeDocument/2006/relationships/tags" Target="../tags/tag1433.xml"/><Relationship Id="rId27" Type="http://schemas.openxmlformats.org/officeDocument/2006/relationships/tags" Target="../tags/tag1438.xml"/><Relationship Id="rId30" Type="http://schemas.openxmlformats.org/officeDocument/2006/relationships/tags" Target="../tags/tag1441.xml"/><Relationship Id="rId35" Type="http://schemas.openxmlformats.org/officeDocument/2006/relationships/tags" Target="../tags/tag1446.xml"/><Relationship Id="rId43" Type="http://schemas.openxmlformats.org/officeDocument/2006/relationships/tags" Target="../tags/tag1454.xml"/><Relationship Id="rId48" Type="http://schemas.openxmlformats.org/officeDocument/2006/relationships/notesSlide" Target="../notesSlides/notesSlide58.xml"/><Relationship Id="rId56" Type="http://schemas.openxmlformats.org/officeDocument/2006/relationships/hyperlink" Target="https://home.treasury.gov/news/featured-stories/the-inflation-reduction-act-a-place-based-analysis" TargetMode="External"/><Relationship Id="rId64" Type="http://schemas.openxmlformats.org/officeDocument/2006/relationships/chart" Target="../charts/chart39.xml"/><Relationship Id="rId8" Type="http://schemas.openxmlformats.org/officeDocument/2006/relationships/tags" Target="../tags/tag1419.xml"/><Relationship Id="rId51" Type="http://schemas.openxmlformats.org/officeDocument/2006/relationships/hyperlink" Target="https://www.energy.gov/eere/solar/federal-solar-tax-credits-businesses#:~:text=Solar%20systems%20that%20are%20placed,)%5B5%5D%20in%20size." TargetMode="External"/><Relationship Id="rId3" Type="http://schemas.openxmlformats.org/officeDocument/2006/relationships/tags" Target="../tags/tag1414.xml"/><Relationship Id="rId12" Type="http://schemas.openxmlformats.org/officeDocument/2006/relationships/tags" Target="../tags/tag1423.xml"/><Relationship Id="rId17" Type="http://schemas.openxmlformats.org/officeDocument/2006/relationships/tags" Target="../tags/tag1428.xml"/><Relationship Id="rId25" Type="http://schemas.openxmlformats.org/officeDocument/2006/relationships/tags" Target="../tags/tag1436.xml"/><Relationship Id="rId33" Type="http://schemas.openxmlformats.org/officeDocument/2006/relationships/tags" Target="../tags/tag1444.xml"/><Relationship Id="rId38" Type="http://schemas.openxmlformats.org/officeDocument/2006/relationships/tags" Target="../tags/tag1449.xml"/><Relationship Id="rId46" Type="http://schemas.openxmlformats.org/officeDocument/2006/relationships/tags" Target="../tags/tag1457.xml"/><Relationship Id="rId59" Type="http://schemas.openxmlformats.org/officeDocument/2006/relationships/hyperlink" Target="https://cdn.prod.website-files.com/64e31ae6c5fd44b10ff405a7/65d568670df0b04daed42371_Clean%20Investment%20in%202023%20-%20Assessing%20Progress%20in%20Electricity%20and%20Transport.pdf" TargetMode="External"/><Relationship Id="rId20" Type="http://schemas.openxmlformats.org/officeDocument/2006/relationships/tags" Target="../tags/tag1431.xml"/><Relationship Id="rId41" Type="http://schemas.openxmlformats.org/officeDocument/2006/relationships/tags" Target="../tags/tag1452.xml"/><Relationship Id="rId54" Type="http://schemas.openxmlformats.org/officeDocument/2006/relationships/hyperlink" Target="https://www.woodmac.com/news/opinion/the-inflation-reduction-act-and-its-impact-so-far/" TargetMode="External"/><Relationship Id="rId62" Type="http://schemas.openxmlformats.org/officeDocument/2006/relationships/hyperlink" Target="https://business.columbia.edu/insights/climate/cki" TargetMode="External"/><Relationship Id="rId1" Type="http://schemas.openxmlformats.org/officeDocument/2006/relationships/tags" Target="../tags/tag1412.xml"/><Relationship Id="rId6" Type="http://schemas.openxmlformats.org/officeDocument/2006/relationships/tags" Target="../tags/tag1417.xml"/><Relationship Id="rId15" Type="http://schemas.openxmlformats.org/officeDocument/2006/relationships/tags" Target="../tags/tag1426.xml"/><Relationship Id="rId23" Type="http://schemas.openxmlformats.org/officeDocument/2006/relationships/tags" Target="../tags/tag1434.xml"/><Relationship Id="rId28" Type="http://schemas.openxmlformats.org/officeDocument/2006/relationships/tags" Target="../tags/tag1439.xml"/><Relationship Id="rId36" Type="http://schemas.openxmlformats.org/officeDocument/2006/relationships/tags" Target="../tags/tag1447.xml"/><Relationship Id="rId49" Type="http://schemas.openxmlformats.org/officeDocument/2006/relationships/oleObject" Target="../embeddings/oleObject61.bin"/><Relationship Id="rId57" Type="http://schemas.openxmlformats.org/officeDocument/2006/relationships/hyperlink" Target="https://heatmap.news/economy/ira-tax-credit-data" TargetMode="External"/><Relationship Id="rId10" Type="http://schemas.openxmlformats.org/officeDocument/2006/relationships/tags" Target="../tags/tag1421.xml"/><Relationship Id="rId31" Type="http://schemas.openxmlformats.org/officeDocument/2006/relationships/tags" Target="../tags/tag1442.xml"/><Relationship Id="rId44" Type="http://schemas.openxmlformats.org/officeDocument/2006/relationships/tags" Target="../tags/tag1455.xml"/><Relationship Id="rId52" Type="http://schemas.openxmlformats.org/officeDocument/2006/relationships/hyperlink" Target="https://www.woodmac.com/industry/power-and-renewables/us-solar-market-insight/#gs.BLbjX=w" TargetMode="External"/><Relationship Id="rId60" Type="http://schemas.openxmlformats.org/officeDocument/2006/relationships/hyperlink" Target="https://cleanpower.org/wp-content/uploads/gateway/2024/08/ACP_Investing-in-America-24-v2_Report.pdf" TargetMode="External"/><Relationship Id="rId4" Type="http://schemas.openxmlformats.org/officeDocument/2006/relationships/tags" Target="../tags/tag1415.xml"/><Relationship Id="rId9" Type="http://schemas.openxmlformats.org/officeDocument/2006/relationships/tags" Target="../tags/tag1420.xml"/></Relationships>
</file>

<file path=ppt/slides/_rels/slide6.xml.rels><?xml version="1.0" encoding="UTF-8" standalone="yes"?>
<Relationships xmlns="http://schemas.openxmlformats.org/package/2006/relationships"><Relationship Id="rId13" Type="http://schemas.openxmlformats.org/officeDocument/2006/relationships/tags" Target="../tags/tag157.xml"/><Relationship Id="rId18" Type="http://schemas.openxmlformats.org/officeDocument/2006/relationships/tags" Target="../tags/tag162.xml"/><Relationship Id="rId26" Type="http://schemas.openxmlformats.org/officeDocument/2006/relationships/tags" Target="../tags/tag170.xml"/><Relationship Id="rId39" Type="http://schemas.openxmlformats.org/officeDocument/2006/relationships/tags" Target="../tags/tag183.xml"/><Relationship Id="rId21" Type="http://schemas.openxmlformats.org/officeDocument/2006/relationships/tags" Target="../tags/tag165.xml"/><Relationship Id="rId34" Type="http://schemas.openxmlformats.org/officeDocument/2006/relationships/tags" Target="../tags/tag178.xml"/><Relationship Id="rId42" Type="http://schemas.openxmlformats.org/officeDocument/2006/relationships/tags" Target="../tags/tag186.xml"/><Relationship Id="rId47" Type="http://schemas.openxmlformats.org/officeDocument/2006/relationships/slideLayout" Target="../slideLayouts/slideLayout1.xml"/><Relationship Id="rId50" Type="http://schemas.openxmlformats.org/officeDocument/2006/relationships/image" Target="../media/image13.emf"/><Relationship Id="rId55" Type="http://schemas.openxmlformats.org/officeDocument/2006/relationships/hyperlink" Target="https://www.sciencedirect.com/science/article/pii/S0048733315001699" TargetMode="External"/><Relationship Id="rId63" Type="http://schemas.openxmlformats.org/officeDocument/2006/relationships/image" Target="../media/image16.jpeg"/><Relationship Id="rId7" Type="http://schemas.openxmlformats.org/officeDocument/2006/relationships/tags" Target="../tags/tag151.xml"/><Relationship Id="rId2" Type="http://schemas.openxmlformats.org/officeDocument/2006/relationships/tags" Target="../tags/tag146.xml"/><Relationship Id="rId16" Type="http://schemas.openxmlformats.org/officeDocument/2006/relationships/tags" Target="../tags/tag160.xml"/><Relationship Id="rId29" Type="http://schemas.openxmlformats.org/officeDocument/2006/relationships/tags" Target="../tags/tag173.xml"/><Relationship Id="rId11" Type="http://schemas.openxmlformats.org/officeDocument/2006/relationships/tags" Target="../tags/tag155.xml"/><Relationship Id="rId24" Type="http://schemas.openxmlformats.org/officeDocument/2006/relationships/tags" Target="../tags/tag168.xml"/><Relationship Id="rId32" Type="http://schemas.openxmlformats.org/officeDocument/2006/relationships/tags" Target="../tags/tag176.xml"/><Relationship Id="rId37" Type="http://schemas.openxmlformats.org/officeDocument/2006/relationships/tags" Target="../tags/tag181.xml"/><Relationship Id="rId40" Type="http://schemas.openxmlformats.org/officeDocument/2006/relationships/tags" Target="../tags/tag184.xml"/><Relationship Id="rId45" Type="http://schemas.openxmlformats.org/officeDocument/2006/relationships/tags" Target="../tags/tag189.xml"/><Relationship Id="rId53" Type="http://schemas.openxmlformats.org/officeDocument/2006/relationships/hyperlink" Target="https://ourworldindata.org/grapher/solar-pv-prices" TargetMode="External"/><Relationship Id="rId58" Type="http://schemas.openxmlformats.org/officeDocument/2006/relationships/hyperlink" Target="https://about.bnef.com/blog/1q-2024-global-pv-market-outlook/" TargetMode="External"/><Relationship Id="rId5" Type="http://schemas.openxmlformats.org/officeDocument/2006/relationships/tags" Target="../tags/tag149.xml"/><Relationship Id="rId61" Type="http://schemas.openxmlformats.org/officeDocument/2006/relationships/hyperlink" Target="https://business.columbia.edu/insights/climate/cki" TargetMode="External"/><Relationship Id="rId19" Type="http://schemas.openxmlformats.org/officeDocument/2006/relationships/tags" Target="../tags/tag163.xml"/><Relationship Id="rId14" Type="http://schemas.openxmlformats.org/officeDocument/2006/relationships/tags" Target="../tags/tag158.xml"/><Relationship Id="rId22" Type="http://schemas.openxmlformats.org/officeDocument/2006/relationships/tags" Target="../tags/tag166.xml"/><Relationship Id="rId27" Type="http://schemas.openxmlformats.org/officeDocument/2006/relationships/tags" Target="../tags/tag171.xml"/><Relationship Id="rId30" Type="http://schemas.openxmlformats.org/officeDocument/2006/relationships/tags" Target="../tags/tag174.xml"/><Relationship Id="rId35" Type="http://schemas.openxmlformats.org/officeDocument/2006/relationships/tags" Target="../tags/tag179.xml"/><Relationship Id="rId43" Type="http://schemas.openxmlformats.org/officeDocument/2006/relationships/tags" Target="../tags/tag187.xml"/><Relationship Id="rId48" Type="http://schemas.openxmlformats.org/officeDocument/2006/relationships/notesSlide" Target="../notesSlides/notesSlide6.xml"/><Relationship Id="rId56" Type="http://schemas.openxmlformats.org/officeDocument/2006/relationships/hyperlink" Target="https://www.sciencedirect.com/science/article/abs/pii/S0301421518305196?fr=RR-2&amp;ref=pdf_download&amp;rr=8bac23a6df068fc3" TargetMode="External"/><Relationship Id="rId64" Type="http://schemas.openxmlformats.org/officeDocument/2006/relationships/chart" Target="../charts/chart2.xml"/><Relationship Id="rId8" Type="http://schemas.openxmlformats.org/officeDocument/2006/relationships/tags" Target="../tags/tag152.xml"/><Relationship Id="rId51" Type="http://schemas.openxmlformats.org/officeDocument/2006/relationships/image" Target="../media/image15.png"/><Relationship Id="rId3" Type="http://schemas.openxmlformats.org/officeDocument/2006/relationships/tags" Target="../tags/tag147.xml"/><Relationship Id="rId12" Type="http://schemas.openxmlformats.org/officeDocument/2006/relationships/tags" Target="../tags/tag156.xml"/><Relationship Id="rId17" Type="http://schemas.openxmlformats.org/officeDocument/2006/relationships/tags" Target="../tags/tag161.xml"/><Relationship Id="rId25" Type="http://schemas.openxmlformats.org/officeDocument/2006/relationships/tags" Target="../tags/tag169.xml"/><Relationship Id="rId33" Type="http://schemas.openxmlformats.org/officeDocument/2006/relationships/tags" Target="../tags/tag177.xml"/><Relationship Id="rId38" Type="http://schemas.openxmlformats.org/officeDocument/2006/relationships/tags" Target="../tags/tag182.xml"/><Relationship Id="rId46" Type="http://schemas.openxmlformats.org/officeDocument/2006/relationships/tags" Target="../tags/tag190.xml"/><Relationship Id="rId59" Type="http://schemas.openxmlformats.org/officeDocument/2006/relationships/hyperlink" Target="https://ourworldindata.org/" TargetMode="External"/><Relationship Id="rId20" Type="http://schemas.openxmlformats.org/officeDocument/2006/relationships/tags" Target="../tags/tag164.xml"/><Relationship Id="rId41" Type="http://schemas.openxmlformats.org/officeDocument/2006/relationships/tags" Target="../tags/tag185.xml"/><Relationship Id="rId54" Type="http://schemas.openxmlformats.org/officeDocument/2006/relationships/hyperlink" Target="https://doi.org/10.4324/9780367136604" TargetMode="External"/><Relationship Id="rId62" Type="http://schemas.openxmlformats.org/officeDocument/2006/relationships/hyperlink" Target="https://business.columbia.edu/insights/climate/solar" TargetMode="External"/><Relationship Id="rId1" Type="http://schemas.openxmlformats.org/officeDocument/2006/relationships/tags" Target="../tags/tag145.xml"/><Relationship Id="rId6" Type="http://schemas.openxmlformats.org/officeDocument/2006/relationships/tags" Target="../tags/tag150.xml"/><Relationship Id="rId15" Type="http://schemas.openxmlformats.org/officeDocument/2006/relationships/tags" Target="../tags/tag159.xml"/><Relationship Id="rId23" Type="http://schemas.openxmlformats.org/officeDocument/2006/relationships/tags" Target="../tags/tag167.xml"/><Relationship Id="rId28" Type="http://schemas.openxmlformats.org/officeDocument/2006/relationships/tags" Target="../tags/tag172.xml"/><Relationship Id="rId36" Type="http://schemas.openxmlformats.org/officeDocument/2006/relationships/tags" Target="../tags/tag180.xml"/><Relationship Id="rId49" Type="http://schemas.openxmlformats.org/officeDocument/2006/relationships/oleObject" Target="../embeddings/oleObject13.bin"/><Relationship Id="rId57" Type="http://schemas.openxmlformats.org/officeDocument/2006/relationships/hyperlink" Target="https://ourworldindata.org/learning-curve#:~:text=The%20learning%20rate%20of%20solar,solar%20panels%20declined%20by%2020%25." TargetMode="External"/><Relationship Id="rId10" Type="http://schemas.openxmlformats.org/officeDocument/2006/relationships/tags" Target="../tags/tag154.xml"/><Relationship Id="rId31" Type="http://schemas.openxmlformats.org/officeDocument/2006/relationships/tags" Target="../tags/tag175.xml"/><Relationship Id="rId44" Type="http://schemas.openxmlformats.org/officeDocument/2006/relationships/tags" Target="../tags/tag188.xml"/><Relationship Id="rId52" Type="http://schemas.openxmlformats.org/officeDocument/2006/relationships/hyperlink" Target="https://www.economist.com/interactive/essay/2024/06/20/solar-power-is-going-to-be-huge" TargetMode="External"/><Relationship Id="rId60" Type="http://schemas.openxmlformats.org/officeDocument/2006/relationships/hyperlink" Target="https://business.columbia.edu/faculty/people/gernot-wagner" TargetMode="External"/><Relationship Id="rId4" Type="http://schemas.openxmlformats.org/officeDocument/2006/relationships/tags" Target="../tags/tag148.xml"/><Relationship Id="rId9" Type="http://schemas.openxmlformats.org/officeDocument/2006/relationships/tags" Target="../tags/tag153.xml"/></Relationships>
</file>

<file path=ppt/slides/_rels/slide60.xml.rels><?xml version="1.0" encoding="UTF-8" standalone="yes"?>
<Relationships xmlns="http://schemas.openxmlformats.org/package/2006/relationships"><Relationship Id="rId8" Type="http://schemas.openxmlformats.org/officeDocument/2006/relationships/hyperlink" Target="https://www.reuters.com/sustainability/climate-energy/us-commerce-dept-finalizes-tariff-rates-solar-goods-southeast-asia-2025-04-21/" TargetMode="External"/><Relationship Id="rId13" Type="http://schemas.openxmlformats.org/officeDocument/2006/relationships/hyperlink" Target="https://business.columbia.edu/faculty/people/gernot-wagner" TargetMode="External"/><Relationship Id="rId18" Type="http://schemas.openxmlformats.org/officeDocument/2006/relationships/image" Target="../media/image80.jpeg"/><Relationship Id="rId3" Type="http://schemas.openxmlformats.org/officeDocument/2006/relationships/tags" Target="../tags/tag1460.xml"/><Relationship Id="rId7" Type="http://schemas.openxmlformats.org/officeDocument/2006/relationships/image" Target="../media/image13.emf"/><Relationship Id="rId12" Type="http://schemas.openxmlformats.org/officeDocument/2006/relationships/hyperlink" Target="https://www.trade.gov/commerce-initiates-antidumping-and-countervailing-duty-investigations-crystalline-silicon" TargetMode="External"/><Relationship Id="rId17" Type="http://schemas.openxmlformats.org/officeDocument/2006/relationships/image" Target="../media/image79.jpeg"/><Relationship Id="rId2" Type="http://schemas.openxmlformats.org/officeDocument/2006/relationships/tags" Target="../tags/tag1459.xml"/><Relationship Id="rId16" Type="http://schemas.openxmlformats.org/officeDocument/2006/relationships/image" Target="../media/image78.jpeg"/><Relationship Id="rId20" Type="http://schemas.openxmlformats.org/officeDocument/2006/relationships/image" Target="../media/image82.png"/><Relationship Id="rId1" Type="http://schemas.openxmlformats.org/officeDocument/2006/relationships/tags" Target="../tags/tag1458.xml"/><Relationship Id="rId6" Type="http://schemas.openxmlformats.org/officeDocument/2006/relationships/oleObject" Target="../embeddings/oleObject62.bin"/><Relationship Id="rId11" Type="http://schemas.openxmlformats.org/officeDocument/2006/relationships/hyperlink" Target="https://theconversation.com/to-understand-why-biden-extended-tariffs-on-solar-panels-take-a-closer-look-at-their-historical-impact-177528" TargetMode="External"/><Relationship Id="rId5" Type="http://schemas.openxmlformats.org/officeDocument/2006/relationships/notesSlide" Target="../notesSlides/notesSlide59.xml"/><Relationship Id="rId15" Type="http://schemas.openxmlformats.org/officeDocument/2006/relationships/hyperlink" Target="https://business.columbia.edu/insights/climate/solar" TargetMode="External"/><Relationship Id="rId10" Type="http://schemas.openxmlformats.org/officeDocument/2006/relationships/hyperlink" Target="https://www.nytimes.com/2022/02/04/business/economy/solar-tariffs-caveats.html" TargetMode="External"/><Relationship Id="rId19" Type="http://schemas.openxmlformats.org/officeDocument/2006/relationships/image" Target="../media/image81.png"/><Relationship Id="rId4" Type="http://schemas.openxmlformats.org/officeDocument/2006/relationships/slideLayout" Target="../slideLayouts/slideLayout1.xml"/><Relationship Id="rId9" Type="http://schemas.openxmlformats.org/officeDocument/2006/relationships/hyperlink" Target="https://www.enelnorthamerica.com/insights/blogs/domestic-content-bonus-tax-credit" TargetMode="External"/><Relationship Id="rId14" Type="http://schemas.openxmlformats.org/officeDocument/2006/relationships/hyperlink" Target="https://business.columbia.edu/insights/climate/cki" TargetMode="External"/></Relationships>
</file>

<file path=ppt/slides/_rels/slide61.xml.rels><?xml version="1.0" encoding="UTF-8" standalone="yes"?>
<Relationships xmlns="http://schemas.openxmlformats.org/package/2006/relationships"><Relationship Id="rId13" Type="http://schemas.openxmlformats.org/officeDocument/2006/relationships/tags" Target="../tags/tag1473.xml"/><Relationship Id="rId18" Type="http://schemas.openxmlformats.org/officeDocument/2006/relationships/tags" Target="../tags/tag1478.xml"/><Relationship Id="rId26" Type="http://schemas.openxmlformats.org/officeDocument/2006/relationships/tags" Target="../tags/tag1486.xml"/><Relationship Id="rId39" Type="http://schemas.openxmlformats.org/officeDocument/2006/relationships/tags" Target="../tags/tag1499.xml"/><Relationship Id="rId21" Type="http://schemas.openxmlformats.org/officeDocument/2006/relationships/tags" Target="../tags/tag1481.xml"/><Relationship Id="rId34" Type="http://schemas.openxmlformats.org/officeDocument/2006/relationships/tags" Target="../tags/tag1494.xml"/><Relationship Id="rId42" Type="http://schemas.openxmlformats.org/officeDocument/2006/relationships/tags" Target="../tags/tag1502.xml"/><Relationship Id="rId47" Type="http://schemas.openxmlformats.org/officeDocument/2006/relationships/hyperlink" Target="http://mm.chinapower.com.cn/xw/zyxw/20240201/234630.html" TargetMode="External"/><Relationship Id="rId50" Type="http://schemas.openxmlformats.org/officeDocument/2006/relationships/hyperlink" Target="https://business.columbia.edu/insights/climate/cki" TargetMode="External"/><Relationship Id="rId7" Type="http://schemas.openxmlformats.org/officeDocument/2006/relationships/tags" Target="../tags/tag1467.xml"/><Relationship Id="rId2" Type="http://schemas.openxmlformats.org/officeDocument/2006/relationships/tags" Target="../tags/tag1462.xml"/><Relationship Id="rId16" Type="http://schemas.openxmlformats.org/officeDocument/2006/relationships/tags" Target="../tags/tag1476.xml"/><Relationship Id="rId29" Type="http://schemas.openxmlformats.org/officeDocument/2006/relationships/tags" Target="../tags/tag1489.xml"/><Relationship Id="rId11" Type="http://schemas.openxmlformats.org/officeDocument/2006/relationships/tags" Target="../tags/tag1471.xml"/><Relationship Id="rId24" Type="http://schemas.openxmlformats.org/officeDocument/2006/relationships/tags" Target="../tags/tag1484.xml"/><Relationship Id="rId32" Type="http://schemas.openxmlformats.org/officeDocument/2006/relationships/tags" Target="../tags/tag1492.xml"/><Relationship Id="rId37" Type="http://schemas.openxmlformats.org/officeDocument/2006/relationships/tags" Target="../tags/tag1497.xml"/><Relationship Id="rId40" Type="http://schemas.openxmlformats.org/officeDocument/2006/relationships/tags" Target="../tags/tag1500.xml"/><Relationship Id="rId45" Type="http://schemas.openxmlformats.org/officeDocument/2006/relationships/oleObject" Target="../embeddings/oleObject63.bin"/><Relationship Id="rId5" Type="http://schemas.openxmlformats.org/officeDocument/2006/relationships/tags" Target="../tags/tag1465.xml"/><Relationship Id="rId15" Type="http://schemas.openxmlformats.org/officeDocument/2006/relationships/tags" Target="../tags/tag1475.xml"/><Relationship Id="rId23" Type="http://schemas.openxmlformats.org/officeDocument/2006/relationships/tags" Target="../tags/tag1483.xml"/><Relationship Id="rId28" Type="http://schemas.openxmlformats.org/officeDocument/2006/relationships/tags" Target="../tags/tag1488.xml"/><Relationship Id="rId36" Type="http://schemas.openxmlformats.org/officeDocument/2006/relationships/tags" Target="../tags/tag1496.xml"/><Relationship Id="rId49" Type="http://schemas.openxmlformats.org/officeDocument/2006/relationships/hyperlink" Target="https://business.columbia.edu/faculty/people/gernot-wagner" TargetMode="External"/><Relationship Id="rId10" Type="http://schemas.openxmlformats.org/officeDocument/2006/relationships/tags" Target="../tags/tag1470.xml"/><Relationship Id="rId19" Type="http://schemas.openxmlformats.org/officeDocument/2006/relationships/tags" Target="../tags/tag1479.xml"/><Relationship Id="rId31" Type="http://schemas.openxmlformats.org/officeDocument/2006/relationships/tags" Target="../tags/tag1491.xml"/><Relationship Id="rId44" Type="http://schemas.openxmlformats.org/officeDocument/2006/relationships/notesSlide" Target="../notesSlides/notesSlide60.xml"/><Relationship Id="rId52" Type="http://schemas.openxmlformats.org/officeDocument/2006/relationships/chart" Target="../charts/chart40.xml"/><Relationship Id="rId4" Type="http://schemas.openxmlformats.org/officeDocument/2006/relationships/tags" Target="../tags/tag1464.xml"/><Relationship Id="rId9" Type="http://schemas.openxmlformats.org/officeDocument/2006/relationships/tags" Target="../tags/tag1469.xml"/><Relationship Id="rId14" Type="http://schemas.openxmlformats.org/officeDocument/2006/relationships/tags" Target="../tags/tag1474.xml"/><Relationship Id="rId22" Type="http://schemas.openxmlformats.org/officeDocument/2006/relationships/tags" Target="../tags/tag1482.xml"/><Relationship Id="rId27" Type="http://schemas.openxmlformats.org/officeDocument/2006/relationships/tags" Target="../tags/tag1487.xml"/><Relationship Id="rId30" Type="http://schemas.openxmlformats.org/officeDocument/2006/relationships/tags" Target="../tags/tag1490.xml"/><Relationship Id="rId35" Type="http://schemas.openxmlformats.org/officeDocument/2006/relationships/tags" Target="../tags/tag1495.xml"/><Relationship Id="rId43" Type="http://schemas.openxmlformats.org/officeDocument/2006/relationships/slideLayout" Target="../slideLayouts/slideLayout1.xml"/><Relationship Id="rId48" Type="http://schemas.openxmlformats.org/officeDocument/2006/relationships/hyperlink" Target="https://climateenergyfinance.org/wp-content/uploads/2025/02/MONTHLY-CHINA-ENERGY-UPDATE-Feb-2025.pdf" TargetMode="External"/><Relationship Id="rId8" Type="http://schemas.openxmlformats.org/officeDocument/2006/relationships/tags" Target="../tags/tag1468.xml"/><Relationship Id="rId51" Type="http://schemas.openxmlformats.org/officeDocument/2006/relationships/hyperlink" Target="https://business.columbia.edu/insights/climate/solar" TargetMode="External"/><Relationship Id="rId3" Type="http://schemas.openxmlformats.org/officeDocument/2006/relationships/tags" Target="../tags/tag1463.xml"/><Relationship Id="rId12" Type="http://schemas.openxmlformats.org/officeDocument/2006/relationships/tags" Target="../tags/tag1472.xml"/><Relationship Id="rId17" Type="http://schemas.openxmlformats.org/officeDocument/2006/relationships/tags" Target="../tags/tag1477.xml"/><Relationship Id="rId25" Type="http://schemas.openxmlformats.org/officeDocument/2006/relationships/tags" Target="../tags/tag1485.xml"/><Relationship Id="rId33" Type="http://schemas.openxmlformats.org/officeDocument/2006/relationships/tags" Target="../tags/tag1493.xml"/><Relationship Id="rId38" Type="http://schemas.openxmlformats.org/officeDocument/2006/relationships/tags" Target="../tags/tag1498.xml"/><Relationship Id="rId46" Type="http://schemas.openxmlformats.org/officeDocument/2006/relationships/image" Target="../media/image13.emf"/><Relationship Id="rId20" Type="http://schemas.openxmlformats.org/officeDocument/2006/relationships/tags" Target="../tags/tag1480.xml"/><Relationship Id="rId41" Type="http://schemas.openxmlformats.org/officeDocument/2006/relationships/tags" Target="../tags/tag1501.xml"/><Relationship Id="rId1" Type="http://schemas.openxmlformats.org/officeDocument/2006/relationships/tags" Target="../tags/tag1461.xml"/><Relationship Id="rId6" Type="http://schemas.openxmlformats.org/officeDocument/2006/relationships/tags" Target="../tags/tag1466.xml"/></Relationships>
</file>

<file path=ppt/slides/_rels/slide62.xml.rels><?xml version="1.0" encoding="UTF-8" standalone="yes"?>
<Relationships xmlns="http://schemas.openxmlformats.org/package/2006/relationships"><Relationship Id="rId26" Type="http://schemas.openxmlformats.org/officeDocument/2006/relationships/tags" Target="../tags/tag1528.xml"/><Relationship Id="rId21" Type="http://schemas.openxmlformats.org/officeDocument/2006/relationships/tags" Target="../tags/tag1523.xml"/><Relationship Id="rId42" Type="http://schemas.openxmlformats.org/officeDocument/2006/relationships/tags" Target="../tags/tag1544.xml"/><Relationship Id="rId47" Type="http://schemas.openxmlformats.org/officeDocument/2006/relationships/tags" Target="../tags/tag1549.xml"/><Relationship Id="rId63" Type="http://schemas.openxmlformats.org/officeDocument/2006/relationships/tags" Target="../tags/tag1565.xml"/><Relationship Id="rId68" Type="http://schemas.openxmlformats.org/officeDocument/2006/relationships/tags" Target="../tags/tag1570.xml"/><Relationship Id="rId16" Type="http://schemas.openxmlformats.org/officeDocument/2006/relationships/tags" Target="../tags/tag1518.xml"/><Relationship Id="rId11" Type="http://schemas.openxmlformats.org/officeDocument/2006/relationships/tags" Target="../tags/tag1513.xml"/><Relationship Id="rId32" Type="http://schemas.openxmlformats.org/officeDocument/2006/relationships/tags" Target="../tags/tag1534.xml"/><Relationship Id="rId37" Type="http://schemas.openxmlformats.org/officeDocument/2006/relationships/tags" Target="../tags/tag1539.xml"/><Relationship Id="rId53" Type="http://schemas.openxmlformats.org/officeDocument/2006/relationships/tags" Target="../tags/tag1555.xml"/><Relationship Id="rId58" Type="http://schemas.openxmlformats.org/officeDocument/2006/relationships/tags" Target="../tags/tag1560.xml"/><Relationship Id="rId74" Type="http://schemas.openxmlformats.org/officeDocument/2006/relationships/image" Target="../media/image83.emf"/><Relationship Id="rId79" Type="http://schemas.openxmlformats.org/officeDocument/2006/relationships/hyperlink" Target="https://www.elibrary.imf.org/view/journals/002/2023/081/002.2023.issue-081-en.xml" TargetMode="External"/><Relationship Id="rId5" Type="http://schemas.openxmlformats.org/officeDocument/2006/relationships/tags" Target="../tags/tag1507.xml"/><Relationship Id="rId61" Type="http://schemas.openxmlformats.org/officeDocument/2006/relationships/tags" Target="../tags/tag1563.xml"/><Relationship Id="rId82" Type="http://schemas.openxmlformats.org/officeDocument/2006/relationships/hyperlink" Target="https://business.columbia.edu/insights/climate/solar" TargetMode="External"/><Relationship Id="rId19" Type="http://schemas.openxmlformats.org/officeDocument/2006/relationships/tags" Target="../tags/tag1521.xml"/><Relationship Id="rId14" Type="http://schemas.openxmlformats.org/officeDocument/2006/relationships/tags" Target="../tags/tag1516.xml"/><Relationship Id="rId22" Type="http://schemas.openxmlformats.org/officeDocument/2006/relationships/tags" Target="../tags/tag1524.xml"/><Relationship Id="rId27" Type="http://schemas.openxmlformats.org/officeDocument/2006/relationships/tags" Target="../tags/tag1529.xml"/><Relationship Id="rId30" Type="http://schemas.openxmlformats.org/officeDocument/2006/relationships/tags" Target="../tags/tag1532.xml"/><Relationship Id="rId35" Type="http://schemas.openxmlformats.org/officeDocument/2006/relationships/tags" Target="../tags/tag1537.xml"/><Relationship Id="rId43" Type="http://schemas.openxmlformats.org/officeDocument/2006/relationships/tags" Target="../tags/tag1545.xml"/><Relationship Id="rId48" Type="http://schemas.openxmlformats.org/officeDocument/2006/relationships/tags" Target="../tags/tag1550.xml"/><Relationship Id="rId56" Type="http://schemas.openxmlformats.org/officeDocument/2006/relationships/tags" Target="../tags/tag1558.xml"/><Relationship Id="rId64" Type="http://schemas.openxmlformats.org/officeDocument/2006/relationships/tags" Target="../tags/tag1566.xml"/><Relationship Id="rId69" Type="http://schemas.openxmlformats.org/officeDocument/2006/relationships/tags" Target="../tags/tag1571.xml"/><Relationship Id="rId77" Type="http://schemas.openxmlformats.org/officeDocument/2006/relationships/hyperlink" Target="https://www.iea.org/reports/building-a-unified-national-power-market-system-in-china" TargetMode="External"/><Relationship Id="rId8" Type="http://schemas.openxmlformats.org/officeDocument/2006/relationships/tags" Target="../tags/tag1510.xml"/><Relationship Id="rId51" Type="http://schemas.openxmlformats.org/officeDocument/2006/relationships/tags" Target="../tags/tag1553.xml"/><Relationship Id="rId72" Type="http://schemas.openxmlformats.org/officeDocument/2006/relationships/slideLayout" Target="../slideLayouts/slideLayout1.xml"/><Relationship Id="rId80" Type="http://schemas.openxmlformats.org/officeDocument/2006/relationships/hyperlink" Target="https://business.columbia.edu/faculty/people/gernot-wagner" TargetMode="External"/><Relationship Id="rId3" Type="http://schemas.openxmlformats.org/officeDocument/2006/relationships/tags" Target="../tags/tag1505.xml"/><Relationship Id="rId12" Type="http://schemas.openxmlformats.org/officeDocument/2006/relationships/tags" Target="../tags/tag1514.xml"/><Relationship Id="rId17" Type="http://schemas.openxmlformats.org/officeDocument/2006/relationships/tags" Target="../tags/tag1519.xml"/><Relationship Id="rId25" Type="http://schemas.openxmlformats.org/officeDocument/2006/relationships/tags" Target="../tags/tag1527.xml"/><Relationship Id="rId33" Type="http://schemas.openxmlformats.org/officeDocument/2006/relationships/tags" Target="../tags/tag1535.xml"/><Relationship Id="rId38" Type="http://schemas.openxmlformats.org/officeDocument/2006/relationships/tags" Target="../tags/tag1540.xml"/><Relationship Id="rId46" Type="http://schemas.openxmlformats.org/officeDocument/2006/relationships/tags" Target="../tags/tag1548.xml"/><Relationship Id="rId59" Type="http://schemas.openxmlformats.org/officeDocument/2006/relationships/tags" Target="../tags/tag1561.xml"/><Relationship Id="rId67" Type="http://schemas.openxmlformats.org/officeDocument/2006/relationships/tags" Target="../tags/tag1569.xml"/><Relationship Id="rId20" Type="http://schemas.openxmlformats.org/officeDocument/2006/relationships/tags" Target="../tags/tag1522.xml"/><Relationship Id="rId41" Type="http://schemas.openxmlformats.org/officeDocument/2006/relationships/tags" Target="../tags/tag1543.xml"/><Relationship Id="rId54" Type="http://schemas.openxmlformats.org/officeDocument/2006/relationships/tags" Target="../tags/tag1556.xml"/><Relationship Id="rId62" Type="http://schemas.openxmlformats.org/officeDocument/2006/relationships/tags" Target="../tags/tag1564.xml"/><Relationship Id="rId70" Type="http://schemas.openxmlformats.org/officeDocument/2006/relationships/tags" Target="../tags/tag1572.xml"/><Relationship Id="rId75" Type="http://schemas.openxmlformats.org/officeDocument/2006/relationships/chart" Target="../charts/chart41.xml"/><Relationship Id="rId1" Type="http://schemas.openxmlformats.org/officeDocument/2006/relationships/tags" Target="../tags/tag1503.xml"/><Relationship Id="rId6" Type="http://schemas.openxmlformats.org/officeDocument/2006/relationships/tags" Target="../tags/tag1508.xml"/><Relationship Id="rId15" Type="http://schemas.openxmlformats.org/officeDocument/2006/relationships/tags" Target="../tags/tag1517.xml"/><Relationship Id="rId23" Type="http://schemas.openxmlformats.org/officeDocument/2006/relationships/tags" Target="../tags/tag1525.xml"/><Relationship Id="rId28" Type="http://schemas.openxmlformats.org/officeDocument/2006/relationships/tags" Target="../tags/tag1530.xml"/><Relationship Id="rId36" Type="http://schemas.openxmlformats.org/officeDocument/2006/relationships/tags" Target="../tags/tag1538.xml"/><Relationship Id="rId49" Type="http://schemas.openxmlformats.org/officeDocument/2006/relationships/tags" Target="../tags/tag1551.xml"/><Relationship Id="rId57" Type="http://schemas.openxmlformats.org/officeDocument/2006/relationships/tags" Target="../tags/tag1559.xml"/><Relationship Id="rId10" Type="http://schemas.openxmlformats.org/officeDocument/2006/relationships/tags" Target="../tags/tag1512.xml"/><Relationship Id="rId31" Type="http://schemas.openxmlformats.org/officeDocument/2006/relationships/tags" Target="../tags/tag1533.xml"/><Relationship Id="rId44" Type="http://schemas.openxmlformats.org/officeDocument/2006/relationships/tags" Target="../tags/tag1546.xml"/><Relationship Id="rId52" Type="http://schemas.openxmlformats.org/officeDocument/2006/relationships/tags" Target="../tags/tag1554.xml"/><Relationship Id="rId60" Type="http://schemas.openxmlformats.org/officeDocument/2006/relationships/tags" Target="../tags/tag1562.xml"/><Relationship Id="rId65" Type="http://schemas.openxmlformats.org/officeDocument/2006/relationships/tags" Target="../tags/tag1567.xml"/><Relationship Id="rId73" Type="http://schemas.openxmlformats.org/officeDocument/2006/relationships/oleObject" Target="../embeddings/oleObject64.bin"/><Relationship Id="rId78" Type="http://schemas.openxmlformats.org/officeDocument/2006/relationships/hyperlink" Target="https://www.iea.org/reports/meeting-power-system-flexibility-needs-in-china-by-2030" TargetMode="External"/><Relationship Id="rId81" Type="http://schemas.openxmlformats.org/officeDocument/2006/relationships/hyperlink" Target="https://business.columbia.edu/insights/climate/cki" TargetMode="External"/><Relationship Id="rId4" Type="http://schemas.openxmlformats.org/officeDocument/2006/relationships/tags" Target="../tags/tag1506.xml"/><Relationship Id="rId9" Type="http://schemas.openxmlformats.org/officeDocument/2006/relationships/tags" Target="../tags/tag1511.xml"/><Relationship Id="rId13" Type="http://schemas.openxmlformats.org/officeDocument/2006/relationships/tags" Target="../tags/tag1515.xml"/><Relationship Id="rId18" Type="http://schemas.openxmlformats.org/officeDocument/2006/relationships/tags" Target="../tags/tag1520.xml"/><Relationship Id="rId39" Type="http://schemas.openxmlformats.org/officeDocument/2006/relationships/tags" Target="../tags/tag1541.xml"/><Relationship Id="rId34" Type="http://schemas.openxmlformats.org/officeDocument/2006/relationships/tags" Target="../tags/tag1536.xml"/><Relationship Id="rId50" Type="http://schemas.openxmlformats.org/officeDocument/2006/relationships/tags" Target="../tags/tag1552.xml"/><Relationship Id="rId55" Type="http://schemas.openxmlformats.org/officeDocument/2006/relationships/tags" Target="../tags/tag1557.xml"/><Relationship Id="rId76" Type="http://schemas.openxmlformats.org/officeDocument/2006/relationships/image" Target="../media/image84.png"/><Relationship Id="rId7" Type="http://schemas.openxmlformats.org/officeDocument/2006/relationships/tags" Target="../tags/tag1509.xml"/><Relationship Id="rId71" Type="http://schemas.openxmlformats.org/officeDocument/2006/relationships/tags" Target="../tags/tag1573.xml"/><Relationship Id="rId2" Type="http://schemas.openxmlformats.org/officeDocument/2006/relationships/tags" Target="../tags/tag1504.xml"/><Relationship Id="rId29" Type="http://schemas.openxmlformats.org/officeDocument/2006/relationships/tags" Target="../tags/tag1531.xml"/><Relationship Id="rId24" Type="http://schemas.openxmlformats.org/officeDocument/2006/relationships/tags" Target="../tags/tag1526.xml"/><Relationship Id="rId40" Type="http://schemas.openxmlformats.org/officeDocument/2006/relationships/tags" Target="../tags/tag1542.xml"/><Relationship Id="rId45" Type="http://schemas.openxmlformats.org/officeDocument/2006/relationships/tags" Target="../tags/tag1547.xml"/><Relationship Id="rId66" Type="http://schemas.openxmlformats.org/officeDocument/2006/relationships/tags" Target="../tags/tag1568.xml"/></Relationships>
</file>

<file path=ppt/slides/_rels/slide63.xml.rels><?xml version="1.0" encoding="UTF-8" standalone="yes"?>
<Relationships xmlns="http://schemas.openxmlformats.org/package/2006/relationships"><Relationship Id="rId117" Type="http://schemas.openxmlformats.org/officeDocument/2006/relationships/tags" Target="../tags/tag1690.xml"/><Relationship Id="rId21" Type="http://schemas.openxmlformats.org/officeDocument/2006/relationships/tags" Target="../tags/tag1594.xml"/><Relationship Id="rId42" Type="http://schemas.openxmlformats.org/officeDocument/2006/relationships/tags" Target="../tags/tag1615.xml"/><Relationship Id="rId63" Type="http://schemas.openxmlformats.org/officeDocument/2006/relationships/tags" Target="../tags/tag1636.xml"/><Relationship Id="rId84" Type="http://schemas.openxmlformats.org/officeDocument/2006/relationships/tags" Target="../tags/tag1657.xml"/><Relationship Id="rId138" Type="http://schemas.openxmlformats.org/officeDocument/2006/relationships/tags" Target="../tags/tag1711.xml"/><Relationship Id="rId107" Type="http://schemas.openxmlformats.org/officeDocument/2006/relationships/tags" Target="../tags/tag1680.xml"/><Relationship Id="rId11" Type="http://schemas.openxmlformats.org/officeDocument/2006/relationships/tags" Target="../tags/tag1584.xml"/><Relationship Id="rId32" Type="http://schemas.openxmlformats.org/officeDocument/2006/relationships/tags" Target="../tags/tag1605.xml"/><Relationship Id="rId53" Type="http://schemas.openxmlformats.org/officeDocument/2006/relationships/tags" Target="../tags/tag1626.xml"/><Relationship Id="rId74" Type="http://schemas.openxmlformats.org/officeDocument/2006/relationships/tags" Target="../tags/tag1647.xml"/><Relationship Id="rId128" Type="http://schemas.openxmlformats.org/officeDocument/2006/relationships/tags" Target="../tags/tag1701.xml"/><Relationship Id="rId149" Type="http://schemas.openxmlformats.org/officeDocument/2006/relationships/chart" Target="../charts/chart42.xml"/><Relationship Id="rId5" Type="http://schemas.openxmlformats.org/officeDocument/2006/relationships/tags" Target="../tags/tag1578.xml"/><Relationship Id="rId95" Type="http://schemas.openxmlformats.org/officeDocument/2006/relationships/tags" Target="../tags/tag1668.xml"/><Relationship Id="rId22" Type="http://schemas.openxmlformats.org/officeDocument/2006/relationships/tags" Target="../tags/tag1595.xml"/><Relationship Id="rId27" Type="http://schemas.openxmlformats.org/officeDocument/2006/relationships/tags" Target="../tags/tag1600.xml"/><Relationship Id="rId43" Type="http://schemas.openxmlformats.org/officeDocument/2006/relationships/tags" Target="../tags/tag1616.xml"/><Relationship Id="rId48" Type="http://schemas.openxmlformats.org/officeDocument/2006/relationships/tags" Target="../tags/tag1621.xml"/><Relationship Id="rId64" Type="http://schemas.openxmlformats.org/officeDocument/2006/relationships/tags" Target="../tags/tag1637.xml"/><Relationship Id="rId69" Type="http://schemas.openxmlformats.org/officeDocument/2006/relationships/tags" Target="../tags/tag1642.xml"/><Relationship Id="rId113" Type="http://schemas.openxmlformats.org/officeDocument/2006/relationships/tags" Target="../tags/tag1686.xml"/><Relationship Id="rId118" Type="http://schemas.openxmlformats.org/officeDocument/2006/relationships/tags" Target="../tags/tag1691.xml"/><Relationship Id="rId134" Type="http://schemas.openxmlformats.org/officeDocument/2006/relationships/tags" Target="../tags/tag1707.xml"/><Relationship Id="rId139" Type="http://schemas.openxmlformats.org/officeDocument/2006/relationships/tags" Target="../tags/tag1712.xml"/><Relationship Id="rId80" Type="http://schemas.openxmlformats.org/officeDocument/2006/relationships/tags" Target="../tags/tag1653.xml"/><Relationship Id="rId85" Type="http://schemas.openxmlformats.org/officeDocument/2006/relationships/tags" Target="../tags/tag1658.xml"/><Relationship Id="rId150" Type="http://schemas.openxmlformats.org/officeDocument/2006/relationships/chart" Target="../charts/chart43.xml"/><Relationship Id="rId155" Type="http://schemas.openxmlformats.org/officeDocument/2006/relationships/hyperlink" Target="https://business.columbia.edu/insights/climate/cki" TargetMode="External"/><Relationship Id="rId12" Type="http://schemas.openxmlformats.org/officeDocument/2006/relationships/tags" Target="../tags/tag1585.xml"/><Relationship Id="rId17" Type="http://schemas.openxmlformats.org/officeDocument/2006/relationships/tags" Target="../tags/tag1590.xml"/><Relationship Id="rId33" Type="http://schemas.openxmlformats.org/officeDocument/2006/relationships/tags" Target="../tags/tag1606.xml"/><Relationship Id="rId38" Type="http://schemas.openxmlformats.org/officeDocument/2006/relationships/tags" Target="../tags/tag1611.xml"/><Relationship Id="rId59" Type="http://schemas.openxmlformats.org/officeDocument/2006/relationships/tags" Target="../tags/tag1632.xml"/><Relationship Id="rId103" Type="http://schemas.openxmlformats.org/officeDocument/2006/relationships/tags" Target="../tags/tag1676.xml"/><Relationship Id="rId108" Type="http://schemas.openxmlformats.org/officeDocument/2006/relationships/tags" Target="../tags/tag1681.xml"/><Relationship Id="rId124" Type="http://schemas.openxmlformats.org/officeDocument/2006/relationships/tags" Target="../tags/tag1697.xml"/><Relationship Id="rId129" Type="http://schemas.openxmlformats.org/officeDocument/2006/relationships/tags" Target="../tags/tag1702.xml"/><Relationship Id="rId54" Type="http://schemas.openxmlformats.org/officeDocument/2006/relationships/tags" Target="../tags/tag1627.xml"/><Relationship Id="rId70" Type="http://schemas.openxmlformats.org/officeDocument/2006/relationships/tags" Target="../tags/tag1643.xml"/><Relationship Id="rId75" Type="http://schemas.openxmlformats.org/officeDocument/2006/relationships/tags" Target="../tags/tag1648.xml"/><Relationship Id="rId91" Type="http://schemas.openxmlformats.org/officeDocument/2006/relationships/tags" Target="../tags/tag1664.xml"/><Relationship Id="rId96" Type="http://schemas.openxmlformats.org/officeDocument/2006/relationships/tags" Target="../tags/tag1669.xml"/><Relationship Id="rId140" Type="http://schemas.openxmlformats.org/officeDocument/2006/relationships/tags" Target="../tags/tag1713.xml"/><Relationship Id="rId145" Type="http://schemas.openxmlformats.org/officeDocument/2006/relationships/slideLayout" Target="../slideLayouts/slideLayout1.xml"/><Relationship Id="rId1" Type="http://schemas.openxmlformats.org/officeDocument/2006/relationships/tags" Target="../tags/tag1574.xml"/><Relationship Id="rId6" Type="http://schemas.openxmlformats.org/officeDocument/2006/relationships/tags" Target="../tags/tag1579.xml"/><Relationship Id="rId23" Type="http://schemas.openxmlformats.org/officeDocument/2006/relationships/tags" Target="../tags/tag1596.xml"/><Relationship Id="rId28" Type="http://schemas.openxmlformats.org/officeDocument/2006/relationships/tags" Target="../tags/tag1601.xml"/><Relationship Id="rId49" Type="http://schemas.openxmlformats.org/officeDocument/2006/relationships/tags" Target="../tags/tag1622.xml"/><Relationship Id="rId114" Type="http://schemas.openxmlformats.org/officeDocument/2006/relationships/tags" Target="../tags/tag1687.xml"/><Relationship Id="rId119" Type="http://schemas.openxmlformats.org/officeDocument/2006/relationships/tags" Target="../tags/tag1692.xml"/><Relationship Id="rId44" Type="http://schemas.openxmlformats.org/officeDocument/2006/relationships/tags" Target="../tags/tag1617.xml"/><Relationship Id="rId60" Type="http://schemas.openxmlformats.org/officeDocument/2006/relationships/tags" Target="../tags/tag1633.xml"/><Relationship Id="rId65" Type="http://schemas.openxmlformats.org/officeDocument/2006/relationships/tags" Target="../tags/tag1638.xml"/><Relationship Id="rId81" Type="http://schemas.openxmlformats.org/officeDocument/2006/relationships/tags" Target="../tags/tag1654.xml"/><Relationship Id="rId86" Type="http://schemas.openxmlformats.org/officeDocument/2006/relationships/tags" Target="../tags/tag1659.xml"/><Relationship Id="rId130" Type="http://schemas.openxmlformats.org/officeDocument/2006/relationships/tags" Target="../tags/tag1703.xml"/><Relationship Id="rId135" Type="http://schemas.openxmlformats.org/officeDocument/2006/relationships/tags" Target="../tags/tag1708.xml"/><Relationship Id="rId151" Type="http://schemas.openxmlformats.org/officeDocument/2006/relationships/hyperlink" Target="https://public.tableau.com/views/IRENARETimeSeries/Charts?%3Aembed=y&amp;%3AshowVizHome=no&amp;publish=yes&amp;%3Atoolbar=no" TargetMode="External"/><Relationship Id="rId156" Type="http://schemas.openxmlformats.org/officeDocument/2006/relationships/hyperlink" Target="https://business.columbia.edu/insights/climate/solar" TargetMode="External"/><Relationship Id="rId13" Type="http://schemas.openxmlformats.org/officeDocument/2006/relationships/tags" Target="../tags/tag1586.xml"/><Relationship Id="rId18" Type="http://schemas.openxmlformats.org/officeDocument/2006/relationships/tags" Target="../tags/tag1591.xml"/><Relationship Id="rId39" Type="http://schemas.openxmlformats.org/officeDocument/2006/relationships/tags" Target="../tags/tag1612.xml"/><Relationship Id="rId109" Type="http://schemas.openxmlformats.org/officeDocument/2006/relationships/tags" Target="../tags/tag1682.xml"/><Relationship Id="rId34" Type="http://schemas.openxmlformats.org/officeDocument/2006/relationships/tags" Target="../tags/tag1607.xml"/><Relationship Id="rId50" Type="http://schemas.openxmlformats.org/officeDocument/2006/relationships/tags" Target="../tags/tag1623.xml"/><Relationship Id="rId55" Type="http://schemas.openxmlformats.org/officeDocument/2006/relationships/tags" Target="../tags/tag1628.xml"/><Relationship Id="rId76" Type="http://schemas.openxmlformats.org/officeDocument/2006/relationships/tags" Target="../tags/tag1649.xml"/><Relationship Id="rId97" Type="http://schemas.openxmlformats.org/officeDocument/2006/relationships/tags" Target="../tags/tag1670.xml"/><Relationship Id="rId104" Type="http://schemas.openxmlformats.org/officeDocument/2006/relationships/tags" Target="../tags/tag1677.xml"/><Relationship Id="rId120" Type="http://schemas.openxmlformats.org/officeDocument/2006/relationships/tags" Target="../tags/tag1693.xml"/><Relationship Id="rId125" Type="http://schemas.openxmlformats.org/officeDocument/2006/relationships/tags" Target="../tags/tag1698.xml"/><Relationship Id="rId141" Type="http://schemas.openxmlformats.org/officeDocument/2006/relationships/tags" Target="../tags/tag1714.xml"/><Relationship Id="rId146" Type="http://schemas.openxmlformats.org/officeDocument/2006/relationships/notesSlide" Target="../notesSlides/notesSlide61.xml"/><Relationship Id="rId7" Type="http://schemas.openxmlformats.org/officeDocument/2006/relationships/tags" Target="../tags/tag1580.xml"/><Relationship Id="rId71" Type="http://schemas.openxmlformats.org/officeDocument/2006/relationships/tags" Target="../tags/tag1644.xml"/><Relationship Id="rId92" Type="http://schemas.openxmlformats.org/officeDocument/2006/relationships/tags" Target="../tags/tag1665.xml"/><Relationship Id="rId2" Type="http://schemas.openxmlformats.org/officeDocument/2006/relationships/tags" Target="../tags/tag1575.xml"/><Relationship Id="rId29" Type="http://schemas.openxmlformats.org/officeDocument/2006/relationships/tags" Target="../tags/tag1602.xml"/><Relationship Id="rId24" Type="http://schemas.openxmlformats.org/officeDocument/2006/relationships/tags" Target="../tags/tag1597.xml"/><Relationship Id="rId40" Type="http://schemas.openxmlformats.org/officeDocument/2006/relationships/tags" Target="../tags/tag1613.xml"/><Relationship Id="rId45" Type="http://schemas.openxmlformats.org/officeDocument/2006/relationships/tags" Target="../tags/tag1618.xml"/><Relationship Id="rId66" Type="http://schemas.openxmlformats.org/officeDocument/2006/relationships/tags" Target="../tags/tag1639.xml"/><Relationship Id="rId87" Type="http://schemas.openxmlformats.org/officeDocument/2006/relationships/tags" Target="../tags/tag1660.xml"/><Relationship Id="rId110" Type="http://schemas.openxmlformats.org/officeDocument/2006/relationships/tags" Target="../tags/tag1683.xml"/><Relationship Id="rId115" Type="http://schemas.openxmlformats.org/officeDocument/2006/relationships/tags" Target="../tags/tag1688.xml"/><Relationship Id="rId131" Type="http://schemas.openxmlformats.org/officeDocument/2006/relationships/tags" Target="../tags/tag1704.xml"/><Relationship Id="rId136" Type="http://schemas.openxmlformats.org/officeDocument/2006/relationships/tags" Target="../tags/tag1709.xml"/><Relationship Id="rId61" Type="http://schemas.openxmlformats.org/officeDocument/2006/relationships/tags" Target="../tags/tag1634.xml"/><Relationship Id="rId82" Type="http://schemas.openxmlformats.org/officeDocument/2006/relationships/tags" Target="../tags/tag1655.xml"/><Relationship Id="rId152" Type="http://schemas.openxmlformats.org/officeDocument/2006/relationships/hyperlink" Target="https://www.agora-energiewende.de/fileadmin/Projekte/2017/JAW_China_2016/Agora_Energy-Transition-China-2016-EN_WEB.pdf?utm_source=chatgpt.com" TargetMode="External"/><Relationship Id="rId19" Type="http://schemas.openxmlformats.org/officeDocument/2006/relationships/tags" Target="../tags/tag1592.xml"/><Relationship Id="rId14" Type="http://schemas.openxmlformats.org/officeDocument/2006/relationships/tags" Target="../tags/tag1587.xml"/><Relationship Id="rId30" Type="http://schemas.openxmlformats.org/officeDocument/2006/relationships/tags" Target="../tags/tag1603.xml"/><Relationship Id="rId35" Type="http://schemas.openxmlformats.org/officeDocument/2006/relationships/tags" Target="../tags/tag1608.xml"/><Relationship Id="rId56" Type="http://schemas.openxmlformats.org/officeDocument/2006/relationships/tags" Target="../tags/tag1629.xml"/><Relationship Id="rId77" Type="http://schemas.openxmlformats.org/officeDocument/2006/relationships/tags" Target="../tags/tag1650.xml"/><Relationship Id="rId100" Type="http://schemas.openxmlformats.org/officeDocument/2006/relationships/tags" Target="../tags/tag1673.xml"/><Relationship Id="rId105" Type="http://schemas.openxmlformats.org/officeDocument/2006/relationships/tags" Target="../tags/tag1678.xml"/><Relationship Id="rId126" Type="http://schemas.openxmlformats.org/officeDocument/2006/relationships/tags" Target="../tags/tag1699.xml"/><Relationship Id="rId147" Type="http://schemas.openxmlformats.org/officeDocument/2006/relationships/oleObject" Target="../embeddings/oleObject65.bin"/><Relationship Id="rId8" Type="http://schemas.openxmlformats.org/officeDocument/2006/relationships/tags" Target="../tags/tag1581.xml"/><Relationship Id="rId51" Type="http://schemas.openxmlformats.org/officeDocument/2006/relationships/tags" Target="../tags/tag1624.xml"/><Relationship Id="rId72" Type="http://schemas.openxmlformats.org/officeDocument/2006/relationships/tags" Target="../tags/tag1645.xml"/><Relationship Id="rId93" Type="http://schemas.openxmlformats.org/officeDocument/2006/relationships/tags" Target="../tags/tag1666.xml"/><Relationship Id="rId98" Type="http://schemas.openxmlformats.org/officeDocument/2006/relationships/tags" Target="../tags/tag1671.xml"/><Relationship Id="rId121" Type="http://schemas.openxmlformats.org/officeDocument/2006/relationships/tags" Target="../tags/tag1694.xml"/><Relationship Id="rId142" Type="http://schemas.openxmlformats.org/officeDocument/2006/relationships/tags" Target="../tags/tag1715.xml"/><Relationship Id="rId3" Type="http://schemas.openxmlformats.org/officeDocument/2006/relationships/tags" Target="../tags/tag1576.xml"/><Relationship Id="rId25" Type="http://schemas.openxmlformats.org/officeDocument/2006/relationships/tags" Target="../tags/tag1598.xml"/><Relationship Id="rId46" Type="http://schemas.openxmlformats.org/officeDocument/2006/relationships/tags" Target="../tags/tag1619.xml"/><Relationship Id="rId67" Type="http://schemas.openxmlformats.org/officeDocument/2006/relationships/tags" Target="../tags/tag1640.xml"/><Relationship Id="rId116" Type="http://schemas.openxmlformats.org/officeDocument/2006/relationships/tags" Target="../tags/tag1689.xml"/><Relationship Id="rId137" Type="http://schemas.openxmlformats.org/officeDocument/2006/relationships/tags" Target="../tags/tag1710.xml"/><Relationship Id="rId20" Type="http://schemas.openxmlformats.org/officeDocument/2006/relationships/tags" Target="../tags/tag1593.xml"/><Relationship Id="rId41" Type="http://schemas.openxmlformats.org/officeDocument/2006/relationships/tags" Target="../tags/tag1614.xml"/><Relationship Id="rId62" Type="http://schemas.openxmlformats.org/officeDocument/2006/relationships/tags" Target="../tags/tag1635.xml"/><Relationship Id="rId83" Type="http://schemas.openxmlformats.org/officeDocument/2006/relationships/tags" Target="../tags/tag1656.xml"/><Relationship Id="rId88" Type="http://schemas.openxmlformats.org/officeDocument/2006/relationships/tags" Target="../tags/tag1661.xml"/><Relationship Id="rId111" Type="http://schemas.openxmlformats.org/officeDocument/2006/relationships/tags" Target="../tags/tag1684.xml"/><Relationship Id="rId132" Type="http://schemas.openxmlformats.org/officeDocument/2006/relationships/tags" Target="../tags/tag1705.xml"/><Relationship Id="rId153" Type="http://schemas.openxmlformats.org/officeDocument/2006/relationships/hyperlink" Target="https://iea-pvps.org/publications/?year_p=&amp;task=&amp;order=DESC&amp;keyword=china&amp;cpt=" TargetMode="External"/><Relationship Id="rId15" Type="http://schemas.openxmlformats.org/officeDocument/2006/relationships/tags" Target="../tags/tag1588.xml"/><Relationship Id="rId36" Type="http://schemas.openxmlformats.org/officeDocument/2006/relationships/tags" Target="../tags/tag1609.xml"/><Relationship Id="rId57" Type="http://schemas.openxmlformats.org/officeDocument/2006/relationships/tags" Target="../tags/tag1630.xml"/><Relationship Id="rId106" Type="http://schemas.openxmlformats.org/officeDocument/2006/relationships/tags" Target="../tags/tag1679.xml"/><Relationship Id="rId127" Type="http://schemas.openxmlformats.org/officeDocument/2006/relationships/tags" Target="../tags/tag1700.xml"/><Relationship Id="rId10" Type="http://schemas.openxmlformats.org/officeDocument/2006/relationships/tags" Target="../tags/tag1583.xml"/><Relationship Id="rId31" Type="http://schemas.openxmlformats.org/officeDocument/2006/relationships/tags" Target="../tags/tag1604.xml"/><Relationship Id="rId52" Type="http://schemas.openxmlformats.org/officeDocument/2006/relationships/tags" Target="../tags/tag1625.xml"/><Relationship Id="rId73" Type="http://schemas.openxmlformats.org/officeDocument/2006/relationships/tags" Target="../tags/tag1646.xml"/><Relationship Id="rId78" Type="http://schemas.openxmlformats.org/officeDocument/2006/relationships/tags" Target="../tags/tag1651.xml"/><Relationship Id="rId94" Type="http://schemas.openxmlformats.org/officeDocument/2006/relationships/tags" Target="../tags/tag1667.xml"/><Relationship Id="rId99" Type="http://schemas.openxmlformats.org/officeDocument/2006/relationships/tags" Target="../tags/tag1672.xml"/><Relationship Id="rId101" Type="http://schemas.openxmlformats.org/officeDocument/2006/relationships/tags" Target="../tags/tag1674.xml"/><Relationship Id="rId122" Type="http://schemas.openxmlformats.org/officeDocument/2006/relationships/tags" Target="../tags/tag1695.xml"/><Relationship Id="rId143" Type="http://schemas.openxmlformats.org/officeDocument/2006/relationships/tags" Target="../tags/tag1716.xml"/><Relationship Id="rId148" Type="http://schemas.openxmlformats.org/officeDocument/2006/relationships/image" Target="../media/image2.emf"/><Relationship Id="rId4" Type="http://schemas.openxmlformats.org/officeDocument/2006/relationships/tags" Target="../tags/tag1577.xml"/><Relationship Id="rId9" Type="http://schemas.openxmlformats.org/officeDocument/2006/relationships/tags" Target="../tags/tag1582.xml"/><Relationship Id="rId26" Type="http://schemas.openxmlformats.org/officeDocument/2006/relationships/tags" Target="../tags/tag1599.xml"/><Relationship Id="rId47" Type="http://schemas.openxmlformats.org/officeDocument/2006/relationships/tags" Target="../tags/tag1620.xml"/><Relationship Id="rId68" Type="http://schemas.openxmlformats.org/officeDocument/2006/relationships/tags" Target="../tags/tag1641.xml"/><Relationship Id="rId89" Type="http://schemas.openxmlformats.org/officeDocument/2006/relationships/tags" Target="../tags/tag1662.xml"/><Relationship Id="rId112" Type="http://schemas.openxmlformats.org/officeDocument/2006/relationships/tags" Target="../tags/tag1685.xml"/><Relationship Id="rId133" Type="http://schemas.openxmlformats.org/officeDocument/2006/relationships/tags" Target="../tags/tag1706.xml"/><Relationship Id="rId154" Type="http://schemas.openxmlformats.org/officeDocument/2006/relationships/hyperlink" Target="https://business.columbia.edu/faculty/people/gernot-wagner" TargetMode="External"/><Relationship Id="rId16" Type="http://schemas.openxmlformats.org/officeDocument/2006/relationships/tags" Target="../tags/tag1589.xml"/><Relationship Id="rId37" Type="http://schemas.openxmlformats.org/officeDocument/2006/relationships/tags" Target="../tags/tag1610.xml"/><Relationship Id="rId58" Type="http://schemas.openxmlformats.org/officeDocument/2006/relationships/tags" Target="../tags/tag1631.xml"/><Relationship Id="rId79" Type="http://schemas.openxmlformats.org/officeDocument/2006/relationships/tags" Target="../tags/tag1652.xml"/><Relationship Id="rId102" Type="http://schemas.openxmlformats.org/officeDocument/2006/relationships/tags" Target="../tags/tag1675.xml"/><Relationship Id="rId123" Type="http://schemas.openxmlformats.org/officeDocument/2006/relationships/tags" Target="../tags/tag1696.xml"/><Relationship Id="rId144" Type="http://schemas.openxmlformats.org/officeDocument/2006/relationships/tags" Target="../tags/tag1717.xml"/><Relationship Id="rId90" Type="http://schemas.openxmlformats.org/officeDocument/2006/relationships/tags" Target="../tags/tag1663.xml"/></Relationships>
</file>

<file path=ppt/slides/_rels/slide64.xml.rels><?xml version="1.0" encoding="UTF-8" standalone="yes"?>
<Relationships xmlns="http://schemas.openxmlformats.org/package/2006/relationships"><Relationship Id="rId26" Type="http://schemas.openxmlformats.org/officeDocument/2006/relationships/tags" Target="../tags/tag1743.xml"/><Relationship Id="rId21" Type="http://schemas.openxmlformats.org/officeDocument/2006/relationships/tags" Target="../tags/tag1738.xml"/><Relationship Id="rId42" Type="http://schemas.openxmlformats.org/officeDocument/2006/relationships/tags" Target="../tags/tag1759.xml"/><Relationship Id="rId47" Type="http://schemas.openxmlformats.org/officeDocument/2006/relationships/tags" Target="../tags/tag1764.xml"/><Relationship Id="rId63" Type="http://schemas.openxmlformats.org/officeDocument/2006/relationships/tags" Target="../tags/tag1780.xml"/><Relationship Id="rId68" Type="http://schemas.openxmlformats.org/officeDocument/2006/relationships/tags" Target="../tags/tag1785.xml"/><Relationship Id="rId84" Type="http://schemas.openxmlformats.org/officeDocument/2006/relationships/tags" Target="../tags/tag1801.xml"/><Relationship Id="rId89" Type="http://schemas.openxmlformats.org/officeDocument/2006/relationships/tags" Target="../tags/tag1806.xml"/><Relationship Id="rId16" Type="http://schemas.openxmlformats.org/officeDocument/2006/relationships/tags" Target="../tags/tag1733.xml"/><Relationship Id="rId11" Type="http://schemas.openxmlformats.org/officeDocument/2006/relationships/tags" Target="../tags/tag1728.xml"/><Relationship Id="rId32" Type="http://schemas.openxmlformats.org/officeDocument/2006/relationships/tags" Target="../tags/tag1749.xml"/><Relationship Id="rId37" Type="http://schemas.openxmlformats.org/officeDocument/2006/relationships/tags" Target="../tags/tag1754.xml"/><Relationship Id="rId53" Type="http://schemas.openxmlformats.org/officeDocument/2006/relationships/tags" Target="../tags/tag1770.xml"/><Relationship Id="rId58" Type="http://schemas.openxmlformats.org/officeDocument/2006/relationships/tags" Target="../tags/tag1775.xml"/><Relationship Id="rId74" Type="http://schemas.openxmlformats.org/officeDocument/2006/relationships/tags" Target="../tags/tag1791.xml"/><Relationship Id="rId79" Type="http://schemas.openxmlformats.org/officeDocument/2006/relationships/tags" Target="../tags/tag1796.xml"/><Relationship Id="rId102" Type="http://schemas.openxmlformats.org/officeDocument/2006/relationships/chart" Target="../charts/chart45.xml"/><Relationship Id="rId5" Type="http://schemas.openxmlformats.org/officeDocument/2006/relationships/tags" Target="../tags/tag1722.xml"/><Relationship Id="rId90" Type="http://schemas.openxmlformats.org/officeDocument/2006/relationships/tags" Target="../tags/tag1807.xml"/><Relationship Id="rId95" Type="http://schemas.openxmlformats.org/officeDocument/2006/relationships/image" Target="../media/image2.emf"/><Relationship Id="rId22" Type="http://schemas.openxmlformats.org/officeDocument/2006/relationships/tags" Target="../tags/tag1739.xml"/><Relationship Id="rId27" Type="http://schemas.openxmlformats.org/officeDocument/2006/relationships/tags" Target="../tags/tag1744.xml"/><Relationship Id="rId43" Type="http://schemas.openxmlformats.org/officeDocument/2006/relationships/tags" Target="../tags/tag1760.xml"/><Relationship Id="rId48" Type="http://schemas.openxmlformats.org/officeDocument/2006/relationships/tags" Target="../tags/tag1765.xml"/><Relationship Id="rId64" Type="http://schemas.openxmlformats.org/officeDocument/2006/relationships/tags" Target="../tags/tag1781.xml"/><Relationship Id="rId69" Type="http://schemas.openxmlformats.org/officeDocument/2006/relationships/tags" Target="../tags/tag1786.xml"/><Relationship Id="rId80" Type="http://schemas.openxmlformats.org/officeDocument/2006/relationships/tags" Target="../tags/tag1797.xml"/><Relationship Id="rId85" Type="http://schemas.openxmlformats.org/officeDocument/2006/relationships/tags" Target="../tags/tag1802.xml"/><Relationship Id="rId12" Type="http://schemas.openxmlformats.org/officeDocument/2006/relationships/tags" Target="../tags/tag1729.xml"/><Relationship Id="rId17" Type="http://schemas.openxmlformats.org/officeDocument/2006/relationships/tags" Target="../tags/tag1734.xml"/><Relationship Id="rId25" Type="http://schemas.openxmlformats.org/officeDocument/2006/relationships/tags" Target="../tags/tag1742.xml"/><Relationship Id="rId33" Type="http://schemas.openxmlformats.org/officeDocument/2006/relationships/tags" Target="../tags/tag1750.xml"/><Relationship Id="rId38" Type="http://schemas.openxmlformats.org/officeDocument/2006/relationships/tags" Target="../tags/tag1755.xml"/><Relationship Id="rId46" Type="http://schemas.openxmlformats.org/officeDocument/2006/relationships/tags" Target="../tags/tag1763.xml"/><Relationship Id="rId59" Type="http://schemas.openxmlformats.org/officeDocument/2006/relationships/tags" Target="../tags/tag1776.xml"/><Relationship Id="rId67" Type="http://schemas.openxmlformats.org/officeDocument/2006/relationships/tags" Target="../tags/tag1784.xml"/><Relationship Id="rId20" Type="http://schemas.openxmlformats.org/officeDocument/2006/relationships/tags" Target="../tags/tag1737.xml"/><Relationship Id="rId41" Type="http://schemas.openxmlformats.org/officeDocument/2006/relationships/tags" Target="../tags/tag1758.xml"/><Relationship Id="rId54" Type="http://schemas.openxmlformats.org/officeDocument/2006/relationships/tags" Target="../tags/tag1771.xml"/><Relationship Id="rId62" Type="http://schemas.openxmlformats.org/officeDocument/2006/relationships/tags" Target="../tags/tag1779.xml"/><Relationship Id="rId70" Type="http://schemas.openxmlformats.org/officeDocument/2006/relationships/tags" Target="../tags/tag1787.xml"/><Relationship Id="rId75" Type="http://schemas.openxmlformats.org/officeDocument/2006/relationships/tags" Target="../tags/tag1792.xml"/><Relationship Id="rId83" Type="http://schemas.openxmlformats.org/officeDocument/2006/relationships/tags" Target="../tags/tag1800.xml"/><Relationship Id="rId88" Type="http://schemas.openxmlformats.org/officeDocument/2006/relationships/tags" Target="../tags/tag1805.xml"/><Relationship Id="rId91" Type="http://schemas.openxmlformats.org/officeDocument/2006/relationships/tags" Target="../tags/tag1808.xml"/><Relationship Id="rId96" Type="http://schemas.openxmlformats.org/officeDocument/2006/relationships/hyperlink" Target="https://grist.org/wp-content/uploads/2011/09/german_fit_for_pv.pdf" TargetMode="External"/><Relationship Id="rId1" Type="http://schemas.openxmlformats.org/officeDocument/2006/relationships/tags" Target="../tags/tag1718.xml"/><Relationship Id="rId6" Type="http://schemas.openxmlformats.org/officeDocument/2006/relationships/tags" Target="../tags/tag1723.xml"/><Relationship Id="rId15" Type="http://schemas.openxmlformats.org/officeDocument/2006/relationships/tags" Target="../tags/tag1732.xml"/><Relationship Id="rId23" Type="http://schemas.openxmlformats.org/officeDocument/2006/relationships/tags" Target="../tags/tag1740.xml"/><Relationship Id="rId28" Type="http://schemas.openxmlformats.org/officeDocument/2006/relationships/tags" Target="../tags/tag1745.xml"/><Relationship Id="rId36" Type="http://schemas.openxmlformats.org/officeDocument/2006/relationships/tags" Target="../tags/tag1753.xml"/><Relationship Id="rId49" Type="http://schemas.openxmlformats.org/officeDocument/2006/relationships/tags" Target="../tags/tag1766.xml"/><Relationship Id="rId57" Type="http://schemas.openxmlformats.org/officeDocument/2006/relationships/tags" Target="../tags/tag1774.xml"/><Relationship Id="rId10" Type="http://schemas.openxmlformats.org/officeDocument/2006/relationships/tags" Target="../tags/tag1727.xml"/><Relationship Id="rId31" Type="http://schemas.openxmlformats.org/officeDocument/2006/relationships/tags" Target="../tags/tag1748.xml"/><Relationship Id="rId44" Type="http://schemas.openxmlformats.org/officeDocument/2006/relationships/tags" Target="../tags/tag1761.xml"/><Relationship Id="rId52" Type="http://schemas.openxmlformats.org/officeDocument/2006/relationships/tags" Target="../tags/tag1769.xml"/><Relationship Id="rId60" Type="http://schemas.openxmlformats.org/officeDocument/2006/relationships/tags" Target="../tags/tag1777.xml"/><Relationship Id="rId65" Type="http://schemas.openxmlformats.org/officeDocument/2006/relationships/tags" Target="../tags/tag1782.xml"/><Relationship Id="rId73" Type="http://schemas.openxmlformats.org/officeDocument/2006/relationships/tags" Target="../tags/tag1790.xml"/><Relationship Id="rId78" Type="http://schemas.openxmlformats.org/officeDocument/2006/relationships/tags" Target="../tags/tag1795.xml"/><Relationship Id="rId81" Type="http://schemas.openxmlformats.org/officeDocument/2006/relationships/tags" Target="../tags/tag1798.xml"/><Relationship Id="rId86" Type="http://schemas.openxmlformats.org/officeDocument/2006/relationships/tags" Target="../tags/tag1803.xml"/><Relationship Id="rId94" Type="http://schemas.openxmlformats.org/officeDocument/2006/relationships/oleObject" Target="../embeddings/oleObject66.bin"/><Relationship Id="rId99" Type="http://schemas.openxmlformats.org/officeDocument/2006/relationships/hyperlink" Target="https://business.columbia.edu/insights/climate/cki" TargetMode="External"/><Relationship Id="rId101" Type="http://schemas.openxmlformats.org/officeDocument/2006/relationships/chart" Target="../charts/chart44.xml"/><Relationship Id="rId4" Type="http://schemas.openxmlformats.org/officeDocument/2006/relationships/tags" Target="../tags/tag1721.xml"/><Relationship Id="rId9" Type="http://schemas.openxmlformats.org/officeDocument/2006/relationships/tags" Target="../tags/tag1726.xml"/><Relationship Id="rId13" Type="http://schemas.openxmlformats.org/officeDocument/2006/relationships/tags" Target="../tags/tag1730.xml"/><Relationship Id="rId18" Type="http://schemas.openxmlformats.org/officeDocument/2006/relationships/tags" Target="../tags/tag1735.xml"/><Relationship Id="rId39" Type="http://schemas.openxmlformats.org/officeDocument/2006/relationships/tags" Target="../tags/tag1756.xml"/><Relationship Id="rId34" Type="http://schemas.openxmlformats.org/officeDocument/2006/relationships/tags" Target="../tags/tag1751.xml"/><Relationship Id="rId50" Type="http://schemas.openxmlformats.org/officeDocument/2006/relationships/tags" Target="../tags/tag1767.xml"/><Relationship Id="rId55" Type="http://schemas.openxmlformats.org/officeDocument/2006/relationships/tags" Target="../tags/tag1772.xml"/><Relationship Id="rId76" Type="http://schemas.openxmlformats.org/officeDocument/2006/relationships/tags" Target="../tags/tag1793.xml"/><Relationship Id="rId97" Type="http://schemas.openxmlformats.org/officeDocument/2006/relationships/hyperlink" Target="https://public.tableau.com/views/IRENARETimeSeries/Charts?%3Aembed=y&amp;%3AshowVizHome=no&amp;publish=yes&amp;%3Atoolbar=no" TargetMode="External"/><Relationship Id="rId7" Type="http://schemas.openxmlformats.org/officeDocument/2006/relationships/tags" Target="../tags/tag1724.xml"/><Relationship Id="rId71" Type="http://schemas.openxmlformats.org/officeDocument/2006/relationships/tags" Target="../tags/tag1788.xml"/><Relationship Id="rId92" Type="http://schemas.openxmlformats.org/officeDocument/2006/relationships/tags" Target="../tags/tag1809.xml"/><Relationship Id="rId2" Type="http://schemas.openxmlformats.org/officeDocument/2006/relationships/tags" Target="../tags/tag1719.xml"/><Relationship Id="rId29" Type="http://schemas.openxmlformats.org/officeDocument/2006/relationships/tags" Target="../tags/tag1746.xml"/><Relationship Id="rId24" Type="http://schemas.openxmlformats.org/officeDocument/2006/relationships/tags" Target="../tags/tag1741.xml"/><Relationship Id="rId40" Type="http://schemas.openxmlformats.org/officeDocument/2006/relationships/tags" Target="../tags/tag1757.xml"/><Relationship Id="rId45" Type="http://schemas.openxmlformats.org/officeDocument/2006/relationships/tags" Target="../tags/tag1762.xml"/><Relationship Id="rId66" Type="http://schemas.openxmlformats.org/officeDocument/2006/relationships/tags" Target="../tags/tag1783.xml"/><Relationship Id="rId87" Type="http://schemas.openxmlformats.org/officeDocument/2006/relationships/tags" Target="../tags/tag1804.xml"/><Relationship Id="rId61" Type="http://schemas.openxmlformats.org/officeDocument/2006/relationships/tags" Target="../tags/tag1778.xml"/><Relationship Id="rId82" Type="http://schemas.openxmlformats.org/officeDocument/2006/relationships/tags" Target="../tags/tag1799.xml"/><Relationship Id="rId19" Type="http://schemas.openxmlformats.org/officeDocument/2006/relationships/tags" Target="../tags/tag1736.xml"/><Relationship Id="rId14" Type="http://schemas.openxmlformats.org/officeDocument/2006/relationships/tags" Target="../tags/tag1731.xml"/><Relationship Id="rId30" Type="http://schemas.openxmlformats.org/officeDocument/2006/relationships/tags" Target="../tags/tag1747.xml"/><Relationship Id="rId35" Type="http://schemas.openxmlformats.org/officeDocument/2006/relationships/tags" Target="../tags/tag1752.xml"/><Relationship Id="rId56" Type="http://schemas.openxmlformats.org/officeDocument/2006/relationships/tags" Target="../tags/tag1773.xml"/><Relationship Id="rId77" Type="http://schemas.openxmlformats.org/officeDocument/2006/relationships/tags" Target="../tags/tag1794.xml"/><Relationship Id="rId100" Type="http://schemas.openxmlformats.org/officeDocument/2006/relationships/hyperlink" Target="https://business.columbia.edu/insights/climate/solar" TargetMode="External"/><Relationship Id="rId8" Type="http://schemas.openxmlformats.org/officeDocument/2006/relationships/tags" Target="../tags/tag1725.xml"/><Relationship Id="rId51" Type="http://schemas.openxmlformats.org/officeDocument/2006/relationships/tags" Target="../tags/tag1768.xml"/><Relationship Id="rId72" Type="http://schemas.openxmlformats.org/officeDocument/2006/relationships/tags" Target="../tags/tag1789.xml"/><Relationship Id="rId93" Type="http://schemas.openxmlformats.org/officeDocument/2006/relationships/slideLayout" Target="../slideLayouts/slideLayout1.xml"/><Relationship Id="rId98" Type="http://schemas.openxmlformats.org/officeDocument/2006/relationships/hyperlink" Target="https://business.columbia.edu/faculty/people/gernot-wagner" TargetMode="External"/><Relationship Id="rId3" Type="http://schemas.openxmlformats.org/officeDocument/2006/relationships/tags" Target="../tags/tag1720.xml"/></Relationships>
</file>

<file path=ppt/slides/_rels/slide65.xml.rels><?xml version="1.0" encoding="UTF-8" standalone="yes"?>
<Relationships xmlns="http://schemas.openxmlformats.org/package/2006/relationships"><Relationship Id="rId26" Type="http://schemas.openxmlformats.org/officeDocument/2006/relationships/tags" Target="../tags/tag1835.xml"/><Relationship Id="rId21" Type="http://schemas.openxmlformats.org/officeDocument/2006/relationships/tags" Target="../tags/tag1830.xml"/><Relationship Id="rId42" Type="http://schemas.openxmlformats.org/officeDocument/2006/relationships/tags" Target="../tags/tag1851.xml"/><Relationship Id="rId47" Type="http://schemas.openxmlformats.org/officeDocument/2006/relationships/tags" Target="../tags/tag1856.xml"/><Relationship Id="rId63" Type="http://schemas.openxmlformats.org/officeDocument/2006/relationships/tags" Target="../tags/tag1872.xml"/><Relationship Id="rId68" Type="http://schemas.openxmlformats.org/officeDocument/2006/relationships/tags" Target="../tags/tag1877.xml"/><Relationship Id="rId84" Type="http://schemas.openxmlformats.org/officeDocument/2006/relationships/tags" Target="../tags/tag1893.xml"/><Relationship Id="rId89" Type="http://schemas.openxmlformats.org/officeDocument/2006/relationships/chart" Target="../charts/chart46.xml"/><Relationship Id="rId16" Type="http://schemas.openxmlformats.org/officeDocument/2006/relationships/tags" Target="../tags/tag1825.xml"/><Relationship Id="rId11" Type="http://schemas.openxmlformats.org/officeDocument/2006/relationships/tags" Target="../tags/tag1820.xml"/><Relationship Id="rId32" Type="http://schemas.openxmlformats.org/officeDocument/2006/relationships/tags" Target="../tags/tag1841.xml"/><Relationship Id="rId37" Type="http://schemas.openxmlformats.org/officeDocument/2006/relationships/tags" Target="../tags/tag1846.xml"/><Relationship Id="rId53" Type="http://schemas.openxmlformats.org/officeDocument/2006/relationships/tags" Target="../tags/tag1862.xml"/><Relationship Id="rId58" Type="http://schemas.openxmlformats.org/officeDocument/2006/relationships/tags" Target="../tags/tag1867.xml"/><Relationship Id="rId74" Type="http://schemas.openxmlformats.org/officeDocument/2006/relationships/tags" Target="../tags/tag1883.xml"/><Relationship Id="rId79" Type="http://schemas.openxmlformats.org/officeDocument/2006/relationships/tags" Target="../tags/tag1888.xml"/><Relationship Id="rId5" Type="http://schemas.openxmlformats.org/officeDocument/2006/relationships/tags" Target="../tags/tag1814.xml"/><Relationship Id="rId90" Type="http://schemas.openxmlformats.org/officeDocument/2006/relationships/hyperlink" Target="https://public.tableau.com/views/IRENARETimeSeries/Charts?%3Aembed=y&amp;%3AshowVizHome=no&amp;publish=yes&amp;%3Atoolbar=no" TargetMode="External"/><Relationship Id="rId95" Type="http://schemas.openxmlformats.org/officeDocument/2006/relationships/hyperlink" Target="https://business.columbia.edu/insights/climate/solar" TargetMode="External"/><Relationship Id="rId22" Type="http://schemas.openxmlformats.org/officeDocument/2006/relationships/tags" Target="../tags/tag1831.xml"/><Relationship Id="rId27" Type="http://schemas.openxmlformats.org/officeDocument/2006/relationships/tags" Target="../tags/tag1836.xml"/><Relationship Id="rId43" Type="http://schemas.openxmlformats.org/officeDocument/2006/relationships/tags" Target="../tags/tag1852.xml"/><Relationship Id="rId48" Type="http://schemas.openxmlformats.org/officeDocument/2006/relationships/tags" Target="../tags/tag1857.xml"/><Relationship Id="rId64" Type="http://schemas.openxmlformats.org/officeDocument/2006/relationships/tags" Target="../tags/tag1873.xml"/><Relationship Id="rId69" Type="http://schemas.openxmlformats.org/officeDocument/2006/relationships/tags" Target="../tags/tag1878.xml"/><Relationship Id="rId80" Type="http://schemas.openxmlformats.org/officeDocument/2006/relationships/tags" Target="../tags/tag1889.xml"/><Relationship Id="rId85" Type="http://schemas.openxmlformats.org/officeDocument/2006/relationships/slideLayout" Target="../slideLayouts/slideLayout1.xml"/><Relationship Id="rId3" Type="http://schemas.openxmlformats.org/officeDocument/2006/relationships/tags" Target="../tags/tag1812.xml"/><Relationship Id="rId12" Type="http://schemas.openxmlformats.org/officeDocument/2006/relationships/tags" Target="../tags/tag1821.xml"/><Relationship Id="rId17" Type="http://schemas.openxmlformats.org/officeDocument/2006/relationships/tags" Target="../tags/tag1826.xml"/><Relationship Id="rId25" Type="http://schemas.openxmlformats.org/officeDocument/2006/relationships/tags" Target="../tags/tag1834.xml"/><Relationship Id="rId33" Type="http://schemas.openxmlformats.org/officeDocument/2006/relationships/tags" Target="../tags/tag1842.xml"/><Relationship Id="rId38" Type="http://schemas.openxmlformats.org/officeDocument/2006/relationships/tags" Target="../tags/tag1847.xml"/><Relationship Id="rId46" Type="http://schemas.openxmlformats.org/officeDocument/2006/relationships/tags" Target="../tags/tag1855.xml"/><Relationship Id="rId59" Type="http://schemas.openxmlformats.org/officeDocument/2006/relationships/tags" Target="../tags/tag1868.xml"/><Relationship Id="rId67" Type="http://schemas.openxmlformats.org/officeDocument/2006/relationships/tags" Target="../tags/tag1876.xml"/><Relationship Id="rId20" Type="http://schemas.openxmlformats.org/officeDocument/2006/relationships/tags" Target="../tags/tag1829.xml"/><Relationship Id="rId41" Type="http://schemas.openxmlformats.org/officeDocument/2006/relationships/tags" Target="../tags/tag1850.xml"/><Relationship Id="rId54" Type="http://schemas.openxmlformats.org/officeDocument/2006/relationships/tags" Target="../tags/tag1863.xml"/><Relationship Id="rId62" Type="http://schemas.openxmlformats.org/officeDocument/2006/relationships/tags" Target="../tags/tag1871.xml"/><Relationship Id="rId70" Type="http://schemas.openxmlformats.org/officeDocument/2006/relationships/tags" Target="../tags/tag1879.xml"/><Relationship Id="rId75" Type="http://schemas.openxmlformats.org/officeDocument/2006/relationships/tags" Target="../tags/tag1884.xml"/><Relationship Id="rId83" Type="http://schemas.openxmlformats.org/officeDocument/2006/relationships/tags" Target="../tags/tag1892.xml"/><Relationship Id="rId88" Type="http://schemas.openxmlformats.org/officeDocument/2006/relationships/image" Target="../media/image85.png"/><Relationship Id="rId91" Type="http://schemas.openxmlformats.org/officeDocument/2006/relationships/hyperlink" Target="https://data.open-power-system-data.org/renewable_power_plants/" TargetMode="External"/><Relationship Id="rId96" Type="http://schemas.openxmlformats.org/officeDocument/2006/relationships/chart" Target="../charts/chart47.xml"/><Relationship Id="rId1" Type="http://schemas.openxmlformats.org/officeDocument/2006/relationships/tags" Target="../tags/tag1810.xml"/><Relationship Id="rId6" Type="http://schemas.openxmlformats.org/officeDocument/2006/relationships/tags" Target="../tags/tag1815.xml"/><Relationship Id="rId15" Type="http://schemas.openxmlformats.org/officeDocument/2006/relationships/tags" Target="../tags/tag1824.xml"/><Relationship Id="rId23" Type="http://schemas.openxmlformats.org/officeDocument/2006/relationships/tags" Target="../tags/tag1832.xml"/><Relationship Id="rId28" Type="http://schemas.openxmlformats.org/officeDocument/2006/relationships/tags" Target="../tags/tag1837.xml"/><Relationship Id="rId36" Type="http://schemas.openxmlformats.org/officeDocument/2006/relationships/tags" Target="../tags/tag1845.xml"/><Relationship Id="rId49" Type="http://schemas.openxmlformats.org/officeDocument/2006/relationships/tags" Target="../tags/tag1858.xml"/><Relationship Id="rId57" Type="http://schemas.openxmlformats.org/officeDocument/2006/relationships/tags" Target="../tags/tag1866.xml"/><Relationship Id="rId10" Type="http://schemas.openxmlformats.org/officeDocument/2006/relationships/tags" Target="../tags/tag1819.xml"/><Relationship Id="rId31" Type="http://schemas.openxmlformats.org/officeDocument/2006/relationships/tags" Target="../tags/tag1840.xml"/><Relationship Id="rId44" Type="http://schemas.openxmlformats.org/officeDocument/2006/relationships/tags" Target="../tags/tag1853.xml"/><Relationship Id="rId52" Type="http://schemas.openxmlformats.org/officeDocument/2006/relationships/tags" Target="../tags/tag1861.xml"/><Relationship Id="rId60" Type="http://schemas.openxmlformats.org/officeDocument/2006/relationships/tags" Target="../tags/tag1869.xml"/><Relationship Id="rId65" Type="http://schemas.openxmlformats.org/officeDocument/2006/relationships/tags" Target="../tags/tag1874.xml"/><Relationship Id="rId73" Type="http://schemas.openxmlformats.org/officeDocument/2006/relationships/tags" Target="../tags/tag1882.xml"/><Relationship Id="rId78" Type="http://schemas.openxmlformats.org/officeDocument/2006/relationships/tags" Target="../tags/tag1887.xml"/><Relationship Id="rId81" Type="http://schemas.openxmlformats.org/officeDocument/2006/relationships/tags" Target="../tags/tag1890.xml"/><Relationship Id="rId86" Type="http://schemas.openxmlformats.org/officeDocument/2006/relationships/oleObject" Target="../embeddings/oleObject67.bin"/><Relationship Id="rId94" Type="http://schemas.openxmlformats.org/officeDocument/2006/relationships/hyperlink" Target="https://business.columbia.edu/insights/climate/cki" TargetMode="External"/><Relationship Id="rId4" Type="http://schemas.openxmlformats.org/officeDocument/2006/relationships/tags" Target="../tags/tag1813.xml"/><Relationship Id="rId9" Type="http://schemas.openxmlformats.org/officeDocument/2006/relationships/tags" Target="../tags/tag1818.xml"/><Relationship Id="rId13" Type="http://schemas.openxmlformats.org/officeDocument/2006/relationships/tags" Target="../tags/tag1822.xml"/><Relationship Id="rId18" Type="http://schemas.openxmlformats.org/officeDocument/2006/relationships/tags" Target="../tags/tag1827.xml"/><Relationship Id="rId39" Type="http://schemas.openxmlformats.org/officeDocument/2006/relationships/tags" Target="../tags/tag1848.xml"/><Relationship Id="rId34" Type="http://schemas.openxmlformats.org/officeDocument/2006/relationships/tags" Target="../tags/tag1843.xml"/><Relationship Id="rId50" Type="http://schemas.openxmlformats.org/officeDocument/2006/relationships/tags" Target="../tags/tag1859.xml"/><Relationship Id="rId55" Type="http://schemas.openxmlformats.org/officeDocument/2006/relationships/tags" Target="../tags/tag1864.xml"/><Relationship Id="rId76" Type="http://schemas.openxmlformats.org/officeDocument/2006/relationships/tags" Target="../tags/tag1885.xml"/><Relationship Id="rId97" Type="http://schemas.openxmlformats.org/officeDocument/2006/relationships/chart" Target="../charts/chart48.xml"/><Relationship Id="rId7" Type="http://schemas.openxmlformats.org/officeDocument/2006/relationships/tags" Target="../tags/tag1816.xml"/><Relationship Id="rId71" Type="http://schemas.openxmlformats.org/officeDocument/2006/relationships/tags" Target="../tags/tag1880.xml"/><Relationship Id="rId92" Type="http://schemas.openxmlformats.org/officeDocument/2006/relationships/hyperlink" Target="https://www.pv-tech.org/china-adds-14gw-pv-capacity-in-june-down-85-percent-month-on-month/" TargetMode="External"/><Relationship Id="rId2" Type="http://schemas.openxmlformats.org/officeDocument/2006/relationships/tags" Target="../tags/tag1811.xml"/><Relationship Id="rId29" Type="http://schemas.openxmlformats.org/officeDocument/2006/relationships/tags" Target="../tags/tag1838.xml"/><Relationship Id="rId24" Type="http://schemas.openxmlformats.org/officeDocument/2006/relationships/tags" Target="../tags/tag1833.xml"/><Relationship Id="rId40" Type="http://schemas.openxmlformats.org/officeDocument/2006/relationships/tags" Target="../tags/tag1849.xml"/><Relationship Id="rId45" Type="http://schemas.openxmlformats.org/officeDocument/2006/relationships/tags" Target="../tags/tag1854.xml"/><Relationship Id="rId66" Type="http://schemas.openxmlformats.org/officeDocument/2006/relationships/tags" Target="../tags/tag1875.xml"/><Relationship Id="rId87" Type="http://schemas.openxmlformats.org/officeDocument/2006/relationships/image" Target="../media/image2.emf"/><Relationship Id="rId61" Type="http://schemas.openxmlformats.org/officeDocument/2006/relationships/tags" Target="../tags/tag1870.xml"/><Relationship Id="rId82" Type="http://schemas.openxmlformats.org/officeDocument/2006/relationships/tags" Target="../tags/tag1891.xml"/><Relationship Id="rId19" Type="http://schemas.openxmlformats.org/officeDocument/2006/relationships/tags" Target="../tags/tag1828.xml"/><Relationship Id="rId14" Type="http://schemas.openxmlformats.org/officeDocument/2006/relationships/tags" Target="../tags/tag1823.xml"/><Relationship Id="rId30" Type="http://schemas.openxmlformats.org/officeDocument/2006/relationships/tags" Target="../tags/tag1839.xml"/><Relationship Id="rId35" Type="http://schemas.openxmlformats.org/officeDocument/2006/relationships/tags" Target="../tags/tag1844.xml"/><Relationship Id="rId56" Type="http://schemas.openxmlformats.org/officeDocument/2006/relationships/tags" Target="../tags/tag1865.xml"/><Relationship Id="rId77" Type="http://schemas.openxmlformats.org/officeDocument/2006/relationships/tags" Target="../tags/tag1886.xml"/><Relationship Id="rId8" Type="http://schemas.openxmlformats.org/officeDocument/2006/relationships/tags" Target="../tags/tag1817.xml"/><Relationship Id="rId51" Type="http://schemas.openxmlformats.org/officeDocument/2006/relationships/tags" Target="../tags/tag1860.xml"/><Relationship Id="rId72" Type="http://schemas.openxmlformats.org/officeDocument/2006/relationships/tags" Target="../tags/tag1881.xml"/><Relationship Id="rId93" Type="http://schemas.openxmlformats.org/officeDocument/2006/relationships/hyperlink" Target="https://business.columbia.edu/faculty/people/gernot-wagner" TargetMode="External"/></Relationships>
</file>

<file path=ppt/slides/_rels/slide66.xml.rels><?xml version="1.0" encoding="UTF-8" standalone="yes"?>
<Relationships xmlns="http://schemas.openxmlformats.org/package/2006/relationships"><Relationship Id="rId13" Type="http://schemas.openxmlformats.org/officeDocument/2006/relationships/tags" Target="../tags/tag1906.xml"/><Relationship Id="rId18" Type="http://schemas.openxmlformats.org/officeDocument/2006/relationships/tags" Target="../tags/tag1911.xml"/><Relationship Id="rId26" Type="http://schemas.openxmlformats.org/officeDocument/2006/relationships/tags" Target="../tags/tag1919.xml"/><Relationship Id="rId39" Type="http://schemas.openxmlformats.org/officeDocument/2006/relationships/hyperlink" Target="https://iea-pvps.org/trends_reports/trends-2022/" TargetMode="External"/><Relationship Id="rId21" Type="http://schemas.openxmlformats.org/officeDocument/2006/relationships/tags" Target="../tags/tag1914.xml"/><Relationship Id="rId34" Type="http://schemas.openxmlformats.org/officeDocument/2006/relationships/notesSlide" Target="../notesSlides/notesSlide62.xml"/><Relationship Id="rId42" Type="http://schemas.openxmlformats.org/officeDocument/2006/relationships/hyperlink" Target="https://business.columbia.edu/insights/climate/solar" TargetMode="External"/><Relationship Id="rId7" Type="http://schemas.openxmlformats.org/officeDocument/2006/relationships/tags" Target="../tags/tag1900.xml"/><Relationship Id="rId2" Type="http://schemas.openxmlformats.org/officeDocument/2006/relationships/tags" Target="../tags/tag1895.xml"/><Relationship Id="rId16" Type="http://schemas.openxmlformats.org/officeDocument/2006/relationships/tags" Target="../tags/tag1909.xml"/><Relationship Id="rId20" Type="http://schemas.openxmlformats.org/officeDocument/2006/relationships/tags" Target="../tags/tag1913.xml"/><Relationship Id="rId29" Type="http://schemas.openxmlformats.org/officeDocument/2006/relationships/tags" Target="../tags/tag1922.xml"/><Relationship Id="rId41" Type="http://schemas.openxmlformats.org/officeDocument/2006/relationships/hyperlink" Target="https://business.columbia.edu/insights/climate/cki" TargetMode="External"/><Relationship Id="rId1" Type="http://schemas.openxmlformats.org/officeDocument/2006/relationships/tags" Target="../tags/tag1894.xml"/><Relationship Id="rId6" Type="http://schemas.openxmlformats.org/officeDocument/2006/relationships/tags" Target="../tags/tag1899.xml"/><Relationship Id="rId11" Type="http://schemas.openxmlformats.org/officeDocument/2006/relationships/tags" Target="../tags/tag1904.xml"/><Relationship Id="rId24" Type="http://schemas.openxmlformats.org/officeDocument/2006/relationships/tags" Target="../tags/tag1917.xml"/><Relationship Id="rId32" Type="http://schemas.openxmlformats.org/officeDocument/2006/relationships/tags" Target="../tags/tag1925.xml"/><Relationship Id="rId37" Type="http://schemas.openxmlformats.org/officeDocument/2006/relationships/chart" Target="../charts/chart49.xml"/><Relationship Id="rId40" Type="http://schemas.openxmlformats.org/officeDocument/2006/relationships/hyperlink" Target="https://business.columbia.edu/faculty/people/gernot-wagner" TargetMode="External"/><Relationship Id="rId5" Type="http://schemas.openxmlformats.org/officeDocument/2006/relationships/tags" Target="../tags/tag1898.xml"/><Relationship Id="rId15" Type="http://schemas.openxmlformats.org/officeDocument/2006/relationships/tags" Target="../tags/tag1908.xml"/><Relationship Id="rId23" Type="http://schemas.openxmlformats.org/officeDocument/2006/relationships/tags" Target="../tags/tag1916.xml"/><Relationship Id="rId28" Type="http://schemas.openxmlformats.org/officeDocument/2006/relationships/tags" Target="../tags/tag1921.xml"/><Relationship Id="rId36" Type="http://schemas.openxmlformats.org/officeDocument/2006/relationships/image" Target="../media/image13.emf"/><Relationship Id="rId10" Type="http://schemas.openxmlformats.org/officeDocument/2006/relationships/tags" Target="../tags/tag1903.xml"/><Relationship Id="rId19" Type="http://schemas.openxmlformats.org/officeDocument/2006/relationships/tags" Target="../tags/tag1912.xml"/><Relationship Id="rId31" Type="http://schemas.openxmlformats.org/officeDocument/2006/relationships/tags" Target="../tags/tag1924.xml"/><Relationship Id="rId4" Type="http://schemas.openxmlformats.org/officeDocument/2006/relationships/tags" Target="../tags/tag1897.xml"/><Relationship Id="rId9" Type="http://schemas.openxmlformats.org/officeDocument/2006/relationships/tags" Target="../tags/tag1902.xml"/><Relationship Id="rId14" Type="http://schemas.openxmlformats.org/officeDocument/2006/relationships/tags" Target="../tags/tag1907.xml"/><Relationship Id="rId22" Type="http://schemas.openxmlformats.org/officeDocument/2006/relationships/tags" Target="../tags/tag1915.xml"/><Relationship Id="rId27" Type="http://schemas.openxmlformats.org/officeDocument/2006/relationships/tags" Target="../tags/tag1920.xml"/><Relationship Id="rId30" Type="http://schemas.openxmlformats.org/officeDocument/2006/relationships/tags" Target="../tags/tag1923.xml"/><Relationship Id="rId35" Type="http://schemas.openxmlformats.org/officeDocument/2006/relationships/oleObject" Target="../embeddings/oleObject68.bin"/><Relationship Id="rId8" Type="http://schemas.openxmlformats.org/officeDocument/2006/relationships/tags" Target="../tags/tag1901.xml"/><Relationship Id="rId3" Type="http://schemas.openxmlformats.org/officeDocument/2006/relationships/tags" Target="../tags/tag1896.xml"/><Relationship Id="rId12" Type="http://schemas.openxmlformats.org/officeDocument/2006/relationships/tags" Target="../tags/tag1905.xml"/><Relationship Id="rId17" Type="http://schemas.openxmlformats.org/officeDocument/2006/relationships/tags" Target="../tags/tag1910.xml"/><Relationship Id="rId25" Type="http://schemas.openxmlformats.org/officeDocument/2006/relationships/tags" Target="../tags/tag1918.xml"/><Relationship Id="rId33" Type="http://schemas.openxmlformats.org/officeDocument/2006/relationships/slideLayout" Target="../slideLayouts/slideLayout1.xml"/><Relationship Id="rId38" Type="http://schemas.openxmlformats.org/officeDocument/2006/relationships/hyperlink" Target="https://www.nrel.gov/docs/fy15osti/64178.pdf" TargetMode="Externa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emf"/><Relationship Id="rId2" Type="http://schemas.openxmlformats.org/officeDocument/2006/relationships/tags" Target="../tags/tag1927.xml"/><Relationship Id="rId1" Type="http://schemas.openxmlformats.org/officeDocument/2006/relationships/tags" Target="../tags/tag1926.xml"/><Relationship Id="rId6" Type="http://schemas.openxmlformats.org/officeDocument/2006/relationships/oleObject" Target="../embeddings/oleObject69.bin"/><Relationship Id="rId5" Type="http://schemas.openxmlformats.org/officeDocument/2006/relationships/image" Target="../media/image86.jpeg"/><Relationship Id="rId4" Type="http://schemas.openxmlformats.org/officeDocument/2006/relationships/notesSlide" Target="../notesSlides/notesSlide63.xml"/></Relationships>
</file>

<file path=ppt/slides/_rels/slide68.xml.rels><?xml version="1.0" encoding="UTF-8" standalone="yes"?>
<Relationships xmlns="http://schemas.openxmlformats.org/package/2006/relationships"><Relationship Id="rId8" Type="http://schemas.openxmlformats.org/officeDocument/2006/relationships/tags" Target="../tags/tag1935.xml"/><Relationship Id="rId13" Type="http://schemas.openxmlformats.org/officeDocument/2006/relationships/image" Target="../media/image87.jpeg"/><Relationship Id="rId3" Type="http://schemas.openxmlformats.org/officeDocument/2006/relationships/tags" Target="../tags/tag1930.xml"/><Relationship Id="rId7" Type="http://schemas.openxmlformats.org/officeDocument/2006/relationships/tags" Target="../tags/tag1934.xml"/><Relationship Id="rId12" Type="http://schemas.openxmlformats.org/officeDocument/2006/relationships/image" Target="../media/image13.emf"/><Relationship Id="rId2" Type="http://schemas.openxmlformats.org/officeDocument/2006/relationships/tags" Target="../tags/tag1929.xml"/><Relationship Id="rId16" Type="http://schemas.openxmlformats.org/officeDocument/2006/relationships/hyperlink" Target="https://business.columbia.edu/insights/climate/solar" TargetMode="External"/><Relationship Id="rId1" Type="http://schemas.openxmlformats.org/officeDocument/2006/relationships/tags" Target="../tags/tag1928.xml"/><Relationship Id="rId6" Type="http://schemas.openxmlformats.org/officeDocument/2006/relationships/tags" Target="../tags/tag1933.xml"/><Relationship Id="rId11" Type="http://schemas.openxmlformats.org/officeDocument/2006/relationships/oleObject" Target="../embeddings/oleObject47.bin"/><Relationship Id="rId5" Type="http://schemas.openxmlformats.org/officeDocument/2006/relationships/tags" Target="../tags/tag1932.xml"/><Relationship Id="rId15" Type="http://schemas.openxmlformats.org/officeDocument/2006/relationships/hyperlink" Target="https://business.columbia.edu/insights/climate/cki" TargetMode="External"/><Relationship Id="rId10" Type="http://schemas.openxmlformats.org/officeDocument/2006/relationships/notesSlide" Target="../notesSlides/notesSlide64.xml"/><Relationship Id="rId4" Type="http://schemas.openxmlformats.org/officeDocument/2006/relationships/tags" Target="../tags/tag1931.xml"/><Relationship Id="rId9" Type="http://schemas.openxmlformats.org/officeDocument/2006/relationships/slideLayout" Target="../slideLayouts/slideLayout1.xml"/><Relationship Id="rId14" Type="http://schemas.openxmlformats.org/officeDocument/2006/relationships/hyperlink" Target="https://business.columbia.edu/faculty/people/gernot-wagner" TargetMode="External"/></Relationships>
</file>

<file path=ppt/slides/_rels/slide69.xml.rels><?xml version="1.0" encoding="UTF-8" standalone="yes"?>
<Relationships xmlns="http://schemas.openxmlformats.org/package/2006/relationships"><Relationship Id="rId26" Type="http://schemas.openxmlformats.org/officeDocument/2006/relationships/tags" Target="../tags/tag1961.xml"/><Relationship Id="rId21" Type="http://schemas.openxmlformats.org/officeDocument/2006/relationships/tags" Target="../tags/tag1956.xml"/><Relationship Id="rId42" Type="http://schemas.openxmlformats.org/officeDocument/2006/relationships/tags" Target="../tags/tag1977.xml"/><Relationship Id="rId47" Type="http://schemas.openxmlformats.org/officeDocument/2006/relationships/tags" Target="../tags/tag1982.xml"/><Relationship Id="rId63" Type="http://schemas.openxmlformats.org/officeDocument/2006/relationships/tags" Target="../tags/tag1998.xml"/><Relationship Id="rId68" Type="http://schemas.openxmlformats.org/officeDocument/2006/relationships/tags" Target="../tags/tag2003.xml"/><Relationship Id="rId84" Type="http://schemas.openxmlformats.org/officeDocument/2006/relationships/tags" Target="../tags/tag2019.xml"/><Relationship Id="rId89" Type="http://schemas.openxmlformats.org/officeDocument/2006/relationships/oleObject" Target="../embeddings/oleObject70.bin"/><Relationship Id="rId16" Type="http://schemas.openxmlformats.org/officeDocument/2006/relationships/tags" Target="../tags/tag1951.xml"/><Relationship Id="rId11" Type="http://schemas.openxmlformats.org/officeDocument/2006/relationships/tags" Target="../tags/tag1946.xml"/><Relationship Id="rId32" Type="http://schemas.openxmlformats.org/officeDocument/2006/relationships/tags" Target="../tags/tag1967.xml"/><Relationship Id="rId37" Type="http://schemas.openxmlformats.org/officeDocument/2006/relationships/tags" Target="../tags/tag1972.xml"/><Relationship Id="rId53" Type="http://schemas.openxmlformats.org/officeDocument/2006/relationships/tags" Target="../tags/tag1988.xml"/><Relationship Id="rId58" Type="http://schemas.openxmlformats.org/officeDocument/2006/relationships/tags" Target="../tags/tag1993.xml"/><Relationship Id="rId74" Type="http://schemas.openxmlformats.org/officeDocument/2006/relationships/tags" Target="../tags/tag2009.xml"/><Relationship Id="rId79" Type="http://schemas.openxmlformats.org/officeDocument/2006/relationships/tags" Target="../tags/tag2014.xml"/><Relationship Id="rId5" Type="http://schemas.openxmlformats.org/officeDocument/2006/relationships/tags" Target="../tags/tag1940.xml"/><Relationship Id="rId90" Type="http://schemas.openxmlformats.org/officeDocument/2006/relationships/image" Target="../media/image22.emf"/><Relationship Id="rId95" Type="http://schemas.openxmlformats.org/officeDocument/2006/relationships/hyperlink" Target="https://www.eclareon.com/project/barriers-and-best-practices-for-wind-and-solar-electricity-in-the-eu27-and-uk/" TargetMode="External"/><Relationship Id="rId22" Type="http://schemas.openxmlformats.org/officeDocument/2006/relationships/tags" Target="../tags/tag1957.xml"/><Relationship Id="rId27" Type="http://schemas.openxmlformats.org/officeDocument/2006/relationships/tags" Target="../tags/tag1962.xml"/><Relationship Id="rId43" Type="http://schemas.openxmlformats.org/officeDocument/2006/relationships/tags" Target="../tags/tag1978.xml"/><Relationship Id="rId48" Type="http://schemas.openxmlformats.org/officeDocument/2006/relationships/tags" Target="../tags/tag1983.xml"/><Relationship Id="rId64" Type="http://schemas.openxmlformats.org/officeDocument/2006/relationships/tags" Target="../tags/tag1999.xml"/><Relationship Id="rId69" Type="http://schemas.openxmlformats.org/officeDocument/2006/relationships/tags" Target="../tags/tag2004.xml"/><Relationship Id="rId80" Type="http://schemas.openxmlformats.org/officeDocument/2006/relationships/tags" Target="../tags/tag2015.xml"/><Relationship Id="rId85" Type="http://schemas.openxmlformats.org/officeDocument/2006/relationships/tags" Target="../tags/tag2020.xml"/><Relationship Id="rId3" Type="http://schemas.openxmlformats.org/officeDocument/2006/relationships/tags" Target="../tags/tag1938.xml"/><Relationship Id="rId12" Type="http://schemas.openxmlformats.org/officeDocument/2006/relationships/tags" Target="../tags/tag1947.xml"/><Relationship Id="rId17" Type="http://schemas.openxmlformats.org/officeDocument/2006/relationships/tags" Target="../tags/tag1952.xml"/><Relationship Id="rId25" Type="http://schemas.openxmlformats.org/officeDocument/2006/relationships/tags" Target="../tags/tag1960.xml"/><Relationship Id="rId33" Type="http://schemas.openxmlformats.org/officeDocument/2006/relationships/tags" Target="../tags/tag1968.xml"/><Relationship Id="rId38" Type="http://schemas.openxmlformats.org/officeDocument/2006/relationships/tags" Target="../tags/tag1973.xml"/><Relationship Id="rId46" Type="http://schemas.openxmlformats.org/officeDocument/2006/relationships/tags" Target="../tags/tag1981.xml"/><Relationship Id="rId59" Type="http://schemas.openxmlformats.org/officeDocument/2006/relationships/tags" Target="../tags/tag1994.xml"/><Relationship Id="rId67" Type="http://schemas.openxmlformats.org/officeDocument/2006/relationships/tags" Target="../tags/tag2002.xml"/><Relationship Id="rId20" Type="http://schemas.openxmlformats.org/officeDocument/2006/relationships/tags" Target="../tags/tag1955.xml"/><Relationship Id="rId41" Type="http://schemas.openxmlformats.org/officeDocument/2006/relationships/tags" Target="../tags/tag1976.xml"/><Relationship Id="rId54" Type="http://schemas.openxmlformats.org/officeDocument/2006/relationships/tags" Target="../tags/tag1989.xml"/><Relationship Id="rId62" Type="http://schemas.openxmlformats.org/officeDocument/2006/relationships/tags" Target="../tags/tag1997.xml"/><Relationship Id="rId70" Type="http://schemas.openxmlformats.org/officeDocument/2006/relationships/tags" Target="../tags/tag2005.xml"/><Relationship Id="rId75" Type="http://schemas.openxmlformats.org/officeDocument/2006/relationships/tags" Target="../tags/tag2010.xml"/><Relationship Id="rId83" Type="http://schemas.openxmlformats.org/officeDocument/2006/relationships/tags" Target="../tags/tag2018.xml"/><Relationship Id="rId88" Type="http://schemas.openxmlformats.org/officeDocument/2006/relationships/notesSlide" Target="../notesSlides/notesSlide65.xml"/><Relationship Id="rId91" Type="http://schemas.openxmlformats.org/officeDocument/2006/relationships/chart" Target="../charts/chart50.xml"/><Relationship Id="rId96" Type="http://schemas.openxmlformats.org/officeDocument/2006/relationships/hyperlink" Target="https://business.columbia.edu/faculty/people/gernot-wagner" TargetMode="External"/><Relationship Id="rId1" Type="http://schemas.openxmlformats.org/officeDocument/2006/relationships/tags" Target="../tags/tag1936.xml"/><Relationship Id="rId6" Type="http://schemas.openxmlformats.org/officeDocument/2006/relationships/tags" Target="../tags/tag1941.xml"/><Relationship Id="rId15" Type="http://schemas.openxmlformats.org/officeDocument/2006/relationships/tags" Target="../tags/tag1950.xml"/><Relationship Id="rId23" Type="http://schemas.openxmlformats.org/officeDocument/2006/relationships/tags" Target="../tags/tag1958.xml"/><Relationship Id="rId28" Type="http://schemas.openxmlformats.org/officeDocument/2006/relationships/tags" Target="../tags/tag1963.xml"/><Relationship Id="rId36" Type="http://schemas.openxmlformats.org/officeDocument/2006/relationships/tags" Target="../tags/tag1971.xml"/><Relationship Id="rId49" Type="http://schemas.openxmlformats.org/officeDocument/2006/relationships/tags" Target="../tags/tag1984.xml"/><Relationship Id="rId57" Type="http://schemas.openxmlformats.org/officeDocument/2006/relationships/tags" Target="../tags/tag1992.xml"/><Relationship Id="rId10" Type="http://schemas.openxmlformats.org/officeDocument/2006/relationships/tags" Target="../tags/tag1945.xml"/><Relationship Id="rId31" Type="http://schemas.openxmlformats.org/officeDocument/2006/relationships/tags" Target="../tags/tag1966.xml"/><Relationship Id="rId44" Type="http://schemas.openxmlformats.org/officeDocument/2006/relationships/tags" Target="../tags/tag1979.xml"/><Relationship Id="rId52" Type="http://schemas.openxmlformats.org/officeDocument/2006/relationships/tags" Target="../tags/tag1987.xml"/><Relationship Id="rId60" Type="http://schemas.openxmlformats.org/officeDocument/2006/relationships/tags" Target="../tags/tag1995.xml"/><Relationship Id="rId65" Type="http://schemas.openxmlformats.org/officeDocument/2006/relationships/tags" Target="../tags/tag2000.xml"/><Relationship Id="rId73" Type="http://schemas.openxmlformats.org/officeDocument/2006/relationships/tags" Target="../tags/tag2008.xml"/><Relationship Id="rId78" Type="http://schemas.openxmlformats.org/officeDocument/2006/relationships/tags" Target="../tags/tag2013.xml"/><Relationship Id="rId81" Type="http://schemas.openxmlformats.org/officeDocument/2006/relationships/tags" Target="../tags/tag2016.xml"/><Relationship Id="rId86" Type="http://schemas.openxmlformats.org/officeDocument/2006/relationships/tags" Target="../tags/tag2021.xml"/><Relationship Id="rId94" Type="http://schemas.openxmlformats.org/officeDocument/2006/relationships/hyperlink" Target="https://www.energy.gov/eere/i2x/articles/tackling-high-costs-and-long-delays-clean-energy-interconnection" TargetMode="External"/><Relationship Id="rId4" Type="http://schemas.openxmlformats.org/officeDocument/2006/relationships/tags" Target="../tags/tag1939.xml"/><Relationship Id="rId9" Type="http://schemas.openxmlformats.org/officeDocument/2006/relationships/tags" Target="../tags/tag1944.xml"/><Relationship Id="rId13" Type="http://schemas.openxmlformats.org/officeDocument/2006/relationships/tags" Target="../tags/tag1948.xml"/><Relationship Id="rId18" Type="http://schemas.openxmlformats.org/officeDocument/2006/relationships/tags" Target="../tags/tag1953.xml"/><Relationship Id="rId39" Type="http://schemas.openxmlformats.org/officeDocument/2006/relationships/tags" Target="../tags/tag1974.xml"/><Relationship Id="rId34" Type="http://schemas.openxmlformats.org/officeDocument/2006/relationships/tags" Target="../tags/tag1969.xml"/><Relationship Id="rId50" Type="http://schemas.openxmlformats.org/officeDocument/2006/relationships/tags" Target="../tags/tag1985.xml"/><Relationship Id="rId55" Type="http://schemas.openxmlformats.org/officeDocument/2006/relationships/tags" Target="../tags/tag1990.xml"/><Relationship Id="rId76" Type="http://schemas.openxmlformats.org/officeDocument/2006/relationships/tags" Target="../tags/tag2011.xml"/><Relationship Id="rId97" Type="http://schemas.openxmlformats.org/officeDocument/2006/relationships/hyperlink" Target="https://business.columbia.edu/insights/climate/cki" TargetMode="External"/><Relationship Id="rId7" Type="http://schemas.openxmlformats.org/officeDocument/2006/relationships/tags" Target="../tags/tag1942.xml"/><Relationship Id="rId71" Type="http://schemas.openxmlformats.org/officeDocument/2006/relationships/tags" Target="../tags/tag2006.xml"/><Relationship Id="rId92" Type="http://schemas.openxmlformats.org/officeDocument/2006/relationships/hyperlink" Target="https://emp.lbl.gov/generation-storage-and-hybrid-capacity" TargetMode="External"/><Relationship Id="rId2" Type="http://schemas.openxmlformats.org/officeDocument/2006/relationships/tags" Target="../tags/tag1937.xml"/><Relationship Id="rId29" Type="http://schemas.openxmlformats.org/officeDocument/2006/relationships/tags" Target="../tags/tag1964.xml"/><Relationship Id="rId24" Type="http://schemas.openxmlformats.org/officeDocument/2006/relationships/tags" Target="../tags/tag1959.xml"/><Relationship Id="rId40" Type="http://schemas.openxmlformats.org/officeDocument/2006/relationships/tags" Target="../tags/tag1975.xml"/><Relationship Id="rId45" Type="http://schemas.openxmlformats.org/officeDocument/2006/relationships/tags" Target="../tags/tag1980.xml"/><Relationship Id="rId66" Type="http://schemas.openxmlformats.org/officeDocument/2006/relationships/tags" Target="../tags/tag2001.xml"/><Relationship Id="rId87" Type="http://schemas.openxmlformats.org/officeDocument/2006/relationships/slideLayout" Target="../slideLayouts/slideLayout1.xml"/><Relationship Id="rId61" Type="http://schemas.openxmlformats.org/officeDocument/2006/relationships/tags" Target="../tags/tag1996.xml"/><Relationship Id="rId82" Type="http://schemas.openxmlformats.org/officeDocument/2006/relationships/tags" Target="../tags/tag2017.xml"/><Relationship Id="rId19" Type="http://schemas.openxmlformats.org/officeDocument/2006/relationships/tags" Target="../tags/tag1954.xml"/><Relationship Id="rId14" Type="http://schemas.openxmlformats.org/officeDocument/2006/relationships/tags" Target="../tags/tag1949.xml"/><Relationship Id="rId30" Type="http://schemas.openxmlformats.org/officeDocument/2006/relationships/tags" Target="../tags/tag1965.xml"/><Relationship Id="rId35" Type="http://schemas.openxmlformats.org/officeDocument/2006/relationships/tags" Target="../tags/tag1970.xml"/><Relationship Id="rId56" Type="http://schemas.openxmlformats.org/officeDocument/2006/relationships/tags" Target="../tags/tag1991.xml"/><Relationship Id="rId77" Type="http://schemas.openxmlformats.org/officeDocument/2006/relationships/tags" Target="../tags/tag2012.xml"/><Relationship Id="rId8" Type="http://schemas.openxmlformats.org/officeDocument/2006/relationships/tags" Target="../tags/tag1943.xml"/><Relationship Id="rId51" Type="http://schemas.openxmlformats.org/officeDocument/2006/relationships/tags" Target="../tags/tag1986.xml"/><Relationship Id="rId72" Type="http://schemas.openxmlformats.org/officeDocument/2006/relationships/tags" Target="../tags/tag2007.xml"/><Relationship Id="rId93" Type="http://schemas.openxmlformats.org/officeDocument/2006/relationships/hyperlink" Target="https://www.ferc.gov/news-events/news/ferc-transmission-reform-paves-way-adding-new-energy-resources-grid" TargetMode="External"/><Relationship Id="rId98" Type="http://schemas.openxmlformats.org/officeDocument/2006/relationships/hyperlink" Target="https://business.columbia.edu/insights/climate/solar" TargetMode="External"/></Relationships>
</file>

<file path=ppt/slides/_rels/slide7.xml.rels><?xml version="1.0" encoding="UTF-8" standalone="yes"?>
<Relationships xmlns="http://schemas.openxmlformats.org/package/2006/relationships"><Relationship Id="rId26" Type="http://schemas.openxmlformats.org/officeDocument/2006/relationships/tags" Target="../tags/tag216.xml"/><Relationship Id="rId21" Type="http://schemas.openxmlformats.org/officeDocument/2006/relationships/tags" Target="../tags/tag211.xml"/><Relationship Id="rId42" Type="http://schemas.openxmlformats.org/officeDocument/2006/relationships/tags" Target="../tags/tag232.xml"/><Relationship Id="rId47" Type="http://schemas.openxmlformats.org/officeDocument/2006/relationships/tags" Target="../tags/tag237.xml"/><Relationship Id="rId63" Type="http://schemas.openxmlformats.org/officeDocument/2006/relationships/tags" Target="../tags/tag253.xml"/><Relationship Id="rId68" Type="http://schemas.openxmlformats.org/officeDocument/2006/relationships/tags" Target="../tags/tag258.xml"/><Relationship Id="rId84" Type="http://schemas.openxmlformats.org/officeDocument/2006/relationships/tags" Target="../tags/tag274.xml"/><Relationship Id="rId89" Type="http://schemas.openxmlformats.org/officeDocument/2006/relationships/hyperlink" Target="https://about.bnef.com/blog/1q-2024-global-pv-market-outlook/" TargetMode="External"/><Relationship Id="rId16" Type="http://schemas.openxmlformats.org/officeDocument/2006/relationships/tags" Target="../tags/tag206.xml"/><Relationship Id="rId11" Type="http://schemas.openxmlformats.org/officeDocument/2006/relationships/tags" Target="../tags/tag201.xml"/><Relationship Id="rId32" Type="http://schemas.openxmlformats.org/officeDocument/2006/relationships/tags" Target="../tags/tag222.xml"/><Relationship Id="rId37" Type="http://schemas.openxmlformats.org/officeDocument/2006/relationships/tags" Target="../tags/tag227.xml"/><Relationship Id="rId53" Type="http://schemas.openxmlformats.org/officeDocument/2006/relationships/tags" Target="../tags/tag243.xml"/><Relationship Id="rId58" Type="http://schemas.openxmlformats.org/officeDocument/2006/relationships/tags" Target="../tags/tag248.xml"/><Relationship Id="rId74" Type="http://schemas.openxmlformats.org/officeDocument/2006/relationships/tags" Target="../tags/tag264.xml"/><Relationship Id="rId79" Type="http://schemas.openxmlformats.org/officeDocument/2006/relationships/tags" Target="../tags/tag269.xml"/><Relationship Id="rId5" Type="http://schemas.openxmlformats.org/officeDocument/2006/relationships/tags" Target="../tags/tag195.xml"/><Relationship Id="rId90" Type="http://schemas.openxmlformats.org/officeDocument/2006/relationships/hyperlink" Target="https://www.iea.org/energy-system/electricity" TargetMode="External"/><Relationship Id="rId95" Type="http://schemas.openxmlformats.org/officeDocument/2006/relationships/chart" Target="../charts/chart4.xml"/><Relationship Id="rId22" Type="http://schemas.openxmlformats.org/officeDocument/2006/relationships/tags" Target="../tags/tag212.xml"/><Relationship Id="rId27" Type="http://schemas.openxmlformats.org/officeDocument/2006/relationships/tags" Target="../tags/tag217.xml"/><Relationship Id="rId43" Type="http://schemas.openxmlformats.org/officeDocument/2006/relationships/tags" Target="../tags/tag233.xml"/><Relationship Id="rId48" Type="http://schemas.openxmlformats.org/officeDocument/2006/relationships/tags" Target="../tags/tag238.xml"/><Relationship Id="rId64" Type="http://schemas.openxmlformats.org/officeDocument/2006/relationships/tags" Target="../tags/tag254.xml"/><Relationship Id="rId69" Type="http://schemas.openxmlformats.org/officeDocument/2006/relationships/tags" Target="../tags/tag259.xml"/><Relationship Id="rId8" Type="http://schemas.openxmlformats.org/officeDocument/2006/relationships/tags" Target="../tags/tag198.xml"/><Relationship Id="rId51" Type="http://schemas.openxmlformats.org/officeDocument/2006/relationships/tags" Target="../tags/tag241.xml"/><Relationship Id="rId72" Type="http://schemas.openxmlformats.org/officeDocument/2006/relationships/tags" Target="../tags/tag262.xml"/><Relationship Id="rId80" Type="http://schemas.openxmlformats.org/officeDocument/2006/relationships/tags" Target="../tags/tag270.xml"/><Relationship Id="rId85" Type="http://schemas.openxmlformats.org/officeDocument/2006/relationships/slideLayout" Target="../slideLayouts/slideLayout1.xml"/><Relationship Id="rId93" Type="http://schemas.openxmlformats.org/officeDocument/2006/relationships/hyperlink" Target="https://business.columbia.edu/insights/climate/solar" TargetMode="External"/><Relationship Id="rId3" Type="http://schemas.openxmlformats.org/officeDocument/2006/relationships/tags" Target="../tags/tag193.xml"/><Relationship Id="rId12" Type="http://schemas.openxmlformats.org/officeDocument/2006/relationships/tags" Target="../tags/tag202.xml"/><Relationship Id="rId17" Type="http://schemas.openxmlformats.org/officeDocument/2006/relationships/tags" Target="../tags/tag207.xml"/><Relationship Id="rId25" Type="http://schemas.openxmlformats.org/officeDocument/2006/relationships/tags" Target="../tags/tag215.xml"/><Relationship Id="rId33" Type="http://schemas.openxmlformats.org/officeDocument/2006/relationships/tags" Target="../tags/tag223.xml"/><Relationship Id="rId38" Type="http://schemas.openxmlformats.org/officeDocument/2006/relationships/tags" Target="../tags/tag228.xml"/><Relationship Id="rId46" Type="http://schemas.openxmlformats.org/officeDocument/2006/relationships/tags" Target="../tags/tag236.xml"/><Relationship Id="rId59" Type="http://schemas.openxmlformats.org/officeDocument/2006/relationships/tags" Target="../tags/tag249.xml"/><Relationship Id="rId67" Type="http://schemas.openxmlformats.org/officeDocument/2006/relationships/tags" Target="../tags/tag257.xml"/><Relationship Id="rId20" Type="http://schemas.openxmlformats.org/officeDocument/2006/relationships/tags" Target="../tags/tag210.xml"/><Relationship Id="rId41" Type="http://schemas.openxmlformats.org/officeDocument/2006/relationships/tags" Target="../tags/tag231.xml"/><Relationship Id="rId54" Type="http://schemas.openxmlformats.org/officeDocument/2006/relationships/tags" Target="../tags/tag244.xml"/><Relationship Id="rId62" Type="http://schemas.openxmlformats.org/officeDocument/2006/relationships/tags" Target="../tags/tag252.xml"/><Relationship Id="rId70" Type="http://schemas.openxmlformats.org/officeDocument/2006/relationships/tags" Target="../tags/tag260.xml"/><Relationship Id="rId75" Type="http://schemas.openxmlformats.org/officeDocument/2006/relationships/tags" Target="../tags/tag265.xml"/><Relationship Id="rId83" Type="http://schemas.openxmlformats.org/officeDocument/2006/relationships/tags" Target="../tags/tag273.xml"/><Relationship Id="rId88" Type="http://schemas.openxmlformats.org/officeDocument/2006/relationships/image" Target="../media/image13.emf"/><Relationship Id="rId91" Type="http://schemas.openxmlformats.org/officeDocument/2006/relationships/hyperlink" Target="https://business.columbia.edu/faculty/people/gernot-wagner" TargetMode="External"/><Relationship Id="rId1" Type="http://schemas.openxmlformats.org/officeDocument/2006/relationships/tags" Target="../tags/tag191.xml"/><Relationship Id="rId6" Type="http://schemas.openxmlformats.org/officeDocument/2006/relationships/tags" Target="../tags/tag196.xml"/><Relationship Id="rId15" Type="http://schemas.openxmlformats.org/officeDocument/2006/relationships/tags" Target="../tags/tag205.xml"/><Relationship Id="rId23" Type="http://schemas.openxmlformats.org/officeDocument/2006/relationships/tags" Target="../tags/tag213.xml"/><Relationship Id="rId28" Type="http://schemas.openxmlformats.org/officeDocument/2006/relationships/tags" Target="../tags/tag218.xml"/><Relationship Id="rId36" Type="http://schemas.openxmlformats.org/officeDocument/2006/relationships/tags" Target="../tags/tag226.xml"/><Relationship Id="rId49" Type="http://schemas.openxmlformats.org/officeDocument/2006/relationships/tags" Target="../tags/tag239.xml"/><Relationship Id="rId57" Type="http://schemas.openxmlformats.org/officeDocument/2006/relationships/tags" Target="../tags/tag247.xml"/><Relationship Id="rId10" Type="http://schemas.openxmlformats.org/officeDocument/2006/relationships/tags" Target="../tags/tag200.xml"/><Relationship Id="rId31" Type="http://schemas.openxmlformats.org/officeDocument/2006/relationships/tags" Target="../tags/tag221.xml"/><Relationship Id="rId44" Type="http://schemas.openxmlformats.org/officeDocument/2006/relationships/tags" Target="../tags/tag234.xml"/><Relationship Id="rId52" Type="http://schemas.openxmlformats.org/officeDocument/2006/relationships/tags" Target="../tags/tag242.xml"/><Relationship Id="rId60" Type="http://schemas.openxmlformats.org/officeDocument/2006/relationships/tags" Target="../tags/tag250.xml"/><Relationship Id="rId65" Type="http://schemas.openxmlformats.org/officeDocument/2006/relationships/tags" Target="../tags/tag255.xml"/><Relationship Id="rId73" Type="http://schemas.openxmlformats.org/officeDocument/2006/relationships/tags" Target="../tags/tag263.xml"/><Relationship Id="rId78" Type="http://schemas.openxmlformats.org/officeDocument/2006/relationships/tags" Target="../tags/tag268.xml"/><Relationship Id="rId81" Type="http://schemas.openxmlformats.org/officeDocument/2006/relationships/tags" Target="../tags/tag271.xml"/><Relationship Id="rId86" Type="http://schemas.openxmlformats.org/officeDocument/2006/relationships/notesSlide" Target="../notesSlides/notesSlide7.xml"/><Relationship Id="rId94" Type="http://schemas.openxmlformats.org/officeDocument/2006/relationships/chart" Target="../charts/chart3.xml"/><Relationship Id="rId4" Type="http://schemas.openxmlformats.org/officeDocument/2006/relationships/tags" Target="../tags/tag194.xml"/><Relationship Id="rId9" Type="http://schemas.openxmlformats.org/officeDocument/2006/relationships/tags" Target="../tags/tag199.xml"/><Relationship Id="rId13" Type="http://schemas.openxmlformats.org/officeDocument/2006/relationships/tags" Target="../tags/tag203.xml"/><Relationship Id="rId18" Type="http://schemas.openxmlformats.org/officeDocument/2006/relationships/tags" Target="../tags/tag208.xml"/><Relationship Id="rId39" Type="http://schemas.openxmlformats.org/officeDocument/2006/relationships/tags" Target="../tags/tag229.xml"/><Relationship Id="rId34" Type="http://schemas.openxmlformats.org/officeDocument/2006/relationships/tags" Target="../tags/tag224.xml"/><Relationship Id="rId50" Type="http://schemas.openxmlformats.org/officeDocument/2006/relationships/tags" Target="../tags/tag240.xml"/><Relationship Id="rId55" Type="http://schemas.openxmlformats.org/officeDocument/2006/relationships/tags" Target="../tags/tag245.xml"/><Relationship Id="rId76" Type="http://schemas.openxmlformats.org/officeDocument/2006/relationships/tags" Target="../tags/tag266.xml"/><Relationship Id="rId7" Type="http://schemas.openxmlformats.org/officeDocument/2006/relationships/tags" Target="../tags/tag197.xml"/><Relationship Id="rId71" Type="http://schemas.openxmlformats.org/officeDocument/2006/relationships/tags" Target="../tags/tag261.xml"/><Relationship Id="rId92" Type="http://schemas.openxmlformats.org/officeDocument/2006/relationships/hyperlink" Target="https://business.columbia.edu/insights/climate/cki" TargetMode="External"/><Relationship Id="rId2" Type="http://schemas.openxmlformats.org/officeDocument/2006/relationships/tags" Target="../tags/tag192.xml"/><Relationship Id="rId29" Type="http://schemas.openxmlformats.org/officeDocument/2006/relationships/tags" Target="../tags/tag219.xml"/><Relationship Id="rId24" Type="http://schemas.openxmlformats.org/officeDocument/2006/relationships/tags" Target="../tags/tag214.xml"/><Relationship Id="rId40" Type="http://schemas.openxmlformats.org/officeDocument/2006/relationships/tags" Target="../tags/tag230.xml"/><Relationship Id="rId45" Type="http://schemas.openxmlformats.org/officeDocument/2006/relationships/tags" Target="../tags/tag235.xml"/><Relationship Id="rId66" Type="http://schemas.openxmlformats.org/officeDocument/2006/relationships/tags" Target="../tags/tag256.xml"/><Relationship Id="rId87" Type="http://schemas.openxmlformats.org/officeDocument/2006/relationships/oleObject" Target="../embeddings/oleObject14.bin"/><Relationship Id="rId61" Type="http://schemas.openxmlformats.org/officeDocument/2006/relationships/tags" Target="../tags/tag251.xml"/><Relationship Id="rId82" Type="http://schemas.openxmlformats.org/officeDocument/2006/relationships/tags" Target="../tags/tag272.xml"/><Relationship Id="rId19" Type="http://schemas.openxmlformats.org/officeDocument/2006/relationships/tags" Target="../tags/tag209.xml"/><Relationship Id="rId14" Type="http://schemas.openxmlformats.org/officeDocument/2006/relationships/tags" Target="../tags/tag204.xml"/><Relationship Id="rId30" Type="http://schemas.openxmlformats.org/officeDocument/2006/relationships/tags" Target="../tags/tag220.xml"/><Relationship Id="rId35" Type="http://schemas.openxmlformats.org/officeDocument/2006/relationships/tags" Target="../tags/tag225.xml"/><Relationship Id="rId56" Type="http://schemas.openxmlformats.org/officeDocument/2006/relationships/tags" Target="../tags/tag246.xml"/><Relationship Id="rId77" Type="http://schemas.openxmlformats.org/officeDocument/2006/relationships/tags" Target="../tags/tag267.xml"/></Relationships>
</file>

<file path=ppt/slides/_rels/slide70.xml.rels><?xml version="1.0" encoding="UTF-8" standalone="yes"?>
<Relationships xmlns="http://schemas.openxmlformats.org/package/2006/relationships"><Relationship Id="rId8" Type="http://schemas.openxmlformats.org/officeDocument/2006/relationships/tags" Target="../tags/tag2029.xml"/><Relationship Id="rId13" Type="http://schemas.openxmlformats.org/officeDocument/2006/relationships/notesSlide" Target="../notesSlides/notesSlide66.xml"/><Relationship Id="rId18" Type="http://schemas.openxmlformats.org/officeDocument/2006/relationships/hyperlink" Target="https://www.seia.org/research-resources/utility-scale-solar-power-federal-lands-permitting-process" TargetMode="External"/><Relationship Id="rId26" Type="http://schemas.openxmlformats.org/officeDocument/2006/relationships/image" Target="../media/image90.png"/><Relationship Id="rId3" Type="http://schemas.openxmlformats.org/officeDocument/2006/relationships/tags" Target="../tags/tag2024.xml"/><Relationship Id="rId21" Type="http://schemas.openxmlformats.org/officeDocument/2006/relationships/hyperlink" Target="https://business.columbia.edu/faculty/people/gernot-wagner" TargetMode="External"/><Relationship Id="rId7" Type="http://schemas.openxmlformats.org/officeDocument/2006/relationships/tags" Target="../tags/tag2028.xml"/><Relationship Id="rId12" Type="http://schemas.openxmlformats.org/officeDocument/2006/relationships/slideLayout" Target="../slideLayouts/slideLayout1.xml"/><Relationship Id="rId17" Type="http://schemas.openxmlformats.org/officeDocument/2006/relationships/hyperlink" Target="https://www.eclareon.com/project/barriers-and-best-practices-for-wind-and-solar-electricity-in-the-eu27-and-uk/" TargetMode="External"/><Relationship Id="rId25" Type="http://schemas.openxmlformats.org/officeDocument/2006/relationships/image" Target="../media/image89.png"/><Relationship Id="rId2" Type="http://schemas.openxmlformats.org/officeDocument/2006/relationships/tags" Target="../tags/tag2023.xml"/><Relationship Id="rId16" Type="http://schemas.openxmlformats.org/officeDocument/2006/relationships/hyperlink" Target="https://www.popsci.com/environment/outdated-renewable-energy-laws/" TargetMode="External"/><Relationship Id="rId20" Type="http://schemas.openxmlformats.org/officeDocument/2006/relationships/hyperlink" Target="https://bidenwhitehouse.archives.gov/ceq/news-updates/2024/04/30/biden-harris-administration-finalizes-reforms-to-modernize-environmental-reviews-accelerate-americas-clean-energy-future-simplify-the-process-to-rebuild-our-nations-infrastructure/#:~:text=In%202022%2C%20CEQ%20finalized%20a,climate%20change%E2%80%94during%20environmental%20reviews." TargetMode="External"/><Relationship Id="rId29" Type="http://schemas.openxmlformats.org/officeDocument/2006/relationships/image" Target="../media/image93.png"/><Relationship Id="rId1" Type="http://schemas.openxmlformats.org/officeDocument/2006/relationships/tags" Target="../tags/tag2022.xml"/><Relationship Id="rId6" Type="http://schemas.openxmlformats.org/officeDocument/2006/relationships/tags" Target="../tags/tag2027.xml"/><Relationship Id="rId11" Type="http://schemas.openxmlformats.org/officeDocument/2006/relationships/tags" Target="../tags/tag2032.xml"/><Relationship Id="rId24" Type="http://schemas.openxmlformats.org/officeDocument/2006/relationships/image" Target="../media/image88.png"/><Relationship Id="rId5" Type="http://schemas.openxmlformats.org/officeDocument/2006/relationships/tags" Target="../tags/tag2026.xml"/><Relationship Id="rId15" Type="http://schemas.openxmlformats.org/officeDocument/2006/relationships/image" Target="../media/image13.emf"/><Relationship Id="rId23" Type="http://schemas.openxmlformats.org/officeDocument/2006/relationships/hyperlink" Target="https://business.columbia.edu/insights/climate/solar" TargetMode="External"/><Relationship Id="rId28" Type="http://schemas.openxmlformats.org/officeDocument/2006/relationships/image" Target="../media/image92.png"/><Relationship Id="rId10" Type="http://schemas.openxmlformats.org/officeDocument/2006/relationships/tags" Target="../tags/tag2031.xml"/><Relationship Id="rId19" Type="http://schemas.openxmlformats.org/officeDocument/2006/relationships/hyperlink" Target="https://www.reuters.com/business/energy/europe-verge-permitting-leap-wind-solar-farms-2023-06-01/" TargetMode="External"/><Relationship Id="rId4" Type="http://schemas.openxmlformats.org/officeDocument/2006/relationships/tags" Target="../tags/tag2025.xml"/><Relationship Id="rId9" Type="http://schemas.openxmlformats.org/officeDocument/2006/relationships/tags" Target="../tags/tag2030.xml"/><Relationship Id="rId14" Type="http://schemas.openxmlformats.org/officeDocument/2006/relationships/oleObject" Target="../embeddings/oleObject71.bin"/><Relationship Id="rId22" Type="http://schemas.openxmlformats.org/officeDocument/2006/relationships/hyperlink" Target="https://business.columbia.edu/insights/climate/cki" TargetMode="External"/><Relationship Id="rId27" Type="http://schemas.openxmlformats.org/officeDocument/2006/relationships/image" Target="../media/image91.png"/></Relationships>
</file>

<file path=ppt/slides/_rels/slide71.xml.rels><?xml version="1.0" encoding="UTF-8" standalone="yes"?>
<Relationships xmlns="http://schemas.openxmlformats.org/package/2006/relationships"><Relationship Id="rId8" Type="http://schemas.openxmlformats.org/officeDocument/2006/relationships/hyperlink" Target="https://blogs.scientificamerican.com/plugged-in/renewable-energy-intermittency-explained-challenges-solutions-and-opportunities/" TargetMode="External"/><Relationship Id="rId13" Type="http://schemas.openxmlformats.org/officeDocument/2006/relationships/hyperlink" Target="https://business.columbia.edu/insights/climate/cki" TargetMode="External"/><Relationship Id="rId3" Type="http://schemas.openxmlformats.org/officeDocument/2006/relationships/tags" Target="../tags/tag2035.xml"/><Relationship Id="rId7" Type="http://schemas.openxmlformats.org/officeDocument/2006/relationships/image" Target="../media/image22.emf"/><Relationship Id="rId12" Type="http://schemas.openxmlformats.org/officeDocument/2006/relationships/hyperlink" Target="https://business.columbia.edu/faculty/people/gernot-wagner" TargetMode="External"/><Relationship Id="rId2" Type="http://schemas.openxmlformats.org/officeDocument/2006/relationships/tags" Target="../tags/tag2034.xml"/><Relationship Id="rId1" Type="http://schemas.openxmlformats.org/officeDocument/2006/relationships/tags" Target="../tags/tag2033.xml"/><Relationship Id="rId6" Type="http://schemas.openxmlformats.org/officeDocument/2006/relationships/oleObject" Target="../embeddings/oleObject72.bin"/><Relationship Id="rId11" Type="http://schemas.openxmlformats.org/officeDocument/2006/relationships/hyperlink" Target="https://www.tencent.com/en-us/articles/2201784.html" TargetMode="External"/><Relationship Id="rId5" Type="http://schemas.openxmlformats.org/officeDocument/2006/relationships/notesSlide" Target="../notesSlides/notesSlide67.xml"/><Relationship Id="rId15" Type="http://schemas.openxmlformats.org/officeDocument/2006/relationships/image" Target="../media/image94.png"/><Relationship Id="rId10" Type="http://schemas.openxmlformats.org/officeDocument/2006/relationships/hyperlink" Target="https://www.eia.gov/totalenergy/data/browser/?tbl=T01.02#/?f=M&amp;start=202011&amp;end=202305&amp;charted=10" TargetMode="External"/><Relationship Id="rId4" Type="http://schemas.openxmlformats.org/officeDocument/2006/relationships/slideLayout" Target="../slideLayouts/slideLayout1.xml"/><Relationship Id="rId9" Type="http://schemas.openxmlformats.org/officeDocument/2006/relationships/hyperlink" Target="https://www.solar4ever.com.au/PowerProduction.php" TargetMode="External"/><Relationship Id="rId14" Type="http://schemas.openxmlformats.org/officeDocument/2006/relationships/hyperlink" Target="https://business.columbia.edu/insights/climate/solar" TargetMode="External"/></Relationships>
</file>

<file path=ppt/slides/_rels/slide72.xml.rels><?xml version="1.0" encoding="UTF-8" standalone="yes"?>
<Relationships xmlns="http://schemas.openxmlformats.org/package/2006/relationships"><Relationship Id="rId8" Type="http://schemas.openxmlformats.org/officeDocument/2006/relationships/tags" Target="../tags/tag2043.xml"/><Relationship Id="rId13" Type="http://schemas.openxmlformats.org/officeDocument/2006/relationships/tags" Target="../tags/tag2048.xml"/><Relationship Id="rId18" Type="http://schemas.openxmlformats.org/officeDocument/2006/relationships/oleObject" Target="../embeddings/oleObject73.bin"/><Relationship Id="rId26" Type="http://schemas.openxmlformats.org/officeDocument/2006/relationships/hyperlink" Target="https://business.columbia.edu/insights/climate/cki" TargetMode="External"/><Relationship Id="rId3" Type="http://schemas.openxmlformats.org/officeDocument/2006/relationships/tags" Target="../tags/tag2038.xml"/><Relationship Id="rId21" Type="http://schemas.openxmlformats.org/officeDocument/2006/relationships/hyperlink" Target="https://www.solar.com/learn/what-is-the-carbon-footprint-of-solar-panels/#:~:text=Residential%20solar%20panels%20emit%20around,first%20three%20years%20of%20operation." TargetMode="External"/><Relationship Id="rId7" Type="http://schemas.openxmlformats.org/officeDocument/2006/relationships/tags" Target="../tags/tag2042.xml"/><Relationship Id="rId12" Type="http://schemas.openxmlformats.org/officeDocument/2006/relationships/tags" Target="../tags/tag2047.xml"/><Relationship Id="rId17" Type="http://schemas.openxmlformats.org/officeDocument/2006/relationships/notesSlide" Target="../notesSlides/notesSlide68.xml"/><Relationship Id="rId25" Type="http://schemas.openxmlformats.org/officeDocument/2006/relationships/hyperlink" Target="https://business.columbia.edu/faculty/people/gernot-wagner" TargetMode="External"/><Relationship Id="rId2" Type="http://schemas.openxmlformats.org/officeDocument/2006/relationships/tags" Target="../tags/tag2037.xml"/><Relationship Id="rId16" Type="http://schemas.openxmlformats.org/officeDocument/2006/relationships/slideLayout" Target="../slideLayouts/slideLayout1.xml"/><Relationship Id="rId20" Type="http://schemas.openxmlformats.org/officeDocument/2006/relationships/chart" Target="../charts/chart51.xml"/><Relationship Id="rId1" Type="http://schemas.openxmlformats.org/officeDocument/2006/relationships/tags" Target="../tags/tag2036.xml"/><Relationship Id="rId6" Type="http://schemas.openxmlformats.org/officeDocument/2006/relationships/tags" Target="../tags/tag2041.xml"/><Relationship Id="rId11" Type="http://schemas.openxmlformats.org/officeDocument/2006/relationships/tags" Target="../tags/tag2046.xml"/><Relationship Id="rId24" Type="http://schemas.openxmlformats.org/officeDocument/2006/relationships/hyperlink" Target="http://chrome-extension:/efaidnbmnnnibpcajpcglclefindmkaj/https:/www.nrel.gov/docs/fy16osti/66595.pdf" TargetMode="External"/><Relationship Id="rId5" Type="http://schemas.openxmlformats.org/officeDocument/2006/relationships/tags" Target="../tags/tag2040.xml"/><Relationship Id="rId15" Type="http://schemas.openxmlformats.org/officeDocument/2006/relationships/tags" Target="../tags/tag2050.xml"/><Relationship Id="rId23" Type="http://schemas.openxmlformats.org/officeDocument/2006/relationships/hyperlink" Target="https://docs.nrel.gov/docs/fy16osti/66595.pdf" TargetMode="External"/><Relationship Id="rId10" Type="http://schemas.openxmlformats.org/officeDocument/2006/relationships/tags" Target="../tags/tag2045.xml"/><Relationship Id="rId19" Type="http://schemas.openxmlformats.org/officeDocument/2006/relationships/image" Target="../media/image77.emf"/><Relationship Id="rId4" Type="http://schemas.openxmlformats.org/officeDocument/2006/relationships/tags" Target="../tags/tag2039.xml"/><Relationship Id="rId9" Type="http://schemas.openxmlformats.org/officeDocument/2006/relationships/tags" Target="../tags/tag2044.xml"/><Relationship Id="rId14" Type="http://schemas.openxmlformats.org/officeDocument/2006/relationships/tags" Target="../tags/tag2049.xml"/><Relationship Id="rId22" Type="http://schemas.openxmlformats.org/officeDocument/2006/relationships/hyperlink" Target="https://www.solar.com/learn/new-nem-3-0-savings-calculations-show-path-to-maximum-bill-reduction/" TargetMode="External"/><Relationship Id="rId27" Type="http://schemas.openxmlformats.org/officeDocument/2006/relationships/hyperlink" Target="https://business.columbia.edu/insights/climate/solar" TargetMode="External"/></Relationships>
</file>

<file path=ppt/slides/_rels/slide73.xml.rels><?xml version="1.0" encoding="UTF-8" standalone="yes"?>
<Relationships xmlns="http://schemas.openxmlformats.org/package/2006/relationships"><Relationship Id="rId13" Type="http://schemas.openxmlformats.org/officeDocument/2006/relationships/tags" Target="../tags/tag2063.xml"/><Relationship Id="rId18" Type="http://schemas.openxmlformats.org/officeDocument/2006/relationships/tags" Target="../tags/tag2068.xml"/><Relationship Id="rId26" Type="http://schemas.openxmlformats.org/officeDocument/2006/relationships/hyperlink" Target="https://www.greentechmedia.com/articles/read/pumped-hydro-moves-to-retain-storage-market-leadership#:~:text=Pumped%20hydro%20is%20already%20the,batteries%2C%20World%20Bank%20figures%20show" TargetMode="External"/><Relationship Id="rId21" Type="http://schemas.openxmlformats.org/officeDocument/2006/relationships/oleObject" Target="../embeddings/oleObject74.bin"/><Relationship Id="rId34" Type="http://schemas.openxmlformats.org/officeDocument/2006/relationships/hyperlink" Target="https://business.columbia.edu/insights/climate/solar" TargetMode="External"/><Relationship Id="rId7" Type="http://schemas.openxmlformats.org/officeDocument/2006/relationships/tags" Target="../tags/tag2057.xml"/><Relationship Id="rId12" Type="http://schemas.openxmlformats.org/officeDocument/2006/relationships/tags" Target="../tags/tag2062.xml"/><Relationship Id="rId17" Type="http://schemas.openxmlformats.org/officeDocument/2006/relationships/tags" Target="../tags/tag2067.xml"/><Relationship Id="rId25" Type="http://schemas.openxmlformats.org/officeDocument/2006/relationships/hyperlink" Target="https://about.bnef.com/blog/top-10-energy-storage-trends-in-2023/#:~:text=Lithium%2Dion%20battery%20pack%20prices,recorded%20an%20increase%20in%20price" TargetMode="External"/><Relationship Id="rId33" Type="http://schemas.openxmlformats.org/officeDocument/2006/relationships/hyperlink" Target="https://business.columbia.edu/insights/climate/cki" TargetMode="External"/><Relationship Id="rId38" Type="http://schemas.openxmlformats.org/officeDocument/2006/relationships/image" Target="../media/image33.png"/><Relationship Id="rId2" Type="http://schemas.openxmlformats.org/officeDocument/2006/relationships/tags" Target="../tags/tag2052.xml"/><Relationship Id="rId16" Type="http://schemas.openxmlformats.org/officeDocument/2006/relationships/tags" Target="../tags/tag2066.xml"/><Relationship Id="rId20" Type="http://schemas.openxmlformats.org/officeDocument/2006/relationships/notesSlide" Target="../notesSlides/notesSlide69.xml"/><Relationship Id="rId29" Type="http://schemas.openxmlformats.org/officeDocument/2006/relationships/hyperlink" Target="https://www.energy.vic.gov.au/renewable-energy/batteries-energy-storage-projects/victorian-big-battery#:~:text=The%20Victorian%20Big%20Battery%20(VBB,Victorian%20homes%20for%2030%20minutes" TargetMode="External"/><Relationship Id="rId1" Type="http://schemas.openxmlformats.org/officeDocument/2006/relationships/tags" Target="../tags/tag2051.xml"/><Relationship Id="rId6" Type="http://schemas.openxmlformats.org/officeDocument/2006/relationships/tags" Target="../tags/tag2056.xml"/><Relationship Id="rId11" Type="http://schemas.openxmlformats.org/officeDocument/2006/relationships/tags" Target="../tags/tag2061.xml"/><Relationship Id="rId24" Type="http://schemas.openxmlformats.org/officeDocument/2006/relationships/hyperlink" Target="https://aei.ie/blog/solar-panel-battery-storage/" TargetMode="External"/><Relationship Id="rId32" Type="http://schemas.openxmlformats.org/officeDocument/2006/relationships/hyperlink" Target="https://business.columbia.edu/faculty/people/gernot-wagner" TargetMode="External"/><Relationship Id="rId37" Type="http://schemas.openxmlformats.org/officeDocument/2006/relationships/image" Target="../media/image32.png"/><Relationship Id="rId5" Type="http://schemas.openxmlformats.org/officeDocument/2006/relationships/tags" Target="../tags/tag2055.xml"/><Relationship Id="rId15" Type="http://schemas.openxmlformats.org/officeDocument/2006/relationships/tags" Target="../tags/tag2065.xml"/><Relationship Id="rId23" Type="http://schemas.openxmlformats.org/officeDocument/2006/relationships/hyperlink" Target="https://www.energy.gov/eere/solar/thermal-storage-system-concentrating-solar-thermal-power-basics" TargetMode="External"/><Relationship Id="rId28" Type="http://schemas.openxmlformats.org/officeDocument/2006/relationships/hyperlink" Target="https://theconversation.com/batteries-get-hyped-but-pumped-hydro-provides-the-vast-majority-of-long-term-energy-storage-essential-for-renewable-power-heres-how-it-works-174446" TargetMode="External"/><Relationship Id="rId36" Type="http://schemas.openxmlformats.org/officeDocument/2006/relationships/image" Target="../media/image96.jpeg"/><Relationship Id="rId10" Type="http://schemas.openxmlformats.org/officeDocument/2006/relationships/tags" Target="../tags/tag2060.xml"/><Relationship Id="rId19" Type="http://schemas.openxmlformats.org/officeDocument/2006/relationships/slideLayout" Target="../slideLayouts/slideLayout1.xml"/><Relationship Id="rId31" Type="http://schemas.openxmlformats.org/officeDocument/2006/relationships/hyperlink" Target="https://www.entura.com.au/batteries-vs-pumped-storage-hydropower-a-place-for-both/" TargetMode="External"/><Relationship Id="rId4" Type="http://schemas.openxmlformats.org/officeDocument/2006/relationships/tags" Target="../tags/tag2054.xml"/><Relationship Id="rId9" Type="http://schemas.openxmlformats.org/officeDocument/2006/relationships/tags" Target="../tags/tag2059.xml"/><Relationship Id="rId14" Type="http://schemas.openxmlformats.org/officeDocument/2006/relationships/tags" Target="../tags/tag2064.xml"/><Relationship Id="rId22" Type="http://schemas.openxmlformats.org/officeDocument/2006/relationships/image" Target="../media/image13.emf"/><Relationship Id="rId27" Type="http://schemas.openxmlformats.org/officeDocument/2006/relationships/hyperlink" Target="https://abcnews.go.com/Business/batteries-solar-wind-hydropower-renewable-energy-essential-curbing/story?id=84019384" TargetMode="External"/><Relationship Id="rId30" Type="http://schemas.openxmlformats.org/officeDocument/2006/relationships/hyperlink" Target="https://www.renewableenergyworld.com/energy-storage/commercializing-standalone-thermal-energy-storage/" TargetMode="External"/><Relationship Id="rId35" Type="http://schemas.openxmlformats.org/officeDocument/2006/relationships/image" Target="../media/image95.jpeg"/><Relationship Id="rId8" Type="http://schemas.openxmlformats.org/officeDocument/2006/relationships/tags" Target="../tags/tag2058.xml"/><Relationship Id="rId3" Type="http://schemas.openxmlformats.org/officeDocument/2006/relationships/tags" Target="../tags/tag2053.xml"/></Relationships>
</file>

<file path=ppt/slides/_rels/slide74.xml.rels><?xml version="1.0" encoding="UTF-8" standalone="yes"?>
<Relationships xmlns="http://schemas.openxmlformats.org/package/2006/relationships"><Relationship Id="rId8" Type="http://schemas.openxmlformats.org/officeDocument/2006/relationships/tags" Target="../tags/tag2076.xml"/><Relationship Id="rId13" Type="http://schemas.openxmlformats.org/officeDocument/2006/relationships/oleObject" Target="../embeddings/oleObject75.bin"/><Relationship Id="rId18" Type="http://schemas.openxmlformats.org/officeDocument/2006/relationships/hyperlink" Target="https://business.columbia.edu/insights/climate/cki" TargetMode="External"/><Relationship Id="rId3" Type="http://schemas.openxmlformats.org/officeDocument/2006/relationships/tags" Target="../tags/tag2071.xml"/><Relationship Id="rId21" Type="http://schemas.openxmlformats.org/officeDocument/2006/relationships/image" Target="../media/image97.png"/><Relationship Id="rId7" Type="http://schemas.openxmlformats.org/officeDocument/2006/relationships/tags" Target="../tags/tag2075.xml"/><Relationship Id="rId12" Type="http://schemas.openxmlformats.org/officeDocument/2006/relationships/notesSlide" Target="../notesSlides/notesSlide70.xml"/><Relationship Id="rId17" Type="http://schemas.openxmlformats.org/officeDocument/2006/relationships/hyperlink" Target="https://business.columbia.edu/faculty/people/gernot-wagner" TargetMode="External"/><Relationship Id="rId2" Type="http://schemas.openxmlformats.org/officeDocument/2006/relationships/tags" Target="../tags/tag2070.xml"/><Relationship Id="rId16" Type="http://schemas.openxmlformats.org/officeDocument/2006/relationships/hyperlink" Target="https://www.unsustainablemagazine.com/solar-power-in-developing-countries/#Are_international_aid_agencies_installing_solar" TargetMode="External"/><Relationship Id="rId20" Type="http://schemas.openxmlformats.org/officeDocument/2006/relationships/chart" Target="../charts/chart52.xml"/><Relationship Id="rId1" Type="http://schemas.openxmlformats.org/officeDocument/2006/relationships/tags" Target="../tags/tag2069.xml"/><Relationship Id="rId6" Type="http://schemas.openxmlformats.org/officeDocument/2006/relationships/tags" Target="../tags/tag2074.xml"/><Relationship Id="rId11" Type="http://schemas.openxmlformats.org/officeDocument/2006/relationships/slideLayout" Target="../slideLayouts/slideLayout1.xml"/><Relationship Id="rId5" Type="http://schemas.openxmlformats.org/officeDocument/2006/relationships/tags" Target="../tags/tag2073.xml"/><Relationship Id="rId15" Type="http://schemas.openxmlformats.org/officeDocument/2006/relationships/hyperlink" Target="https://www.worldbank.org/en/topic/energy/publication/solar-photovoltaic-power-potential-by-country" TargetMode="External"/><Relationship Id="rId10" Type="http://schemas.openxmlformats.org/officeDocument/2006/relationships/tags" Target="../tags/tag2078.xml"/><Relationship Id="rId19" Type="http://schemas.openxmlformats.org/officeDocument/2006/relationships/hyperlink" Target="https://business.columbia.edu/insights/climate/solar" TargetMode="External"/><Relationship Id="rId4" Type="http://schemas.openxmlformats.org/officeDocument/2006/relationships/tags" Target="../tags/tag2072.xml"/><Relationship Id="rId9" Type="http://schemas.openxmlformats.org/officeDocument/2006/relationships/tags" Target="../tags/tag2077.xml"/><Relationship Id="rId14" Type="http://schemas.openxmlformats.org/officeDocument/2006/relationships/image" Target="../media/image22.emf"/></Relationships>
</file>

<file path=ppt/slides/_rels/slide75.xml.rels><?xml version="1.0" encoding="UTF-8" standalone="yes"?>
<Relationships xmlns="http://schemas.openxmlformats.org/package/2006/relationships"><Relationship Id="rId8" Type="http://schemas.openxmlformats.org/officeDocument/2006/relationships/notesSlide" Target="../notesSlides/notesSlide71.xml"/><Relationship Id="rId13" Type="http://schemas.openxmlformats.org/officeDocument/2006/relationships/image" Target="../media/image100.png"/><Relationship Id="rId18" Type="http://schemas.openxmlformats.org/officeDocument/2006/relationships/hyperlink" Target="https://business.columbia.edu/insights/climate/solar" TargetMode="External"/><Relationship Id="rId3" Type="http://schemas.openxmlformats.org/officeDocument/2006/relationships/tags" Target="../tags/tag2081.xml"/><Relationship Id="rId7" Type="http://schemas.openxmlformats.org/officeDocument/2006/relationships/slideLayout" Target="../slideLayouts/slideLayout1.xml"/><Relationship Id="rId12" Type="http://schemas.openxmlformats.org/officeDocument/2006/relationships/image" Target="../media/image99.png"/><Relationship Id="rId17" Type="http://schemas.openxmlformats.org/officeDocument/2006/relationships/hyperlink" Target="https://business.columbia.edu/insights/climate/cki" TargetMode="External"/><Relationship Id="rId2" Type="http://schemas.openxmlformats.org/officeDocument/2006/relationships/tags" Target="../tags/tag2080.xml"/><Relationship Id="rId16" Type="http://schemas.openxmlformats.org/officeDocument/2006/relationships/hyperlink" Target="https://business.columbia.edu/faculty/people/gernot-wagner" TargetMode="External"/><Relationship Id="rId1" Type="http://schemas.openxmlformats.org/officeDocument/2006/relationships/tags" Target="../tags/tag2079.xml"/><Relationship Id="rId6" Type="http://schemas.openxmlformats.org/officeDocument/2006/relationships/tags" Target="../tags/tag2084.xml"/><Relationship Id="rId11" Type="http://schemas.openxmlformats.org/officeDocument/2006/relationships/image" Target="../media/image98.png"/><Relationship Id="rId5" Type="http://schemas.openxmlformats.org/officeDocument/2006/relationships/tags" Target="../tags/tag2083.xml"/><Relationship Id="rId15" Type="http://schemas.openxmlformats.org/officeDocument/2006/relationships/hyperlink" Target="https://emacx.com/documents/TheHistoryandEvolvementofElectricalPeakLoadControlSystems_001.pdf" TargetMode="External"/><Relationship Id="rId10" Type="http://schemas.openxmlformats.org/officeDocument/2006/relationships/image" Target="../media/image13.emf"/><Relationship Id="rId4" Type="http://schemas.openxmlformats.org/officeDocument/2006/relationships/tags" Target="../tags/tag2082.xml"/><Relationship Id="rId9" Type="http://schemas.openxmlformats.org/officeDocument/2006/relationships/oleObject" Target="../embeddings/oleObject76.bin"/><Relationship Id="rId14" Type="http://schemas.openxmlformats.org/officeDocument/2006/relationships/hyperlink" Target="https://www.iea.org/energy-system/energy-efficiency-and-demand/demand-response" TargetMode="External"/></Relationships>
</file>

<file path=ppt/slides/_rels/slide76.xml.rels><?xml version="1.0" encoding="UTF-8" standalone="yes"?>
<Relationships xmlns="http://schemas.openxmlformats.org/package/2006/relationships"><Relationship Id="rId13" Type="http://schemas.openxmlformats.org/officeDocument/2006/relationships/tags" Target="../tags/tag2097.xml"/><Relationship Id="rId18" Type="http://schemas.openxmlformats.org/officeDocument/2006/relationships/tags" Target="../tags/tag2102.xml"/><Relationship Id="rId26" Type="http://schemas.openxmlformats.org/officeDocument/2006/relationships/tags" Target="../tags/tag2110.xml"/><Relationship Id="rId39" Type="http://schemas.openxmlformats.org/officeDocument/2006/relationships/hyperlink" Target="https://business.columbia.edu/faculty/people/gernot-wagner" TargetMode="External"/><Relationship Id="rId21" Type="http://schemas.openxmlformats.org/officeDocument/2006/relationships/tags" Target="../tags/tag2105.xml"/><Relationship Id="rId34" Type="http://schemas.openxmlformats.org/officeDocument/2006/relationships/chart" Target="../charts/chart53.xml"/><Relationship Id="rId7" Type="http://schemas.openxmlformats.org/officeDocument/2006/relationships/tags" Target="../tags/tag2091.xml"/><Relationship Id="rId2" Type="http://schemas.openxmlformats.org/officeDocument/2006/relationships/tags" Target="../tags/tag2086.xml"/><Relationship Id="rId16" Type="http://schemas.openxmlformats.org/officeDocument/2006/relationships/tags" Target="../tags/tag2100.xml"/><Relationship Id="rId20" Type="http://schemas.openxmlformats.org/officeDocument/2006/relationships/tags" Target="../tags/tag2104.xml"/><Relationship Id="rId29" Type="http://schemas.openxmlformats.org/officeDocument/2006/relationships/tags" Target="../tags/tag2113.xml"/><Relationship Id="rId41" Type="http://schemas.openxmlformats.org/officeDocument/2006/relationships/hyperlink" Target="https://business.columbia.edu/insights/climate/solar" TargetMode="External"/><Relationship Id="rId1" Type="http://schemas.openxmlformats.org/officeDocument/2006/relationships/tags" Target="../tags/tag2085.xml"/><Relationship Id="rId6" Type="http://schemas.openxmlformats.org/officeDocument/2006/relationships/tags" Target="../tags/tag2090.xml"/><Relationship Id="rId11" Type="http://schemas.openxmlformats.org/officeDocument/2006/relationships/tags" Target="../tags/tag2095.xml"/><Relationship Id="rId24" Type="http://schemas.openxmlformats.org/officeDocument/2006/relationships/tags" Target="../tags/tag2108.xml"/><Relationship Id="rId32" Type="http://schemas.openxmlformats.org/officeDocument/2006/relationships/oleObject" Target="../embeddings/oleObject77.bin"/><Relationship Id="rId37" Type="http://schemas.openxmlformats.org/officeDocument/2006/relationships/hyperlink" Target="https://www.pv-tech.org/china-to-build-solar-recycling-system-by-2025/" TargetMode="External"/><Relationship Id="rId40" Type="http://schemas.openxmlformats.org/officeDocument/2006/relationships/hyperlink" Target="https://business.columbia.edu/insights/climate/cki" TargetMode="External"/><Relationship Id="rId5" Type="http://schemas.openxmlformats.org/officeDocument/2006/relationships/tags" Target="../tags/tag2089.xml"/><Relationship Id="rId15" Type="http://schemas.openxmlformats.org/officeDocument/2006/relationships/tags" Target="../tags/tag2099.xml"/><Relationship Id="rId23" Type="http://schemas.openxmlformats.org/officeDocument/2006/relationships/tags" Target="../tags/tag2107.xml"/><Relationship Id="rId28" Type="http://schemas.openxmlformats.org/officeDocument/2006/relationships/tags" Target="../tags/tag2112.xml"/><Relationship Id="rId36" Type="http://schemas.openxmlformats.org/officeDocument/2006/relationships/hyperlink" Target="https://www.nrel.gov/docs/fy21osti/74124.pdf" TargetMode="External"/><Relationship Id="rId10" Type="http://schemas.openxmlformats.org/officeDocument/2006/relationships/tags" Target="../tags/tag2094.xml"/><Relationship Id="rId19" Type="http://schemas.openxmlformats.org/officeDocument/2006/relationships/tags" Target="../tags/tag2103.xml"/><Relationship Id="rId31" Type="http://schemas.openxmlformats.org/officeDocument/2006/relationships/notesSlide" Target="../notesSlides/notesSlide72.xml"/><Relationship Id="rId4" Type="http://schemas.openxmlformats.org/officeDocument/2006/relationships/tags" Target="../tags/tag2088.xml"/><Relationship Id="rId9" Type="http://schemas.openxmlformats.org/officeDocument/2006/relationships/tags" Target="../tags/tag2093.xml"/><Relationship Id="rId14" Type="http://schemas.openxmlformats.org/officeDocument/2006/relationships/tags" Target="../tags/tag2098.xml"/><Relationship Id="rId22" Type="http://schemas.openxmlformats.org/officeDocument/2006/relationships/tags" Target="../tags/tag2106.xml"/><Relationship Id="rId27" Type="http://schemas.openxmlformats.org/officeDocument/2006/relationships/tags" Target="../tags/tag2111.xml"/><Relationship Id="rId30" Type="http://schemas.openxmlformats.org/officeDocument/2006/relationships/slideLayout" Target="../slideLayouts/slideLayout1.xml"/><Relationship Id="rId35" Type="http://schemas.openxmlformats.org/officeDocument/2006/relationships/hyperlink" Target="https://www.irena.org/-/media/Files/IRENA/Agency/Publication/2016/IRENA_IEAPVPS_End-of-Life_Solar_PV_Panels_2016.pdf" TargetMode="External"/><Relationship Id="rId8" Type="http://schemas.openxmlformats.org/officeDocument/2006/relationships/tags" Target="../tags/tag2092.xml"/><Relationship Id="rId3" Type="http://schemas.openxmlformats.org/officeDocument/2006/relationships/tags" Target="../tags/tag2087.xml"/><Relationship Id="rId12" Type="http://schemas.openxmlformats.org/officeDocument/2006/relationships/tags" Target="../tags/tag2096.xml"/><Relationship Id="rId17" Type="http://schemas.openxmlformats.org/officeDocument/2006/relationships/tags" Target="../tags/tag2101.xml"/><Relationship Id="rId25" Type="http://schemas.openxmlformats.org/officeDocument/2006/relationships/tags" Target="../tags/tag2109.xml"/><Relationship Id="rId33" Type="http://schemas.openxmlformats.org/officeDocument/2006/relationships/image" Target="../media/image22.emf"/><Relationship Id="rId38" Type="http://schemas.openxmlformats.org/officeDocument/2006/relationships/hyperlink" Target="https://environment.ec.europa.eu/topics/waste-and-recycling/waste-electrical-and-electronic-equipment-weee_en" TargetMode="External"/></Relationships>
</file>

<file path=ppt/slides/_rels/slide77.xml.rels><?xml version="1.0" encoding="UTF-8" standalone="yes"?>
<Relationships xmlns="http://schemas.openxmlformats.org/package/2006/relationships"><Relationship Id="rId8" Type="http://schemas.openxmlformats.org/officeDocument/2006/relationships/image" Target="../media/image104.jpeg"/><Relationship Id="rId13" Type="http://schemas.openxmlformats.org/officeDocument/2006/relationships/image" Target="../media/image109.jpeg"/><Relationship Id="rId3" Type="http://schemas.openxmlformats.org/officeDocument/2006/relationships/oleObject" Target="../embeddings/oleObject78.bin"/><Relationship Id="rId7" Type="http://schemas.openxmlformats.org/officeDocument/2006/relationships/image" Target="../media/image103.jpeg"/><Relationship Id="rId12" Type="http://schemas.openxmlformats.org/officeDocument/2006/relationships/image" Target="../media/image108.jpeg"/><Relationship Id="rId2" Type="http://schemas.openxmlformats.org/officeDocument/2006/relationships/slideLayout" Target="../slideLayouts/slideLayout1.xml"/><Relationship Id="rId16" Type="http://schemas.openxmlformats.org/officeDocument/2006/relationships/image" Target="../media/image110.jpeg"/><Relationship Id="rId1" Type="http://schemas.openxmlformats.org/officeDocument/2006/relationships/tags" Target="../tags/tag2114.xml"/><Relationship Id="rId6" Type="http://schemas.openxmlformats.org/officeDocument/2006/relationships/image" Target="../media/image102.png"/><Relationship Id="rId11" Type="http://schemas.openxmlformats.org/officeDocument/2006/relationships/image" Target="../media/image107.jpeg"/><Relationship Id="rId5" Type="http://schemas.openxmlformats.org/officeDocument/2006/relationships/hyperlink" Target="mailto:gwagner@Columbia.edu" TargetMode="External"/><Relationship Id="rId15" Type="http://schemas.openxmlformats.org/officeDocument/2006/relationships/hyperlink" Target="https://business.columbia.edu/insights/climate/solar" TargetMode="External"/><Relationship Id="rId10" Type="http://schemas.openxmlformats.org/officeDocument/2006/relationships/image" Target="../media/image106.jpeg"/><Relationship Id="rId4" Type="http://schemas.openxmlformats.org/officeDocument/2006/relationships/image" Target="../media/image101.emf"/><Relationship Id="rId9" Type="http://schemas.openxmlformats.org/officeDocument/2006/relationships/image" Target="../media/image105.jpeg"/><Relationship Id="rId14" Type="http://schemas.openxmlformats.org/officeDocument/2006/relationships/hyperlink" Target="mailto:hk2901@Columbia.edu" TargetMode="Externa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116.xml"/><Relationship Id="rId1" Type="http://schemas.openxmlformats.org/officeDocument/2006/relationships/tags" Target="../tags/tag2115.xml"/><Relationship Id="rId6" Type="http://schemas.openxmlformats.org/officeDocument/2006/relationships/image" Target="../media/image13.emf"/><Relationship Id="rId5" Type="http://schemas.openxmlformats.org/officeDocument/2006/relationships/oleObject" Target="../embeddings/oleObject79.bin"/><Relationship Id="rId4" Type="http://schemas.openxmlformats.org/officeDocument/2006/relationships/notesSlide" Target="../notesSlides/notesSlide73.xml"/></Relationships>
</file>

<file path=ppt/slides/_rels/slide79.xml.rels><?xml version="1.0" encoding="UTF-8" standalone="yes"?>
<Relationships xmlns="http://schemas.openxmlformats.org/package/2006/relationships"><Relationship Id="rId8" Type="http://schemas.openxmlformats.org/officeDocument/2006/relationships/hyperlink" Target="https://business.columbia.edu/insights/climate/cki" TargetMode="External"/><Relationship Id="rId3" Type="http://schemas.openxmlformats.org/officeDocument/2006/relationships/notesSlide" Target="../notesSlides/notesSlide74.xml"/><Relationship Id="rId7" Type="http://schemas.openxmlformats.org/officeDocument/2006/relationships/hyperlink" Target="https://business.columbia.edu/faculty/people/gernot-wagner" TargetMode="External"/><Relationship Id="rId2" Type="http://schemas.openxmlformats.org/officeDocument/2006/relationships/slideLayout" Target="../slideLayouts/slideLayout1.xml"/><Relationship Id="rId1" Type="http://schemas.openxmlformats.org/officeDocument/2006/relationships/tags" Target="../tags/tag2117.xml"/><Relationship Id="rId6" Type="http://schemas.openxmlformats.org/officeDocument/2006/relationships/hyperlink" Target="https://about.bnef.com/new-energy-outlook/" TargetMode="External"/><Relationship Id="rId5" Type="http://schemas.openxmlformats.org/officeDocument/2006/relationships/image" Target="../media/image111.emf"/><Relationship Id="rId4" Type="http://schemas.openxmlformats.org/officeDocument/2006/relationships/oleObject" Target="../embeddings/oleObject80.bin"/><Relationship Id="rId9" Type="http://schemas.openxmlformats.org/officeDocument/2006/relationships/hyperlink" Target="https://business.columbia.edu/insights/climate/solar" TargetMode="External"/></Relationships>
</file>

<file path=ppt/slides/_rels/slide8.xml.rels><?xml version="1.0" encoding="UTF-8" standalone="yes"?>
<Relationships xmlns="http://schemas.openxmlformats.org/package/2006/relationships"><Relationship Id="rId26" Type="http://schemas.openxmlformats.org/officeDocument/2006/relationships/tags" Target="../tags/tag300.xml"/><Relationship Id="rId21" Type="http://schemas.openxmlformats.org/officeDocument/2006/relationships/tags" Target="../tags/tag295.xml"/><Relationship Id="rId42" Type="http://schemas.openxmlformats.org/officeDocument/2006/relationships/tags" Target="../tags/tag316.xml"/><Relationship Id="rId47" Type="http://schemas.openxmlformats.org/officeDocument/2006/relationships/tags" Target="../tags/tag321.xml"/><Relationship Id="rId63" Type="http://schemas.openxmlformats.org/officeDocument/2006/relationships/notesSlide" Target="../notesSlides/notesSlide8.xml"/><Relationship Id="rId68" Type="http://schemas.openxmlformats.org/officeDocument/2006/relationships/hyperlink" Target="https://business.columbia.edu/insights/climate/cki" TargetMode="External"/><Relationship Id="rId2" Type="http://schemas.openxmlformats.org/officeDocument/2006/relationships/tags" Target="../tags/tag276.xml"/><Relationship Id="rId16" Type="http://schemas.openxmlformats.org/officeDocument/2006/relationships/tags" Target="../tags/tag290.xml"/><Relationship Id="rId29" Type="http://schemas.openxmlformats.org/officeDocument/2006/relationships/tags" Target="../tags/tag303.xml"/><Relationship Id="rId11" Type="http://schemas.openxmlformats.org/officeDocument/2006/relationships/tags" Target="../tags/tag285.xml"/><Relationship Id="rId24" Type="http://schemas.openxmlformats.org/officeDocument/2006/relationships/tags" Target="../tags/tag298.xml"/><Relationship Id="rId32" Type="http://schemas.openxmlformats.org/officeDocument/2006/relationships/tags" Target="../tags/tag306.xml"/><Relationship Id="rId37" Type="http://schemas.openxmlformats.org/officeDocument/2006/relationships/tags" Target="../tags/tag311.xml"/><Relationship Id="rId40" Type="http://schemas.openxmlformats.org/officeDocument/2006/relationships/tags" Target="../tags/tag314.xml"/><Relationship Id="rId45" Type="http://schemas.openxmlformats.org/officeDocument/2006/relationships/tags" Target="../tags/tag319.xml"/><Relationship Id="rId53" Type="http://schemas.openxmlformats.org/officeDocument/2006/relationships/tags" Target="../tags/tag327.xml"/><Relationship Id="rId58" Type="http://schemas.openxmlformats.org/officeDocument/2006/relationships/tags" Target="../tags/tag332.xml"/><Relationship Id="rId66" Type="http://schemas.openxmlformats.org/officeDocument/2006/relationships/hyperlink" Target="https://www.sciencedirect.com/science/article/pii/S0301421518305196" TargetMode="External"/><Relationship Id="rId5" Type="http://schemas.openxmlformats.org/officeDocument/2006/relationships/tags" Target="../tags/tag279.xml"/><Relationship Id="rId61" Type="http://schemas.openxmlformats.org/officeDocument/2006/relationships/tags" Target="../tags/tag335.xml"/><Relationship Id="rId19" Type="http://schemas.openxmlformats.org/officeDocument/2006/relationships/tags" Target="../tags/tag293.xml"/><Relationship Id="rId14" Type="http://schemas.openxmlformats.org/officeDocument/2006/relationships/tags" Target="../tags/tag288.xml"/><Relationship Id="rId22" Type="http://schemas.openxmlformats.org/officeDocument/2006/relationships/tags" Target="../tags/tag296.xml"/><Relationship Id="rId27" Type="http://schemas.openxmlformats.org/officeDocument/2006/relationships/tags" Target="../tags/tag301.xml"/><Relationship Id="rId30" Type="http://schemas.openxmlformats.org/officeDocument/2006/relationships/tags" Target="../tags/tag304.xml"/><Relationship Id="rId35" Type="http://schemas.openxmlformats.org/officeDocument/2006/relationships/tags" Target="../tags/tag309.xml"/><Relationship Id="rId43" Type="http://schemas.openxmlformats.org/officeDocument/2006/relationships/tags" Target="../tags/tag317.xml"/><Relationship Id="rId48" Type="http://schemas.openxmlformats.org/officeDocument/2006/relationships/tags" Target="../tags/tag322.xml"/><Relationship Id="rId56" Type="http://schemas.openxmlformats.org/officeDocument/2006/relationships/tags" Target="../tags/tag330.xml"/><Relationship Id="rId64" Type="http://schemas.openxmlformats.org/officeDocument/2006/relationships/oleObject" Target="../embeddings/oleObject15.bin"/><Relationship Id="rId69" Type="http://schemas.openxmlformats.org/officeDocument/2006/relationships/hyperlink" Target="https://business.columbia.edu/insights/climate/solar" TargetMode="External"/><Relationship Id="rId8" Type="http://schemas.openxmlformats.org/officeDocument/2006/relationships/tags" Target="../tags/tag282.xml"/><Relationship Id="rId51" Type="http://schemas.openxmlformats.org/officeDocument/2006/relationships/tags" Target="../tags/tag325.xml"/><Relationship Id="rId72" Type="http://schemas.openxmlformats.org/officeDocument/2006/relationships/image" Target="../media/image17.png"/><Relationship Id="rId3" Type="http://schemas.openxmlformats.org/officeDocument/2006/relationships/tags" Target="../tags/tag277.xml"/><Relationship Id="rId12" Type="http://schemas.openxmlformats.org/officeDocument/2006/relationships/tags" Target="../tags/tag286.xml"/><Relationship Id="rId17" Type="http://schemas.openxmlformats.org/officeDocument/2006/relationships/tags" Target="../tags/tag291.xml"/><Relationship Id="rId25" Type="http://schemas.openxmlformats.org/officeDocument/2006/relationships/tags" Target="../tags/tag299.xml"/><Relationship Id="rId33" Type="http://schemas.openxmlformats.org/officeDocument/2006/relationships/tags" Target="../tags/tag307.xml"/><Relationship Id="rId38" Type="http://schemas.openxmlformats.org/officeDocument/2006/relationships/tags" Target="../tags/tag312.xml"/><Relationship Id="rId46" Type="http://schemas.openxmlformats.org/officeDocument/2006/relationships/tags" Target="../tags/tag320.xml"/><Relationship Id="rId59" Type="http://schemas.openxmlformats.org/officeDocument/2006/relationships/tags" Target="../tags/tag333.xml"/><Relationship Id="rId67" Type="http://schemas.openxmlformats.org/officeDocument/2006/relationships/hyperlink" Target="https://business.columbia.edu/faculty/people/gernot-wagner" TargetMode="External"/><Relationship Id="rId20" Type="http://schemas.openxmlformats.org/officeDocument/2006/relationships/tags" Target="../tags/tag294.xml"/><Relationship Id="rId41" Type="http://schemas.openxmlformats.org/officeDocument/2006/relationships/tags" Target="../tags/tag315.xml"/><Relationship Id="rId54" Type="http://schemas.openxmlformats.org/officeDocument/2006/relationships/tags" Target="../tags/tag328.xml"/><Relationship Id="rId62" Type="http://schemas.openxmlformats.org/officeDocument/2006/relationships/slideLayout" Target="../slideLayouts/slideLayout1.xml"/><Relationship Id="rId70" Type="http://schemas.openxmlformats.org/officeDocument/2006/relationships/chart" Target="../charts/chart5.xml"/><Relationship Id="rId1" Type="http://schemas.openxmlformats.org/officeDocument/2006/relationships/tags" Target="../tags/tag275.xml"/><Relationship Id="rId6" Type="http://schemas.openxmlformats.org/officeDocument/2006/relationships/tags" Target="../tags/tag280.xml"/><Relationship Id="rId15" Type="http://schemas.openxmlformats.org/officeDocument/2006/relationships/tags" Target="../tags/tag289.xml"/><Relationship Id="rId23" Type="http://schemas.openxmlformats.org/officeDocument/2006/relationships/tags" Target="../tags/tag297.xml"/><Relationship Id="rId28" Type="http://schemas.openxmlformats.org/officeDocument/2006/relationships/tags" Target="../tags/tag302.xml"/><Relationship Id="rId36" Type="http://schemas.openxmlformats.org/officeDocument/2006/relationships/tags" Target="../tags/tag310.xml"/><Relationship Id="rId49" Type="http://schemas.openxmlformats.org/officeDocument/2006/relationships/tags" Target="../tags/tag323.xml"/><Relationship Id="rId57" Type="http://schemas.openxmlformats.org/officeDocument/2006/relationships/tags" Target="../tags/tag331.xml"/><Relationship Id="rId10" Type="http://schemas.openxmlformats.org/officeDocument/2006/relationships/tags" Target="../tags/tag284.xml"/><Relationship Id="rId31" Type="http://schemas.openxmlformats.org/officeDocument/2006/relationships/tags" Target="../tags/tag305.xml"/><Relationship Id="rId44" Type="http://schemas.openxmlformats.org/officeDocument/2006/relationships/tags" Target="../tags/tag318.xml"/><Relationship Id="rId52" Type="http://schemas.openxmlformats.org/officeDocument/2006/relationships/tags" Target="../tags/tag326.xml"/><Relationship Id="rId60" Type="http://schemas.openxmlformats.org/officeDocument/2006/relationships/tags" Target="../tags/tag334.xml"/><Relationship Id="rId65" Type="http://schemas.openxmlformats.org/officeDocument/2006/relationships/image" Target="../media/image13.emf"/><Relationship Id="rId73" Type="http://schemas.openxmlformats.org/officeDocument/2006/relationships/image" Target="../media/image18.png"/><Relationship Id="rId4" Type="http://schemas.openxmlformats.org/officeDocument/2006/relationships/tags" Target="../tags/tag278.xml"/><Relationship Id="rId9" Type="http://schemas.openxmlformats.org/officeDocument/2006/relationships/tags" Target="../tags/tag283.xml"/><Relationship Id="rId13" Type="http://schemas.openxmlformats.org/officeDocument/2006/relationships/tags" Target="../tags/tag287.xml"/><Relationship Id="rId18" Type="http://schemas.openxmlformats.org/officeDocument/2006/relationships/tags" Target="../tags/tag292.xml"/><Relationship Id="rId39" Type="http://schemas.openxmlformats.org/officeDocument/2006/relationships/tags" Target="../tags/tag313.xml"/><Relationship Id="rId34" Type="http://schemas.openxmlformats.org/officeDocument/2006/relationships/tags" Target="../tags/tag308.xml"/><Relationship Id="rId50" Type="http://schemas.openxmlformats.org/officeDocument/2006/relationships/tags" Target="../tags/tag324.xml"/><Relationship Id="rId55" Type="http://schemas.openxmlformats.org/officeDocument/2006/relationships/tags" Target="../tags/tag329.xml"/><Relationship Id="rId7" Type="http://schemas.openxmlformats.org/officeDocument/2006/relationships/tags" Target="../tags/tag281.xml"/><Relationship Id="rId71" Type="http://schemas.openxmlformats.org/officeDocument/2006/relationships/chart" Target="../charts/chart6.xml"/></Relationships>
</file>

<file path=ppt/slides/_rels/slide80.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hyperlink" Target="https://business.columbia.edu/insights/climate/solar" TargetMode="External"/><Relationship Id="rId3" Type="http://schemas.openxmlformats.org/officeDocument/2006/relationships/tags" Target="../tags/tag2120.xml"/><Relationship Id="rId7" Type="http://schemas.openxmlformats.org/officeDocument/2006/relationships/oleObject" Target="../embeddings/oleObject81.bin"/><Relationship Id="rId12" Type="http://schemas.openxmlformats.org/officeDocument/2006/relationships/hyperlink" Target="https://business.columbia.edu/insights/climate/cki" TargetMode="External"/><Relationship Id="rId2" Type="http://schemas.openxmlformats.org/officeDocument/2006/relationships/tags" Target="../tags/tag2119.xml"/><Relationship Id="rId1" Type="http://schemas.openxmlformats.org/officeDocument/2006/relationships/tags" Target="../tags/tag2118.xml"/><Relationship Id="rId6" Type="http://schemas.openxmlformats.org/officeDocument/2006/relationships/notesSlide" Target="../notesSlides/notesSlide75.xml"/><Relationship Id="rId11" Type="http://schemas.openxmlformats.org/officeDocument/2006/relationships/hyperlink" Target="https://business.columbia.edu/faculty/people/gernot-wagner" TargetMode="External"/><Relationship Id="rId5" Type="http://schemas.openxmlformats.org/officeDocument/2006/relationships/slideLayout" Target="../slideLayouts/slideLayout1.xml"/><Relationship Id="rId10" Type="http://schemas.openxmlformats.org/officeDocument/2006/relationships/hyperlink" Target="https://knowledge-center.solaredge.com/sites/kc/files/se-bos-cost-comparison-technical-paper-nam.pdf#page=2.99" TargetMode="External"/><Relationship Id="rId4" Type="http://schemas.openxmlformats.org/officeDocument/2006/relationships/tags" Target="../tags/tag2121.xml"/><Relationship Id="rId9" Type="http://schemas.openxmlformats.org/officeDocument/2006/relationships/hyperlink" Target="https://www.nrel.gov/docs/fy23osti/87303.pdf" TargetMode="External"/></Relationships>
</file>

<file path=ppt/slides/_rels/slide81.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hyperlink" Target="https://business.columbia.edu/insights/climate/solar" TargetMode="External"/><Relationship Id="rId3" Type="http://schemas.openxmlformats.org/officeDocument/2006/relationships/tags" Target="../tags/tag2124.xml"/><Relationship Id="rId7" Type="http://schemas.openxmlformats.org/officeDocument/2006/relationships/oleObject" Target="../embeddings/oleObject81.bin"/><Relationship Id="rId12" Type="http://schemas.openxmlformats.org/officeDocument/2006/relationships/hyperlink" Target="https://business.columbia.edu/insights/climate/cki" TargetMode="External"/><Relationship Id="rId2" Type="http://schemas.openxmlformats.org/officeDocument/2006/relationships/tags" Target="../tags/tag2123.xml"/><Relationship Id="rId1" Type="http://schemas.openxmlformats.org/officeDocument/2006/relationships/tags" Target="../tags/tag2122.xml"/><Relationship Id="rId6" Type="http://schemas.openxmlformats.org/officeDocument/2006/relationships/notesSlide" Target="../notesSlides/notesSlide76.xml"/><Relationship Id="rId11" Type="http://schemas.openxmlformats.org/officeDocument/2006/relationships/hyperlink" Target="https://business.columbia.edu/faculty/people/gernot-wagner" TargetMode="External"/><Relationship Id="rId5" Type="http://schemas.openxmlformats.org/officeDocument/2006/relationships/slideLayout" Target="../slideLayouts/slideLayout1.xml"/><Relationship Id="rId10" Type="http://schemas.openxmlformats.org/officeDocument/2006/relationships/hyperlink" Target="https://pv-manufacturing.org/" TargetMode="External"/><Relationship Id="rId4" Type="http://schemas.openxmlformats.org/officeDocument/2006/relationships/tags" Target="../tags/tag2125.xml"/><Relationship Id="rId9" Type="http://schemas.openxmlformats.org/officeDocument/2006/relationships/hyperlink" Target="https://www.iea.org/reports/solar-pv-global-supply-chains" TargetMode="External"/></Relationships>
</file>

<file path=ppt/slides/_rels/slide82.xml.rels><?xml version="1.0" encoding="UTF-8" standalone="yes"?>
<Relationships xmlns="http://schemas.openxmlformats.org/package/2006/relationships"><Relationship Id="rId8" Type="http://schemas.openxmlformats.org/officeDocument/2006/relationships/hyperlink" Target="https://business.columbia.edu/faculty/people/gernot-wagner" TargetMode="External"/><Relationship Id="rId3" Type="http://schemas.openxmlformats.org/officeDocument/2006/relationships/tags" Target="../tags/tag2128.xml"/><Relationship Id="rId7" Type="http://schemas.openxmlformats.org/officeDocument/2006/relationships/image" Target="../media/image13.emf"/><Relationship Id="rId2" Type="http://schemas.openxmlformats.org/officeDocument/2006/relationships/tags" Target="../tags/tag2127.xml"/><Relationship Id="rId1" Type="http://schemas.openxmlformats.org/officeDocument/2006/relationships/tags" Target="../tags/tag2126.xml"/><Relationship Id="rId6" Type="http://schemas.openxmlformats.org/officeDocument/2006/relationships/oleObject" Target="../embeddings/oleObject10.bin"/><Relationship Id="rId5" Type="http://schemas.openxmlformats.org/officeDocument/2006/relationships/notesSlide" Target="../notesSlides/notesSlide77.xml"/><Relationship Id="rId10" Type="http://schemas.openxmlformats.org/officeDocument/2006/relationships/hyperlink" Target="https://business.columbia.edu/insights/climate/solar" TargetMode="External"/><Relationship Id="rId4" Type="http://schemas.openxmlformats.org/officeDocument/2006/relationships/slideLayout" Target="../slideLayouts/slideLayout1.xml"/><Relationship Id="rId9" Type="http://schemas.openxmlformats.org/officeDocument/2006/relationships/hyperlink" Target="https://business.columbia.edu/insights/climate/cki" TargetMode="External"/></Relationships>
</file>

<file path=ppt/slides/_rels/slide83.xml.rels><?xml version="1.0" encoding="UTF-8" standalone="yes"?>
<Relationships xmlns="http://schemas.openxmlformats.org/package/2006/relationships"><Relationship Id="rId8" Type="http://schemas.openxmlformats.org/officeDocument/2006/relationships/hyperlink" Target="https://sunshineworks.com/pages/solar-calculations-math-tutorial-for-solar-energy-power-systems" TargetMode="External"/><Relationship Id="rId3" Type="http://schemas.openxmlformats.org/officeDocument/2006/relationships/slideLayout" Target="../slideLayouts/slideLayout1.xml"/><Relationship Id="rId7" Type="http://schemas.openxmlformats.org/officeDocument/2006/relationships/image" Target="../media/image113.png"/><Relationship Id="rId2" Type="http://schemas.openxmlformats.org/officeDocument/2006/relationships/tags" Target="../tags/tag2130.xml"/><Relationship Id="rId1" Type="http://schemas.openxmlformats.org/officeDocument/2006/relationships/tags" Target="../tags/tag2129.xml"/><Relationship Id="rId6" Type="http://schemas.openxmlformats.org/officeDocument/2006/relationships/image" Target="../media/image112.emf"/><Relationship Id="rId11" Type="http://schemas.openxmlformats.org/officeDocument/2006/relationships/hyperlink" Target="https://business.columbia.edu/insights/climate/solar" TargetMode="External"/><Relationship Id="rId5" Type="http://schemas.openxmlformats.org/officeDocument/2006/relationships/oleObject" Target="../embeddings/oleObject82.bin"/><Relationship Id="rId10" Type="http://schemas.openxmlformats.org/officeDocument/2006/relationships/hyperlink" Target="https://business.columbia.edu/insights/climate/cki" TargetMode="External"/><Relationship Id="rId4" Type="http://schemas.openxmlformats.org/officeDocument/2006/relationships/notesSlide" Target="../notesSlides/notesSlide78.xml"/><Relationship Id="rId9" Type="http://schemas.openxmlformats.org/officeDocument/2006/relationships/hyperlink" Target="https://business.columbia.edu/faculty/people/gernot-wagner" TargetMode="Externa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13" Type="http://schemas.openxmlformats.org/officeDocument/2006/relationships/image" Target="../media/image21.jpeg"/><Relationship Id="rId18" Type="http://schemas.openxmlformats.org/officeDocument/2006/relationships/hyperlink" Target="https://business.columbia.edu/faculty/people/gernot-wagner" TargetMode="External"/><Relationship Id="rId3" Type="http://schemas.openxmlformats.org/officeDocument/2006/relationships/tags" Target="../tags/tag338.xml"/><Relationship Id="rId7" Type="http://schemas.openxmlformats.org/officeDocument/2006/relationships/slideLayout" Target="../slideLayouts/slideLayout1.xml"/><Relationship Id="rId12" Type="http://schemas.openxmlformats.org/officeDocument/2006/relationships/image" Target="../media/image20.jpeg"/><Relationship Id="rId17" Type="http://schemas.openxmlformats.org/officeDocument/2006/relationships/hyperlink" Target="https://www.lazard.com/media/uounhon4/lazards-lcoeplus-june-2025.pdf" TargetMode="External"/><Relationship Id="rId2" Type="http://schemas.openxmlformats.org/officeDocument/2006/relationships/tags" Target="../tags/tag337.xml"/><Relationship Id="rId16" Type="http://schemas.openxmlformats.org/officeDocument/2006/relationships/hyperlink" Target="https://www.energy.gov/eere/solar/sunshot-2030" TargetMode="External"/><Relationship Id="rId20" Type="http://schemas.openxmlformats.org/officeDocument/2006/relationships/hyperlink" Target="https://business.columbia.edu/insights/climate/solar" TargetMode="External"/><Relationship Id="rId1" Type="http://schemas.openxmlformats.org/officeDocument/2006/relationships/tags" Target="../tags/tag336.xml"/><Relationship Id="rId6" Type="http://schemas.openxmlformats.org/officeDocument/2006/relationships/tags" Target="../tags/tag341.xml"/><Relationship Id="rId11" Type="http://schemas.openxmlformats.org/officeDocument/2006/relationships/image" Target="../media/image19.jpeg"/><Relationship Id="rId5" Type="http://schemas.openxmlformats.org/officeDocument/2006/relationships/tags" Target="../tags/tag340.xml"/><Relationship Id="rId15" Type="http://schemas.openxmlformats.org/officeDocument/2006/relationships/hyperlink" Target="https://www.iea.org/reports/renewables-2023" TargetMode="External"/><Relationship Id="rId10" Type="http://schemas.openxmlformats.org/officeDocument/2006/relationships/image" Target="../media/image13.emf"/><Relationship Id="rId19" Type="http://schemas.openxmlformats.org/officeDocument/2006/relationships/hyperlink" Target="https://business.columbia.edu/insights/climate/cki" TargetMode="External"/><Relationship Id="rId4" Type="http://schemas.openxmlformats.org/officeDocument/2006/relationships/tags" Target="../tags/tag339.xml"/><Relationship Id="rId9" Type="http://schemas.openxmlformats.org/officeDocument/2006/relationships/oleObject" Target="../embeddings/oleObject16.bin"/><Relationship Id="rId14" Type="http://schemas.openxmlformats.org/officeDocument/2006/relationships/hyperlink" Target="https://seia.org/research-resources/solar-industry-research-dat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8373C9B1-D482-A9EE-B213-50BDA6EC6008}"/>
              </a:ext>
              <a:ext uri="{C183D7F6-B498-43B3-948B-1728B52AA6E4}">
                <adec:decorative xmlns:adec="http://schemas.microsoft.com/office/drawing/2017/decorative" val="0"/>
              </a:ext>
            </a:extLst>
          </p:cNvPr>
          <p:cNvGraphicFramePr>
            <a:graphicFrameLocks/>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03" imgH="503" progId="TCLayout.ActiveDocument.1">
                  <p:embed/>
                </p:oleObj>
              </mc:Choice>
              <mc:Fallback>
                <p:oleObj name="think-cell Slide" r:id="rId5" imgW="503" imgH="503" progId="TCLayout.ActiveDocument.1">
                  <p:embed/>
                  <p:pic>
                    <p:nvPicPr>
                      <p:cNvPr id="7" name="think-cell data - do not delete" hidden="1">
                        <a:extLst>
                          <a:ext uri="{FF2B5EF4-FFF2-40B4-BE49-F238E27FC236}">
                            <a16:creationId xmlns:a16="http://schemas.microsoft.com/office/drawing/2014/main" id="{8373C9B1-D482-A9EE-B213-50BDA6EC6008}"/>
                          </a:ext>
                          <a:ext uri="{C183D7F6-B498-43B3-948B-1728B52AA6E4}">
                            <adec:decorative xmlns:adec="http://schemas.microsoft.com/office/drawing/2017/decorative" val="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62A7501-57ED-42A1-A874-B8B05F13756E}"/>
              </a:ext>
            </a:extLst>
          </p:cNvPr>
          <p:cNvSpPr>
            <a:spLocks noGrp="1"/>
          </p:cNvSpPr>
          <p:nvPr>
            <p:ph type="title"/>
          </p:nvPr>
        </p:nvSpPr>
        <p:spPr/>
        <p:txBody>
          <a:bodyPr vert="horz" rIns="0">
            <a:normAutofit/>
          </a:bodyPr>
          <a:lstStyle/>
          <a:p>
            <a:pPr>
              <a:lnSpc>
                <a:spcPts val="5000"/>
              </a:lnSpc>
              <a:spcBef>
                <a:spcPts val="600"/>
              </a:spcBef>
            </a:pPr>
            <a:r>
              <a:rPr lang="en-US" sz="4800" dirty="0"/>
              <a:t>Scaling Solar</a:t>
            </a:r>
          </a:p>
        </p:txBody>
      </p:sp>
      <p:sp>
        <p:nvSpPr>
          <p:cNvPr id="3" name="Text Placeholder 2">
            <a:extLst>
              <a:ext uri="{FF2B5EF4-FFF2-40B4-BE49-F238E27FC236}">
                <a16:creationId xmlns:a16="http://schemas.microsoft.com/office/drawing/2014/main" id="{BF6853DA-26B4-912B-BDE2-31A8244F8A97}"/>
              </a:ext>
            </a:extLst>
          </p:cNvPr>
          <p:cNvSpPr>
            <a:spLocks noGrp="1"/>
          </p:cNvSpPr>
          <p:nvPr>
            <p:ph type="body" sz="quarter" idx="10"/>
          </p:nvPr>
        </p:nvSpPr>
        <p:spPr/>
        <p:txBody>
          <a:bodyPr vert="horz" lIns="0" tIns="45720" rIns="91440" bIns="45720" rtlCol="0" anchor="t">
            <a:normAutofit/>
          </a:bodyPr>
          <a:lstStyle/>
          <a:p>
            <a:r>
              <a:rPr lang="en-US" dirty="0" err="1">
                <a:latin typeface="Arial"/>
                <a:cs typeface="Arial"/>
              </a:rPr>
              <a:t>Hyae</a:t>
            </a:r>
            <a:r>
              <a:rPr lang="en-US" dirty="0">
                <a:latin typeface="Arial"/>
                <a:cs typeface="Arial"/>
              </a:rPr>
              <a:t> Ryung Kim, Marcelo </a:t>
            </a:r>
            <a:r>
              <a:rPr lang="en-US" dirty="0" err="1">
                <a:latin typeface="Arial"/>
                <a:cs typeface="Arial"/>
              </a:rPr>
              <a:t>Cibie</a:t>
            </a:r>
            <a:r>
              <a:rPr lang="en-US" dirty="0">
                <a:latin typeface="Arial"/>
                <a:cs typeface="Arial"/>
              </a:rPr>
              <a:t>, Max de Boer, Lara Geiger, Isabel Hoyos, </a:t>
            </a:r>
            <a:r>
              <a:rPr lang="en-US" dirty="0" err="1">
                <a:latin typeface="Arial"/>
                <a:cs typeface="Arial"/>
              </a:rPr>
              <a:t>Heonjae</a:t>
            </a:r>
            <a:r>
              <a:rPr lang="en-US" dirty="0">
                <a:latin typeface="Arial"/>
                <a:cs typeface="Arial"/>
              </a:rPr>
              <a:t> Lee, </a:t>
            </a:r>
            <a:r>
              <a:rPr lang="en-US" dirty="0" err="1">
                <a:latin typeface="Arial"/>
                <a:cs typeface="Arial"/>
              </a:rPr>
              <a:t>Taicheng</a:t>
            </a:r>
            <a:r>
              <a:rPr lang="en-US" dirty="0">
                <a:latin typeface="Arial"/>
                <a:cs typeface="Arial"/>
              </a:rPr>
              <a:t> Jin, Hassan Riaz, and Gernot Wagner</a:t>
            </a:r>
          </a:p>
        </p:txBody>
      </p:sp>
      <p:sp>
        <p:nvSpPr>
          <p:cNvPr id="5" name="Text Placeholder 2">
            <a:extLst>
              <a:ext uri="{FF2B5EF4-FFF2-40B4-BE49-F238E27FC236}">
                <a16:creationId xmlns:a16="http://schemas.microsoft.com/office/drawing/2014/main" id="{BF6853DA-26B4-912B-BDE2-31A8244F8A97}"/>
              </a:ext>
            </a:extLst>
          </p:cNvPr>
          <p:cNvSpPr>
            <a:spLocks noGrp="1"/>
          </p:cNvSpPr>
          <p:nvPr>
            <p:ph type="body" sz="quarter" idx="12"/>
          </p:nvPr>
        </p:nvSpPr>
        <p:spPr/>
        <p:txBody>
          <a:bodyPr vert="horz" lIns="0" tIns="45720" rIns="91440" bIns="45720" rtlCol="0" anchor="t">
            <a:normAutofit/>
          </a:bodyPr>
          <a:lstStyle/>
          <a:p>
            <a:r>
              <a:rPr lang="en-US" dirty="0">
                <a:latin typeface="Arial"/>
                <a:cs typeface="Arial"/>
              </a:rPr>
              <a:t>Updated: 14 July 2026</a:t>
            </a:r>
          </a:p>
        </p:txBody>
      </p:sp>
      <p:sp>
        <p:nvSpPr>
          <p:cNvPr id="4" name="Text Placeholder 3">
            <a:extLst>
              <a:ext uri="{FF2B5EF4-FFF2-40B4-BE49-F238E27FC236}">
                <a16:creationId xmlns:a16="http://schemas.microsoft.com/office/drawing/2014/main" id="{A3D330E1-9909-2EE9-1AF9-4BFBABDF63AF}"/>
              </a:ext>
            </a:extLst>
          </p:cNvPr>
          <p:cNvSpPr>
            <a:spLocks noGrp="1"/>
          </p:cNvSpPr>
          <p:nvPr>
            <p:ph type="body" sz="quarter" idx="13"/>
          </p:nvPr>
        </p:nvSpPr>
        <p:spPr/>
        <p:txBody>
          <a:bodyPr lIns="0" rIns="0"/>
          <a:lstStyle/>
          <a:p>
            <a:r>
              <a:rPr lang="en-US" dirty="0"/>
              <a:t>First published: 14 August 2025</a:t>
            </a:r>
          </a:p>
        </p:txBody>
      </p:sp>
      <p:sp>
        <p:nvSpPr>
          <p:cNvPr id="6" name="Text Placeholder 5">
            <a:extLst>
              <a:ext uri="{FF2B5EF4-FFF2-40B4-BE49-F238E27FC236}">
                <a16:creationId xmlns:a16="http://schemas.microsoft.com/office/drawing/2014/main" id="{C277BBE7-CAC8-85DE-203C-9CF44971F9B5}"/>
              </a:ext>
            </a:extLst>
          </p:cNvPr>
          <p:cNvSpPr>
            <a:spLocks noGrp="1"/>
          </p:cNvSpPr>
          <p:nvPr>
            <p:ph type="body" sz="quarter" idx="14"/>
          </p:nvPr>
        </p:nvSpPr>
        <p:spPr/>
        <p:txBody>
          <a:bodyPr/>
          <a:lstStyle/>
          <a:p>
            <a:r>
              <a:rPr lang="en-US" dirty="0"/>
              <a:t>Cite as: Kim </a:t>
            </a:r>
            <a:r>
              <a:rPr lang="en-US" i="1" dirty="0"/>
              <a:t>et al.</a:t>
            </a:r>
            <a:r>
              <a:rPr lang="en-US" dirty="0"/>
              <a:t> “Scaling Solar,” Columbia Business School Climate Knowledge Initiative (14 July 2026)</a:t>
            </a:r>
          </a:p>
        </p:txBody>
      </p:sp>
    </p:spTree>
    <p:custDataLst>
      <p:tags r:id="rId1"/>
    </p:custDataLst>
    <p:extLst>
      <p:ext uri="{BB962C8B-B14F-4D97-AF65-F5344CB8AC3E}">
        <p14:creationId xmlns:p14="http://schemas.microsoft.com/office/powerpoint/2010/main" val="2643710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E0F34-94A5-C60A-BDCD-894156766EA7}"/>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47B74CD-E96E-ECB1-F4F9-0F38BEC1A1FB}"/>
              </a:ext>
            </a:extLst>
          </p:cNvPr>
          <p:cNvGraphicFramePr>
            <a:graphicFrameLocks/>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47" imgH="348" progId="TCLayout.ActiveDocument.1">
                  <p:embed/>
                </p:oleObj>
              </mc:Choice>
              <mc:Fallback>
                <p:oleObj name="think-cell Slide" r:id="rId6" imgW="347" imgH="348" progId="TCLayout.ActiveDocument.1">
                  <p:embed/>
                  <p:pic>
                    <p:nvPicPr>
                      <p:cNvPr id="7" name="think-cell data - do not delete" hidden="1"/>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25" name="Picture 24" descr="A solar panel with grass and lights&#10;&#10;Description automatically generated">
            <a:extLst>
              <a:ext uri="{FF2B5EF4-FFF2-40B4-BE49-F238E27FC236}">
                <a16:creationId xmlns:a16="http://schemas.microsoft.com/office/drawing/2014/main" id="{683F35E4-6736-1409-E528-D7EE8C12687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39176" y="3388738"/>
            <a:ext cx="2071248" cy="2289184"/>
          </a:xfrm>
          <a:prstGeom prst="rect">
            <a:avLst/>
          </a:prstGeom>
        </p:spPr>
      </p:pic>
      <p:sp>
        <p:nvSpPr>
          <p:cNvPr id="6" name="Title 5">
            <a:extLst>
              <a:ext uri="{FF2B5EF4-FFF2-40B4-BE49-F238E27FC236}">
                <a16:creationId xmlns:a16="http://schemas.microsoft.com/office/drawing/2014/main" id="{72F81534-4329-E22D-76A2-EFF03A3770C5}"/>
              </a:ext>
            </a:extLst>
          </p:cNvPr>
          <p:cNvSpPr>
            <a:spLocks noGrp="1"/>
          </p:cNvSpPr>
          <p:nvPr>
            <p:ph type="title"/>
          </p:nvPr>
        </p:nvSpPr>
        <p:spPr/>
        <p:txBody>
          <a:bodyPr vert="horz">
            <a:noAutofit/>
          </a:bodyPr>
          <a:lstStyle/>
          <a:p>
            <a:pPr algn="l"/>
            <a:r>
              <a:rPr lang="en-US" dirty="0"/>
              <a:t>Typical solar project economics result in payback periods ranging from 2 to 10 years</a:t>
            </a:r>
          </a:p>
        </p:txBody>
      </p:sp>
      <p:sp>
        <p:nvSpPr>
          <p:cNvPr id="66" name="btfpNotesBox844901">
            <a:extLst>
              <a:ext uri="{FF2B5EF4-FFF2-40B4-BE49-F238E27FC236}">
                <a16:creationId xmlns:a16="http://schemas.microsoft.com/office/drawing/2014/main" id="{50CB7938-4186-2EB4-68F6-D84126B644E8}"/>
              </a:ext>
            </a:extLst>
          </p:cNvPr>
          <p:cNvSpPr txBox="1"/>
          <p:nvPr>
            <p:custDataLst>
              <p:tags r:id="rId3"/>
            </p:custDataLst>
          </p:nvPr>
        </p:nvSpPr>
        <p:spPr bwMode="gray">
          <a:xfrm>
            <a:off x="329184" y="6300216"/>
            <a:ext cx="9144000" cy="492443"/>
          </a:xfrm>
          <a:prstGeom prst="rect">
            <a:avLst/>
          </a:prstGeom>
          <a:noFill/>
        </p:spPr>
        <p:txBody>
          <a:bodyPr vert="horz" wrap="square" lIns="0" tIns="0" rIns="0" bIns="0"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711200" rtl="0" eaLnBrk="1" fontAlgn="auto" latinLnBrk="0" hangingPunct="1">
              <a:lnSpc>
                <a:spcPct val="100000"/>
              </a:lnSpc>
              <a:spcBef>
                <a:spcPts val="0"/>
              </a:spcBef>
              <a:spcAft>
                <a:spcPts val="0"/>
              </a:spcAft>
              <a:buClrTx/>
              <a:buSzTx/>
              <a:buFontTx/>
              <a:buNone/>
              <a:tabLst/>
              <a:defRPr/>
            </a:pPr>
            <a:endParaRPr lang="en-US" sz="800" dirty="0">
              <a:solidFill>
                <a:srgbClr val="000000"/>
              </a:solidFill>
              <a:latin typeface="Arial"/>
            </a:endParaRP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SEIA,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9"/>
              </a:rPr>
              <a:t>Solar Industry Research Data</a:t>
            </a:r>
            <a:r>
              <a:rPr kumimoji="0" lang="en-US" sz="800" b="0" i="0" u="none" strike="noStrike" kern="1200" cap="none" spc="0" normalizeH="0" baseline="0" noProof="0" dirty="0">
                <a:ln>
                  <a:noFill/>
                </a:ln>
                <a:solidFill>
                  <a:srgbClr val="000000"/>
                </a:solidFill>
                <a:effectLst/>
                <a:uLnTx/>
                <a:uFillTx/>
                <a:latin typeface="Arial"/>
                <a:ea typeface="+mn-ea"/>
                <a:cs typeface="+mn-cs"/>
              </a:rPr>
              <a:t> (2024);</a:t>
            </a:r>
            <a:r>
              <a:rPr lang="en-US" sz="800" dirty="0">
                <a:solidFill>
                  <a:srgbClr val="000000"/>
                </a:solidFill>
              </a:rPr>
              <a:t> IEA, </a:t>
            </a:r>
            <a:r>
              <a:rPr lang="en-US" sz="800" dirty="0">
                <a:solidFill>
                  <a:srgbClr val="000000"/>
                </a:solidFill>
                <a:hlinkClick r:id="rId10"/>
              </a:rPr>
              <a:t>Renewables 2023</a:t>
            </a:r>
            <a:r>
              <a:rPr lang="en-US" sz="800" dirty="0">
                <a:solidFill>
                  <a:srgbClr val="000000"/>
                </a:solidFill>
              </a:rPr>
              <a:t> (2024); </a:t>
            </a:r>
            <a:r>
              <a:rPr lang="en-US" sz="800" dirty="0" err="1">
                <a:solidFill>
                  <a:srgbClr val="000000"/>
                </a:solidFill>
              </a:rPr>
              <a:t>SolarKal</a:t>
            </a:r>
            <a:r>
              <a:rPr lang="en-US" sz="800" dirty="0">
                <a:solidFill>
                  <a:srgbClr val="000000"/>
                </a:solidFill>
              </a:rPr>
              <a:t>, </a:t>
            </a:r>
            <a:r>
              <a:rPr lang="en-US" sz="800" dirty="0">
                <a:solidFill>
                  <a:srgbClr val="000000"/>
                </a:solidFill>
                <a:hlinkClick r:id="rId11"/>
              </a:rPr>
              <a:t>What’s the Sun’s Cap Rate?</a:t>
            </a:r>
            <a:r>
              <a:rPr lang="en-US" sz="800" dirty="0">
                <a:solidFill>
                  <a:srgbClr val="000000"/>
                </a:solidFill>
              </a:rPr>
              <a:t> (2023); Revision Energy, </a:t>
            </a:r>
            <a:r>
              <a:rPr lang="en-US" sz="800" dirty="0">
                <a:solidFill>
                  <a:srgbClr val="000000"/>
                </a:solidFill>
                <a:hlinkClick r:id="rId12"/>
              </a:rPr>
              <a:t>How do Solar Panels Work</a:t>
            </a:r>
            <a:r>
              <a:rPr lang="en-US" sz="800" dirty="0">
                <a:solidFill>
                  <a:srgbClr val="000000"/>
                </a:solidFill>
              </a:rPr>
              <a:t> (2025).</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Isabel Hoyos, </a:t>
            </a:r>
            <a:r>
              <a:rPr kumimoji="0" lang="en-US" sz="800" b="0" i="0" u="none" strike="noStrike" kern="1200" cap="none" spc="0" normalizeH="0" baseline="0" noProof="0" dirty="0" err="1">
                <a:ln>
                  <a:noFill/>
                </a:ln>
                <a:solidFill>
                  <a:srgbClr val="000000"/>
                </a:solidFill>
                <a:effectLst/>
                <a:uLnTx/>
                <a:uFillTx/>
                <a:latin typeface="Arial"/>
                <a:ea typeface="+mn-ea"/>
                <a:cs typeface="+mn-cs"/>
              </a:rPr>
              <a:t>Taicheng</a:t>
            </a:r>
            <a:r>
              <a:rPr kumimoji="0" lang="en-US" sz="800" b="0" i="0" u="none" strike="noStrike" kern="1200" cap="none" spc="0" normalizeH="0" baseline="0" noProof="0" dirty="0">
                <a:ln>
                  <a:noFill/>
                </a:ln>
                <a:solidFill>
                  <a:srgbClr val="000000"/>
                </a:solidFill>
                <a:effectLst/>
                <a:uLnTx/>
                <a:uFillTx/>
                <a:latin typeface="Arial"/>
                <a:ea typeface="+mn-ea"/>
                <a:cs typeface="+mn-cs"/>
              </a:rPr>
              <a:t> Jin, Hassan Riaz,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and</a:t>
            </a:r>
            <a:r>
              <a:rPr lang="en-US" sz="800" dirty="0">
                <a:solidFill>
                  <a:srgbClr val="000000"/>
                </a:solidFill>
                <a:latin typeface="Aria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3"/>
              </a:rPr>
              <a:t>Gernot Wagner</a:t>
            </a:r>
            <a:r>
              <a:rPr lang="en-US" sz="800" dirty="0">
                <a:solidFill>
                  <a:srgbClr val="000000"/>
                </a:solidFill>
                <a:latin typeface="Arial"/>
              </a:rPr>
              <a:t>.</a:t>
            </a:r>
            <a:r>
              <a:rPr lang="en-US" sz="800" dirty="0">
                <a:solidFill>
                  <a:srgbClr val="000000"/>
                </a:solidFill>
              </a:rPr>
              <a:t> </a:t>
            </a:r>
            <a:r>
              <a:rPr lang="en-US" sz="800" dirty="0">
                <a:solidFill>
                  <a:srgbClr val="000000"/>
                </a:solidFill>
                <a:hlinkClick r:id="rId14"/>
              </a:rPr>
              <a:t>Share with </a:t>
            </a:r>
            <a:r>
              <a:rPr lang="en-US" sz="800" dirty="0">
                <a:solidFill>
                  <a:srgbClr val="000000"/>
                </a:solidFill>
                <a:latin typeface="Arial"/>
                <a:hlinkClick r:id="rId14"/>
              </a:rPr>
              <a:t>attribution</a:t>
            </a:r>
            <a:r>
              <a:rPr lang="en-US" sz="800" dirty="0">
                <a:solidFill>
                  <a:srgbClr val="000000"/>
                </a:solidFill>
                <a:latin typeface="Arial"/>
              </a:rPr>
              <a:t>: Kim </a:t>
            </a:r>
            <a:r>
              <a:rPr lang="en-US" sz="800" i="1" dirty="0">
                <a:solidFill>
                  <a:srgbClr val="000000"/>
                </a:solidFill>
                <a:latin typeface="Arial"/>
              </a:rPr>
              <a:t>et al., </a:t>
            </a:r>
            <a:r>
              <a:rPr lang="en-US" sz="800" dirty="0">
                <a:solidFill>
                  <a:srgbClr val="000000"/>
                </a:solidFill>
                <a:latin typeface="Arial"/>
              </a:rPr>
              <a:t>“</a:t>
            </a:r>
            <a:r>
              <a:rPr lang="en-US" sz="800" dirty="0">
                <a:solidFill>
                  <a:srgbClr val="000000"/>
                </a:solidFill>
                <a:latin typeface="Arial"/>
                <a:hlinkClick r:id="rId15"/>
              </a:rPr>
              <a:t>Scaling Solar</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a:solidFill>
                  <a:srgbClr val="000000"/>
                </a:solidFill>
              </a:rPr>
              <a:t>(</a:t>
            </a:r>
            <a:r>
              <a:rPr lang="en-US" sz="800" dirty="0">
                <a:solidFill>
                  <a:srgbClr val="000000"/>
                </a:solidFill>
                <a:latin typeface="Arial"/>
              </a:rPr>
              <a:t>14 August 2025).</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48" name="TextBox 8">
            <a:extLst>
              <a:ext uri="{FF2B5EF4-FFF2-40B4-BE49-F238E27FC236}">
                <a16:creationId xmlns:a16="http://schemas.microsoft.com/office/drawing/2014/main" id="{0785929E-5D50-A9A1-E34D-0138EDF79520}"/>
              </a:ext>
            </a:extLst>
          </p:cNvPr>
          <p:cNvSpPr txBox="1"/>
          <p:nvPr/>
        </p:nvSpPr>
        <p:spPr bwMode="gray">
          <a:xfrm>
            <a:off x="6413962" y="1467019"/>
            <a:ext cx="5447837" cy="4839786"/>
          </a:xfrm>
          <a:prstGeom prst="rect">
            <a:avLst/>
          </a:prstGeom>
          <a:solidFill>
            <a:srgbClr val="E3E8EE"/>
          </a:solidFill>
        </p:spPr>
        <p:txBody>
          <a:bodyPr wrap="square" lIns="137160" tIns="137160" rIns="274320" bIns="0" rtlCol="0" anchor="t">
            <a:spAutoFit/>
          </a:bodyPr>
          <a:lstStyle/>
          <a:p>
            <a:pPr marL="0" indent="0">
              <a:spcBef>
                <a:spcPts val="600"/>
              </a:spcBef>
              <a:buNone/>
            </a:pPr>
            <a:r>
              <a:rPr lang="en-US" sz="1250" b="1" dirty="0"/>
              <a:t>Solar expenses</a:t>
            </a:r>
            <a:endParaRPr lang="en-US" sz="1250" i="0" u="none" strike="noStrike" kern="1200" cap="none" spc="0" normalizeH="0" baseline="0" noProof="0" dirty="0">
              <a:ln>
                <a:noFill/>
              </a:ln>
              <a:solidFill>
                <a:srgbClr val="000000"/>
              </a:solidFill>
              <a:effectLst/>
              <a:uLnTx/>
              <a:uFillTx/>
              <a:latin typeface="Arial"/>
              <a:cs typeface="Arial"/>
            </a:endParaRPr>
          </a:p>
          <a:p>
            <a:pPr marL="349250" indent="-171450">
              <a:spcBef>
                <a:spcPts val="600"/>
              </a:spcBef>
              <a:spcAft>
                <a:spcPts val="600"/>
              </a:spcAft>
              <a:defRPr/>
            </a:pPr>
            <a:r>
              <a:rPr lang="en-US" sz="1050" b="1" dirty="0">
                <a:solidFill>
                  <a:srgbClr val="000000"/>
                </a:solidFill>
                <a:latin typeface="Arial"/>
              </a:rPr>
              <a:t>High </a:t>
            </a:r>
            <a:r>
              <a:rPr lang="en-US" sz="1050" b="1" dirty="0" err="1">
                <a:solidFill>
                  <a:srgbClr val="000000"/>
                </a:solidFill>
                <a:latin typeface="Arial"/>
              </a:rPr>
              <a:t>CapEx</a:t>
            </a:r>
            <a:r>
              <a:rPr lang="en-US" sz="1050" b="1" dirty="0">
                <a:solidFill>
                  <a:srgbClr val="000000"/>
                </a:solidFill>
                <a:latin typeface="Arial"/>
              </a:rPr>
              <a:t>: </a:t>
            </a:r>
            <a:r>
              <a:rPr lang="en-US" sz="1050" dirty="0">
                <a:solidFill>
                  <a:srgbClr val="000000"/>
                </a:solidFill>
                <a:latin typeface="Arial"/>
              </a:rPr>
              <a:t>Solar projects require substantial upfront investment in equipment, installation, and site preparation. The average residential system cost is $10,000 to $25,000, with a levelized cost of energy of </a:t>
            </a:r>
            <a:r>
              <a:rPr lang="en-US" sz="1050" dirty="0"/>
              <a:t>$0.081 to $0.217</a:t>
            </a:r>
            <a:r>
              <a:rPr lang="en-US" sz="1050" dirty="0">
                <a:solidFill>
                  <a:srgbClr val="000000"/>
                </a:solidFill>
                <a:latin typeface="Arial"/>
              </a:rPr>
              <a:t> per kWh. Typical LCOE for commercial and industrial is </a:t>
            </a:r>
            <a:r>
              <a:rPr lang="en-US" sz="1050" dirty="0"/>
              <a:t>$0.081 to $0.217  </a:t>
            </a:r>
            <a:r>
              <a:rPr lang="en-US" sz="1050" dirty="0">
                <a:solidFill>
                  <a:srgbClr val="000000"/>
                </a:solidFill>
                <a:latin typeface="Arial"/>
              </a:rPr>
              <a:t>per kWh and for utility-scale </a:t>
            </a:r>
            <a:r>
              <a:rPr lang="en-US" sz="1050" dirty="0"/>
              <a:t>$0.038 to $0.078</a:t>
            </a:r>
            <a:r>
              <a:rPr lang="en-US" sz="1050" dirty="0">
                <a:solidFill>
                  <a:srgbClr val="000000"/>
                </a:solidFill>
                <a:latin typeface="Arial"/>
              </a:rPr>
              <a:t> per kWh.</a:t>
            </a:r>
            <a:endParaRPr lang="en-US" sz="1050" dirty="0">
              <a:solidFill>
                <a:srgbClr val="000000"/>
              </a:solidFill>
              <a:latin typeface="Arial"/>
              <a:cs typeface="Arial"/>
            </a:endParaRPr>
          </a:p>
          <a:p>
            <a:pPr marL="349250" indent="-171450">
              <a:spcBef>
                <a:spcPts val="600"/>
              </a:spcBef>
              <a:spcAft>
                <a:spcPts val="600"/>
              </a:spcAf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(Relatively) Low Op</a:t>
            </a:r>
            <a:r>
              <a:rPr lang="en-US" sz="1050" b="1" dirty="0">
                <a:solidFill>
                  <a:srgbClr val="000000"/>
                </a:solidFill>
                <a:latin typeface="Arial"/>
              </a:rPr>
              <a:t>Ex: </a:t>
            </a:r>
            <a:r>
              <a:rPr lang="en-US" sz="1050" dirty="0">
                <a:solidFill>
                  <a:srgbClr val="000000"/>
                </a:solidFill>
                <a:latin typeface="Arial"/>
              </a:rPr>
              <a:t>Low maintenance costs relative to other energy sources and no fuel costs result in low operating expenses.</a:t>
            </a:r>
            <a:endParaRPr lang="en-US" sz="1050" dirty="0">
              <a:solidFill>
                <a:srgbClr val="000000"/>
              </a:solidFill>
              <a:latin typeface="Arial"/>
              <a:cs typeface="Arial"/>
            </a:endParaRPr>
          </a:p>
          <a:p>
            <a:pPr marL="0" indent="0">
              <a:spcBef>
                <a:spcPts val="600"/>
              </a:spcBef>
              <a:buNone/>
            </a:pPr>
            <a:r>
              <a:rPr lang="en-US" sz="1250" b="1" dirty="0"/>
              <a:t>Solar revenue</a:t>
            </a:r>
            <a:endParaRPr lang="en-US" sz="1250" i="0" u="none" strike="noStrike" kern="1200" cap="none" spc="0" normalizeH="0" baseline="0" noProof="0" dirty="0">
              <a:ln>
                <a:noFill/>
              </a:ln>
              <a:solidFill>
                <a:srgbClr val="000000"/>
              </a:solidFill>
              <a:effectLst/>
              <a:uLnTx/>
              <a:uFillTx/>
              <a:latin typeface="Arial"/>
              <a:cs typeface="Arial"/>
            </a:endParaRPr>
          </a:p>
          <a:p>
            <a:pPr marL="349250" indent="-171450">
              <a:spcBef>
                <a:spcPts val="600"/>
              </a:spcBef>
              <a:spcAft>
                <a:spcPts val="600"/>
              </a:spcAft>
              <a:defRPr/>
            </a:pPr>
            <a:r>
              <a:rPr lang="en-US" sz="1050" b="1" dirty="0">
                <a:solidFill>
                  <a:srgbClr val="000000"/>
                </a:solidFill>
                <a:latin typeface="Arial"/>
              </a:rPr>
              <a:t>Tax incentives: </a:t>
            </a:r>
            <a:r>
              <a:rPr lang="en-US" sz="1050" dirty="0">
                <a:solidFill>
                  <a:srgbClr val="000000"/>
                </a:solidFill>
                <a:latin typeface="Arial"/>
              </a:rPr>
              <a:t>Under the IRA, Residential Solar Energy Credit, Investment Tax Credit, and Production Tax Credit reduced ~30% of the initial cost. Other state and local incentives can reduce it further.</a:t>
            </a:r>
            <a:endParaRPr lang="en-US" sz="1050" dirty="0">
              <a:solidFill>
                <a:srgbClr val="000000"/>
              </a:solidFill>
              <a:latin typeface="Arial"/>
              <a:cs typeface="Arial"/>
            </a:endParaRPr>
          </a:p>
          <a:p>
            <a:pPr marL="349250" indent="-171450">
              <a:spcBef>
                <a:spcPts val="600"/>
              </a:spcBef>
              <a:spcAft>
                <a:spcPts val="600"/>
              </a:spcAf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Long-term </a:t>
            </a:r>
            <a:r>
              <a:rPr lang="en-US" sz="1050" b="1" dirty="0">
                <a:solidFill>
                  <a:srgbClr val="000000"/>
                </a:solidFill>
                <a:latin typeface="Arial"/>
              </a:rPr>
              <a:t>s</a:t>
            </a:r>
            <a:r>
              <a:rPr kumimoji="0" lang="en-US" sz="1050" b="1" i="0" u="none" strike="noStrike" kern="1200" cap="none" spc="0" normalizeH="0" baseline="0" noProof="0" dirty="0" err="1">
                <a:ln>
                  <a:noFill/>
                </a:ln>
                <a:solidFill>
                  <a:srgbClr val="000000"/>
                </a:solidFill>
                <a:effectLst/>
                <a:uLnTx/>
                <a:uFillTx/>
                <a:latin typeface="Arial"/>
                <a:ea typeface="+mn-ea"/>
                <a:cs typeface="+mn-cs"/>
              </a:rPr>
              <a:t>avings</a:t>
            </a:r>
            <a:r>
              <a:rPr kumimoji="0" lang="en-US" sz="1050" b="1" i="0" u="none" strike="noStrike" kern="1200" cap="none" spc="0" normalizeH="0" baseline="0" noProof="0" dirty="0">
                <a:ln>
                  <a:noFill/>
                </a:ln>
                <a:solidFill>
                  <a:srgbClr val="000000"/>
                </a:solidFill>
                <a:effectLst/>
                <a:uLnTx/>
                <a:uFillTx/>
                <a:latin typeface="Arial"/>
                <a:ea typeface="+mn-ea"/>
                <a:cs typeface="+mn-cs"/>
              </a:rPr>
              <a:t>: </a:t>
            </a:r>
            <a:r>
              <a:rPr kumimoji="0" lang="en-US" sz="1050" i="0" u="none" strike="noStrike" kern="1200" cap="none" spc="0" normalizeH="0" baseline="0" noProof="0" dirty="0">
                <a:ln>
                  <a:noFill/>
                </a:ln>
                <a:solidFill>
                  <a:srgbClr val="000000"/>
                </a:solidFill>
                <a:effectLst/>
                <a:uLnTx/>
                <a:uFillTx/>
                <a:latin typeface="Arial"/>
                <a:ea typeface="+mn-ea"/>
                <a:cs typeface="+mn-cs"/>
              </a:rPr>
              <a:t>Savings depend on project size and local grid electricity price</a:t>
            </a:r>
            <a:r>
              <a:rPr lang="en-US" sz="1050" dirty="0">
                <a:solidFill>
                  <a:srgbClr val="000000"/>
                </a:solidFill>
                <a:latin typeface="Arial"/>
              </a:rPr>
              <a:t>. Average annual savings could be $1,500 for residential projects and range from $10,000 to $100,000 for commercial and industrial projects. </a:t>
            </a:r>
            <a:r>
              <a:rPr kumimoji="0" lang="en-US" sz="1050" i="0" u="none" strike="noStrike" kern="1200" cap="none" spc="0" normalizeH="0" baseline="0" noProof="0" dirty="0">
                <a:ln>
                  <a:noFill/>
                </a:ln>
                <a:solidFill>
                  <a:srgbClr val="000000"/>
                </a:solidFill>
                <a:effectLst/>
                <a:uLnTx/>
                <a:uFillTx/>
                <a:latin typeface="Arial"/>
                <a:ea typeface="+mn-ea"/>
                <a:cs typeface="+mn-cs"/>
              </a:rPr>
              <a:t>The payback period typically ranges from ~2 to 10 years.</a:t>
            </a:r>
            <a:endParaRPr lang="en-US" sz="1050" dirty="0">
              <a:solidFill>
                <a:srgbClr val="000000"/>
              </a:solidFill>
              <a:latin typeface="Arial"/>
              <a:cs typeface="Arial"/>
            </a:endParaRPr>
          </a:p>
          <a:p>
            <a:pPr marL="349250" indent="-171450">
              <a:spcBef>
                <a:spcPts val="600"/>
              </a:spcBef>
              <a:spcAft>
                <a:spcPts val="600"/>
              </a:spcAf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Additional revenue: </a:t>
            </a:r>
            <a:r>
              <a:rPr lang="en-US" sz="1050" dirty="0">
                <a:solidFill>
                  <a:srgbClr val="000000"/>
                </a:solidFill>
                <a:latin typeface="Arial"/>
              </a:rPr>
              <a:t>N</a:t>
            </a:r>
            <a:r>
              <a:rPr kumimoji="0" lang="en-US" sz="1050" i="0" u="none" strike="noStrike" kern="1200" cap="none" spc="0" normalizeH="0" baseline="0" noProof="0" dirty="0">
                <a:ln>
                  <a:noFill/>
                </a:ln>
                <a:solidFill>
                  <a:srgbClr val="000000"/>
                </a:solidFill>
                <a:effectLst/>
                <a:uLnTx/>
                <a:uFillTx/>
                <a:latin typeface="Arial"/>
                <a:ea typeface="+mn-ea"/>
                <a:cs typeface="+mn-cs"/>
              </a:rPr>
              <a:t>et metering</a:t>
            </a:r>
            <a:r>
              <a:rPr lang="en-US" sz="1050" dirty="0">
                <a:solidFill>
                  <a:srgbClr val="000000"/>
                </a:solidFill>
                <a:latin typeface="Arial"/>
              </a:rPr>
              <a:t> allows </a:t>
            </a:r>
            <a:r>
              <a:rPr kumimoji="0" lang="en-US" sz="1050" i="0" u="none" strike="noStrike" kern="1200" cap="none" spc="0" normalizeH="0" baseline="0" noProof="0" dirty="0">
                <a:ln>
                  <a:noFill/>
                </a:ln>
                <a:solidFill>
                  <a:srgbClr val="000000"/>
                </a:solidFill>
                <a:effectLst/>
                <a:uLnTx/>
                <a:uFillTx/>
                <a:latin typeface="Arial"/>
                <a:ea typeface="+mn-ea"/>
                <a:cs typeface="+mn-cs"/>
              </a:rPr>
              <a:t>surplus to be sold</a:t>
            </a:r>
            <a:r>
              <a:rPr lang="en-US" sz="1050" dirty="0">
                <a:solidFill>
                  <a:srgbClr val="000000"/>
                </a:solidFill>
                <a:latin typeface="Arial"/>
              </a:rPr>
              <a:t>, including via Renewable Energy Credits (REC) such as performance based SREC in NJ which require utilities to meet RPS requirements; consumers can access solar revenue through off-site community solar projects.</a:t>
            </a:r>
            <a:endParaRPr lang="en-US" sz="1050" i="0" u="none" strike="noStrike" kern="1200" cap="none" spc="0" normalizeH="0" baseline="0" noProof="0" dirty="0">
              <a:ln>
                <a:noFill/>
              </a:ln>
              <a:solidFill>
                <a:srgbClr val="000000"/>
              </a:solidFill>
              <a:effectLst/>
              <a:uLnTx/>
              <a:uFillTx/>
              <a:latin typeface="Arial"/>
              <a:cs typeface="Arial"/>
            </a:endParaRPr>
          </a:p>
          <a:p>
            <a:pPr marL="349250" indent="-171450">
              <a:spcBef>
                <a:spcPts val="600"/>
              </a:spcBef>
              <a:spcAft>
                <a:spcPts val="600"/>
              </a:spcAf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Increased value: </a:t>
            </a:r>
            <a:r>
              <a:rPr kumimoji="0" lang="en-US" sz="1050" i="0" u="none" strike="noStrike" kern="1200" cap="none" spc="0" normalizeH="0" baseline="0" noProof="0" dirty="0">
                <a:ln>
                  <a:noFill/>
                </a:ln>
                <a:solidFill>
                  <a:srgbClr val="000000"/>
                </a:solidFill>
                <a:effectLst/>
                <a:uLnTx/>
                <a:uFillTx/>
                <a:latin typeface="Arial"/>
                <a:ea typeface="+mn-ea"/>
                <a:cs typeface="+mn-cs"/>
              </a:rPr>
              <a:t>Solar installations can boost property value and commercial appeal, attracting potential buyers, residents, employees, and investors.</a:t>
            </a:r>
            <a:endParaRPr lang="en-US" sz="1050" i="0" u="none" strike="noStrike" kern="1200" cap="none" spc="0" normalizeH="0" baseline="0" noProof="0" dirty="0">
              <a:ln>
                <a:noFill/>
              </a:ln>
              <a:solidFill>
                <a:srgbClr val="000000"/>
              </a:solidFill>
              <a:effectLst/>
              <a:uLnTx/>
              <a:uFillTx/>
              <a:latin typeface="Arial"/>
              <a:cs typeface="Arial"/>
            </a:endParaRPr>
          </a:p>
        </p:txBody>
      </p:sp>
      <p:sp>
        <p:nvSpPr>
          <p:cNvPr id="51" name="btfpColumnHeaderBoxText698162">
            <a:extLst>
              <a:ext uri="{FF2B5EF4-FFF2-40B4-BE49-F238E27FC236}">
                <a16:creationId xmlns:a16="http://schemas.microsoft.com/office/drawing/2014/main" id="{72287431-DB66-34EA-4569-B8C231D0DBE5}"/>
              </a:ext>
            </a:extLst>
          </p:cNvPr>
          <p:cNvSpPr txBox="1"/>
          <p:nvPr/>
        </p:nvSpPr>
        <p:spPr bwMode="gray">
          <a:xfrm>
            <a:off x="330249" y="1554480"/>
            <a:ext cx="6230257" cy="288219"/>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Solar technology 101</a:t>
            </a:r>
          </a:p>
        </p:txBody>
      </p:sp>
      <p:cxnSp>
        <p:nvCxnSpPr>
          <p:cNvPr id="52" name="btfpColumnHeaderBoxLine489213">
            <a:extLst>
              <a:ext uri="{FF2B5EF4-FFF2-40B4-BE49-F238E27FC236}">
                <a16:creationId xmlns:a16="http://schemas.microsoft.com/office/drawing/2014/main" id="{ADA8718E-DFF3-A3EC-C94F-476587D5B98F}"/>
              </a:ext>
            </a:extLst>
          </p:cNvPr>
          <p:cNvCxnSpPr>
            <a:cxnSpLocks/>
          </p:cNvCxnSpPr>
          <p:nvPr/>
        </p:nvCxnSpPr>
        <p:spPr bwMode="gray">
          <a:xfrm>
            <a:off x="330199" y="1832716"/>
            <a:ext cx="5486400"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id="{62024A94-7C4C-4FA9-43B2-467D8840304F}"/>
              </a:ext>
            </a:extLst>
          </p:cNvPr>
          <p:cNvGrpSpPr/>
          <p:nvPr/>
        </p:nvGrpSpPr>
        <p:grpSpPr>
          <a:xfrm>
            <a:off x="3652463" y="1972951"/>
            <a:ext cx="2321319" cy="4242367"/>
            <a:chOff x="4003157" y="2175229"/>
            <a:chExt cx="2321319" cy="4242367"/>
          </a:xfrm>
        </p:grpSpPr>
        <p:sp>
          <p:nvSpPr>
            <p:cNvPr id="35" name="TextBox 34">
              <a:extLst>
                <a:ext uri="{FF2B5EF4-FFF2-40B4-BE49-F238E27FC236}">
                  <a16:creationId xmlns:a16="http://schemas.microsoft.com/office/drawing/2014/main" id="{60DEBEA0-EAEF-232A-8F3C-A3F7A4F0E465}"/>
                </a:ext>
              </a:extLst>
            </p:cNvPr>
            <p:cNvSpPr txBox="1"/>
            <p:nvPr/>
          </p:nvSpPr>
          <p:spPr bwMode="gray">
            <a:xfrm>
              <a:off x="4004758" y="2175229"/>
              <a:ext cx="2319718" cy="600164"/>
            </a:xfrm>
            <a:prstGeom prst="rect">
              <a:avLst/>
            </a:prstGeom>
            <a:noFill/>
          </p:spPr>
          <p:txBody>
            <a:bodyPr wrap="square" lIns="137160" tIns="137160" rIns="274320" bIns="137160" rtlCol="0">
              <a:spAutoFit/>
            </a:bodyPr>
            <a:lstStyle/>
            <a:p>
              <a:pPr marL="0" indent="0" algn="ctr" rtl="0">
                <a:buNone/>
              </a:pPr>
              <a:r>
                <a:rPr lang="en-US" sz="1050" b="1"/>
                <a:t>Photons</a:t>
              </a:r>
              <a:r>
                <a:rPr lang="en-US" sz="1050"/>
                <a:t> from sunlight hit solar cells and </a:t>
              </a:r>
              <a:r>
                <a:rPr lang="en-US" sz="1050" b="1"/>
                <a:t>release electrons</a:t>
              </a:r>
            </a:p>
          </p:txBody>
        </p:sp>
        <p:sp>
          <p:nvSpPr>
            <p:cNvPr id="36" name="TextBox 35">
              <a:extLst>
                <a:ext uri="{FF2B5EF4-FFF2-40B4-BE49-F238E27FC236}">
                  <a16:creationId xmlns:a16="http://schemas.microsoft.com/office/drawing/2014/main" id="{1C31CC99-F202-1050-E5D6-7E44320C660A}"/>
                </a:ext>
              </a:extLst>
            </p:cNvPr>
            <p:cNvSpPr txBox="1"/>
            <p:nvPr/>
          </p:nvSpPr>
          <p:spPr bwMode="gray">
            <a:xfrm>
              <a:off x="4003157" y="4624111"/>
              <a:ext cx="2321319" cy="923330"/>
            </a:xfrm>
            <a:prstGeom prst="rect">
              <a:avLst/>
            </a:prstGeom>
            <a:noFill/>
          </p:spPr>
          <p:txBody>
            <a:bodyPr wrap="square" lIns="137160" tIns="137160" rIns="274320" bIns="137160" rtlCol="0">
              <a:spAutoFit/>
            </a:bodyPr>
            <a:lstStyle/>
            <a:p>
              <a:pPr marL="0" indent="0" algn="ctr" rtl="0">
                <a:buNone/>
              </a:pPr>
              <a:r>
                <a:rPr lang="en-US" sz="1050" b="1"/>
                <a:t>An inverter </a:t>
              </a:r>
              <a:r>
                <a:rPr lang="en-US" sz="1050"/>
                <a:t>converts the DC electricity into </a:t>
              </a:r>
              <a:r>
                <a:rPr lang="en-US" sz="1050" b="1"/>
                <a:t>alternating current (AC)</a:t>
              </a:r>
              <a:r>
                <a:rPr lang="en-US" sz="1050"/>
                <a:t> electricity to directly power buildings</a:t>
              </a:r>
            </a:p>
          </p:txBody>
        </p:sp>
        <p:sp>
          <p:nvSpPr>
            <p:cNvPr id="38" name="TextBox 37">
              <a:extLst>
                <a:ext uri="{FF2B5EF4-FFF2-40B4-BE49-F238E27FC236}">
                  <a16:creationId xmlns:a16="http://schemas.microsoft.com/office/drawing/2014/main" id="{152B28D8-F13C-DCD4-B9A2-438DFA9B5B6A}"/>
                </a:ext>
              </a:extLst>
            </p:cNvPr>
            <p:cNvSpPr txBox="1"/>
            <p:nvPr/>
          </p:nvSpPr>
          <p:spPr bwMode="gray">
            <a:xfrm>
              <a:off x="4004768" y="2883801"/>
              <a:ext cx="2319708" cy="761747"/>
            </a:xfrm>
            <a:prstGeom prst="rect">
              <a:avLst/>
            </a:prstGeom>
            <a:noFill/>
          </p:spPr>
          <p:txBody>
            <a:bodyPr wrap="square" lIns="137160" tIns="137160" rIns="274320" bIns="137160" rtlCol="0">
              <a:spAutoFit/>
            </a:bodyPr>
            <a:lstStyle/>
            <a:p>
              <a:pPr marL="0" indent="0" algn="ctr" rtl="0">
                <a:buNone/>
              </a:pPr>
              <a:r>
                <a:rPr lang="en-US" sz="1050"/>
                <a:t>Freed electrons flow through the circuit and </a:t>
              </a:r>
              <a:r>
                <a:rPr lang="en-US" sz="1050" b="1"/>
                <a:t>produce an electric charge</a:t>
              </a:r>
              <a:endParaRPr lang="en-US" sz="1050" b="1" i="0">
                <a:effectLst/>
                <a:highlight>
                  <a:srgbClr val="FFFFFF"/>
                </a:highlight>
                <a:latin typeface="AvenirNext" panose="020B0503020202020204" pitchFamily="34" charset="0"/>
              </a:endParaRPr>
            </a:p>
          </p:txBody>
        </p:sp>
        <p:cxnSp>
          <p:nvCxnSpPr>
            <p:cNvPr id="45" name="Straight Arrow Connector 44">
              <a:extLst>
                <a:ext uri="{FF2B5EF4-FFF2-40B4-BE49-F238E27FC236}">
                  <a16:creationId xmlns:a16="http://schemas.microsoft.com/office/drawing/2014/main" id="{0CD9D956-5375-5F38-F538-083FBC5FCC2B}"/>
                </a:ext>
              </a:extLst>
            </p:cNvPr>
            <p:cNvCxnSpPr>
              <a:cxnSpLocks/>
            </p:cNvCxnSpPr>
            <p:nvPr/>
          </p:nvCxnSpPr>
          <p:spPr bwMode="gray">
            <a:xfrm>
              <a:off x="4981997" y="2657367"/>
              <a:ext cx="0" cy="309675"/>
            </a:xfrm>
            <a:prstGeom prst="straightConnector1">
              <a:avLst/>
            </a:prstGeom>
            <a:ln w="2857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348A3F4-89CD-97CD-7469-7958A8D6331C}"/>
                </a:ext>
              </a:extLst>
            </p:cNvPr>
            <p:cNvSpPr txBox="1"/>
            <p:nvPr/>
          </p:nvSpPr>
          <p:spPr bwMode="gray">
            <a:xfrm>
              <a:off x="4004768" y="3753956"/>
              <a:ext cx="2319708" cy="761747"/>
            </a:xfrm>
            <a:prstGeom prst="rect">
              <a:avLst/>
            </a:prstGeom>
            <a:noFill/>
          </p:spPr>
          <p:txBody>
            <a:bodyPr wrap="square" lIns="137160" tIns="137160" rIns="274320" bIns="137160" rtlCol="0">
              <a:spAutoFit/>
            </a:bodyPr>
            <a:lstStyle/>
            <a:p>
              <a:pPr marL="0" indent="0" algn="ctr" rtl="0">
                <a:buNone/>
              </a:pPr>
              <a:r>
                <a:rPr lang="en-US" sz="1050"/>
                <a:t>Wiring in the panels </a:t>
              </a:r>
              <a:r>
                <a:rPr lang="en-US" sz="1050" b="1"/>
                <a:t>captures the direct electric current (DC) </a:t>
              </a:r>
              <a:r>
                <a:rPr lang="en-US" sz="1050"/>
                <a:t>generated</a:t>
              </a:r>
              <a:endParaRPr lang="en-US" sz="1050" b="0" i="0">
                <a:effectLst/>
                <a:highlight>
                  <a:srgbClr val="FFFFFF"/>
                </a:highlight>
                <a:latin typeface="AvenirNext" panose="020B0503020202020204" pitchFamily="34" charset="0"/>
              </a:endParaRPr>
            </a:p>
          </p:txBody>
        </p:sp>
        <p:sp>
          <p:nvSpPr>
            <p:cNvPr id="5" name="TextBox 4">
              <a:extLst>
                <a:ext uri="{FF2B5EF4-FFF2-40B4-BE49-F238E27FC236}">
                  <a16:creationId xmlns:a16="http://schemas.microsoft.com/office/drawing/2014/main" id="{A07154E0-9486-1D04-7312-D1CFF13ED229}"/>
                </a:ext>
              </a:extLst>
            </p:cNvPr>
            <p:cNvSpPr txBox="1"/>
            <p:nvPr/>
          </p:nvSpPr>
          <p:spPr bwMode="gray">
            <a:xfrm>
              <a:off x="4003157" y="5655849"/>
              <a:ext cx="2321319" cy="761747"/>
            </a:xfrm>
            <a:prstGeom prst="rect">
              <a:avLst/>
            </a:prstGeom>
            <a:noFill/>
          </p:spPr>
          <p:txBody>
            <a:bodyPr wrap="square" lIns="137160" tIns="137160" rIns="274320" bIns="13716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t>The </a:t>
              </a:r>
              <a:r>
                <a:rPr lang="en-US" sz="1050" b="1"/>
                <a:t>system is integrated </a:t>
              </a:r>
              <a:r>
                <a:rPr lang="en-US" sz="1050"/>
                <a:t>with the </a:t>
              </a:r>
              <a:r>
                <a:rPr lang="en-US" sz="1050" b="1"/>
                <a:t>energy grid </a:t>
              </a:r>
              <a:r>
                <a:rPr lang="en-US" sz="1050"/>
                <a:t>to supply excess AC electricity</a:t>
              </a:r>
              <a:endParaRPr lang="en-US" sz="1050" b="0" i="0">
                <a:effectLst/>
                <a:highlight>
                  <a:srgbClr val="FFFFFF"/>
                </a:highlight>
                <a:latin typeface="AvenirNext" panose="020B0503020202020204" pitchFamily="34" charset="0"/>
              </a:endParaRPr>
            </a:p>
          </p:txBody>
        </p:sp>
        <p:cxnSp>
          <p:nvCxnSpPr>
            <p:cNvPr id="8" name="Straight Arrow Connector 7">
              <a:extLst>
                <a:ext uri="{FF2B5EF4-FFF2-40B4-BE49-F238E27FC236}">
                  <a16:creationId xmlns:a16="http://schemas.microsoft.com/office/drawing/2014/main" id="{6728EE97-9C34-30AE-74DD-C21C706B3566}"/>
                </a:ext>
              </a:extLst>
            </p:cNvPr>
            <p:cNvCxnSpPr>
              <a:cxnSpLocks/>
            </p:cNvCxnSpPr>
            <p:nvPr/>
          </p:nvCxnSpPr>
          <p:spPr bwMode="gray">
            <a:xfrm>
              <a:off x="4981997" y="3551006"/>
              <a:ext cx="0" cy="309675"/>
            </a:xfrm>
            <a:prstGeom prst="straightConnector1">
              <a:avLst/>
            </a:prstGeom>
            <a:ln w="2857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FEA1654-54F3-B15C-31EB-DA47AA185158}"/>
                </a:ext>
              </a:extLst>
            </p:cNvPr>
            <p:cNvCxnSpPr>
              <a:cxnSpLocks/>
            </p:cNvCxnSpPr>
            <p:nvPr/>
          </p:nvCxnSpPr>
          <p:spPr bwMode="gray">
            <a:xfrm>
              <a:off x="4981997" y="4437389"/>
              <a:ext cx="0" cy="309675"/>
            </a:xfrm>
            <a:prstGeom prst="straightConnector1">
              <a:avLst/>
            </a:prstGeom>
            <a:ln w="2857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B2F0E0B-FCD2-CA31-F148-F330418DD5D8}"/>
                </a:ext>
              </a:extLst>
            </p:cNvPr>
            <p:cNvCxnSpPr>
              <a:cxnSpLocks/>
            </p:cNvCxnSpPr>
            <p:nvPr/>
          </p:nvCxnSpPr>
          <p:spPr bwMode="gray">
            <a:xfrm>
              <a:off x="4981997" y="5452899"/>
              <a:ext cx="0" cy="309675"/>
            </a:xfrm>
            <a:prstGeom prst="straightConnector1">
              <a:avLst/>
            </a:prstGeom>
            <a:ln w="2857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786E8DE3-111D-9F92-6794-766DE3D22C8C}"/>
              </a:ext>
            </a:extLst>
          </p:cNvPr>
          <p:cNvGrpSpPr/>
          <p:nvPr/>
        </p:nvGrpSpPr>
        <p:grpSpPr>
          <a:xfrm>
            <a:off x="966515" y="2113642"/>
            <a:ext cx="2610586" cy="2630715"/>
            <a:chOff x="1145897" y="2141398"/>
            <a:chExt cx="2685975" cy="2630715"/>
          </a:xfrm>
        </p:grpSpPr>
        <p:sp>
          <p:nvSpPr>
            <p:cNvPr id="92" name="Rounded Rectangle 91">
              <a:extLst>
                <a:ext uri="{FF2B5EF4-FFF2-40B4-BE49-F238E27FC236}">
                  <a16:creationId xmlns:a16="http://schemas.microsoft.com/office/drawing/2014/main" id="{E5C0E496-0092-F175-58C7-E9A0A3039261}"/>
                </a:ext>
              </a:extLst>
            </p:cNvPr>
            <p:cNvSpPr/>
            <p:nvPr/>
          </p:nvSpPr>
          <p:spPr bwMode="gray">
            <a:xfrm>
              <a:off x="1145897" y="2141398"/>
              <a:ext cx="2685975" cy="1647460"/>
            </a:xfrm>
            <a:prstGeom prst="round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58" name="Trapezoid 57">
              <a:extLst>
                <a:ext uri="{FF2B5EF4-FFF2-40B4-BE49-F238E27FC236}">
                  <a16:creationId xmlns:a16="http://schemas.microsoft.com/office/drawing/2014/main" id="{B8BAAD50-9469-6333-50FF-32005C2A90A6}"/>
                </a:ext>
              </a:extLst>
            </p:cNvPr>
            <p:cNvSpPr/>
            <p:nvPr/>
          </p:nvSpPr>
          <p:spPr bwMode="gray">
            <a:xfrm rot="11856641">
              <a:off x="1787644" y="3510921"/>
              <a:ext cx="713851" cy="1261192"/>
            </a:xfrm>
            <a:prstGeom prst="trapezoid">
              <a:avLst>
                <a:gd name="adj" fmla="val 50000"/>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grpSp>
      <p:grpSp>
        <p:nvGrpSpPr>
          <p:cNvPr id="70" name="Group 69">
            <a:extLst>
              <a:ext uri="{FF2B5EF4-FFF2-40B4-BE49-F238E27FC236}">
                <a16:creationId xmlns:a16="http://schemas.microsoft.com/office/drawing/2014/main" id="{FA0BB1EC-A6D9-701F-E0FD-843386214E52}"/>
              </a:ext>
            </a:extLst>
          </p:cNvPr>
          <p:cNvGrpSpPr/>
          <p:nvPr/>
        </p:nvGrpSpPr>
        <p:grpSpPr>
          <a:xfrm>
            <a:off x="2370429" y="2232922"/>
            <a:ext cx="1079613" cy="1392878"/>
            <a:chOff x="2262269" y="2365108"/>
            <a:chExt cx="1128499" cy="1483202"/>
          </a:xfrm>
        </p:grpSpPr>
        <p:grpSp>
          <p:nvGrpSpPr>
            <p:cNvPr id="67" name="Group 66">
              <a:extLst>
                <a:ext uri="{FF2B5EF4-FFF2-40B4-BE49-F238E27FC236}">
                  <a16:creationId xmlns:a16="http://schemas.microsoft.com/office/drawing/2014/main" id="{BE731641-DAC0-8988-EEAF-11E070E68E4A}"/>
                </a:ext>
              </a:extLst>
            </p:cNvPr>
            <p:cNvGrpSpPr/>
            <p:nvPr/>
          </p:nvGrpSpPr>
          <p:grpSpPr>
            <a:xfrm>
              <a:off x="2311151" y="2396095"/>
              <a:ext cx="1031148" cy="1417249"/>
              <a:chOff x="2296455" y="2838165"/>
              <a:chExt cx="776951" cy="1128269"/>
            </a:xfrm>
          </p:grpSpPr>
          <p:sp>
            <p:nvSpPr>
              <p:cNvPr id="11" name="Rectangle 10">
                <a:extLst>
                  <a:ext uri="{FF2B5EF4-FFF2-40B4-BE49-F238E27FC236}">
                    <a16:creationId xmlns:a16="http://schemas.microsoft.com/office/drawing/2014/main" id="{BD75A39B-80B7-0DB5-101F-7D499984ADB9}"/>
                  </a:ext>
                </a:extLst>
              </p:cNvPr>
              <p:cNvSpPr/>
              <p:nvPr/>
            </p:nvSpPr>
            <p:spPr bwMode="gray">
              <a:xfrm>
                <a:off x="2296455" y="2838165"/>
                <a:ext cx="776951" cy="1128269"/>
              </a:xfrm>
              <a:prstGeom prst="rect">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12" name="Minus 11">
                <a:extLst>
                  <a:ext uri="{FF2B5EF4-FFF2-40B4-BE49-F238E27FC236}">
                    <a16:creationId xmlns:a16="http://schemas.microsoft.com/office/drawing/2014/main" id="{8C2A8652-7AE5-CEFE-0EB5-46C9543CC5C1}"/>
                  </a:ext>
                </a:extLst>
              </p:cNvPr>
              <p:cNvSpPr/>
              <p:nvPr/>
            </p:nvSpPr>
            <p:spPr bwMode="gray">
              <a:xfrm>
                <a:off x="2334782" y="2902674"/>
                <a:ext cx="122537" cy="143838"/>
              </a:xfrm>
              <a:prstGeom prst="mathMinus">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13" name="Minus 12">
                <a:extLst>
                  <a:ext uri="{FF2B5EF4-FFF2-40B4-BE49-F238E27FC236}">
                    <a16:creationId xmlns:a16="http://schemas.microsoft.com/office/drawing/2014/main" id="{1E98D221-96F6-14CE-D499-48FEFE818803}"/>
                  </a:ext>
                </a:extLst>
              </p:cNvPr>
              <p:cNvSpPr/>
              <p:nvPr/>
            </p:nvSpPr>
            <p:spPr bwMode="gray">
              <a:xfrm>
                <a:off x="2526793" y="2902674"/>
                <a:ext cx="122537" cy="143838"/>
              </a:xfrm>
              <a:prstGeom prst="mathMinus">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14" name="Minus 13">
                <a:extLst>
                  <a:ext uri="{FF2B5EF4-FFF2-40B4-BE49-F238E27FC236}">
                    <a16:creationId xmlns:a16="http://schemas.microsoft.com/office/drawing/2014/main" id="{262050CE-0762-1BE8-8AF9-886A71C8CFF3}"/>
                  </a:ext>
                </a:extLst>
              </p:cNvPr>
              <p:cNvSpPr/>
              <p:nvPr/>
            </p:nvSpPr>
            <p:spPr bwMode="gray">
              <a:xfrm>
                <a:off x="2718805" y="2902674"/>
                <a:ext cx="122537" cy="143838"/>
              </a:xfrm>
              <a:prstGeom prst="mathMinus">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15" name="Minus 14">
                <a:extLst>
                  <a:ext uri="{FF2B5EF4-FFF2-40B4-BE49-F238E27FC236}">
                    <a16:creationId xmlns:a16="http://schemas.microsoft.com/office/drawing/2014/main" id="{27F4F2E8-FF93-64C1-CE55-8691C8450D4F}"/>
                  </a:ext>
                </a:extLst>
              </p:cNvPr>
              <p:cNvSpPr/>
              <p:nvPr/>
            </p:nvSpPr>
            <p:spPr bwMode="gray">
              <a:xfrm>
                <a:off x="2910817" y="2911239"/>
                <a:ext cx="122537" cy="143838"/>
              </a:xfrm>
              <a:prstGeom prst="mathMinus">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16" name="Minus 15">
                <a:extLst>
                  <a:ext uri="{FF2B5EF4-FFF2-40B4-BE49-F238E27FC236}">
                    <a16:creationId xmlns:a16="http://schemas.microsoft.com/office/drawing/2014/main" id="{4F754530-29D5-2AAB-A3A9-90E682413771}"/>
                  </a:ext>
                </a:extLst>
              </p:cNvPr>
              <p:cNvSpPr/>
              <p:nvPr/>
            </p:nvSpPr>
            <p:spPr bwMode="gray">
              <a:xfrm>
                <a:off x="2334782" y="3011135"/>
                <a:ext cx="122537" cy="143838"/>
              </a:xfrm>
              <a:prstGeom prst="mathMinus">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17" name="Minus 16">
                <a:extLst>
                  <a:ext uri="{FF2B5EF4-FFF2-40B4-BE49-F238E27FC236}">
                    <a16:creationId xmlns:a16="http://schemas.microsoft.com/office/drawing/2014/main" id="{0013A0BD-3B10-7F0C-EF62-7297123D7E28}"/>
                  </a:ext>
                </a:extLst>
              </p:cNvPr>
              <p:cNvSpPr/>
              <p:nvPr/>
            </p:nvSpPr>
            <p:spPr bwMode="gray">
              <a:xfrm>
                <a:off x="2526793" y="3011135"/>
                <a:ext cx="122537" cy="143838"/>
              </a:xfrm>
              <a:prstGeom prst="mathMinus">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18" name="Minus 17">
                <a:extLst>
                  <a:ext uri="{FF2B5EF4-FFF2-40B4-BE49-F238E27FC236}">
                    <a16:creationId xmlns:a16="http://schemas.microsoft.com/office/drawing/2014/main" id="{830CDE2F-3E44-1ACF-D02F-F43D0165865F}"/>
                  </a:ext>
                </a:extLst>
              </p:cNvPr>
              <p:cNvSpPr/>
              <p:nvPr/>
            </p:nvSpPr>
            <p:spPr bwMode="gray">
              <a:xfrm>
                <a:off x="2718805" y="3011135"/>
                <a:ext cx="122537" cy="143838"/>
              </a:xfrm>
              <a:prstGeom prst="mathMinus">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19" name="Minus 18">
                <a:extLst>
                  <a:ext uri="{FF2B5EF4-FFF2-40B4-BE49-F238E27FC236}">
                    <a16:creationId xmlns:a16="http://schemas.microsoft.com/office/drawing/2014/main" id="{515688B7-6807-BF85-79DF-D0C392DFB8C9}"/>
                  </a:ext>
                </a:extLst>
              </p:cNvPr>
              <p:cNvSpPr/>
              <p:nvPr/>
            </p:nvSpPr>
            <p:spPr bwMode="gray">
              <a:xfrm>
                <a:off x="2910817" y="3019700"/>
                <a:ext cx="122537" cy="143838"/>
              </a:xfrm>
              <a:prstGeom prst="mathMinus">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20" name="Minus 19">
                <a:extLst>
                  <a:ext uri="{FF2B5EF4-FFF2-40B4-BE49-F238E27FC236}">
                    <a16:creationId xmlns:a16="http://schemas.microsoft.com/office/drawing/2014/main" id="{3564243F-D50E-2BD8-FAE6-520F47241A95}"/>
                  </a:ext>
                </a:extLst>
              </p:cNvPr>
              <p:cNvSpPr/>
              <p:nvPr/>
            </p:nvSpPr>
            <p:spPr bwMode="gray">
              <a:xfrm>
                <a:off x="2334782" y="3119586"/>
                <a:ext cx="122537" cy="143838"/>
              </a:xfrm>
              <a:prstGeom prst="mathMinus">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21" name="Minus 20">
                <a:extLst>
                  <a:ext uri="{FF2B5EF4-FFF2-40B4-BE49-F238E27FC236}">
                    <a16:creationId xmlns:a16="http://schemas.microsoft.com/office/drawing/2014/main" id="{3CF8D583-ECC4-FF28-7251-71573E168C96}"/>
                  </a:ext>
                </a:extLst>
              </p:cNvPr>
              <p:cNvSpPr/>
              <p:nvPr/>
            </p:nvSpPr>
            <p:spPr bwMode="gray">
              <a:xfrm>
                <a:off x="2526793" y="3119586"/>
                <a:ext cx="122537" cy="143838"/>
              </a:xfrm>
              <a:prstGeom prst="mathMinus">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22" name="Minus 21">
                <a:extLst>
                  <a:ext uri="{FF2B5EF4-FFF2-40B4-BE49-F238E27FC236}">
                    <a16:creationId xmlns:a16="http://schemas.microsoft.com/office/drawing/2014/main" id="{7BCC9B50-D5C4-B1C0-6154-A24B3974345E}"/>
                  </a:ext>
                </a:extLst>
              </p:cNvPr>
              <p:cNvSpPr/>
              <p:nvPr/>
            </p:nvSpPr>
            <p:spPr bwMode="gray">
              <a:xfrm>
                <a:off x="2718805" y="3119586"/>
                <a:ext cx="122537" cy="143838"/>
              </a:xfrm>
              <a:prstGeom prst="mathMinus">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23" name="Minus 22">
                <a:extLst>
                  <a:ext uri="{FF2B5EF4-FFF2-40B4-BE49-F238E27FC236}">
                    <a16:creationId xmlns:a16="http://schemas.microsoft.com/office/drawing/2014/main" id="{127F421D-36A0-90C9-AD23-F0AD774D961E}"/>
                  </a:ext>
                </a:extLst>
              </p:cNvPr>
              <p:cNvSpPr/>
              <p:nvPr/>
            </p:nvSpPr>
            <p:spPr bwMode="gray">
              <a:xfrm>
                <a:off x="2910817" y="3128151"/>
                <a:ext cx="122537" cy="143838"/>
              </a:xfrm>
              <a:prstGeom prst="mathMinus">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cxnSp>
            <p:nvCxnSpPr>
              <p:cNvPr id="27" name="Straight Connector 26">
                <a:extLst>
                  <a:ext uri="{FF2B5EF4-FFF2-40B4-BE49-F238E27FC236}">
                    <a16:creationId xmlns:a16="http://schemas.microsoft.com/office/drawing/2014/main" id="{5247D519-FC24-474B-0574-12880574C1D2}"/>
                  </a:ext>
                </a:extLst>
              </p:cNvPr>
              <p:cNvCxnSpPr>
                <a:cxnSpLocks/>
              </p:cNvCxnSpPr>
              <p:nvPr/>
            </p:nvCxnSpPr>
            <p:spPr bwMode="gray">
              <a:xfrm>
                <a:off x="2296455" y="3313385"/>
                <a:ext cx="776951" cy="0"/>
              </a:xfrm>
              <a:prstGeom prst="line">
                <a:avLst/>
              </a:prstGeom>
              <a:ln w="9525" cap="flat">
                <a:solidFill>
                  <a:schemeClr val="tx1"/>
                </a:solidFill>
                <a:prstDash val="dash"/>
                <a:miter lim="800000"/>
                <a:tailEnd type="none" w="med" len="lg"/>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E934CF32-959C-BCAC-1C80-F36EDDB6BD87}"/>
                  </a:ext>
                </a:extLst>
              </p:cNvPr>
              <p:cNvGrpSpPr/>
              <p:nvPr/>
            </p:nvGrpSpPr>
            <p:grpSpPr>
              <a:xfrm>
                <a:off x="2334782" y="3384297"/>
                <a:ext cx="698568" cy="121277"/>
                <a:chOff x="2020530" y="3034102"/>
                <a:chExt cx="588552" cy="96328"/>
              </a:xfrm>
            </p:grpSpPr>
            <p:sp>
              <p:nvSpPr>
                <p:cNvPr id="28" name="Plus 27">
                  <a:extLst>
                    <a:ext uri="{FF2B5EF4-FFF2-40B4-BE49-F238E27FC236}">
                      <a16:creationId xmlns:a16="http://schemas.microsoft.com/office/drawing/2014/main" id="{4B3EAF46-FF32-CC60-46FF-21D27566EAE3}"/>
                    </a:ext>
                  </a:extLst>
                </p:cNvPr>
                <p:cNvSpPr/>
                <p:nvPr/>
              </p:nvSpPr>
              <p:spPr bwMode="gray">
                <a:xfrm>
                  <a:off x="2020530" y="3034102"/>
                  <a:ext cx="103239" cy="96328"/>
                </a:xfrm>
                <a:prstGeom prst="mathPlus">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29" name="Plus 28">
                  <a:extLst>
                    <a:ext uri="{FF2B5EF4-FFF2-40B4-BE49-F238E27FC236}">
                      <a16:creationId xmlns:a16="http://schemas.microsoft.com/office/drawing/2014/main" id="{F6802DE9-642A-E0D5-D851-D2762CAB2731}"/>
                    </a:ext>
                  </a:extLst>
                </p:cNvPr>
                <p:cNvSpPr/>
                <p:nvPr/>
              </p:nvSpPr>
              <p:spPr bwMode="gray">
                <a:xfrm>
                  <a:off x="2182301" y="3034102"/>
                  <a:ext cx="103239" cy="96328"/>
                </a:xfrm>
                <a:prstGeom prst="mathPlus">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30" name="Plus 29">
                  <a:extLst>
                    <a:ext uri="{FF2B5EF4-FFF2-40B4-BE49-F238E27FC236}">
                      <a16:creationId xmlns:a16="http://schemas.microsoft.com/office/drawing/2014/main" id="{489B2330-FE46-DB40-41DA-1DCD8388368A}"/>
                    </a:ext>
                  </a:extLst>
                </p:cNvPr>
                <p:cNvSpPr/>
                <p:nvPr/>
              </p:nvSpPr>
              <p:spPr bwMode="gray">
                <a:xfrm>
                  <a:off x="2344072" y="3034102"/>
                  <a:ext cx="103239" cy="96328"/>
                </a:xfrm>
                <a:prstGeom prst="mathPlus">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31" name="Plus 30">
                  <a:extLst>
                    <a:ext uri="{FF2B5EF4-FFF2-40B4-BE49-F238E27FC236}">
                      <a16:creationId xmlns:a16="http://schemas.microsoft.com/office/drawing/2014/main" id="{01F49A3A-FB4F-D66D-5446-4A2E01971D10}"/>
                    </a:ext>
                  </a:extLst>
                </p:cNvPr>
                <p:cNvSpPr/>
                <p:nvPr/>
              </p:nvSpPr>
              <p:spPr bwMode="gray">
                <a:xfrm>
                  <a:off x="2505843" y="3034102"/>
                  <a:ext cx="103239" cy="96328"/>
                </a:xfrm>
                <a:prstGeom prst="mathPlus">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grpSp>
          <p:grpSp>
            <p:nvGrpSpPr>
              <p:cNvPr id="40" name="Group 39">
                <a:extLst>
                  <a:ext uri="{FF2B5EF4-FFF2-40B4-BE49-F238E27FC236}">
                    <a16:creationId xmlns:a16="http://schemas.microsoft.com/office/drawing/2014/main" id="{ABD996E4-BCF2-21FF-B2C1-DF46302BE81A}"/>
                  </a:ext>
                </a:extLst>
              </p:cNvPr>
              <p:cNvGrpSpPr/>
              <p:nvPr/>
            </p:nvGrpSpPr>
            <p:grpSpPr>
              <a:xfrm>
                <a:off x="2334782" y="3569332"/>
                <a:ext cx="698568" cy="121277"/>
                <a:chOff x="2020530" y="3034102"/>
                <a:chExt cx="588552" cy="96328"/>
              </a:xfrm>
            </p:grpSpPr>
            <p:sp>
              <p:nvSpPr>
                <p:cNvPr id="41" name="Plus 40">
                  <a:extLst>
                    <a:ext uri="{FF2B5EF4-FFF2-40B4-BE49-F238E27FC236}">
                      <a16:creationId xmlns:a16="http://schemas.microsoft.com/office/drawing/2014/main" id="{215229C6-93AD-9C0D-0264-D8055EB1105A}"/>
                    </a:ext>
                  </a:extLst>
                </p:cNvPr>
                <p:cNvSpPr/>
                <p:nvPr/>
              </p:nvSpPr>
              <p:spPr bwMode="gray">
                <a:xfrm>
                  <a:off x="2020530" y="3034102"/>
                  <a:ext cx="103239" cy="96328"/>
                </a:xfrm>
                <a:prstGeom prst="mathPlus">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42" name="Plus 41">
                  <a:extLst>
                    <a:ext uri="{FF2B5EF4-FFF2-40B4-BE49-F238E27FC236}">
                      <a16:creationId xmlns:a16="http://schemas.microsoft.com/office/drawing/2014/main" id="{AECE8818-7ABB-740D-9297-5D67840F50D7}"/>
                    </a:ext>
                  </a:extLst>
                </p:cNvPr>
                <p:cNvSpPr/>
                <p:nvPr/>
              </p:nvSpPr>
              <p:spPr bwMode="gray">
                <a:xfrm>
                  <a:off x="2182301" y="3034102"/>
                  <a:ext cx="103239" cy="96328"/>
                </a:xfrm>
                <a:prstGeom prst="mathPlus">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43" name="Plus 42">
                  <a:extLst>
                    <a:ext uri="{FF2B5EF4-FFF2-40B4-BE49-F238E27FC236}">
                      <a16:creationId xmlns:a16="http://schemas.microsoft.com/office/drawing/2014/main" id="{96D9B0D2-8A05-4348-5306-85919323877C}"/>
                    </a:ext>
                  </a:extLst>
                </p:cNvPr>
                <p:cNvSpPr/>
                <p:nvPr/>
              </p:nvSpPr>
              <p:spPr bwMode="gray">
                <a:xfrm>
                  <a:off x="2344072" y="3034102"/>
                  <a:ext cx="103239" cy="96328"/>
                </a:xfrm>
                <a:prstGeom prst="mathPlus">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44" name="Plus 43">
                  <a:extLst>
                    <a:ext uri="{FF2B5EF4-FFF2-40B4-BE49-F238E27FC236}">
                      <a16:creationId xmlns:a16="http://schemas.microsoft.com/office/drawing/2014/main" id="{3D82BE7B-7DC6-4221-3B31-810B32DEA1D9}"/>
                    </a:ext>
                  </a:extLst>
                </p:cNvPr>
                <p:cNvSpPr/>
                <p:nvPr/>
              </p:nvSpPr>
              <p:spPr bwMode="gray">
                <a:xfrm>
                  <a:off x="2505843" y="3034102"/>
                  <a:ext cx="103239" cy="96328"/>
                </a:xfrm>
                <a:prstGeom prst="mathPlus">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grpSp>
          <p:grpSp>
            <p:nvGrpSpPr>
              <p:cNvPr id="47" name="Group 46">
                <a:extLst>
                  <a:ext uri="{FF2B5EF4-FFF2-40B4-BE49-F238E27FC236}">
                    <a16:creationId xmlns:a16="http://schemas.microsoft.com/office/drawing/2014/main" id="{F4EC6884-CFF3-6117-968A-59EA91A77301}"/>
                  </a:ext>
                </a:extLst>
              </p:cNvPr>
              <p:cNvGrpSpPr/>
              <p:nvPr/>
            </p:nvGrpSpPr>
            <p:grpSpPr>
              <a:xfrm>
                <a:off x="2333430" y="3760592"/>
                <a:ext cx="698568" cy="121277"/>
                <a:chOff x="2020530" y="3034102"/>
                <a:chExt cx="588552" cy="96328"/>
              </a:xfrm>
            </p:grpSpPr>
            <p:sp>
              <p:nvSpPr>
                <p:cNvPr id="49" name="Plus 48">
                  <a:extLst>
                    <a:ext uri="{FF2B5EF4-FFF2-40B4-BE49-F238E27FC236}">
                      <a16:creationId xmlns:a16="http://schemas.microsoft.com/office/drawing/2014/main" id="{BCF1D88C-E253-AC5A-DF78-DF887B0368FD}"/>
                    </a:ext>
                  </a:extLst>
                </p:cNvPr>
                <p:cNvSpPr/>
                <p:nvPr/>
              </p:nvSpPr>
              <p:spPr bwMode="gray">
                <a:xfrm>
                  <a:off x="2020530" y="3034102"/>
                  <a:ext cx="103239" cy="96328"/>
                </a:xfrm>
                <a:prstGeom prst="mathPlus">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50" name="Plus 49">
                  <a:extLst>
                    <a:ext uri="{FF2B5EF4-FFF2-40B4-BE49-F238E27FC236}">
                      <a16:creationId xmlns:a16="http://schemas.microsoft.com/office/drawing/2014/main" id="{F4325A43-9287-E439-601F-BF2796B9FE71}"/>
                    </a:ext>
                  </a:extLst>
                </p:cNvPr>
                <p:cNvSpPr/>
                <p:nvPr/>
              </p:nvSpPr>
              <p:spPr bwMode="gray">
                <a:xfrm>
                  <a:off x="2182301" y="3034102"/>
                  <a:ext cx="103239" cy="96328"/>
                </a:xfrm>
                <a:prstGeom prst="mathPlus">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53" name="Plus 52">
                  <a:extLst>
                    <a:ext uri="{FF2B5EF4-FFF2-40B4-BE49-F238E27FC236}">
                      <a16:creationId xmlns:a16="http://schemas.microsoft.com/office/drawing/2014/main" id="{7CC3EC38-A442-2113-AE9E-518E9DBDAE9E}"/>
                    </a:ext>
                  </a:extLst>
                </p:cNvPr>
                <p:cNvSpPr/>
                <p:nvPr/>
              </p:nvSpPr>
              <p:spPr bwMode="gray">
                <a:xfrm>
                  <a:off x="2344072" y="3034102"/>
                  <a:ext cx="103239" cy="96328"/>
                </a:xfrm>
                <a:prstGeom prst="mathPlus">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54" name="Plus 53">
                  <a:extLst>
                    <a:ext uri="{FF2B5EF4-FFF2-40B4-BE49-F238E27FC236}">
                      <a16:creationId xmlns:a16="http://schemas.microsoft.com/office/drawing/2014/main" id="{AB33E301-4A3F-4F88-0438-9F0597A654EB}"/>
                    </a:ext>
                  </a:extLst>
                </p:cNvPr>
                <p:cNvSpPr/>
                <p:nvPr/>
              </p:nvSpPr>
              <p:spPr bwMode="gray">
                <a:xfrm>
                  <a:off x="2505843" y="3034102"/>
                  <a:ext cx="103239" cy="96328"/>
                </a:xfrm>
                <a:prstGeom prst="mathPlus">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grpSp>
        </p:grpSp>
        <p:sp>
          <p:nvSpPr>
            <p:cNvPr id="68" name="Rectangle 67">
              <a:extLst>
                <a:ext uri="{FF2B5EF4-FFF2-40B4-BE49-F238E27FC236}">
                  <a16:creationId xmlns:a16="http://schemas.microsoft.com/office/drawing/2014/main" id="{372A698A-BF26-6233-FD0E-414197D8DF03}"/>
                </a:ext>
              </a:extLst>
            </p:cNvPr>
            <p:cNvSpPr/>
            <p:nvPr/>
          </p:nvSpPr>
          <p:spPr bwMode="gray">
            <a:xfrm>
              <a:off x="2262682" y="2365108"/>
              <a:ext cx="1128086" cy="70035"/>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69" name="Rectangle 68">
              <a:extLst>
                <a:ext uri="{FF2B5EF4-FFF2-40B4-BE49-F238E27FC236}">
                  <a16:creationId xmlns:a16="http://schemas.microsoft.com/office/drawing/2014/main" id="{203A945C-52ED-2459-AB88-8D5F0AF5A330}"/>
                </a:ext>
              </a:extLst>
            </p:cNvPr>
            <p:cNvSpPr/>
            <p:nvPr/>
          </p:nvSpPr>
          <p:spPr bwMode="gray">
            <a:xfrm>
              <a:off x="2262269" y="3778275"/>
              <a:ext cx="1128086" cy="70035"/>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grpSp>
      <p:pic>
        <p:nvPicPr>
          <p:cNvPr id="57" name="Graphic 56" descr="Atom outline">
            <a:extLst>
              <a:ext uri="{FF2B5EF4-FFF2-40B4-BE49-F238E27FC236}">
                <a16:creationId xmlns:a16="http://schemas.microsoft.com/office/drawing/2014/main" id="{18130697-541C-B8FA-DFDB-AA1C755E845F}"/>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4728808" y="3351149"/>
            <a:ext cx="284990" cy="284990"/>
          </a:xfrm>
          <a:prstGeom prst="rect">
            <a:avLst/>
          </a:prstGeom>
        </p:spPr>
      </p:pic>
      <p:pic>
        <p:nvPicPr>
          <p:cNvPr id="72" name="Graphic 71" descr="Dim (Medium Sun) outline">
            <a:extLst>
              <a:ext uri="{FF2B5EF4-FFF2-40B4-BE49-F238E27FC236}">
                <a16:creationId xmlns:a16="http://schemas.microsoft.com/office/drawing/2014/main" id="{1B751399-6C35-3629-B139-E794EECF9DD3}"/>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4701458" y="2448959"/>
            <a:ext cx="321933" cy="321933"/>
          </a:xfrm>
          <a:prstGeom prst="rect">
            <a:avLst/>
          </a:prstGeom>
        </p:spPr>
      </p:pic>
      <p:pic>
        <p:nvPicPr>
          <p:cNvPr id="80" name="Graphic 79" descr="Lightbulb outline">
            <a:extLst>
              <a:ext uri="{FF2B5EF4-FFF2-40B4-BE49-F238E27FC236}">
                <a16:creationId xmlns:a16="http://schemas.microsoft.com/office/drawing/2014/main" id="{71C3BD9A-B90B-0F98-B723-61E8C180A040}"/>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4748192" y="4261172"/>
            <a:ext cx="246221" cy="246221"/>
          </a:xfrm>
          <a:prstGeom prst="rect">
            <a:avLst/>
          </a:prstGeom>
        </p:spPr>
      </p:pic>
      <p:pic>
        <p:nvPicPr>
          <p:cNvPr id="82" name="Graphic 81" descr="Electric Tower outline">
            <a:extLst>
              <a:ext uri="{FF2B5EF4-FFF2-40B4-BE49-F238E27FC236}">
                <a16:creationId xmlns:a16="http://schemas.microsoft.com/office/drawing/2014/main" id="{F16BFC66-71F6-895B-EAC0-11FE72B71F47}"/>
              </a:ext>
            </a:extLst>
          </p:cNvPr>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4739314" y="5275109"/>
            <a:ext cx="246222" cy="246222"/>
          </a:xfrm>
          <a:prstGeom prst="rect">
            <a:avLst/>
          </a:prstGeom>
        </p:spPr>
      </p:pic>
      <p:sp>
        <p:nvSpPr>
          <p:cNvPr id="91" name="TextBox 90">
            <a:extLst>
              <a:ext uri="{FF2B5EF4-FFF2-40B4-BE49-F238E27FC236}">
                <a16:creationId xmlns:a16="http://schemas.microsoft.com/office/drawing/2014/main" id="{67A70A0D-AF8B-4A0B-9F8B-D6541A916CAD}"/>
              </a:ext>
            </a:extLst>
          </p:cNvPr>
          <p:cNvSpPr txBox="1"/>
          <p:nvPr/>
        </p:nvSpPr>
        <p:spPr bwMode="gray">
          <a:xfrm>
            <a:off x="966514" y="2345151"/>
            <a:ext cx="1633358" cy="1200329"/>
          </a:xfrm>
          <a:prstGeom prst="rect">
            <a:avLst/>
          </a:prstGeom>
          <a:noFill/>
          <a:ln>
            <a:noFill/>
          </a:ln>
        </p:spPr>
        <p:txBody>
          <a:bodyPr wrap="square" lIns="137160" tIns="137160" rIns="274320" bIns="137160" rtlCol="0">
            <a:spAutoFit/>
          </a:bodyPr>
          <a:lstStyle/>
          <a:p>
            <a:pPr marL="0" indent="0">
              <a:spcBef>
                <a:spcPts val="600"/>
              </a:spcBef>
              <a:spcAft>
                <a:spcPts val="600"/>
              </a:spcAft>
              <a:buNone/>
            </a:pPr>
            <a:r>
              <a:rPr lang="en-US" sz="1000"/>
              <a:t>Solar panels consist of photovoltaic (PV) cells made of </a:t>
            </a:r>
            <a:r>
              <a:rPr lang="en-US" sz="1000" b="1"/>
              <a:t>silicon semiconductors with a negative and positive layer</a:t>
            </a:r>
          </a:p>
        </p:txBody>
      </p:sp>
    </p:spTree>
    <p:custDataLst>
      <p:tags r:id="rId1"/>
    </p:custDataLst>
    <p:extLst>
      <p:ext uri="{BB962C8B-B14F-4D97-AF65-F5344CB8AC3E}">
        <p14:creationId xmlns:p14="http://schemas.microsoft.com/office/powerpoint/2010/main" val="3924066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p:cNvGraphicFramePr>
          <p:nvPr>
            <p:custDataLst>
              <p:tags r:id="rId2"/>
            </p:custDataLst>
            <p:extLst>
              <p:ext uri="{D42A27DB-BD31-4B8C-83A1-F6EECF244321}">
                <p14:modId xmlns:p14="http://schemas.microsoft.com/office/powerpoint/2010/main" val="42863900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3" imgW="592" imgH="591" progId="TCLayout.ActiveDocument.1">
                  <p:embed/>
                </p:oleObj>
              </mc:Choice>
              <mc:Fallback>
                <p:oleObj name="think-cell Slide" r:id="rId73" imgW="592" imgH="591" progId="TCLayout.ActiveDocument.1">
                  <p:embed/>
                  <p:pic>
                    <p:nvPicPr>
                      <p:cNvPr id="7" name="think-cell data - do not delete" hidden="1"/>
                      <p:cNvPicPr/>
                      <p:nvPr/>
                    </p:nvPicPr>
                    <p:blipFill>
                      <a:blip r:embed="rId74"/>
                      <a:stretch>
                        <a:fillRect/>
                      </a:stretch>
                    </p:blipFill>
                    <p:spPr>
                      <a:xfrm>
                        <a:off x="1588" y="1588"/>
                        <a:ext cx="1588" cy="1588"/>
                      </a:xfrm>
                      <a:prstGeom prst="rect">
                        <a:avLst/>
                      </a:prstGeom>
                    </p:spPr>
                  </p:pic>
                </p:oleObj>
              </mc:Fallback>
            </mc:AlternateContent>
          </a:graphicData>
        </a:graphic>
      </p:graphicFrame>
      <p:sp>
        <p:nvSpPr>
          <p:cNvPr id="2" name="TextBox 8">
            <a:extLst>
              <a:ext uri="{FF2B5EF4-FFF2-40B4-BE49-F238E27FC236}">
                <a16:creationId xmlns:a16="http://schemas.microsoft.com/office/drawing/2014/main" id="{18EDE176-7FC0-1AE6-3B41-53F14DDED6CD}"/>
              </a:ext>
            </a:extLst>
          </p:cNvPr>
          <p:cNvSpPr txBox="1"/>
          <p:nvPr/>
        </p:nvSpPr>
        <p:spPr bwMode="gray">
          <a:xfrm>
            <a:off x="6478588" y="3457912"/>
            <a:ext cx="5383212" cy="2100575"/>
          </a:xfrm>
          <a:prstGeom prst="rect">
            <a:avLst/>
          </a:prstGeom>
          <a:solidFill>
            <a:srgbClr val="E3E8EE"/>
          </a:solidFill>
        </p:spPr>
        <p:txBody>
          <a:bodyPr wrap="square" lIns="137160" tIns="137160" rIns="274320" bIns="137160" rtlCol="0" anchor="t">
            <a:spAutoFit/>
          </a:bodyPr>
          <a:lstStyle/>
          <a:p>
            <a:pPr marL="0" marR="0" lvl="0" indent="0" algn="l" defTabSz="711200" rtl="0" eaLnBrk="1" fontAlgn="auto" latinLnBrk="0" hangingPunct="1">
              <a:lnSpc>
                <a:spcPct val="100000"/>
              </a:lnSpc>
              <a:spcBef>
                <a:spcPts val="600"/>
              </a:spcBef>
              <a:spcAft>
                <a:spcPts val="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Case study: </a:t>
            </a:r>
            <a:r>
              <a:rPr kumimoji="0" lang="en-US" sz="1250" b="1" i="0" u="none" strike="noStrike" kern="1200" cap="none" spc="0" normalizeH="0" baseline="0" noProof="0" dirty="0" err="1">
                <a:ln>
                  <a:noFill/>
                </a:ln>
                <a:solidFill>
                  <a:srgbClr val="000000"/>
                </a:solidFill>
                <a:effectLst/>
                <a:uLnTx/>
                <a:uFillTx/>
                <a:latin typeface="Arial"/>
                <a:ea typeface="+mn-ea"/>
                <a:cs typeface="+mn-cs"/>
              </a:rPr>
              <a:t>SolarKal</a:t>
            </a:r>
            <a:r>
              <a:rPr kumimoji="0" lang="en-US" sz="1250" b="1" i="0" u="none" strike="noStrike" kern="1200" cap="none" spc="0" normalizeH="0" baseline="0" noProof="0" dirty="0">
                <a:ln>
                  <a:noFill/>
                </a:ln>
                <a:solidFill>
                  <a:srgbClr val="000000"/>
                </a:solidFill>
                <a:effectLst/>
                <a:uLnTx/>
                <a:uFillTx/>
                <a:latin typeface="Arial"/>
                <a:ea typeface="+mn-ea"/>
                <a:cs typeface="+mn-cs"/>
              </a:rPr>
              <a:t> saves businesses costs through a competitive marketplace model</a:t>
            </a:r>
          </a:p>
          <a:p>
            <a:pPr marL="0" marR="0" lvl="0" indent="0" algn="l" defTabSz="711200" rtl="0" eaLnBrk="1" fontAlgn="auto" latinLnBrk="0" hangingPunct="1">
              <a:lnSpc>
                <a:spcPct val="100000"/>
              </a:lnSpc>
              <a:spcBef>
                <a:spcPts val="600"/>
              </a:spcBef>
              <a:spcAft>
                <a:spcPts val="0"/>
              </a:spcAft>
              <a:buClrTx/>
              <a:buSzTx/>
              <a:buFontTx/>
              <a:buNone/>
              <a:tabLst/>
              <a:defRPr/>
            </a:pPr>
            <a:r>
              <a:rPr lang="en-US" sz="1050" b="0" i="0" dirty="0" err="1">
                <a:solidFill>
                  <a:srgbClr val="222222"/>
                </a:solidFill>
                <a:effectLst/>
                <a:latin typeface="Arial" panose="020B0604020202020204" pitchFamily="34" charset="0"/>
              </a:rPr>
              <a:t>SolarKal</a:t>
            </a:r>
            <a:r>
              <a:rPr lang="en-US" sz="1050" b="0" i="0" dirty="0">
                <a:solidFill>
                  <a:srgbClr val="222222"/>
                </a:solidFill>
                <a:effectLst/>
                <a:latin typeface="Arial" panose="020B0604020202020204" pitchFamily="34" charset="0"/>
              </a:rPr>
              <a:t> acts as dedicated solar advisors for commercial real estate asset owners</a:t>
            </a:r>
          </a:p>
          <a:p>
            <a:pPr algn="l">
              <a:spcBef>
                <a:spcPts val="600"/>
              </a:spcBef>
              <a:buFont typeface="Arial" panose="020B0604020202020204" pitchFamily="34" charset="0"/>
              <a:buChar char="•"/>
            </a:pPr>
            <a:r>
              <a:rPr lang="en-US" sz="1050" b="0" i="0" dirty="0">
                <a:solidFill>
                  <a:srgbClr val="222222"/>
                </a:solidFill>
                <a:effectLst/>
                <a:latin typeface="Arial" panose="020B0604020202020204" pitchFamily="34" charset="0"/>
              </a:rPr>
              <a:t>Asset portfolios are evaluated for solar potential by leveraging a database of national pricing, injecting transparency into the marketplace</a:t>
            </a:r>
          </a:p>
          <a:p>
            <a:pPr algn="l">
              <a:spcBef>
                <a:spcPts val="600"/>
              </a:spcBef>
              <a:buFont typeface="Arial" panose="020B0604020202020204" pitchFamily="34" charset="0"/>
              <a:buChar char="•"/>
            </a:pPr>
            <a:r>
              <a:rPr lang="en-US" sz="1050" b="0" i="0" dirty="0">
                <a:solidFill>
                  <a:srgbClr val="222222"/>
                </a:solidFill>
                <a:effectLst/>
                <a:latin typeface="Arial" panose="020B0604020202020204" pitchFamily="34" charset="0"/>
              </a:rPr>
              <a:t>By fostering a competitive RFP process involving 200+ pre-vetted and approved vendors,</a:t>
            </a:r>
            <a:r>
              <a:rPr lang="en-US" sz="1050" b="1" i="0" dirty="0">
                <a:solidFill>
                  <a:srgbClr val="222222"/>
                </a:solidFill>
                <a:effectLst/>
                <a:latin typeface="Arial" panose="020B0604020202020204" pitchFamily="34" charset="0"/>
              </a:rPr>
              <a:t> clients' economics are improved by 43% on average</a:t>
            </a:r>
            <a:endParaRPr lang="en-US" sz="1050" b="0" i="0" dirty="0">
              <a:solidFill>
                <a:srgbClr val="222222"/>
              </a:solidFill>
              <a:effectLst/>
              <a:latin typeface="Arial" panose="020B0604020202020204" pitchFamily="34" charset="0"/>
            </a:endParaRPr>
          </a:p>
          <a:p>
            <a:pPr algn="l">
              <a:spcBef>
                <a:spcPts val="600"/>
              </a:spcBef>
              <a:buFont typeface="Arial" panose="020B0604020202020204" pitchFamily="34" charset="0"/>
              <a:buChar char="•"/>
            </a:pPr>
            <a:r>
              <a:rPr lang="en-US" sz="1050" b="0" i="0" dirty="0">
                <a:solidFill>
                  <a:srgbClr val="222222"/>
                </a:solidFill>
                <a:effectLst/>
                <a:latin typeface="Arial" panose="020B0604020202020204" pitchFamily="34" charset="0"/>
              </a:rPr>
              <a:t>Savings are structural - with an </a:t>
            </a:r>
            <a:r>
              <a:rPr lang="en-US" sz="1050" b="1" i="0" dirty="0">
                <a:solidFill>
                  <a:srgbClr val="222222"/>
                </a:solidFill>
                <a:effectLst/>
                <a:latin typeface="Arial" panose="020B0604020202020204" pitchFamily="34" charset="0"/>
              </a:rPr>
              <a:t>80% RFP success rate</a:t>
            </a:r>
            <a:r>
              <a:rPr lang="en-US" sz="1050" b="0" i="0" dirty="0">
                <a:solidFill>
                  <a:srgbClr val="222222"/>
                </a:solidFill>
                <a:effectLst/>
                <a:latin typeface="Arial" panose="020B0604020202020204" pitchFamily="34" charset="0"/>
              </a:rPr>
              <a:t>, higher conversion deal flows reduces CAC and therefore lowers costs</a:t>
            </a:r>
          </a:p>
        </p:txBody>
      </p:sp>
      <p:sp>
        <p:nvSpPr>
          <p:cNvPr id="6" name="Title 5"/>
          <p:cNvSpPr>
            <a:spLocks noGrp="1"/>
          </p:cNvSpPr>
          <p:nvPr>
            <p:ph type="title"/>
          </p:nvPr>
        </p:nvSpPr>
        <p:spPr/>
        <p:txBody>
          <a:bodyPr vert="horz">
            <a:noAutofit/>
          </a:bodyPr>
          <a:lstStyle/>
          <a:p>
            <a:r>
              <a:rPr lang="en-US" i="0" dirty="0">
                <a:effectLst/>
                <a:latin typeface="Arial" panose="020B0604020202020204" pitchFamily="34" charset="0"/>
              </a:rPr>
              <a:t>~50% of solar cost </a:t>
            </a:r>
            <a:r>
              <a:rPr lang="en-US" dirty="0">
                <a:latin typeface="Arial" panose="020B0604020202020204" pitchFamily="34" charset="0"/>
              </a:rPr>
              <a:t>s</a:t>
            </a:r>
            <a:r>
              <a:rPr lang="en-US" i="0" dirty="0">
                <a:effectLst/>
                <a:latin typeface="Arial" panose="020B0604020202020204" pitchFamily="34" charset="0"/>
              </a:rPr>
              <a:t>tructure is soft </a:t>
            </a:r>
            <a:r>
              <a:rPr lang="en-US" dirty="0">
                <a:latin typeface="Arial" panose="020B0604020202020204" pitchFamily="34" charset="0"/>
              </a:rPr>
              <a:t>c</a:t>
            </a:r>
            <a:r>
              <a:rPr lang="en-US" i="0" dirty="0">
                <a:effectLst/>
                <a:latin typeface="Arial" panose="020B0604020202020204" pitchFamily="34" charset="0"/>
              </a:rPr>
              <a:t>osts or gross </a:t>
            </a:r>
            <a:r>
              <a:rPr lang="en-US" dirty="0">
                <a:latin typeface="Arial" panose="020B0604020202020204" pitchFamily="34" charset="0"/>
              </a:rPr>
              <a:t>m</a:t>
            </a:r>
            <a:r>
              <a:rPr lang="en-US" i="0" dirty="0">
                <a:effectLst/>
                <a:latin typeface="Arial" panose="020B0604020202020204" pitchFamily="34" charset="0"/>
              </a:rPr>
              <a:t>argins for </a:t>
            </a:r>
            <a:r>
              <a:rPr lang="en-US" dirty="0">
                <a:latin typeface="Arial" panose="020B0604020202020204" pitchFamily="34" charset="0"/>
              </a:rPr>
              <a:t>r</a:t>
            </a:r>
            <a:r>
              <a:rPr lang="en-US" i="0" dirty="0">
                <a:effectLst/>
                <a:latin typeface="Arial" panose="020B0604020202020204" pitchFamily="34" charset="0"/>
              </a:rPr>
              <a:t>esidential and commercial PV </a:t>
            </a:r>
            <a:endParaRPr lang="en-US" dirty="0"/>
          </a:p>
        </p:txBody>
      </p:sp>
      <p:sp>
        <p:nvSpPr>
          <p:cNvPr id="42" name="btfpNotesBox361175"/>
          <p:cNvSpPr txBox="1"/>
          <p:nvPr>
            <p:custDataLst>
              <p:tags r:id="rId3"/>
            </p:custDataLst>
          </p:nvPr>
        </p:nvSpPr>
        <p:spPr bwMode="gray">
          <a:xfrm>
            <a:off x="329184" y="6300216"/>
            <a:ext cx="9144000" cy="500137"/>
          </a:xfrm>
          <a:prstGeom prst="rect">
            <a:avLst/>
          </a:prstGeom>
          <a:noFill/>
        </p:spPr>
        <p:txBody>
          <a:bodyPr vert="horz" wrap="square" lIns="0" tIns="0" rIns="0" bIns="0"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lang="en-US" sz="800" noProof="0" dirty="0">
                <a:solidFill>
                  <a:srgbClr val="000000"/>
                </a:solidFill>
                <a:latin typeface="Arial"/>
              </a:rPr>
              <a:t>(1) </a:t>
            </a:r>
            <a:r>
              <a:rPr kumimoji="0" lang="en-US" sz="800" b="0" i="0" u="none" strike="noStrike" kern="1200" cap="none" spc="0" normalizeH="0" noProof="0" dirty="0">
                <a:ln>
                  <a:noFill/>
                </a:ln>
                <a:solidFill>
                  <a:srgbClr val="000000"/>
                </a:solidFill>
                <a:effectLst/>
                <a:uLnTx/>
                <a:uFillTx/>
                <a:latin typeface="Arial"/>
              </a:rPr>
              <a:t>Other </a:t>
            </a:r>
            <a:r>
              <a:rPr kumimoji="0" lang="en-US" sz="800" b="0" i="0" u="none" strike="noStrike" kern="1200" cap="none" spc="0" normalizeH="0" baseline="0" noProof="0" dirty="0">
                <a:ln>
                  <a:noFill/>
                </a:ln>
                <a:solidFill>
                  <a:srgbClr val="000000"/>
                </a:solidFill>
                <a:effectLst/>
                <a:uLnTx/>
                <a:uFillTx/>
                <a:latin typeface="Arial"/>
                <a:ea typeface="+mn-ea"/>
                <a:cs typeface="+mn-cs"/>
              </a:rPr>
              <a:t>costs include permitting, inspection and interconnection</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transmission line costs</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sales tax</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overhead</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and profit</a:t>
            </a:r>
            <a:r>
              <a:rPr lang="en-US" sz="800" dirty="0">
                <a:solidFill>
                  <a:srgbClr val="000000"/>
                </a:solidFill>
                <a:latin typeface="Arial"/>
              </a:rPr>
              <a:t>.</a:t>
            </a:r>
          </a:p>
          <a:p>
            <a:pPr marL="0" marR="0" lvl="0" indent="0" algn="l" defTabSz="711200" rtl="0" eaLnBrk="1" fontAlgn="auto" latinLnBrk="0" hangingPunct="1">
              <a:lnSpc>
                <a:spcPct val="100000"/>
              </a:lnSpc>
              <a:spcBef>
                <a:spcPts val="0"/>
              </a:spcBef>
              <a:spcAft>
                <a:spcPts val="0"/>
              </a:spcAft>
              <a:buClrTx/>
              <a:buSzTx/>
              <a:buFontTx/>
              <a:buNone/>
              <a:tabLst/>
              <a:defRPr/>
            </a:pPr>
            <a:r>
              <a:rPr lang="en-US" sz="800" dirty="0">
                <a:solidFill>
                  <a:srgbClr val="000000"/>
                </a:solidFill>
                <a:latin typeface="Arial"/>
              </a:rPr>
              <a:t>(2) MSP - Minimum Sustainable Price</a:t>
            </a:r>
            <a:r>
              <a:rPr lang="en-US" sz="850" b="1" dirty="0">
                <a:solidFill>
                  <a:srgbClr val="000000"/>
                </a:solidFill>
                <a:latin typeface="Arial"/>
              </a:rPr>
              <a:t>, </a:t>
            </a:r>
            <a:r>
              <a:rPr lang="en-US" sz="800" dirty="0">
                <a:solidFill>
                  <a:srgbClr val="000000"/>
                </a:solidFill>
                <a:latin typeface="Arial"/>
              </a:rPr>
              <a:t>MMP - Modeled Market Price</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NREL,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75"/>
              </a:rPr>
              <a:t>US Solar PV System </a:t>
            </a:r>
            <a:r>
              <a:rPr lang="en-US" sz="800" dirty="0">
                <a:solidFill>
                  <a:srgbClr val="000000"/>
                </a:solidFill>
                <a:latin typeface="Arial"/>
                <a:hlinkClick r:id="rId75"/>
              </a:rPr>
              <a:t>C</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75"/>
              </a:rPr>
              <a:t>ost</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75"/>
              </a:rPr>
              <a:t> </a:t>
            </a:r>
            <a:r>
              <a:rPr lang="en-US" sz="800" dirty="0">
                <a:solidFill>
                  <a:srgbClr val="000000"/>
                </a:solidFill>
                <a:latin typeface="Arial"/>
                <a:hlinkClick r:id="rId75"/>
              </a:rPr>
              <a:t>B</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75"/>
              </a:rPr>
              <a:t>enchmark</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75"/>
              </a:rPr>
              <a:t> (Q1 2023)</a:t>
            </a:r>
            <a:r>
              <a:rPr kumimoji="0" lang="en-US" sz="800" b="0" i="0" u="none" strike="noStrike" kern="1200" cap="none" spc="0" normalizeH="0" baseline="0" noProof="0" dirty="0">
                <a:ln>
                  <a:noFill/>
                </a:ln>
                <a:solidFill>
                  <a:srgbClr val="000000"/>
                </a:solidFill>
                <a:effectLst/>
                <a:uLnTx/>
                <a:uFillTx/>
                <a:latin typeface="Arial"/>
                <a:ea typeface="+mn-ea"/>
                <a:cs typeface="+mn-cs"/>
              </a:rPr>
              <a:t> (2023)</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rPr>
              <a:t>SolarKal</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76"/>
              </a:rPr>
              <a:t>What’s the Sun’s Cap Rate?</a:t>
            </a:r>
            <a:r>
              <a:rPr kumimoji="0" lang="en-US" sz="800" b="0" i="0" u="none" strike="noStrike" kern="1200" cap="none" spc="0" normalizeH="0" baseline="0" noProof="0" dirty="0">
                <a:ln>
                  <a:noFill/>
                </a:ln>
                <a:solidFill>
                  <a:srgbClr val="000000"/>
                </a:solidFill>
                <a:effectLst/>
                <a:uLnTx/>
                <a:uFillTx/>
                <a:latin typeface="Arial"/>
                <a:ea typeface="+mn-ea"/>
                <a:cs typeface="+mn-cs"/>
              </a:rPr>
              <a:t> (2023). </a:t>
            </a:r>
          </a:p>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kumimoji="0" lang="en-US" sz="800" b="0" i="0" u="none" strike="noStrike" kern="1200" cap="none" spc="0" normalizeH="0" baseline="0" noProof="0" dirty="0" err="1">
                <a:ln>
                  <a:noFill/>
                </a:ln>
                <a:solidFill>
                  <a:srgbClr val="000000"/>
                </a:solidFill>
                <a:effectLst/>
                <a:uLnTx/>
                <a:uFillTx/>
                <a:latin typeface="Arial"/>
                <a:ea typeface="+mn-ea"/>
                <a:cs typeface="+mn-cs"/>
              </a:rPr>
              <a:t>Taicheng</a:t>
            </a:r>
            <a:r>
              <a:rPr kumimoji="0" lang="en-US" sz="800" b="0" i="0" u="none" strike="noStrike" kern="1200" cap="none" spc="0" normalizeH="0" baseline="0" noProof="0" dirty="0">
                <a:ln>
                  <a:noFill/>
                </a:ln>
                <a:solidFill>
                  <a:srgbClr val="000000"/>
                </a:solidFill>
                <a:effectLst/>
                <a:uLnTx/>
                <a:uFillTx/>
                <a:latin typeface="Arial"/>
                <a:ea typeface="+mn-ea"/>
                <a:cs typeface="+mn-cs"/>
              </a:rPr>
              <a:t> Jin, 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77"/>
              </a:rPr>
              <a:t>Gernot Wagner</a:t>
            </a:r>
            <a:r>
              <a:rPr lang="en-US" sz="800" dirty="0">
                <a:solidFill>
                  <a:srgbClr val="000000"/>
                </a:solidFill>
                <a:latin typeface="Arial"/>
              </a:rPr>
              <a:t>.</a:t>
            </a:r>
            <a:r>
              <a:rPr lang="en-US" sz="800" dirty="0">
                <a:solidFill>
                  <a:srgbClr val="000000"/>
                </a:solidFill>
              </a:rPr>
              <a:t> </a:t>
            </a:r>
            <a:r>
              <a:rPr lang="en-US" sz="800" dirty="0">
                <a:solidFill>
                  <a:srgbClr val="000000"/>
                </a:solidFill>
                <a:hlinkClick r:id="rId78"/>
              </a:rPr>
              <a:t>Share with </a:t>
            </a:r>
            <a:r>
              <a:rPr lang="en-US" sz="800" dirty="0">
                <a:solidFill>
                  <a:srgbClr val="000000"/>
                </a:solidFill>
                <a:latin typeface="Arial"/>
                <a:hlinkClick r:id="rId78"/>
              </a:rPr>
              <a:t>attribution</a:t>
            </a:r>
            <a:r>
              <a:rPr lang="en-US" sz="800" dirty="0">
                <a:solidFill>
                  <a:srgbClr val="000000"/>
                </a:solidFill>
                <a:latin typeface="Arial"/>
              </a:rPr>
              <a:t>: Kim </a:t>
            </a:r>
            <a:r>
              <a:rPr lang="en-US" sz="800" i="1" dirty="0">
                <a:solidFill>
                  <a:srgbClr val="000000"/>
                </a:solidFill>
                <a:latin typeface="Arial"/>
              </a:rPr>
              <a:t>et al., </a:t>
            </a:r>
            <a:r>
              <a:rPr lang="en-US" sz="800" dirty="0">
                <a:solidFill>
                  <a:srgbClr val="000000"/>
                </a:solidFill>
                <a:latin typeface="Arial"/>
              </a:rPr>
              <a:t>“</a:t>
            </a:r>
            <a:r>
              <a:rPr lang="en-US" sz="800" dirty="0">
                <a:solidFill>
                  <a:srgbClr val="000000"/>
                </a:solidFill>
                <a:latin typeface="Arial"/>
                <a:hlinkClick r:id="rId79"/>
              </a:rPr>
              <a:t>Scaling Solar</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a:solidFill>
                  <a:srgbClr val="000000"/>
                </a:solidFill>
              </a:rPr>
              <a:t>(</a:t>
            </a:r>
            <a:r>
              <a:rPr lang="en-US" sz="800" dirty="0">
                <a:solidFill>
                  <a:srgbClr val="000000"/>
                </a:solidFill>
                <a:latin typeface="Arial"/>
              </a:rPr>
              <a:t>14 August 2025).</a:t>
            </a:r>
            <a:endParaRPr lang="en-US" sz="800" b="0" i="0" u="none" strike="noStrike" kern="1200" cap="none" spc="0" normalizeH="0" baseline="0" noProof="0" dirty="0">
              <a:ln>
                <a:noFill/>
              </a:ln>
              <a:solidFill>
                <a:srgbClr val="000000"/>
              </a:solidFill>
              <a:effectLst/>
              <a:uLnTx/>
              <a:uFillTx/>
              <a:latin typeface="Arial"/>
              <a:cs typeface="Arial"/>
            </a:endParaRPr>
          </a:p>
        </p:txBody>
      </p:sp>
      <p:grpSp>
        <p:nvGrpSpPr>
          <p:cNvPr id="255" name="btfpColumnHeaderBox399874"/>
          <p:cNvGrpSpPr/>
          <p:nvPr>
            <p:custDataLst>
              <p:tags r:id="rId4"/>
            </p:custDataLst>
          </p:nvPr>
        </p:nvGrpSpPr>
        <p:grpSpPr>
          <a:xfrm>
            <a:off x="329183" y="1554480"/>
            <a:ext cx="5785867" cy="288219"/>
            <a:chOff x="8951913" y="1582174"/>
            <a:chExt cx="1420036" cy="288219"/>
          </a:xfrm>
        </p:grpSpPr>
        <p:sp>
          <p:nvSpPr>
            <p:cNvPr id="256" name="btfpColumnHeaderBoxText399874"/>
            <p:cNvSpPr txBox="1"/>
            <p:nvPr/>
          </p:nvSpPr>
          <p:spPr bwMode="gray">
            <a:xfrm>
              <a:off x="8951914" y="1582174"/>
              <a:ext cx="1184048" cy="288219"/>
            </a:xfrm>
            <a:prstGeom prst="rect">
              <a:avLst/>
            </a:prstGeom>
            <a:noFill/>
          </p:spPr>
          <p:txBody>
            <a:bodyPr vert="horz" wrap="square" lIns="36036" tIns="36036" rIns="36036" bIns="36036" rtlCol="0" anchor="b">
              <a:spAutoFit/>
            </a:bodyPr>
            <a:lstStyle/>
            <a:p>
              <a:pPr marL="0" lvl="0" indent="0">
                <a:spcBef>
                  <a:spcPts val="0"/>
                </a:spcBef>
                <a:buNone/>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Solar systems cost</a:t>
              </a:r>
              <a:r>
                <a:rPr lang="en-US" sz="1400" b="1" baseline="30000" dirty="0">
                  <a:solidFill>
                    <a:srgbClr val="000000"/>
                  </a:solidFill>
                </a:rPr>
                <a:t>1</a:t>
              </a:r>
              <a:r>
                <a:rPr kumimoji="0" lang="en-US" sz="1400" b="1" i="0" u="none" strike="noStrike" kern="1200" cap="none" spc="0" normalizeH="0" baseline="0" noProof="0" dirty="0">
                  <a:ln>
                    <a:noFill/>
                  </a:ln>
                  <a:solidFill>
                    <a:srgbClr val="000000"/>
                  </a:solidFill>
                  <a:effectLst/>
                  <a:uLnTx/>
                  <a:uFillTx/>
                  <a:latin typeface="Arial"/>
                  <a:ea typeface="+mn-ea"/>
                  <a:cs typeface="+mn-cs"/>
                </a:rPr>
                <a:t> breakdown, 2024 ($USD/KW)</a:t>
              </a:r>
              <a:r>
                <a:rPr kumimoji="0" lang="en-US" sz="1400" b="1" i="0" u="none" strike="noStrike" kern="1200" cap="none" spc="0" normalizeH="0" baseline="30000" noProof="0" dirty="0">
                  <a:ln>
                    <a:noFill/>
                  </a:ln>
                  <a:solidFill>
                    <a:srgbClr val="000000"/>
                  </a:solidFill>
                  <a:effectLst/>
                  <a:uLnTx/>
                  <a:uFillTx/>
                  <a:latin typeface="Arial"/>
                  <a:ea typeface="+mn-ea"/>
                  <a:cs typeface="+mn-cs"/>
                </a:rPr>
                <a:t>2</a:t>
              </a:r>
            </a:p>
          </p:txBody>
        </p:sp>
        <p:cxnSp>
          <p:nvCxnSpPr>
            <p:cNvPr id="257" name="btfpColumnHeaderBoxLine399874"/>
            <p:cNvCxnSpPr/>
            <p:nvPr/>
          </p:nvCxnSpPr>
          <p:spPr bwMode="gray">
            <a:xfrm>
              <a:off x="8951913" y="1856232"/>
              <a:ext cx="1420036"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59" name="TextBox 8">
            <a:extLst>
              <a:ext uri="{FF2B5EF4-FFF2-40B4-BE49-F238E27FC236}">
                <a16:creationId xmlns:a16="http://schemas.microsoft.com/office/drawing/2014/main" id="{314AA74C-7452-FDEB-B1B2-AEE2DC0456B6}"/>
              </a:ext>
            </a:extLst>
          </p:cNvPr>
          <p:cNvSpPr txBox="1"/>
          <p:nvPr/>
        </p:nvSpPr>
        <p:spPr bwMode="gray">
          <a:xfrm>
            <a:off x="6478588" y="1554480"/>
            <a:ext cx="5383212" cy="1831271"/>
          </a:xfrm>
          <a:prstGeom prst="rect">
            <a:avLst/>
          </a:prstGeom>
          <a:solidFill>
            <a:srgbClr val="E3E8EE"/>
          </a:solidFill>
        </p:spPr>
        <p:txBody>
          <a:bodyPr wrap="square" lIns="137160" tIns="137160" rIns="274320" bIns="137160" rtlCol="0" anchor="t">
            <a:spAutoFit/>
          </a:bodyPr>
          <a:lstStyle/>
          <a:p>
            <a:pPr marL="0" marR="0" lvl="0" indent="0" algn="l" defTabSz="711200" rtl="0" eaLnBrk="1" fontAlgn="auto" latinLnBrk="0" hangingPunct="1">
              <a:lnSpc>
                <a:spcPct val="100000"/>
              </a:lnSpc>
              <a:spcBef>
                <a:spcPts val="600"/>
              </a:spcBef>
              <a:spcAft>
                <a:spcPts val="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Observations</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Historically, </a:t>
            </a:r>
            <a:r>
              <a:rPr kumimoji="0" lang="en-US" sz="1050" b="0" i="0" u="none" strike="noStrike" kern="1200" cap="none" spc="0" normalizeH="0" noProof="0" dirty="0">
                <a:ln>
                  <a:noFill/>
                </a:ln>
                <a:solidFill>
                  <a:srgbClr val="000000"/>
                </a:solidFill>
                <a:effectLst/>
                <a:uLnTx/>
                <a:uFillTx/>
                <a:latin typeface="Arial"/>
                <a:ea typeface="+mn-ea"/>
                <a:cs typeface="+mn-cs"/>
              </a:rPr>
              <a:t>the</a:t>
            </a:r>
            <a:r>
              <a:rPr kumimoji="0" lang="en-US" sz="1050" b="0" i="0" u="none" strike="noStrike" kern="1200" cap="none" spc="0" normalizeH="0" baseline="0" noProof="0" dirty="0">
                <a:ln>
                  <a:noFill/>
                </a:ln>
                <a:solidFill>
                  <a:srgbClr val="000000"/>
                </a:solidFill>
                <a:effectLst/>
                <a:uLnTx/>
                <a:uFillTx/>
                <a:latin typeface="Arial"/>
                <a:ea typeface="+mn-ea"/>
                <a:cs typeface="+mn-cs"/>
              </a:rPr>
              <a:t> price of </a:t>
            </a:r>
            <a:r>
              <a:rPr lang="en-US" sz="1050" dirty="0">
                <a:solidFill>
                  <a:srgbClr val="000000"/>
                </a:solidFill>
                <a:latin typeface="Arial"/>
              </a:rPr>
              <a:t>module </a:t>
            </a:r>
            <a:r>
              <a:rPr kumimoji="0" lang="en-US" sz="1050" b="0" i="0" u="none" strike="noStrike" kern="1200" cap="none" spc="0" normalizeH="0" baseline="0" noProof="0" dirty="0">
                <a:ln>
                  <a:noFill/>
                </a:ln>
                <a:solidFill>
                  <a:srgbClr val="000000"/>
                </a:solidFill>
                <a:effectLst/>
                <a:uLnTx/>
                <a:uFillTx/>
                <a:latin typeface="Arial"/>
                <a:ea typeface="+mn-ea"/>
                <a:cs typeface="+mn-cs"/>
              </a:rPr>
              <a:t>is ~10-30% and other components (Inverter, EBOS (Electrical Balance of Systems), SBOS (Structural Balance of Systems)) add ~15-25%; The remaining ~50% is soft costs / gross margins</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Soft costs / gross margins are high in part due to lack of transparency as well as ultra-low conversion rates and high Customer Acquisition Costs (CAC)</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Higher prices are exacerbated in 3rd-party agreements like site leases where complexity adds to the opacity, resulting in lower payments to customers </a:t>
            </a:r>
          </a:p>
        </p:txBody>
      </p:sp>
      <p:cxnSp>
        <p:nvCxnSpPr>
          <p:cNvPr id="12" name="Straight Connector 11"/>
          <p:cNvCxnSpPr/>
          <p:nvPr>
            <p:custDataLst>
              <p:tags r:id="rId5"/>
            </p:custDataLst>
          </p:nvPr>
        </p:nvCxnSpPr>
        <p:spPr bwMode="gray">
          <a:xfrm>
            <a:off x="600075" y="4960938"/>
            <a:ext cx="551497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6" name="Straight Connector 25"/>
          <p:cNvCxnSpPr/>
          <p:nvPr>
            <p:custDataLst>
              <p:tags r:id="rId6"/>
            </p:custDataLst>
          </p:nvPr>
        </p:nvCxnSpPr>
        <p:spPr bwMode="gray">
          <a:xfrm>
            <a:off x="600075" y="3875088"/>
            <a:ext cx="551497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0" name="Straight Connector 9"/>
          <p:cNvCxnSpPr/>
          <p:nvPr>
            <p:custDataLst>
              <p:tags r:id="rId7"/>
            </p:custDataLst>
          </p:nvPr>
        </p:nvCxnSpPr>
        <p:spPr bwMode="gray">
          <a:xfrm>
            <a:off x="600075" y="5394325"/>
            <a:ext cx="551497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4" name="Straight Connector 33"/>
          <p:cNvCxnSpPr/>
          <p:nvPr>
            <p:custDataLst>
              <p:tags r:id="rId8"/>
            </p:custDataLst>
          </p:nvPr>
        </p:nvCxnSpPr>
        <p:spPr bwMode="gray">
          <a:xfrm>
            <a:off x="600075" y="2136775"/>
            <a:ext cx="551497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1" name="Straight Connector 10"/>
          <p:cNvCxnSpPr/>
          <p:nvPr>
            <p:custDataLst>
              <p:tags r:id="rId9"/>
            </p:custDataLst>
          </p:nvPr>
        </p:nvCxnSpPr>
        <p:spPr bwMode="gray">
          <a:xfrm>
            <a:off x="600075" y="5176838"/>
            <a:ext cx="551497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7" name="Straight Connector 26"/>
          <p:cNvCxnSpPr/>
          <p:nvPr>
            <p:custDataLst>
              <p:tags r:id="rId10"/>
            </p:custDataLst>
          </p:nvPr>
        </p:nvCxnSpPr>
        <p:spPr bwMode="gray">
          <a:xfrm>
            <a:off x="600075" y="3657600"/>
            <a:ext cx="551497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4" name="Straight Connector 23"/>
          <p:cNvCxnSpPr/>
          <p:nvPr>
            <p:custDataLst>
              <p:tags r:id="rId11"/>
            </p:custDataLst>
          </p:nvPr>
        </p:nvCxnSpPr>
        <p:spPr bwMode="gray">
          <a:xfrm>
            <a:off x="600075" y="4308475"/>
            <a:ext cx="551497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1" name="Straight Connector 30"/>
          <p:cNvCxnSpPr/>
          <p:nvPr>
            <p:custDataLst>
              <p:tags r:id="rId12"/>
            </p:custDataLst>
          </p:nvPr>
        </p:nvCxnSpPr>
        <p:spPr bwMode="gray">
          <a:xfrm>
            <a:off x="600075" y="2787650"/>
            <a:ext cx="551497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3" name="Straight Connector 12"/>
          <p:cNvCxnSpPr/>
          <p:nvPr>
            <p:custDataLst>
              <p:tags r:id="rId13"/>
            </p:custDataLst>
          </p:nvPr>
        </p:nvCxnSpPr>
        <p:spPr bwMode="gray">
          <a:xfrm>
            <a:off x="600075" y="4743450"/>
            <a:ext cx="551497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8" name="Straight Connector 27"/>
          <p:cNvCxnSpPr/>
          <p:nvPr>
            <p:custDataLst>
              <p:tags r:id="rId14"/>
            </p:custDataLst>
          </p:nvPr>
        </p:nvCxnSpPr>
        <p:spPr bwMode="gray">
          <a:xfrm>
            <a:off x="600075" y="3440113"/>
            <a:ext cx="551497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4" name="Straight Connector 13"/>
          <p:cNvCxnSpPr/>
          <p:nvPr>
            <p:custDataLst>
              <p:tags r:id="rId15"/>
            </p:custDataLst>
          </p:nvPr>
        </p:nvCxnSpPr>
        <p:spPr bwMode="gray">
          <a:xfrm>
            <a:off x="600075" y="4525963"/>
            <a:ext cx="551497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2" name="Straight Connector 31"/>
          <p:cNvCxnSpPr/>
          <p:nvPr>
            <p:custDataLst>
              <p:tags r:id="rId16"/>
            </p:custDataLst>
          </p:nvPr>
        </p:nvCxnSpPr>
        <p:spPr bwMode="gray">
          <a:xfrm>
            <a:off x="600075" y="2571750"/>
            <a:ext cx="551497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9" name="Straight Connector 28"/>
          <p:cNvCxnSpPr/>
          <p:nvPr>
            <p:custDataLst>
              <p:tags r:id="rId17"/>
            </p:custDataLst>
          </p:nvPr>
        </p:nvCxnSpPr>
        <p:spPr bwMode="gray">
          <a:xfrm>
            <a:off x="600075" y="3222625"/>
            <a:ext cx="551497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3" name="Straight Connector 32"/>
          <p:cNvCxnSpPr/>
          <p:nvPr>
            <p:custDataLst>
              <p:tags r:id="rId18"/>
            </p:custDataLst>
          </p:nvPr>
        </p:nvCxnSpPr>
        <p:spPr bwMode="gray">
          <a:xfrm>
            <a:off x="600075" y="2354263"/>
            <a:ext cx="551497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5" name="Straight Connector 24"/>
          <p:cNvCxnSpPr/>
          <p:nvPr>
            <p:custDataLst>
              <p:tags r:id="rId19"/>
            </p:custDataLst>
          </p:nvPr>
        </p:nvCxnSpPr>
        <p:spPr bwMode="gray">
          <a:xfrm>
            <a:off x="600075" y="4090988"/>
            <a:ext cx="551497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0" name="Straight Connector 29"/>
          <p:cNvCxnSpPr/>
          <p:nvPr>
            <p:custDataLst>
              <p:tags r:id="rId20"/>
            </p:custDataLst>
          </p:nvPr>
        </p:nvCxnSpPr>
        <p:spPr bwMode="gray">
          <a:xfrm>
            <a:off x="600075" y="3005138"/>
            <a:ext cx="551497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85" name="Chart 84"/>
          <p:cNvGraphicFramePr/>
          <p:nvPr>
            <p:custDataLst>
              <p:tags r:id="rId21"/>
            </p:custDataLst>
            <p:extLst>
              <p:ext uri="{D42A27DB-BD31-4B8C-83A1-F6EECF244321}">
                <p14:modId xmlns:p14="http://schemas.microsoft.com/office/powerpoint/2010/main" val="3357434780"/>
              </p:ext>
            </p:extLst>
          </p:nvPr>
        </p:nvGraphicFramePr>
        <p:xfrm>
          <a:off x="517525" y="1951038"/>
          <a:ext cx="5680075" cy="3846512"/>
        </p:xfrm>
        <a:graphic>
          <a:graphicData uri="http://schemas.openxmlformats.org/drawingml/2006/chart">
            <c:chart xmlns:c="http://schemas.openxmlformats.org/drawingml/2006/chart" xmlns:r="http://schemas.openxmlformats.org/officeDocument/2006/relationships" r:id="rId80"/>
          </a:graphicData>
        </a:graphic>
      </p:graphicFrame>
      <p:sp>
        <p:nvSpPr>
          <p:cNvPr id="52" name="Text Placeholder 10">
            <a:extLst>
              <a:ext uri="{FF2B5EF4-FFF2-40B4-BE49-F238E27FC236}">
                <a16:creationId xmlns:a16="http://schemas.microsoft.com/office/drawing/2014/main" id="{115DFB91-512B-3844-A114-92FBEDCA92F2}"/>
              </a:ext>
            </a:extLst>
          </p:cNvPr>
          <p:cNvSpPr>
            <a:spLocks/>
          </p:cNvSpPr>
          <p:nvPr>
            <p:custDataLst>
              <p:tags r:id="rId22"/>
            </p:custDataLst>
          </p:nvPr>
        </p:nvSpPr>
        <p:spPr bwMode="gray">
          <a:xfrm>
            <a:off x="361950" y="5334000"/>
            <a:ext cx="17145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5968E132-9D30-4202-B96F-505C0FC83C28}" type="datetime'''''''2''''''''''''0''''''''''''''''''''''''0'''''''''''''">
              <a:rPr lang="en-US" altLang="en-US" sz="800" smtClean="0"/>
              <a:pPr marL="0" lvl="0" indent="0" algn="r">
                <a:spcBef>
                  <a:spcPct val="0"/>
                </a:spcBef>
                <a:spcAft>
                  <a:spcPct val="0"/>
                </a:spcAft>
                <a:buNone/>
              </a:pPr>
              <a:t>200</a:t>
            </a:fld>
            <a:endParaRPr lang="en-US" sz="800" dirty="0"/>
          </a:p>
        </p:txBody>
      </p:sp>
      <p:sp>
        <p:nvSpPr>
          <p:cNvPr id="54" name="Text Placeholder 10">
            <a:extLst>
              <a:ext uri="{FF2B5EF4-FFF2-40B4-BE49-F238E27FC236}">
                <a16:creationId xmlns:a16="http://schemas.microsoft.com/office/drawing/2014/main" id="{115DFB91-512B-3844-A114-92FBEDCA92F2}"/>
              </a:ext>
            </a:extLst>
          </p:cNvPr>
          <p:cNvSpPr>
            <a:spLocks/>
          </p:cNvSpPr>
          <p:nvPr>
            <p:custDataLst>
              <p:tags r:id="rId23"/>
            </p:custDataLst>
          </p:nvPr>
        </p:nvSpPr>
        <p:spPr bwMode="gray">
          <a:xfrm>
            <a:off x="361950" y="5116513"/>
            <a:ext cx="17145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6E7E12EA-D09C-4A32-8EF6-AFDF401C2516}" type="datetime'''''''''''''''''4''''''''''''''''''''''''0''''''''''''''''0'''">
              <a:rPr lang="en-US" altLang="en-US" sz="800" smtClean="0"/>
              <a:pPr marL="0" lvl="0" indent="0" algn="r">
                <a:spcBef>
                  <a:spcPct val="0"/>
                </a:spcBef>
                <a:spcAft>
                  <a:spcPct val="0"/>
                </a:spcAft>
                <a:buNone/>
              </a:pPr>
              <a:t>400</a:t>
            </a:fld>
            <a:endParaRPr lang="en-US" sz="800" dirty="0"/>
          </a:p>
        </p:txBody>
      </p:sp>
      <p:sp>
        <p:nvSpPr>
          <p:cNvPr id="55" name="Text Placeholder 10">
            <a:extLst>
              <a:ext uri="{FF2B5EF4-FFF2-40B4-BE49-F238E27FC236}">
                <a16:creationId xmlns:a16="http://schemas.microsoft.com/office/drawing/2014/main" id="{115DFB91-512B-3844-A114-92FBEDCA92F2}"/>
              </a:ext>
            </a:extLst>
          </p:cNvPr>
          <p:cNvSpPr>
            <a:spLocks/>
          </p:cNvSpPr>
          <p:nvPr>
            <p:custDataLst>
              <p:tags r:id="rId24"/>
            </p:custDataLst>
          </p:nvPr>
        </p:nvSpPr>
        <p:spPr bwMode="gray">
          <a:xfrm>
            <a:off x="361950" y="4900613"/>
            <a:ext cx="17145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C50BC698-40C7-4BDD-8A2E-382B95ACDC90}" type="datetime'''''6''0''''''''0'''''''''''''">
              <a:rPr lang="en-US" altLang="en-US" sz="800" smtClean="0"/>
              <a:pPr marL="0" lvl="0" indent="0" algn="r">
                <a:spcBef>
                  <a:spcPct val="0"/>
                </a:spcBef>
                <a:spcAft>
                  <a:spcPct val="0"/>
                </a:spcAft>
                <a:buNone/>
              </a:pPr>
              <a:t>600</a:t>
            </a:fld>
            <a:endParaRPr lang="en-US" sz="800" dirty="0"/>
          </a:p>
        </p:txBody>
      </p:sp>
      <p:sp>
        <p:nvSpPr>
          <p:cNvPr id="56" name="Text Placeholder 10">
            <a:extLst>
              <a:ext uri="{FF2B5EF4-FFF2-40B4-BE49-F238E27FC236}">
                <a16:creationId xmlns:a16="http://schemas.microsoft.com/office/drawing/2014/main" id="{115DFB91-512B-3844-A114-92FBEDCA92F2}"/>
              </a:ext>
            </a:extLst>
          </p:cNvPr>
          <p:cNvSpPr>
            <a:spLocks/>
          </p:cNvSpPr>
          <p:nvPr>
            <p:custDataLst>
              <p:tags r:id="rId25"/>
            </p:custDataLst>
          </p:nvPr>
        </p:nvSpPr>
        <p:spPr bwMode="gray">
          <a:xfrm>
            <a:off x="361950" y="4683125"/>
            <a:ext cx="17145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111E2C4F-3131-4823-A5DD-653425E9B0EB}" type="datetime'''''''''''''''''''8''''''''''''''00'''''''''''''''''''">
              <a:rPr lang="en-US" altLang="en-US" sz="800" smtClean="0"/>
              <a:pPr marL="0" lvl="0" indent="0" algn="r">
                <a:spcBef>
                  <a:spcPct val="0"/>
                </a:spcBef>
                <a:spcAft>
                  <a:spcPct val="0"/>
                </a:spcAft>
                <a:buNone/>
              </a:pPr>
              <a:t>800</a:t>
            </a:fld>
            <a:endParaRPr lang="en-US" sz="800" dirty="0"/>
          </a:p>
        </p:txBody>
      </p:sp>
      <p:sp>
        <p:nvSpPr>
          <p:cNvPr id="57" name="Text Placeholder 10">
            <a:extLst>
              <a:ext uri="{FF2B5EF4-FFF2-40B4-BE49-F238E27FC236}">
                <a16:creationId xmlns:a16="http://schemas.microsoft.com/office/drawing/2014/main" id="{115DFB91-512B-3844-A114-92FBEDCA92F2}"/>
              </a:ext>
            </a:extLst>
          </p:cNvPr>
          <p:cNvSpPr>
            <a:spLocks/>
          </p:cNvSpPr>
          <p:nvPr>
            <p:custDataLst>
              <p:tags r:id="rId26"/>
            </p:custDataLst>
          </p:nvPr>
        </p:nvSpPr>
        <p:spPr bwMode="gray">
          <a:xfrm>
            <a:off x="276225" y="4465638"/>
            <a:ext cx="257175"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C36D4772-7A9C-44B0-8ECE-9AB24C6ED7CF}" type="datetime'1'',''''''''''''''''''''''''''''0''0''''''''0'''''''">
              <a:rPr lang="en-US" altLang="en-US" sz="800" smtClean="0"/>
              <a:pPr marL="0" lvl="0" indent="0" algn="r">
                <a:spcBef>
                  <a:spcPct val="0"/>
                </a:spcBef>
                <a:spcAft>
                  <a:spcPct val="0"/>
                </a:spcAft>
                <a:buNone/>
              </a:pPr>
              <a:t>1,000</a:t>
            </a:fld>
            <a:endParaRPr lang="en-US" sz="800" dirty="0"/>
          </a:p>
        </p:txBody>
      </p:sp>
      <p:sp>
        <p:nvSpPr>
          <p:cNvPr id="58" name="Text Placeholder 10">
            <a:extLst>
              <a:ext uri="{FF2B5EF4-FFF2-40B4-BE49-F238E27FC236}">
                <a16:creationId xmlns:a16="http://schemas.microsoft.com/office/drawing/2014/main" id="{115DFB91-512B-3844-A114-92FBEDCA92F2}"/>
              </a:ext>
            </a:extLst>
          </p:cNvPr>
          <p:cNvSpPr>
            <a:spLocks/>
          </p:cNvSpPr>
          <p:nvPr>
            <p:custDataLst>
              <p:tags r:id="rId27"/>
            </p:custDataLst>
          </p:nvPr>
        </p:nvSpPr>
        <p:spPr bwMode="gray">
          <a:xfrm>
            <a:off x="276225" y="4248150"/>
            <a:ext cx="257175"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6D0CCCC2-438E-475E-A3BE-ECA873F15758}" type="datetime'''1'',''''''2''0''''''''''0'''''">
              <a:rPr lang="en-US" altLang="en-US" sz="800" smtClean="0"/>
              <a:pPr marL="0" lvl="0" indent="0" algn="r">
                <a:spcBef>
                  <a:spcPct val="0"/>
                </a:spcBef>
                <a:spcAft>
                  <a:spcPct val="0"/>
                </a:spcAft>
                <a:buNone/>
              </a:pPr>
              <a:t>1,200</a:t>
            </a:fld>
            <a:endParaRPr lang="en-US" sz="800" dirty="0"/>
          </a:p>
        </p:txBody>
      </p:sp>
      <p:sp>
        <p:nvSpPr>
          <p:cNvPr id="51" name="Text Placeholder 10">
            <a:extLst>
              <a:ext uri="{FF2B5EF4-FFF2-40B4-BE49-F238E27FC236}">
                <a16:creationId xmlns:a16="http://schemas.microsoft.com/office/drawing/2014/main" id="{115DFB91-512B-3844-A114-92FBEDCA92F2}"/>
              </a:ext>
            </a:extLst>
          </p:cNvPr>
          <p:cNvSpPr>
            <a:spLocks/>
          </p:cNvSpPr>
          <p:nvPr>
            <p:custDataLst>
              <p:tags r:id="rId28"/>
            </p:custDataLst>
          </p:nvPr>
        </p:nvSpPr>
        <p:spPr bwMode="gray">
          <a:xfrm>
            <a:off x="476250" y="5551488"/>
            <a:ext cx="5715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B8487D00-B39F-4E53-8973-DCE0BA74B93C}" type="datetime'''''''''''''''''''''''''''''''''''''''''''''''''''''''''0'">
              <a:rPr lang="en-US" altLang="en-US" sz="800" smtClean="0"/>
              <a:pPr marL="0" lvl="0" indent="0" algn="r">
                <a:spcBef>
                  <a:spcPct val="0"/>
                </a:spcBef>
                <a:spcAft>
                  <a:spcPct val="0"/>
                </a:spcAft>
                <a:buNone/>
              </a:pPr>
              <a:t>0</a:t>
            </a:fld>
            <a:endParaRPr lang="en-US" sz="800" dirty="0"/>
          </a:p>
        </p:txBody>
      </p:sp>
      <p:sp>
        <p:nvSpPr>
          <p:cNvPr id="60" name="Text Placeholder 10">
            <a:extLst>
              <a:ext uri="{FF2B5EF4-FFF2-40B4-BE49-F238E27FC236}">
                <a16:creationId xmlns:a16="http://schemas.microsoft.com/office/drawing/2014/main" id="{115DFB91-512B-3844-A114-92FBEDCA92F2}"/>
              </a:ext>
            </a:extLst>
          </p:cNvPr>
          <p:cNvSpPr>
            <a:spLocks/>
          </p:cNvSpPr>
          <p:nvPr>
            <p:custDataLst>
              <p:tags r:id="rId29"/>
            </p:custDataLst>
          </p:nvPr>
        </p:nvSpPr>
        <p:spPr bwMode="gray">
          <a:xfrm>
            <a:off x="276225" y="4030663"/>
            <a:ext cx="257175"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0618C764-B290-41F1-9AD4-A13CEC15337C}" type="datetime'''''''''''''''''''1'''''''''',''''''4''0''''''''''''''''''''0'">
              <a:rPr lang="en-US" altLang="en-US" sz="800" smtClean="0"/>
              <a:pPr marL="0" lvl="0" indent="0" algn="r">
                <a:spcBef>
                  <a:spcPct val="0"/>
                </a:spcBef>
                <a:spcAft>
                  <a:spcPct val="0"/>
                </a:spcAft>
                <a:buNone/>
              </a:pPr>
              <a:t>1,400</a:t>
            </a:fld>
            <a:endParaRPr lang="en-US" sz="800" dirty="0"/>
          </a:p>
        </p:txBody>
      </p:sp>
      <p:sp>
        <p:nvSpPr>
          <p:cNvPr id="61" name="Text Placeholder 10">
            <a:extLst>
              <a:ext uri="{FF2B5EF4-FFF2-40B4-BE49-F238E27FC236}">
                <a16:creationId xmlns:a16="http://schemas.microsoft.com/office/drawing/2014/main" id="{115DFB91-512B-3844-A114-92FBEDCA92F2}"/>
              </a:ext>
            </a:extLst>
          </p:cNvPr>
          <p:cNvSpPr>
            <a:spLocks/>
          </p:cNvSpPr>
          <p:nvPr>
            <p:custDataLst>
              <p:tags r:id="rId30"/>
            </p:custDataLst>
          </p:nvPr>
        </p:nvSpPr>
        <p:spPr bwMode="gray">
          <a:xfrm>
            <a:off x="276225" y="3814763"/>
            <a:ext cx="257175"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A922A2D1-9999-4D83-9D00-AEF51376690D}" type="datetime'''''''1'''',''''''''''''''''''''''''''''6''''''''''0''''''''0'">
              <a:rPr lang="en-US" altLang="en-US" sz="800" smtClean="0"/>
              <a:pPr marL="0" lvl="0" indent="0" algn="r">
                <a:spcBef>
                  <a:spcPct val="0"/>
                </a:spcBef>
                <a:spcAft>
                  <a:spcPct val="0"/>
                </a:spcAft>
                <a:buNone/>
              </a:pPr>
              <a:t>1,600</a:t>
            </a:fld>
            <a:endParaRPr lang="en-US" sz="800" dirty="0"/>
          </a:p>
        </p:txBody>
      </p:sp>
      <p:sp>
        <p:nvSpPr>
          <p:cNvPr id="62" name="Text Placeholder 10">
            <a:extLst>
              <a:ext uri="{FF2B5EF4-FFF2-40B4-BE49-F238E27FC236}">
                <a16:creationId xmlns:a16="http://schemas.microsoft.com/office/drawing/2014/main" id="{115DFB91-512B-3844-A114-92FBEDCA92F2}"/>
              </a:ext>
            </a:extLst>
          </p:cNvPr>
          <p:cNvSpPr>
            <a:spLocks/>
          </p:cNvSpPr>
          <p:nvPr>
            <p:custDataLst>
              <p:tags r:id="rId31"/>
            </p:custDataLst>
          </p:nvPr>
        </p:nvSpPr>
        <p:spPr bwMode="gray">
          <a:xfrm>
            <a:off x="276225" y="3597275"/>
            <a:ext cx="257175"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7117B6A0-A5CD-4F0E-86CD-C91C4CD08492}" type="datetime'''''1'''''''''',8''''''''''''0''''0'''''''''''''''''''">
              <a:rPr lang="en-US" altLang="en-US" sz="800" smtClean="0"/>
              <a:pPr marL="0" lvl="0" indent="0" algn="r">
                <a:spcBef>
                  <a:spcPct val="0"/>
                </a:spcBef>
                <a:spcAft>
                  <a:spcPct val="0"/>
                </a:spcAft>
                <a:buNone/>
              </a:pPr>
              <a:t>1,800</a:t>
            </a:fld>
            <a:endParaRPr lang="en-US" sz="800" dirty="0"/>
          </a:p>
        </p:txBody>
      </p:sp>
      <p:sp>
        <p:nvSpPr>
          <p:cNvPr id="63" name="Text Placeholder 10">
            <a:extLst>
              <a:ext uri="{FF2B5EF4-FFF2-40B4-BE49-F238E27FC236}">
                <a16:creationId xmlns:a16="http://schemas.microsoft.com/office/drawing/2014/main" id="{115DFB91-512B-3844-A114-92FBEDCA92F2}"/>
              </a:ext>
            </a:extLst>
          </p:cNvPr>
          <p:cNvSpPr>
            <a:spLocks/>
          </p:cNvSpPr>
          <p:nvPr>
            <p:custDataLst>
              <p:tags r:id="rId32"/>
            </p:custDataLst>
          </p:nvPr>
        </p:nvSpPr>
        <p:spPr bwMode="gray">
          <a:xfrm>
            <a:off x="276225" y="3379788"/>
            <a:ext cx="257175"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75DB90D8-FC3E-4ABC-9156-0C4EB835F9E4}" type="datetime'2'''''''''''''''''''',''''''''0''''''0''''''''0'">
              <a:rPr lang="en-US" altLang="en-US" sz="800" smtClean="0"/>
              <a:pPr marL="0" lvl="0" indent="0" algn="r">
                <a:spcBef>
                  <a:spcPct val="0"/>
                </a:spcBef>
                <a:spcAft>
                  <a:spcPct val="0"/>
                </a:spcAft>
                <a:buNone/>
              </a:pPr>
              <a:t>2,000</a:t>
            </a:fld>
            <a:endParaRPr lang="en-US" sz="800" dirty="0"/>
          </a:p>
        </p:txBody>
      </p:sp>
      <p:sp>
        <p:nvSpPr>
          <p:cNvPr id="64" name="Text Placeholder 10">
            <a:extLst>
              <a:ext uri="{FF2B5EF4-FFF2-40B4-BE49-F238E27FC236}">
                <a16:creationId xmlns:a16="http://schemas.microsoft.com/office/drawing/2014/main" id="{115DFB91-512B-3844-A114-92FBEDCA92F2}"/>
              </a:ext>
            </a:extLst>
          </p:cNvPr>
          <p:cNvSpPr>
            <a:spLocks/>
          </p:cNvSpPr>
          <p:nvPr>
            <p:custDataLst>
              <p:tags r:id="rId33"/>
            </p:custDataLst>
          </p:nvPr>
        </p:nvSpPr>
        <p:spPr bwMode="gray">
          <a:xfrm>
            <a:off x="276225" y="3162300"/>
            <a:ext cx="257175"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397C4C00-8FEB-45B1-979E-A5721CB3468D}" type="datetime'''2'''''''''''''''''''''''''''',''''''''''''2''''''00'''''">
              <a:rPr lang="en-US" altLang="en-US" sz="800" smtClean="0"/>
              <a:pPr marL="0" lvl="0" indent="0" algn="r">
                <a:spcBef>
                  <a:spcPct val="0"/>
                </a:spcBef>
                <a:spcAft>
                  <a:spcPct val="0"/>
                </a:spcAft>
                <a:buNone/>
              </a:pPr>
              <a:t>2,200</a:t>
            </a:fld>
            <a:endParaRPr lang="en-US" sz="800" dirty="0"/>
          </a:p>
        </p:txBody>
      </p:sp>
      <p:sp>
        <p:nvSpPr>
          <p:cNvPr id="65" name="Text Placeholder 10">
            <a:extLst>
              <a:ext uri="{FF2B5EF4-FFF2-40B4-BE49-F238E27FC236}">
                <a16:creationId xmlns:a16="http://schemas.microsoft.com/office/drawing/2014/main" id="{115DFB91-512B-3844-A114-92FBEDCA92F2}"/>
              </a:ext>
            </a:extLst>
          </p:cNvPr>
          <p:cNvSpPr>
            <a:spLocks/>
          </p:cNvSpPr>
          <p:nvPr>
            <p:custDataLst>
              <p:tags r:id="rId34"/>
            </p:custDataLst>
          </p:nvPr>
        </p:nvSpPr>
        <p:spPr bwMode="gray">
          <a:xfrm>
            <a:off x="276225" y="2944813"/>
            <a:ext cx="257175"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47C66E7B-4672-4448-9FA8-B31936BC5304}" type="datetime'''''2'''''''',''''''''''''''''''''''''4''''''''0''''''0'">
              <a:rPr lang="en-US" altLang="en-US" sz="800" smtClean="0"/>
              <a:pPr marL="0" lvl="0" indent="0" algn="r">
                <a:spcBef>
                  <a:spcPct val="0"/>
                </a:spcBef>
                <a:spcAft>
                  <a:spcPct val="0"/>
                </a:spcAft>
                <a:buNone/>
              </a:pPr>
              <a:t>2,400</a:t>
            </a:fld>
            <a:endParaRPr lang="en-US" sz="800" dirty="0"/>
          </a:p>
        </p:txBody>
      </p:sp>
      <p:sp>
        <p:nvSpPr>
          <p:cNvPr id="66" name="Text Placeholder 10">
            <a:extLst>
              <a:ext uri="{FF2B5EF4-FFF2-40B4-BE49-F238E27FC236}">
                <a16:creationId xmlns:a16="http://schemas.microsoft.com/office/drawing/2014/main" id="{115DFB91-512B-3844-A114-92FBEDCA92F2}"/>
              </a:ext>
            </a:extLst>
          </p:cNvPr>
          <p:cNvSpPr>
            <a:spLocks/>
          </p:cNvSpPr>
          <p:nvPr>
            <p:custDataLst>
              <p:tags r:id="rId35"/>
            </p:custDataLst>
          </p:nvPr>
        </p:nvSpPr>
        <p:spPr bwMode="gray">
          <a:xfrm>
            <a:off x="276225" y="2727325"/>
            <a:ext cx="257175"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EC00A741-9D25-4047-BCD9-AF80C59741B6}" type="datetime'2'''''''''''',''''''6''0''''''''''0'''''''''''''''''''''''''''">
              <a:rPr lang="en-US" altLang="en-US" sz="800" smtClean="0"/>
              <a:pPr marL="0" lvl="0" indent="0" algn="r">
                <a:spcBef>
                  <a:spcPct val="0"/>
                </a:spcBef>
                <a:spcAft>
                  <a:spcPct val="0"/>
                </a:spcAft>
                <a:buNone/>
              </a:pPr>
              <a:t>2,600</a:t>
            </a:fld>
            <a:endParaRPr lang="en-US" sz="800" dirty="0"/>
          </a:p>
        </p:txBody>
      </p:sp>
      <p:sp>
        <p:nvSpPr>
          <p:cNvPr id="67" name="Text Placeholder 10">
            <a:extLst>
              <a:ext uri="{FF2B5EF4-FFF2-40B4-BE49-F238E27FC236}">
                <a16:creationId xmlns:a16="http://schemas.microsoft.com/office/drawing/2014/main" id="{115DFB91-512B-3844-A114-92FBEDCA92F2}"/>
              </a:ext>
            </a:extLst>
          </p:cNvPr>
          <p:cNvSpPr>
            <a:spLocks/>
          </p:cNvSpPr>
          <p:nvPr>
            <p:custDataLst>
              <p:tags r:id="rId36"/>
            </p:custDataLst>
          </p:nvPr>
        </p:nvSpPr>
        <p:spPr bwMode="gray">
          <a:xfrm>
            <a:off x="276225" y="2511425"/>
            <a:ext cx="257175"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678D49A6-A73F-4995-B127-C24233987220}" type="datetime'''''''''''''2'''''''''',''''''''''''''''8''''00'''''''''''''''">
              <a:rPr lang="en-US" altLang="en-US" sz="800" smtClean="0"/>
              <a:pPr marL="0" lvl="0" indent="0" algn="r">
                <a:spcBef>
                  <a:spcPct val="0"/>
                </a:spcBef>
                <a:spcAft>
                  <a:spcPct val="0"/>
                </a:spcAft>
                <a:buNone/>
              </a:pPr>
              <a:t>2,800</a:t>
            </a:fld>
            <a:endParaRPr lang="en-US" sz="800" dirty="0"/>
          </a:p>
        </p:txBody>
      </p:sp>
      <p:sp>
        <p:nvSpPr>
          <p:cNvPr id="69" name="Text Placeholder 10">
            <a:extLst>
              <a:ext uri="{FF2B5EF4-FFF2-40B4-BE49-F238E27FC236}">
                <a16:creationId xmlns:a16="http://schemas.microsoft.com/office/drawing/2014/main" id="{115DFB91-512B-3844-A114-92FBEDCA92F2}"/>
              </a:ext>
            </a:extLst>
          </p:cNvPr>
          <p:cNvSpPr>
            <a:spLocks/>
          </p:cNvSpPr>
          <p:nvPr>
            <p:custDataLst>
              <p:tags r:id="rId37"/>
            </p:custDataLst>
          </p:nvPr>
        </p:nvSpPr>
        <p:spPr bwMode="gray">
          <a:xfrm>
            <a:off x="276225" y="2076450"/>
            <a:ext cx="257175"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9FB7C8AA-2A14-4C4A-8591-302271C62566}" type="datetime'''''''''''''''''3'''''''',''''''2''''''''''0''''0'''''''''''">
              <a:rPr lang="en-US" altLang="en-US" sz="800" smtClean="0"/>
              <a:pPr marL="0" lvl="0" indent="0" algn="r">
                <a:spcBef>
                  <a:spcPct val="0"/>
                </a:spcBef>
                <a:spcAft>
                  <a:spcPct val="0"/>
                </a:spcAft>
                <a:buNone/>
              </a:pPr>
              <a:t>3,200</a:t>
            </a:fld>
            <a:endParaRPr lang="en-US" sz="800" dirty="0"/>
          </a:p>
        </p:txBody>
      </p:sp>
      <p:sp>
        <p:nvSpPr>
          <p:cNvPr id="68" name="Text Placeholder 10">
            <a:extLst>
              <a:ext uri="{FF2B5EF4-FFF2-40B4-BE49-F238E27FC236}">
                <a16:creationId xmlns:a16="http://schemas.microsoft.com/office/drawing/2014/main" id="{115DFB91-512B-3844-A114-92FBEDCA92F2}"/>
              </a:ext>
            </a:extLst>
          </p:cNvPr>
          <p:cNvSpPr>
            <a:spLocks/>
          </p:cNvSpPr>
          <p:nvPr>
            <p:custDataLst>
              <p:tags r:id="rId38"/>
            </p:custDataLst>
          </p:nvPr>
        </p:nvSpPr>
        <p:spPr bwMode="gray">
          <a:xfrm>
            <a:off x="276225" y="2293938"/>
            <a:ext cx="257175"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66D5CBF2-6CF5-452A-97CA-3371AA6D65D2}" type="datetime'''''''''''''''''3'''''''''',''''''0''''''''''''0''0'">
              <a:rPr lang="en-US" altLang="en-US" sz="800" smtClean="0"/>
              <a:pPr marL="0" lvl="0" indent="0" algn="r">
                <a:spcBef>
                  <a:spcPct val="0"/>
                </a:spcBef>
                <a:spcAft>
                  <a:spcPct val="0"/>
                </a:spcAft>
                <a:buNone/>
              </a:pPr>
              <a:t>3,000</a:t>
            </a:fld>
            <a:endParaRPr lang="en-US" sz="800" dirty="0"/>
          </a:p>
        </p:txBody>
      </p:sp>
      <p:sp>
        <p:nvSpPr>
          <p:cNvPr id="22" name="Text Placeholder 10">
            <a:extLst>
              <a:ext uri="{FF2B5EF4-FFF2-40B4-BE49-F238E27FC236}">
                <a16:creationId xmlns:a16="http://schemas.microsoft.com/office/drawing/2014/main" id="{A37EA966-6DE8-25A7-A8FD-4D6DE5B9AD41}"/>
              </a:ext>
            </a:extLst>
          </p:cNvPr>
          <p:cNvSpPr>
            <a:spLocks/>
          </p:cNvSpPr>
          <p:nvPr>
            <p:custDataLst>
              <p:tags r:id="rId39"/>
            </p:custDataLst>
          </p:nvPr>
        </p:nvSpPr>
        <p:spPr bwMode="auto">
          <a:xfrm>
            <a:off x="1584325" y="5645150"/>
            <a:ext cx="7874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A27527F-71AB-415A-95C5-AD0D22501939}" type="datetime'M''M''''P''''''''''-''R''e''si''d''''''''''en''t''i''al'''''''">
              <a:rPr lang="en-US" altLang="en-US" sz="800" smtClean="0"/>
              <a:pPr/>
              <a:t>MMP-Residential</a:t>
            </a:fld>
            <a:endParaRPr lang="en-US" sz="800" dirty="0"/>
          </a:p>
        </p:txBody>
      </p:sp>
      <p:sp>
        <p:nvSpPr>
          <p:cNvPr id="178" name="Text Placeholder 10">
            <a:extLst>
              <a:ext uri="{FF2B5EF4-FFF2-40B4-BE49-F238E27FC236}">
                <a16:creationId xmlns:a16="http://schemas.microsoft.com/office/drawing/2014/main" id="{115DFB91-512B-3844-A114-92FBEDCA92F2}"/>
              </a:ext>
            </a:extLst>
          </p:cNvPr>
          <p:cNvSpPr>
            <a:spLocks/>
          </p:cNvSpPr>
          <p:nvPr>
            <p:custDataLst>
              <p:tags r:id="rId40"/>
            </p:custDataLst>
          </p:nvPr>
        </p:nvSpPr>
        <p:spPr bwMode="gray">
          <a:xfrm>
            <a:off x="2825750" y="5260975"/>
            <a:ext cx="142875" cy="122238"/>
          </a:xfrm>
          <a:prstGeom prst="rect">
            <a:avLst/>
          </a:prstGeom>
          <a:solidFill>
            <a:schemeClr val="accent6"/>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BBE8DE2-6759-418C-AE85-D6C3966CBBF7}" type="datetime'''''''''''4''''''''''''''''''''''''''''''''''6'''">
              <a:rPr lang="en-US" altLang="en-US" sz="800" smtClean="0">
                <a:solidFill>
                  <a:schemeClr val="bg1"/>
                </a:solidFill>
                <a:effectLst/>
              </a:rPr>
              <a:pPr marL="0" lvl="0" indent="0" algn="ctr">
                <a:spcBef>
                  <a:spcPct val="0"/>
                </a:spcBef>
                <a:spcAft>
                  <a:spcPct val="0"/>
                </a:spcAft>
                <a:buNone/>
              </a:pPr>
              <a:t>46</a:t>
            </a:fld>
            <a:endParaRPr lang="en-US" sz="800" dirty="0">
              <a:solidFill>
                <a:schemeClr val="bg1"/>
              </a:solidFill>
            </a:endParaRPr>
          </a:p>
        </p:txBody>
      </p:sp>
      <p:sp>
        <p:nvSpPr>
          <p:cNvPr id="23" name="Text Placeholder 10">
            <a:extLst>
              <a:ext uri="{FF2B5EF4-FFF2-40B4-BE49-F238E27FC236}">
                <a16:creationId xmlns:a16="http://schemas.microsoft.com/office/drawing/2014/main" id="{D621AAE4-273A-0532-F71B-D1824DD45AF1}"/>
              </a:ext>
            </a:extLst>
          </p:cNvPr>
          <p:cNvSpPr>
            <a:spLocks/>
          </p:cNvSpPr>
          <p:nvPr>
            <p:custDataLst>
              <p:tags r:id="rId41"/>
            </p:custDataLst>
          </p:nvPr>
        </p:nvSpPr>
        <p:spPr bwMode="auto">
          <a:xfrm>
            <a:off x="2493963" y="5645150"/>
            <a:ext cx="80803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DAAB572-B098-474B-BD87-E8DCD4B642DA}" type="datetime'MSP-Co''''''m''''''''''''''m''''''er''''''c''i''a''''l'''">
              <a:rPr lang="en-US" altLang="en-US" sz="800" smtClean="0"/>
              <a:pPr/>
              <a:t>MSP-Commercial</a:t>
            </a:fld>
            <a:endParaRPr lang="en-US" sz="800" dirty="0"/>
          </a:p>
        </p:txBody>
      </p:sp>
      <p:sp>
        <p:nvSpPr>
          <p:cNvPr id="194" name="Text Placeholder 10">
            <a:extLst>
              <a:ext uri="{FF2B5EF4-FFF2-40B4-BE49-F238E27FC236}">
                <a16:creationId xmlns:a16="http://schemas.microsoft.com/office/drawing/2014/main" id="{699DFAD1-DFB9-4F2E-7C02-64BCE992E14F}"/>
              </a:ext>
            </a:extLst>
          </p:cNvPr>
          <p:cNvSpPr>
            <a:spLocks/>
          </p:cNvSpPr>
          <p:nvPr>
            <p:custDataLst>
              <p:tags r:id="rId42"/>
            </p:custDataLst>
          </p:nvPr>
        </p:nvSpPr>
        <p:spPr bwMode="gray">
          <a:xfrm>
            <a:off x="3744913" y="5156200"/>
            <a:ext cx="142875" cy="122238"/>
          </a:xfrm>
          <a:prstGeom prst="rect">
            <a:avLst/>
          </a:prstGeom>
          <a:solidFill>
            <a:schemeClr val="accent6"/>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C9B0596-5D20-4079-B4F1-99D3B0ED5438}" type="datetime'''''''5''''''''''''''''''''''''''5'''''''''''''''''">
              <a:rPr lang="en-US" altLang="en-US" sz="800" smtClean="0">
                <a:solidFill>
                  <a:schemeClr val="bg1"/>
                </a:solidFill>
                <a:effectLst/>
              </a:rPr>
              <a:pPr/>
              <a:t>55</a:t>
            </a:fld>
            <a:endParaRPr lang="en-US" sz="800" dirty="0">
              <a:solidFill>
                <a:schemeClr val="bg1"/>
              </a:solidFill>
            </a:endParaRPr>
          </a:p>
        </p:txBody>
      </p:sp>
      <p:sp>
        <p:nvSpPr>
          <p:cNvPr id="44" name="Text Placeholder 10">
            <a:extLst>
              <a:ext uri="{FF2B5EF4-FFF2-40B4-BE49-F238E27FC236}">
                <a16:creationId xmlns:a16="http://schemas.microsoft.com/office/drawing/2014/main" id="{18D639CF-26E8-F7F1-6737-BBCE10EA46A3}"/>
              </a:ext>
            </a:extLst>
          </p:cNvPr>
          <p:cNvSpPr>
            <a:spLocks/>
          </p:cNvSpPr>
          <p:nvPr>
            <p:custDataLst>
              <p:tags r:id="rId43"/>
            </p:custDataLst>
          </p:nvPr>
        </p:nvSpPr>
        <p:spPr bwMode="auto">
          <a:xfrm>
            <a:off x="3405188" y="5645150"/>
            <a:ext cx="82391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79519FB-B738-493F-BCD5-214865B6D565}" type="datetime'M''M''P-''Com''''m''''''''er''''''''''''cia''''''''l'''''">
              <a:rPr lang="en-US" altLang="en-US" sz="800" smtClean="0"/>
              <a:pPr/>
              <a:t>MMP-Commercial</a:t>
            </a:fld>
            <a:endParaRPr lang="en-US" sz="800" dirty="0"/>
          </a:p>
        </p:txBody>
      </p:sp>
      <p:sp>
        <p:nvSpPr>
          <p:cNvPr id="15" name="Text Placeholder 10">
            <a:extLst>
              <a:ext uri="{FF2B5EF4-FFF2-40B4-BE49-F238E27FC236}">
                <a16:creationId xmlns:a16="http://schemas.microsoft.com/office/drawing/2014/main" id="{7A8C2FC5-BC19-B465-F57B-E29CCCA71728}"/>
              </a:ext>
            </a:extLst>
          </p:cNvPr>
          <p:cNvSpPr>
            <a:spLocks/>
          </p:cNvSpPr>
          <p:nvPr>
            <p:custDataLst>
              <p:tags r:id="rId44"/>
            </p:custDataLst>
          </p:nvPr>
        </p:nvSpPr>
        <p:spPr bwMode="auto">
          <a:xfrm>
            <a:off x="673100" y="5645150"/>
            <a:ext cx="7715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612D5B6-C009-498D-ACC3-3D787AEFBA20}" type="datetime'''''MSP''-Res''''i''d''''en''t''ia''l'''''''''''''''''''''''''">
              <a:rPr lang="en-US" altLang="en-US" sz="800" smtClean="0"/>
              <a:pPr/>
              <a:t>MSP-Residential</a:t>
            </a:fld>
            <a:endParaRPr lang="en-US" sz="800" dirty="0"/>
          </a:p>
        </p:txBody>
      </p:sp>
      <p:sp>
        <p:nvSpPr>
          <p:cNvPr id="210" name="Text Placeholder 10">
            <a:extLst>
              <a:ext uri="{FF2B5EF4-FFF2-40B4-BE49-F238E27FC236}">
                <a16:creationId xmlns:a16="http://schemas.microsoft.com/office/drawing/2014/main" id="{2433B2AF-38F6-4EFC-B1F5-53F41C7466BA}"/>
              </a:ext>
            </a:extLst>
          </p:cNvPr>
          <p:cNvSpPr>
            <a:spLocks/>
          </p:cNvSpPr>
          <p:nvPr>
            <p:custDataLst>
              <p:tags r:id="rId45"/>
            </p:custDataLst>
          </p:nvPr>
        </p:nvSpPr>
        <p:spPr bwMode="gray">
          <a:xfrm>
            <a:off x="4537075" y="5272088"/>
            <a:ext cx="142875" cy="122238"/>
          </a:xfrm>
          <a:prstGeom prst="rect">
            <a:avLst/>
          </a:prstGeom>
          <a:solidFill>
            <a:schemeClr val="accent6"/>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007634F-DFEF-4830-AA0D-9E232B3F4394}" type="datetime'''''''''''''''''''3''''''''''''2'''''''''''''''''''''''''''''">
              <a:rPr lang="en-US" altLang="en-US" sz="800" smtClean="0">
                <a:solidFill>
                  <a:schemeClr val="bg1"/>
                </a:solidFill>
                <a:effectLst/>
              </a:rPr>
              <a:pPr/>
              <a:t>32</a:t>
            </a:fld>
            <a:endParaRPr lang="en-US" sz="800" dirty="0">
              <a:solidFill>
                <a:schemeClr val="bg1"/>
              </a:solidFill>
            </a:endParaRPr>
          </a:p>
        </p:txBody>
      </p:sp>
      <p:sp>
        <p:nvSpPr>
          <p:cNvPr id="49" name="Text Placeholder 10">
            <a:extLst>
              <a:ext uri="{FF2B5EF4-FFF2-40B4-BE49-F238E27FC236}">
                <a16:creationId xmlns:a16="http://schemas.microsoft.com/office/drawing/2014/main" id="{57E28691-3F37-32C1-FAE8-CD523B0DF8E4}"/>
              </a:ext>
            </a:extLst>
          </p:cNvPr>
          <p:cNvSpPr>
            <a:spLocks/>
          </p:cNvSpPr>
          <p:nvPr>
            <p:custDataLst>
              <p:tags r:id="rId46"/>
            </p:custDataLst>
          </p:nvPr>
        </p:nvSpPr>
        <p:spPr bwMode="auto">
          <a:xfrm>
            <a:off x="4478338" y="5645150"/>
            <a:ext cx="5143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889E5E6-7C95-4DE1-82B5-83B0CFDF9610}" type="datetime'''MS''''P''''''-''U''''''t''il''''''''''''''''''i''t''''y'">
              <a:rPr lang="en-US" altLang="en-US" sz="800" smtClean="0"/>
              <a:pPr/>
              <a:t>MSP-Utility</a:t>
            </a:fld>
            <a:endParaRPr lang="en-US" sz="800" dirty="0"/>
          </a:p>
        </p:txBody>
      </p:sp>
      <p:sp>
        <p:nvSpPr>
          <p:cNvPr id="218" name="Text Placeholder 10">
            <a:extLst>
              <a:ext uri="{FF2B5EF4-FFF2-40B4-BE49-F238E27FC236}">
                <a16:creationId xmlns:a16="http://schemas.microsoft.com/office/drawing/2014/main" id="{33314C48-8E90-ECC4-9BC6-BDD8C8ACBD25}"/>
              </a:ext>
            </a:extLst>
          </p:cNvPr>
          <p:cNvSpPr>
            <a:spLocks/>
          </p:cNvSpPr>
          <p:nvPr>
            <p:custDataLst>
              <p:tags r:id="rId47"/>
            </p:custDataLst>
          </p:nvPr>
        </p:nvSpPr>
        <p:spPr bwMode="gray">
          <a:xfrm>
            <a:off x="5456238" y="4514850"/>
            <a:ext cx="142875" cy="122238"/>
          </a:xfrm>
          <a:prstGeom prst="rect">
            <a:avLst/>
          </a:prstGeom>
          <a:solidFill>
            <a:schemeClr val="accent2"/>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940F359-DF94-49ED-9658-BEC73C984C5C}" type="datetime'6''2'''''''''''''''''''''''''''''''''''''''''''''''''''''''">
              <a:rPr lang="en-US" altLang="en-US" sz="800" smtClean="0">
                <a:solidFill>
                  <a:schemeClr val="bg1"/>
                </a:solidFill>
                <a:effectLst/>
              </a:rPr>
              <a:pPr/>
              <a:t>62</a:t>
            </a:fld>
            <a:endParaRPr lang="en-US" sz="800" dirty="0">
              <a:solidFill>
                <a:schemeClr val="bg1"/>
              </a:solidFill>
            </a:endParaRPr>
          </a:p>
        </p:txBody>
      </p:sp>
      <p:sp>
        <p:nvSpPr>
          <p:cNvPr id="228" name="Text Placeholder 10">
            <a:extLst>
              <a:ext uri="{FF2B5EF4-FFF2-40B4-BE49-F238E27FC236}">
                <a16:creationId xmlns:a16="http://schemas.microsoft.com/office/drawing/2014/main" id="{36D036F8-1157-53FA-68A5-EAA4CCEA74B4}"/>
              </a:ext>
            </a:extLst>
          </p:cNvPr>
          <p:cNvSpPr>
            <a:spLocks/>
          </p:cNvSpPr>
          <p:nvPr>
            <p:custDataLst>
              <p:tags r:id="rId48"/>
            </p:custDataLst>
          </p:nvPr>
        </p:nvSpPr>
        <p:spPr bwMode="gray">
          <a:xfrm>
            <a:off x="5456238" y="5168900"/>
            <a:ext cx="142875" cy="122238"/>
          </a:xfrm>
          <a:prstGeom prst="rect">
            <a:avLst/>
          </a:prstGeom>
          <a:solidFill>
            <a:schemeClr val="accent6"/>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5E23DDA-C677-4B9F-AA3B-830A9D74D270}" type="datetime'''''''3''''''''''''''''''''''''''3'''">
              <a:rPr lang="en-US" altLang="en-US" sz="800" smtClean="0">
                <a:solidFill>
                  <a:schemeClr val="bg1"/>
                </a:solidFill>
                <a:effectLst/>
              </a:rPr>
              <a:pPr/>
              <a:t>33</a:t>
            </a:fld>
            <a:endParaRPr lang="en-US" sz="800" dirty="0">
              <a:solidFill>
                <a:schemeClr val="bg1"/>
              </a:solidFill>
            </a:endParaRPr>
          </a:p>
        </p:txBody>
      </p:sp>
      <p:sp>
        <p:nvSpPr>
          <p:cNvPr id="53" name="Text Placeholder 10">
            <a:extLst>
              <a:ext uri="{FF2B5EF4-FFF2-40B4-BE49-F238E27FC236}">
                <a16:creationId xmlns:a16="http://schemas.microsoft.com/office/drawing/2014/main" id="{E4833395-89E4-5E3B-CD36-8E5A192BC946}"/>
              </a:ext>
            </a:extLst>
          </p:cNvPr>
          <p:cNvSpPr>
            <a:spLocks/>
          </p:cNvSpPr>
          <p:nvPr>
            <p:custDataLst>
              <p:tags r:id="rId49"/>
            </p:custDataLst>
          </p:nvPr>
        </p:nvSpPr>
        <p:spPr bwMode="auto">
          <a:xfrm>
            <a:off x="5389563" y="5645150"/>
            <a:ext cx="5302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9AE13BE-89B5-4952-9901-C00AA3E52C76}" type="datetime'''''M''M''P''''-''U''''''''''''''ti''''''li''''t''y'''">
              <a:rPr lang="en-US" altLang="en-US" sz="800" smtClean="0"/>
              <a:pPr/>
              <a:t>MMP-Utility</a:t>
            </a:fld>
            <a:endParaRPr lang="en-US" sz="800" dirty="0"/>
          </a:p>
        </p:txBody>
      </p:sp>
      <p:sp>
        <p:nvSpPr>
          <p:cNvPr id="203" name="Text Placeholder 10">
            <a:extLst>
              <a:ext uri="{FF2B5EF4-FFF2-40B4-BE49-F238E27FC236}">
                <a16:creationId xmlns:a16="http://schemas.microsoft.com/office/drawing/2014/main" id="{115DFB91-512B-3844-A114-92FBEDCA92F2}"/>
              </a:ext>
            </a:extLst>
          </p:cNvPr>
          <p:cNvSpPr>
            <a:spLocks/>
          </p:cNvSpPr>
          <p:nvPr>
            <p:custDataLst>
              <p:tags r:id="rId50"/>
            </p:custDataLst>
          </p:nvPr>
        </p:nvSpPr>
        <p:spPr bwMode="gray">
          <a:xfrm>
            <a:off x="4537075" y="4640263"/>
            <a:ext cx="142875" cy="122238"/>
          </a:xfrm>
          <a:prstGeom prst="rect">
            <a:avLst/>
          </a:prstGeom>
          <a:solidFill>
            <a:schemeClr val="accent2"/>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0489602-7D61-40C1-AC55-A3689997AE10}" type="datetime'''''''''''''''''''''''''''''''''''''''60'''''''''''''''">
              <a:rPr lang="en-US" altLang="en-US" sz="800" smtClean="0">
                <a:solidFill>
                  <a:schemeClr val="bg1"/>
                </a:solidFill>
                <a:effectLst/>
              </a:rPr>
              <a:pPr marL="0" lvl="0" indent="0" algn="ctr">
                <a:spcBef>
                  <a:spcPct val="0"/>
                </a:spcBef>
                <a:spcAft>
                  <a:spcPct val="0"/>
                </a:spcAft>
                <a:buNone/>
              </a:pPr>
              <a:t>60</a:t>
            </a:fld>
            <a:endParaRPr lang="en-US" sz="800" dirty="0">
              <a:solidFill>
                <a:schemeClr val="bg1"/>
              </a:solidFill>
            </a:endParaRPr>
          </a:p>
        </p:txBody>
      </p:sp>
      <p:sp useBgFill="1">
        <p:nvSpPr>
          <p:cNvPr id="20" name="Text Placeholder 10">
            <a:extLst>
              <a:ext uri="{FF2B5EF4-FFF2-40B4-BE49-F238E27FC236}">
                <a16:creationId xmlns:a16="http://schemas.microsoft.com/office/drawing/2014/main" id="{3B16F94E-469D-05CD-CF66-B998CB8426FE}"/>
              </a:ext>
            </a:extLst>
          </p:cNvPr>
          <p:cNvSpPr>
            <a:spLocks/>
          </p:cNvSpPr>
          <p:nvPr>
            <p:custDataLst>
              <p:tags r:id="rId51"/>
            </p:custDataLst>
          </p:nvPr>
        </p:nvSpPr>
        <p:spPr bwMode="gray">
          <a:xfrm>
            <a:off x="1835150" y="2038350"/>
            <a:ext cx="285750"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A8B8D19-D656-4AEF-A8C6-D89B4DE7D61E}" type="datetime'''''''''''''''''3'''''''''''',''''''''''''''1''''5''''''4'">
              <a:rPr lang="en-US" altLang="en-US" sz="800" smtClean="0"/>
              <a:pPr/>
              <a:t>3,154</a:t>
            </a:fld>
            <a:endParaRPr lang="en-US" sz="800" dirty="0"/>
          </a:p>
        </p:txBody>
      </p:sp>
      <p:sp useBgFill="1">
        <p:nvSpPr>
          <p:cNvPr id="21" name="Text Placeholder 10">
            <a:extLst>
              <a:ext uri="{FF2B5EF4-FFF2-40B4-BE49-F238E27FC236}">
                <a16:creationId xmlns:a16="http://schemas.microsoft.com/office/drawing/2014/main" id="{3B824E90-E5D0-D1C1-823B-389B61AED0D2}"/>
              </a:ext>
            </a:extLst>
          </p:cNvPr>
          <p:cNvSpPr>
            <a:spLocks/>
          </p:cNvSpPr>
          <p:nvPr>
            <p:custDataLst>
              <p:tags r:id="rId52"/>
            </p:custDataLst>
          </p:nvPr>
        </p:nvSpPr>
        <p:spPr bwMode="gray">
          <a:xfrm>
            <a:off x="2754313" y="4008438"/>
            <a:ext cx="285750"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CF3FDF5-2662-49A0-AF17-182E3961AA2B}" type="datetime'''''''1'''''''',''''''''''''''''''''''''3''''''4''1'''''">
              <a:rPr lang="en-US" altLang="en-US" sz="800" smtClean="0"/>
              <a:pPr/>
              <a:t>1,341</a:t>
            </a:fld>
            <a:endParaRPr lang="en-US" sz="800" dirty="0"/>
          </a:p>
        </p:txBody>
      </p:sp>
      <p:sp useBgFill="1">
        <p:nvSpPr>
          <p:cNvPr id="186" name="Text Placeholder 10">
            <a:extLst>
              <a:ext uri="{FF2B5EF4-FFF2-40B4-BE49-F238E27FC236}">
                <a16:creationId xmlns:a16="http://schemas.microsoft.com/office/drawing/2014/main" id="{115DFB91-512B-3844-A114-92FBEDCA92F2}"/>
              </a:ext>
            </a:extLst>
          </p:cNvPr>
          <p:cNvSpPr>
            <a:spLocks/>
          </p:cNvSpPr>
          <p:nvPr>
            <p:custDataLst>
              <p:tags r:id="rId53"/>
            </p:custDataLst>
          </p:nvPr>
        </p:nvSpPr>
        <p:spPr bwMode="gray">
          <a:xfrm>
            <a:off x="3673475" y="3822700"/>
            <a:ext cx="285750"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97DDBD6-D36C-4965-902E-5695BA6751C6}" type="datetime'''''''''''''''''''''''''''''1'',''''''''''5''''''1''''''''1'">
              <a:rPr lang="en-US" altLang="en-US" sz="800" smtClean="0"/>
              <a:pPr/>
              <a:t>1,511</a:t>
            </a:fld>
            <a:endParaRPr lang="en-US" sz="800" dirty="0"/>
          </a:p>
        </p:txBody>
      </p:sp>
      <p:sp>
        <p:nvSpPr>
          <p:cNvPr id="204" name="Text Placeholder 10">
            <a:extLst>
              <a:ext uri="{FF2B5EF4-FFF2-40B4-BE49-F238E27FC236}">
                <a16:creationId xmlns:a16="http://schemas.microsoft.com/office/drawing/2014/main" id="{115DFB91-512B-3844-A114-92FBEDCA92F2}"/>
              </a:ext>
            </a:extLst>
          </p:cNvPr>
          <p:cNvSpPr>
            <a:spLocks/>
          </p:cNvSpPr>
          <p:nvPr>
            <p:custDataLst>
              <p:tags r:id="rId54"/>
            </p:custDataLst>
          </p:nvPr>
        </p:nvSpPr>
        <p:spPr bwMode="gray">
          <a:xfrm>
            <a:off x="4635500" y="4394200"/>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463AA7A-2EB2-4259-B949-164D9A58F599}" type="datetime'''''''''9''''''''''''''''8''''''''''''''''''''''''''5'''''''">
              <a:rPr lang="en-US" altLang="en-US" sz="800" smtClean="0"/>
              <a:pPr/>
              <a:t>985</a:t>
            </a:fld>
            <a:endParaRPr lang="en-US" sz="800" dirty="0"/>
          </a:p>
        </p:txBody>
      </p:sp>
      <p:sp useBgFill="1">
        <p:nvSpPr>
          <p:cNvPr id="220" name="Text Placeholder 10">
            <a:extLst>
              <a:ext uri="{FF2B5EF4-FFF2-40B4-BE49-F238E27FC236}">
                <a16:creationId xmlns:a16="http://schemas.microsoft.com/office/drawing/2014/main" id="{115DFB91-512B-3844-A114-92FBEDCA92F2}"/>
              </a:ext>
            </a:extLst>
          </p:cNvPr>
          <p:cNvSpPr>
            <a:spLocks/>
          </p:cNvSpPr>
          <p:nvPr>
            <p:custDataLst>
              <p:tags r:id="rId55"/>
            </p:custDataLst>
          </p:nvPr>
        </p:nvSpPr>
        <p:spPr bwMode="gray">
          <a:xfrm>
            <a:off x="5511800" y="4249738"/>
            <a:ext cx="285750"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2CB00AA-4FC7-44EC-8DCC-9321C6B95F5C}" type="datetime'''''''''''1'',''''''''''''''''1''''''''''1''''''''''''9'">
              <a:rPr lang="en-US" altLang="en-US" sz="800" smtClean="0"/>
              <a:pPr/>
              <a:t>1,119</a:t>
            </a:fld>
            <a:endParaRPr lang="en-US" sz="800" dirty="0"/>
          </a:p>
        </p:txBody>
      </p:sp>
      <p:sp useBgFill="1">
        <p:nvSpPr>
          <p:cNvPr id="19" name="Text Placeholder 10">
            <a:extLst>
              <a:ext uri="{FF2B5EF4-FFF2-40B4-BE49-F238E27FC236}">
                <a16:creationId xmlns:a16="http://schemas.microsoft.com/office/drawing/2014/main" id="{0761C2B5-A81D-29D8-6769-0AD2E45E44C8}"/>
              </a:ext>
            </a:extLst>
          </p:cNvPr>
          <p:cNvSpPr>
            <a:spLocks/>
          </p:cNvSpPr>
          <p:nvPr>
            <p:custDataLst>
              <p:tags r:id="rId56"/>
            </p:custDataLst>
          </p:nvPr>
        </p:nvSpPr>
        <p:spPr bwMode="gray">
          <a:xfrm>
            <a:off x="915988" y="2492375"/>
            <a:ext cx="285750"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8298C6F-927E-4212-8E64-7EBAEC6C3DAF}" type="datetime'''''2,''''''''''7''''''''3''''''''''''''''''''7'">
              <a:rPr lang="en-US" altLang="en-US" sz="800" smtClean="0"/>
              <a:pPr/>
              <a:t>2,737</a:t>
            </a:fld>
            <a:endParaRPr lang="en-US" sz="800" dirty="0"/>
          </a:p>
        </p:txBody>
      </p:sp>
      <p:sp>
        <p:nvSpPr>
          <p:cNvPr id="36" name="Rectangle 35"/>
          <p:cNvSpPr/>
          <p:nvPr/>
        </p:nvSpPr>
        <p:spPr bwMode="gray">
          <a:xfrm>
            <a:off x="4435672" y="2136775"/>
            <a:ext cx="1679378" cy="86836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281" name="Rectangle 280">
            <a:extLst>
              <a:ext uri="{FF2B5EF4-FFF2-40B4-BE49-F238E27FC236}">
                <a16:creationId xmlns:a16="http://schemas.microsoft.com/office/drawing/2014/main" id="{57020FBD-E29A-20A8-9455-38A1C4848330}"/>
              </a:ext>
            </a:extLst>
          </p:cNvPr>
          <p:cNvSpPr/>
          <p:nvPr>
            <p:custDataLst>
              <p:tags r:id="rId57"/>
            </p:custDataLst>
          </p:nvPr>
        </p:nvSpPr>
        <p:spPr bwMode="auto">
          <a:xfrm>
            <a:off x="4475163" y="2192338"/>
            <a:ext cx="179388" cy="133350"/>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282" name="Rectangle 281">
            <a:extLst>
              <a:ext uri="{FF2B5EF4-FFF2-40B4-BE49-F238E27FC236}">
                <a16:creationId xmlns:a16="http://schemas.microsoft.com/office/drawing/2014/main" id="{40859F73-F30B-4DFE-207C-46B7308CD29E}"/>
              </a:ext>
            </a:extLst>
          </p:cNvPr>
          <p:cNvSpPr/>
          <p:nvPr>
            <p:custDataLst>
              <p:tags r:id="rId58"/>
            </p:custDataLst>
          </p:nvPr>
        </p:nvSpPr>
        <p:spPr bwMode="auto">
          <a:xfrm>
            <a:off x="4475163" y="2395538"/>
            <a:ext cx="179388" cy="133350"/>
          </a:xfrm>
          <a:prstGeom prst="rect">
            <a:avLst/>
          </a:prstGeom>
          <a:solidFill>
            <a:schemeClr val="accent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283" name="Rectangle 282">
            <a:extLst>
              <a:ext uri="{FF2B5EF4-FFF2-40B4-BE49-F238E27FC236}">
                <a16:creationId xmlns:a16="http://schemas.microsoft.com/office/drawing/2014/main" id="{7D953BAA-2992-3FC9-2874-8050F5DA67A0}"/>
              </a:ext>
            </a:extLst>
          </p:cNvPr>
          <p:cNvSpPr/>
          <p:nvPr>
            <p:custDataLst>
              <p:tags r:id="rId59"/>
            </p:custDataLst>
          </p:nvPr>
        </p:nvSpPr>
        <p:spPr bwMode="auto">
          <a:xfrm>
            <a:off x="4475163" y="2598738"/>
            <a:ext cx="179388" cy="133350"/>
          </a:xfrm>
          <a:prstGeom prst="rect">
            <a:avLst/>
          </a:prstGeom>
          <a:solidFill>
            <a:schemeClr val="accent3"/>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284" name="Rectangle 283">
            <a:extLst>
              <a:ext uri="{FF2B5EF4-FFF2-40B4-BE49-F238E27FC236}">
                <a16:creationId xmlns:a16="http://schemas.microsoft.com/office/drawing/2014/main" id="{64F45F19-75F2-859F-7118-183BDB41A12E}"/>
              </a:ext>
            </a:extLst>
          </p:cNvPr>
          <p:cNvSpPr/>
          <p:nvPr>
            <p:custDataLst>
              <p:tags r:id="rId60"/>
            </p:custDataLst>
          </p:nvPr>
        </p:nvSpPr>
        <p:spPr bwMode="auto">
          <a:xfrm>
            <a:off x="4475163" y="2801938"/>
            <a:ext cx="179388" cy="133350"/>
          </a:xfrm>
          <a:prstGeom prst="rect">
            <a:avLst/>
          </a:prstGeom>
          <a:solidFill>
            <a:schemeClr val="accent4"/>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285" name="Rectangle 284">
            <a:extLst>
              <a:ext uri="{FF2B5EF4-FFF2-40B4-BE49-F238E27FC236}">
                <a16:creationId xmlns:a16="http://schemas.microsoft.com/office/drawing/2014/main" id="{BC2ABC4A-A27D-E508-C1F2-C9AEE67C8FFC}"/>
              </a:ext>
            </a:extLst>
          </p:cNvPr>
          <p:cNvSpPr/>
          <p:nvPr>
            <p:custDataLst>
              <p:tags r:id="rId61"/>
            </p:custDataLst>
          </p:nvPr>
        </p:nvSpPr>
        <p:spPr bwMode="auto">
          <a:xfrm>
            <a:off x="5405438" y="2192338"/>
            <a:ext cx="179388" cy="133350"/>
          </a:xfrm>
          <a:prstGeom prst="rect">
            <a:avLst/>
          </a:prstGeom>
          <a:solidFill>
            <a:schemeClr val="accent5"/>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286" name="Rectangle 285">
            <a:extLst>
              <a:ext uri="{FF2B5EF4-FFF2-40B4-BE49-F238E27FC236}">
                <a16:creationId xmlns:a16="http://schemas.microsoft.com/office/drawing/2014/main" id="{F937BC2D-40BD-5EAC-D5FC-48C449CA4D22}"/>
              </a:ext>
            </a:extLst>
          </p:cNvPr>
          <p:cNvSpPr/>
          <p:nvPr>
            <p:custDataLst>
              <p:tags r:id="rId62"/>
            </p:custDataLst>
          </p:nvPr>
        </p:nvSpPr>
        <p:spPr bwMode="auto">
          <a:xfrm>
            <a:off x="5405438" y="2395538"/>
            <a:ext cx="179388" cy="133350"/>
          </a:xfrm>
          <a:prstGeom prst="rect">
            <a:avLst/>
          </a:prstGeom>
          <a:solidFill>
            <a:schemeClr val="accent6"/>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287" name="Rectangle 286">
            <a:extLst>
              <a:ext uri="{FF2B5EF4-FFF2-40B4-BE49-F238E27FC236}">
                <a16:creationId xmlns:a16="http://schemas.microsoft.com/office/drawing/2014/main" id="{593C9B12-9F20-8862-007E-4A3D96A4935D}"/>
              </a:ext>
            </a:extLst>
          </p:cNvPr>
          <p:cNvSpPr/>
          <p:nvPr>
            <p:custDataLst>
              <p:tags r:id="rId63"/>
            </p:custDataLst>
          </p:nvPr>
        </p:nvSpPr>
        <p:spPr bwMode="auto">
          <a:xfrm>
            <a:off x="5405438" y="2598738"/>
            <a:ext cx="179388" cy="133350"/>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16" name="Text Placeholder 10">
            <a:extLst>
              <a:ext uri="{FF2B5EF4-FFF2-40B4-BE49-F238E27FC236}">
                <a16:creationId xmlns:a16="http://schemas.microsoft.com/office/drawing/2014/main" id="{20ECF47C-FEE0-140B-F7D2-72712BE2BAD4}"/>
              </a:ext>
            </a:extLst>
          </p:cNvPr>
          <p:cNvSpPr>
            <a:spLocks/>
          </p:cNvSpPr>
          <p:nvPr>
            <p:custDataLst>
              <p:tags r:id="rId64"/>
            </p:custDataLst>
          </p:nvPr>
        </p:nvSpPr>
        <p:spPr bwMode="auto">
          <a:xfrm>
            <a:off x="4705350" y="2187575"/>
            <a:ext cx="3159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4E0A51E2-7473-49CB-BCCA-C85510E9D2F7}" type="datetime'O''''''''''''''''''''''''''''th''''''''''''''''''e''''''r'''">
              <a:rPr lang="en-US" altLang="en-US" sz="1000" smtClean="0"/>
              <a:pPr marL="0" lvl="0" indent="0">
                <a:spcBef>
                  <a:spcPct val="0"/>
                </a:spcBef>
                <a:spcAft>
                  <a:spcPct val="0"/>
                </a:spcAft>
                <a:buNone/>
              </a:pPr>
              <a:t>Other</a:t>
            </a:fld>
            <a:endParaRPr lang="en-US" sz="1000" dirty="0"/>
          </a:p>
        </p:txBody>
      </p:sp>
      <p:sp>
        <p:nvSpPr>
          <p:cNvPr id="17" name="Text Placeholder 10">
            <a:extLst>
              <a:ext uri="{FF2B5EF4-FFF2-40B4-BE49-F238E27FC236}">
                <a16:creationId xmlns:a16="http://schemas.microsoft.com/office/drawing/2014/main" id="{06222CF1-D996-3153-7B30-0A6A564BF0A5}"/>
              </a:ext>
            </a:extLst>
          </p:cNvPr>
          <p:cNvSpPr>
            <a:spLocks/>
          </p:cNvSpPr>
          <p:nvPr>
            <p:custDataLst>
              <p:tags r:id="rId65"/>
            </p:custDataLst>
          </p:nvPr>
        </p:nvSpPr>
        <p:spPr bwMode="auto">
          <a:xfrm>
            <a:off x="4705350" y="2390775"/>
            <a:ext cx="598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B259AB0F-CD22-4D7A-80B7-B975A0DEA523}" type="datetime'''''O''''f''''f''''''''i''''''''''''c''''ew''''o''''''''rk'">
              <a:rPr lang="en-US" altLang="en-US" sz="1000" smtClean="0"/>
              <a:pPr marL="0" lvl="0" indent="0">
                <a:spcBef>
                  <a:spcPct val="0"/>
                </a:spcBef>
                <a:spcAft>
                  <a:spcPct val="0"/>
                </a:spcAft>
                <a:buNone/>
              </a:pPr>
              <a:t>Officework</a:t>
            </a:fld>
            <a:endParaRPr lang="en-US" sz="1000" dirty="0"/>
          </a:p>
        </p:txBody>
      </p:sp>
      <p:sp>
        <p:nvSpPr>
          <p:cNvPr id="18" name="Text Placeholder 10">
            <a:extLst>
              <a:ext uri="{FF2B5EF4-FFF2-40B4-BE49-F238E27FC236}">
                <a16:creationId xmlns:a16="http://schemas.microsoft.com/office/drawing/2014/main" id="{2D73C1C7-E095-9987-B7D3-87E9871E9E7F}"/>
              </a:ext>
            </a:extLst>
          </p:cNvPr>
          <p:cNvSpPr>
            <a:spLocks/>
          </p:cNvSpPr>
          <p:nvPr>
            <p:custDataLst>
              <p:tags r:id="rId66"/>
            </p:custDataLst>
          </p:nvPr>
        </p:nvSpPr>
        <p:spPr bwMode="auto">
          <a:xfrm>
            <a:off x="4705350" y="2593975"/>
            <a:ext cx="5429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71ECFC13-F7D2-41E3-8A5E-18A014E99515}" type="datetime'''''''F''i''''''eld''w''''''''''''o''''r''''''k'''''''''''''">
              <a:rPr lang="en-US" altLang="en-US" sz="1000" smtClean="0"/>
              <a:pPr marL="0" lvl="0" indent="0">
                <a:spcBef>
                  <a:spcPct val="0"/>
                </a:spcBef>
                <a:spcAft>
                  <a:spcPct val="0"/>
                </a:spcAft>
                <a:buNone/>
              </a:pPr>
              <a:t>Fieldwork</a:t>
            </a:fld>
            <a:endParaRPr lang="en-US" sz="1000" dirty="0"/>
          </a:p>
        </p:txBody>
      </p:sp>
      <p:sp>
        <p:nvSpPr>
          <p:cNvPr id="139" name="Text Placeholder 10">
            <a:extLst>
              <a:ext uri="{FF2B5EF4-FFF2-40B4-BE49-F238E27FC236}">
                <a16:creationId xmlns:a16="http://schemas.microsoft.com/office/drawing/2014/main" id="{D5E21ACA-FA9D-935F-5511-9A54DB7B3474}"/>
              </a:ext>
            </a:extLst>
          </p:cNvPr>
          <p:cNvSpPr>
            <a:spLocks/>
          </p:cNvSpPr>
          <p:nvPr>
            <p:custDataLst>
              <p:tags r:id="rId67"/>
            </p:custDataLst>
          </p:nvPr>
        </p:nvSpPr>
        <p:spPr bwMode="auto">
          <a:xfrm>
            <a:off x="4705350" y="2797175"/>
            <a:ext cx="3508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A71719B0-38DB-4098-8814-09D5EC209D0F}" type="datetime'''''''''E''''''''''''''''''''''''''''''''B''O''S'''''''''''''">
              <a:rPr lang="en-US" altLang="en-US" sz="1000" smtClean="0"/>
              <a:pPr marL="0" lvl="0" indent="0">
                <a:spcBef>
                  <a:spcPct val="0"/>
                </a:spcBef>
                <a:spcAft>
                  <a:spcPct val="0"/>
                </a:spcAft>
                <a:buNone/>
              </a:pPr>
              <a:t>EBOS</a:t>
            </a:fld>
            <a:endParaRPr lang="en-US" sz="1000" dirty="0"/>
          </a:p>
        </p:txBody>
      </p:sp>
      <p:sp>
        <p:nvSpPr>
          <p:cNvPr id="142" name="Text Placeholder 10">
            <a:extLst>
              <a:ext uri="{FF2B5EF4-FFF2-40B4-BE49-F238E27FC236}">
                <a16:creationId xmlns:a16="http://schemas.microsoft.com/office/drawing/2014/main" id="{2B45CB46-C80C-C290-B22E-B5BB80523795}"/>
              </a:ext>
            </a:extLst>
          </p:cNvPr>
          <p:cNvSpPr>
            <a:spLocks/>
          </p:cNvSpPr>
          <p:nvPr>
            <p:custDataLst>
              <p:tags r:id="rId68"/>
            </p:custDataLst>
          </p:nvPr>
        </p:nvSpPr>
        <p:spPr bwMode="auto">
          <a:xfrm>
            <a:off x="5635625" y="2187575"/>
            <a:ext cx="3508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3A7114FB-566C-4DD5-8F7D-B37024C6DA4B}" type="datetime'S''''''''''''''''''B''''''''''''''''''OS'''''''''">
              <a:rPr lang="en-US" altLang="en-US" sz="1000" smtClean="0"/>
              <a:pPr marL="0" lvl="0" indent="0">
                <a:spcBef>
                  <a:spcPct val="0"/>
                </a:spcBef>
                <a:spcAft>
                  <a:spcPct val="0"/>
                </a:spcAft>
                <a:buNone/>
              </a:pPr>
              <a:t>SBOS</a:t>
            </a:fld>
            <a:endParaRPr lang="en-US" sz="1000" dirty="0"/>
          </a:p>
        </p:txBody>
      </p:sp>
      <p:sp>
        <p:nvSpPr>
          <p:cNvPr id="145" name="Text Placeholder 10">
            <a:extLst>
              <a:ext uri="{FF2B5EF4-FFF2-40B4-BE49-F238E27FC236}">
                <a16:creationId xmlns:a16="http://schemas.microsoft.com/office/drawing/2014/main" id="{BDAEFCE0-2B0F-E148-9589-E6DA591E1653}"/>
              </a:ext>
            </a:extLst>
          </p:cNvPr>
          <p:cNvSpPr>
            <a:spLocks/>
          </p:cNvSpPr>
          <p:nvPr>
            <p:custDataLst>
              <p:tags r:id="rId69"/>
            </p:custDataLst>
          </p:nvPr>
        </p:nvSpPr>
        <p:spPr bwMode="auto">
          <a:xfrm>
            <a:off x="5635625" y="2390775"/>
            <a:ext cx="428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7AF3D61F-82A5-4A78-B89E-6B4DCC287304}" type="datetime'I''''''''''''''''''nve''''''r''te''''''r'''''''''''''''">
              <a:rPr lang="en-US" altLang="en-US" sz="1000" smtClean="0"/>
              <a:pPr/>
              <a:t>Inverter</a:t>
            </a:fld>
            <a:endParaRPr lang="en-US" sz="1000" dirty="0"/>
          </a:p>
        </p:txBody>
      </p:sp>
      <p:sp>
        <p:nvSpPr>
          <p:cNvPr id="148" name="Text Placeholder 10">
            <a:extLst>
              <a:ext uri="{FF2B5EF4-FFF2-40B4-BE49-F238E27FC236}">
                <a16:creationId xmlns:a16="http://schemas.microsoft.com/office/drawing/2014/main" id="{31EFC578-ADBE-12B1-7F28-E422BC2D1117}"/>
              </a:ext>
            </a:extLst>
          </p:cNvPr>
          <p:cNvSpPr>
            <a:spLocks/>
          </p:cNvSpPr>
          <p:nvPr>
            <p:custDataLst>
              <p:tags r:id="rId70"/>
            </p:custDataLst>
          </p:nvPr>
        </p:nvSpPr>
        <p:spPr bwMode="auto">
          <a:xfrm>
            <a:off x="5635625" y="2593975"/>
            <a:ext cx="414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A08C5094-BBD4-4F0A-B311-4328B134AC5C}" type="datetime'''''''''''''''M''o''''''du''''''''l''e'''''''">
              <a:rPr lang="en-US" altLang="en-US" sz="1000" smtClean="0"/>
              <a:pPr marL="0" lvl="0" indent="0">
                <a:spcBef>
                  <a:spcPct val="0"/>
                </a:spcBef>
                <a:spcAft>
                  <a:spcPct val="0"/>
                </a:spcAft>
                <a:buNone/>
              </a:pPr>
              <a:t>Module</a:t>
            </a:fld>
            <a:endParaRPr lang="en-US" sz="1000" dirty="0"/>
          </a:p>
        </p:txBody>
      </p:sp>
      <p:sp>
        <p:nvSpPr>
          <p:cNvPr id="309" name="TextBox 308">
            <a:extLst>
              <a:ext uri="{FF2B5EF4-FFF2-40B4-BE49-F238E27FC236}">
                <a16:creationId xmlns:a16="http://schemas.microsoft.com/office/drawing/2014/main" id="{CAE35A04-27AD-FDC2-426D-051CBF3FB581}"/>
              </a:ext>
            </a:extLst>
          </p:cNvPr>
          <p:cNvSpPr txBox="1"/>
          <p:nvPr/>
        </p:nvSpPr>
        <p:spPr bwMode="gray">
          <a:xfrm>
            <a:off x="4472494" y="1956360"/>
            <a:ext cx="681038" cy="154221"/>
          </a:xfrm>
          <a:prstGeom prst="rect">
            <a:avLst/>
          </a:prstGeom>
          <a:noFill/>
        </p:spPr>
        <p:txBody>
          <a:bodyPr wrap="square" lIns="0" tIns="0" rIns="0" bIns="0" rtlCol="0">
            <a:noAutofit/>
          </a:bodyPr>
          <a:lstStyle/>
          <a:p>
            <a:pPr marL="0" indent="0" algn="l">
              <a:spcBef>
                <a:spcPts val="600"/>
              </a:spcBef>
              <a:spcAft>
                <a:spcPts val="600"/>
              </a:spcAft>
              <a:buNone/>
            </a:pPr>
            <a:r>
              <a:rPr lang="en-US" sz="1000" b="1" dirty="0"/>
              <a:t>Soft Costs</a:t>
            </a:r>
          </a:p>
        </p:txBody>
      </p:sp>
      <p:sp>
        <p:nvSpPr>
          <p:cNvPr id="35" name="Rectangle 34"/>
          <p:cNvSpPr/>
          <p:nvPr/>
        </p:nvSpPr>
        <p:spPr bwMode="gray">
          <a:xfrm>
            <a:off x="4435672" y="2144451"/>
            <a:ext cx="917069" cy="643199"/>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Tree>
    <p:custDataLst>
      <p:tags r:id="rId1"/>
    </p:custDataLst>
    <p:extLst>
      <p:ext uri="{BB962C8B-B14F-4D97-AF65-F5344CB8AC3E}">
        <p14:creationId xmlns:p14="http://schemas.microsoft.com/office/powerpoint/2010/main" val="1502271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think-cell data - do not delete" hidden="1"/>
          <p:cNvGraphicFramePr>
            <a:graphicFrameLocks/>
          </p:cNvGraphicFramePr>
          <p:nvPr>
            <p:custDataLst>
              <p:tags r:id="rId2"/>
            </p:custDataLst>
            <p:extLst>
              <p:ext uri="{D42A27DB-BD31-4B8C-83A1-F6EECF244321}">
                <p14:modId xmlns:p14="http://schemas.microsoft.com/office/powerpoint/2010/main" val="33662033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2" name="think-cell data - do not delete"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662" name="Title 1661"/>
          <p:cNvSpPr>
            <a:spLocks noGrp="1"/>
          </p:cNvSpPr>
          <p:nvPr>
            <p:ph type="title"/>
          </p:nvPr>
        </p:nvSpPr>
        <p:spPr>
          <a:xfrm>
            <a:off x="330200" y="523318"/>
            <a:ext cx="11762205" cy="928283"/>
          </a:xfrm>
          <a:noFill/>
        </p:spPr>
        <p:txBody>
          <a:bodyPr vert="horz">
            <a:noAutofit/>
          </a:bodyPr>
          <a:lstStyle/>
          <a:p>
            <a:r>
              <a:rPr lang="en-US" dirty="0"/>
              <a:t>Deployment environments differ across states and energy markets, with ISO-NE and CAISO leading in the US</a:t>
            </a:r>
          </a:p>
        </p:txBody>
      </p:sp>
      <p:sp>
        <p:nvSpPr>
          <p:cNvPr id="29" name="TextBox 8">
            <a:extLst>
              <a:ext uri="{FF2B5EF4-FFF2-40B4-BE49-F238E27FC236}">
                <a16:creationId xmlns:a16="http://schemas.microsoft.com/office/drawing/2014/main" id="{8580F1B6-EF02-300C-21DA-4226F77D40FC}"/>
              </a:ext>
            </a:extLst>
          </p:cNvPr>
          <p:cNvSpPr txBox="1"/>
          <p:nvPr/>
        </p:nvSpPr>
        <p:spPr bwMode="gray">
          <a:xfrm>
            <a:off x="7885933" y="1554480"/>
            <a:ext cx="3460247" cy="3654847"/>
          </a:xfrm>
          <a:prstGeom prst="rect">
            <a:avLst/>
          </a:prstGeom>
          <a:solidFill>
            <a:srgbClr val="E3E8EE"/>
          </a:solidFill>
        </p:spPr>
        <p:txBody>
          <a:bodyPr wrap="square" lIns="137160" tIns="137160" rIns="274320" bIns="137160" rtlCol="0">
            <a:spAutoFit/>
          </a:bodyPr>
          <a:lstStyle/>
          <a:p>
            <a:pPr marL="0" marR="0" lvl="0" indent="0" algn="l" defTabSz="711200" rtl="0" eaLnBrk="1" fontAlgn="auto" latinLnBrk="0" hangingPunct="1">
              <a:lnSpc>
                <a:spcPct val="100000"/>
              </a:lnSpc>
              <a:spcBef>
                <a:spcPts val="600"/>
              </a:spcBef>
              <a:spcAft>
                <a:spcPts val="600"/>
              </a:spcAft>
              <a:buClrTx/>
              <a:buSzTx/>
              <a:buNone/>
              <a:tabLst/>
              <a:defRPr/>
            </a:pPr>
            <a:r>
              <a:rPr kumimoji="0" lang="en-CA" altLang="zh-CN" sz="1250" b="1" i="0" u="none" strike="noStrike" kern="1200" cap="none" spc="0" normalizeH="0" baseline="0" noProof="0" dirty="0">
                <a:ln>
                  <a:noFill/>
                </a:ln>
                <a:solidFill>
                  <a:srgbClr val="000000"/>
                </a:solidFill>
                <a:effectLst/>
                <a:uLnTx/>
                <a:uFillTx/>
                <a:latin typeface="Arial"/>
                <a:ea typeface="+mn-ea"/>
                <a:cs typeface="+mn-cs"/>
              </a:rPr>
              <a:t>Observations</a:t>
            </a:r>
          </a:p>
          <a:p>
            <a:pPr marL="177800" marR="0" lvl="0" indent="-177800" algn="l" defTabSz="711200" rtl="0" eaLnBrk="1" fontAlgn="auto" latinLnBrk="0" hangingPunct="1">
              <a:lnSpc>
                <a:spcPct val="100000"/>
              </a:lnSpc>
              <a:spcBef>
                <a:spcPts val="600"/>
              </a:spcBef>
              <a:spcAft>
                <a:spcPts val="600"/>
              </a:spcAft>
              <a:buClrTx/>
              <a:buSzTx/>
              <a:buFontTx/>
              <a:buChar char="•"/>
              <a:tabLst/>
              <a:defRPr/>
            </a:pPr>
            <a:r>
              <a:rPr lang="en-CA" altLang="zh-CN" sz="1050" b="1" dirty="0">
                <a:solidFill>
                  <a:srgbClr val="000000"/>
                </a:solidFill>
                <a:latin typeface="Arial"/>
              </a:rPr>
              <a:t>A state’s solar</a:t>
            </a:r>
            <a:r>
              <a:rPr kumimoji="0" lang="en-CA" altLang="zh-CN" sz="1050" b="1" i="0" u="none" strike="noStrike" kern="1200" cap="none" spc="0" normalizeH="0" baseline="0" noProof="0" dirty="0">
                <a:ln>
                  <a:noFill/>
                </a:ln>
                <a:solidFill>
                  <a:srgbClr val="000000"/>
                </a:solidFill>
                <a:effectLst/>
                <a:uLnTx/>
                <a:uFillTx/>
                <a:latin typeface="Arial"/>
                <a:ea typeface="+mn-ea"/>
                <a:cs typeface="+mn-cs"/>
              </a:rPr>
              <a:t> attractiveness</a:t>
            </a:r>
            <a:r>
              <a:rPr lang="en-CA" altLang="zh-CN" sz="1050" dirty="0">
                <a:solidFill>
                  <a:srgbClr val="000000"/>
                </a:solidFill>
                <a:latin typeface="Arial"/>
              </a:rPr>
              <a:t> is principally determined by:</a:t>
            </a:r>
            <a:endParaRPr kumimoji="0" lang="en-CA" altLang="zh-CN" sz="1050" b="0" i="0" u="none" strike="noStrike" kern="1200" cap="none" spc="0" normalizeH="0" baseline="0" noProof="0" dirty="0">
              <a:ln>
                <a:noFill/>
              </a:ln>
              <a:solidFill>
                <a:srgbClr val="000000"/>
              </a:solidFill>
              <a:effectLst/>
              <a:uLnTx/>
              <a:uFillTx/>
              <a:latin typeface="Arial"/>
              <a:ea typeface="+mn-ea"/>
              <a:cs typeface="+mn-cs"/>
            </a:endParaRPr>
          </a:p>
          <a:p>
            <a:pPr marR="0" lvl="1" fontAlgn="auto">
              <a:lnSpc>
                <a:spcPct val="100000"/>
              </a:lnSpc>
              <a:buClrTx/>
              <a:buSzTx/>
              <a:buFont typeface="Arial" panose="020B0604020202020204" pitchFamily="34" charset="0"/>
              <a:buChar char="–"/>
              <a:tabLst/>
              <a:defRPr/>
            </a:pPr>
            <a:r>
              <a:rPr lang="en-CA" sz="850" b="1" dirty="0"/>
              <a:t>Incentives</a:t>
            </a:r>
            <a:r>
              <a:rPr lang="en-CA" sz="850" dirty="0"/>
              <a:t> including state rebates, SRECs (solar renewable energy certificates), and community solar</a:t>
            </a:r>
          </a:p>
          <a:p>
            <a:pPr marR="0" lvl="1" fontAlgn="auto">
              <a:lnSpc>
                <a:spcPct val="100000"/>
              </a:lnSpc>
              <a:buClrTx/>
              <a:buSzTx/>
              <a:buFont typeface="Arial" panose="020B0604020202020204" pitchFamily="34" charset="0"/>
              <a:buChar char="–"/>
              <a:tabLst/>
              <a:defRPr/>
            </a:pPr>
            <a:r>
              <a:rPr lang="en-CA" sz="850" b="1" dirty="0"/>
              <a:t>Electricity rates</a:t>
            </a:r>
            <a:r>
              <a:rPr lang="en-CA" sz="850" dirty="0"/>
              <a:t> determining energy saving, which make up the bulk of the revenue to repay investment</a:t>
            </a:r>
          </a:p>
          <a:p>
            <a:pPr marR="0" lvl="1" fontAlgn="auto">
              <a:lnSpc>
                <a:spcPct val="100000"/>
              </a:lnSpc>
              <a:buClrTx/>
              <a:buSzTx/>
              <a:buFont typeface="Arial" panose="020B0604020202020204" pitchFamily="34" charset="0"/>
              <a:buChar char="–"/>
              <a:tabLst/>
              <a:defRPr/>
            </a:pPr>
            <a:r>
              <a:rPr lang="en-CA" sz="850" b="1" dirty="0"/>
              <a:t>Net metering rules</a:t>
            </a:r>
            <a:r>
              <a:rPr lang="en-CA" sz="850" dirty="0"/>
              <a:t> setting rates utilities pay for returned solar energy; e.g. “net metering” pays the retail unit energy cost (same a customers pay to receive energy), whereas “net billing” applies wholesale rate, reducing revenue a customer receives</a:t>
            </a:r>
          </a:p>
          <a:p>
            <a:pPr marR="0" lvl="1" fontAlgn="auto">
              <a:lnSpc>
                <a:spcPct val="100000"/>
              </a:lnSpc>
              <a:buClrTx/>
              <a:buSzTx/>
              <a:buFont typeface="Arial" panose="020B0604020202020204" pitchFamily="34" charset="0"/>
              <a:buChar char="–"/>
              <a:tabLst/>
              <a:defRPr/>
            </a:pPr>
            <a:r>
              <a:rPr lang="en-CA" sz="850" b="1" dirty="0"/>
              <a:t>Solar irradiation</a:t>
            </a:r>
            <a:r>
              <a:rPr lang="en-CA" sz="850" dirty="0"/>
              <a:t> measuring how much sunshine an area receives, on average, over a period of time</a:t>
            </a:r>
          </a:p>
          <a:p>
            <a:pPr marL="171450" marR="0" lvl="0" indent="-171450" algn="l" defTabSz="711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CA" sz="1050" b="1" dirty="0">
                <a:solidFill>
                  <a:srgbClr val="000000"/>
                </a:solidFill>
                <a:latin typeface="Arial"/>
              </a:rPr>
              <a:t>CA and Northeastern </a:t>
            </a:r>
            <a:r>
              <a:rPr kumimoji="0" lang="en-CA" sz="1050" b="1" i="0" u="none" strike="noStrike" kern="1200" cap="none" spc="0" normalizeH="0" baseline="0" noProof="0" dirty="0">
                <a:ln>
                  <a:noFill/>
                </a:ln>
                <a:solidFill>
                  <a:srgbClr val="000000"/>
                </a:solidFill>
                <a:effectLst/>
                <a:uLnTx/>
                <a:uFillTx/>
                <a:latin typeface="Arial"/>
                <a:ea typeface="+mn-ea"/>
                <a:cs typeface="+mn-cs"/>
              </a:rPr>
              <a:t>states </a:t>
            </a:r>
            <a:r>
              <a:rPr lang="en-CA" sz="1050" dirty="0">
                <a:solidFill>
                  <a:srgbClr val="000000"/>
                </a:solidFill>
                <a:latin typeface="Arial"/>
              </a:rPr>
              <a:t>are the friendliest</a:t>
            </a:r>
            <a:r>
              <a:rPr kumimoji="0" lang="en-CA" sz="1050" i="0" u="none" strike="noStrike" kern="1200" cap="none" spc="0" normalizeH="0" baseline="0" noProof="0" dirty="0">
                <a:ln>
                  <a:noFill/>
                </a:ln>
                <a:solidFill>
                  <a:srgbClr val="000000"/>
                </a:solidFill>
                <a:effectLst/>
                <a:uLnTx/>
                <a:uFillTx/>
                <a:latin typeface="Arial"/>
                <a:ea typeface="+mn-ea"/>
                <a:cs typeface="+mn-cs"/>
              </a:rPr>
              <a:t> solar states due to state level incentives like NJ’s SREC, PA’s elevated electricity rates</a:t>
            </a:r>
            <a:r>
              <a:rPr lang="en-CA" sz="1050" dirty="0">
                <a:solidFill>
                  <a:srgbClr val="000000"/>
                </a:solidFill>
                <a:latin typeface="Arial"/>
              </a:rPr>
              <a:t>, and NY’s offering of Tax Credit Bridge Loans and VDER net-metering arrangement</a:t>
            </a:r>
          </a:p>
        </p:txBody>
      </p:sp>
      <p:sp>
        <p:nvSpPr>
          <p:cNvPr id="14" name="Rectangle 13">
            <a:extLst>
              <a:ext uri="{FF2B5EF4-FFF2-40B4-BE49-F238E27FC236}">
                <a16:creationId xmlns:a16="http://schemas.microsoft.com/office/drawing/2014/main" id="{C7532AD1-7027-8DBE-081A-0699644A7933}"/>
              </a:ext>
            </a:extLst>
          </p:cNvPr>
          <p:cNvSpPr/>
          <p:nvPr/>
        </p:nvSpPr>
        <p:spPr bwMode="gray">
          <a:xfrm>
            <a:off x="4717607" y="5787487"/>
            <a:ext cx="1378393" cy="54868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4CBE126A-3AA3-6D15-474D-12FB61580BF5}"/>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99040" y="4967666"/>
            <a:ext cx="2353260" cy="993734"/>
          </a:xfrm>
          <a:prstGeom prst="rect">
            <a:avLst/>
          </a:prstGeom>
        </p:spPr>
      </p:pic>
      <p:sp>
        <p:nvSpPr>
          <p:cNvPr id="5" name="btfpNotesBox111697"/>
          <p:cNvSpPr txBox="1"/>
          <p:nvPr>
            <p:custDataLst>
              <p:tags r:id="rId3"/>
            </p:custDataLst>
          </p:nvPr>
        </p:nvSpPr>
        <p:spPr bwMode="gray">
          <a:xfrm>
            <a:off x="329184" y="6300216"/>
            <a:ext cx="9139238" cy="492443"/>
          </a:xfrm>
          <a:prstGeom prst="rect">
            <a:avLst/>
          </a:prstGeom>
          <a:noFill/>
        </p:spPr>
        <p:txBody>
          <a:bodyPr vert="horz" wrap="square" lIns="0" tIns="0" rIns="0" bIns="0"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Note: CAISO is the California Independent System Operator and ISO-NE is the Independent State Operator North-East.</a:t>
            </a:r>
          </a:p>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a:t>
            </a:r>
            <a:r>
              <a:rPr lang="en-US" sz="800" dirty="0" err="1">
                <a:solidFill>
                  <a:srgbClr val="000000"/>
                </a:solidFill>
                <a:latin typeface="Arial"/>
              </a:rPr>
              <a:t>SolarKal</a:t>
            </a:r>
            <a:r>
              <a:rPr lang="en-US" sz="800" dirty="0">
                <a:solidFill>
                  <a:srgbClr val="000000"/>
                </a:solidFill>
                <a:latin typeface="Arial"/>
              </a:rPr>
              <a:t>, </a:t>
            </a:r>
            <a:r>
              <a:rPr lang="en-US" sz="800" dirty="0">
                <a:solidFill>
                  <a:srgbClr val="000000"/>
                </a:solidFill>
                <a:latin typeface="Arial"/>
                <a:hlinkClick r:id="rId9"/>
              </a:rPr>
              <a:t>The 50 States of Solar</a:t>
            </a:r>
            <a:r>
              <a:rPr lang="en-US" sz="800" dirty="0">
                <a:solidFill>
                  <a:srgbClr val="000000"/>
                </a:solidFill>
                <a:latin typeface="Arial"/>
              </a:rPr>
              <a:t> (2024); NREL,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0"/>
              </a:rPr>
              <a:t>NSRDB</a:t>
            </a:r>
            <a:r>
              <a:rPr kumimoji="0" lang="en-US" sz="800" b="0" i="0" u="none" strike="noStrike" kern="1200" cap="none" spc="0" normalizeH="0" baseline="0" noProof="0" dirty="0">
                <a:ln>
                  <a:noFill/>
                </a:ln>
                <a:solidFill>
                  <a:srgbClr val="000000"/>
                </a:solidFill>
                <a:effectLst/>
                <a:uLnTx/>
                <a:uFillTx/>
                <a:latin typeface="Arial"/>
                <a:ea typeface="+mn-ea"/>
                <a:cs typeface="+mn-cs"/>
              </a:rPr>
              <a:t> (2025); EIA,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1"/>
              </a:rPr>
              <a:t>Electric Power Annual Reports</a:t>
            </a:r>
            <a:r>
              <a:rPr kumimoji="0" lang="en-US" sz="800" b="0" i="0" u="none" strike="noStrike" kern="1200" cap="none" spc="0" normalizeH="0" baseline="0" noProof="0" dirty="0">
                <a:ln>
                  <a:noFill/>
                </a:ln>
                <a:solidFill>
                  <a:srgbClr val="000000"/>
                </a:solidFill>
                <a:effectLst/>
                <a:uLnTx/>
                <a:uFillTx/>
                <a:latin typeface="Arial"/>
                <a:ea typeface="+mn-ea"/>
                <a:cs typeface="+mn-cs"/>
              </a:rPr>
              <a:t> (2024</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Berkeley Labs,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2"/>
              </a:rPr>
              <a:t>Queued Up</a:t>
            </a:r>
            <a:r>
              <a:rPr kumimoji="0" lang="en-US" sz="800" b="0" i="0" u="none" strike="noStrike" kern="1200" cap="none" spc="0" normalizeH="0" baseline="0" noProof="0" dirty="0">
                <a:ln>
                  <a:noFill/>
                </a:ln>
                <a:solidFill>
                  <a:srgbClr val="000000"/>
                </a:solidFill>
                <a:effectLst/>
                <a:uLnTx/>
                <a:uFillTx/>
                <a:latin typeface="Arial"/>
                <a:ea typeface="+mn-ea"/>
                <a:cs typeface="+mn-cs"/>
              </a:rPr>
              <a:t> (2024</a:t>
            </a:r>
            <a:r>
              <a:rPr lang="en-US" sz="800" dirty="0">
                <a:solidFill>
                  <a:srgbClr val="000000"/>
                </a:solidFill>
                <a:latin typeface="Arial"/>
              </a:rPr>
              <a:t>).</a:t>
            </a:r>
            <a:br>
              <a:rPr lang="en-US" sz="800" b="0" i="0" u="none" strike="noStrike" kern="1200" cap="none" spc="0" normalizeH="0" baseline="0" noProof="0" dirty="0">
                <a:ln>
                  <a:noFill/>
                </a:ln>
                <a:effectLst/>
                <a:uLnTx/>
                <a:uFillTx/>
                <a:latin typeface="Arial"/>
              </a:rPr>
            </a:b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kumimoji="0" lang="en-US" sz="800" b="0" i="0" u="none" strike="noStrike" kern="1200" cap="none" spc="0" normalizeH="0" baseline="0" noProof="0" dirty="0" err="1">
                <a:ln>
                  <a:noFill/>
                </a:ln>
                <a:solidFill>
                  <a:srgbClr val="000000"/>
                </a:solidFill>
                <a:effectLst/>
                <a:uLnTx/>
                <a:uFillTx/>
                <a:latin typeface="Arial"/>
                <a:ea typeface="+mn-ea"/>
                <a:cs typeface="+mn-cs"/>
              </a:rPr>
              <a:t>Taicheng</a:t>
            </a:r>
            <a:r>
              <a:rPr kumimoji="0" lang="en-US" sz="800" b="0" i="0" u="none" strike="noStrike" kern="1200" cap="none" spc="0" normalizeH="0" baseline="0" noProof="0" dirty="0">
                <a:ln>
                  <a:noFill/>
                </a:ln>
                <a:solidFill>
                  <a:srgbClr val="000000"/>
                </a:solidFill>
                <a:effectLst/>
                <a:uLnTx/>
                <a:uFillTx/>
                <a:latin typeface="Arial"/>
                <a:ea typeface="+mn-ea"/>
                <a:cs typeface="+mn-cs"/>
              </a:rPr>
              <a:t> Jin, Hassan Riaz, Isabel Hoyos,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a:t>
            </a:r>
            <a:r>
              <a:rPr lang="en-US" sz="800" dirty="0">
                <a:solidFill>
                  <a:srgbClr val="000000"/>
                </a:solidFill>
                <a:latin typeface="Arial"/>
              </a:rPr>
              <a:t>and </a:t>
            </a:r>
            <a:r>
              <a:rPr lang="en-US" sz="800" dirty="0">
                <a:solidFill>
                  <a:srgbClr val="000000"/>
                </a:solidFill>
                <a:latin typeface="Arial"/>
                <a:hlinkClick r:id="rId13"/>
              </a:rPr>
              <a:t>Gernot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3"/>
              </a:rPr>
              <a:t>Wagner</a:t>
            </a:r>
            <a:r>
              <a:rPr lang="en-US" sz="800" dirty="0">
                <a:solidFill>
                  <a:srgbClr val="000000"/>
                </a:solidFill>
                <a:latin typeface="Arial"/>
              </a:rPr>
              <a:t>. </a:t>
            </a:r>
            <a:r>
              <a:rPr lang="en-US" sz="800" dirty="0">
                <a:solidFill>
                  <a:srgbClr val="000000"/>
                </a:solidFill>
                <a:latin typeface="Arial"/>
                <a:hlinkClick r:id="rId14"/>
              </a:rPr>
              <a:t>Share with attribution</a:t>
            </a:r>
            <a:r>
              <a:rPr lang="en-US" sz="800" dirty="0">
                <a:solidFill>
                  <a:srgbClr val="000000"/>
                </a:solidFill>
                <a:latin typeface="Arial"/>
              </a:rPr>
              <a:t>: Kim </a:t>
            </a:r>
            <a:r>
              <a:rPr lang="en-US" sz="800" i="1" dirty="0">
                <a:solidFill>
                  <a:srgbClr val="000000"/>
                </a:solidFill>
                <a:latin typeface="Arial"/>
              </a:rPr>
              <a:t>et al., </a:t>
            </a:r>
            <a:r>
              <a:rPr lang="en-US" sz="800" dirty="0">
                <a:solidFill>
                  <a:srgbClr val="000000"/>
                </a:solidFill>
                <a:latin typeface="Arial"/>
              </a:rPr>
              <a:t>“</a:t>
            </a:r>
            <a:r>
              <a:rPr lang="en-US" sz="800" dirty="0">
                <a:solidFill>
                  <a:srgbClr val="000000"/>
                </a:solidFill>
                <a:latin typeface="Arial"/>
                <a:hlinkClick r:id="rId15"/>
              </a:rPr>
              <a:t>Scaling Solar</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a:solidFill>
                  <a:srgbClr val="000000"/>
                </a:solidFill>
                <a:latin typeface="Arial"/>
              </a:rPr>
              <a:t>14 August 2025).</a:t>
            </a:r>
            <a:endParaRPr lang="en-US" sz="800" b="0" i="0" u="none" strike="noStrike" kern="1200" cap="none" spc="0" normalizeH="0" baseline="0" noProof="0" dirty="0">
              <a:ln>
                <a:noFill/>
              </a:ln>
              <a:solidFill>
                <a:srgbClr val="000000"/>
              </a:solidFill>
              <a:effectLst/>
              <a:uLnTx/>
              <a:uFillTx/>
              <a:latin typeface="Arial"/>
              <a:cs typeface="Arial"/>
            </a:endParaRPr>
          </a:p>
        </p:txBody>
      </p:sp>
      <p:pic>
        <p:nvPicPr>
          <p:cNvPr id="3" name="Picture 2" descr="A map of united states with different states&#10;&#10;Description automatically generated">
            <a:extLst>
              <a:ext uri="{FF2B5EF4-FFF2-40B4-BE49-F238E27FC236}">
                <a16:creationId xmlns:a16="http://schemas.microsoft.com/office/drawing/2014/main" id="{A7800733-8541-BE80-72DD-9C91C02F8602}"/>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28976" y="1983218"/>
            <a:ext cx="6749347" cy="3903373"/>
          </a:xfrm>
          <a:prstGeom prst="rect">
            <a:avLst/>
          </a:prstGeom>
        </p:spPr>
      </p:pic>
      <p:grpSp>
        <p:nvGrpSpPr>
          <p:cNvPr id="4" name="Group 3">
            <a:extLst>
              <a:ext uri="{FF2B5EF4-FFF2-40B4-BE49-F238E27FC236}">
                <a16:creationId xmlns:a16="http://schemas.microsoft.com/office/drawing/2014/main" id="{0D9954AE-B7B1-8D15-F8E0-A7C3C7536241}"/>
              </a:ext>
            </a:extLst>
          </p:cNvPr>
          <p:cNvGrpSpPr/>
          <p:nvPr/>
        </p:nvGrpSpPr>
        <p:grpSpPr>
          <a:xfrm>
            <a:off x="330200" y="1554480"/>
            <a:ext cx="6946900" cy="288219"/>
            <a:chOff x="330200" y="1585258"/>
            <a:chExt cx="6748331" cy="288219"/>
          </a:xfrm>
        </p:grpSpPr>
        <p:cxnSp>
          <p:nvCxnSpPr>
            <p:cNvPr id="7" name="btfpColumnHeaderBoxLine489213">
              <a:extLst>
                <a:ext uri="{FF2B5EF4-FFF2-40B4-BE49-F238E27FC236}">
                  <a16:creationId xmlns:a16="http://schemas.microsoft.com/office/drawing/2014/main" id="{EABDAF6F-074D-D730-E97B-D8B1E307F7E6}"/>
                </a:ext>
              </a:extLst>
            </p:cNvPr>
            <p:cNvCxnSpPr>
              <a:cxnSpLocks/>
            </p:cNvCxnSpPr>
            <p:nvPr/>
          </p:nvCxnSpPr>
          <p:spPr bwMode="gray">
            <a:xfrm>
              <a:off x="330200" y="1867340"/>
              <a:ext cx="6748331"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6" name="btfpColumnHeaderBoxText698162">
              <a:extLst>
                <a:ext uri="{FF2B5EF4-FFF2-40B4-BE49-F238E27FC236}">
                  <a16:creationId xmlns:a16="http://schemas.microsoft.com/office/drawing/2014/main" id="{1C3D0ED7-B94D-2B65-EC07-434D05005C5A}"/>
                </a:ext>
              </a:extLst>
            </p:cNvPr>
            <p:cNvSpPr txBox="1"/>
            <p:nvPr/>
          </p:nvSpPr>
          <p:spPr bwMode="gray">
            <a:xfrm>
              <a:off x="330201" y="1585258"/>
              <a:ext cx="6748330" cy="288219"/>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State-level solar receptiveness graded on a letter scale</a:t>
              </a:r>
            </a:p>
          </p:txBody>
        </p:sp>
      </p:grpSp>
    </p:spTree>
    <p:custDataLst>
      <p:tags r:id="rId1"/>
    </p:custDataLst>
    <p:extLst>
      <p:ext uri="{BB962C8B-B14F-4D97-AF65-F5344CB8AC3E}">
        <p14:creationId xmlns:p14="http://schemas.microsoft.com/office/powerpoint/2010/main" val="889082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2915969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347" imgH="348" progId="TCLayout.ActiveDocument.1">
                  <p:embed/>
                </p:oleObj>
              </mc:Choice>
              <mc:Fallback>
                <p:oleObj name="think-cell Slide" r:id="rId25" imgW="347" imgH="348" progId="TCLayout.ActiveDocument.1">
                  <p:embed/>
                  <p:pic>
                    <p:nvPicPr>
                      <p:cNvPr id="7" name="think-cell data - do not delete" hidden="1"/>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a:xfrm>
            <a:off x="330200" y="523318"/>
            <a:ext cx="11531600" cy="882788"/>
          </a:xfrm>
        </p:spPr>
        <p:txBody>
          <a:bodyPr vert="horz">
            <a:noAutofit/>
          </a:bodyPr>
          <a:lstStyle/>
          <a:p>
            <a:pPr algn="l"/>
            <a:r>
              <a:rPr lang="en-US"/>
              <a:t>ELP Greenport project demonstrates the economics of storage and the delicate balance of community interests</a:t>
            </a:r>
          </a:p>
        </p:txBody>
      </p:sp>
      <p:sp>
        <p:nvSpPr>
          <p:cNvPr id="66" name="btfpNotesBox844901"/>
          <p:cNvSpPr txBox="1"/>
          <p:nvPr>
            <p:custDataLst>
              <p:tags r:id="rId3"/>
            </p:custDataLst>
          </p:nvPr>
        </p:nvSpPr>
        <p:spPr bwMode="gray">
          <a:xfrm>
            <a:off x="329184" y="6300216"/>
            <a:ext cx="9144000" cy="492443"/>
          </a:xfrm>
          <a:prstGeom prst="rect">
            <a:avLst/>
          </a:prstGeom>
          <a:noFill/>
        </p:spPr>
        <p:txBody>
          <a:bodyPr vert="horz" wrap="square" lIns="0" tIns="0" rIns="0" bIns="0"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711200" rtl="0" eaLnBrk="1" fontAlgn="auto" latinLnBrk="0" hangingPunct="1">
              <a:lnSpc>
                <a:spcPct val="100000"/>
              </a:lnSpc>
              <a:spcBef>
                <a:spcPts val="0"/>
              </a:spcBef>
              <a:spcAft>
                <a:spcPts val="0"/>
              </a:spcAft>
              <a:buClrTx/>
              <a:buSzTx/>
              <a:buFontTx/>
              <a:buNone/>
              <a:tabLst/>
              <a:defRPr/>
            </a:pPr>
            <a:endParaRPr lang="en-US" sz="800" dirty="0">
              <a:solidFill>
                <a:srgbClr val="000000"/>
              </a:solidFill>
              <a:latin typeface="Arial"/>
            </a:endParaRP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Columbia </a:t>
            </a:r>
            <a:r>
              <a:rPr kumimoji="0" lang="en-US" sz="800" b="0" i="0" u="none" strike="noStrike" kern="1200" cap="none" spc="0" normalizeH="0" baseline="0" noProof="0" dirty="0" err="1">
                <a:ln>
                  <a:noFill/>
                </a:ln>
                <a:solidFill>
                  <a:srgbClr val="000000"/>
                </a:solidFill>
                <a:effectLst/>
                <a:uLnTx/>
                <a:uFillTx/>
                <a:latin typeface="Arial"/>
                <a:ea typeface="+mn-ea"/>
                <a:cs typeface="+mn-cs"/>
              </a:rPr>
              <a:t>CaseWorks</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7"/>
              </a:rPr>
              <a:t>ELP Greenport: Scaling Community Solar</a:t>
            </a:r>
            <a:r>
              <a:rPr kumimoji="0" lang="en-US" sz="800" b="0" i="0" u="none" strike="noStrike" kern="1200" cap="none" spc="0" normalizeH="0" baseline="0" noProof="0" dirty="0">
                <a:ln>
                  <a:noFill/>
                </a:ln>
                <a:solidFill>
                  <a:srgbClr val="000000"/>
                </a:solidFill>
                <a:effectLst/>
                <a:uLnTx/>
                <a:uFillTx/>
                <a:latin typeface="Arial"/>
                <a:ea typeface="+mn-ea"/>
                <a:cs typeface="+mn-cs"/>
              </a:rPr>
              <a:t> (2024)</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Scenic Hudson,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8"/>
              </a:rPr>
              <a:t>At the Historic Bronson House, a Surprising Solar Success</a:t>
            </a:r>
            <a:r>
              <a:rPr kumimoji="0" lang="en-US" sz="800" b="0" i="0" u="none" strike="noStrike" kern="1200" cap="none" spc="0" normalizeH="0" baseline="0" noProof="0" dirty="0">
                <a:ln>
                  <a:noFill/>
                </a:ln>
                <a:solidFill>
                  <a:srgbClr val="000000"/>
                </a:solidFill>
                <a:effectLst/>
                <a:uLnTx/>
                <a:uFillTx/>
                <a:latin typeface="Arial"/>
                <a:ea typeface="+mn-ea"/>
                <a:cs typeface="+mn-cs"/>
              </a:rPr>
              <a:t> (2025).</a:t>
            </a:r>
          </a:p>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kumimoji="0" lang="en-US" sz="800" b="0" i="0" u="none" strike="noStrike" kern="1200" cap="none" spc="0" normalizeH="0" baseline="0" noProof="0" dirty="0" err="1">
                <a:ln>
                  <a:noFill/>
                </a:ln>
                <a:solidFill>
                  <a:srgbClr val="000000"/>
                </a:solidFill>
                <a:effectLst/>
                <a:uLnTx/>
                <a:uFillTx/>
                <a:latin typeface="Arial"/>
                <a:ea typeface="+mn-ea"/>
                <a:cs typeface="+mn-cs"/>
              </a:rPr>
              <a:t>Taicheng</a:t>
            </a:r>
            <a:r>
              <a:rPr kumimoji="0" lang="en-US" sz="800" b="0" i="0" u="none" strike="noStrike" kern="1200" cap="none" spc="0" normalizeH="0" baseline="0" noProof="0" dirty="0">
                <a:ln>
                  <a:noFill/>
                </a:ln>
                <a:solidFill>
                  <a:srgbClr val="000000"/>
                </a:solidFill>
                <a:effectLst/>
                <a:uLnTx/>
                <a:uFillTx/>
                <a:latin typeface="Arial"/>
                <a:ea typeface="+mn-ea"/>
                <a:cs typeface="+mn-cs"/>
              </a:rPr>
              <a:t> Jin, Hassan Riaz, Isabel Hoyos,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and</a:t>
            </a:r>
            <a:r>
              <a:rPr lang="en-US" sz="800" dirty="0">
                <a:solidFill>
                  <a:srgbClr val="000000"/>
                </a:solidFill>
                <a:latin typeface="Aria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9"/>
              </a:rPr>
              <a:t>Gernot Wagner</a:t>
            </a:r>
            <a:r>
              <a:rPr lang="en-US" sz="800" dirty="0">
                <a:solidFill>
                  <a:srgbClr val="000000"/>
                </a:solidFill>
                <a:latin typeface="Arial"/>
              </a:rPr>
              <a:t>.</a:t>
            </a:r>
            <a:r>
              <a:rPr lang="en-US" sz="800" dirty="0">
                <a:solidFill>
                  <a:srgbClr val="000000"/>
                </a:solidFill>
              </a:rPr>
              <a:t> </a:t>
            </a:r>
            <a:r>
              <a:rPr lang="en-US" sz="800" dirty="0">
                <a:solidFill>
                  <a:srgbClr val="000000"/>
                </a:solidFill>
                <a:hlinkClick r:id="rId30"/>
              </a:rPr>
              <a:t>Share with </a:t>
            </a:r>
            <a:r>
              <a:rPr lang="en-US" sz="800" dirty="0">
                <a:solidFill>
                  <a:srgbClr val="000000"/>
                </a:solidFill>
                <a:latin typeface="Arial"/>
                <a:hlinkClick r:id="rId30"/>
              </a:rPr>
              <a:t>attribution</a:t>
            </a:r>
            <a:r>
              <a:rPr lang="en-US" sz="800" dirty="0">
                <a:solidFill>
                  <a:srgbClr val="000000"/>
                </a:solidFill>
                <a:latin typeface="Arial"/>
              </a:rPr>
              <a:t>: Kim </a:t>
            </a:r>
            <a:r>
              <a:rPr lang="en-US" sz="800" i="1" dirty="0">
                <a:solidFill>
                  <a:srgbClr val="000000"/>
                </a:solidFill>
                <a:latin typeface="Arial"/>
              </a:rPr>
              <a:t>et al., </a:t>
            </a:r>
            <a:r>
              <a:rPr lang="en-US" sz="800" dirty="0">
                <a:solidFill>
                  <a:srgbClr val="000000"/>
                </a:solidFill>
                <a:latin typeface="Arial"/>
              </a:rPr>
              <a:t>“</a:t>
            </a:r>
            <a:r>
              <a:rPr lang="en-US" sz="800" dirty="0">
                <a:solidFill>
                  <a:srgbClr val="000000"/>
                </a:solidFill>
                <a:latin typeface="Arial"/>
                <a:hlinkClick r:id="rId31"/>
              </a:rPr>
              <a:t>Scaling Solar</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a:solidFill>
                  <a:srgbClr val="000000"/>
                </a:solidFill>
                <a:latin typeface="Arial"/>
              </a:rPr>
              <a:t>14 August 2025).</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740" name="Straight Connector 1739">
            <a:extLst>
              <a:ext uri="{FF2B5EF4-FFF2-40B4-BE49-F238E27FC236}">
                <a16:creationId xmlns:a16="http://schemas.microsoft.com/office/drawing/2014/main" id="{902DB1AD-3A2A-DB37-B8FE-DA1DACC2C87E}"/>
              </a:ext>
            </a:extLst>
          </p:cNvPr>
          <p:cNvCxnSpPr/>
          <p:nvPr>
            <p:custDataLst>
              <p:tags r:id="rId4"/>
            </p:custDataLst>
          </p:nvPr>
        </p:nvCxnSpPr>
        <p:spPr bwMode="auto">
          <a:xfrm>
            <a:off x="833438" y="4546600"/>
            <a:ext cx="285750"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742" name="Straight Connector 1741">
            <a:extLst>
              <a:ext uri="{FF2B5EF4-FFF2-40B4-BE49-F238E27FC236}">
                <a16:creationId xmlns:a16="http://schemas.microsoft.com/office/drawing/2014/main" id="{C7D786AD-B8F4-757A-AA33-74096A5DB330}"/>
              </a:ext>
            </a:extLst>
          </p:cNvPr>
          <p:cNvCxnSpPr/>
          <p:nvPr>
            <p:custDataLst>
              <p:tags r:id="rId5"/>
            </p:custDataLst>
          </p:nvPr>
        </p:nvCxnSpPr>
        <p:spPr bwMode="auto">
          <a:xfrm>
            <a:off x="4065588" y="5076825"/>
            <a:ext cx="285750"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741" name="Straight Connector 1740">
            <a:extLst>
              <a:ext uri="{FF2B5EF4-FFF2-40B4-BE49-F238E27FC236}">
                <a16:creationId xmlns:a16="http://schemas.microsoft.com/office/drawing/2014/main" id="{7DBAFB1C-90E7-7678-4088-58C3B55B2738}"/>
              </a:ext>
            </a:extLst>
          </p:cNvPr>
          <p:cNvCxnSpPr/>
          <p:nvPr>
            <p:custDataLst>
              <p:tags r:id="rId6"/>
            </p:custDataLst>
          </p:nvPr>
        </p:nvCxnSpPr>
        <p:spPr bwMode="auto">
          <a:xfrm>
            <a:off x="3419475" y="5006975"/>
            <a:ext cx="285750"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745" name="Straight Connector 1744">
            <a:extLst>
              <a:ext uri="{FF2B5EF4-FFF2-40B4-BE49-F238E27FC236}">
                <a16:creationId xmlns:a16="http://schemas.microsoft.com/office/drawing/2014/main" id="{A405097E-6E1A-0FF9-BB3D-E092B0368739}"/>
              </a:ext>
            </a:extLst>
          </p:cNvPr>
          <p:cNvCxnSpPr/>
          <p:nvPr>
            <p:custDataLst>
              <p:tags r:id="rId7"/>
            </p:custDataLst>
          </p:nvPr>
        </p:nvCxnSpPr>
        <p:spPr bwMode="auto">
          <a:xfrm>
            <a:off x="2771775" y="4957763"/>
            <a:ext cx="287338"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743" name="Straight Connector 1742">
            <a:extLst>
              <a:ext uri="{FF2B5EF4-FFF2-40B4-BE49-F238E27FC236}">
                <a16:creationId xmlns:a16="http://schemas.microsoft.com/office/drawing/2014/main" id="{099E3AC3-ADBD-E179-5480-4F403799F186}"/>
              </a:ext>
            </a:extLst>
          </p:cNvPr>
          <p:cNvCxnSpPr/>
          <p:nvPr>
            <p:custDataLst>
              <p:tags r:id="rId8"/>
            </p:custDataLst>
          </p:nvPr>
        </p:nvCxnSpPr>
        <p:spPr bwMode="auto">
          <a:xfrm>
            <a:off x="2125663" y="4652963"/>
            <a:ext cx="285750"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744" name="Straight Connector 1743">
            <a:extLst>
              <a:ext uri="{FF2B5EF4-FFF2-40B4-BE49-F238E27FC236}">
                <a16:creationId xmlns:a16="http://schemas.microsoft.com/office/drawing/2014/main" id="{CFE63D81-F9D0-5A5F-9558-5B659DD9FF3B}"/>
              </a:ext>
            </a:extLst>
          </p:cNvPr>
          <p:cNvCxnSpPr/>
          <p:nvPr>
            <p:custDataLst>
              <p:tags r:id="rId9"/>
            </p:custDataLst>
          </p:nvPr>
        </p:nvCxnSpPr>
        <p:spPr bwMode="auto">
          <a:xfrm>
            <a:off x="1479550" y="4356100"/>
            <a:ext cx="285750"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1799" name="Chart 1798">
            <a:extLst>
              <a:ext uri="{FF2B5EF4-FFF2-40B4-BE49-F238E27FC236}">
                <a16:creationId xmlns:a16="http://schemas.microsoft.com/office/drawing/2014/main" id="{421115AB-6131-D1BD-8A37-C4FE0AA76005}"/>
              </a:ext>
            </a:extLst>
          </p:cNvPr>
          <p:cNvGraphicFramePr/>
          <p:nvPr>
            <p:custDataLst>
              <p:tags r:id="rId10"/>
            </p:custDataLst>
            <p:extLst>
              <p:ext uri="{D42A27DB-BD31-4B8C-83A1-F6EECF244321}">
                <p14:modId xmlns:p14="http://schemas.microsoft.com/office/powerpoint/2010/main" val="2459969021"/>
              </p:ext>
            </p:extLst>
          </p:nvPr>
        </p:nvGraphicFramePr>
        <p:xfrm>
          <a:off x="247650" y="4029075"/>
          <a:ext cx="4689475" cy="1931988"/>
        </p:xfrm>
        <a:graphic>
          <a:graphicData uri="http://schemas.openxmlformats.org/drawingml/2006/chart">
            <c:chart xmlns:c="http://schemas.openxmlformats.org/drawingml/2006/chart" xmlns:r="http://schemas.openxmlformats.org/officeDocument/2006/relationships" r:id="rId32"/>
          </a:graphicData>
        </a:graphic>
      </p:graphicFrame>
      <p:cxnSp>
        <p:nvCxnSpPr>
          <p:cNvPr id="51" name="Straight Connector 50">
            <a:extLst>
              <a:ext uri="{FF2B5EF4-FFF2-40B4-BE49-F238E27FC236}">
                <a16:creationId xmlns:a16="http://schemas.microsoft.com/office/drawing/2014/main" id="{351508A9-180D-C058-163D-D590B3CF1404}"/>
              </a:ext>
            </a:extLst>
          </p:cNvPr>
          <p:cNvCxnSpPr/>
          <p:nvPr>
            <p:custDataLst>
              <p:tags r:id="rId11"/>
            </p:custDataLst>
          </p:nvPr>
        </p:nvCxnSpPr>
        <p:spPr bwMode="auto">
          <a:xfrm flipV="1">
            <a:off x="2590800" y="4881563"/>
            <a:ext cx="0" cy="101600"/>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726EBBAE-ED70-FC8D-61AC-2E429C2E0F7B}"/>
              </a:ext>
            </a:extLst>
          </p:cNvPr>
          <p:cNvCxnSpPr/>
          <p:nvPr>
            <p:custDataLst>
              <p:tags r:id="rId12"/>
            </p:custDataLst>
          </p:nvPr>
        </p:nvCxnSpPr>
        <p:spPr bwMode="auto">
          <a:xfrm flipV="1">
            <a:off x="1944688" y="4576763"/>
            <a:ext cx="0" cy="101600"/>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806" name="Straight Connector 1805">
            <a:extLst>
              <a:ext uri="{FF2B5EF4-FFF2-40B4-BE49-F238E27FC236}">
                <a16:creationId xmlns:a16="http://schemas.microsoft.com/office/drawing/2014/main" id="{81F51D79-5C61-290E-D543-B388B03F63C8}"/>
              </a:ext>
            </a:extLst>
          </p:cNvPr>
          <p:cNvCxnSpPr/>
          <p:nvPr>
            <p:custDataLst>
              <p:tags r:id="rId13"/>
            </p:custDataLst>
          </p:nvPr>
        </p:nvCxnSpPr>
        <p:spPr bwMode="auto">
          <a:xfrm flipV="1">
            <a:off x="3884613" y="5041900"/>
            <a:ext cx="0" cy="6032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4353A634-2CA9-B2EA-6402-ABA45160556E}"/>
              </a:ext>
            </a:extLst>
          </p:cNvPr>
          <p:cNvCxnSpPr>
            <a:cxnSpLocks/>
          </p:cNvCxnSpPr>
          <p:nvPr>
            <p:custDataLst>
              <p:tags r:id="rId14"/>
            </p:custDataLst>
          </p:nvPr>
        </p:nvCxnSpPr>
        <p:spPr bwMode="auto">
          <a:xfrm>
            <a:off x="1298575" y="4330700"/>
            <a:ext cx="0" cy="101600"/>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805" name="Straight Connector 1804">
            <a:extLst>
              <a:ext uri="{FF2B5EF4-FFF2-40B4-BE49-F238E27FC236}">
                <a16:creationId xmlns:a16="http://schemas.microsoft.com/office/drawing/2014/main" id="{57E6581C-8ECA-E8AA-8887-549D081ABC9E}"/>
              </a:ext>
            </a:extLst>
          </p:cNvPr>
          <p:cNvCxnSpPr>
            <a:cxnSpLocks/>
          </p:cNvCxnSpPr>
          <p:nvPr>
            <p:custDataLst>
              <p:tags r:id="rId15"/>
            </p:custDataLst>
          </p:nvPr>
        </p:nvCxnSpPr>
        <p:spPr bwMode="auto">
          <a:xfrm>
            <a:off x="3238500" y="4932363"/>
            <a:ext cx="0" cy="49213"/>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1774" name="Text Placeholder 10">
            <a:extLst>
              <a:ext uri="{FF2B5EF4-FFF2-40B4-BE49-F238E27FC236}">
                <a16:creationId xmlns:a16="http://schemas.microsoft.com/office/drawing/2014/main" id="{FA8A5AF1-5846-3C7B-614A-BD922ECE8450}"/>
              </a:ext>
            </a:extLst>
          </p:cNvPr>
          <p:cNvSpPr txBox="1">
            <a:spLocks/>
          </p:cNvSpPr>
          <p:nvPr>
            <p:custDataLst>
              <p:tags r:id="rId16"/>
            </p:custDataLst>
          </p:nvPr>
        </p:nvSpPr>
        <p:spPr bwMode="auto">
          <a:xfrm>
            <a:off x="2276475" y="5778500"/>
            <a:ext cx="630238" cy="6096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0D99FF17-A7EE-41BF-904D-31F77C4E5A54}" type="datetime'Invest''ment Tax Cred''''it (ITC)'' f''o''''r'' S''ola''''''r'">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Investment Tax Credit (ITC) for Solar</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1765" name="Text Placeholder 10">
            <a:extLst>
              <a:ext uri="{FF2B5EF4-FFF2-40B4-BE49-F238E27FC236}">
                <a16:creationId xmlns:a16="http://schemas.microsoft.com/office/drawing/2014/main" id="{D06538B5-F328-040C-1D0C-4C60544E424F}"/>
              </a:ext>
            </a:extLst>
          </p:cNvPr>
          <p:cNvSpPr txBox="1">
            <a:spLocks/>
          </p:cNvSpPr>
          <p:nvPr>
            <p:custDataLst>
              <p:tags r:id="rId17"/>
            </p:custDataLst>
          </p:nvPr>
        </p:nvSpPr>
        <p:spPr bwMode="auto">
          <a:xfrm>
            <a:off x="1670050" y="5778499"/>
            <a:ext cx="549275" cy="7999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1000" b="0" i="0" u="none" strike="noStrike" kern="1200" cap="none" spc="0" normalizeH="0" baseline="0" noProof="0">
                <a:ln>
                  <a:noFill/>
                </a:ln>
                <a:solidFill>
                  <a:srgbClr val="000000"/>
                </a:solidFill>
                <a:effectLst/>
                <a:uLnTx/>
                <a:uFillTx/>
                <a:latin typeface="Arial"/>
                <a:ea typeface="+mn-ea"/>
                <a:cs typeface="+mn-cs"/>
              </a:rPr>
              <a:t>Debt (at 5% for 10 years)</a:t>
            </a:r>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1764" name="Text Placeholder 10">
            <a:extLst>
              <a:ext uri="{FF2B5EF4-FFF2-40B4-BE49-F238E27FC236}">
                <a16:creationId xmlns:a16="http://schemas.microsoft.com/office/drawing/2014/main" id="{2F90DD1E-FDBD-2427-FA7B-9EAB2650EAA3}"/>
              </a:ext>
            </a:extLst>
          </p:cNvPr>
          <p:cNvSpPr txBox="1">
            <a:spLocks/>
          </p:cNvSpPr>
          <p:nvPr>
            <p:custDataLst>
              <p:tags r:id="rId18"/>
            </p:custDataLst>
          </p:nvPr>
        </p:nvSpPr>
        <p:spPr bwMode="auto">
          <a:xfrm>
            <a:off x="1077913" y="5778500"/>
            <a:ext cx="441325"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1000" b="0" i="0" u="none" strike="noStrike" kern="1200" cap="none" spc="0" normalizeH="0" baseline="0" noProof="0" err="1">
                <a:ln>
                  <a:noFill/>
                </a:ln>
                <a:solidFill>
                  <a:srgbClr val="000000"/>
                </a:solidFill>
                <a:effectLst/>
                <a:uLnTx/>
                <a:uFillTx/>
                <a:latin typeface="Arial"/>
                <a:ea typeface="+mn-ea"/>
                <a:cs typeface="+mn-cs"/>
              </a:rPr>
              <a:t>CapEx</a:t>
            </a:r>
            <a:r>
              <a:rPr kumimoji="0" lang="en-US" altLang="en-US" sz="1000" b="0" i="0" u="none" strike="noStrike" kern="1200" cap="none" spc="0" normalizeH="0" baseline="0" noProof="0">
                <a:ln>
                  <a:noFill/>
                </a:ln>
                <a:solidFill>
                  <a:srgbClr val="000000"/>
                </a:solidFill>
                <a:effectLst/>
                <a:uLnTx/>
                <a:uFillTx/>
                <a:latin typeface="Arial"/>
                <a:ea typeface="+mn-ea"/>
                <a:cs typeface="+mn-cs"/>
              </a:rPr>
              <a:t> Battery (</a:t>
            </a:r>
            <a:r>
              <a:rPr kumimoji="0" lang="en-US" altLang="en-US" sz="1000" b="0" i="0" u="none" strike="noStrike" kern="1200" cap="none" spc="0" normalizeH="0" baseline="0" noProof="0" err="1">
                <a:ln>
                  <a:noFill/>
                </a:ln>
                <a:solidFill>
                  <a:srgbClr val="000000"/>
                </a:solidFill>
                <a:effectLst/>
                <a:uLnTx/>
                <a:uFillTx/>
                <a:latin typeface="Arial"/>
                <a:ea typeface="+mn-ea"/>
                <a:cs typeface="+mn-cs"/>
              </a:rPr>
              <a:t>LiFe</a:t>
            </a:r>
            <a:r>
              <a:rPr kumimoji="0" lang="en-US" altLang="en-US" sz="1000" b="0" i="0" u="none" strike="noStrike" kern="1200" cap="none" spc="0" normalizeH="0" baseline="0" noProof="0">
                <a:ln>
                  <a:noFill/>
                </a:ln>
                <a:solidFill>
                  <a:srgbClr val="000000"/>
                </a:solidFill>
                <a:effectLst/>
                <a:uLnTx/>
                <a:uFillTx/>
                <a:latin typeface="Arial"/>
                <a:ea typeface="+mn-ea"/>
                <a:cs typeface="+mn-cs"/>
              </a:rPr>
              <a:t>)</a:t>
            </a:r>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1759" name="Text Placeholder 10">
            <a:extLst>
              <a:ext uri="{FF2B5EF4-FFF2-40B4-BE49-F238E27FC236}">
                <a16:creationId xmlns:a16="http://schemas.microsoft.com/office/drawing/2014/main" id="{F8FE67AC-D59D-D37B-D64A-4D879E3081FE}"/>
              </a:ext>
            </a:extLst>
          </p:cNvPr>
          <p:cNvSpPr txBox="1">
            <a:spLocks/>
          </p:cNvSpPr>
          <p:nvPr>
            <p:custDataLst>
              <p:tags r:id="rId19"/>
            </p:custDataLst>
          </p:nvPr>
        </p:nvSpPr>
        <p:spPr bwMode="auto">
          <a:xfrm>
            <a:off x="3032125" y="5778500"/>
            <a:ext cx="412750"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8B2FFFC1-748A-4ED0-B02A-0215AF81C52A}" type="datetime'''''IT''''C f''''''''o''r'''''''' ''''''B''''''a''tte''''''ry'">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ITC for Battery</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1768" name="Text Placeholder 10">
            <a:extLst>
              <a:ext uri="{FF2B5EF4-FFF2-40B4-BE49-F238E27FC236}">
                <a16:creationId xmlns:a16="http://schemas.microsoft.com/office/drawing/2014/main" id="{C473645B-2873-E677-0D2A-90BB31EF3D3C}"/>
              </a:ext>
            </a:extLst>
          </p:cNvPr>
          <p:cNvSpPr txBox="1">
            <a:spLocks/>
          </p:cNvSpPr>
          <p:nvPr>
            <p:custDataLst>
              <p:tags r:id="rId20"/>
            </p:custDataLst>
          </p:nvPr>
        </p:nvSpPr>
        <p:spPr bwMode="auto">
          <a:xfrm>
            <a:off x="4216399" y="5778500"/>
            <a:ext cx="630238"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B1923B9-D4CB-427B-8A6D-3D26E2BCC28E}" type="datetime'Ye''ar 1 I''''''nves''''''t''''''men''t ''Re''qu''''ire''d'">
              <a:rPr lang="en-US" altLang="en-US" sz="1000" smtClean="0">
                <a:solidFill>
                  <a:srgbClr val="000000"/>
                </a:solidFill>
              </a:rPr>
              <a:pPr marL="0" lvl="0" indent="0" algn="ctr">
                <a:spcBef>
                  <a:spcPct val="0"/>
                </a:spcBef>
                <a:spcAft>
                  <a:spcPct val="0"/>
                </a:spcAft>
                <a:buNone/>
              </a:pPr>
              <a:t>Year 1 Investment Required</a:t>
            </a:fld>
            <a:endParaRPr kumimoji="0" lang="en-US" sz="1000" b="0" i="0" strike="noStrike" kern="1200" cap="none" spc="0" normalizeH="0" baseline="0" noProof="0">
              <a:ln>
                <a:noFill/>
              </a:ln>
              <a:solidFill>
                <a:srgbClr val="000000"/>
              </a:solidFill>
              <a:effectLst/>
              <a:uLnTx/>
              <a:uFillTx/>
            </a:endParaRPr>
          </a:p>
        </p:txBody>
      </p:sp>
      <p:sp>
        <p:nvSpPr>
          <p:cNvPr id="1762" name="Text Placeholder 10">
            <a:extLst>
              <a:ext uri="{FF2B5EF4-FFF2-40B4-BE49-F238E27FC236}">
                <a16:creationId xmlns:a16="http://schemas.microsoft.com/office/drawing/2014/main" id="{8F8FA908-B780-51E6-22C9-842B90ACF05A}"/>
              </a:ext>
            </a:extLst>
          </p:cNvPr>
          <p:cNvSpPr txBox="1">
            <a:spLocks/>
          </p:cNvSpPr>
          <p:nvPr>
            <p:custDataLst>
              <p:tags r:id="rId21"/>
            </p:custDataLst>
          </p:nvPr>
        </p:nvSpPr>
        <p:spPr bwMode="auto">
          <a:xfrm>
            <a:off x="3594100" y="5778500"/>
            <a:ext cx="581025"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1000" b="0" i="0" u="none" strike="noStrike" kern="1200" cap="none" spc="0" normalizeH="0" baseline="0" noProof="0">
                <a:ln>
                  <a:noFill/>
                </a:ln>
                <a:solidFill>
                  <a:srgbClr val="000000"/>
                </a:solidFill>
                <a:effectLst/>
                <a:uLnTx/>
                <a:uFillTx/>
                <a:latin typeface="Arial"/>
                <a:ea typeface="+mn-ea"/>
                <a:cs typeface="+mn-cs"/>
              </a:rPr>
              <a:t>New York State Incentives</a:t>
            </a:r>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1777" name="Text Placeholder 10">
            <a:extLst>
              <a:ext uri="{FF2B5EF4-FFF2-40B4-BE49-F238E27FC236}">
                <a16:creationId xmlns:a16="http://schemas.microsoft.com/office/drawing/2014/main" id="{9F8F8F65-40A3-0C5E-3072-7DA2D9E0EFB0}"/>
              </a:ext>
            </a:extLst>
          </p:cNvPr>
          <p:cNvSpPr txBox="1">
            <a:spLocks/>
          </p:cNvSpPr>
          <p:nvPr>
            <p:custDataLst>
              <p:tags r:id="rId22"/>
            </p:custDataLst>
          </p:nvPr>
        </p:nvSpPr>
        <p:spPr bwMode="auto">
          <a:xfrm>
            <a:off x="309563" y="57785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8D7259EB-87E6-4154-924F-354EE27FBC6F}" type="datetime'''''Capi''ta''''l'''' Expenditure'' Sol''''ar'''' O''nl''''y'">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Capital Expenditure Solar Only</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1890" name="TextBox 1889">
            <a:extLst>
              <a:ext uri="{FF2B5EF4-FFF2-40B4-BE49-F238E27FC236}">
                <a16:creationId xmlns:a16="http://schemas.microsoft.com/office/drawing/2014/main" id="{F7B371AD-340A-F3F2-3733-C22131C99E83}"/>
              </a:ext>
            </a:extLst>
          </p:cNvPr>
          <p:cNvSpPr txBox="1"/>
          <p:nvPr/>
        </p:nvSpPr>
        <p:spPr bwMode="gray">
          <a:xfrm>
            <a:off x="4987256" y="4049446"/>
            <a:ext cx="2857337" cy="2196361"/>
          </a:xfrm>
          <a:prstGeom prst="rect">
            <a:avLst/>
          </a:prstGeom>
          <a:noFill/>
        </p:spPr>
        <p:txBody>
          <a:bodyPr wrap="square" lIns="36000" tIns="36000" rIns="36000" bIns="36000" rtlCol="0">
            <a:spAutoFit/>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Arial"/>
                <a:ea typeface="+mn-ea"/>
                <a:cs typeface="+mn-cs"/>
              </a:rPr>
              <a:t>Assumptions: </a:t>
            </a:r>
            <a:r>
              <a:rPr kumimoji="0" lang="en-US" sz="1000" b="0" u="none" strike="noStrike" kern="1200" cap="none" spc="0" normalizeH="0" baseline="0" noProof="0" dirty="0">
                <a:ln>
                  <a:noFill/>
                </a:ln>
                <a:solidFill>
                  <a:srgbClr val="000000"/>
                </a:solidFill>
                <a:effectLst/>
                <a:uLnTx/>
                <a:uFillTx/>
                <a:latin typeface="Arial"/>
                <a:ea typeface="+mn-ea"/>
                <a:cs typeface="+mn-cs"/>
              </a:rPr>
              <a:t>21% tax rate; -0.5% rate of </a:t>
            </a:r>
            <a:r>
              <a:rPr lang="en-US" sz="1000" dirty="0">
                <a:solidFill>
                  <a:srgbClr val="000000"/>
                </a:solidFill>
                <a:latin typeface="Arial"/>
              </a:rPr>
              <a:t>s</a:t>
            </a:r>
            <a:r>
              <a:rPr kumimoji="0" lang="en-US" sz="1000" b="0" u="none" strike="noStrike" kern="1200" cap="none" spc="0" normalizeH="0" baseline="0" noProof="0" dirty="0" err="1">
                <a:ln>
                  <a:noFill/>
                </a:ln>
                <a:solidFill>
                  <a:srgbClr val="000000"/>
                </a:solidFill>
                <a:effectLst/>
                <a:uLnTx/>
                <a:uFillTx/>
                <a:latin typeface="Arial"/>
                <a:ea typeface="+mn-ea"/>
                <a:cs typeface="+mn-cs"/>
              </a:rPr>
              <a:t>olar</a:t>
            </a:r>
            <a:r>
              <a:rPr kumimoji="0" lang="en-US" sz="1000" b="0" u="none" strike="noStrike" kern="1200" cap="none" spc="0" normalizeH="0" baseline="0" noProof="0" dirty="0">
                <a:ln>
                  <a:noFill/>
                </a:ln>
                <a:solidFill>
                  <a:srgbClr val="000000"/>
                </a:solidFill>
                <a:effectLst/>
                <a:uLnTx/>
                <a:uFillTx/>
                <a:latin typeface="Arial"/>
                <a:ea typeface="+mn-ea"/>
                <a:cs typeface="+mn-cs"/>
              </a:rPr>
              <a:t> depreciation; depreciation (year 1); 8% discount rate</a:t>
            </a:r>
          </a:p>
          <a:p>
            <a:pPr marL="228600" marR="0" lvl="0" indent="-228600" algn="l" defTabSz="711200" rtl="0" eaLnBrk="1" fontAlgn="auto" latinLnBrk="0" hangingPunct="1">
              <a:lnSpc>
                <a:spcPct val="100000"/>
              </a:lnSpc>
              <a:spcBef>
                <a:spcPts val="1200"/>
              </a:spcBef>
              <a:spcAft>
                <a:spcPts val="0"/>
              </a:spcAft>
              <a:buClrTx/>
              <a:buSzTx/>
              <a:buFontTx/>
              <a:buAutoNum type="arabicPeriod"/>
              <a:tabLst/>
              <a:defRPr/>
            </a:pPr>
            <a:r>
              <a:rPr kumimoji="0" lang="en-US" sz="850" b="0" u="none" strike="noStrike" kern="1200" cap="none" spc="0" normalizeH="0" baseline="0" noProof="0" dirty="0">
                <a:ln>
                  <a:noFill/>
                </a:ln>
                <a:solidFill>
                  <a:srgbClr val="000000"/>
                </a:solidFill>
                <a:effectLst/>
                <a:uLnTx/>
                <a:uFillTx/>
                <a:latin typeface="Arial"/>
                <a:ea typeface="+mn-ea"/>
                <a:cs typeface="+mn-cs"/>
              </a:rPr>
              <a:t>Electricity generated (number of modules x </a:t>
            </a:r>
            <a:r>
              <a:rPr lang="en-US" sz="850" dirty="0">
                <a:solidFill>
                  <a:srgbClr val="000000"/>
                </a:solidFill>
                <a:latin typeface="Arial"/>
              </a:rPr>
              <a:t>watts per </a:t>
            </a:r>
            <a:r>
              <a:rPr kumimoji="0" lang="en-US" sz="850" b="0" u="none" strike="noStrike" kern="1200" cap="none" spc="0" normalizeH="0" baseline="0" noProof="0" dirty="0">
                <a:ln>
                  <a:noFill/>
                </a:ln>
                <a:solidFill>
                  <a:srgbClr val="000000"/>
                </a:solidFill>
                <a:effectLst/>
                <a:uLnTx/>
                <a:uFillTx/>
                <a:latin typeface="Arial"/>
                <a:ea typeface="+mn-ea"/>
                <a:cs typeface="+mn-cs"/>
              </a:rPr>
              <a:t>module) x the specific production (kWh per year) *kW of installed capacity</a:t>
            </a:r>
          </a:p>
          <a:p>
            <a:pPr marL="228600" marR="0" lvl="0" indent="-228600" algn="l" defTabSz="711200" rtl="0" eaLnBrk="1" fontAlgn="auto" latinLnBrk="0" hangingPunct="1">
              <a:lnSpc>
                <a:spcPct val="100000"/>
              </a:lnSpc>
              <a:spcBef>
                <a:spcPts val="1200"/>
              </a:spcBef>
              <a:spcAft>
                <a:spcPts val="0"/>
              </a:spcAft>
              <a:buClrTx/>
              <a:buSzTx/>
              <a:buFontTx/>
              <a:buAutoNum type="arabicPeriod"/>
              <a:tabLst/>
              <a:defRPr/>
            </a:pPr>
            <a:r>
              <a:rPr kumimoji="0" lang="en-US" sz="850" b="0" u="none" strike="noStrike" kern="1200" cap="none" spc="0" normalizeH="0" baseline="0" noProof="0" dirty="0">
                <a:ln>
                  <a:noFill/>
                </a:ln>
                <a:solidFill>
                  <a:srgbClr val="000000"/>
                </a:solidFill>
                <a:effectLst/>
                <a:uLnTx/>
                <a:uFillTx/>
                <a:latin typeface="Arial"/>
                <a:ea typeface="+mn-ea"/>
                <a:cs typeface="+mn-cs"/>
              </a:rPr>
              <a:t>Rate of $0.09 per kWh to determine revenue of electricity generated</a:t>
            </a:r>
          </a:p>
          <a:p>
            <a:pPr marL="228600" marR="0" lvl="0" indent="-228600" algn="l" defTabSz="711200" rtl="0" eaLnBrk="1" fontAlgn="auto" latinLnBrk="0" hangingPunct="1">
              <a:lnSpc>
                <a:spcPct val="100000"/>
              </a:lnSpc>
              <a:spcBef>
                <a:spcPts val="1200"/>
              </a:spcBef>
              <a:spcAft>
                <a:spcPts val="0"/>
              </a:spcAft>
              <a:buClrTx/>
              <a:buSzTx/>
              <a:buFontTx/>
              <a:buAutoNum type="arabicPeriod"/>
              <a:tabLst/>
              <a:defRPr/>
            </a:pPr>
            <a:r>
              <a:rPr kumimoji="0" lang="en-US" sz="850" b="0" u="none" strike="noStrike" kern="1200" cap="none" spc="0" normalizeH="0" baseline="0" noProof="0" dirty="0">
                <a:ln>
                  <a:noFill/>
                </a:ln>
                <a:solidFill>
                  <a:srgbClr val="000000"/>
                </a:solidFill>
                <a:effectLst/>
                <a:uLnTx/>
                <a:uFillTx/>
                <a:latin typeface="Arial"/>
                <a:ea typeface="+mn-ea"/>
                <a:cs typeface="+mn-cs"/>
              </a:rPr>
              <a:t>Rate of $0.28 per kWh for added value for electricity generated in summer hours between 1 PM and 6 PM </a:t>
            </a:r>
            <a:r>
              <a:rPr lang="en-US" sz="850" dirty="0">
                <a:solidFill>
                  <a:srgbClr val="000000"/>
                </a:solidFill>
                <a:latin typeface="Arial"/>
              </a:rPr>
              <a:t>(</a:t>
            </a:r>
            <a:r>
              <a:rPr kumimoji="0" lang="en-US" sz="850" b="0" u="none" strike="noStrike" kern="1200" cap="none" spc="0" normalizeH="0" baseline="0" noProof="0" dirty="0">
                <a:ln>
                  <a:noFill/>
                </a:ln>
                <a:solidFill>
                  <a:srgbClr val="000000"/>
                </a:solidFill>
                <a:effectLst/>
                <a:uLnTx/>
                <a:uFillTx/>
                <a:latin typeface="Arial"/>
                <a:ea typeface="+mn-ea"/>
                <a:cs typeface="+mn-cs"/>
              </a:rPr>
              <a:t>June, July, and August)</a:t>
            </a:r>
            <a:br>
              <a:rPr kumimoji="0" lang="en-US" sz="1000" b="0" u="none" strike="noStrike" kern="1200" cap="none" spc="0" normalizeH="0" baseline="0" noProof="0" dirty="0">
                <a:ln>
                  <a:noFill/>
                </a:ln>
                <a:solidFill>
                  <a:srgbClr val="000000"/>
                </a:solidFill>
                <a:effectLst/>
                <a:uLnTx/>
                <a:uFillTx/>
                <a:latin typeface="Arial"/>
                <a:ea typeface="+mn-ea"/>
                <a:cs typeface="+mn-cs"/>
              </a:rPr>
            </a:br>
            <a:endParaRPr kumimoji="0" lang="en-US" sz="1000" b="0" u="none" strike="noStrike" kern="1200" cap="none" spc="0" normalizeH="0" baseline="0" noProof="0" dirty="0">
              <a:ln>
                <a:noFill/>
              </a:ln>
              <a:solidFill>
                <a:srgbClr val="000000"/>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9468E128-5B80-A14B-872C-0324627DC2FD}"/>
              </a:ext>
            </a:extLst>
          </p:cNvPr>
          <p:cNvGrpSpPr/>
          <p:nvPr/>
        </p:nvGrpSpPr>
        <p:grpSpPr>
          <a:xfrm>
            <a:off x="330200" y="3778117"/>
            <a:ext cx="7526020" cy="257442"/>
            <a:chOff x="309563" y="3778117"/>
            <a:chExt cx="4484688" cy="257442"/>
          </a:xfrm>
        </p:grpSpPr>
        <p:sp>
          <p:nvSpPr>
            <p:cNvPr id="1895" name="btfpColumnHeaderBoxText334488">
              <a:extLst>
                <a:ext uri="{FF2B5EF4-FFF2-40B4-BE49-F238E27FC236}">
                  <a16:creationId xmlns:a16="http://schemas.microsoft.com/office/drawing/2014/main" id="{3CA0880B-9D78-D8FC-3C40-56E0F223C2FC}"/>
                </a:ext>
              </a:extLst>
            </p:cNvPr>
            <p:cNvSpPr txBox="1"/>
            <p:nvPr/>
          </p:nvSpPr>
          <p:spPr bwMode="gray">
            <a:xfrm>
              <a:off x="330199" y="3778117"/>
              <a:ext cx="4464052" cy="257442"/>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000000"/>
                  </a:solidFill>
                  <a:effectLst/>
                  <a:uLnTx/>
                  <a:uFillTx/>
                  <a:latin typeface="Arial"/>
                  <a:ea typeface="+mn-ea"/>
                  <a:cs typeface="+mn-cs"/>
                </a:rPr>
                <a:t>CapEx</a:t>
              </a:r>
              <a:r>
                <a:rPr kumimoji="0" lang="en-US" sz="1200" b="1" i="0" u="none" strike="noStrike" kern="1200" cap="none" spc="0" normalizeH="0" baseline="0" noProof="0" dirty="0">
                  <a:ln>
                    <a:noFill/>
                  </a:ln>
                  <a:solidFill>
                    <a:srgbClr val="000000"/>
                  </a:solidFill>
                  <a:effectLst/>
                  <a:uLnTx/>
                  <a:uFillTx/>
                  <a:latin typeface="Arial"/>
                  <a:ea typeface="+mn-ea"/>
                  <a:cs typeface="+mn-cs"/>
                </a:rPr>
                <a:t> </a:t>
              </a:r>
              <a:r>
                <a:rPr kumimoji="0" lang="en-US" sz="1200" b="1" i="0" u="none" strike="noStrike" kern="1200" cap="none" spc="0" normalizeH="0" baseline="0" noProof="0" dirty="0">
                  <a:ln>
                    <a:noFill/>
                  </a:ln>
                  <a:solidFill>
                    <a:srgbClr val="000000"/>
                  </a:solidFill>
                  <a:effectLst/>
                  <a:uLnTx/>
                  <a:uFillTx/>
                  <a:latin typeface="Arial"/>
                  <a:ea typeface="+mn-ea"/>
                  <a:cs typeface="+mn-cs"/>
                  <a:sym typeface="Wingdings" pitchFamily="2" charset="2"/>
                </a:rPr>
                <a:t> Required equity </a:t>
              </a:r>
              <a:r>
                <a:rPr lang="en-US" sz="1200" b="1" dirty="0">
                  <a:solidFill>
                    <a:srgbClr val="000000"/>
                  </a:solidFill>
                  <a:latin typeface="Arial"/>
                  <a:sym typeface="Wingdings" pitchFamily="2" charset="2"/>
                </a:rPr>
                <a:t>c</a:t>
              </a:r>
              <a:r>
                <a:rPr kumimoji="0" lang="en-US" sz="1200" b="1" i="0" u="none" strike="noStrike" kern="1200" cap="none" spc="0" normalizeH="0" baseline="0" noProof="0" dirty="0" err="1">
                  <a:ln>
                    <a:noFill/>
                  </a:ln>
                  <a:solidFill>
                    <a:srgbClr val="000000"/>
                  </a:solidFill>
                  <a:effectLst/>
                  <a:uLnTx/>
                  <a:uFillTx/>
                  <a:latin typeface="Arial"/>
                  <a:ea typeface="+mn-ea"/>
                  <a:cs typeface="+mn-cs"/>
                  <a:sym typeface="Wingdings" pitchFamily="2" charset="2"/>
                </a:rPr>
                <a:t>ontribution</a:t>
              </a:r>
              <a:r>
                <a:rPr kumimoji="0" lang="en-US" sz="1200" b="1" i="0" u="none" strike="noStrike" kern="1200" cap="none" spc="0" normalizeH="0" baseline="0" noProof="0" dirty="0">
                  <a:ln>
                    <a:noFill/>
                  </a:ln>
                  <a:solidFill>
                    <a:srgbClr val="000000"/>
                  </a:solidFill>
                  <a:effectLst/>
                  <a:uLnTx/>
                  <a:uFillTx/>
                  <a:latin typeface="Arial"/>
                  <a:ea typeface="+mn-ea"/>
                  <a:cs typeface="+mn-cs"/>
                  <a:sym typeface="Wingdings" pitchFamily="2" charset="2"/>
                </a:rPr>
                <a:t> </a:t>
              </a:r>
              <a:r>
                <a:rPr kumimoji="0" lang="en-US" sz="1200" b="1" i="0" u="none" strike="noStrike" kern="1200" cap="none" spc="0" normalizeH="0" baseline="0" noProof="0" dirty="0">
                  <a:ln>
                    <a:noFill/>
                  </a:ln>
                  <a:solidFill>
                    <a:srgbClr val="000000"/>
                  </a:solidFill>
                  <a:effectLst/>
                  <a:uLnTx/>
                  <a:uFillTx/>
                  <a:latin typeface="Arial"/>
                  <a:ea typeface="+mn-ea"/>
                  <a:cs typeface="+mn-cs"/>
                </a:rPr>
                <a:t>(solar PV + </a:t>
              </a:r>
              <a:r>
                <a:rPr lang="en-US" sz="1200" b="1" dirty="0">
                  <a:solidFill>
                    <a:srgbClr val="C00000"/>
                  </a:solidFill>
                  <a:latin typeface="Arial"/>
                </a:rPr>
                <a:t>s</a:t>
              </a:r>
              <a:r>
                <a:rPr kumimoji="0" lang="en-US" sz="1200" b="1" i="0" u="none" strike="noStrike" kern="1200" cap="none" spc="0" normalizeH="0" baseline="0" noProof="0" dirty="0" err="1">
                  <a:ln>
                    <a:noFill/>
                  </a:ln>
                  <a:solidFill>
                    <a:srgbClr val="C00000"/>
                  </a:solidFill>
                  <a:effectLst/>
                  <a:uLnTx/>
                  <a:uFillTx/>
                  <a:latin typeface="Arial"/>
                  <a:ea typeface="+mn-ea"/>
                  <a:cs typeface="+mn-cs"/>
                </a:rPr>
                <a:t>torage</a:t>
              </a:r>
              <a:r>
                <a:rPr kumimoji="0" lang="en-US" sz="1200" b="1" i="0" u="none" strike="noStrike" kern="1200" cap="none" spc="0" normalizeH="0" baseline="0" noProof="0" dirty="0">
                  <a:ln>
                    <a:noFill/>
                  </a:ln>
                  <a:solidFill>
                    <a:srgbClr val="000000"/>
                  </a:solidFill>
                  <a:effectLst/>
                  <a:uLnTx/>
                  <a:uFillTx/>
                  <a:latin typeface="Arial"/>
                  <a:ea typeface="+mn-ea"/>
                  <a:cs typeface="+mn-cs"/>
                </a:rPr>
                <a:t>)</a:t>
              </a:r>
            </a:p>
          </p:txBody>
        </p:sp>
        <p:cxnSp>
          <p:nvCxnSpPr>
            <p:cNvPr id="1896" name="btfpColumnHeaderBoxLine334488">
              <a:extLst>
                <a:ext uri="{FF2B5EF4-FFF2-40B4-BE49-F238E27FC236}">
                  <a16:creationId xmlns:a16="http://schemas.microsoft.com/office/drawing/2014/main" id="{57ACEC90-D6C7-8D7E-43A4-CC365369249C}"/>
                </a:ext>
              </a:extLst>
            </p:cNvPr>
            <p:cNvCxnSpPr>
              <a:cxnSpLocks/>
            </p:cNvCxnSpPr>
            <p:nvPr/>
          </p:nvCxnSpPr>
          <p:spPr bwMode="gray">
            <a:xfrm>
              <a:off x="309563" y="4035559"/>
              <a:ext cx="448468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pic>
        <p:nvPicPr>
          <p:cNvPr id="1900" name="Picture 11">
            <a:extLst>
              <a:ext uri="{FF2B5EF4-FFF2-40B4-BE49-F238E27FC236}">
                <a16:creationId xmlns:a16="http://schemas.microsoft.com/office/drawing/2014/main" id="{1A9E5BD3-BC43-4656-4CF6-2F37E795A54A}"/>
              </a:ext>
            </a:extLst>
          </p:cNvPr>
          <p:cNvPicPr>
            <a:picLocks noChangeAspect="1" noChangeArrowheads="1"/>
          </p:cNvPicPr>
          <p:nvPr/>
        </p:nvPicPr>
        <p:blipFill rotWithShape="1">
          <a:blip r:embed="rId33" cstate="screen">
            <a:extLst>
              <a:ext uri="{28A0092B-C50C-407E-A947-70E740481C1C}">
                <a14:useLocalDpi xmlns:a14="http://schemas.microsoft.com/office/drawing/2010/main"/>
              </a:ext>
            </a:extLst>
          </a:blip>
          <a:srcRect/>
          <a:stretch/>
        </p:blipFill>
        <p:spPr bwMode="auto">
          <a:xfrm>
            <a:off x="7991792" y="5110783"/>
            <a:ext cx="1905840" cy="1174018"/>
          </a:xfrm>
          <a:prstGeom prst="rect">
            <a:avLst/>
          </a:prstGeom>
          <a:noFill/>
          <a:effectLst>
            <a:softEdge rad="63834"/>
          </a:effectLst>
          <a:extLst>
            <a:ext uri="{909E8E84-426E-40DD-AFC4-6F175D3DCCD1}">
              <a14:hiddenFill xmlns:a14="http://schemas.microsoft.com/office/drawing/2010/main">
                <a:solidFill>
                  <a:srgbClr val="FFFFFF"/>
                </a:solidFill>
              </a14:hiddenFill>
            </a:ext>
          </a:extLst>
        </p:spPr>
      </p:pic>
      <p:pic>
        <p:nvPicPr>
          <p:cNvPr id="1901" name="Picture 13">
            <a:extLst>
              <a:ext uri="{FF2B5EF4-FFF2-40B4-BE49-F238E27FC236}">
                <a16:creationId xmlns:a16="http://schemas.microsoft.com/office/drawing/2014/main" id="{4FE8279C-B77B-2516-E334-3B11CA601A10}"/>
              </a:ext>
            </a:extLst>
          </p:cNvPr>
          <p:cNvPicPr>
            <a:picLocks noChangeAspect="1" noChangeArrowheads="1"/>
          </p:cNvPicPr>
          <p:nvPr/>
        </p:nvPicPr>
        <p:blipFill rotWithShape="1">
          <a:blip r:embed="rId34" cstate="screen">
            <a:extLst>
              <a:ext uri="{28A0092B-C50C-407E-A947-70E740481C1C}">
                <a14:useLocalDpi xmlns:a14="http://schemas.microsoft.com/office/drawing/2010/main"/>
              </a:ext>
            </a:extLst>
          </a:blip>
          <a:srcRect l="-66"/>
          <a:stretch/>
        </p:blipFill>
        <p:spPr bwMode="auto">
          <a:xfrm>
            <a:off x="9897632" y="5104696"/>
            <a:ext cx="1796173" cy="1174018"/>
          </a:xfrm>
          <a:prstGeom prst="rect">
            <a:avLst/>
          </a:prstGeom>
          <a:noFill/>
          <a:effectLst>
            <a:softEdge rad="63834"/>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F0EF1DB-F441-82B5-346E-8886A2943294}"/>
              </a:ext>
            </a:extLst>
          </p:cNvPr>
          <p:cNvSpPr txBox="1"/>
          <p:nvPr/>
        </p:nvSpPr>
        <p:spPr bwMode="gray">
          <a:xfrm>
            <a:off x="0" y="-9665"/>
            <a:ext cx="3032126" cy="318924"/>
          </a:xfrm>
          <a:prstGeom prst="rect">
            <a:avLst/>
          </a:prstGeom>
          <a:solidFill>
            <a:schemeClr val="bg2">
              <a:lumMod val="60000"/>
              <a:lumOff val="40000"/>
            </a:schemeClr>
          </a:solidFill>
        </p:spPr>
        <p:txBody>
          <a:bodyPr wrap="square" lIns="36000" tIns="36000" rIns="36000" bIns="36000" rtlCol="0">
            <a:spAutoFit/>
          </a:bodyPr>
          <a:lstStyle/>
          <a:p>
            <a:pPr marL="0" marR="0" lvl="0" indent="0"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Case study 1: ELP Greenport</a:t>
            </a:r>
          </a:p>
        </p:txBody>
      </p:sp>
      <p:grpSp>
        <p:nvGrpSpPr>
          <p:cNvPr id="29" name="Group 28">
            <a:extLst>
              <a:ext uri="{FF2B5EF4-FFF2-40B4-BE49-F238E27FC236}">
                <a16:creationId xmlns:a16="http://schemas.microsoft.com/office/drawing/2014/main" id="{75B4E691-4BD9-CCE9-C3F5-5D37D7F3CBE1}"/>
              </a:ext>
            </a:extLst>
          </p:cNvPr>
          <p:cNvGrpSpPr/>
          <p:nvPr/>
        </p:nvGrpSpPr>
        <p:grpSpPr>
          <a:xfrm>
            <a:off x="358138" y="1467159"/>
            <a:ext cx="3657600" cy="2251400"/>
            <a:chOff x="358138" y="1467159"/>
            <a:chExt cx="3657600" cy="2251400"/>
          </a:xfrm>
        </p:grpSpPr>
        <p:sp>
          <p:nvSpPr>
            <p:cNvPr id="25" name="Rectangle 24">
              <a:extLst>
                <a:ext uri="{FF2B5EF4-FFF2-40B4-BE49-F238E27FC236}">
                  <a16:creationId xmlns:a16="http://schemas.microsoft.com/office/drawing/2014/main" id="{D74207DF-8FF3-4868-E23E-C86294961A98}"/>
                </a:ext>
              </a:extLst>
            </p:cNvPr>
            <p:cNvSpPr/>
            <p:nvPr/>
          </p:nvSpPr>
          <p:spPr bwMode="gray">
            <a:xfrm>
              <a:off x="358138" y="1752598"/>
              <a:ext cx="3657600" cy="1965961"/>
            </a:xfrm>
            <a:prstGeom prst="rec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18872" rIns="274320" bIns="228600" numCol="1" spcCol="0" rtlCol="0" fromWordArt="0" anchor="t" anchorCtr="0" forceAA="0" compatLnSpc="1">
              <a:prstTxWarp prst="textNoShape">
                <a:avLst/>
              </a:prstTxWarp>
              <a:noAutofit/>
            </a:bodyPr>
            <a:lstStyle/>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ysClr val="windowText" lastClr="000000"/>
                  </a:solidFill>
                  <a:effectLst/>
                  <a:uLnTx/>
                  <a:uFillTx/>
                  <a:latin typeface="Arial"/>
                  <a:ea typeface="+mn-ea"/>
                  <a:cs typeface="+mn-cs"/>
                </a:rPr>
                <a:t>Developer: Eight Light Partners</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ysClr val="windowText" lastClr="000000"/>
                  </a:solidFill>
                  <a:effectLst/>
                  <a:uLnTx/>
                  <a:uFillTx/>
                  <a:latin typeface="Arial"/>
                  <a:ea typeface="+mn-ea"/>
                  <a:cs typeface="+mn-cs"/>
                </a:rPr>
                <a:t>Location: Greenport, Columbia, New York</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ysClr val="windowText" lastClr="000000"/>
                  </a:solidFill>
                  <a:effectLst/>
                  <a:uLnTx/>
                  <a:uFillTx/>
                  <a:latin typeface="Arial"/>
                  <a:ea typeface="+mn-ea"/>
                  <a:cs typeface="+mn-cs"/>
                </a:rPr>
                <a:t>Status: Operating</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ysClr val="windowText" lastClr="000000"/>
                  </a:solidFill>
                  <a:effectLst/>
                  <a:uLnTx/>
                  <a:uFillTx/>
                  <a:latin typeface="Arial"/>
                  <a:ea typeface="+mn-ea"/>
                  <a:cs typeface="+mn-cs"/>
                </a:rPr>
                <a:t>Commission date: March 2020</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ysClr val="windowText" lastClr="000000"/>
                  </a:solidFill>
                  <a:effectLst/>
                  <a:uLnTx/>
                  <a:uFillTx/>
                  <a:latin typeface="Arial"/>
                  <a:ea typeface="+mn-ea"/>
                  <a:cs typeface="+mn-cs"/>
                </a:rPr>
                <a:t>Capacity: 7 </a:t>
              </a:r>
              <a:r>
                <a:rPr kumimoji="0" lang="en-US" sz="1050" b="0" i="0" u="none" strike="noStrike" kern="1200" cap="none" spc="0" normalizeH="0" baseline="0" noProof="0" dirty="0" err="1">
                  <a:ln>
                    <a:noFill/>
                  </a:ln>
                  <a:solidFill>
                    <a:sysClr val="windowText" lastClr="000000"/>
                  </a:solidFill>
                  <a:effectLst/>
                  <a:uLnTx/>
                  <a:uFillTx/>
                  <a:latin typeface="Arial"/>
                  <a:ea typeface="+mn-ea"/>
                  <a:cs typeface="+mn-cs"/>
                </a:rPr>
                <a:t>MWac</a:t>
              </a:r>
              <a:endParaRPr kumimoji="0" lang="en-US" sz="1050" b="0" i="0" u="none" strike="noStrike" kern="1200" cap="none" spc="0" normalizeH="0" baseline="0" noProof="0" dirty="0">
                <a:ln>
                  <a:noFill/>
                </a:ln>
                <a:solidFill>
                  <a:sysClr val="windowText" lastClr="000000"/>
                </a:solidFill>
                <a:effectLst/>
                <a:uLnTx/>
                <a:uFillTx/>
                <a:latin typeface="Arial"/>
                <a:ea typeface="+mn-ea"/>
                <a:cs typeface="+mn-cs"/>
              </a:endParaRP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ysClr val="windowText" lastClr="000000"/>
                  </a:solidFill>
                  <a:effectLst/>
                  <a:uLnTx/>
                  <a:uFillTx/>
                  <a:latin typeface="Arial"/>
                  <a:ea typeface="+mn-ea"/>
                  <a:cs typeface="+mn-cs"/>
                </a:rPr>
                <a:t>Operator: Conductive Power</a:t>
              </a:r>
              <a:endParaRPr kumimoji="0" lang="en-US" sz="1050" b="0" i="0" u="none" strike="noStrike" kern="1200" cap="none" spc="0" normalizeH="0" baseline="0" noProof="0" dirty="0">
                <a:ln>
                  <a:noFill/>
                </a:ln>
                <a:solidFill>
                  <a:srgbClr val="000000"/>
                </a:solidFill>
                <a:effectLst/>
                <a:uLnTx/>
                <a:uFillTx/>
                <a:latin typeface="Arial"/>
                <a:ea typeface="+mn-ea"/>
                <a:cs typeface="+mn-cs"/>
              </a:endParaRP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Off-takers: Hudson community subscribers</a:t>
              </a:r>
            </a:p>
          </p:txBody>
        </p:sp>
        <p:grpSp>
          <p:nvGrpSpPr>
            <p:cNvPr id="17" name="Group 16">
              <a:extLst>
                <a:ext uri="{FF2B5EF4-FFF2-40B4-BE49-F238E27FC236}">
                  <a16:creationId xmlns:a16="http://schemas.microsoft.com/office/drawing/2014/main" id="{3907C08A-A681-2863-26F6-97A20EEC9636}"/>
                </a:ext>
              </a:extLst>
            </p:cNvPr>
            <p:cNvGrpSpPr/>
            <p:nvPr/>
          </p:nvGrpSpPr>
          <p:grpSpPr>
            <a:xfrm>
              <a:off x="358138" y="1467159"/>
              <a:ext cx="3649980" cy="266227"/>
              <a:chOff x="358140" y="1634799"/>
              <a:chExt cx="3649980" cy="266227"/>
            </a:xfrm>
          </p:grpSpPr>
          <p:cxnSp>
            <p:nvCxnSpPr>
              <p:cNvPr id="10" name="Straight Connector 9">
                <a:extLst>
                  <a:ext uri="{FF2B5EF4-FFF2-40B4-BE49-F238E27FC236}">
                    <a16:creationId xmlns:a16="http://schemas.microsoft.com/office/drawing/2014/main" id="{526BD45E-B85A-4339-D110-2B7B45D181EF}"/>
                  </a:ext>
                </a:extLst>
              </p:cNvPr>
              <p:cNvCxnSpPr>
                <a:cxnSpLocks/>
              </p:cNvCxnSpPr>
              <p:nvPr/>
            </p:nvCxnSpPr>
            <p:spPr bwMode="gray">
              <a:xfrm>
                <a:off x="358140" y="1901026"/>
                <a:ext cx="3649980" cy="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00C3242-B5F8-FB14-C915-C7DC97D0B26C}"/>
                  </a:ext>
                </a:extLst>
              </p:cNvPr>
              <p:cNvSpPr txBox="1"/>
              <p:nvPr/>
            </p:nvSpPr>
            <p:spPr bwMode="gray">
              <a:xfrm>
                <a:off x="358140" y="1634799"/>
                <a:ext cx="1729740" cy="266227"/>
              </a:xfrm>
              <a:prstGeom prst="rect">
                <a:avLst/>
              </a:prstGeom>
              <a:noFill/>
            </p:spPr>
            <p:txBody>
              <a:bodyPr wrap="square" lIns="36576" tIns="36576" rIns="36576" bIns="36576" rtlCol="0" anchor="t">
                <a:spAutoFit/>
              </a:bodyPr>
              <a:lstStyle/>
              <a:p>
                <a:pPr marL="0" marR="0" indent="0" algn="l" defTabSz="711200" rtl="0" eaLnBrk="1" fontAlgn="auto" latinLnBrk="0" hangingPunct="1">
                  <a:lnSpc>
                    <a:spcPct val="100000"/>
                  </a:lnSpc>
                  <a:spcBef>
                    <a:spcPts val="600"/>
                  </a:spcBef>
                  <a:spcAft>
                    <a:spcPts val="0"/>
                  </a:spcAft>
                  <a:buClrTx/>
                  <a:buSzTx/>
                  <a:buFontTx/>
                  <a:buNone/>
                  <a:tabLst/>
                </a:pPr>
                <a:r>
                  <a:rPr kumimoji="0" lang="en-US" sz="1250" b="1" i="0" u="none" strike="noStrike" kern="1200" cap="none" spc="0" normalizeH="0" baseline="0" noProof="0" dirty="0">
                    <a:ln>
                      <a:noFill/>
                    </a:ln>
                    <a:solidFill>
                      <a:srgbClr val="000000"/>
                    </a:solidFill>
                    <a:effectLst/>
                    <a:uLnTx/>
                    <a:uFillTx/>
                    <a:latin typeface="Arial"/>
                    <a:ea typeface="+mn-ea"/>
                    <a:cs typeface="+mn-cs"/>
                  </a:rPr>
                  <a:t>Facts</a:t>
                </a:r>
              </a:p>
            </p:txBody>
          </p:sp>
        </p:grpSp>
      </p:grpSp>
      <p:grpSp>
        <p:nvGrpSpPr>
          <p:cNvPr id="27" name="Group 26">
            <a:extLst>
              <a:ext uri="{FF2B5EF4-FFF2-40B4-BE49-F238E27FC236}">
                <a16:creationId xmlns:a16="http://schemas.microsoft.com/office/drawing/2014/main" id="{16C4A027-1E7D-258C-5C3F-54B6F362E374}"/>
              </a:ext>
            </a:extLst>
          </p:cNvPr>
          <p:cNvGrpSpPr/>
          <p:nvPr/>
        </p:nvGrpSpPr>
        <p:grpSpPr>
          <a:xfrm>
            <a:off x="4197826" y="1467159"/>
            <a:ext cx="3657600" cy="2251400"/>
            <a:chOff x="4142581" y="1467159"/>
            <a:chExt cx="3657600" cy="2251400"/>
          </a:xfrm>
        </p:grpSpPr>
        <p:sp>
          <p:nvSpPr>
            <p:cNvPr id="26" name="Rectangle 25">
              <a:extLst>
                <a:ext uri="{FF2B5EF4-FFF2-40B4-BE49-F238E27FC236}">
                  <a16:creationId xmlns:a16="http://schemas.microsoft.com/office/drawing/2014/main" id="{262E3686-994A-DEFD-5357-3AEC511A68B3}"/>
                </a:ext>
              </a:extLst>
            </p:cNvPr>
            <p:cNvSpPr/>
            <p:nvPr/>
          </p:nvSpPr>
          <p:spPr bwMode="gray">
            <a:xfrm>
              <a:off x="4142581" y="1752598"/>
              <a:ext cx="3657600" cy="1965961"/>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18872" rIns="274320" bIns="228600" numCol="1" spcCol="0" rtlCol="0" fromWordArt="0" anchor="t" anchorCtr="0" forceAA="0" compatLnSpc="1">
              <a:prstTxWarp prst="textNoShape">
                <a:avLst/>
              </a:prstTxWarp>
              <a:noAutofit/>
            </a:bodyPr>
            <a:lstStyle/>
            <a:p>
              <a:pPr>
                <a:spcBef>
                  <a:spcPts val="600"/>
                </a:spcBef>
                <a:spcAft>
                  <a:spcPts val="600"/>
                </a:spcAf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Viability and net present value depended on multiple factors: solar </a:t>
              </a:r>
              <a:r>
                <a:rPr lang="en-US" sz="1050" dirty="0">
                  <a:solidFill>
                    <a:srgbClr val="000000"/>
                  </a:solidFill>
                  <a:latin typeface="Arial"/>
                </a:rPr>
                <a:t>g</a:t>
              </a:r>
              <a:r>
                <a:rPr kumimoji="0" lang="en-US" sz="1050" b="0" i="0" u="none" strike="noStrike" kern="1200" cap="none" spc="0" normalizeH="0" baseline="0" noProof="0" dirty="0" err="1">
                  <a:ln>
                    <a:noFill/>
                  </a:ln>
                  <a:solidFill>
                    <a:srgbClr val="000000"/>
                  </a:solidFill>
                  <a:effectLst/>
                  <a:uLnTx/>
                  <a:uFillTx/>
                  <a:latin typeface="Arial"/>
                  <a:ea typeface="+mn-ea"/>
                  <a:cs typeface="+mn-cs"/>
                </a:rPr>
                <a:t>eneration</a:t>
              </a:r>
              <a:r>
                <a:rPr kumimoji="0" lang="en-US" sz="1050" b="0" i="0" u="none" strike="noStrike" kern="1200" cap="none" spc="0" normalizeH="0" baseline="0" noProof="0" dirty="0">
                  <a:ln>
                    <a:noFill/>
                  </a:ln>
                  <a:solidFill>
                    <a:srgbClr val="000000"/>
                  </a:solidFill>
                  <a:effectLst/>
                  <a:uLnTx/>
                  <a:uFillTx/>
                  <a:latin typeface="Arial"/>
                  <a:ea typeface="+mn-ea"/>
                  <a:cs typeface="+mn-cs"/>
                </a:rPr>
                <a:t> </a:t>
              </a:r>
              <a:r>
                <a:rPr lang="en-US" sz="1050" dirty="0">
                  <a:solidFill>
                    <a:srgbClr val="000000"/>
                  </a:solidFill>
                  <a:latin typeface="Arial"/>
                </a:rPr>
                <a:t>c</a:t>
              </a:r>
              <a:r>
                <a:rPr kumimoji="0" lang="en-US" sz="1050" b="0" i="0" u="none" strike="noStrike" kern="1200" cap="none" spc="0" normalizeH="0" baseline="0" noProof="0" dirty="0" err="1">
                  <a:ln>
                    <a:noFill/>
                  </a:ln>
                  <a:solidFill>
                    <a:srgbClr val="000000"/>
                  </a:solidFill>
                  <a:effectLst/>
                  <a:uLnTx/>
                  <a:uFillTx/>
                  <a:latin typeface="Arial"/>
                  <a:ea typeface="+mn-ea"/>
                  <a:cs typeface="+mn-cs"/>
                </a:rPr>
                <a:t>apacity</a:t>
              </a:r>
              <a:r>
                <a:rPr kumimoji="0" lang="en-US" sz="1050" b="0" i="0" u="none" strike="noStrike" kern="1200" cap="none" spc="0" normalizeH="0" baseline="0" noProof="0" dirty="0">
                  <a:ln>
                    <a:noFill/>
                  </a:ln>
                  <a:solidFill>
                    <a:srgbClr val="000000"/>
                  </a:solidFill>
                  <a:effectLst/>
                  <a:uLnTx/>
                  <a:uFillTx/>
                  <a:latin typeface="Arial"/>
                  <a:ea typeface="+mn-ea"/>
                  <a:cs typeface="+mn-cs"/>
                </a:rPr>
                <a:t>, </a:t>
              </a:r>
              <a:r>
                <a:rPr kumimoji="0" lang="en-US" sz="1050" b="0" i="0" u="none" strike="noStrike" kern="1200" cap="none" spc="0" normalizeH="0" baseline="0" noProof="0" dirty="0" err="1">
                  <a:ln>
                    <a:noFill/>
                  </a:ln>
                  <a:solidFill>
                    <a:srgbClr val="000000"/>
                  </a:solidFill>
                  <a:effectLst/>
                  <a:uLnTx/>
                  <a:uFillTx/>
                  <a:latin typeface="Arial"/>
                  <a:ea typeface="+mn-ea"/>
                  <a:cs typeface="+mn-cs"/>
                </a:rPr>
                <a:t>CapEx</a:t>
              </a:r>
              <a:r>
                <a:rPr kumimoji="0" lang="en-US" sz="1050" b="0" i="0" u="none" strike="noStrike" kern="1200" cap="none" spc="0" normalizeH="0" baseline="0" noProof="0" dirty="0">
                  <a:ln>
                    <a:noFill/>
                  </a:ln>
                  <a:solidFill>
                    <a:srgbClr val="000000"/>
                  </a:solidFill>
                  <a:effectLst/>
                  <a:uLnTx/>
                  <a:uFillTx/>
                  <a:latin typeface="Arial"/>
                  <a:ea typeface="+mn-ea"/>
                  <a:cs typeface="+mn-cs"/>
                </a:rPr>
                <a:t>, availability of project financing, New York stat</a:t>
              </a:r>
              <a:r>
                <a:rPr lang="en-US" sz="1050" dirty="0">
                  <a:solidFill>
                    <a:srgbClr val="000000"/>
                  </a:solidFill>
                  <a:latin typeface="Arial"/>
                </a:rPr>
                <a:t>e’s</a:t>
              </a:r>
              <a:r>
                <a:rPr kumimoji="0" lang="en-US" sz="1050" b="0" i="0" u="none" strike="noStrike" kern="1200" cap="none" spc="0" normalizeH="0" baseline="0" noProof="0" dirty="0">
                  <a:ln>
                    <a:noFill/>
                  </a:ln>
                  <a:solidFill>
                    <a:srgbClr val="000000"/>
                  </a:solidFill>
                  <a:effectLst/>
                  <a:uLnTx/>
                  <a:uFillTx/>
                  <a:latin typeface="Arial"/>
                  <a:ea typeface="+mn-ea"/>
                  <a:cs typeface="+mn-cs"/>
                </a:rPr>
                <a:t> Value of Distributed Energy Resources (VDER)</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i="0" u="none" strike="noStrike" kern="1200" cap="none" spc="0" normalizeH="0" baseline="0" noProof="0" dirty="0">
                  <a:ln>
                    <a:noFill/>
                  </a:ln>
                  <a:solidFill>
                    <a:srgbClr val="000000"/>
                  </a:solidFill>
                  <a:effectLst/>
                  <a:uLnTx/>
                  <a:uFillTx/>
                  <a:latin typeface="Arial"/>
                  <a:ea typeface="+mn-ea"/>
                  <a:cs typeface="+mn-cs"/>
                </a:rPr>
                <a:t>Metrics</a:t>
              </a:r>
              <a:r>
                <a:rPr kumimoji="0" lang="en-US" sz="1050" b="1" i="0" u="none" strike="noStrike" kern="1200" cap="none" spc="0" normalizeH="0" baseline="0" noProof="0" dirty="0">
                  <a:ln>
                    <a:noFill/>
                  </a:ln>
                  <a:solidFill>
                    <a:srgbClr val="000000"/>
                  </a:solidFill>
                  <a:effectLst/>
                  <a:uLnTx/>
                  <a:uFillTx/>
                  <a:latin typeface="Arial"/>
                  <a:ea typeface="+mn-ea"/>
                  <a:cs typeface="+mn-cs"/>
                </a:rPr>
                <a:t>: </a:t>
              </a:r>
            </a:p>
            <a:p>
              <a:pPr marL="355600" marR="0" lvl="1" indent="-177800" algn="l" defTabSz="711200" rtl="0" eaLnBrk="1" fontAlgn="auto" latinLnBrk="0" hangingPunct="1">
                <a:lnSpc>
                  <a:spcPct val="100000"/>
                </a:lnSpc>
                <a:spcBef>
                  <a:spcPts val="600"/>
                </a:spcBef>
                <a:spcAft>
                  <a:spcPts val="0"/>
                </a:spcAft>
                <a:buClrTx/>
                <a:buSzTx/>
                <a:buFontTx/>
                <a:buChar char="–"/>
                <a:tabLst/>
                <a:defRPr/>
              </a:pPr>
              <a:r>
                <a:rPr kumimoji="0" lang="en-US" sz="850" b="0" i="0" u="none" strike="noStrike" kern="1200" cap="none" spc="0" normalizeH="0" baseline="0" noProof="0" dirty="0">
                  <a:ln>
                    <a:noFill/>
                  </a:ln>
                  <a:solidFill>
                    <a:srgbClr val="000000"/>
                  </a:solidFill>
                  <a:effectLst/>
                  <a:uLnTx/>
                  <a:uFillTx/>
                  <a:latin typeface="Arial"/>
                  <a:ea typeface="+mn-ea"/>
                  <a:cs typeface="+mn-cs"/>
                </a:rPr>
                <a:t>NPV: $23 million</a:t>
              </a:r>
            </a:p>
            <a:p>
              <a:pPr marL="355600" marR="0" lvl="1" indent="-177800" algn="l" defTabSz="711200" rtl="0" eaLnBrk="1" fontAlgn="auto" latinLnBrk="0" hangingPunct="1">
                <a:lnSpc>
                  <a:spcPct val="100000"/>
                </a:lnSpc>
                <a:spcBef>
                  <a:spcPts val="600"/>
                </a:spcBef>
                <a:spcAft>
                  <a:spcPts val="0"/>
                </a:spcAft>
                <a:buClrTx/>
                <a:buSzTx/>
                <a:buFontTx/>
                <a:buChar char="–"/>
                <a:tabLst/>
                <a:defRPr/>
              </a:pPr>
              <a:r>
                <a:rPr kumimoji="0" lang="en-US" sz="850" b="0" i="0" u="none" strike="noStrike" kern="1200" cap="none" spc="0" normalizeH="0" baseline="0" noProof="0" dirty="0">
                  <a:ln>
                    <a:noFill/>
                  </a:ln>
                  <a:solidFill>
                    <a:srgbClr val="000000"/>
                  </a:solidFill>
                  <a:effectLst/>
                  <a:uLnTx/>
                  <a:uFillTx/>
                  <a:latin typeface="Arial"/>
                  <a:ea typeface="+mn-ea"/>
                  <a:cs typeface="+mn-cs"/>
                </a:rPr>
                <a:t>IRR: (15% solar; 16% +storage)</a:t>
              </a:r>
            </a:p>
            <a:p>
              <a:pPr marL="355600" marR="0" lvl="1" indent="-177800" algn="l" defTabSz="711200" rtl="0" eaLnBrk="1" fontAlgn="auto" latinLnBrk="0" hangingPunct="1">
                <a:lnSpc>
                  <a:spcPct val="100000"/>
                </a:lnSpc>
                <a:spcBef>
                  <a:spcPts val="600"/>
                </a:spcBef>
                <a:spcAft>
                  <a:spcPts val="0"/>
                </a:spcAft>
                <a:buClrTx/>
                <a:buSzTx/>
                <a:buFontTx/>
                <a:buChar char="–"/>
                <a:tabLst/>
                <a:defRPr/>
              </a:pPr>
              <a:r>
                <a:rPr kumimoji="0" lang="en-US" sz="850" b="0" i="0" u="none" strike="noStrike" kern="1200" cap="none" spc="0" normalizeH="0" baseline="0" noProof="0" dirty="0">
                  <a:ln>
                    <a:noFill/>
                  </a:ln>
                  <a:solidFill>
                    <a:srgbClr val="000000"/>
                  </a:solidFill>
                  <a:effectLst/>
                  <a:uLnTx/>
                  <a:uFillTx/>
                  <a:latin typeface="Arial"/>
                  <a:ea typeface="+mn-ea"/>
                  <a:cs typeface="+mn-cs"/>
                </a:rPr>
                <a:t>Margin: ~23%</a:t>
              </a:r>
            </a:p>
            <a:p>
              <a:pPr marL="355600" marR="0" lvl="1" indent="-177800" algn="l" defTabSz="711200" rtl="0" eaLnBrk="1" fontAlgn="auto" latinLnBrk="0" hangingPunct="1">
                <a:lnSpc>
                  <a:spcPct val="100000"/>
                </a:lnSpc>
                <a:spcBef>
                  <a:spcPts val="600"/>
                </a:spcBef>
                <a:spcAft>
                  <a:spcPts val="0"/>
                </a:spcAft>
                <a:buClrTx/>
                <a:buSzTx/>
                <a:buFontTx/>
                <a:buChar char="–"/>
                <a:tabLst/>
                <a:defRPr/>
              </a:pPr>
              <a:r>
                <a:rPr kumimoji="0" lang="en-US" sz="850" b="0" i="0" u="none" strike="noStrike" kern="1200" cap="none" spc="0" normalizeH="0" baseline="0" noProof="0" dirty="0">
                  <a:ln>
                    <a:noFill/>
                  </a:ln>
                  <a:solidFill>
                    <a:srgbClr val="000000"/>
                  </a:solidFill>
                  <a:effectLst/>
                  <a:uLnTx/>
                  <a:uFillTx/>
                  <a:latin typeface="Arial"/>
                  <a:ea typeface="+mn-ea"/>
                  <a:cs typeface="+mn-cs"/>
                </a:rPr>
                <a:t>MOIC: ~2.12x</a:t>
              </a:r>
            </a:p>
            <a:p>
              <a:pPr marL="0" marR="0" lvl="0" indent="0" algn="l" defTabSz="711200" rtl="0" eaLnBrk="1" fontAlgn="auto" latinLnBrk="0" hangingPunct="1">
                <a:lnSpc>
                  <a:spcPct val="100000"/>
                </a:lnSpc>
                <a:spcBef>
                  <a:spcPts val="60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p>
              <a:pPr marL="177800" marR="0" lvl="0" indent="-177800" algn="l" defTabSz="711200" rtl="0" eaLnBrk="1" fontAlgn="auto" latinLnBrk="0" hangingPunct="1">
                <a:lnSpc>
                  <a:spcPct val="100000"/>
                </a:lnSpc>
                <a:spcBef>
                  <a:spcPts val="600"/>
                </a:spcBef>
                <a:spcAft>
                  <a:spcPts val="0"/>
                </a:spcAft>
                <a:buClrTx/>
                <a:buSzTx/>
                <a:buFontTx/>
                <a:buChar char="•"/>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p>
              <a:pPr marL="355600" marR="0" lvl="1" indent="-177800" algn="l" defTabSz="711200" rtl="0" eaLnBrk="1" fontAlgn="auto" latinLnBrk="0" hangingPunct="1">
                <a:lnSpc>
                  <a:spcPct val="100000"/>
                </a:lnSpc>
                <a:spcBef>
                  <a:spcPts val="600"/>
                </a:spcBef>
                <a:spcAft>
                  <a:spcPts val="0"/>
                </a:spcAft>
                <a:buClrTx/>
                <a:buSzTx/>
                <a:buFontTx/>
                <a:buChar char="–"/>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8" name="Group 17">
              <a:extLst>
                <a:ext uri="{FF2B5EF4-FFF2-40B4-BE49-F238E27FC236}">
                  <a16:creationId xmlns:a16="http://schemas.microsoft.com/office/drawing/2014/main" id="{0B51F92E-C307-A61B-E1AA-A26428ADD112}"/>
                </a:ext>
              </a:extLst>
            </p:cNvPr>
            <p:cNvGrpSpPr/>
            <p:nvPr/>
          </p:nvGrpSpPr>
          <p:grpSpPr>
            <a:xfrm>
              <a:off x="4142581" y="1467159"/>
              <a:ext cx="3649980" cy="266227"/>
              <a:chOff x="358140" y="1634799"/>
              <a:chExt cx="3649980" cy="266227"/>
            </a:xfrm>
          </p:grpSpPr>
          <p:cxnSp>
            <p:nvCxnSpPr>
              <p:cNvPr id="19" name="Straight Connector 18">
                <a:extLst>
                  <a:ext uri="{FF2B5EF4-FFF2-40B4-BE49-F238E27FC236}">
                    <a16:creationId xmlns:a16="http://schemas.microsoft.com/office/drawing/2014/main" id="{C3EA3D34-C56A-4C66-B12C-E9455B61660A}"/>
                  </a:ext>
                </a:extLst>
              </p:cNvPr>
              <p:cNvCxnSpPr>
                <a:cxnSpLocks/>
              </p:cNvCxnSpPr>
              <p:nvPr/>
            </p:nvCxnSpPr>
            <p:spPr bwMode="gray">
              <a:xfrm>
                <a:off x="358140" y="1901026"/>
                <a:ext cx="3649980" cy="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E4D7D47-DC04-A6B1-F254-E4B08F539CCD}"/>
                  </a:ext>
                </a:extLst>
              </p:cNvPr>
              <p:cNvSpPr txBox="1"/>
              <p:nvPr/>
            </p:nvSpPr>
            <p:spPr bwMode="gray">
              <a:xfrm>
                <a:off x="358140" y="1634799"/>
                <a:ext cx="1729740" cy="266227"/>
              </a:xfrm>
              <a:prstGeom prst="rect">
                <a:avLst/>
              </a:prstGeom>
              <a:noFill/>
            </p:spPr>
            <p:txBody>
              <a:bodyPr wrap="square" lIns="36576" tIns="36576" rIns="36576" bIns="36576" rtlCol="0" anchor="t">
                <a:spAutoFit/>
              </a:bodyPr>
              <a:lstStyle/>
              <a:p>
                <a:pPr marL="0" marR="0" indent="0" algn="l" defTabSz="711200" rtl="0" eaLnBrk="1" fontAlgn="auto" latinLnBrk="0" hangingPunct="1">
                  <a:lnSpc>
                    <a:spcPct val="100000"/>
                  </a:lnSpc>
                  <a:spcBef>
                    <a:spcPts val="600"/>
                  </a:spcBef>
                  <a:spcAft>
                    <a:spcPts val="0"/>
                  </a:spcAft>
                  <a:buClrTx/>
                  <a:buSzTx/>
                  <a:buFontTx/>
                  <a:buNone/>
                  <a:tabLst/>
                </a:pPr>
                <a:r>
                  <a:rPr kumimoji="0" lang="en-US" sz="1250" b="1" i="0" u="none" strike="noStrike" kern="1200" cap="none" spc="0" normalizeH="0" baseline="0" noProof="0" dirty="0">
                    <a:ln>
                      <a:noFill/>
                    </a:ln>
                    <a:solidFill>
                      <a:srgbClr val="000000"/>
                    </a:solidFill>
                    <a:effectLst/>
                    <a:uLnTx/>
                    <a:uFillTx/>
                    <a:latin typeface="Arial"/>
                    <a:ea typeface="+mn-ea"/>
                    <a:cs typeface="+mn-cs"/>
                  </a:rPr>
                  <a:t>Financials</a:t>
                </a:r>
              </a:p>
            </p:txBody>
          </p:sp>
        </p:grpSp>
      </p:grpSp>
      <p:grpSp>
        <p:nvGrpSpPr>
          <p:cNvPr id="24" name="Group 23">
            <a:extLst>
              <a:ext uri="{FF2B5EF4-FFF2-40B4-BE49-F238E27FC236}">
                <a16:creationId xmlns:a16="http://schemas.microsoft.com/office/drawing/2014/main" id="{80A9624B-CFD6-FDF1-A963-4D862E13EA89}"/>
              </a:ext>
            </a:extLst>
          </p:cNvPr>
          <p:cNvGrpSpPr/>
          <p:nvPr/>
        </p:nvGrpSpPr>
        <p:grpSpPr>
          <a:xfrm>
            <a:off x="8037513" y="1467159"/>
            <a:ext cx="3657600" cy="3402019"/>
            <a:chOff x="8037513" y="1467159"/>
            <a:chExt cx="3657600" cy="3402019"/>
          </a:xfrm>
        </p:grpSpPr>
        <p:sp>
          <p:nvSpPr>
            <p:cNvPr id="28" name="Rectangle 27">
              <a:extLst>
                <a:ext uri="{FF2B5EF4-FFF2-40B4-BE49-F238E27FC236}">
                  <a16:creationId xmlns:a16="http://schemas.microsoft.com/office/drawing/2014/main" id="{B4C352DC-0B57-01C9-8A57-D245F5F6A723}"/>
                </a:ext>
              </a:extLst>
            </p:cNvPr>
            <p:cNvSpPr/>
            <p:nvPr/>
          </p:nvSpPr>
          <p:spPr bwMode="gray">
            <a:xfrm>
              <a:off x="8037513" y="1752598"/>
              <a:ext cx="3657600" cy="3116580"/>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18872" rIns="274320" bIns="228600" numCol="1" spcCol="0" rtlCol="0" fromWordArt="0" anchor="t" anchorCtr="0" forceAA="0" compatLnSpc="1">
              <a:prstTxWarp prst="textNoShape">
                <a:avLst/>
              </a:prstTxWarp>
              <a:noAutofit/>
            </a:bodyPr>
            <a:lstStyle/>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1" i="0" u="none" strike="noStrike" kern="1200" cap="none" spc="0" normalizeH="0" baseline="0" noProof="0" dirty="0">
                  <a:ln>
                    <a:noFill/>
                  </a:ln>
                  <a:solidFill>
                    <a:sysClr val="windowText" lastClr="000000"/>
                  </a:solidFill>
                  <a:effectLst/>
                  <a:uLnTx/>
                  <a:uFillTx/>
                  <a:latin typeface="Arial"/>
                  <a:ea typeface="+mn-ea"/>
                  <a:cs typeface="+mn-cs"/>
                </a:rPr>
                <a:t>Solar only or + storage?</a:t>
              </a:r>
            </a:p>
            <a:p>
              <a:pPr marL="355600" marR="0" lvl="1" indent="-177800" algn="l" defTabSz="711200" rtl="0" eaLnBrk="1" fontAlgn="auto" latinLnBrk="0" hangingPunct="1">
                <a:lnSpc>
                  <a:spcPct val="100000"/>
                </a:lnSpc>
                <a:spcBef>
                  <a:spcPts val="600"/>
                </a:spcBef>
                <a:spcAft>
                  <a:spcPts val="0"/>
                </a:spcAft>
                <a:buClrTx/>
                <a:buSzTx/>
                <a:buFontTx/>
                <a:buChar char="–"/>
                <a:tabLst/>
                <a:defRPr/>
              </a:pPr>
              <a:r>
                <a:rPr kumimoji="0" lang="en-US" sz="850" b="0" i="0" u="none" strike="noStrike" kern="1200" cap="none" spc="0" normalizeH="0" baseline="0" noProof="0" dirty="0">
                  <a:ln>
                    <a:noFill/>
                  </a:ln>
                  <a:solidFill>
                    <a:sysClr val="windowText" lastClr="000000"/>
                  </a:solidFill>
                  <a:effectLst/>
                  <a:uLnTx/>
                  <a:uFillTx/>
                  <a:latin typeface="Arial"/>
                  <a:ea typeface="+mn-ea"/>
                  <a:cs typeface="+mn-cs"/>
                </a:rPr>
                <a:t>$1.4M additional equity contribution</a:t>
              </a:r>
            </a:p>
            <a:p>
              <a:pPr marL="355600" marR="0" lvl="1" indent="-177800" algn="l" defTabSz="711200" rtl="0" eaLnBrk="1" fontAlgn="auto" latinLnBrk="0" hangingPunct="1">
                <a:lnSpc>
                  <a:spcPct val="100000"/>
                </a:lnSpc>
                <a:spcBef>
                  <a:spcPts val="600"/>
                </a:spcBef>
                <a:spcAft>
                  <a:spcPts val="0"/>
                </a:spcAft>
                <a:buClrTx/>
                <a:buSzTx/>
                <a:buFontTx/>
                <a:buChar char="–"/>
                <a:tabLst/>
                <a:defRPr/>
              </a:pPr>
              <a:r>
                <a:rPr kumimoji="0" lang="en-US" sz="850" b="0" i="0" u="none" strike="noStrike" kern="1200" cap="none" spc="0" normalizeH="0" baseline="0" noProof="0" dirty="0">
                  <a:ln>
                    <a:noFill/>
                  </a:ln>
                  <a:solidFill>
                    <a:sysClr val="windowText" lastClr="000000"/>
                  </a:solidFill>
                  <a:effectLst/>
                  <a:uLnTx/>
                  <a:uFillTx/>
                  <a:latin typeface="Arial"/>
                  <a:ea typeface="+mn-ea"/>
                  <a:cs typeface="+mn-cs"/>
                </a:rPr>
                <a:t>+ 30% generation = $175K additional per year</a:t>
              </a:r>
            </a:p>
            <a:p>
              <a:pPr marL="355600" marR="0" lvl="1" indent="-177800" algn="l" defTabSz="711200" rtl="0" eaLnBrk="1" fontAlgn="auto" latinLnBrk="0" hangingPunct="1">
                <a:lnSpc>
                  <a:spcPct val="100000"/>
                </a:lnSpc>
                <a:spcBef>
                  <a:spcPts val="600"/>
                </a:spcBef>
                <a:spcAft>
                  <a:spcPts val="0"/>
                </a:spcAft>
                <a:buClrTx/>
                <a:buSzTx/>
                <a:buFontTx/>
                <a:buChar char="–"/>
                <a:tabLst/>
                <a:defRPr/>
              </a:pPr>
              <a:r>
                <a:rPr kumimoji="0" lang="en-US" sz="850" b="0" i="0" u="none" strike="noStrike" kern="1200" cap="none" spc="0" normalizeH="0" baseline="0" noProof="0" dirty="0">
                  <a:ln>
                    <a:noFill/>
                  </a:ln>
                  <a:solidFill>
                    <a:sysClr val="windowText" lastClr="000000"/>
                  </a:solidFill>
                  <a:effectLst/>
                  <a:uLnTx/>
                  <a:uFillTx/>
                  <a:latin typeface="Arial"/>
                  <a:ea typeface="+mn-ea"/>
                  <a:cs typeface="+mn-cs"/>
                </a:rPr>
                <a:t>Capital cost of battery = - $1.5M</a:t>
              </a:r>
            </a:p>
            <a:p>
              <a:pPr marL="355600" marR="0" lvl="1" indent="-177800" algn="l" defTabSz="711200" rtl="0" eaLnBrk="1" fontAlgn="auto" latinLnBrk="0" hangingPunct="1">
                <a:lnSpc>
                  <a:spcPct val="100000"/>
                </a:lnSpc>
                <a:spcBef>
                  <a:spcPts val="600"/>
                </a:spcBef>
                <a:spcAft>
                  <a:spcPts val="0"/>
                </a:spcAft>
                <a:buClrTx/>
                <a:buSzTx/>
                <a:buFontTx/>
                <a:buChar char="–"/>
                <a:tabLst/>
                <a:defRPr/>
              </a:pPr>
              <a:r>
                <a:rPr kumimoji="0" lang="en-US" sz="850" b="0" i="0" u="none" strike="noStrike" kern="1200" cap="none" spc="0" normalizeH="0" baseline="0" noProof="0" dirty="0">
                  <a:ln>
                    <a:noFill/>
                  </a:ln>
                  <a:solidFill>
                    <a:sysClr val="windowText" lastClr="000000"/>
                  </a:solidFill>
                  <a:effectLst/>
                  <a:uLnTx/>
                  <a:uFillTx/>
                  <a:latin typeface="Arial"/>
                  <a:ea typeface="+mn-ea"/>
                  <a:cs typeface="+mn-cs"/>
                </a:rPr>
                <a:t>Government incentive for storage ($940K)</a:t>
              </a:r>
            </a:p>
            <a:p>
              <a:pPr marL="533400" marR="0" lvl="2" indent="-177800" algn="l" defTabSz="711200" rtl="0" eaLnBrk="1" fontAlgn="auto" latinLnBrk="0" hangingPunct="1">
                <a:lnSpc>
                  <a:spcPct val="100000"/>
                </a:lnSpc>
                <a:spcBef>
                  <a:spcPts val="600"/>
                </a:spcBef>
                <a:spcAft>
                  <a:spcPts val="0"/>
                </a:spcAft>
                <a:buClrTx/>
                <a:buSzTx/>
                <a:buFontTx/>
                <a:buChar char="&gt;"/>
                <a:tabLst/>
                <a:defRPr/>
              </a:pPr>
              <a:r>
                <a:rPr kumimoji="0" lang="en-US" sz="850" b="0" i="0" u="none" strike="noStrike" kern="1200" cap="none" spc="0" normalizeH="0" baseline="0" noProof="0" dirty="0">
                  <a:ln>
                    <a:noFill/>
                  </a:ln>
                  <a:solidFill>
                    <a:sysClr val="windowText" lastClr="000000"/>
                  </a:solidFill>
                  <a:effectLst/>
                  <a:uLnTx/>
                  <a:uFillTx/>
                  <a:latin typeface="Arial"/>
                  <a:ea typeface="+mn-ea"/>
                  <a:cs typeface="+mn-cs"/>
                </a:rPr>
                <a:t>$390K from ITC</a:t>
              </a:r>
            </a:p>
            <a:p>
              <a:pPr marL="533400" marR="0" lvl="2" indent="-177800" algn="l" defTabSz="711200" rtl="0" eaLnBrk="1" fontAlgn="auto" latinLnBrk="0" hangingPunct="1">
                <a:lnSpc>
                  <a:spcPct val="100000"/>
                </a:lnSpc>
                <a:spcBef>
                  <a:spcPts val="600"/>
                </a:spcBef>
                <a:spcAft>
                  <a:spcPts val="0"/>
                </a:spcAft>
                <a:buClrTx/>
                <a:buSzTx/>
                <a:buFontTx/>
                <a:buChar char="&gt;"/>
                <a:tabLst/>
                <a:defRPr/>
              </a:pPr>
              <a:r>
                <a:rPr kumimoji="0" lang="en-US" sz="850" b="0" i="0" u="none" strike="noStrike" kern="1200" cap="none" spc="0" normalizeH="0" baseline="0" noProof="0" dirty="0">
                  <a:ln>
                    <a:noFill/>
                  </a:ln>
                  <a:solidFill>
                    <a:sysClr val="windowText" lastClr="000000"/>
                  </a:solidFill>
                  <a:effectLst/>
                  <a:uLnTx/>
                  <a:uFillTx/>
                  <a:latin typeface="Arial"/>
                  <a:ea typeface="+mn-ea"/>
                  <a:cs typeface="+mn-cs"/>
                </a:rPr>
                <a:t>$550K from NYSERDA</a:t>
              </a:r>
              <a:endParaRPr kumimoji="0" lang="en-US" sz="1050" b="0" i="0" u="none" strike="noStrike" kern="1200" cap="none" spc="0" normalizeH="0" baseline="0" noProof="0" dirty="0">
                <a:ln>
                  <a:noFill/>
                </a:ln>
                <a:solidFill>
                  <a:sysClr val="windowText" lastClr="000000"/>
                </a:solidFill>
                <a:effectLst/>
                <a:uLnTx/>
                <a:uFillTx/>
                <a:latin typeface="Arial"/>
                <a:ea typeface="+mn-ea"/>
                <a:cs typeface="+mn-cs"/>
              </a:endParaRP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1" i="0" u="none" strike="noStrike" kern="1200" cap="none" spc="0" normalizeH="0" baseline="0" noProof="0" dirty="0">
                  <a:ln>
                    <a:noFill/>
                  </a:ln>
                  <a:solidFill>
                    <a:sysClr val="windowText" lastClr="000000"/>
                  </a:solidFill>
                  <a:effectLst/>
                  <a:uLnTx/>
                  <a:uFillTx/>
                  <a:latin typeface="Arial"/>
                  <a:ea typeface="+mn-ea"/>
                  <a:cs typeface="+mn-cs"/>
                </a:rPr>
                <a:t>Community Opposition and Conservation</a:t>
              </a:r>
            </a:p>
            <a:p>
              <a:pPr marL="355600" marR="0" lvl="1" indent="-177800" algn="l" defTabSz="711200" rtl="0" eaLnBrk="1" fontAlgn="auto" latinLnBrk="0" hangingPunct="1">
                <a:lnSpc>
                  <a:spcPct val="100000"/>
                </a:lnSpc>
                <a:spcBef>
                  <a:spcPts val="600"/>
                </a:spcBef>
                <a:spcAft>
                  <a:spcPts val="0"/>
                </a:spcAft>
                <a:buClrTx/>
                <a:buSzTx/>
                <a:buFontTx/>
                <a:buChar char="–"/>
                <a:tabLst/>
                <a:defRPr/>
              </a:pPr>
              <a:r>
                <a:rPr kumimoji="0" lang="en-US" sz="850" b="0" i="0" u="none" strike="noStrike" kern="1200" cap="none" spc="0" normalizeH="0" baseline="0" noProof="0" dirty="0">
                  <a:ln>
                    <a:noFill/>
                  </a:ln>
                  <a:solidFill>
                    <a:sysClr val="windowText" lastClr="000000"/>
                  </a:solidFill>
                  <a:effectLst/>
                  <a:uLnTx/>
                  <a:uFillTx/>
                  <a:latin typeface="Arial"/>
                  <a:ea typeface="+mn-ea"/>
                  <a:cs typeface="+mn-cs"/>
                </a:rPr>
                <a:t>Scenic Hudson and Historic Hudson banded together to oppose the construction.</a:t>
              </a:r>
            </a:p>
            <a:p>
              <a:pPr marL="355600" marR="0" lvl="1" indent="-177800" algn="l" defTabSz="711200" rtl="0" eaLnBrk="1" fontAlgn="auto" latinLnBrk="0" hangingPunct="1">
                <a:lnSpc>
                  <a:spcPct val="100000"/>
                </a:lnSpc>
                <a:spcBef>
                  <a:spcPts val="600"/>
                </a:spcBef>
                <a:spcAft>
                  <a:spcPts val="0"/>
                </a:spcAft>
                <a:buClrTx/>
                <a:buSzTx/>
                <a:buFontTx/>
                <a:buChar char="–"/>
                <a:tabLst/>
                <a:defRPr/>
              </a:pPr>
              <a:r>
                <a:rPr kumimoji="0" lang="en-US" sz="850" b="0" i="0" u="none" strike="noStrike" kern="1200" cap="none" spc="0" normalizeH="0" baseline="0" noProof="0" dirty="0">
                  <a:ln>
                    <a:noFill/>
                  </a:ln>
                  <a:solidFill>
                    <a:sysClr val="windowText" lastClr="000000"/>
                  </a:solidFill>
                  <a:effectLst/>
                  <a:uLnTx/>
                  <a:uFillTx/>
                  <a:latin typeface="Arial"/>
                  <a:ea typeface="+mn-ea"/>
                  <a:cs typeface="+mn-cs"/>
                </a:rPr>
                <a:t>Solar field initially sat across from the Oliver Bronson House, a viewshed that gave birth to the Hudson River School of American landscape painters.</a:t>
              </a:r>
            </a:p>
            <a:p>
              <a:pPr marL="355600" marR="0" lvl="1" indent="-177800" algn="l" defTabSz="711200" rtl="0" eaLnBrk="1" fontAlgn="auto" latinLnBrk="0" hangingPunct="1">
                <a:lnSpc>
                  <a:spcPct val="100000"/>
                </a:lnSpc>
                <a:spcBef>
                  <a:spcPts val="600"/>
                </a:spcBef>
                <a:spcAft>
                  <a:spcPts val="0"/>
                </a:spcAft>
                <a:buClrTx/>
                <a:buSzTx/>
                <a:buFontTx/>
                <a:buChar char="–"/>
                <a:tabLst/>
                <a:defRPr/>
              </a:pPr>
              <a:r>
                <a:rPr kumimoji="0" lang="en-US" sz="850" b="0" i="0" u="none" strike="noStrike" kern="1200" cap="none" spc="0" normalizeH="0" baseline="0" noProof="0" dirty="0">
                  <a:ln>
                    <a:noFill/>
                  </a:ln>
                  <a:solidFill>
                    <a:sysClr val="windowText" lastClr="000000"/>
                  </a:solidFill>
                  <a:effectLst/>
                  <a:uLnTx/>
                  <a:uFillTx/>
                  <a:latin typeface="Arial"/>
                  <a:ea typeface="+mn-ea"/>
                  <a:cs typeface="+mn-cs"/>
                </a:rPr>
                <a:t>Consultation was conducted to revise site plan according to the “Clean Energy, Green Communities” guide to relocate visible panels away from the view of house.</a:t>
              </a:r>
            </a:p>
          </p:txBody>
        </p:sp>
        <p:grpSp>
          <p:nvGrpSpPr>
            <p:cNvPr id="21" name="Group 20">
              <a:extLst>
                <a:ext uri="{FF2B5EF4-FFF2-40B4-BE49-F238E27FC236}">
                  <a16:creationId xmlns:a16="http://schemas.microsoft.com/office/drawing/2014/main" id="{70C10129-32B6-583C-67B5-B554A5C277C8}"/>
                </a:ext>
              </a:extLst>
            </p:cNvPr>
            <p:cNvGrpSpPr/>
            <p:nvPr/>
          </p:nvGrpSpPr>
          <p:grpSpPr>
            <a:xfrm>
              <a:off x="8037513" y="1467159"/>
              <a:ext cx="3649980" cy="266227"/>
              <a:chOff x="358140" y="1634799"/>
              <a:chExt cx="3649980" cy="266227"/>
            </a:xfrm>
          </p:grpSpPr>
          <p:cxnSp>
            <p:nvCxnSpPr>
              <p:cNvPr id="22" name="Straight Connector 21">
                <a:extLst>
                  <a:ext uri="{FF2B5EF4-FFF2-40B4-BE49-F238E27FC236}">
                    <a16:creationId xmlns:a16="http://schemas.microsoft.com/office/drawing/2014/main" id="{436DC1D5-6508-8E6A-B4D2-8FDA6149B39E}"/>
                  </a:ext>
                </a:extLst>
              </p:cNvPr>
              <p:cNvCxnSpPr>
                <a:cxnSpLocks/>
              </p:cNvCxnSpPr>
              <p:nvPr/>
            </p:nvCxnSpPr>
            <p:spPr bwMode="gray">
              <a:xfrm>
                <a:off x="358140" y="1901026"/>
                <a:ext cx="3649980" cy="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9F412F9-EA35-A675-1E7B-653515327A23}"/>
                  </a:ext>
                </a:extLst>
              </p:cNvPr>
              <p:cNvSpPr txBox="1"/>
              <p:nvPr/>
            </p:nvSpPr>
            <p:spPr bwMode="gray">
              <a:xfrm>
                <a:off x="358140" y="1634799"/>
                <a:ext cx="1729740" cy="266227"/>
              </a:xfrm>
              <a:prstGeom prst="rect">
                <a:avLst/>
              </a:prstGeom>
              <a:noFill/>
            </p:spPr>
            <p:txBody>
              <a:bodyPr wrap="square" lIns="36576" tIns="36576" rIns="36576" bIns="36576" rtlCol="0" anchor="t">
                <a:spAutoFit/>
              </a:bodyPr>
              <a:lstStyle/>
              <a:p>
                <a:pPr marL="0" marR="0" indent="0" algn="l" defTabSz="711200" rtl="0" eaLnBrk="1" fontAlgn="auto" latinLnBrk="0" hangingPunct="1">
                  <a:lnSpc>
                    <a:spcPct val="100000"/>
                  </a:lnSpc>
                  <a:spcBef>
                    <a:spcPts val="600"/>
                  </a:spcBef>
                  <a:spcAft>
                    <a:spcPts val="0"/>
                  </a:spcAft>
                  <a:buClrTx/>
                  <a:buSzTx/>
                  <a:buFontTx/>
                  <a:buNone/>
                  <a:tabLst/>
                </a:pPr>
                <a:r>
                  <a:rPr kumimoji="0" lang="en-US" sz="1250" b="1" i="0" u="none" strike="noStrike" kern="1200" cap="none" spc="0" normalizeH="0" baseline="0" noProof="0" dirty="0">
                    <a:ln>
                      <a:noFill/>
                    </a:ln>
                    <a:solidFill>
                      <a:srgbClr val="000000"/>
                    </a:solidFill>
                    <a:effectLst/>
                    <a:uLnTx/>
                    <a:uFillTx/>
                    <a:latin typeface="Arial"/>
                    <a:ea typeface="+mn-ea"/>
                    <a:cs typeface="+mn-cs"/>
                  </a:rPr>
                  <a:t>Issues</a:t>
                </a:r>
              </a:p>
            </p:txBody>
          </p:sp>
        </p:grpSp>
      </p:grpSp>
    </p:spTree>
    <p:custDataLst>
      <p:tags r:id="rId1"/>
    </p:custDataLst>
    <p:extLst>
      <p:ext uri="{BB962C8B-B14F-4D97-AF65-F5344CB8AC3E}">
        <p14:creationId xmlns:p14="http://schemas.microsoft.com/office/powerpoint/2010/main" val="3890440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think-cell data - do not delete" hidden="1"/>
          <p:cNvGraphicFramePr>
            <a:graphicFrameLocks/>
          </p:cNvGraphicFramePr>
          <p:nvPr>
            <p:custDataLst>
              <p:tags r:id="rId2"/>
            </p:custDataLst>
            <p:extLst>
              <p:ext uri="{D42A27DB-BD31-4B8C-83A1-F6EECF244321}">
                <p14:modId xmlns:p14="http://schemas.microsoft.com/office/powerpoint/2010/main" val="5432017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6" imgW="592" imgH="591" progId="TCLayout.ActiveDocument.1">
                  <p:embed/>
                </p:oleObj>
              </mc:Choice>
              <mc:Fallback>
                <p:oleObj name="think-cell Slide" r:id="rId36" imgW="592" imgH="591" progId="TCLayout.ActiveDocument.1">
                  <p:embed/>
                  <p:pic>
                    <p:nvPicPr>
                      <p:cNvPr id="32" name="think-cell data - do not delete" hidden="1"/>
                      <p:cNvPicPr/>
                      <p:nvPr/>
                    </p:nvPicPr>
                    <p:blipFill>
                      <a:blip r:embed="rId37"/>
                      <a:stretch>
                        <a:fillRect/>
                      </a:stretch>
                    </p:blipFill>
                    <p:spPr>
                      <a:xfrm>
                        <a:off x="1588" y="1588"/>
                        <a:ext cx="1588" cy="1588"/>
                      </a:xfrm>
                      <a:prstGeom prst="rect">
                        <a:avLst/>
                      </a:prstGeom>
                    </p:spPr>
                  </p:pic>
                </p:oleObj>
              </mc:Fallback>
            </mc:AlternateContent>
          </a:graphicData>
        </a:graphic>
      </p:graphicFrame>
      <p:sp>
        <p:nvSpPr>
          <p:cNvPr id="5" name="btfpNotesBox111697"/>
          <p:cNvSpPr txBox="1"/>
          <p:nvPr>
            <p:custDataLst>
              <p:tags r:id="rId3"/>
            </p:custDataLst>
          </p:nvPr>
        </p:nvSpPr>
        <p:spPr bwMode="gray">
          <a:xfrm>
            <a:off x="329184" y="6300216"/>
            <a:ext cx="9139238" cy="492443"/>
          </a:xfrm>
          <a:prstGeom prst="rect">
            <a:avLst/>
          </a:prstGeom>
          <a:noFill/>
        </p:spPr>
        <p:txBody>
          <a:bodyPr vert="horz" wrap="square" lIns="0" tIns="0" rIns="0" bIns="0" rtlCol="0" anchor="b">
            <a:spAutoFit/>
          </a:bodyPr>
          <a:lstStyle/>
          <a:p>
            <a:pPr marL="0" indent="0">
              <a:spcBef>
                <a:spcPts val="0"/>
              </a:spcBef>
              <a:buNone/>
              <a:defRPr/>
            </a:pPr>
            <a:r>
              <a:rPr lang="en-US" sz="800" dirty="0">
                <a:solidFill>
                  <a:srgbClr val="000000"/>
                </a:solidFill>
              </a:rPr>
              <a:t>Note: Texas has a larger band of uncertainty around buybacks depending on location</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a:t>
            </a:r>
            <a:r>
              <a:rPr lang="en-US" sz="800" dirty="0"/>
              <a:t>Solar.com, </a:t>
            </a:r>
            <a:r>
              <a:rPr lang="en-US" sz="800" dirty="0">
                <a:hlinkClick r:id="rId38"/>
              </a:rPr>
              <a:t>Solar Incentives by State</a:t>
            </a:r>
            <a:r>
              <a:rPr lang="en-US" sz="800" dirty="0"/>
              <a:t> (2025); Forbes, </a:t>
            </a:r>
            <a:r>
              <a:rPr lang="en-US" sz="800" dirty="0">
                <a:hlinkClick r:id="rId39"/>
              </a:rPr>
              <a:t>New Jersey Solar Incentives, Tax Credits And Rebates</a:t>
            </a:r>
            <a:r>
              <a:rPr lang="en-US" sz="800" dirty="0"/>
              <a:t> (2024); </a:t>
            </a:r>
            <a:r>
              <a:rPr lang="en-US" sz="800" dirty="0" err="1"/>
              <a:t>Energysage</a:t>
            </a:r>
            <a:r>
              <a:rPr lang="en-US" sz="800" dirty="0"/>
              <a:t>, </a:t>
            </a:r>
            <a:r>
              <a:rPr lang="en-US" sz="800" dirty="0">
                <a:hlinkClick r:id="rId40"/>
              </a:rPr>
              <a:t>Texas Solar Rebates and Incentives</a:t>
            </a:r>
            <a:r>
              <a:rPr lang="en-US" sz="800" dirty="0"/>
              <a:t> (2025); Texas Power Guide, </a:t>
            </a:r>
            <a:r>
              <a:rPr lang="en-US" sz="800" dirty="0">
                <a:hlinkClick r:id="rId41"/>
              </a:rPr>
              <a:t>Find Your Best Plan</a:t>
            </a:r>
            <a:r>
              <a:rPr lang="en-US" sz="800" dirty="0"/>
              <a:t> (2025); DSIRE, </a:t>
            </a:r>
            <a:r>
              <a:rPr lang="en-US" sz="800" dirty="0">
                <a:hlinkClick r:id="rId42"/>
              </a:rPr>
              <a:t>DSIRE</a:t>
            </a:r>
            <a:r>
              <a:rPr lang="en-US" sz="800" dirty="0"/>
              <a:t> (2025); Canary Media, </a:t>
            </a:r>
            <a:r>
              <a:rPr lang="en-US" sz="800" dirty="0">
                <a:hlinkClick r:id="rId43"/>
              </a:rPr>
              <a:t>Florida is Now a Solar Superpower</a:t>
            </a:r>
            <a:r>
              <a:rPr lang="en-US" sz="800" dirty="0"/>
              <a:t> (2025); </a:t>
            </a:r>
            <a:r>
              <a:rPr lang="en-US" sz="800" dirty="0" err="1"/>
              <a:t>Solarkal</a:t>
            </a:r>
            <a:r>
              <a:rPr lang="en-US" sz="800" dirty="0"/>
              <a:t>, </a:t>
            </a:r>
            <a:r>
              <a:rPr lang="en-US" sz="800" dirty="0" err="1">
                <a:hlinkClick r:id="rId44">
                  <a:extLst>
                    <a:ext uri="{A12FA001-AC4F-418D-AE19-62706E023703}">
                      <ahyp:hlinkClr xmlns:ahyp="http://schemas.microsoft.com/office/drawing/2018/hyperlinkcolor" val="tx"/>
                    </a:ext>
                  </a:extLst>
                </a:hlinkClick>
              </a:rPr>
              <a:t>SolarKal</a:t>
            </a:r>
            <a:r>
              <a:rPr lang="en-US" sz="800" dirty="0"/>
              <a:t> (2025).</a:t>
            </a:r>
            <a:br>
              <a:rPr lang="en-US" sz="800" dirty="0"/>
            </a:b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kumimoji="0" lang="en-US" sz="800" b="0" i="0" u="none" strike="noStrike" kern="1200" cap="none" spc="0" normalizeH="0" baseline="0" noProof="0" dirty="0" err="1">
                <a:ln>
                  <a:noFill/>
                </a:ln>
                <a:solidFill>
                  <a:srgbClr val="000000"/>
                </a:solidFill>
                <a:effectLst/>
                <a:uLnTx/>
                <a:uFillTx/>
                <a:latin typeface="Arial"/>
                <a:ea typeface="+mn-ea"/>
                <a:cs typeface="+mn-cs"/>
              </a:rPr>
              <a:t>Taicheng</a:t>
            </a:r>
            <a:r>
              <a:rPr kumimoji="0" lang="en-US" sz="800" b="0" i="0" u="none" strike="noStrike" kern="1200" cap="none" spc="0" normalizeH="0" baseline="0" noProof="0" dirty="0">
                <a:ln>
                  <a:noFill/>
                </a:ln>
                <a:solidFill>
                  <a:srgbClr val="000000"/>
                </a:solidFill>
                <a:effectLst/>
                <a:uLnTx/>
                <a:uFillTx/>
                <a:latin typeface="Arial"/>
                <a:ea typeface="+mn-ea"/>
                <a:cs typeface="+mn-cs"/>
              </a:rPr>
              <a:t> Jin, Hassan Riaz,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45"/>
              </a:rPr>
              <a:t>Gernot Wagner</a:t>
            </a:r>
            <a:r>
              <a:rPr lang="en-US" sz="800" dirty="0">
                <a:solidFill>
                  <a:srgbClr val="000000"/>
                </a:solidFill>
                <a:latin typeface="Arial"/>
              </a:rPr>
              <a:t>.</a:t>
            </a:r>
            <a:r>
              <a:rPr lang="en-US" sz="800" dirty="0">
                <a:solidFill>
                  <a:srgbClr val="000000"/>
                </a:solidFill>
              </a:rPr>
              <a:t> </a:t>
            </a:r>
            <a:r>
              <a:rPr lang="en-US" sz="800" dirty="0">
                <a:solidFill>
                  <a:srgbClr val="000000"/>
                </a:solidFill>
                <a:hlinkClick r:id="rId46"/>
              </a:rPr>
              <a:t>Share</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46"/>
              </a:rPr>
              <a:t>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a:solidFill>
                  <a:srgbClr val="000000"/>
                </a:solidFill>
                <a:latin typeface="Arial"/>
              </a:rPr>
              <a:t>Kim </a:t>
            </a:r>
            <a:r>
              <a:rPr lang="en-US" sz="800" i="1" dirty="0">
                <a:solidFill>
                  <a:srgbClr val="000000"/>
                </a:solidFill>
                <a:latin typeface="Arial"/>
              </a:rPr>
              <a:t>et al., </a:t>
            </a:r>
            <a:r>
              <a:rPr lang="en-US" sz="800" dirty="0">
                <a:solidFill>
                  <a:srgbClr val="000000"/>
                </a:solidFill>
                <a:latin typeface="Arial"/>
              </a:rPr>
              <a:t>“</a:t>
            </a:r>
            <a:r>
              <a:rPr lang="en-US" sz="800" dirty="0">
                <a:solidFill>
                  <a:srgbClr val="000000"/>
                </a:solidFill>
                <a:latin typeface="Arial"/>
                <a:hlinkClick r:id="rId47"/>
              </a:rPr>
              <a:t>Scaling Solar</a:t>
            </a:r>
            <a:r>
              <a:rPr lang="en-US" sz="800" dirty="0">
                <a:solidFill>
                  <a:srgbClr val="000000"/>
                </a:solidFill>
                <a:latin typeface="Arial"/>
              </a:rPr>
              <a:t>” (14 August 2025).</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662" name="Title 1661"/>
          <p:cNvSpPr>
            <a:spLocks noGrp="1"/>
          </p:cNvSpPr>
          <p:nvPr>
            <p:ph type="title"/>
          </p:nvPr>
        </p:nvSpPr>
        <p:spPr>
          <a:xfrm>
            <a:off x="329184" y="523318"/>
            <a:ext cx="11521001" cy="1095933"/>
          </a:xfrm>
          <a:noFill/>
        </p:spPr>
        <p:txBody>
          <a:bodyPr vert="horz">
            <a:noAutofit/>
          </a:bodyPr>
          <a:lstStyle/>
          <a:p>
            <a:r>
              <a:rPr lang="en-US" dirty="0"/>
              <a:t>Federal ITCs and PTCs provide limited relief, but state incentives play a crucial role in pushing projects past investors’ hurdle rate</a:t>
            </a:r>
          </a:p>
        </p:txBody>
      </p:sp>
      <p:sp>
        <p:nvSpPr>
          <p:cNvPr id="30" name="TextBox 29">
            <a:extLst>
              <a:ext uri="{FF2B5EF4-FFF2-40B4-BE49-F238E27FC236}">
                <a16:creationId xmlns:a16="http://schemas.microsoft.com/office/drawing/2014/main" id="{DA3E43A2-70AA-8AD9-3B64-1B09E64BD1F8}"/>
              </a:ext>
            </a:extLst>
          </p:cNvPr>
          <p:cNvSpPr txBox="1"/>
          <p:nvPr/>
        </p:nvSpPr>
        <p:spPr bwMode="gray">
          <a:xfrm>
            <a:off x="7439025" y="1554480"/>
            <a:ext cx="4335976" cy="4316566"/>
          </a:xfrm>
          <a:prstGeom prst="rect">
            <a:avLst/>
          </a:prstGeom>
          <a:solidFill>
            <a:srgbClr val="E3E8EE"/>
          </a:solidFill>
        </p:spPr>
        <p:txBody>
          <a:bodyPr wrap="square" lIns="137160" tIns="137160" rIns="274320" bIns="137160" anchor="t">
            <a:spAutoFit/>
          </a:bodyPr>
          <a:lstStyle/>
          <a:p>
            <a:pPr marL="0" indent="0">
              <a:spcAft>
                <a:spcPts val="600"/>
              </a:spcAft>
              <a:buNone/>
            </a:pPr>
            <a:r>
              <a:rPr kumimoji="0" lang="en-US" sz="1250" b="1" i="0" u="none" strike="noStrike" kern="1200" cap="none" spc="0" normalizeH="0" baseline="0" noProof="0" dirty="0">
                <a:ln>
                  <a:noFill/>
                </a:ln>
                <a:solidFill>
                  <a:srgbClr val="000000"/>
                </a:solidFill>
                <a:effectLst/>
                <a:uLnTx/>
                <a:uFillTx/>
                <a:latin typeface="Arial"/>
                <a:ea typeface="+mn-ea"/>
                <a:cs typeface="+mn-cs"/>
              </a:rPr>
              <a:t>Observations</a:t>
            </a:r>
            <a:endParaRPr lang="en-US" sz="1250" dirty="0"/>
          </a:p>
          <a:p>
            <a:pPr algn="l">
              <a:spcBef>
                <a:spcPts val="0"/>
              </a:spcBef>
              <a:spcAft>
                <a:spcPts val="600"/>
              </a:spcAft>
            </a:pPr>
            <a:r>
              <a:rPr lang="en-US" sz="1050" dirty="0"/>
              <a:t>Federal incentives provide a significant boost, but </a:t>
            </a:r>
            <a:r>
              <a:rPr lang="en-US" sz="1050" b="1" dirty="0"/>
              <a:t>strong</a:t>
            </a:r>
            <a:r>
              <a:rPr lang="en-US" sz="1050" dirty="0"/>
              <a:t> </a:t>
            </a:r>
            <a:r>
              <a:rPr lang="en-US" sz="1050" b="1" dirty="0"/>
              <a:t>state-level incentives can push a project over hurdle rate</a:t>
            </a:r>
            <a:endParaRPr lang="en-US" sz="1050" b="1" dirty="0">
              <a:cs typeface="Arial"/>
            </a:endParaRPr>
          </a:p>
          <a:p>
            <a:pPr lvl="1"/>
            <a:r>
              <a:rPr lang="en-US" sz="850" b="1" dirty="0"/>
              <a:t>Federal level:</a:t>
            </a:r>
            <a:r>
              <a:rPr lang="en-US" sz="850" dirty="0"/>
              <a:t> ITC, PTC, Accelerated Depreciation</a:t>
            </a:r>
            <a:endParaRPr lang="en-US" sz="850" dirty="0">
              <a:cs typeface="Arial"/>
            </a:endParaRPr>
          </a:p>
          <a:p>
            <a:pPr lvl="1"/>
            <a:r>
              <a:rPr lang="en-US" sz="850" b="1" dirty="0"/>
              <a:t>State level:</a:t>
            </a:r>
            <a:r>
              <a:rPr lang="en-US" sz="850" dirty="0"/>
              <a:t> state Credits, RECs, rebates, state tax exemption, net-metering, renewable portfolio standards (RPS), interconnection standards</a:t>
            </a:r>
            <a:endParaRPr lang="en-US" sz="850" dirty="0">
              <a:cs typeface="Arial"/>
            </a:endParaRPr>
          </a:p>
          <a:p>
            <a:pPr lvl="1"/>
            <a:r>
              <a:rPr lang="en-US" sz="850" b="1" dirty="0"/>
              <a:t>County level: r</a:t>
            </a:r>
            <a:r>
              <a:rPr lang="en-US" sz="850" dirty="0"/>
              <a:t>ebates &amp; grants, buildings standards</a:t>
            </a:r>
            <a:endParaRPr lang="en-US" sz="850" dirty="0">
              <a:cs typeface="Arial"/>
            </a:endParaRPr>
          </a:p>
          <a:p>
            <a:pPr lvl="1"/>
            <a:r>
              <a:rPr lang="en-US" sz="850" b="1" dirty="0">
                <a:cs typeface="Arial"/>
              </a:rPr>
              <a:t>Community level:</a:t>
            </a:r>
            <a:r>
              <a:rPr lang="en-US" sz="850" dirty="0">
                <a:cs typeface="Arial"/>
              </a:rPr>
              <a:t> energy-efficient organizations, regional partnerships</a:t>
            </a:r>
          </a:p>
          <a:p>
            <a:pPr>
              <a:spcBef>
                <a:spcPts val="600"/>
              </a:spcBef>
              <a:spcAft>
                <a:spcPts val="600"/>
              </a:spcAft>
            </a:pPr>
            <a:r>
              <a:rPr lang="en-US" sz="1050" dirty="0">
                <a:cs typeface="Arial"/>
              </a:rPr>
              <a:t>NJ, FL, and TX offer </a:t>
            </a:r>
            <a:r>
              <a:rPr lang="en-US" sz="1050" b="1" dirty="0">
                <a:cs typeface="Arial"/>
              </a:rPr>
              <a:t>varying levels of state-incentives</a:t>
            </a:r>
            <a:r>
              <a:rPr lang="en-US" sz="1050" dirty="0">
                <a:cs typeface="Arial"/>
              </a:rPr>
              <a:t>, resulting in different levels of project IRR</a:t>
            </a:r>
          </a:p>
          <a:p>
            <a:pPr lvl="1"/>
            <a:r>
              <a:rPr lang="en-US" sz="850" b="1" dirty="0"/>
              <a:t>New Jersey: </a:t>
            </a:r>
            <a:r>
              <a:rPr lang="en-US" sz="850" dirty="0"/>
              <a:t>The </a:t>
            </a:r>
            <a:r>
              <a:rPr lang="en-US" sz="850" b="1" dirty="0"/>
              <a:t>Successor Solar Incentive (</a:t>
            </a:r>
            <a:r>
              <a:rPr lang="en-US" sz="850" b="1" dirty="0" err="1"/>
              <a:t>SuSI</a:t>
            </a:r>
            <a:r>
              <a:rPr lang="en-US" sz="850" b="1" dirty="0"/>
              <a:t>) </a:t>
            </a:r>
            <a:r>
              <a:rPr lang="en-US" sz="850" dirty="0"/>
              <a:t>program rewards solar energy production with </a:t>
            </a:r>
            <a:r>
              <a:rPr lang="en-US" sz="850" b="1" dirty="0"/>
              <a:t>SREC-II certificates</a:t>
            </a:r>
            <a:r>
              <a:rPr lang="en-US" sz="850" dirty="0"/>
              <a:t>, valued at </a:t>
            </a:r>
            <a:r>
              <a:rPr lang="en-US" sz="850" b="1" dirty="0"/>
              <a:t>$85-$90 per MWh for 15 years</a:t>
            </a:r>
            <a:r>
              <a:rPr lang="en-US" sz="850" dirty="0"/>
              <a:t>. Solar equipment is exempt from sale and property taxes, and net metering allows generators to sell excess electricity back to the grid. </a:t>
            </a:r>
            <a:endParaRPr lang="en-US" sz="850" dirty="0">
              <a:cs typeface="Arial"/>
            </a:endParaRPr>
          </a:p>
          <a:p>
            <a:pPr lvl="1"/>
            <a:r>
              <a:rPr lang="en-US" sz="850" b="1" dirty="0">
                <a:cs typeface="Arial"/>
              </a:rPr>
              <a:t>Florida: </a:t>
            </a:r>
            <a:r>
              <a:rPr lang="en-US" sz="850" dirty="0">
                <a:cs typeface="Arial"/>
              </a:rPr>
              <a:t>The state exempts added value of solar energy system from </a:t>
            </a:r>
            <a:r>
              <a:rPr lang="en-US" sz="850" b="1" dirty="0">
                <a:cs typeface="Arial"/>
              </a:rPr>
              <a:t>property taxes and sales taxes</a:t>
            </a:r>
            <a:r>
              <a:rPr lang="en-US" sz="850" dirty="0">
                <a:cs typeface="Arial"/>
              </a:rPr>
              <a:t>. Statewide net metering policy allows full credit on utility bills. Local utilities offer </a:t>
            </a:r>
            <a:r>
              <a:rPr lang="en-US" sz="850" b="1" dirty="0">
                <a:cs typeface="Arial"/>
              </a:rPr>
              <a:t>$2,000-$4,000 rebates</a:t>
            </a:r>
            <a:r>
              <a:rPr lang="en-US" sz="850" dirty="0">
                <a:cs typeface="Arial"/>
              </a:rPr>
              <a:t> for solar battery installations.   </a:t>
            </a:r>
          </a:p>
          <a:p>
            <a:pPr lvl="1"/>
            <a:r>
              <a:rPr lang="en-US" sz="850" b="1" dirty="0">
                <a:cs typeface="Arial"/>
              </a:rPr>
              <a:t>Texas: Several </a:t>
            </a:r>
            <a:r>
              <a:rPr lang="en-US" sz="850" dirty="0">
                <a:cs typeface="Arial"/>
              </a:rPr>
              <a:t>utilities provide </a:t>
            </a:r>
            <a:r>
              <a:rPr lang="en-US" sz="850" b="1" dirty="0">
                <a:cs typeface="Arial"/>
              </a:rPr>
              <a:t>$2,500-$3,000 rebates</a:t>
            </a:r>
            <a:r>
              <a:rPr lang="en-US" sz="850" dirty="0">
                <a:cs typeface="Arial"/>
              </a:rPr>
              <a:t> for solar PV of at least 3 kW. Some utilities and retail energy providers offer </a:t>
            </a:r>
            <a:r>
              <a:rPr lang="en-US" sz="850" b="1" dirty="0">
                <a:cs typeface="Arial"/>
              </a:rPr>
              <a:t>solar buyback programs</a:t>
            </a:r>
            <a:r>
              <a:rPr lang="en-US" sz="850" dirty="0">
                <a:cs typeface="Arial"/>
              </a:rPr>
              <a:t> that provide bill credits or cash for surplus energy fed back into the grid.</a:t>
            </a:r>
          </a:p>
        </p:txBody>
      </p:sp>
      <p:sp>
        <p:nvSpPr>
          <p:cNvPr id="1998" name="Text Placeholder 10">
            <a:extLst>
              <a:ext uri="{FF2B5EF4-FFF2-40B4-BE49-F238E27FC236}">
                <a16:creationId xmlns:a16="http://schemas.microsoft.com/office/drawing/2014/main" id="{210EAEC0-62E1-06B1-4F57-2352A48A37AC}"/>
              </a:ext>
            </a:extLst>
          </p:cNvPr>
          <p:cNvSpPr txBox="1">
            <a:spLocks/>
          </p:cNvSpPr>
          <p:nvPr>
            <p:custDataLst>
              <p:tags r:id="rId4"/>
            </p:custDataLst>
          </p:nvPr>
        </p:nvSpPr>
        <p:spPr bwMode="auto">
          <a:xfrm>
            <a:off x="4844329" y="3746068"/>
            <a:ext cx="1892300" cy="190500"/>
          </a:xfrm>
          <a:prstGeom prst="rect">
            <a:avLst/>
          </a:prstGeom>
          <a:solidFill>
            <a:schemeClr val="tx1"/>
          </a:solidFill>
          <a:ln>
            <a:noFill/>
          </a:ln>
          <a:effectLst/>
        </p:spPr>
        <p:txBody>
          <a:bodyPr vert="horz" wrap="none" lIns="46038" tIns="26988" rIns="0" bIns="26988"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000" b="1">
                <a:solidFill>
                  <a:schemeClr val="bg1"/>
                </a:solidFill>
                <a:effectLst/>
              </a:rPr>
              <a:t>Annual income in </a:t>
            </a:r>
            <a:r>
              <a:rPr lang="en-US" altLang="en-US" sz="1000" b="1">
                <a:solidFill>
                  <a:schemeClr val="bg1"/>
                </a:solidFill>
              </a:rPr>
              <a:t>Florida</a:t>
            </a:r>
            <a:endParaRPr lang="en-US" sz="1000" b="1">
              <a:solidFill>
                <a:schemeClr val="bg1"/>
              </a:solidFill>
            </a:endParaRPr>
          </a:p>
        </p:txBody>
      </p:sp>
      <p:sp>
        <p:nvSpPr>
          <p:cNvPr id="2001" name="Text Placeholder 10">
            <a:extLst>
              <a:ext uri="{FF2B5EF4-FFF2-40B4-BE49-F238E27FC236}">
                <a16:creationId xmlns:a16="http://schemas.microsoft.com/office/drawing/2014/main" id="{AFBDA7C2-30B6-7561-D40C-574C6029CB67}"/>
              </a:ext>
            </a:extLst>
          </p:cNvPr>
          <p:cNvSpPr txBox="1">
            <a:spLocks/>
          </p:cNvSpPr>
          <p:nvPr>
            <p:custDataLst>
              <p:tags r:id="rId5"/>
            </p:custDataLst>
          </p:nvPr>
        </p:nvSpPr>
        <p:spPr bwMode="auto">
          <a:xfrm>
            <a:off x="4844329" y="3936568"/>
            <a:ext cx="1892300" cy="190500"/>
          </a:xfrm>
          <a:prstGeom prst="rect">
            <a:avLst/>
          </a:prstGeom>
          <a:solidFill>
            <a:schemeClr val="accent1"/>
          </a:solidFill>
          <a:ln>
            <a:noFill/>
          </a:ln>
          <a:effectLst/>
        </p:spPr>
        <p:txBody>
          <a:bodyPr vert="horz" wrap="none" lIns="46038" tIns="26988" rIns="0" bIns="26988"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000" b="1">
                <a:solidFill>
                  <a:schemeClr val="bg1"/>
                </a:solidFill>
                <a:effectLst/>
              </a:rPr>
              <a:t>(+) Energy Savings: $</a:t>
            </a:r>
            <a:r>
              <a:rPr lang="en-US" altLang="en-US" sz="1000" b="1">
                <a:solidFill>
                  <a:schemeClr val="bg1"/>
                </a:solidFill>
              </a:rPr>
              <a:t>128,000</a:t>
            </a:r>
            <a:endParaRPr lang="en-US" altLang="en-US" sz="1000" b="1">
              <a:solidFill>
                <a:schemeClr val="bg1"/>
              </a:solidFill>
              <a:effectLst/>
            </a:endParaRPr>
          </a:p>
        </p:txBody>
      </p:sp>
      <p:sp>
        <p:nvSpPr>
          <p:cNvPr id="2003" name="Text Placeholder 10">
            <a:extLst>
              <a:ext uri="{FF2B5EF4-FFF2-40B4-BE49-F238E27FC236}">
                <a16:creationId xmlns:a16="http://schemas.microsoft.com/office/drawing/2014/main" id="{2BF327A7-51B2-CC35-E93A-55AC46A99F0C}"/>
              </a:ext>
            </a:extLst>
          </p:cNvPr>
          <p:cNvSpPr txBox="1">
            <a:spLocks/>
          </p:cNvSpPr>
          <p:nvPr>
            <p:custDataLst>
              <p:tags r:id="rId6"/>
            </p:custDataLst>
          </p:nvPr>
        </p:nvSpPr>
        <p:spPr bwMode="auto">
          <a:xfrm>
            <a:off x="4844329" y="4127068"/>
            <a:ext cx="1892300" cy="190500"/>
          </a:xfrm>
          <a:prstGeom prst="rect">
            <a:avLst/>
          </a:prstGeom>
          <a:solidFill>
            <a:schemeClr val="accent5"/>
          </a:solidFill>
          <a:ln>
            <a:noFill/>
          </a:ln>
          <a:effectLst/>
        </p:spPr>
        <p:txBody>
          <a:bodyPr vert="horz" wrap="none" lIns="46038" tIns="26988" rIns="0" bIns="26988"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000" b="1">
                <a:solidFill>
                  <a:schemeClr val="bg1"/>
                </a:solidFill>
                <a:effectLst/>
              </a:rPr>
              <a:t>Project IRR: </a:t>
            </a:r>
            <a:r>
              <a:rPr lang="en-US" altLang="en-US" sz="1000" b="1">
                <a:solidFill>
                  <a:schemeClr val="bg1"/>
                </a:solidFill>
              </a:rPr>
              <a:t>11-13</a:t>
            </a:r>
            <a:r>
              <a:rPr lang="en-US" altLang="en-US" sz="1000" b="1">
                <a:solidFill>
                  <a:schemeClr val="bg1"/>
                </a:solidFill>
                <a:effectLst/>
              </a:rPr>
              <a:t>% </a:t>
            </a:r>
            <a:endParaRPr lang="en-US" sz="1000" b="1">
              <a:solidFill>
                <a:schemeClr val="bg1"/>
              </a:solidFill>
            </a:endParaRPr>
          </a:p>
        </p:txBody>
      </p:sp>
      <p:sp>
        <p:nvSpPr>
          <p:cNvPr id="2004" name="Text Placeholder 10">
            <a:extLst>
              <a:ext uri="{FF2B5EF4-FFF2-40B4-BE49-F238E27FC236}">
                <a16:creationId xmlns:a16="http://schemas.microsoft.com/office/drawing/2014/main" id="{51260B9C-995A-79CE-71F8-51F1D5237A2C}"/>
              </a:ext>
            </a:extLst>
          </p:cNvPr>
          <p:cNvSpPr txBox="1">
            <a:spLocks/>
          </p:cNvSpPr>
          <p:nvPr>
            <p:custDataLst>
              <p:tags r:id="rId7"/>
            </p:custDataLst>
          </p:nvPr>
        </p:nvSpPr>
        <p:spPr bwMode="auto">
          <a:xfrm>
            <a:off x="4844329" y="4317568"/>
            <a:ext cx="1892300" cy="190500"/>
          </a:xfrm>
          <a:prstGeom prst="rect">
            <a:avLst/>
          </a:prstGeom>
          <a:solidFill>
            <a:schemeClr val="accent6"/>
          </a:solidFill>
          <a:ln>
            <a:noFill/>
          </a:ln>
          <a:effectLst/>
        </p:spPr>
        <p:txBody>
          <a:bodyPr vert="horz" wrap="none" lIns="46038" tIns="26988" rIns="0" bIns="26988"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000" b="1">
                <a:solidFill>
                  <a:schemeClr val="bg1"/>
                </a:solidFill>
                <a:effectLst/>
              </a:rPr>
              <a:t>Payback Period: </a:t>
            </a:r>
            <a:r>
              <a:rPr lang="en-US" altLang="en-US" sz="1000" b="1">
                <a:solidFill>
                  <a:schemeClr val="bg1"/>
                </a:solidFill>
              </a:rPr>
              <a:t>7 Years</a:t>
            </a:r>
            <a:r>
              <a:rPr lang="en-US" altLang="en-US" sz="1000" b="1">
                <a:solidFill>
                  <a:schemeClr val="bg1"/>
                </a:solidFill>
                <a:effectLst/>
              </a:rPr>
              <a:t> </a:t>
            </a:r>
            <a:endParaRPr lang="en-US" sz="1000" b="1">
              <a:solidFill>
                <a:schemeClr val="bg1"/>
              </a:solidFill>
            </a:endParaRPr>
          </a:p>
        </p:txBody>
      </p:sp>
      <p:sp>
        <p:nvSpPr>
          <p:cNvPr id="6" name="Text Placeholder 10">
            <a:extLst>
              <a:ext uri="{FF2B5EF4-FFF2-40B4-BE49-F238E27FC236}">
                <a16:creationId xmlns:a16="http://schemas.microsoft.com/office/drawing/2014/main" id="{96BF940D-CBE6-C577-AE85-67BA7BA30316}"/>
              </a:ext>
            </a:extLst>
          </p:cNvPr>
          <p:cNvSpPr txBox="1">
            <a:spLocks/>
          </p:cNvSpPr>
          <p:nvPr>
            <p:custDataLst>
              <p:tags r:id="rId8"/>
            </p:custDataLst>
          </p:nvPr>
        </p:nvSpPr>
        <p:spPr bwMode="auto">
          <a:xfrm>
            <a:off x="4844329" y="2355419"/>
            <a:ext cx="1892300" cy="195263"/>
          </a:xfrm>
          <a:prstGeom prst="rect">
            <a:avLst/>
          </a:prstGeom>
          <a:solidFill>
            <a:schemeClr val="tx1"/>
          </a:solidFill>
          <a:ln>
            <a:noFill/>
          </a:ln>
          <a:effectLst/>
        </p:spPr>
        <p:txBody>
          <a:bodyPr vert="horz" wrap="none" lIns="46038" tIns="28575" rIns="0" bIns="30163"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000" b="1">
                <a:solidFill>
                  <a:schemeClr val="bg1"/>
                </a:solidFill>
                <a:effectLst/>
              </a:rPr>
              <a:t>Annual income in </a:t>
            </a:r>
            <a:r>
              <a:rPr lang="en-US" altLang="en-US" sz="1000" b="1">
                <a:solidFill>
                  <a:schemeClr val="bg1"/>
                </a:solidFill>
              </a:rPr>
              <a:t>New Jersey</a:t>
            </a:r>
            <a:endParaRPr lang="en-US" sz="1000" b="1">
              <a:solidFill>
                <a:schemeClr val="bg1"/>
              </a:solidFill>
            </a:endParaRPr>
          </a:p>
        </p:txBody>
      </p:sp>
      <p:sp>
        <p:nvSpPr>
          <p:cNvPr id="8" name="Text Placeholder 10">
            <a:extLst>
              <a:ext uri="{FF2B5EF4-FFF2-40B4-BE49-F238E27FC236}">
                <a16:creationId xmlns:a16="http://schemas.microsoft.com/office/drawing/2014/main" id="{FDC2A25C-9A35-144B-D0BF-C9EA22B04B40}"/>
              </a:ext>
            </a:extLst>
          </p:cNvPr>
          <p:cNvSpPr txBox="1">
            <a:spLocks/>
          </p:cNvSpPr>
          <p:nvPr>
            <p:custDataLst>
              <p:tags r:id="rId9"/>
            </p:custDataLst>
          </p:nvPr>
        </p:nvSpPr>
        <p:spPr bwMode="auto">
          <a:xfrm>
            <a:off x="4844329" y="2550681"/>
            <a:ext cx="1892300" cy="195263"/>
          </a:xfrm>
          <a:prstGeom prst="rect">
            <a:avLst/>
          </a:prstGeom>
          <a:solidFill>
            <a:schemeClr val="accent1"/>
          </a:solidFill>
          <a:ln>
            <a:noFill/>
          </a:ln>
          <a:effectLst/>
        </p:spPr>
        <p:txBody>
          <a:bodyPr vert="horz" wrap="none" lIns="46038" tIns="28575" rIns="0" bIns="30163"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000" b="1">
                <a:solidFill>
                  <a:schemeClr val="bg1"/>
                </a:solidFill>
                <a:effectLst/>
              </a:rPr>
              <a:t>(+) Energy Savings: $150,000</a:t>
            </a:r>
          </a:p>
        </p:txBody>
      </p:sp>
      <p:sp>
        <p:nvSpPr>
          <p:cNvPr id="9" name="Text Placeholder 10">
            <a:extLst>
              <a:ext uri="{FF2B5EF4-FFF2-40B4-BE49-F238E27FC236}">
                <a16:creationId xmlns:a16="http://schemas.microsoft.com/office/drawing/2014/main" id="{D4A588FB-9A9E-128B-61A9-211DB7DB5088}"/>
              </a:ext>
            </a:extLst>
          </p:cNvPr>
          <p:cNvSpPr txBox="1">
            <a:spLocks/>
          </p:cNvSpPr>
          <p:nvPr>
            <p:custDataLst>
              <p:tags r:id="rId10"/>
            </p:custDataLst>
          </p:nvPr>
        </p:nvSpPr>
        <p:spPr bwMode="auto">
          <a:xfrm>
            <a:off x="4844329" y="2745943"/>
            <a:ext cx="1892300" cy="195263"/>
          </a:xfrm>
          <a:prstGeom prst="rect">
            <a:avLst/>
          </a:prstGeom>
          <a:solidFill>
            <a:schemeClr val="accent3"/>
          </a:solidFill>
          <a:ln>
            <a:noFill/>
          </a:ln>
          <a:effectLst/>
        </p:spPr>
        <p:txBody>
          <a:bodyPr vert="horz" wrap="none" lIns="46038" tIns="28575" rIns="0" bIns="30163"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000" b="1">
                <a:solidFill>
                  <a:schemeClr val="bg1"/>
                </a:solidFill>
              </a:rPr>
              <a:t>(+) </a:t>
            </a:r>
            <a:r>
              <a:rPr lang="en-US" altLang="en-US" sz="1000" b="1">
                <a:solidFill>
                  <a:schemeClr val="bg1"/>
                </a:solidFill>
                <a:effectLst/>
              </a:rPr>
              <a:t>REC Revenue: $</a:t>
            </a:r>
            <a:r>
              <a:rPr lang="en-US" altLang="en-US" sz="1000" b="1">
                <a:solidFill>
                  <a:schemeClr val="bg1"/>
                </a:solidFill>
              </a:rPr>
              <a:t>125,000</a:t>
            </a:r>
            <a:endParaRPr lang="en-US" sz="1000" b="1">
              <a:solidFill>
                <a:schemeClr val="bg1"/>
              </a:solidFill>
            </a:endParaRPr>
          </a:p>
        </p:txBody>
      </p:sp>
      <p:sp>
        <p:nvSpPr>
          <p:cNvPr id="10" name="Text Placeholder 10">
            <a:extLst>
              <a:ext uri="{FF2B5EF4-FFF2-40B4-BE49-F238E27FC236}">
                <a16:creationId xmlns:a16="http://schemas.microsoft.com/office/drawing/2014/main" id="{033D4CC0-CD55-F00C-6A89-B96C56E4233D}"/>
              </a:ext>
            </a:extLst>
          </p:cNvPr>
          <p:cNvSpPr txBox="1">
            <a:spLocks/>
          </p:cNvSpPr>
          <p:nvPr>
            <p:custDataLst>
              <p:tags r:id="rId11"/>
            </p:custDataLst>
          </p:nvPr>
        </p:nvSpPr>
        <p:spPr bwMode="auto">
          <a:xfrm>
            <a:off x="4844329" y="2941206"/>
            <a:ext cx="1892300" cy="195263"/>
          </a:xfrm>
          <a:prstGeom prst="rect">
            <a:avLst/>
          </a:prstGeom>
          <a:solidFill>
            <a:schemeClr val="accent5"/>
          </a:solidFill>
          <a:ln>
            <a:noFill/>
          </a:ln>
          <a:effectLst/>
        </p:spPr>
        <p:txBody>
          <a:bodyPr vert="horz" wrap="none" lIns="46038" tIns="28575" rIns="0" bIns="30163"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000" b="1">
                <a:solidFill>
                  <a:schemeClr val="bg1"/>
                </a:solidFill>
                <a:effectLst/>
              </a:rPr>
              <a:t>Project IRR: </a:t>
            </a:r>
            <a:r>
              <a:rPr lang="en-US" altLang="en-US" sz="1000" b="1">
                <a:solidFill>
                  <a:schemeClr val="bg1"/>
                </a:solidFill>
              </a:rPr>
              <a:t>24-26</a:t>
            </a:r>
            <a:r>
              <a:rPr lang="en-US" altLang="en-US" sz="1000" b="1">
                <a:solidFill>
                  <a:schemeClr val="bg1"/>
                </a:solidFill>
                <a:effectLst/>
              </a:rPr>
              <a:t>%</a:t>
            </a:r>
            <a:endParaRPr lang="en-US" sz="1000" b="1">
              <a:solidFill>
                <a:schemeClr val="bg1"/>
              </a:solidFill>
            </a:endParaRPr>
          </a:p>
        </p:txBody>
      </p:sp>
      <p:sp>
        <p:nvSpPr>
          <p:cNvPr id="11" name="Text Placeholder 10">
            <a:extLst>
              <a:ext uri="{FF2B5EF4-FFF2-40B4-BE49-F238E27FC236}">
                <a16:creationId xmlns:a16="http://schemas.microsoft.com/office/drawing/2014/main" id="{020AC6BC-3E15-378D-A467-4A252E340CEA}"/>
              </a:ext>
            </a:extLst>
          </p:cNvPr>
          <p:cNvSpPr txBox="1">
            <a:spLocks/>
          </p:cNvSpPr>
          <p:nvPr>
            <p:custDataLst>
              <p:tags r:id="rId12"/>
            </p:custDataLst>
          </p:nvPr>
        </p:nvSpPr>
        <p:spPr bwMode="auto">
          <a:xfrm>
            <a:off x="4844329" y="3136469"/>
            <a:ext cx="1892300" cy="195263"/>
          </a:xfrm>
          <a:prstGeom prst="rect">
            <a:avLst/>
          </a:prstGeom>
          <a:solidFill>
            <a:schemeClr val="accent6"/>
          </a:solidFill>
          <a:ln>
            <a:noFill/>
          </a:ln>
          <a:effectLst/>
        </p:spPr>
        <p:txBody>
          <a:bodyPr vert="horz" wrap="none" lIns="46038" tIns="28575" rIns="0" bIns="28575"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000" b="1">
                <a:solidFill>
                  <a:schemeClr val="bg1"/>
                </a:solidFill>
                <a:effectLst/>
              </a:rPr>
              <a:t>Payback Period: </a:t>
            </a:r>
            <a:r>
              <a:rPr lang="en-US" altLang="en-US" sz="1000" b="1">
                <a:solidFill>
                  <a:schemeClr val="bg1"/>
                </a:solidFill>
              </a:rPr>
              <a:t>6 </a:t>
            </a:r>
            <a:r>
              <a:rPr lang="en-US" altLang="en-US" sz="1000" b="1">
                <a:solidFill>
                  <a:schemeClr val="bg1"/>
                </a:solidFill>
                <a:effectLst/>
              </a:rPr>
              <a:t>Years</a:t>
            </a:r>
            <a:endParaRPr lang="en-US" sz="1000" b="1">
              <a:solidFill>
                <a:schemeClr val="bg1"/>
              </a:solidFill>
            </a:endParaRPr>
          </a:p>
        </p:txBody>
      </p:sp>
      <p:sp>
        <p:nvSpPr>
          <p:cNvPr id="3" name="TextBox 2">
            <a:extLst>
              <a:ext uri="{FF2B5EF4-FFF2-40B4-BE49-F238E27FC236}">
                <a16:creationId xmlns:a16="http://schemas.microsoft.com/office/drawing/2014/main" id="{2AFBC610-A6B6-5B6F-1B0D-F5A387AE5A8B}"/>
              </a:ext>
            </a:extLst>
          </p:cNvPr>
          <p:cNvSpPr txBox="1"/>
          <p:nvPr/>
        </p:nvSpPr>
        <p:spPr bwMode="gray">
          <a:xfrm>
            <a:off x="0" y="-9665"/>
            <a:ext cx="4787757" cy="318924"/>
          </a:xfrm>
          <a:prstGeom prst="rect">
            <a:avLst/>
          </a:prstGeom>
          <a:solidFill>
            <a:schemeClr val="bg2">
              <a:lumMod val="60000"/>
              <a:lumOff val="40000"/>
            </a:schemeClr>
          </a:solidFill>
        </p:spPr>
        <p:txBody>
          <a:bodyPr wrap="square" lIns="36000" tIns="36000" rIns="36000" bIns="36000" rtlCol="0" anchor="t">
            <a:spAutoFit/>
          </a:bodyPr>
          <a:lstStyle/>
          <a:p>
            <a:pPr marL="0" marR="0" lvl="0" indent="0"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Case study </a:t>
            </a:r>
            <a:r>
              <a:rPr lang="en-US" b="1">
                <a:solidFill>
                  <a:srgbClr val="FFFFFF"/>
                </a:solidFill>
                <a:latin typeface="Arial"/>
              </a:rPr>
              <a:t>2</a:t>
            </a:r>
            <a:r>
              <a:rPr kumimoji="0" lang="en-US" sz="1600" b="1" i="0" u="none" strike="noStrike" kern="1200" cap="none" spc="0" normalizeH="0" baseline="0" noProof="0">
                <a:ln>
                  <a:noFill/>
                </a:ln>
                <a:solidFill>
                  <a:srgbClr val="FFFFFF"/>
                </a:solidFill>
                <a:effectLst/>
                <a:uLnTx/>
                <a:uFillTx/>
                <a:latin typeface="Arial"/>
                <a:ea typeface="+mn-ea"/>
                <a:cs typeface="+mn-cs"/>
              </a:rPr>
              <a:t>: New Jersey vs. Florida or </a:t>
            </a:r>
            <a:r>
              <a:rPr lang="en-US" b="1">
                <a:solidFill>
                  <a:srgbClr val="FFFFFF"/>
                </a:solidFill>
                <a:latin typeface="Arial"/>
              </a:rPr>
              <a:t>Texas</a:t>
            </a:r>
            <a:endParaRPr kumimoji="0" lang="en-US" sz="1600" b="1" i="0" u="none" strike="noStrike" kern="1200" cap="none" spc="0" normalizeH="0" baseline="0" noProof="0">
              <a:ln>
                <a:noFill/>
              </a:ln>
              <a:solidFill>
                <a:srgbClr val="FFFFFF"/>
              </a:solidFill>
              <a:effectLst/>
              <a:uLnTx/>
              <a:uFillTx/>
              <a:latin typeface="Arial"/>
              <a:ea typeface="+mn-ea"/>
              <a:cs typeface="+mn-cs"/>
            </a:endParaRPr>
          </a:p>
        </p:txBody>
      </p:sp>
      <p:sp>
        <p:nvSpPr>
          <p:cNvPr id="16" name="Text Placeholder 10">
            <a:extLst>
              <a:ext uri="{FF2B5EF4-FFF2-40B4-BE49-F238E27FC236}">
                <a16:creationId xmlns:a16="http://schemas.microsoft.com/office/drawing/2014/main" id="{39AD140C-2B3C-8A28-4A6C-9D3A45680FAB}"/>
              </a:ext>
            </a:extLst>
          </p:cNvPr>
          <p:cNvSpPr txBox="1">
            <a:spLocks/>
          </p:cNvSpPr>
          <p:nvPr>
            <p:custDataLst>
              <p:tags r:id="rId13"/>
            </p:custDataLst>
          </p:nvPr>
        </p:nvSpPr>
        <p:spPr bwMode="auto">
          <a:xfrm>
            <a:off x="4844329" y="4877955"/>
            <a:ext cx="1892300" cy="196850"/>
          </a:xfrm>
          <a:prstGeom prst="rect">
            <a:avLst/>
          </a:prstGeom>
          <a:solidFill>
            <a:schemeClr val="tx1"/>
          </a:solidFill>
          <a:ln>
            <a:noFill/>
          </a:ln>
          <a:effectLst/>
        </p:spPr>
        <p:txBody>
          <a:bodyPr vert="horz" wrap="none" lIns="46038" tIns="30163" rIns="0" bIns="30163"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000" b="1">
                <a:solidFill>
                  <a:schemeClr val="bg1"/>
                </a:solidFill>
                <a:effectLst/>
              </a:rPr>
              <a:t>Annual income in </a:t>
            </a:r>
            <a:r>
              <a:rPr lang="en-US" altLang="en-US" sz="1000" b="1">
                <a:solidFill>
                  <a:schemeClr val="bg1"/>
                </a:solidFill>
              </a:rPr>
              <a:t>Texas</a:t>
            </a:r>
            <a:endParaRPr lang="en-US" sz="1000" b="1">
              <a:solidFill>
                <a:schemeClr val="bg1"/>
              </a:solidFill>
            </a:endParaRPr>
          </a:p>
        </p:txBody>
      </p:sp>
      <p:sp>
        <p:nvSpPr>
          <p:cNvPr id="18" name="Text Placeholder 10">
            <a:extLst>
              <a:ext uri="{FF2B5EF4-FFF2-40B4-BE49-F238E27FC236}">
                <a16:creationId xmlns:a16="http://schemas.microsoft.com/office/drawing/2014/main" id="{2534721C-A26A-B5F5-067F-94CD523CC124}"/>
              </a:ext>
            </a:extLst>
          </p:cNvPr>
          <p:cNvSpPr txBox="1">
            <a:spLocks/>
          </p:cNvSpPr>
          <p:nvPr>
            <p:custDataLst>
              <p:tags r:id="rId14"/>
            </p:custDataLst>
          </p:nvPr>
        </p:nvSpPr>
        <p:spPr bwMode="auto">
          <a:xfrm>
            <a:off x="4844329" y="5074805"/>
            <a:ext cx="1892300" cy="196850"/>
          </a:xfrm>
          <a:prstGeom prst="rect">
            <a:avLst/>
          </a:prstGeom>
          <a:solidFill>
            <a:schemeClr val="accent1"/>
          </a:solidFill>
          <a:ln>
            <a:noFill/>
          </a:ln>
          <a:effectLst/>
        </p:spPr>
        <p:txBody>
          <a:bodyPr vert="horz" wrap="none" lIns="46038" tIns="30163" rIns="0" bIns="30163"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000" b="1">
                <a:solidFill>
                  <a:schemeClr val="bg1"/>
                </a:solidFill>
                <a:effectLst/>
              </a:rPr>
              <a:t>(+) Energy Savings: ~$128,000</a:t>
            </a:r>
          </a:p>
        </p:txBody>
      </p:sp>
      <p:sp>
        <p:nvSpPr>
          <p:cNvPr id="19" name="Text Placeholder 10">
            <a:extLst>
              <a:ext uri="{FF2B5EF4-FFF2-40B4-BE49-F238E27FC236}">
                <a16:creationId xmlns:a16="http://schemas.microsoft.com/office/drawing/2014/main" id="{4EE4B005-5884-E8F6-60F9-C8A5B0EF671B}"/>
              </a:ext>
            </a:extLst>
          </p:cNvPr>
          <p:cNvSpPr txBox="1">
            <a:spLocks/>
          </p:cNvSpPr>
          <p:nvPr>
            <p:custDataLst>
              <p:tags r:id="rId15"/>
            </p:custDataLst>
          </p:nvPr>
        </p:nvSpPr>
        <p:spPr bwMode="auto">
          <a:xfrm>
            <a:off x="4844329" y="5271655"/>
            <a:ext cx="1892300" cy="196850"/>
          </a:xfrm>
          <a:prstGeom prst="rect">
            <a:avLst/>
          </a:prstGeom>
          <a:solidFill>
            <a:schemeClr val="accent5"/>
          </a:solidFill>
          <a:ln>
            <a:noFill/>
          </a:ln>
          <a:effectLst/>
        </p:spPr>
        <p:txBody>
          <a:bodyPr vert="horz" wrap="none" lIns="46038" tIns="30163" rIns="0" bIns="30163"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000" b="1">
                <a:solidFill>
                  <a:schemeClr val="bg1"/>
                </a:solidFill>
                <a:effectLst/>
              </a:rPr>
              <a:t>Project IRR: </a:t>
            </a:r>
            <a:r>
              <a:rPr lang="en-US" altLang="en-US" sz="1000" b="1">
                <a:solidFill>
                  <a:schemeClr val="bg1"/>
                </a:solidFill>
              </a:rPr>
              <a:t>~8-16</a:t>
            </a:r>
            <a:r>
              <a:rPr lang="en-US" altLang="en-US" sz="1000" b="1">
                <a:solidFill>
                  <a:schemeClr val="bg1"/>
                </a:solidFill>
                <a:effectLst/>
              </a:rPr>
              <a:t>% </a:t>
            </a:r>
            <a:endParaRPr lang="en-US" sz="1000" b="1">
              <a:solidFill>
                <a:schemeClr val="bg1"/>
              </a:solidFill>
            </a:endParaRPr>
          </a:p>
        </p:txBody>
      </p:sp>
      <p:sp>
        <p:nvSpPr>
          <p:cNvPr id="20" name="Text Placeholder 10">
            <a:extLst>
              <a:ext uri="{FF2B5EF4-FFF2-40B4-BE49-F238E27FC236}">
                <a16:creationId xmlns:a16="http://schemas.microsoft.com/office/drawing/2014/main" id="{4341D1BD-E5DA-9C28-9033-598B9F08CE4E}"/>
              </a:ext>
            </a:extLst>
          </p:cNvPr>
          <p:cNvSpPr txBox="1">
            <a:spLocks/>
          </p:cNvSpPr>
          <p:nvPr>
            <p:custDataLst>
              <p:tags r:id="rId16"/>
            </p:custDataLst>
          </p:nvPr>
        </p:nvSpPr>
        <p:spPr bwMode="auto">
          <a:xfrm>
            <a:off x="4844329" y="5468505"/>
            <a:ext cx="1892300" cy="196850"/>
          </a:xfrm>
          <a:prstGeom prst="rect">
            <a:avLst/>
          </a:prstGeom>
          <a:solidFill>
            <a:schemeClr val="accent6"/>
          </a:solidFill>
          <a:ln>
            <a:noFill/>
          </a:ln>
          <a:effectLst/>
        </p:spPr>
        <p:txBody>
          <a:bodyPr vert="horz" wrap="none" lIns="46038" tIns="30163" rIns="0" bIns="30163"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000" b="1">
                <a:solidFill>
                  <a:schemeClr val="bg1"/>
                </a:solidFill>
                <a:effectLst/>
              </a:rPr>
              <a:t>Payback Period: ~</a:t>
            </a:r>
            <a:r>
              <a:rPr lang="en-US" altLang="en-US" sz="1000" b="1">
                <a:solidFill>
                  <a:schemeClr val="bg1"/>
                </a:solidFill>
              </a:rPr>
              <a:t>5-10</a:t>
            </a:r>
            <a:r>
              <a:rPr lang="en-US" altLang="en-US" sz="1000" b="1">
                <a:solidFill>
                  <a:schemeClr val="bg1"/>
                </a:solidFill>
                <a:effectLst/>
              </a:rPr>
              <a:t> Years </a:t>
            </a:r>
            <a:endParaRPr lang="en-US" sz="1000" b="1">
              <a:solidFill>
                <a:schemeClr val="bg1"/>
              </a:solidFill>
              <a:cs typeface="Arial"/>
            </a:endParaRPr>
          </a:p>
        </p:txBody>
      </p:sp>
      <p:grpSp>
        <p:nvGrpSpPr>
          <p:cNvPr id="39" name="Group 38">
            <a:extLst>
              <a:ext uri="{FF2B5EF4-FFF2-40B4-BE49-F238E27FC236}">
                <a16:creationId xmlns:a16="http://schemas.microsoft.com/office/drawing/2014/main" id="{51613956-7202-28BB-95B9-265544E0BC58}"/>
              </a:ext>
            </a:extLst>
          </p:cNvPr>
          <p:cNvGrpSpPr/>
          <p:nvPr/>
        </p:nvGrpSpPr>
        <p:grpSpPr>
          <a:xfrm>
            <a:off x="329184" y="1554480"/>
            <a:ext cx="6878439" cy="288219"/>
            <a:chOff x="329184" y="1582174"/>
            <a:chExt cx="6878439" cy="288219"/>
          </a:xfrm>
        </p:grpSpPr>
        <p:sp>
          <p:nvSpPr>
            <p:cNvPr id="7" name="btfpColumnHeaderBoxText399874">
              <a:extLst>
                <a:ext uri="{FF2B5EF4-FFF2-40B4-BE49-F238E27FC236}">
                  <a16:creationId xmlns:a16="http://schemas.microsoft.com/office/drawing/2014/main" id="{74CD4C90-4317-EC08-33C0-5D091A9BEEB5}"/>
                </a:ext>
              </a:extLst>
            </p:cNvPr>
            <p:cNvSpPr txBox="1"/>
            <p:nvPr/>
          </p:nvSpPr>
          <p:spPr bwMode="gray">
            <a:xfrm>
              <a:off x="329184" y="1582174"/>
              <a:ext cx="6878435" cy="288219"/>
            </a:xfrm>
            <a:prstGeom prst="rect">
              <a:avLst/>
            </a:prstGeom>
            <a:noFill/>
          </p:spPr>
          <p:txBody>
            <a:bodyPr vert="horz" wrap="square" lIns="36036" tIns="36036" rIns="36036" bIns="36036" rtlCol="0" anchor="b">
              <a:spAutoFit/>
            </a:bodyPr>
            <a:lstStyle/>
            <a:p>
              <a:pPr marL="0" lvl="0" indent="0">
                <a:spcBef>
                  <a:spcPts val="0"/>
                </a:spcBef>
                <a:buNone/>
                <a:defRPr/>
              </a:pPr>
              <a:r>
                <a:rPr lang="en-US" sz="1400" b="1" dirty="0">
                  <a:solidFill>
                    <a:srgbClr val="000000"/>
                  </a:solidFill>
                </a:rPr>
                <a:t>REC could boost IRR by 7-15% and cut payback by 2-5 years</a:t>
              </a:r>
            </a:p>
          </p:txBody>
        </p:sp>
        <p:cxnSp>
          <p:nvCxnSpPr>
            <p:cNvPr id="12" name="btfpColumnHeaderBoxLine399874">
              <a:extLst>
                <a:ext uri="{FF2B5EF4-FFF2-40B4-BE49-F238E27FC236}">
                  <a16:creationId xmlns:a16="http://schemas.microsoft.com/office/drawing/2014/main" id="{E8AE389A-9B15-6053-CF37-23A2F3E9E70B}"/>
                </a:ext>
              </a:extLst>
            </p:cNvPr>
            <p:cNvCxnSpPr>
              <a:cxnSpLocks/>
            </p:cNvCxnSpPr>
            <p:nvPr/>
          </p:nvCxnSpPr>
          <p:spPr bwMode="gray">
            <a:xfrm>
              <a:off x="329184" y="1856232"/>
              <a:ext cx="6878439" cy="14161"/>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cxnSp>
        <p:nvCxnSpPr>
          <p:cNvPr id="14" name="Straight Connector 13">
            <a:extLst>
              <a:ext uri="{FF2B5EF4-FFF2-40B4-BE49-F238E27FC236}">
                <a16:creationId xmlns:a16="http://schemas.microsoft.com/office/drawing/2014/main" id="{EF8F032B-4ECA-6AE3-8A1C-ECD9FF7CF09B}"/>
              </a:ext>
            </a:extLst>
          </p:cNvPr>
          <p:cNvCxnSpPr/>
          <p:nvPr>
            <p:custDataLst>
              <p:tags r:id="rId17"/>
            </p:custDataLst>
          </p:nvPr>
        </p:nvCxnSpPr>
        <p:spPr bwMode="auto">
          <a:xfrm>
            <a:off x="1727199" y="2455863"/>
            <a:ext cx="312738"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 name="Straight Connector 1">
            <a:extLst>
              <a:ext uri="{FF2B5EF4-FFF2-40B4-BE49-F238E27FC236}">
                <a16:creationId xmlns:a16="http://schemas.microsoft.com/office/drawing/2014/main" id="{009C545F-B3B2-B215-7801-A3D0DEEA9C07}"/>
              </a:ext>
            </a:extLst>
          </p:cNvPr>
          <p:cNvCxnSpPr/>
          <p:nvPr>
            <p:custDataLst>
              <p:tags r:id="rId18"/>
            </p:custDataLst>
          </p:nvPr>
        </p:nvCxnSpPr>
        <p:spPr bwMode="auto">
          <a:xfrm>
            <a:off x="2433637" y="3273425"/>
            <a:ext cx="312738"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 name="Straight Connector 3">
            <a:extLst>
              <a:ext uri="{FF2B5EF4-FFF2-40B4-BE49-F238E27FC236}">
                <a16:creationId xmlns:a16="http://schemas.microsoft.com/office/drawing/2014/main" id="{1F88B938-5414-7AC6-DDED-802EC240B8A1}"/>
              </a:ext>
            </a:extLst>
          </p:cNvPr>
          <p:cNvCxnSpPr/>
          <p:nvPr>
            <p:custDataLst>
              <p:tags r:id="rId19"/>
            </p:custDataLst>
          </p:nvPr>
        </p:nvCxnSpPr>
        <p:spPr bwMode="auto">
          <a:xfrm>
            <a:off x="3138487" y="3608388"/>
            <a:ext cx="312738"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59" name="Chart 58">
            <a:extLst>
              <a:ext uri="{FF2B5EF4-FFF2-40B4-BE49-F238E27FC236}">
                <a16:creationId xmlns:a16="http://schemas.microsoft.com/office/drawing/2014/main" id="{37AF3CE5-FAE4-E70B-F5C2-7FC3B208CEBF}"/>
              </a:ext>
            </a:extLst>
          </p:cNvPr>
          <p:cNvGraphicFramePr/>
          <p:nvPr>
            <p:custDataLst>
              <p:tags r:id="rId20"/>
            </p:custDataLst>
            <p:extLst>
              <p:ext uri="{D42A27DB-BD31-4B8C-83A1-F6EECF244321}">
                <p14:modId xmlns:p14="http://schemas.microsoft.com/office/powerpoint/2010/main" val="2021150626"/>
              </p:ext>
            </p:extLst>
          </p:nvPr>
        </p:nvGraphicFramePr>
        <p:xfrm>
          <a:off x="120650" y="2081213"/>
          <a:ext cx="4230688" cy="3427412"/>
        </p:xfrm>
        <a:graphic>
          <a:graphicData uri="http://schemas.openxmlformats.org/drawingml/2006/chart">
            <c:chart xmlns:c="http://schemas.openxmlformats.org/drawingml/2006/chart" xmlns:r="http://schemas.openxmlformats.org/officeDocument/2006/relationships" r:id="rId48"/>
          </a:graphicData>
        </a:graphic>
      </p:graphicFrame>
      <p:cxnSp>
        <p:nvCxnSpPr>
          <p:cNvPr id="41" name="Straight Connector 40">
            <a:extLst>
              <a:ext uri="{FF2B5EF4-FFF2-40B4-BE49-F238E27FC236}">
                <a16:creationId xmlns:a16="http://schemas.microsoft.com/office/drawing/2014/main" id="{9DC2BDBD-B6D8-E52E-0077-B8362F3C756D}"/>
              </a:ext>
            </a:extLst>
          </p:cNvPr>
          <p:cNvCxnSpPr/>
          <p:nvPr>
            <p:custDataLst>
              <p:tags r:id="rId21"/>
            </p:custDataLst>
          </p:nvPr>
        </p:nvCxnSpPr>
        <p:spPr bwMode="auto">
          <a:xfrm flipV="1">
            <a:off x="2236788" y="3200400"/>
            <a:ext cx="0" cy="9842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936548D4-FFD1-C021-51D5-EC4AB1735720}"/>
              </a:ext>
            </a:extLst>
          </p:cNvPr>
          <p:cNvCxnSpPr/>
          <p:nvPr>
            <p:custDataLst>
              <p:tags r:id="rId22"/>
            </p:custDataLst>
          </p:nvPr>
        </p:nvCxnSpPr>
        <p:spPr bwMode="auto">
          <a:xfrm flipV="1">
            <a:off x="2941638" y="3571876"/>
            <a:ext cx="0" cy="61913"/>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34" name="Text Placeholder 10">
            <a:extLst>
              <a:ext uri="{FF2B5EF4-FFF2-40B4-BE49-F238E27FC236}">
                <a16:creationId xmlns:a16="http://schemas.microsoft.com/office/drawing/2014/main" id="{6D2FA8E1-888A-BA42-9520-04E45EB8EA3E}"/>
              </a:ext>
            </a:extLst>
          </p:cNvPr>
          <p:cNvSpPr txBox="1">
            <a:spLocks/>
          </p:cNvSpPr>
          <p:nvPr>
            <p:custDataLst>
              <p:tags r:id="rId23"/>
            </p:custDataLst>
          </p:nvPr>
        </p:nvSpPr>
        <p:spPr bwMode="gray">
          <a:xfrm>
            <a:off x="1216025" y="2676525"/>
            <a:ext cx="628650" cy="152400"/>
          </a:xfrm>
          <a:prstGeom prst="rect">
            <a:avLst/>
          </a:prstGeom>
          <a:solidFill>
            <a:schemeClr val="bg1"/>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6332345E-175B-4D51-8D37-902AAE950FF1}" type="datetime''''''' ''''$4''''''''''''00'''''''',''0''''''''''''''''0''0 '">
              <a:rPr lang="en-US" altLang="en-US" sz="1000" smtClean="0">
                <a:solidFill>
                  <a:schemeClr val="bg2"/>
                </a:solidFill>
                <a:effectLst/>
              </a:rPr>
              <a:pPr marL="0" indent="0" algn="ctr">
                <a:spcBef>
                  <a:spcPct val="0"/>
                </a:spcBef>
                <a:spcAft>
                  <a:spcPct val="0"/>
                </a:spcAft>
                <a:buNone/>
              </a:pPr>
              <a:t> $400,000 </a:t>
            </a:fld>
            <a:endParaRPr lang="en-US" sz="1000">
              <a:solidFill>
                <a:schemeClr val="bg2"/>
              </a:solidFill>
            </a:endParaRPr>
          </a:p>
        </p:txBody>
      </p:sp>
      <p:sp>
        <p:nvSpPr>
          <p:cNvPr id="25" name="Text Placeholder 10">
            <a:extLst>
              <a:ext uri="{FF2B5EF4-FFF2-40B4-BE49-F238E27FC236}">
                <a16:creationId xmlns:a16="http://schemas.microsoft.com/office/drawing/2014/main" id="{832B3ABC-6A91-0560-977C-23A2C44F00B3}"/>
              </a:ext>
            </a:extLst>
          </p:cNvPr>
          <p:cNvSpPr txBox="1">
            <a:spLocks/>
          </p:cNvSpPr>
          <p:nvPr>
            <p:custDataLst>
              <p:tags r:id="rId24"/>
            </p:custDataLst>
          </p:nvPr>
        </p:nvSpPr>
        <p:spPr bwMode="gray">
          <a:xfrm>
            <a:off x="1163638" y="4090988"/>
            <a:ext cx="733425" cy="152400"/>
          </a:xfrm>
          <a:prstGeom prst="rect">
            <a:avLst/>
          </a:prstGeom>
          <a:solidFill>
            <a:schemeClr val="accent2"/>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41F31CF7-18D2-4122-800C-F019783C08B4}" type="datetime''''''' $1,''''500'''''''''',''''''''0''0''0 '''">
              <a:rPr lang="en-US" altLang="en-US" sz="1000" smtClean="0">
                <a:solidFill>
                  <a:schemeClr val="bg1"/>
                </a:solidFill>
                <a:effectLst/>
              </a:rPr>
              <a:pPr marL="0" indent="0" algn="ctr">
                <a:spcBef>
                  <a:spcPct val="0"/>
                </a:spcBef>
                <a:spcAft>
                  <a:spcPct val="0"/>
                </a:spcAft>
                <a:buNone/>
              </a:pPr>
              <a:t> $1,500,000 </a:t>
            </a:fld>
            <a:endParaRPr lang="en-US" sz="1000">
              <a:solidFill>
                <a:schemeClr val="bg1"/>
              </a:solidFill>
            </a:endParaRPr>
          </a:p>
        </p:txBody>
      </p:sp>
      <p:sp>
        <p:nvSpPr>
          <p:cNvPr id="23" name="Text Placeholder 10">
            <a:extLst>
              <a:ext uri="{FF2B5EF4-FFF2-40B4-BE49-F238E27FC236}">
                <a16:creationId xmlns:a16="http://schemas.microsoft.com/office/drawing/2014/main" id="{7C27084E-0DAD-2D8B-9193-6F9FAEE1F7E7}"/>
              </a:ext>
            </a:extLst>
          </p:cNvPr>
          <p:cNvSpPr txBox="1">
            <a:spLocks/>
          </p:cNvSpPr>
          <p:nvPr>
            <p:custDataLst>
              <p:tags r:id="rId25"/>
            </p:custDataLst>
          </p:nvPr>
        </p:nvSpPr>
        <p:spPr bwMode="auto">
          <a:xfrm>
            <a:off x="1223963" y="5316538"/>
            <a:ext cx="6127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5C0A8BFA-64F6-42E5-99C7-AD7BBC7A8139}" type="datetime'S''''y''s''''te''''''''m ''P''''ri''''''''''''c''e'">
              <a:rPr lang="en-US" altLang="en-US" sz="800" smtClean="0">
                <a:solidFill>
                  <a:srgbClr val="000000"/>
                </a:solidFill>
              </a:rPr>
              <a:pPr marL="0" lvl="0" indent="0" algn="ctr">
                <a:spcBef>
                  <a:spcPct val="0"/>
                </a:spcBef>
                <a:spcAft>
                  <a:spcPct val="0"/>
                </a:spcAft>
                <a:buNone/>
                <a:defRPr/>
              </a:pPr>
              <a:t>System Price</a:t>
            </a:fld>
            <a:endParaRPr kumimoji="0" lang="en-US" sz="800" b="0" i="0" strike="noStrike" kern="1200" cap="none" spc="0" normalizeH="0" baseline="0" noProof="0" dirty="0">
              <a:ln>
                <a:noFill/>
              </a:ln>
              <a:solidFill>
                <a:srgbClr val="000000"/>
              </a:solidFill>
              <a:effectLst/>
              <a:uLnTx/>
              <a:uFillTx/>
            </a:endParaRPr>
          </a:p>
        </p:txBody>
      </p:sp>
      <p:sp>
        <p:nvSpPr>
          <p:cNvPr id="24" name="Text Placeholder 10">
            <a:extLst>
              <a:ext uri="{FF2B5EF4-FFF2-40B4-BE49-F238E27FC236}">
                <a16:creationId xmlns:a16="http://schemas.microsoft.com/office/drawing/2014/main" id="{7CE847BE-C5B3-0E64-2939-DF71846210EB}"/>
              </a:ext>
            </a:extLst>
          </p:cNvPr>
          <p:cNvSpPr txBox="1">
            <a:spLocks/>
          </p:cNvSpPr>
          <p:nvPr>
            <p:custDataLst>
              <p:tags r:id="rId26"/>
            </p:custDataLst>
          </p:nvPr>
        </p:nvSpPr>
        <p:spPr bwMode="gray">
          <a:xfrm>
            <a:off x="1897063" y="2714625"/>
            <a:ext cx="679450" cy="152400"/>
          </a:xfrm>
          <a:prstGeom prst="rect">
            <a:avLst/>
          </a:prstGeom>
          <a:solidFill>
            <a:schemeClr val="accent1"/>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4AA479FA-DBF4-41DD-8748-417F859C65B8}" type="datetime''''''' ''''$''''''(''''''4''''''5''0'',0''''''0''''0'''')'">
              <a:rPr lang="en-US" altLang="en-US" sz="1000" smtClean="0">
                <a:solidFill>
                  <a:schemeClr val="bg1"/>
                </a:solidFill>
                <a:effectLst/>
              </a:rPr>
              <a:pPr marL="0" indent="0" algn="ctr">
                <a:spcBef>
                  <a:spcPct val="0"/>
                </a:spcBef>
                <a:spcAft>
                  <a:spcPct val="0"/>
                </a:spcAft>
                <a:buNone/>
              </a:pPr>
              <a:t> $(450,000)</a:t>
            </a:fld>
            <a:endParaRPr lang="en-US" sz="1000">
              <a:solidFill>
                <a:schemeClr val="bg1"/>
              </a:solidFill>
            </a:endParaRPr>
          </a:p>
        </p:txBody>
      </p:sp>
      <p:sp>
        <p:nvSpPr>
          <p:cNvPr id="29" name="Text Placeholder 10">
            <a:extLst>
              <a:ext uri="{FF2B5EF4-FFF2-40B4-BE49-F238E27FC236}">
                <a16:creationId xmlns:a16="http://schemas.microsoft.com/office/drawing/2014/main" id="{ECB4A8DB-0F08-0EA9-145E-21B49B1CD274}"/>
              </a:ext>
            </a:extLst>
          </p:cNvPr>
          <p:cNvSpPr txBox="1">
            <a:spLocks/>
          </p:cNvSpPr>
          <p:nvPr>
            <p:custDataLst>
              <p:tags r:id="rId27"/>
            </p:custDataLst>
          </p:nvPr>
        </p:nvSpPr>
        <p:spPr bwMode="auto">
          <a:xfrm>
            <a:off x="2149476" y="5316538"/>
            <a:ext cx="17621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1B9EE291-B487-4CDD-8F10-3E6B44652F35}" type="datetime'''I''T''''''''''''''''''''''''''''''''''''C'">
              <a:rPr lang="en-US" altLang="en-US" sz="800" smtClean="0">
                <a:solidFill>
                  <a:srgbClr val="000000"/>
                </a:solidFill>
              </a:rPr>
              <a:pPr marL="0" lvl="0" indent="0" algn="ctr">
                <a:spcBef>
                  <a:spcPct val="0"/>
                </a:spcBef>
                <a:spcAft>
                  <a:spcPct val="0"/>
                </a:spcAft>
                <a:buNone/>
                <a:defRPr/>
              </a:pPr>
              <a:t>ITC</a:t>
            </a:fld>
            <a:endParaRPr kumimoji="0" lang="en-US" sz="800" b="0" i="0" strike="noStrike" kern="1200" cap="none" spc="0" normalizeH="0" baseline="0" noProof="0">
              <a:ln>
                <a:noFill/>
              </a:ln>
              <a:solidFill>
                <a:srgbClr val="000000"/>
              </a:solidFill>
              <a:effectLst/>
              <a:uLnTx/>
              <a:uFillTx/>
            </a:endParaRPr>
          </a:p>
        </p:txBody>
      </p:sp>
      <p:sp>
        <p:nvSpPr>
          <p:cNvPr id="33" name="Text Placeholder 10">
            <a:extLst>
              <a:ext uri="{FF2B5EF4-FFF2-40B4-BE49-F238E27FC236}">
                <a16:creationId xmlns:a16="http://schemas.microsoft.com/office/drawing/2014/main" id="{096EDF96-CB21-356F-21F3-DAAFC9B0CDA4}"/>
              </a:ext>
            </a:extLst>
          </p:cNvPr>
          <p:cNvSpPr txBox="1">
            <a:spLocks/>
          </p:cNvSpPr>
          <p:nvPr>
            <p:custDataLst>
              <p:tags r:id="rId28"/>
            </p:custDataLst>
          </p:nvPr>
        </p:nvSpPr>
        <p:spPr bwMode="gray">
          <a:xfrm>
            <a:off x="2601913" y="3327400"/>
            <a:ext cx="679450" cy="152400"/>
          </a:xfrm>
          <a:prstGeom prst="rect">
            <a:avLst/>
          </a:prstGeom>
          <a:solidFill>
            <a:srgbClr val="C30C3E"/>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0280309D-E6B9-4085-891B-62A0AE081F9A}" type="datetime''''''' $''''(''''''''''1''''''7''5'''',''0''''0''''''0'')'''''">
              <a:rPr lang="en-US" altLang="en-US" sz="1000" smtClean="0">
                <a:solidFill>
                  <a:schemeClr val="bg1"/>
                </a:solidFill>
                <a:effectLst/>
              </a:rPr>
              <a:pPr marL="0" indent="0" algn="ctr">
                <a:spcBef>
                  <a:spcPct val="0"/>
                </a:spcBef>
                <a:spcAft>
                  <a:spcPct val="0"/>
                </a:spcAft>
                <a:buNone/>
              </a:pPr>
              <a:t> $(175,000)</a:t>
            </a:fld>
            <a:endParaRPr lang="en-US" sz="1000">
              <a:solidFill>
                <a:schemeClr val="bg1"/>
              </a:solidFill>
            </a:endParaRPr>
          </a:p>
        </p:txBody>
      </p:sp>
      <p:sp>
        <p:nvSpPr>
          <p:cNvPr id="21" name="Text Placeholder 10">
            <a:extLst>
              <a:ext uri="{FF2B5EF4-FFF2-40B4-BE49-F238E27FC236}">
                <a16:creationId xmlns:a16="http://schemas.microsoft.com/office/drawing/2014/main" id="{71398D21-5588-E460-CDAE-F358AAB0B0F7}"/>
              </a:ext>
            </a:extLst>
          </p:cNvPr>
          <p:cNvSpPr txBox="1">
            <a:spLocks/>
          </p:cNvSpPr>
          <p:nvPr>
            <p:custDataLst>
              <p:tags r:id="rId29"/>
            </p:custDataLst>
          </p:nvPr>
        </p:nvSpPr>
        <p:spPr bwMode="auto">
          <a:xfrm>
            <a:off x="2649538" y="5316539"/>
            <a:ext cx="585788"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4B37D0AD-7A8F-4E19-91BC-B838DA1623E4}" type="datetime'Dep''''''''re''ci''''at''''i''''o''''n'' Ben''''''efi''t'">
              <a:rPr lang="en-US" altLang="en-US" sz="800" smtClean="0">
                <a:solidFill>
                  <a:srgbClr val="000000"/>
                </a:solidFill>
              </a:rPr>
              <a:pPr marL="0" lvl="0" indent="0" algn="ctr">
                <a:spcBef>
                  <a:spcPct val="0"/>
                </a:spcBef>
                <a:spcAft>
                  <a:spcPct val="0"/>
                </a:spcAft>
                <a:buNone/>
                <a:defRPr/>
              </a:pPr>
              <a:t>Depreciation Benefit</a:t>
            </a:fld>
            <a:endParaRPr kumimoji="0" lang="en-US" sz="800" b="0" i="0" strike="noStrike" kern="1200" cap="none" spc="0" normalizeH="0" baseline="0" noProof="0">
              <a:ln>
                <a:noFill/>
              </a:ln>
              <a:solidFill>
                <a:srgbClr val="000000"/>
              </a:solidFill>
              <a:effectLst/>
              <a:uLnTx/>
              <a:uFillTx/>
            </a:endParaRPr>
          </a:p>
        </p:txBody>
      </p:sp>
      <p:sp>
        <p:nvSpPr>
          <p:cNvPr id="22" name="Text Placeholder 10">
            <a:extLst>
              <a:ext uri="{FF2B5EF4-FFF2-40B4-BE49-F238E27FC236}">
                <a16:creationId xmlns:a16="http://schemas.microsoft.com/office/drawing/2014/main" id="{78DE8C47-8111-241E-BB25-EF92EA55EE73}"/>
              </a:ext>
            </a:extLst>
          </p:cNvPr>
          <p:cNvSpPr txBox="1">
            <a:spLocks/>
          </p:cNvSpPr>
          <p:nvPr>
            <p:custDataLst>
              <p:tags r:id="rId30"/>
            </p:custDataLst>
          </p:nvPr>
        </p:nvSpPr>
        <p:spPr bwMode="auto">
          <a:xfrm>
            <a:off x="3392489" y="5316539"/>
            <a:ext cx="5127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45B8D190-102F-4E27-BB9F-5E50E43E0F0A}" type="datetime'U''p''''''f''''''r''''o''nt'''''' I''''nv''''es''''''''tment'">
              <a:rPr lang="en-US" altLang="en-US" sz="800" smtClean="0">
                <a:solidFill>
                  <a:srgbClr val="000000"/>
                </a:solidFill>
              </a:rPr>
              <a:pPr marL="0" lvl="0" indent="0" algn="ctr">
                <a:spcBef>
                  <a:spcPct val="0"/>
                </a:spcBef>
                <a:spcAft>
                  <a:spcPct val="0"/>
                </a:spcAft>
                <a:buNone/>
                <a:defRPr/>
              </a:pPr>
              <a:t>Upfront Investment</a:t>
            </a:fld>
            <a:endParaRPr kumimoji="0" lang="en-US" sz="800" b="0" i="0" strike="noStrike" kern="1200" cap="none" spc="0" normalizeH="0" baseline="0" noProof="0">
              <a:ln>
                <a:noFill/>
              </a:ln>
              <a:solidFill>
                <a:srgbClr val="000000"/>
              </a:solidFill>
              <a:effectLst/>
              <a:uLnTx/>
              <a:uFillTx/>
            </a:endParaRPr>
          </a:p>
        </p:txBody>
      </p:sp>
      <p:sp>
        <p:nvSpPr>
          <p:cNvPr id="26" name="Text Placeholder 10">
            <a:extLst>
              <a:ext uri="{FF2B5EF4-FFF2-40B4-BE49-F238E27FC236}">
                <a16:creationId xmlns:a16="http://schemas.microsoft.com/office/drawing/2014/main" id="{4E5B89BB-AAEF-F6C6-490F-4693CD7C479D}"/>
              </a:ext>
            </a:extLst>
          </p:cNvPr>
          <p:cNvSpPr txBox="1">
            <a:spLocks/>
          </p:cNvSpPr>
          <p:nvPr>
            <p:custDataLst>
              <p:tags r:id="rId31"/>
            </p:custDataLst>
          </p:nvPr>
        </p:nvSpPr>
        <p:spPr bwMode="gray">
          <a:xfrm>
            <a:off x="1163638" y="2278063"/>
            <a:ext cx="7334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D66D2D20-B51E-4169-AAC3-0488D8A301FB}" type="datetime' ''''''$''1,''''9''0''0'''''''''''',''''0''''0''''''''0 '''''">
              <a:rPr lang="en-US" altLang="en-US" sz="1000" smtClean="0"/>
              <a:pPr marL="0" indent="0" algn="ctr">
                <a:spcBef>
                  <a:spcPct val="0"/>
                </a:spcBef>
                <a:spcAft>
                  <a:spcPct val="0"/>
                </a:spcAft>
                <a:buNone/>
              </a:pPr>
              <a:t> $1,900,000 </a:t>
            </a:fld>
            <a:endParaRPr lang="en-US" sz="1000" dirty="0"/>
          </a:p>
        </p:txBody>
      </p:sp>
      <p:sp>
        <p:nvSpPr>
          <p:cNvPr id="27" name="Text Placeholder 10">
            <a:extLst>
              <a:ext uri="{FF2B5EF4-FFF2-40B4-BE49-F238E27FC236}">
                <a16:creationId xmlns:a16="http://schemas.microsoft.com/office/drawing/2014/main" id="{39332CD6-C11A-0FB7-A28E-DEDCC091C50D}"/>
              </a:ext>
            </a:extLst>
          </p:cNvPr>
          <p:cNvSpPr txBox="1">
            <a:spLocks/>
          </p:cNvSpPr>
          <p:nvPr>
            <p:custDataLst>
              <p:tags r:id="rId32"/>
            </p:custDataLst>
          </p:nvPr>
        </p:nvSpPr>
        <p:spPr bwMode="gray">
          <a:xfrm>
            <a:off x="1897063" y="3451225"/>
            <a:ext cx="6794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2C34BAC3-2E9C-4421-BDE5-6C20DBE6E59F}" type="datetime''' $(''5''''''''''5''''0,0''0''''''0'''''')'''''''''''''''">
              <a:rPr lang="en-US" altLang="en-US" sz="1000" smtClean="0"/>
              <a:pPr marL="0" indent="0" algn="ctr">
                <a:spcBef>
                  <a:spcPct val="0"/>
                </a:spcBef>
                <a:spcAft>
                  <a:spcPct val="0"/>
                </a:spcAft>
                <a:buNone/>
              </a:pPr>
              <a:t> $(550,000)</a:t>
            </a:fld>
            <a:endParaRPr lang="en-US" sz="1000"/>
          </a:p>
        </p:txBody>
      </p:sp>
      <p:sp>
        <p:nvSpPr>
          <p:cNvPr id="28" name="Text Placeholder 10">
            <a:extLst>
              <a:ext uri="{FF2B5EF4-FFF2-40B4-BE49-F238E27FC236}">
                <a16:creationId xmlns:a16="http://schemas.microsoft.com/office/drawing/2014/main" id="{877C7A9F-FDF6-0C5D-6A9D-063D7D518DE5}"/>
              </a:ext>
            </a:extLst>
          </p:cNvPr>
          <p:cNvSpPr txBox="1">
            <a:spLocks/>
          </p:cNvSpPr>
          <p:nvPr>
            <p:custDataLst>
              <p:tags r:id="rId33"/>
            </p:custDataLst>
          </p:nvPr>
        </p:nvSpPr>
        <p:spPr bwMode="gray">
          <a:xfrm>
            <a:off x="2601913" y="3786188"/>
            <a:ext cx="6794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864EC255-35E7-4E5C-B539-859BDD125508}" type="datetime' ''''''''''''''''$''''''''''(2''2''5'''''''''',''0''''''''00)'">
              <a:rPr lang="en-US" altLang="en-US" sz="1000" smtClean="0"/>
              <a:pPr marL="0" indent="0" algn="ctr">
                <a:spcBef>
                  <a:spcPct val="0"/>
                </a:spcBef>
                <a:spcAft>
                  <a:spcPct val="0"/>
                </a:spcAft>
                <a:buNone/>
              </a:pPr>
              <a:t> $(225,000)</a:t>
            </a:fld>
            <a:endParaRPr lang="en-US" sz="1000"/>
          </a:p>
        </p:txBody>
      </p:sp>
      <p:sp>
        <p:nvSpPr>
          <p:cNvPr id="35" name="btfpColumnHeaderBoxText399874">
            <a:extLst>
              <a:ext uri="{FF2B5EF4-FFF2-40B4-BE49-F238E27FC236}">
                <a16:creationId xmlns:a16="http://schemas.microsoft.com/office/drawing/2014/main" id="{C5E57D51-C97D-16A6-0F4A-0261C5FDE425}"/>
              </a:ext>
            </a:extLst>
          </p:cNvPr>
          <p:cNvSpPr txBox="1"/>
          <p:nvPr/>
        </p:nvSpPr>
        <p:spPr bwMode="gray">
          <a:xfrm>
            <a:off x="471241" y="1987899"/>
            <a:ext cx="3750170" cy="226664"/>
          </a:xfrm>
          <a:prstGeom prst="rect">
            <a:avLst/>
          </a:prstGeom>
          <a:noFill/>
        </p:spPr>
        <p:txBody>
          <a:bodyPr vert="horz" wrap="square" lIns="36036" tIns="36036" rIns="36036" bIns="36036" rtlCol="0" anchor="b">
            <a:spAutoFit/>
          </a:bodyPr>
          <a:lstStyle/>
          <a:p>
            <a:pPr marL="0" indent="0">
              <a:spcBef>
                <a:spcPts val="0"/>
              </a:spcBef>
              <a:buNone/>
              <a:defRPr/>
            </a:pPr>
            <a:r>
              <a:rPr lang="en-US" sz="1000" b="1">
                <a:solidFill>
                  <a:srgbClr val="000000"/>
                </a:solidFill>
                <a:latin typeface="Arial"/>
                <a:ea typeface="Calibri"/>
                <a:cs typeface="Arial"/>
              </a:rPr>
              <a:t>Waterfall of a 1MW project without state-incentives</a:t>
            </a:r>
            <a:endParaRPr lang="en-US" sz="1000"/>
          </a:p>
        </p:txBody>
      </p:sp>
      <p:sp>
        <p:nvSpPr>
          <p:cNvPr id="36" name="btfpColumnHeaderBoxText399874">
            <a:extLst>
              <a:ext uri="{FF2B5EF4-FFF2-40B4-BE49-F238E27FC236}">
                <a16:creationId xmlns:a16="http://schemas.microsoft.com/office/drawing/2014/main" id="{8084F74C-F6A4-7A55-136B-6C587028E0B9}"/>
              </a:ext>
            </a:extLst>
          </p:cNvPr>
          <p:cNvSpPr txBox="1"/>
          <p:nvPr/>
        </p:nvSpPr>
        <p:spPr bwMode="gray">
          <a:xfrm>
            <a:off x="4790065" y="1987899"/>
            <a:ext cx="2330080" cy="226664"/>
          </a:xfrm>
          <a:prstGeom prst="rect">
            <a:avLst/>
          </a:prstGeom>
          <a:noFill/>
        </p:spPr>
        <p:txBody>
          <a:bodyPr vert="horz" wrap="square" lIns="36036" tIns="36036" rIns="36036" bIns="36036" rtlCol="0" anchor="b">
            <a:spAutoFit/>
          </a:bodyPr>
          <a:lstStyle/>
          <a:p>
            <a:pPr marL="0" indent="0">
              <a:spcBef>
                <a:spcPts val="0"/>
              </a:spcBef>
              <a:buNone/>
              <a:defRPr/>
            </a:pPr>
            <a:r>
              <a:rPr lang="en-US" sz="1000" b="1" dirty="0">
                <a:solidFill>
                  <a:srgbClr val="000000"/>
                </a:solidFill>
                <a:latin typeface="Arial"/>
                <a:ea typeface="Calibri"/>
                <a:cs typeface="Arial"/>
              </a:rPr>
              <a:t>Return Profile if based in:</a:t>
            </a:r>
            <a:endParaRPr lang="en-US" sz="1000" dirty="0"/>
          </a:p>
        </p:txBody>
      </p:sp>
      <p:sp>
        <p:nvSpPr>
          <p:cNvPr id="44" name="TextBox 43">
            <a:extLst>
              <a:ext uri="{FF2B5EF4-FFF2-40B4-BE49-F238E27FC236}">
                <a16:creationId xmlns:a16="http://schemas.microsoft.com/office/drawing/2014/main" id="{0612D891-FA6F-05C9-FC0F-001BC98E0171}"/>
              </a:ext>
            </a:extLst>
          </p:cNvPr>
          <p:cNvSpPr txBox="1"/>
          <p:nvPr/>
        </p:nvSpPr>
        <p:spPr bwMode="gray">
          <a:xfrm>
            <a:off x="343808" y="5671184"/>
            <a:ext cx="6374896" cy="369332"/>
          </a:xfrm>
          <a:prstGeom prst="rect">
            <a:avLst/>
          </a:prstGeom>
          <a:noFill/>
        </p:spPr>
        <p:txBody>
          <a:bodyPr wrap="square" lIns="0" tIns="0" rIns="0" bIns="0" rtlCol="0">
            <a:spAutoFit/>
          </a:bodyPr>
          <a:lstStyle/>
          <a:p>
            <a:pPr marL="0" indent="0">
              <a:spcBef>
                <a:spcPts val="0"/>
              </a:spcBef>
              <a:buNone/>
            </a:pPr>
            <a:r>
              <a:rPr lang="en-US" sz="800" dirty="0"/>
              <a:t>- Diagonal represent additional cost/savings for range estimate.</a:t>
            </a:r>
          </a:p>
          <a:p>
            <a:pPr marL="0" indent="0">
              <a:spcBef>
                <a:spcPts val="0"/>
              </a:spcBef>
              <a:buNone/>
            </a:pPr>
            <a:r>
              <a:rPr lang="en-US" sz="800" dirty="0"/>
              <a:t>- Assuming a standard 1 MW solar project (BTM/direct ownership): On-site system, behind the meter, for self-consumption; direct ownership</a:t>
            </a:r>
            <a:br>
              <a:rPr lang="en-US" sz="800" dirty="0"/>
            </a:br>
            <a:r>
              <a:rPr lang="en-US" sz="800" dirty="0"/>
              <a:t>  provides full control, access to tax incentives, and long-term savings.</a:t>
            </a:r>
          </a:p>
        </p:txBody>
      </p:sp>
    </p:spTree>
    <p:custDataLst>
      <p:tags r:id="rId1"/>
    </p:custDataLst>
    <p:extLst>
      <p:ext uri="{BB962C8B-B14F-4D97-AF65-F5344CB8AC3E}">
        <p14:creationId xmlns:p14="http://schemas.microsoft.com/office/powerpoint/2010/main" val="2851737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2DB6B-607A-E82F-51D3-90C99CE94B80}"/>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9A335C0C-BC36-6442-5DA1-13B248483994}"/>
              </a:ext>
            </a:extLst>
          </p:cNvPr>
          <p:cNvGraphicFramePr>
            <a:graphicFrameLocks/>
          </p:cNvGraphicFramePr>
          <p:nvPr>
            <p:custDataLst>
              <p:tags r:id="rId2"/>
            </p:custDataLst>
            <p:extLst>
              <p:ext uri="{D42A27DB-BD31-4B8C-83A1-F6EECF244321}">
                <p14:modId xmlns:p14="http://schemas.microsoft.com/office/powerpoint/2010/main" val="8093522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4" imgW="592" imgH="591" progId="TCLayout.ActiveDocument.1">
                  <p:embed/>
                </p:oleObj>
              </mc:Choice>
              <mc:Fallback>
                <p:oleObj name="think-cell Slide" r:id="rId44" imgW="592" imgH="591" progId="TCLayout.ActiveDocument.1">
                  <p:embed/>
                  <p:pic>
                    <p:nvPicPr>
                      <p:cNvPr id="7" name="think-cell data - do not delete" hidden="1">
                        <a:extLst>
                          <a:ext uri="{FF2B5EF4-FFF2-40B4-BE49-F238E27FC236}">
                            <a16:creationId xmlns:a16="http://schemas.microsoft.com/office/drawing/2014/main" id="{9A335C0C-BC36-6442-5DA1-13B248483994}"/>
                          </a:ext>
                        </a:extLst>
                      </p:cNvPr>
                      <p:cNvPicPr/>
                      <p:nvPr/>
                    </p:nvPicPr>
                    <p:blipFill>
                      <a:blip r:embed="rId45"/>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3AE23977-E3B2-C1F1-FB6C-0244BF230CAB}"/>
              </a:ext>
            </a:extLst>
          </p:cNvPr>
          <p:cNvSpPr>
            <a:spLocks noGrp="1"/>
          </p:cNvSpPr>
          <p:nvPr>
            <p:ph type="title"/>
          </p:nvPr>
        </p:nvSpPr>
        <p:spPr/>
        <p:txBody>
          <a:bodyPr vert="horz">
            <a:noAutofit/>
          </a:bodyPr>
          <a:lstStyle/>
          <a:p>
            <a:r>
              <a:rPr lang="en-US" b="1" dirty="0">
                <a:latin typeface="Arial"/>
                <a:cs typeface="Arial"/>
              </a:rPr>
              <a:t>Deregulated Texas energy market boon for solar, surpassing California in 2024</a:t>
            </a:r>
            <a:endParaRPr lang="en-US" dirty="0"/>
          </a:p>
        </p:txBody>
      </p:sp>
      <p:grpSp>
        <p:nvGrpSpPr>
          <p:cNvPr id="255" name="btfpColumnHeaderBox399874">
            <a:extLst>
              <a:ext uri="{FF2B5EF4-FFF2-40B4-BE49-F238E27FC236}">
                <a16:creationId xmlns:a16="http://schemas.microsoft.com/office/drawing/2014/main" id="{AE83E7FA-2D47-AB4A-2129-1D5314AC2C48}"/>
              </a:ext>
            </a:extLst>
          </p:cNvPr>
          <p:cNvGrpSpPr/>
          <p:nvPr>
            <p:custDataLst>
              <p:tags r:id="rId3"/>
            </p:custDataLst>
          </p:nvPr>
        </p:nvGrpSpPr>
        <p:grpSpPr>
          <a:xfrm>
            <a:off x="329185" y="1554480"/>
            <a:ext cx="7260725" cy="315913"/>
            <a:chOff x="8951913" y="1554480"/>
            <a:chExt cx="1782013" cy="315913"/>
          </a:xfrm>
        </p:grpSpPr>
        <p:sp>
          <p:nvSpPr>
            <p:cNvPr id="256" name="btfpColumnHeaderBoxText399874">
              <a:extLst>
                <a:ext uri="{FF2B5EF4-FFF2-40B4-BE49-F238E27FC236}">
                  <a16:creationId xmlns:a16="http://schemas.microsoft.com/office/drawing/2014/main" id="{FF8B261D-309F-EC7C-15E0-10C5551D2952}"/>
                </a:ext>
              </a:extLst>
            </p:cNvPr>
            <p:cNvSpPr txBox="1"/>
            <p:nvPr/>
          </p:nvSpPr>
          <p:spPr bwMode="gray">
            <a:xfrm>
              <a:off x="8951914" y="1554480"/>
              <a:ext cx="1782012" cy="288219"/>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Total installed utility-scale solar capacity in Texas and California</a:t>
              </a:r>
              <a:r>
                <a:rPr lang="en-US" sz="1400" b="1" dirty="0">
                  <a:solidFill>
                    <a:srgbClr val="000000"/>
                  </a:solidFill>
                  <a:latin typeface="Arial"/>
                </a:rPr>
                <a:t> (</a:t>
              </a:r>
              <a:r>
                <a:rPr kumimoji="0" lang="en-US" sz="1400" b="1" u="none" strike="noStrike" kern="1200" cap="none" spc="0" normalizeH="0" baseline="0" noProof="0" dirty="0">
                  <a:ln>
                    <a:noFill/>
                  </a:ln>
                  <a:solidFill>
                    <a:srgbClr val="000000"/>
                  </a:solidFill>
                  <a:effectLst/>
                  <a:uLnTx/>
                  <a:uFillTx/>
                  <a:latin typeface="Arial"/>
                  <a:ea typeface="+mn-ea"/>
                  <a:cs typeface="+mn-cs"/>
                </a:rPr>
                <a:t>GW)</a:t>
              </a:r>
            </a:p>
          </p:txBody>
        </p:sp>
        <p:cxnSp>
          <p:nvCxnSpPr>
            <p:cNvPr id="257" name="btfpColumnHeaderBoxLine399874">
              <a:extLst>
                <a:ext uri="{FF2B5EF4-FFF2-40B4-BE49-F238E27FC236}">
                  <a16:creationId xmlns:a16="http://schemas.microsoft.com/office/drawing/2014/main" id="{3D684E26-418F-7D42-9EAA-AF6CFA6251BA}"/>
                </a:ext>
              </a:extLst>
            </p:cNvPr>
            <p:cNvCxnSpPr>
              <a:cxnSpLocks/>
            </p:cNvCxnSpPr>
            <p:nvPr/>
          </p:nvCxnSpPr>
          <p:spPr bwMode="gray">
            <a:xfrm>
              <a:off x="8951913" y="1856232"/>
              <a:ext cx="1782013" cy="14161"/>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59" name="TextBox 8">
            <a:extLst>
              <a:ext uri="{FF2B5EF4-FFF2-40B4-BE49-F238E27FC236}">
                <a16:creationId xmlns:a16="http://schemas.microsoft.com/office/drawing/2014/main" id="{42A7BF97-CAD3-EF0D-FF66-DD4406CE4A18}"/>
              </a:ext>
            </a:extLst>
          </p:cNvPr>
          <p:cNvSpPr txBox="1"/>
          <p:nvPr/>
        </p:nvSpPr>
        <p:spPr bwMode="gray">
          <a:xfrm>
            <a:off x="8120135" y="1551396"/>
            <a:ext cx="3741665" cy="4662815"/>
          </a:xfrm>
          <a:prstGeom prst="rect">
            <a:avLst/>
          </a:prstGeom>
          <a:solidFill>
            <a:srgbClr val="E3E8EE"/>
          </a:solidFill>
        </p:spPr>
        <p:txBody>
          <a:bodyPr wrap="square" lIns="137160" tIns="137160" rIns="274320" bIns="137160" rtlCol="0" anchor="t">
            <a:spAutoFit/>
          </a:bodyPr>
          <a:lstStyle/>
          <a:p>
            <a:pPr marL="0" marR="0" lvl="0" indent="0" algn="l" defTabSz="711200" rtl="0" eaLnBrk="1" fontAlgn="auto" latinLnBrk="0" hangingPunct="1">
              <a:lnSpc>
                <a:spcPct val="100000"/>
              </a:lnSpc>
              <a:spcBef>
                <a:spcPts val="600"/>
              </a:spcBef>
              <a:spcAft>
                <a:spcPts val="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Observations</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a:p>
            <a:pPr marL="171450" marR="0" lvl="0" indent="-171450" algn="l" defTabSz="711200" rtl="0" eaLnBrk="1" fontAlgn="auto" latinLnBrk="0" hangingPunct="1">
              <a:lnSpc>
                <a:spcPct val="100000"/>
              </a:lnSpc>
              <a:spcBef>
                <a:spcPts val="600"/>
              </a:spcBef>
              <a:spcAft>
                <a:spcPts val="600"/>
              </a:spcAft>
              <a:buClrTx/>
              <a:buSzTx/>
              <a:buFont typeface="Arial,Sans-Serif" panose="020B0604020202020204" pitchFamily="34" charset="0"/>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Arial"/>
              </a:rPr>
              <a:t>Texas surpassed California</a:t>
            </a:r>
            <a:r>
              <a:rPr kumimoji="0" lang="en-US" sz="1050" b="0" i="0" u="none" strike="noStrike" kern="1200" cap="none" spc="0" normalizeH="0" baseline="0" noProof="0" dirty="0">
                <a:ln>
                  <a:noFill/>
                </a:ln>
                <a:solidFill>
                  <a:srgbClr val="000000"/>
                </a:solidFill>
                <a:effectLst/>
                <a:uLnTx/>
                <a:uFillTx/>
                <a:latin typeface="Arial"/>
                <a:ea typeface="+mn-ea"/>
                <a:cs typeface="Arial"/>
              </a:rPr>
              <a:t> as leading solar PV state after </a:t>
            </a:r>
            <a:r>
              <a:rPr kumimoji="0" lang="en-US" sz="1050" b="1" i="0" u="none" strike="noStrike" kern="1200" cap="none" spc="0" normalizeH="0" baseline="0" noProof="0" dirty="0">
                <a:ln>
                  <a:noFill/>
                </a:ln>
                <a:solidFill>
                  <a:srgbClr val="000000"/>
                </a:solidFill>
                <a:effectLst/>
                <a:uLnTx/>
                <a:uFillTx/>
                <a:latin typeface="Arial"/>
                <a:ea typeface="+mn-ea"/>
                <a:cs typeface="Arial"/>
              </a:rPr>
              <a:t>adding 1.6 GW in Q2 of 2024</a:t>
            </a:r>
            <a:r>
              <a:rPr kumimoji="0" lang="en-US" sz="1050" b="0" i="0" u="none" strike="noStrike" kern="1200" cap="none" spc="0" normalizeH="0" baseline="0" noProof="0" dirty="0">
                <a:ln>
                  <a:noFill/>
                </a:ln>
                <a:solidFill>
                  <a:srgbClr val="000000"/>
                </a:solidFill>
                <a:effectLst/>
                <a:uLnTx/>
                <a:uFillTx/>
                <a:latin typeface="Arial"/>
                <a:ea typeface="+mn-ea"/>
                <a:cs typeface="Arial"/>
              </a:rPr>
              <a:t> (ACP). </a:t>
            </a:r>
          </a:p>
          <a:p>
            <a:pPr marL="171450" marR="0" lvl="0" indent="-171450" algn="l" defTabSz="711200" rtl="0" eaLnBrk="1" fontAlgn="auto" latinLnBrk="0" hangingPunct="1">
              <a:lnSpc>
                <a:spcPct val="100000"/>
              </a:lnSpc>
              <a:spcBef>
                <a:spcPts val="600"/>
              </a:spcBef>
              <a:spcAft>
                <a:spcPts val="600"/>
              </a:spcAft>
              <a:buClrTx/>
              <a:buSzTx/>
              <a:buFont typeface="Arial,Sans-Serif"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Arial"/>
              </a:rPr>
              <a:t>Texas installed nearly </a:t>
            </a:r>
            <a:r>
              <a:rPr kumimoji="0" lang="en-US" sz="1050" b="1" i="0" u="none" strike="noStrike" kern="1200" cap="none" spc="0" normalizeH="0" baseline="0" noProof="0" dirty="0">
                <a:ln>
                  <a:noFill/>
                </a:ln>
                <a:solidFill>
                  <a:srgbClr val="000000"/>
                </a:solidFill>
                <a:effectLst/>
                <a:uLnTx/>
                <a:uFillTx/>
                <a:latin typeface="Arial"/>
                <a:ea typeface="+mn-ea"/>
                <a:cs typeface="Arial"/>
              </a:rPr>
              <a:t>9 GW of new solar by the end of 2024</a:t>
            </a:r>
            <a:r>
              <a:rPr kumimoji="0" lang="en-US" sz="1050" b="0" i="0" u="none" strike="noStrike" kern="1200" cap="none" spc="0" normalizeH="0" baseline="0" noProof="0" dirty="0">
                <a:ln>
                  <a:noFill/>
                </a:ln>
                <a:solidFill>
                  <a:srgbClr val="000000"/>
                </a:solidFill>
                <a:effectLst/>
                <a:uLnTx/>
                <a:uFillTx/>
                <a:latin typeface="Arial"/>
                <a:ea typeface="+mn-ea"/>
                <a:cs typeface="Arial"/>
              </a:rPr>
              <a:t> – over one-fourth of the U.S. 2024 additions –</a:t>
            </a:r>
            <a:r>
              <a:rPr kumimoji="0" lang="en-US" sz="1050" b="1" i="0" u="none" strike="noStrike" kern="1200" cap="none" spc="0" normalizeH="0" baseline="0" noProof="0" dirty="0">
                <a:ln>
                  <a:noFill/>
                </a:ln>
                <a:solidFill>
                  <a:srgbClr val="000000"/>
                </a:solidFill>
                <a:effectLst/>
                <a:uLnTx/>
                <a:uFillTx/>
                <a:latin typeface="Arial"/>
                <a:ea typeface="+mn-ea"/>
                <a:cs typeface="Arial"/>
              </a:rPr>
              <a:t> </a:t>
            </a:r>
            <a:r>
              <a:rPr kumimoji="0" lang="en-US" sz="1050" b="0" i="0" u="none" strike="noStrike" kern="1200" cap="none" spc="0" normalizeH="0" baseline="0" noProof="0" dirty="0">
                <a:ln>
                  <a:noFill/>
                </a:ln>
                <a:solidFill>
                  <a:srgbClr val="000000"/>
                </a:solidFill>
                <a:effectLst/>
                <a:uLnTx/>
                <a:uFillTx/>
                <a:latin typeface="Arial"/>
                <a:ea typeface="+mn-ea"/>
                <a:cs typeface="Arial"/>
              </a:rPr>
              <a:t>for a </a:t>
            </a:r>
            <a:r>
              <a:rPr kumimoji="0" lang="en-US" sz="1050" b="1" i="0" u="none" strike="noStrike" kern="1200" cap="none" spc="0" normalizeH="0" baseline="0" noProof="0" dirty="0">
                <a:ln>
                  <a:noFill/>
                </a:ln>
                <a:solidFill>
                  <a:srgbClr val="000000"/>
                </a:solidFill>
                <a:effectLst/>
                <a:uLnTx/>
                <a:uFillTx/>
                <a:latin typeface="Arial"/>
                <a:ea typeface="+mn-ea"/>
                <a:cs typeface="Arial"/>
              </a:rPr>
              <a:t>total capacity of 27.5 GW</a:t>
            </a:r>
            <a:r>
              <a:rPr kumimoji="0" lang="en-US" sz="1050" b="0" i="0" u="none" strike="noStrike" kern="1200" cap="none" spc="0" normalizeH="0" baseline="0" noProof="0" dirty="0">
                <a:ln>
                  <a:noFill/>
                </a:ln>
                <a:solidFill>
                  <a:srgbClr val="000000"/>
                </a:solidFill>
                <a:effectLst/>
                <a:uLnTx/>
                <a:uFillTx/>
                <a:latin typeface="Arial"/>
                <a:ea typeface="+mn-ea"/>
                <a:cs typeface="Arial"/>
              </a:rPr>
              <a:t> (ACP).</a:t>
            </a:r>
            <a:endParaRPr kumimoji="0" lang="en-US" sz="1050" b="0" i="0" u="none" strike="noStrike" kern="1200" cap="none" spc="0" normalizeH="0" baseline="0" noProof="0" dirty="0">
              <a:ln>
                <a:noFill/>
              </a:ln>
              <a:solidFill>
                <a:srgbClr val="000000"/>
              </a:solidFill>
              <a:effectLst/>
              <a:uLnTx/>
              <a:uFillTx/>
              <a:latin typeface="Arial"/>
              <a:ea typeface="+mn-ea"/>
              <a:cs typeface="+mn-cs"/>
            </a:endParaRPr>
          </a:p>
          <a:p>
            <a:pPr marL="171450" marR="0" lvl="0" indent="-171450" algn="l" defTabSz="711200" rtl="0" eaLnBrk="1" fontAlgn="auto" latinLnBrk="0" hangingPunct="1">
              <a:lnSpc>
                <a:spcPct val="100000"/>
              </a:lnSpc>
              <a:spcBef>
                <a:spcPts val="600"/>
              </a:spcBef>
              <a:spcAft>
                <a:spcPts val="4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Arial"/>
                <a:ea typeface="+mn-lt"/>
                <a:cs typeface="Arial"/>
              </a:rPr>
              <a:t>Texas is </a:t>
            </a:r>
            <a:r>
              <a:rPr kumimoji="0" lang="en-US" sz="1050" b="1" i="0" u="none" strike="noStrike" kern="1200" cap="none" spc="0" normalizeH="0" baseline="0" noProof="0" dirty="0">
                <a:ln>
                  <a:noFill/>
                </a:ln>
                <a:solidFill>
                  <a:srgbClr val="000000"/>
                </a:solidFill>
                <a:effectLst/>
                <a:uLnTx/>
                <a:uFillTx/>
                <a:latin typeface="Arial"/>
                <a:ea typeface="+mn-lt"/>
                <a:cs typeface="Arial"/>
              </a:rPr>
              <a:t>expected to install 11.6 GW</a:t>
            </a:r>
            <a:r>
              <a:rPr kumimoji="0" lang="en-US" sz="1050" b="0" i="0" u="none" strike="noStrike" kern="1200" cap="none" spc="0" normalizeH="0" baseline="0" noProof="0" dirty="0">
                <a:ln>
                  <a:noFill/>
                </a:ln>
                <a:solidFill>
                  <a:srgbClr val="000000"/>
                </a:solidFill>
                <a:effectLst/>
                <a:uLnTx/>
                <a:uFillTx/>
                <a:latin typeface="Arial"/>
                <a:ea typeface="+mn-lt"/>
                <a:cs typeface="Arial"/>
              </a:rPr>
              <a:t> new utility-scale solar in 2025 (EIA).</a:t>
            </a:r>
            <a:endParaRPr kumimoji="0" lang="en-US" sz="1050" b="1" i="0" u="none" strike="noStrike" kern="1200" cap="none" spc="0" normalizeH="0" baseline="0" noProof="0" dirty="0">
              <a:ln>
                <a:noFill/>
              </a:ln>
              <a:solidFill>
                <a:srgbClr val="000000"/>
              </a:solidFill>
              <a:effectLst/>
              <a:uLnTx/>
              <a:uFillTx/>
              <a:latin typeface="Arial"/>
              <a:ea typeface="+mn-ea"/>
              <a:cs typeface="Arial"/>
            </a:endParaRPr>
          </a:p>
          <a:p>
            <a:pPr marL="171450" marR="0" lvl="0" indent="-171450" algn="l" defTabSz="711200" rtl="0" eaLnBrk="1" fontAlgn="auto" latinLnBrk="0" hangingPunct="1">
              <a:lnSpc>
                <a:spcPct val="100000"/>
              </a:lnSpc>
              <a:spcBef>
                <a:spcPts val="600"/>
              </a:spcBef>
              <a:spcAft>
                <a:spcPts val="40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Arial"/>
              </a:rPr>
              <a:t>Texas’ advantage: </a:t>
            </a:r>
            <a:endParaRPr kumimoji="0" lang="en-US" sz="1050" b="0" i="0" u="none" strike="noStrike" kern="1200" cap="none" spc="0" normalizeH="0" baseline="0" noProof="0" dirty="0">
              <a:ln>
                <a:noFill/>
              </a:ln>
              <a:solidFill>
                <a:srgbClr val="000000"/>
              </a:solidFill>
              <a:effectLst/>
              <a:uLnTx/>
              <a:uFillTx/>
              <a:latin typeface="Arial"/>
              <a:ea typeface="+mn-ea"/>
              <a:cs typeface="Arial"/>
            </a:endParaRPr>
          </a:p>
          <a:p>
            <a:pPr marL="355600" marR="0" lvl="1" indent="-177800" algn="l" defTabSz="711200" rtl="0" eaLnBrk="1" fontAlgn="auto" latinLnBrk="0" hangingPunct="1">
              <a:lnSpc>
                <a:spcPct val="100000"/>
              </a:lnSpc>
              <a:spcBef>
                <a:spcPts val="600"/>
              </a:spcBef>
              <a:spcAft>
                <a:spcPts val="4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Deregulated, electricity-only energy market</a:t>
            </a:r>
            <a:endParaRPr kumimoji="0" lang="en-US" sz="1050" b="0" i="0" u="none" strike="noStrike" kern="1200" cap="none" spc="0" normalizeH="0" baseline="0" noProof="0" dirty="0">
              <a:ln>
                <a:noFill/>
              </a:ln>
              <a:solidFill>
                <a:srgbClr val="000000"/>
              </a:solidFill>
              <a:effectLst/>
              <a:uLnTx/>
              <a:uFillTx/>
              <a:latin typeface="Arial"/>
              <a:ea typeface="+mn-ea"/>
              <a:cs typeface="Arial"/>
            </a:endParaRPr>
          </a:p>
          <a:p>
            <a:pPr marL="355600" marR="0" lvl="1" indent="-177800" algn="l" defTabSz="711200" rtl="0" eaLnBrk="1" fontAlgn="auto" latinLnBrk="0" hangingPunct="1">
              <a:lnSpc>
                <a:spcPct val="100000"/>
              </a:lnSpc>
              <a:spcBef>
                <a:spcPts val="600"/>
              </a:spcBef>
              <a:spcAft>
                <a:spcPts val="4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Streamlined approval process</a:t>
            </a:r>
            <a:endParaRPr kumimoji="0" lang="en-US" sz="1050" b="0" i="0" u="none" strike="noStrike" kern="1200" cap="none" spc="0" normalizeH="0" baseline="0" noProof="0" dirty="0">
              <a:ln>
                <a:noFill/>
              </a:ln>
              <a:solidFill>
                <a:srgbClr val="000000"/>
              </a:solidFill>
              <a:effectLst/>
              <a:uLnTx/>
              <a:uFillTx/>
              <a:latin typeface="Arial"/>
              <a:ea typeface="+mn-ea"/>
              <a:cs typeface="Arial"/>
            </a:endParaRPr>
          </a:p>
          <a:p>
            <a:pPr marL="355600" marR="0" lvl="1" indent="-177800" algn="l" defTabSz="711200" rtl="0" eaLnBrk="1" fontAlgn="auto" latinLnBrk="0" hangingPunct="1">
              <a:lnSpc>
                <a:spcPct val="100000"/>
              </a:lnSpc>
              <a:spcBef>
                <a:spcPts val="600"/>
              </a:spcBef>
              <a:spcAft>
                <a:spcPts val="4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Abundant land</a:t>
            </a:r>
            <a:endParaRPr kumimoji="0" lang="en-US" sz="1050" b="0" i="0" u="none" strike="noStrike" kern="1200" cap="none" spc="0" normalizeH="0" baseline="0" noProof="0" dirty="0">
              <a:ln>
                <a:noFill/>
              </a:ln>
              <a:solidFill>
                <a:srgbClr val="000000"/>
              </a:solidFill>
              <a:effectLst/>
              <a:uLnTx/>
              <a:uFillTx/>
              <a:latin typeface="Arial"/>
              <a:ea typeface="+mn-ea"/>
              <a:cs typeface="Arial"/>
            </a:endParaRPr>
          </a:p>
          <a:p>
            <a:pPr marL="355600" marR="0" lvl="1" indent="-177800" algn="l" defTabSz="711200" rtl="0" eaLnBrk="1" fontAlgn="auto" latinLnBrk="0" hangingPunct="1">
              <a:lnSpc>
                <a:spcPct val="100000"/>
              </a:lnSpc>
              <a:spcBef>
                <a:spcPts val="600"/>
              </a:spcBef>
              <a:spcAft>
                <a:spcPts val="4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Minimal state-incentives</a:t>
            </a:r>
            <a:endParaRPr kumimoji="0" lang="en-US" sz="1050" b="0" i="0" u="none" strike="noStrike" kern="1200" cap="none" spc="0" normalizeH="0" baseline="0" noProof="0" dirty="0">
              <a:ln>
                <a:noFill/>
              </a:ln>
              <a:solidFill>
                <a:srgbClr val="000000"/>
              </a:solidFill>
              <a:effectLst/>
              <a:uLnTx/>
              <a:uFillTx/>
              <a:latin typeface="Arial"/>
              <a:ea typeface="+mn-ea"/>
              <a:cs typeface="Arial"/>
            </a:endParaRPr>
          </a:p>
          <a:p>
            <a:pPr marL="171450" marR="0" lvl="0" indent="-171450" algn="l" defTabSz="711200" rtl="0" eaLnBrk="1" fontAlgn="auto" latinLnBrk="0" hangingPunct="1">
              <a:lnSpc>
                <a:spcPct val="100000"/>
              </a:lnSpc>
              <a:spcBef>
                <a:spcPts val="600"/>
              </a:spcBef>
              <a:spcAft>
                <a:spcPts val="40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Arial"/>
              </a:rPr>
              <a:t>California’s challenge</a:t>
            </a:r>
            <a:r>
              <a:rPr kumimoji="0" lang="en-US" sz="1050" b="0" i="0" u="none" strike="noStrike" kern="1200" cap="none" spc="0" normalizeH="0" baseline="0" noProof="0" dirty="0">
                <a:ln>
                  <a:noFill/>
                </a:ln>
                <a:solidFill>
                  <a:srgbClr val="000000"/>
                </a:solidFill>
                <a:effectLst/>
                <a:uLnTx/>
                <a:uFillTx/>
                <a:latin typeface="Arial"/>
                <a:ea typeface="+mn-ea"/>
                <a:cs typeface="Arial"/>
              </a:rPr>
              <a:t>: </a:t>
            </a:r>
          </a:p>
          <a:p>
            <a:pPr marL="355600" marR="0" lvl="1" indent="-177800" algn="l" defTabSz="711200" rtl="0" eaLnBrk="1" fontAlgn="auto" latinLnBrk="0" hangingPunct="1">
              <a:lnSpc>
                <a:spcPct val="100000"/>
              </a:lnSpc>
              <a:spcBef>
                <a:spcPts val="600"/>
              </a:spcBef>
              <a:spcAft>
                <a:spcPts val="4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Strong state incentives</a:t>
            </a:r>
            <a:endParaRPr kumimoji="0" lang="en-US" sz="1050" b="0" i="0" u="none" strike="noStrike" kern="1200" cap="none" spc="0" normalizeH="0" baseline="0" noProof="0" dirty="0">
              <a:ln>
                <a:noFill/>
              </a:ln>
              <a:solidFill>
                <a:srgbClr val="000000"/>
              </a:solidFill>
              <a:effectLst/>
              <a:uLnTx/>
              <a:uFillTx/>
              <a:latin typeface="Arial"/>
              <a:ea typeface="+mn-ea"/>
              <a:cs typeface="Arial"/>
            </a:endParaRPr>
          </a:p>
          <a:p>
            <a:pPr marL="355600" marR="0" lvl="1" indent="-177800" algn="l" defTabSz="711200" rtl="0" eaLnBrk="1" fontAlgn="auto" latinLnBrk="0" hangingPunct="1">
              <a:lnSpc>
                <a:spcPct val="100000"/>
              </a:lnSpc>
              <a:spcBef>
                <a:spcPts val="600"/>
              </a:spcBef>
              <a:spcAft>
                <a:spcPts val="4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Strict regulations</a:t>
            </a:r>
            <a:endParaRPr kumimoji="0" lang="en-US" sz="1050" b="0" i="0" u="none" strike="noStrike" kern="1200" cap="none" spc="0" normalizeH="0" baseline="0" noProof="0" dirty="0">
              <a:ln>
                <a:noFill/>
              </a:ln>
              <a:solidFill>
                <a:srgbClr val="000000"/>
              </a:solidFill>
              <a:effectLst/>
              <a:uLnTx/>
              <a:uFillTx/>
              <a:latin typeface="Arial"/>
              <a:ea typeface="+mn-ea"/>
              <a:cs typeface="Arial"/>
            </a:endParaRPr>
          </a:p>
          <a:p>
            <a:pPr marL="355600" marR="0" lvl="1" indent="-177800" algn="l" defTabSz="711200" rtl="0" eaLnBrk="1" fontAlgn="auto" latinLnBrk="0" hangingPunct="1">
              <a:lnSpc>
                <a:spcPct val="100000"/>
              </a:lnSpc>
              <a:spcBef>
                <a:spcPts val="600"/>
              </a:spcBef>
              <a:spcAft>
                <a:spcPts val="4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Interconnection delays</a:t>
            </a:r>
            <a:endParaRPr kumimoji="0" lang="en-US" sz="1050" b="0" i="0" u="none" strike="noStrike" kern="1200" cap="none" spc="0" normalizeH="0" baseline="0" noProof="0" dirty="0">
              <a:ln>
                <a:noFill/>
              </a:ln>
              <a:solidFill>
                <a:srgbClr val="000000"/>
              </a:solidFill>
              <a:effectLst/>
              <a:uLnTx/>
              <a:uFillTx/>
              <a:latin typeface="Arial"/>
              <a:ea typeface="+mn-ea"/>
              <a:cs typeface="Arial"/>
            </a:endParaRPr>
          </a:p>
        </p:txBody>
      </p:sp>
      <p:pic>
        <p:nvPicPr>
          <p:cNvPr id="137" name="Picture 9">
            <a:extLst>
              <a:ext uri="{FF2B5EF4-FFF2-40B4-BE49-F238E27FC236}">
                <a16:creationId xmlns:a16="http://schemas.microsoft.com/office/drawing/2014/main" id="{2C1051CD-F579-039B-CDFE-048F86FCAA89}"/>
              </a:ext>
            </a:extLst>
          </p:cNvPr>
          <p:cNvPicPr>
            <a:picLocks noChangeAspect="1"/>
          </p:cNvPicPr>
          <p:nvPr/>
        </p:nvPicPr>
        <p:blipFill>
          <a:blip r:embed="rId46" cstate="screen">
            <a:extLst>
              <a:ext uri="{28A0092B-C50C-407E-A947-70E740481C1C}">
                <a14:useLocalDpi xmlns:a14="http://schemas.microsoft.com/office/drawing/2010/main"/>
              </a:ext>
            </a:extLst>
          </a:blip>
          <a:stretch>
            <a:fillRect/>
          </a:stretch>
        </p:blipFill>
        <p:spPr>
          <a:xfrm>
            <a:off x="8400235" y="3815944"/>
            <a:ext cx="137838" cy="136525"/>
          </a:xfrm>
          <a:prstGeom prst="rect">
            <a:avLst/>
          </a:prstGeom>
        </p:spPr>
      </p:pic>
      <p:pic>
        <p:nvPicPr>
          <p:cNvPr id="138" name="Picture 14">
            <a:extLst>
              <a:ext uri="{FF2B5EF4-FFF2-40B4-BE49-F238E27FC236}">
                <a16:creationId xmlns:a16="http://schemas.microsoft.com/office/drawing/2014/main" id="{11571987-BFEC-6E11-7E31-DB5DC0AC655B}"/>
              </a:ext>
            </a:extLst>
          </p:cNvPr>
          <p:cNvPicPr>
            <a:picLocks noChangeAspect="1"/>
          </p:cNvPicPr>
          <p:nvPr/>
        </p:nvPicPr>
        <p:blipFill>
          <a:blip r:embed="rId47" cstate="screen">
            <a:extLst>
              <a:ext uri="{28A0092B-C50C-407E-A947-70E740481C1C}">
                <a14:useLocalDpi xmlns:a14="http://schemas.microsoft.com/office/drawing/2010/main"/>
              </a:ext>
            </a:extLst>
          </a:blip>
          <a:stretch>
            <a:fillRect/>
          </a:stretch>
        </p:blipFill>
        <p:spPr>
          <a:xfrm>
            <a:off x="8400235" y="4685377"/>
            <a:ext cx="139441" cy="138113"/>
          </a:xfrm>
          <a:prstGeom prst="rect">
            <a:avLst/>
          </a:prstGeom>
        </p:spPr>
      </p:pic>
      <p:pic>
        <p:nvPicPr>
          <p:cNvPr id="139" name="Picture 9">
            <a:extLst>
              <a:ext uri="{FF2B5EF4-FFF2-40B4-BE49-F238E27FC236}">
                <a16:creationId xmlns:a16="http://schemas.microsoft.com/office/drawing/2014/main" id="{3D73A4D5-6749-6D78-2D24-CC9C5D2E550F}"/>
              </a:ext>
            </a:extLst>
          </p:cNvPr>
          <p:cNvPicPr>
            <a:picLocks noChangeAspect="1"/>
          </p:cNvPicPr>
          <p:nvPr/>
        </p:nvPicPr>
        <p:blipFill>
          <a:blip r:embed="rId46" cstate="screen">
            <a:extLst>
              <a:ext uri="{28A0092B-C50C-407E-A947-70E740481C1C}">
                <a14:useLocalDpi xmlns:a14="http://schemas.microsoft.com/office/drawing/2010/main"/>
              </a:ext>
            </a:extLst>
          </a:blip>
          <a:stretch>
            <a:fillRect/>
          </a:stretch>
        </p:blipFill>
        <p:spPr>
          <a:xfrm>
            <a:off x="8400235" y="5263814"/>
            <a:ext cx="137838" cy="136525"/>
          </a:xfrm>
          <a:prstGeom prst="rect">
            <a:avLst/>
          </a:prstGeom>
        </p:spPr>
      </p:pic>
      <p:pic>
        <p:nvPicPr>
          <p:cNvPr id="140" name="Picture 14">
            <a:extLst>
              <a:ext uri="{FF2B5EF4-FFF2-40B4-BE49-F238E27FC236}">
                <a16:creationId xmlns:a16="http://schemas.microsoft.com/office/drawing/2014/main" id="{9DF05142-AE9F-A554-ADB5-EDBFDFCD2A7B}"/>
              </a:ext>
            </a:extLst>
          </p:cNvPr>
          <p:cNvPicPr>
            <a:picLocks noChangeAspect="1"/>
          </p:cNvPicPr>
          <p:nvPr/>
        </p:nvPicPr>
        <p:blipFill>
          <a:blip r:embed="rId47" cstate="screen">
            <a:extLst>
              <a:ext uri="{28A0092B-C50C-407E-A947-70E740481C1C}">
                <a14:useLocalDpi xmlns:a14="http://schemas.microsoft.com/office/drawing/2010/main"/>
              </a:ext>
            </a:extLst>
          </a:blip>
          <a:stretch>
            <a:fillRect/>
          </a:stretch>
        </p:blipFill>
        <p:spPr>
          <a:xfrm>
            <a:off x="8400235" y="5548088"/>
            <a:ext cx="137838" cy="136525"/>
          </a:xfrm>
          <a:prstGeom prst="rect">
            <a:avLst/>
          </a:prstGeom>
        </p:spPr>
      </p:pic>
      <p:sp>
        <p:nvSpPr>
          <p:cNvPr id="141" name="TextBox 140">
            <a:extLst>
              <a:ext uri="{FF2B5EF4-FFF2-40B4-BE49-F238E27FC236}">
                <a16:creationId xmlns:a16="http://schemas.microsoft.com/office/drawing/2014/main" id="{02C5222D-7D84-075A-9C35-2693ACC65A65}"/>
              </a:ext>
            </a:extLst>
          </p:cNvPr>
          <p:cNvSpPr txBox="1"/>
          <p:nvPr/>
        </p:nvSpPr>
        <p:spPr bwMode="gray">
          <a:xfrm>
            <a:off x="327025" y="6541226"/>
            <a:ext cx="9144000" cy="246221"/>
          </a:xfrm>
          <a:prstGeom prst="rect">
            <a:avLst/>
          </a:prstGeom>
          <a:noFill/>
        </p:spPr>
        <p:txBody>
          <a:bodyPr wrap="square" lIns="0" tIns="0" rIns="0" bIns="0" rtlCol="0" anchor="t">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a:rPr>
              <a:t>Source: ACP, </a:t>
            </a:r>
            <a:r>
              <a:rPr kumimoji="0" lang="en-US" sz="800" b="0" i="0" u="none" strike="noStrike" kern="1200" cap="none" spc="0" normalizeH="0" baseline="0" noProof="0" dirty="0">
                <a:ln>
                  <a:noFill/>
                </a:ln>
                <a:solidFill>
                  <a:srgbClr val="000000"/>
                </a:solidFill>
                <a:effectLst/>
                <a:uLnTx/>
                <a:uFillTx/>
                <a:latin typeface="Arial"/>
                <a:ea typeface="+mn-ea"/>
                <a:cs typeface="Arial"/>
                <a:hlinkClick r:id="rId48"/>
              </a:rPr>
              <a:t>Clean Power in 2024</a:t>
            </a:r>
            <a:r>
              <a:rPr kumimoji="0" lang="en-US" sz="800" b="0" i="0" u="none" strike="noStrike" kern="1200" cap="none" spc="0" normalizeH="0" baseline="0" noProof="0" dirty="0">
                <a:ln>
                  <a:noFill/>
                </a:ln>
                <a:solidFill>
                  <a:srgbClr val="000000"/>
                </a:solidFill>
                <a:effectLst/>
                <a:uLnTx/>
                <a:uFillTx/>
                <a:latin typeface="Arial"/>
                <a:ea typeface="+mn-ea"/>
                <a:cs typeface="Arial"/>
              </a:rPr>
              <a:t> (2025); EIA, </a:t>
            </a:r>
            <a:r>
              <a:rPr kumimoji="0" lang="en-US" sz="800" b="0" i="0" u="none" strike="noStrike" kern="1200" cap="none" spc="0" normalizeH="0" baseline="0" noProof="0" dirty="0">
                <a:ln>
                  <a:noFill/>
                </a:ln>
                <a:solidFill>
                  <a:srgbClr val="000000"/>
                </a:solidFill>
                <a:effectLst/>
                <a:uLnTx/>
                <a:uFillTx/>
                <a:latin typeface="Arial"/>
                <a:ea typeface="+mn-ea"/>
                <a:cs typeface="Arial"/>
                <a:hlinkClick r:id="rId49"/>
              </a:rPr>
              <a:t>Solar, Battery </a:t>
            </a:r>
            <a:r>
              <a:rPr lang="en-US" sz="800" dirty="0">
                <a:solidFill>
                  <a:srgbClr val="000000"/>
                </a:solidFill>
                <a:latin typeface="Arial"/>
                <a:cs typeface="Arial"/>
                <a:hlinkClick r:id="rId49"/>
              </a:rPr>
              <a:t>S</a:t>
            </a:r>
            <a:r>
              <a:rPr kumimoji="0" lang="en-US" sz="800" b="0" i="0" u="none" strike="noStrike" kern="1200" cap="none" spc="0" normalizeH="0" baseline="0" noProof="0" dirty="0" err="1">
                <a:ln>
                  <a:noFill/>
                </a:ln>
                <a:solidFill>
                  <a:srgbClr val="000000"/>
                </a:solidFill>
                <a:effectLst/>
                <a:uLnTx/>
                <a:uFillTx/>
                <a:latin typeface="Arial"/>
                <a:ea typeface="+mn-ea"/>
                <a:cs typeface="Arial"/>
                <a:hlinkClick r:id="rId49"/>
              </a:rPr>
              <a:t>torage</a:t>
            </a:r>
            <a:r>
              <a:rPr kumimoji="0" lang="en-US" sz="800" b="0" i="0" u="none" strike="noStrike" kern="1200" cap="none" spc="0" normalizeH="0" baseline="0" noProof="0" dirty="0">
                <a:ln>
                  <a:noFill/>
                </a:ln>
                <a:solidFill>
                  <a:srgbClr val="000000"/>
                </a:solidFill>
                <a:effectLst/>
                <a:uLnTx/>
                <a:uFillTx/>
                <a:latin typeface="Arial"/>
                <a:ea typeface="+mn-ea"/>
                <a:cs typeface="Arial"/>
                <a:hlinkClick r:id="rId49"/>
              </a:rPr>
              <a:t> to Lead </a:t>
            </a:r>
            <a:r>
              <a:rPr lang="en-US" sz="800" dirty="0">
                <a:solidFill>
                  <a:srgbClr val="000000"/>
                </a:solidFill>
                <a:latin typeface="Arial"/>
                <a:cs typeface="Arial"/>
                <a:hlinkClick r:id="rId49"/>
              </a:rPr>
              <a:t>N</a:t>
            </a:r>
            <a:r>
              <a:rPr kumimoji="0" lang="en-US" sz="800" b="0" i="0" u="none" strike="noStrike" kern="1200" cap="none" spc="0" normalizeH="0" baseline="0" noProof="0" dirty="0" err="1">
                <a:ln>
                  <a:noFill/>
                </a:ln>
                <a:solidFill>
                  <a:srgbClr val="000000"/>
                </a:solidFill>
                <a:effectLst/>
                <a:uLnTx/>
                <a:uFillTx/>
                <a:latin typeface="Arial"/>
                <a:ea typeface="+mn-ea"/>
                <a:cs typeface="Arial"/>
                <a:hlinkClick r:id="rId49"/>
              </a:rPr>
              <a:t>ew</a:t>
            </a:r>
            <a:r>
              <a:rPr kumimoji="0" lang="en-US" sz="800" b="0" i="0" u="none" strike="noStrike" kern="1200" cap="none" spc="0" normalizeH="0" baseline="0" noProof="0" dirty="0">
                <a:ln>
                  <a:noFill/>
                </a:ln>
                <a:solidFill>
                  <a:srgbClr val="000000"/>
                </a:solidFill>
                <a:effectLst/>
                <a:uLnTx/>
                <a:uFillTx/>
                <a:latin typeface="Arial"/>
                <a:ea typeface="+mn-ea"/>
                <a:cs typeface="Arial"/>
                <a:hlinkClick r:id="rId49"/>
              </a:rPr>
              <a:t> U.S. Generating </a:t>
            </a:r>
            <a:r>
              <a:rPr lang="en-US" sz="800" dirty="0">
                <a:solidFill>
                  <a:srgbClr val="000000"/>
                </a:solidFill>
                <a:latin typeface="Arial"/>
                <a:cs typeface="Arial"/>
                <a:hlinkClick r:id="rId49"/>
              </a:rPr>
              <a:t>C</a:t>
            </a:r>
            <a:r>
              <a:rPr kumimoji="0" lang="en-US" sz="800" b="0" i="0" u="none" strike="noStrike" kern="1200" cap="none" spc="0" normalizeH="0" baseline="0" noProof="0" dirty="0" err="1">
                <a:ln>
                  <a:noFill/>
                </a:ln>
                <a:solidFill>
                  <a:srgbClr val="000000"/>
                </a:solidFill>
                <a:effectLst/>
                <a:uLnTx/>
                <a:uFillTx/>
                <a:latin typeface="Arial"/>
                <a:ea typeface="+mn-ea"/>
                <a:cs typeface="Arial"/>
                <a:hlinkClick r:id="rId49"/>
              </a:rPr>
              <a:t>apacity</a:t>
            </a:r>
            <a:r>
              <a:rPr kumimoji="0" lang="en-US" sz="800" b="0" i="0" u="none" strike="noStrike" kern="1200" cap="none" spc="0" normalizeH="0" baseline="0" noProof="0" dirty="0">
                <a:ln>
                  <a:noFill/>
                </a:ln>
                <a:solidFill>
                  <a:srgbClr val="000000"/>
                </a:solidFill>
                <a:effectLst/>
                <a:uLnTx/>
                <a:uFillTx/>
                <a:latin typeface="Arial"/>
                <a:ea typeface="+mn-ea"/>
                <a:cs typeface="Arial"/>
                <a:hlinkClick r:id="rId49"/>
              </a:rPr>
              <a:t> </a:t>
            </a:r>
            <a:r>
              <a:rPr lang="en-US" sz="800" dirty="0">
                <a:solidFill>
                  <a:srgbClr val="000000"/>
                </a:solidFill>
                <a:latin typeface="Arial"/>
                <a:cs typeface="Arial"/>
                <a:hlinkClick r:id="rId49"/>
              </a:rPr>
              <a:t>A</a:t>
            </a:r>
            <a:r>
              <a:rPr kumimoji="0" lang="en-US" sz="800" b="0" i="0" u="none" strike="noStrike" kern="1200" cap="none" spc="0" normalizeH="0" baseline="0" noProof="0" dirty="0" err="1">
                <a:ln>
                  <a:noFill/>
                </a:ln>
                <a:solidFill>
                  <a:srgbClr val="000000"/>
                </a:solidFill>
                <a:effectLst/>
                <a:uLnTx/>
                <a:uFillTx/>
                <a:latin typeface="Arial"/>
                <a:ea typeface="+mn-ea"/>
                <a:cs typeface="Arial"/>
                <a:hlinkClick r:id="rId49"/>
              </a:rPr>
              <a:t>dditions</a:t>
            </a:r>
            <a:r>
              <a:rPr kumimoji="0" lang="en-US" sz="800" b="0" i="0" u="none" strike="noStrike" kern="1200" cap="none" spc="0" normalizeH="0" baseline="0" noProof="0" dirty="0">
                <a:ln>
                  <a:noFill/>
                </a:ln>
                <a:solidFill>
                  <a:srgbClr val="000000"/>
                </a:solidFill>
                <a:effectLst/>
                <a:uLnTx/>
                <a:uFillTx/>
                <a:latin typeface="Arial"/>
                <a:ea typeface="+mn-ea"/>
                <a:cs typeface="Arial"/>
                <a:hlinkClick r:id="rId49"/>
              </a:rPr>
              <a:t> in 2025</a:t>
            </a:r>
            <a:r>
              <a:rPr kumimoji="0" lang="en-US" sz="800" b="0" i="0" u="none" strike="noStrike" kern="1200" cap="none" spc="0" normalizeH="0" baseline="0" noProof="0" dirty="0">
                <a:ln>
                  <a:noFill/>
                </a:ln>
                <a:solidFill>
                  <a:srgbClr val="000000"/>
                </a:solidFill>
                <a:effectLst/>
                <a:uLnTx/>
                <a:uFillTx/>
                <a:latin typeface="Arial"/>
                <a:ea typeface="+mn-ea"/>
                <a:cs typeface="Arial"/>
              </a:rPr>
              <a:t> (2025).</a:t>
            </a: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a:rPr>
              <a:t>Credit: Hyae Ryung Kim, </a:t>
            </a:r>
            <a:r>
              <a:rPr kumimoji="0" lang="en-US" sz="800" b="0" i="0" u="none" strike="noStrike" kern="1200" cap="none" spc="0" normalizeH="0" baseline="0" noProof="0" dirty="0" err="1">
                <a:ln>
                  <a:noFill/>
                </a:ln>
                <a:solidFill>
                  <a:srgbClr val="000000"/>
                </a:solidFill>
                <a:effectLst/>
                <a:uLnTx/>
                <a:uFillTx/>
                <a:latin typeface="Arial"/>
                <a:ea typeface="+mn-ea"/>
                <a:cs typeface="Arial"/>
              </a:rPr>
              <a:t>Taicheng</a:t>
            </a:r>
            <a:r>
              <a:rPr kumimoji="0" lang="en-US" sz="800" b="0" i="0" u="none" strike="noStrike" kern="1200" cap="none" spc="0" normalizeH="0" baseline="0" noProof="0" dirty="0">
                <a:ln>
                  <a:noFill/>
                </a:ln>
                <a:solidFill>
                  <a:srgbClr val="000000"/>
                </a:solidFill>
                <a:effectLst/>
                <a:uLnTx/>
                <a:uFillTx/>
                <a:latin typeface="Arial"/>
                <a:ea typeface="+mn-ea"/>
                <a:cs typeface="Arial"/>
              </a:rPr>
              <a:t> Jin, Isabel Hoyos, and </a:t>
            </a:r>
            <a:r>
              <a:rPr kumimoji="0" lang="en-US" sz="800" b="0" i="0" u="none" strike="noStrike" kern="1200" cap="none" spc="0" normalizeH="0" baseline="0" noProof="0" dirty="0">
                <a:ln>
                  <a:noFill/>
                </a:ln>
                <a:solidFill>
                  <a:srgbClr val="000000"/>
                </a:solidFill>
                <a:effectLst/>
                <a:uLnTx/>
                <a:uFillTx/>
                <a:latin typeface="Arial"/>
                <a:ea typeface="+mn-ea"/>
                <a:cs typeface="Arial"/>
                <a:hlinkClick r:id="rId50"/>
              </a:rPr>
              <a:t>Gernot Wagner</a:t>
            </a:r>
            <a:r>
              <a:rPr kumimoji="0" lang="en-US" sz="800" b="0" i="0" u="none" strike="noStrike" kern="1200" cap="none" spc="0" normalizeH="0" baseline="0" noProof="0" dirty="0">
                <a:ln>
                  <a:noFill/>
                </a:ln>
                <a:solidFill>
                  <a:srgbClr val="000000"/>
                </a:solidFill>
                <a:effectLst/>
                <a:uLnTx/>
                <a:uFillTx/>
                <a:latin typeface="Arial"/>
                <a:ea typeface="+mn-ea"/>
                <a:cs typeface="Arial"/>
              </a:rPr>
              <a:t>. </a:t>
            </a:r>
            <a:r>
              <a:rPr kumimoji="0" lang="en-US" sz="800" b="0" i="0" u="none" strike="noStrike" kern="1200" cap="none" spc="0" normalizeH="0" baseline="0" noProof="0" dirty="0">
                <a:ln>
                  <a:noFill/>
                </a:ln>
                <a:solidFill>
                  <a:srgbClr val="000000"/>
                </a:solidFill>
                <a:effectLst/>
                <a:uLnTx/>
                <a:uFillTx/>
                <a:latin typeface="Arial"/>
                <a:ea typeface="+mn-ea"/>
                <a:cs typeface="Arial"/>
                <a:hlinkClick r:id="rId51"/>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Arial"/>
              </a:rPr>
              <a:t>: Kim </a:t>
            </a:r>
            <a:r>
              <a:rPr kumimoji="0" lang="en-US" sz="800" b="0" i="1" u="none" strike="noStrike" kern="1200" cap="none" spc="0" normalizeH="0" baseline="0" noProof="0" dirty="0">
                <a:ln>
                  <a:noFill/>
                </a:ln>
                <a:solidFill>
                  <a:srgbClr val="000000"/>
                </a:solidFill>
                <a:effectLst/>
                <a:uLnTx/>
                <a:uFillTx/>
                <a:latin typeface="Arial"/>
                <a:ea typeface="+mn-ea"/>
                <a:cs typeface="Arial"/>
              </a:rPr>
              <a:t>et al., </a:t>
            </a:r>
            <a:r>
              <a:rPr kumimoji="0" lang="en-US" sz="800" b="0" i="0" u="none" strike="noStrike" kern="1200" cap="none" spc="0" normalizeH="0" baseline="0" noProof="0" dirty="0">
                <a:ln>
                  <a:noFill/>
                </a:ln>
                <a:solidFill>
                  <a:srgbClr val="000000"/>
                </a:solidFill>
                <a:effectLst/>
                <a:uLnTx/>
                <a:uFillTx/>
                <a:latin typeface="Arial"/>
                <a:ea typeface="+mn-ea"/>
                <a:cs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Arial"/>
                <a:hlinkClick r:id="rId52"/>
              </a:rPr>
              <a:t>Scaling Solar</a:t>
            </a:r>
            <a:r>
              <a:rPr kumimoji="0" lang="en-US" sz="800" b="0" i="0" u="none" strike="noStrike" kern="1200" cap="none" spc="0" normalizeH="0" baseline="0" noProof="0" dirty="0">
                <a:ln>
                  <a:noFill/>
                </a:ln>
                <a:solidFill>
                  <a:srgbClr val="000000"/>
                </a:solidFill>
                <a:effectLst/>
                <a:uLnTx/>
                <a:uFillTx/>
                <a:latin typeface="Arial"/>
                <a:ea typeface="+mn-ea"/>
                <a:cs typeface="Arial"/>
              </a:rPr>
              <a:t>” (</a:t>
            </a:r>
            <a:r>
              <a:rPr lang="en-US" sz="800" dirty="0">
                <a:solidFill>
                  <a:srgbClr val="000000"/>
                </a:solidFill>
                <a:latin typeface="Arial"/>
              </a:rPr>
              <a:t>14 August 2025</a:t>
            </a:r>
            <a:r>
              <a:rPr kumimoji="0" lang="en-US" sz="800" b="0" i="0" u="none" strike="noStrike" kern="1200" cap="none" spc="0" normalizeH="0" baseline="0" noProof="0" dirty="0">
                <a:ln>
                  <a:noFill/>
                </a:ln>
                <a:solidFill>
                  <a:srgbClr val="000000"/>
                </a:solidFill>
                <a:effectLst/>
                <a:uLnTx/>
                <a:uFillTx/>
                <a:latin typeface="Arial"/>
                <a:ea typeface="+mn-ea"/>
                <a:cs typeface="Arial"/>
              </a:rPr>
              <a:t>).</a:t>
            </a:r>
          </a:p>
        </p:txBody>
      </p:sp>
      <p:sp>
        <p:nvSpPr>
          <p:cNvPr id="155" name="TextBox 154">
            <a:extLst>
              <a:ext uri="{FF2B5EF4-FFF2-40B4-BE49-F238E27FC236}">
                <a16:creationId xmlns:a16="http://schemas.microsoft.com/office/drawing/2014/main" id="{A05ED806-F80F-FCE3-1CC8-E1C628BCC2B0}"/>
              </a:ext>
            </a:extLst>
          </p:cNvPr>
          <p:cNvSpPr txBox="1"/>
          <p:nvPr/>
        </p:nvSpPr>
        <p:spPr bwMode="gray">
          <a:xfrm>
            <a:off x="-1" y="-9665"/>
            <a:ext cx="3524251" cy="318924"/>
          </a:xfrm>
          <a:prstGeom prst="rect">
            <a:avLst/>
          </a:prstGeom>
          <a:solidFill>
            <a:schemeClr val="bg2">
              <a:lumMod val="60000"/>
              <a:lumOff val="40000"/>
            </a:schemeClr>
          </a:solidFill>
        </p:spPr>
        <p:txBody>
          <a:bodyPr wrap="square" lIns="36000" tIns="36000" rIns="36000" bIns="36000" rtlCol="0">
            <a:spAutoFit/>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Case study 3: Texas vs. California</a:t>
            </a:r>
          </a:p>
        </p:txBody>
      </p:sp>
      <p:sp>
        <p:nvSpPr>
          <p:cNvPr id="680" name="Text Placeholder 10">
            <a:extLst>
              <a:ext uri="{FF2B5EF4-FFF2-40B4-BE49-F238E27FC236}">
                <a16:creationId xmlns:a16="http://schemas.microsoft.com/office/drawing/2014/main" id="{EBCD1668-C779-B22D-139C-11895233B560}"/>
              </a:ext>
            </a:extLst>
          </p:cNvPr>
          <p:cNvSpPr txBox="1">
            <a:spLocks/>
          </p:cNvSpPr>
          <p:nvPr>
            <p:custDataLst>
              <p:tags r:id="rId4"/>
            </p:custDataLst>
          </p:nvPr>
        </p:nvSpPr>
        <p:spPr bwMode="auto">
          <a:xfrm>
            <a:off x="700088" y="2146300"/>
            <a:ext cx="2397125" cy="768350"/>
          </a:xfrm>
          <a:prstGeom prst="rect">
            <a:avLst/>
          </a:prstGeom>
          <a:solidFill>
            <a:srgbClr val="9DB1CF"/>
          </a:solidFill>
          <a:ln>
            <a:noFill/>
          </a:ln>
          <a:effectLst/>
        </p:spPr>
        <p:txBody>
          <a:bodyPr vert="horz" wrap="none" lIns="0" tIns="55563" rIns="0" bIns="55563"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1100" b="1" i="0" u="none" strike="noStrike" kern="1200" cap="none" spc="0" normalizeH="0" baseline="0" noProof="0">
                <a:ln>
                  <a:noFill/>
                </a:ln>
                <a:solidFill>
                  <a:srgbClr val="000000"/>
                </a:solidFill>
                <a:effectLst/>
                <a:uLnTx/>
                <a:uFillTx/>
                <a:latin typeface="Arial"/>
                <a:ea typeface="+mn-ea"/>
                <a:cs typeface="Arial"/>
                <a:sym typeface="Arial" panose="020B0604020202020204" pitchFamily="34" charset="0"/>
              </a:rPr>
              <a:t>CAGR ‘10-’15</a:t>
            </a:r>
            <a:r>
              <a:rPr kumimoji="0" lang="en-US" altLang="en-US" sz="1100" b="0" i="0" u="none" strike="noStrike" kern="1200" cap="none" spc="0" normalizeH="0" baseline="0" noProof="0">
                <a:ln>
                  <a:noFill/>
                </a:ln>
                <a:solidFill>
                  <a:srgbClr val="000000"/>
                </a:solidFill>
                <a:effectLst/>
                <a:uLnTx/>
                <a:uFillTx/>
                <a:latin typeface="Arial"/>
                <a:ea typeface="+mn-ea"/>
                <a:cs typeface="Arial"/>
                <a:sym typeface="Arial" panose="020B0604020202020204" pitchFamily="34" charset="0"/>
              </a:rPr>
              <a:t> </a:t>
            </a:r>
          </a:p>
          <a:p>
            <a:pPr marL="0" marR="0" lvl="0" indent="0" algn="ctr" defTabSz="914354" rtl="0" eaLnBrk="1" fontAlgn="auto" latinLnBrk="0" hangingPunct="1">
              <a:lnSpc>
                <a:spcPct val="100000"/>
              </a:lnSpc>
              <a:spcBef>
                <a:spcPts val="600"/>
              </a:spcBef>
              <a:spcAft>
                <a:spcPct val="0"/>
              </a:spcAft>
              <a:buClrTx/>
              <a:buSzTx/>
              <a:buFont typeface="Arial" panose="020B0604020202020204" pitchFamily="34" charset="0"/>
              <a:buNone/>
              <a:tabLst/>
              <a:defRPr/>
            </a:pPr>
            <a:r>
              <a:rPr kumimoji="0" lang="en-US" altLang="en-US" sz="1100" b="0" i="0" u="none" strike="noStrike" kern="1200" cap="none" spc="0" normalizeH="0" baseline="0" noProof="0">
                <a:ln>
                  <a:noFill/>
                </a:ln>
                <a:solidFill>
                  <a:srgbClr val="000000"/>
                </a:solidFill>
                <a:effectLst/>
                <a:uLnTx/>
                <a:uFillTx/>
                <a:latin typeface="Arial"/>
                <a:ea typeface="+mn-ea"/>
                <a:cs typeface="Arial"/>
                <a:sym typeface="Arial" panose="020B0604020202020204" pitchFamily="34" charset="0"/>
              </a:rPr>
              <a:t>CA: 71%</a:t>
            </a:r>
            <a:endParaRPr kumimoji="0" lang="en-US" altLang="en-US" sz="1100" b="0" i="0" u="none" strike="noStrike" kern="1200" cap="none" spc="0" normalizeH="0" baseline="0" noProof="0">
              <a:ln>
                <a:noFill/>
              </a:ln>
              <a:solidFill>
                <a:srgbClr val="000000"/>
              </a:solidFill>
              <a:effectLst/>
              <a:uLnTx/>
              <a:uFillTx/>
              <a:latin typeface="Arial"/>
              <a:ea typeface="+mn-ea"/>
              <a:cs typeface="Arial"/>
            </a:endParaRPr>
          </a:p>
          <a:p>
            <a:pPr marL="0" marR="0" lvl="0" indent="0" algn="ctr" defTabSz="914354" rtl="0" eaLnBrk="1" fontAlgn="auto" latinLnBrk="0" hangingPunct="1">
              <a:lnSpc>
                <a:spcPct val="100000"/>
              </a:lnSpc>
              <a:spcBef>
                <a:spcPts val="600"/>
              </a:spcBef>
              <a:spcAft>
                <a:spcPct val="0"/>
              </a:spcAft>
              <a:buClrTx/>
              <a:buSzTx/>
              <a:buFont typeface="Arial" panose="020B0604020202020204" pitchFamily="34" charset="0"/>
              <a:buNone/>
              <a:tabLst/>
              <a:defRPr/>
            </a:pPr>
            <a:r>
              <a:rPr kumimoji="0" lang="en-US" altLang="en-US" sz="1100" b="0" i="0" u="none" strike="noStrike" kern="1200" cap="none" spc="0" normalizeH="0" baseline="0" noProof="0">
                <a:ln>
                  <a:noFill/>
                </a:ln>
                <a:solidFill>
                  <a:srgbClr val="000000"/>
                </a:solidFill>
                <a:effectLst/>
                <a:uLnTx/>
                <a:uFillTx/>
                <a:latin typeface="Arial"/>
                <a:ea typeface="+mn-ea"/>
                <a:cs typeface="Arial"/>
                <a:sym typeface="Arial" panose="020B0604020202020204" pitchFamily="34" charset="0"/>
              </a:rPr>
              <a:t>TX: 87%</a:t>
            </a:r>
            <a:endParaRPr kumimoji="0" lang="en-US" sz="1100" b="0" i="0" u="none" strike="noStrike" kern="1200" cap="none" spc="0" normalizeH="0" baseline="0" noProof="0">
              <a:ln>
                <a:noFill/>
              </a:ln>
              <a:solidFill>
                <a:srgbClr val="000000"/>
              </a:solidFill>
              <a:effectLst/>
              <a:uLnTx/>
              <a:uFillTx/>
              <a:latin typeface="Arial"/>
              <a:ea typeface="+mn-ea"/>
              <a:cs typeface="Arial"/>
              <a:sym typeface="Arial" panose="020B0604020202020204" pitchFamily="34" charset="0"/>
            </a:endParaRPr>
          </a:p>
        </p:txBody>
      </p:sp>
      <p:sp>
        <p:nvSpPr>
          <p:cNvPr id="681" name="Text Placeholder 10">
            <a:extLst>
              <a:ext uri="{FF2B5EF4-FFF2-40B4-BE49-F238E27FC236}">
                <a16:creationId xmlns:a16="http://schemas.microsoft.com/office/drawing/2014/main" id="{EB52F43A-06A0-5D41-055F-B8312E90E134}"/>
              </a:ext>
            </a:extLst>
          </p:cNvPr>
          <p:cNvSpPr txBox="1">
            <a:spLocks/>
          </p:cNvSpPr>
          <p:nvPr>
            <p:custDataLst>
              <p:tags r:id="rId5"/>
            </p:custDataLst>
          </p:nvPr>
        </p:nvSpPr>
        <p:spPr bwMode="auto">
          <a:xfrm>
            <a:off x="3087688" y="2146300"/>
            <a:ext cx="2513013" cy="768350"/>
          </a:xfrm>
          <a:prstGeom prst="rect">
            <a:avLst/>
          </a:prstGeom>
          <a:solidFill>
            <a:srgbClr val="C3CFE1"/>
          </a:solidFill>
          <a:ln>
            <a:noFill/>
          </a:ln>
          <a:effectLst/>
        </p:spPr>
        <p:txBody>
          <a:bodyPr vert="horz" wrap="none" lIns="0" tIns="55563" rIns="0" bIns="55563"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1100" b="1" i="0" u="none" strike="noStrike" kern="1200" cap="none" spc="0" normalizeH="0" baseline="0" noProof="0">
                <a:ln>
                  <a:noFill/>
                </a:ln>
                <a:solidFill>
                  <a:srgbClr val="000000"/>
                </a:solidFill>
                <a:effectLst/>
                <a:uLnTx/>
                <a:uFillTx/>
                <a:latin typeface="Arial"/>
                <a:ea typeface="+mn-ea"/>
                <a:cs typeface="Arial"/>
                <a:sym typeface="Arial" panose="020B0604020202020204" pitchFamily="34" charset="0"/>
              </a:rPr>
              <a:t>CAGR ‘15-’20</a:t>
            </a:r>
          </a:p>
          <a:p>
            <a:pPr marL="0" marR="0" lvl="0" indent="0" algn="ctr" defTabSz="914354" rtl="0" eaLnBrk="1" fontAlgn="auto" latinLnBrk="0" hangingPunct="1">
              <a:lnSpc>
                <a:spcPct val="100000"/>
              </a:lnSpc>
              <a:spcBef>
                <a:spcPts val="600"/>
              </a:spcBef>
              <a:spcAft>
                <a:spcPct val="0"/>
              </a:spcAft>
              <a:buClrTx/>
              <a:buSzTx/>
              <a:buFont typeface="Arial" panose="020B0604020202020204" pitchFamily="34" charset="0"/>
              <a:buNone/>
              <a:tabLst/>
              <a:defRPr/>
            </a:pPr>
            <a:r>
              <a:rPr kumimoji="0" lang="en-US" altLang="en-US" sz="1100" b="0" i="0" u="none" strike="noStrike" kern="1200" cap="none" spc="0" normalizeH="0" baseline="0" noProof="0">
                <a:ln>
                  <a:noFill/>
                </a:ln>
                <a:solidFill>
                  <a:srgbClr val="000000"/>
                </a:solidFill>
                <a:effectLst/>
                <a:uLnTx/>
                <a:uFillTx/>
                <a:latin typeface="Arial"/>
                <a:ea typeface="+mn-ea"/>
                <a:cs typeface="Arial"/>
                <a:sym typeface="Arial" panose="020B0604020202020204" pitchFamily="34" charset="0"/>
              </a:rPr>
              <a:t>CA: 15%</a:t>
            </a:r>
            <a:endParaRPr kumimoji="0" lang="en-US" altLang="en-US" sz="1100" b="0" i="0" u="none" strike="noStrike" kern="1200" cap="none" spc="0" normalizeH="0" baseline="0" noProof="0">
              <a:ln>
                <a:noFill/>
              </a:ln>
              <a:solidFill>
                <a:srgbClr val="000000"/>
              </a:solidFill>
              <a:effectLst/>
              <a:uLnTx/>
              <a:uFillTx/>
              <a:latin typeface="Arial"/>
              <a:ea typeface="+mn-ea"/>
              <a:cs typeface="Arial"/>
            </a:endParaRPr>
          </a:p>
          <a:p>
            <a:pPr marL="0" marR="0" lvl="0" indent="0" algn="ctr" defTabSz="914354" rtl="0" eaLnBrk="1" fontAlgn="auto" latinLnBrk="0" hangingPunct="1">
              <a:lnSpc>
                <a:spcPct val="100000"/>
              </a:lnSpc>
              <a:spcBef>
                <a:spcPts val="600"/>
              </a:spcBef>
              <a:spcAft>
                <a:spcPct val="0"/>
              </a:spcAft>
              <a:buClrTx/>
              <a:buSzTx/>
              <a:buFont typeface="Arial" panose="020B0604020202020204" pitchFamily="34" charset="0"/>
              <a:buNone/>
              <a:tabLst/>
              <a:defRPr/>
            </a:pPr>
            <a:r>
              <a:rPr kumimoji="0" lang="en-US" altLang="en-US" sz="1100" b="0" i="0" u="none" strike="noStrike" kern="1200" cap="none" spc="0" normalizeH="0" baseline="0" noProof="0">
                <a:ln>
                  <a:noFill/>
                </a:ln>
                <a:solidFill>
                  <a:srgbClr val="000000"/>
                </a:solidFill>
                <a:effectLst/>
                <a:uLnTx/>
                <a:uFillTx/>
                <a:latin typeface="Arial"/>
                <a:ea typeface="+mn-ea"/>
                <a:cs typeface="Arial"/>
                <a:sym typeface="Arial" panose="020B0604020202020204" pitchFamily="34" charset="0"/>
              </a:rPr>
              <a:t>TX: 73%</a:t>
            </a:r>
            <a:endParaRPr kumimoji="0" lang="en-US" sz="1100" b="0" i="0" u="none" strike="noStrike" kern="1200" cap="none" spc="0" normalizeH="0" baseline="0" noProof="0">
              <a:ln>
                <a:noFill/>
              </a:ln>
              <a:solidFill>
                <a:srgbClr val="000000"/>
              </a:solidFill>
              <a:effectLst/>
              <a:uLnTx/>
              <a:uFillTx/>
              <a:latin typeface="Arial"/>
              <a:ea typeface="+mn-ea"/>
              <a:cs typeface="Arial"/>
              <a:sym typeface="Arial" panose="020B0604020202020204" pitchFamily="34" charset="0"/>
            </a:endParaRPr>
          </a:p>
        </p:txBody>
      </p:sp>
      <p:sp>
        <p:nvSpPr>
          <p:cNvPr id="682" name="Text Placeholder 10">
            <a:extLst>
              <a:ext uri="{FF2B5EF4-FFF2-40B4-BE49-F238E27FC236}">
                <a16:creationId xmlns:a16="http://schemas.microsoft.com/office/drawing/2014/main" id="{9F113858-94C1-6119-100A-DD550DCB2802}"/>
              </a:ext>
            </a:extLst>
          </p:cNvPr>
          <p:cNvSpPr txBox="1">
            <a:spLocks/>
          </p:cNvSpPr>
          <p:nvPr>
            <p:custDataLst>
              <p:tags r:id="rId6"/>
            </p:custDataLst>
          </p:nvPr>
        </p:nvSpPr>
        <p:spPr bwMode="auto">
          <a:xfrm>
            <a:off x="5133975" y="2146300"/>
            <a:ext cx="2455863" cy="768350"/>
          </a:xfrm>
          <a:prstGeom prst="rect">
            <a:avLst/>
          </a:prstGeom>
          <a:solidFill>
            <a:srgbClr val="DFE5EF"/>
          </a:solidFill>
          <a:ln>
            <a:noFill/>
          </a:ln>
          <a:effectLst/>
        </p:spPr>
        <p:txBody>
          <a:bodyPr vert="horz" wrap="none" lIns="0" tIns="55563" rIns="0" bIns="55563"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1100" b="1" i="0" u="none" strike="noStrike" kern="1200" cap="none" spc="0" normalizeH="0" baseline="0" noProof="0" dirty="0">
                <a:ln>
                  <a:noFill/>
                </a:ln>
                <a:solidFill>
                  <a:srgbClr val="000000"/>
                </a:solidFill>
                <a:effectLst/>
                <a:uLnTx/>
                <a:uFillTx/>
                <a:latin typeface="Arial"/>
                <a:ea typeface="+mn-ea"/>
                <a:cs typeface="Arial"/>
                <a:sym typeface="Arial" panose="020B0604020202020204" pitchFamily="34" charset="0"/>
              </a:rPr>
              <a:t>CAGR ‘20-’24</a:t>
            </a:r>
          </a:p>
          <a:p>
            <a:pPr marL="0" marR="0" lvl="0" indent="0" algn="ctr" defTabSz="914354" rtl="0" eaLnBrk="1" fontAlgn="auto" latinLnBrk="0" hangingPunct="1">
              <a:lnSpc>
                <a:spcPct val="100000"/>
              </a:lnSpc>
              <a:spcBef>
                <a:spcPts val="600"/>
              </a:spcBef>
              <a:spcAft>
                <a:spcPct val="0"/>
              </a:spcAft>
              <a:buClrTx/>
              <a:buSzTx/>
              <a:buFont typeface="Arial" panose="020B0604020202020204" pitchFamily="34" charset="0"/>
              <a:buNone/>
              <a:tabLst/>
              <a:defRPr/>
            </a:pPr>
            <a:r>
              <a:rPr kumimoji="0" lang="en-US" altLang="en-US" sz="1100" b="0" i="0" u="none" strike="noStrike" kern="1200" cap="none" spc="0" normalizeH="0" baseline="0" noProof="0" dirty="0">
                <a:ln>
                  <a:noFill/>
                </a:ln>
                <a:solidFill>
                  <a:srgbClr val="000000"/>
                </a:solidFill>
                <a:effectLst/>
                <a:uLnTx/>
                <a:uFillTx/>
                <a:latin typeface="Arial"/>
                <a:ea typeface="+mn-ea"/>
                <a:cs typeface="Arial"/>
                <a:sym typeface="Arial" panose="020B0604020202020204" pitchFamily="34" charset="0"/>
              </a:rPr>
              <a:t>CA: 12%</a:t>
            </a:r>
            <a:endParaRPr kumimoji="0" lang="en-US" altLang="en-US"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354" rtl="0" eaLnBrk="1" fontAlgn="auto" latinLnBrk="0" hangingPunct="1">
              <a:lnSpc>
                <a:spcPct val="100000"/>
              </a:lnSpc>
              <a:spcBef>
                <a:spcPts val="600"/>
              </a:spcBef>
              <a:spcAft>
                <a:spcPct val="0"/>
              </a:spcAft>
              <a:buClrTx/>
              <a:buSzTx/>
              <a:buFont typeface="Arial" panose="020B0604020202020204" pitchFamily="34" charset="0"/>
              <a:buNone/>
              <a:tabLst/>
              <a:defRPr/>
            </a:pPr>
            <a:r>
              <a:rPr kumimoji="0" lang="en-US" altLang="en-US" sz="1100" b="0" i="0" u="none" strike="noStrike" kern="1200" cap="none" spc="0" normalizeH="0" baseline="0" noProof="0" dirty="0">
                <a:ln>
                  <a:noFill/>
                </a:ln>
                <a:solidFill>
                  <a:srgbClr val="000000"/>
                </a:solidFill>
                <a:effectLst/>
                <a:uLnTx/>
                <a:uFillTx/>
                <a:latin typeface="Arial"/>
                <a:ea typeface="+mn-ea"/>
                <a:cs typeface="Arial"/>
                <a:sym typeface="Arial" panose="020B0604020202020204" pitchFamily="34" charset="0"/>
              </a:rPr>
              <a:t>TX: </a:t>
            </a:r>
            <a:r>
              <a:rPr lang="en-US" altLang="en-US" sz="1100" dirty="0">
                <a:solidFill>
                  <a:srgbClr val="000000"/>
                </a:solidFill>
                <a:latin typeface="Arial"/>
                <a:cs typeface="Arial"/>
                <a:sym typeface="Arial" panose="020B0604020202020204" pitchFamily="34" charset="0"/>
              </a:rPr>
              <a:t>54</a:t>
            </a:r>
            <a:r>
              <a:rPr kumimoji="0" lang="en-US" altLang="en-US" sz="1100" b="0" i="0" u="none" strike="noStrike" kern="1200" cap="none" spc="0" normalizeH="0" baseline="0" noProof="0" dirty="0">
                <a:ln>
                  <a:noFill/>
                </a:ln>
                <a:solidFill>
                  <a:srgbClr val="000000"/>
                </a:solidFill>
                <a:effectLst/>
                <a:uLnTx/>
                <a:uFillTx/>
                <a:latin typeface="Arial"/>
                <a:ea typeface="+mn-ea"/>
                <a:cs typeface="Arial"/>
                <a:sym typeface="Arial" panose="020B0604020202020204" pitchFamily="34" charset="0"/>
              </a:rPr>
              <a:t>%</a:t>
            </a: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 name="Picture 14">
            <a:extLst>
              <a:ext uri="{FF2B5EF4-FFF2-40B4-BE49-F238E27FC236}">
                <a16:creationId xmlns:a16="http://schemas.microsoft.com/office/drawing/2014/main" id="{A20179BD-CF3E-31B8-BB75-DCAD97953BFD}"/>
              </a:ext>
            </a:extLst>
          </p:cNvPr>
          <p:cNvPicPr>
            <a:picLocks noChangeAspect="1"/>
          </p:cNvPicPr>
          <p:nvPr/>
        </p:nvPicPr>
        <p:blipFill>
          <a:blip r:embed="rId47" cstate="screen">
            <a:extLst>
              <a:ext uri="{28A0092B-C50C-407E-A947-70E740481C1C}">
                <a14:useLocalDpi xmlns:a14="http://schemas.microsoft.com/office/drawing/2010/main"/>
              </a:ext>
            </a:extLst>
          </a:blip>
          <a:stretch>
            <a:fillRect/>
          </a:stretch>
        </p:blipFill>
        <p:spPr>
          <a:xfrm>
            <a:off x="8400235" y="5832361"/>
            <a:ext cx="139441" cy="138113"/>
          </a:xfrm>
          <a:prstGeom prst="rect">
            <a:avLst/>
          </a:prstGeom>
        </p:spPr>
      </p:pic>
      <p:pic>
        <p:nvPicPr>
          <p:cNvPr id="3" name="Picture 9">
            <a:extLst>
              <a:ext uri="{FF2B5EF4-FFF2-40B4-BE49-F238E27FC236}">
                <a16:creationId xmlns:a16="http://schemas.microsoft.com/office/drawing/2014/main" id="{ABE9E8B7-2F4E-B4E3-29D3-4EDB58D1B01C}"/>
              </a:ext>
            </a:extLst>
          </p:cNvPr>
          <p:cNvPicPr>
            <a:picLocks noChangeAspect="1"/>
          </p:cNvPicPr>
          <p:nvPr/>
        </p:nvPicPr>
        <p:blipFill>
          <a:blip r:embed="rId46" cstate="screen">
            <a:extLst>
              <a:ext uri="{28A0092B-C50C-407E-A947-70E740481C1C}">
                <a14:useLocalDpi xmlns:a14="http://schemas.microsoft.com/office/drawing/2010/main"/>
              </a:ext>
            </a:extLst>
          </a:blip>
          <a:stretch>
            <a:fillRect/>
          </a:stretch>
        </p:blipFill>
        <p:spPr>
          <a:xfrm>
            <a:off x="8400235" y="4105226"/>
            <a:ext cx="137838" cy="136525"/>
          </a:xfrm>
          <a:prstGeom prst="rect">
            <a:avLst/>
          </a:prstGeom>
        </p:spPr>
      </p:pic>
      <p:pic>
        <p:nvPicPr>
          <p:cNvPr id="4" name="Picture 9">
            <a:extLst>
              <a:ext uri="{FF2B5EF4-FFF2-40B4-BE49-F238E27FC236}">
                <a16:creationId xmlns:a16="http://schemas.microsoft.com/office/drawing/2014/main" id="{2020B32A-F9A4-B18D-B4CF-15C082764254}"/>
              </a:ext>
            </a:extLst>
          </p:cNvPr>
          <p:cNvPicPr>
            <a:picLocks noChangeAspect="1"/>
          </p:cNvPicPr>
          <p:nvPr/>
        </p:nvPicPr>
        <p:blipFill>
          <a:blip r:embed="rId46" cstate="screen">
            <a:extLst>
              <a:ext uri="{28A0092B-C50C-407E-A947-70E740481C1C}">
                <a14:useLocalDpi xmlns:a14="http://schemas.microsoft.com/office/drawing/2010/main"/>
              </a:ext>
            </a:extLst>
          </a:blip>
          <a:stretch>
            <a:fillRect/>
          </a:stretch>
        </p:blipFill>
        <p:spPr>
          <a:xfrm>
            <a:off x="8400235" y="4394508"/>
            <a:ext cx="139441" cy="138113"/>
          </a:xfrm>
          <a:prstGeom prst="rect">
            <a:avLst/>
          </a:prstGeom>
        </p:spPr>
      </p:pic>
      <p:cxnSp>
        <p:nvCxnSpPr>
          <p:cNvPr id="11" name="Straight Connector 10">
            <a:extLst>
              <a:ext uri="{FF2B5EF4-FFF2-40B4-BE49-F238E27FC236}">
                <a16:creationId xmlns:a16="http://schemas.microsoft.com/office/drawing/2014/main" id="{CB582B23-E691-EBE7-A660-51AE9994D681}"/>
              </a:ext>
            </a:extLst>
          </p:cNvPr>
          <p:cNvCxnSpPr/>
          <p:nvPr>
            <p:custDataLst>
              <p:tags r:id="rId7"/>
            </p:custDataLst>
          </p:nvPr>
        </p:nvCxnSpPr>
        <p:spPr bwMode="gray">
          <a:xfrm>
            <a:off x="652463" y="5875338"/>
            <a:ext cx="6937375"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68311682-431F-A1EA-68D4-5C85E552E84A}"/>
              </a:ext>
            </a:extLst>
          </p:cNvPr>
          <p:cNvCxnSpPr/>
          <p:nvPr>
            <p:custDataLst>
              <p:tags r:id="rId8"/>
            </p:custDataLst>
          </p:nvPr>
        </p:nvCxnSpPr>
        <p:spPr bwMode="gray">
          <a:xfrm>
            <a:off x="652463" y="5662613"/>
            <a:ext cx="6937375"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2FB00991-1D49-4C8D-6AE9-D4F98CE430A4}"/>
              </a:ext>
            </a:extLst>
          </p:cNvPr>
          <p:cNvCxnSpPr/>
          <p:nvPr>
            <p:custDataLst>
              <p:tags r:id="rId9"/>
            </p:custDataLst>
          </p:nvPr>
        </p:nvCxnSpPr>
        <p:spPr bwMode="gray">
          <a:xfrm>
            <a:off x="652463" y="5449888"/>
            <a:ext cx="6937375"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6B9BE813-6ADB-7235-7399-C31563B740E6}"/>
              </a:ext>
            </a:extLst>
          </p:cNvPr>
          <p:cNvCxnSpPr/>
          <p:nvPr>
            <p:custDataLst>
              <p:tags r:id="rId10"/>
            </p:custDataLst>
          </p:nvPr>
        </p:nvCxnSpPr>
        <p:spPr bwMode="gray">
          <a:xfrm>
            <a:off x="652463" y="5237163"/>
            <a:ext cx="6937375"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F7A2B9D8-D0A0-544F-167C-13CEE0F7A5F4}"/>
              </a:ext>
            </a:extLst>
          </p:cNvPr>
          <p:cNvCxnSpPr/>
          <p:nvPr>
            <p:custDataLst>
              <p:tags r:id="rId11"/>
            </p:custDataLst>
          </p:nvPr>
        </p:nvCxnSpPr>
        <p:spPr bwMode="gray">
          <a:xfrm>
            <a:off x="652463" y="5022850"/>
            <a:ext cx="6937375"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4B1A8B6C-2DE2-ECB9-AD37-D2D4017A76C6}"/>
              </a:ext>
            </a:extLst>
          </p:cNvPr>
          <p:cNvCxnSpPr/>
          <p:nvPr>
            <p:custDataLst>
              <p:tags r:id="rId12"/>
            </p:custDataLst>
          </p:nvPr>
        </p:nvCxnSpPr>
        <p:spPr bwMode="gray">
          <a:xfrm>
            <a:off x="652463" y="4810125"/>
            <a:ext cx="6937375"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C24651C8-5858-BEF8-4665-0A614DE48CAD}"/>
              </a:ext>
            </a:extLst>
          </p:cNvPr>
          <p:cNvCxnSpPr/>
          <p:nvPr>
            <p:custDataLst>
              <p:tags r:id="rId13"/>
            </p:custDataLst>
          </p:nvPr>
        </p:nvCxnSpPr>
        <p:spPr bwMode="gray">
          <a:xfrm>
            <a:off x="652463" y="4597400"/>
            <a:ext cx="6937375"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2C104D9D-1D3C-CEC4-FABC-D2F610F4A0AF}"/>
              </a:ext>
            </a:extLst>
          </p:cNvPr>
          <p:cNvCxnSpPr/>
          <p:nvPr>
            <p:custDataLst>
              <p:tags r:id="rId14"/>
            </p:custDataLst>
          </p:nvPr>
        </p:nvCxnSpPr>
        <p:spPr bwMode="gray">
          <a:xfrm>
            <a:off x="652463" y="4384675"/>
            <a:ext cx="6937375"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AD07C434-CB2A-6C45-19A4-CB1E14EBC1E0}"/>
              </a:ext>
            </a:extLst>
          </p:cNvPr>
          <p:cNvCxnSpPr/>
          <p:nvPr>
            <p:custDataLst>
              <p:tags r:id="rId15"/>
            </p:custDataLst>
          </p:nvPr>
        </p:nvCxnSpPr>
        <p:spPr bwMode="gray">
          <a:xfrm>
            <a:off x="652463" y="4171950"/>
            <a:ext cx="6937375"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87FCA8BF-BA84-4609-50D4-DC7DD4E7345E}"/>
              </a:ext>
            </a:extLst>
          </p:cNvPr>
          <p:cNvCxnSpPr/>
          <p:nvPr>
            <p:custDataLst>
              <p:tags r:id="rId16"/>
            </p:custDataLst>
          </p:nvPr>
        </p:nvCxnSpPr>
        <p:spPr bwMode="gray">
          <a:xfrm>
            <a:off x="652463" y="3959225"/>
            <a:ext cx="6937375"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00801C57-BEB2-2CBA-116B-7BA66EE561E2}"/>
              </a:ext>
            </a:extLst>
          </p:cNvPr>
          <p:cNvCxnSpPr/>
          <p:nvPr>
            <p:custDataLst>
              <p:tags r:id="rId17"/>
            </p:custDataLst>
          </p:nvPr>
        </p:nvCxnSpPr>
        <p:spPr bwMode="gray">
          <a:xfrm>
            <a:off x="652463" y="3746500"/>
            <a:ext cx="6937375"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0B33CD3C-664E-4E7A-A2E6-67BE60DA714C}"/>
              </a:ext>
            </a:extLst>
          </p:cNvPr>
          <p:cNvCxnSpPr/>
          <p:nvPr>
            <p:custDataLst>
              <p:tags r:id="rId18"/>
            </p:custDataLst>
          </p:nvPr>
        </p:nvCxnSpPr>
        <p:spPr bwMode="gray">
          <a:xfrm>
            <a:off x="652463" y="3533775"/>
            <a:ext cx="6937375"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F4541BE1-F280-4256-8507-4274515C1789}"/>
              </a:ext>
            </a:extLst>
          </p:cNvPr>
          <p:cNvCxnSpPr/>
          <p:nvPr>
            <p:custDataLst>
              <p:tags r:id="rId19"/>
            </p:custDataLst>
          </p:nvPr>
        </p:nvCxnSpPr>
        <p:spPr bwMode="gray">
          <a:xfrm>
            <a:off x="652463" y="3321050"/>
            <a:ext cx="6937375"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D8512B95-6AF9-4F44-A5DB-042036375AEB}"/>
              </a:ext>
            </a:extLst>
          </p:cNvPr>
          <p:cNvCxnSpPr/>
          <p:nvPr>
            <p:custDataLst>
              <p:tags r:id="rId20"/>
            </p:custDataLst>
          </p:nvPr>
        </p:nvCxnSpPr>
        <p:spPr bwMode="gray">
          <a:xfrm>
            <a:off x="652463" y="3106738"/>
            <a:ext cx="6937375"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60" name="Chart 59">
            <a:extLst>
              <a:ext uri="{FF2B5EF4-FFF2-40B4-BE49-F238E27FC236}">
                <a16:creationId xmlns:a16="http://schemas.microsoft.com/office/drawing/2014/main" id="{7B3EE673-418A-4C99-B2B2-F3BC60AA38E9}"/>
              </a:ext>
            </a:extLst>
          </p:cNvPr>
          <p:cNvGraphicFramePr/>
          <p:nvPr>
            <p:custDataLst>
              <p:tags r:id="rId21"/>
            </p:custDataLst>
            <p:extLst>
              <p:ext uri="{D42A27DB-BD31-4B8C-83A1-F6EECF244321}">
                <p14:modId xmlns:p14="http://schemas.microsoft.com/office/powerpoint/2010/main" val="2513140359"/>
              </p:ext>
            </p:extLst>
          </p:nvPr>
        </p:nvGraphicFramePr>
        <p:xfrm>
          <a:off x="327025" y="3024188"/>
          <a:ext cx="7588250" cy="3470275"/>
        </p:xfrm>
        <a:graphic>
          <a:graphicData uri="http://schemas.openxmlformats.org/drawingml/2006/chart">
            <c:chart xmlns:c="http://schemas.openxmlformats.org/drawingml/2006/chart" xmlns:r="http://schemas.openxmlformats.org/officeDocument/2006/relationships" r:id="rId53"/>
          </a:graphicData>
        </a:graphic>
      </p:graphicFrame>
      <p:sp>
        <p:nvSpPr>
          <p:cNvPr id="23" name="Text Placeholder 2">
            <a:extLst>
              <a:ext uri="{FF2B5EF4-FFF2-40B4-BE49-F238E27FC236}">
                <a16:creationId xmlns:a16="http://schemas.microsoft.com/office/drawing/2014/main" id="{CDEEE8CF-4B41-91C9-AC79-A3BDC26B8297}"/>
              </a:ext>
            </a:extLst>
          </p:cNvPr>
          <p:cNvSpPr>
            <a:spLocks/>
          </p:cNvSpPr>
          <p:nvPr>
            <p:custDataLst>
              <p:tags r:id="rId22"/>
            </p:custDataLst>
          </p:nvPr>
        </p:nvSpPr>
        <p:spPr bwMode="gray">
          <a:xfrm>
            <a:off x="482600" y="6003925"/>
            <a:ext cx="77788"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lnSpc>
                <a:spcPct val="100000"/>
              </a:lnSpc>
              <a:spcBef>
                <a:spcPct val="0"/>
              </a:spcBef>
              <a:spcAft>
                <a:spcPct val="0"/>
              </a:spcAft>
              <a:buNone/>
            </a:pPr>
            <a:fld id="{D4A4F661-1015-4916-831A-901D6203D8CA}" type="datetime'''''''''''''''0'''''''''''''''">
              <a:rPr lang="en-US" altLang="en-US" sz="1100" smtClean="0">
                <a:sym typeface="Arial" panose="020B0604020202020204" pitchFamily="34" charset="0"/>
              </a:rPr>
              <a:pPr marL="0" lvl="0" indent="0" algn="r">
                <a:lnSpc>
                  <a:spcPct val="100000"/>
                </a:lnSpc>
                <a:spcBef>
                  <a:spcPct val="0"/>
                </a:spcBef>
                <a:spcAft>
                  <a:spcPct val="0"/>
                </a:spcAft>
                <a:buNone/>
              </a:pPr>
              <a:t>0</a:t>
            </a:fld>
            <a:endParaRPr lang="en-US" sz="1100">
              <a:sym typeface="Arial" panose="020B0604020202020204" pitchFamily="34" charset="0"/>
            </a:endParaRPr>
          </a:p>
        </p:txBody>
      </p:sp>
      <p:sp>
        <p:nvSpPr>
          <p:cNvPr id="24" name="Text Placeholder 2">
            <a:extLst>
              <a:ext uri="{FF2B5EF4-FFF2-40B4-BE49-F238E27FC236}">
                <a16:creationId xmlns:a16="http://schemas.microsoft.com/office/drawing/2014/main" id="{EF70A62E-BA9C-670E-6B2A-4B15AFA84847}"/>
              </a:ext>
            </a:extLst>
          </p:cNvPr>
          <p:cNvSpPr>
            <a:spLocks/>
          </p:cNvSpPr>
          <p:nvPr>
            <p:custDataLst>
              <p:tags r:id="rId23"/>
            </p:custDataLst>
          </p:nvPr>
        </p:nvSpPr>
        <p:spPr bwMode="gray">
          <a:xfrm>
            <a:off x="482600" y="5805488"/>
            <a:ext cx="77788" cy="1508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41D8FFC-03CA-4881-B8D4-7F435C10E45B}" type="datetime'''''''''''''''''2'''''''''''''''''''''''''''''''''''''''''">
              <a:rPr lang="en-US" altLang="en-US" sz="1100" smtClean="0">
                <a:sym typeface="Arial" panose="020B0604020202020204" pitchFamily="34" charset="0"/>
              </a:rPr>
              <a:pPr marL="0" lvl="0" indent="0" algn="r">
                <a:spcBef>
                  <a:spcPct val="0"/>
                </a:spcBef>
                <a:spcAft>
                  <a:spcPct val="0"/>
                </a:spcAft>
                <a:buNone/>
              </a:pPr>
              <a:t>2</a:t>
            </a:fld>
            <a:endParaRPr lang="en-US" sz="1100">
              <a:sym typeface="Arial" panose="020B0604020202020204" pitchFamily="34" charset="0"/>
            </a:endParaRPr>
          </a:p>
        </p:txBody>
      </p:sp>
      <p:sp>
        <p:nvSpPr>
          <p:cNvPr id="25" name="Text Placeholder 2">
            <a:extLst>
              <a:ext uri="{FF2B5EF4-FFF2-40B4-BE49-F238E27FC236}">
                <a16:creationId xmlns:a16="http://schemas.microsoft.com/office/drawing/2014/main" id="{E2690C77-9A30-30ED-B071-9BE8374E9CF5}"/>
              </a:ext>
            </a:extLst>
          </p:cNvPr>
          <p:cNvSpPr>
            <a:spLocks/>
          </p:cNvSpPr>
          <p:nvPr>
            <p:custDataLst>
              <p:tags r:id="rId24"/>
            </p:custDataLst>
          </p:nvPr>
        </p:nvSpPr>
        <p:spPr bwMode="gray">
          <a:xfrm>
            <a:off x="482600" y="5592763"/>
            <a:ext cx="77788" cy="1508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B55CB081-8F94-445A-A6AF-FDA0B4E7FDDE}" type="datetime'''''''''''''''''''4'''''''''''''''''''''''''''''''">
              <a:rPr lang="en-US" altLang="en-US" sz="1100" smtClean="0">
                <a:sym typeface="Arial" panose="020B0604020202020204" pitchFamily="34" charset="0"/>
              </a:rPr>
              <a:pPr marL="0" lvl="0" indent="0" algn="r">
                <a:spcBef>
                  <a:spcPct val="0"/>
                </a:spcBef>
                <a:spcAft>
                  <a:spcPct val="0"/>
                </a:spcAft>
                <a:buNone/>
              </a:pPr>
              <a:t>4</a:t>
            </a:fld>
            <a:endParaRPr lang="en-US" sz="1100">
              <a:sym typeface="Arial" panose="020B0604020202020204" pitchFamily="34" charset="0"/>
            </a:endParaRPr>
          </a:p>
        </p:txBody>
      </p:sp>
      <p:sp>
        <p:nvSpPr>
          <p:cNvPr id="26" name="Text Placeholder 2">
            <a:extLst>
              <a:ext uri="{FF2B5EF4-FFF2-40B4-BE49-F238E27FC236}">
                <a16:creationId xmlns:a16="http://schemas.microsoft.com/office/drawing/2014/main" id="{85928E36-4778-1731-1F0B-25DA8E90C9BA}"/>
              </a:ext>
            </a:extLst>
          </p:cNvPr>
          <p:cNvSpPr>
            <a:spLocks/>
          </p:cNvSpPr>
          <p:nvPr>
            <p:custDataLst>
              <p:tags r:id="rId25"/>
            </p:custDataLst>
          </p:nvPr>
        </p:nvSpPr>
        <p:spPr bwMode="gray">
          <a:xfrm>
            <a:off x="482600" y="5380038"/>
            <a:ext cx="77788" cy="1508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7C03816-5B7E-4AAC-B90B-8D43EA41F498}" type="datetime'''''''''''6'''''''''''''''''''''''''''''">
              <a:rPr lang="en-US" altLang="en-US" sz="1100" smtClean="0">
                <a:sym typeface="Arial" panose="020B0604020202020204" pitchFamily="34" charset="0"/>
              </a:rPr>
              <a:pPr marL="0" lvl="0" indent="0" algn="r">
                <a:spcBef>
                  <a:spcPct val="0"/>
                </a:spcBef>
                <a:spcAft>
                  <a:spcPct val="0"/>
                </a:spcAft>
                <a:buNone/>
              </a:pPr>
              <a:t>6</a:t>
            </a:fld>
            <a:endParaRPr lang="en-US" sz="1100">
              <a:sym typeface="Arial" panose="020B0604020202020204" pitchFamily="34" charset="0"/>
            </a:endParaRPr>
          </a:p>
        </p:txBody>
      </p:sp>
      <p:sp>
        <p:nvSpPr>
          <p:cNvPr id="27" name="Text Placeholder 2">
            <a:extLst>
              <a:ext uri="{FF2B5EF4-FFF2-40B4-BE49-F238E27FC236}">
                <a16:creationId xmlns:a16="http://schemas.microsoft.com/office/drawing/2014/main" id="{1F518E45-7035-9065-E03C-951C86942879}"/>
              </a:ext>
            </a:extLst>
          </p:cNvPr>
          <p:cNvSpPr>
            <a:spLocks/>
          </p:cNvSpPr>
          <p:nvPr>
            <p:custDataLst>
              <p:tags r:id="rId26"/>
            </p:custDataLst>
          </p:nvPr>
        </p:nvSpPr>
        <p:spPr bwMode="gray">
          <a:xfrm>
            <a:off x="482600" y="5167313"/>
            <a:ext cx="77788" cy="1508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2FF8118A-30A0-43FC-A583-B04092655002}" type="datetime'''''''''''''''''''''8'''''">
              <a:rPr lang="en-US" altLang="en-US" sz="1100" smtClean="0">
                <a:sym typeface="Arial" panose="020B0604020202020204" pitchFamily="34" charset="0"/>
              </a:rPr>
              <a:pPr marL="0" lvl="0" indent="0" algn="r">
                <a:spcBef>
                  <a:spcPct val="0"/>
                </a:spcBef>
                <a:spcAft>
                  <a:spcPct val="0"/>
                </a:spcAft>
                <a:buNone/>
              </a:pPr>
              <a:t>8</a:t>
            </a:fld>
            <a:endParaRPr lang="en-US" sz="1100">
              <a:sym typeface="Arial" panose="020B0604020202020204" pitchFamily="34" charset="0"/>
            </a:endParaRPr>
          </a:p>
        </p:txBody>
      </p:sp>
      <p:sp>
        <p:nvSpPr>
          <p:cNvPr id="28" name="Text Placeholder 2">
            <a:extLst>
              <a:ext uri="{FF2B5EF4-FFF2-40B4-BE49-F238E27FC236}">
                <a16:creationId xmlns:a16="http://schemas.microsoft.com/office/drawing/2014/main" id="{31CB4111-05C0-19AB-4787-CADB6DD66DB5}"/>
              </a:ext>
            </a:extLst>
          </p:cNvPr>
          <p:cNvSpPr>
            <a:spLocks/>
          </p:cNvSpPr>
          <p:nvPr>
            <p:custDataLst>
              <p:tags r:id="rId27"/>
            </p:custDataLst>
          </p:nvPr>
        </p:nvSpPr>
        <p:spPr bwMode="gray">
          <a:xfrm>
            <a:off x="404813" y="4938713"/>
            <a:ext cx="155575"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lnSpc>
                <a:spcPct val="100000"/>
              </a:lnSpc>
              <a:spcBef>
                <a:spcPct val="0"/>
              </a:spcBef>
              <a:spcAft>
                <a:spcPct val="0"/>
              </a:spcAft>
              <a:buNone/>
            </a:pPr>
            <a:fld id="{45F6E7AD-28AD-404A-8CAA-83768B97DEDB}" type="datetime'''''''''''''''''''''''1''''''''''''''0'''''''''''''''''''">
              <a:rPr lang="en-US" altLang="en-US" sz="1100" smtClean="0">
                <a:sym typeface="Arial" panose="020B0604020202020204" pitchFamily="34" charset="0"/>
              </a:rPr>
              <a:pPr marL="0" lvl="0" indent="0" algn="r">
                <a:lnSpc>
                  <a:spcPct val="100000"/>
                </a:lnSpc>
                <a:spcBef>
                  <a:spcPct val="0"/>
                </a:spcBef>
                <a:spcAft>
                  <a:spcPct val="0"/>
                </a:spcAft>
                <a:buNone/>
              </a:pPr>
              <a:t>10</a:t>
            </a:fld>
            <a:endParaRPr lang="en-US" sz="1100">
              <a:sym typeface="Arial" panose="020B0604020202020204" pitchFamily="34" charset="0"/>
            </a:endParaRPr>
          </a:p>
        </p:txBody>
      </p:sp>
      <p:sp>
        <p:nvSpPr>
          <p:cNvPr id="29" name="Text Placeholder 2">
            <a:extLst>
              <a:ext uri="{FF2B5EF4-FFF2-40B4-BE49-F238E27FC236}">
                <a16:creationId xmlns:a16="http://schemas.microsoft.com/office/drawing/2014/main" id="{EEF2CA2E-EBF8-7612-2982-EBDB6CD6D4CD}"/>
              </a:ext>
            </a:extLst>
          </p:cNvPr>
          <p:cNvSpPr>
            <a:spLocks/>
          </p:cNvSpPr>
          <p:nvPr>
            <p:custDataLst>
              <p:tags r:id="rId28"/>
            </p:custDataLst>
          </p:nvPr>
        </p:nvSpPr>
        <p:spPr bwMode="gray">
          <a:xfrm>
            <a:off x="404813" y="4740275"/>
            <a:ext cx="155575" cy="1508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34D7730-D6B1-4BF4-8BB6-AAEE51CFDD7A}" type="datetime'''''''''''1''''''2'''''''''''''''''''''''">
              <a:rPr lang="en-US" altLang="en-US" sz="1100" smtClean="0">
                <a:sym typeface="Arial" panose="020B0604020202020204" pitchFamily="34" charset="0"/>
              </a:rPr>
              <a:pPr marL="0" lvl="0" indent="0" algn="r">
                <a:spcBef>
                  <a:spcPct val="0"/>
                </a:spcBef>
                <a:spcAft>
                  <a:spcPct val="0"/>
                </a:spcAft>
                <a:buNone/>
              </a:pPr>
              <a:t>12</a:t>
            </a:fld>
            <a:endParaRPr lang="en-US" sz="1100">
              <a:sym typeface="Arial" panose="020B0604020202020204" pitchFamily="34" charset="0"/>
            </a:endParaRPr>
          </a:p>
        </p:txBody>
      </p:sp>
      <p:sp>
        <p:nvSpPr>
          <p:cNvPr id="30" name="Text Placeholder 2">
            <a:extLst>
              <a:ext uri="{FF2B5EF4-FFF2-40B4-BE49-F238E27FC236}">
                <a16:creationId xmlns:a16="http://schemas.microsoft.com/office/drawing/2014/main" id="{2A905CA3-B70C-8F23-9524-6182B22ACF68}"/>
              </a:ext>
            </a:extLst>
          </p:cNvPr>
          <p:cNvSpPr>
            <a:spLocks/>
          </p:cNvSpPr>
          <p:nvPr>
            <p:custDataLst>
              <p:tags r:id="rId29"/>
            </p:custDataLst>
          </p:nvPr>
        </p:nvSpPr>
        <p:spPr bwMode="gray">
          <a:xfrm>
            <a:off x="404813" y="4527550"/>
            <a:ext cx="155575" cy="1508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CF281DA-D99B-4726-BDB1-50E997B363CD}" type="datetime'''1''''''''''''''''''4'''''''''''">
              <a:rPr lang="en-US" altLang="en-US" sz="1100" smtClean="0">
                <a:sym typeface="Arial" panose="020B0604020202020204" pitchFamily="34" charset="0"/>
              </a:rPr>
              <a:pPr marL="0" lvl="0" indent="0" algn="r">
                <a:spcBef>
                  <a:spcPct val="0"/>
                </a:spcBef>
                <a:spcAft>
                  <a:spcPct val="0"/>
                </a:spcAft>
                <a:buNone/>
              </a:pPr>
              <a:t>14</a:t>
            </a:fld>
            <a:endParaRPr lang="en-US" sz="1100">
              <a:sym typeface="Arial" panose="020B0604020202020204" pitchFamily="34" charset="0"/>
            </a:endParaRPr>
          </a:p>
        </p:txBody>
      </p:sp>
      <p:sp>
        <p:nvSpPr>
          <p:cNvPr id="31" name="Text Placeholder 2">
            <a:extLst>
              <a:ext uri="{FF2B5EF4-FFF2-40B4-BE49-F238E27FC236}">
                <a16:creationId xmlns:a16="http://schemas.microsoft.com/office/drawing/2014/main" id="{49816E5A-0B88-668C-827B-E38F8E6CDA47}"/>
              </a:ext>
            </a:extLst>
          </p:cNvPr>
          <p:cNvSpPr>
            <a:spLocks/>
          </p:cNvSpPr>
          <p:nvPr>
            <p:custDataLst>
              <p:tags r:id="rId30"/>
            </p:custDataLst>
          </p:nvPr>
        </p:nvSpPr>
        <p:spPr bwMode="gray">
          <a:xfrm>
            <a:off x="404813" y="4314825"/>
            <a:ext cx="155575" cy="1508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48BB2F4F-E0E8-4041-BDA2-D199A796676D}" type="datetime'1''''''''''''''''''''''''''''''''''''''6'''">
              <a:rPr lang="en-US" altLang="en-US" sz="1100" smtClean="0">
                <a:sym typeface="Arial" panose="020B0604020202020204" pitchFamily="34" charset="0"/>
              </a:rPr>
              <a:pPr marL="0" lvl="0" indent="0" algn="r">
                <a:spcBef>
                  <a:spcPct val="0"/>
                </a:spcBef>
                <a:spcAft>
                  <a:spcPct val="0"/>
                </a:spcAft>
                <a:buNone/>
              </a:pPr>
              <a:t>16</a:t>
            </a:fld>
            <a:endParaRPr lang="en-US" sz="1100">
              <a:sym typeface="Arial" panose="020B0604020202020204" pitchFamily="34" charset="0"/>
            </a:endParaRPr>
          </a:p>
        </p:txBody>
      </p:sp>
      <p:sp>
        <p:nvSpPr>
          <p:cNvPr id="32" name="Text Placeholder 2">
            <a:extLst>
              <a:ext uri="{FF2B5EF4-FFF2-40B4-BE49-F238E27FC236}">
                <a16:creationId xmlns:a16="http://schemas.microsoft.com/office/drawing/2014/main" id="{280E662D-A8A3-BC71-C498-0994127F6A3F}"/>
              </a:ext>
            </a:extLst>
          </p:cNvPr>
          <p:cNvSpPr>
            <a:spLocks/>
          </p:cNvSpPr>
          <p:nvPr>
            <p:custDataLst>
              <p:tags r:id="rId31"/>
            </p:custDataLst>
          </p:nvPr>
        </p:nvSpPr>
        <p:spPr bwMode="gray">
          <a:xfrm>
            <a:off x="404813" y="4102100"/>
            <a:ext cx="155575" cy="1508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90690187-B024-4509-ABA3-7F2A4FD219DB}" type="datetime'''''''''''''''''''''''''''''''''''''''''''''''''''''''''18'">
              <a:rPr lang="en-US" altLang="en-US" sz="1100" smtClean="0">
                <a:sym typeface="Arial" panose="020B0604020202020204" pitchFamily="34" charset="0"/>
              </a:rPr>
              <a:pPr marL="0" lvl="0" indent="0" algn="r">
                <a:spcBef>
                  <a:spcPct val="0"/>
                </a:spcBef>
                <a:spcAft>
                  <a:spcPct val="0"/>
                </a:spcAft>
                <a:buNone/>
              </a:pPr>
              <a:t>18</a:t>
            </a:fld>
            <a:endParaRPr lang="en-US" sz="1100">
              <a:sym typeface="Arial" panose="020B0604020202020204" pitchFamily="34" charset="0"/>
            </a:endParaRPr>
          </a:p>
        </p:txBody>
      </p:sp>
      <p:sp>
        <p:nvSpPr>
          <p:cNvPr id="33" name="Text Placeholder 2">
            <a:extLst>
              <a:ext uri="{FF2B5EF4-FFF2-40B4-BE49-F238E27FC236}">
                <a16:creationId xmlns:a16="http://schemas.microsoft.com/office/drawing/2014/main" id="{663FA527-1542-D199-9CE6-980B62E77C54}"/>
              </a:ext>
            </a:extLst>
          </p:cNvPr>
          <p:cNvSpPr>
            <a:spLocks/>
          </p:cNvSpPr>
          <p:nvPr>
            <p:custDataLst>
              <p:tags r:id="rId32"/>
            </p:custDataLst>
          </p:nvPr>
        </p:nvSpPr>
        <p:spPr bwMode="gray">
          <a:xfrm>
            <a:off x="404813" y="3875088"/>
            <a:ext cx="155575"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lnSpc>
                <a:spcPct val="100000"/>
              </a:lnSpc>
              <a:spcBef>
                <a:spcPct val="0"/>
              </a:spcBef>
              <a:spcAft>
                <a:spcPct val="0"/>
              </a:spcAft>
              <a:buNone/>
            </a:pPr>
            <a:fld id="{CF92D51F-CF7B-4505-8331-AFFD05947660}" type="datetime'''''2''''''''0'''''''''''">
              <a:rPr lang="en-US" altLang="en-US" sz="1100" smtClean="0">
                <a:sym typeface="Arial" panose="020B0604020202020204" pitchFamily="34" charset="0"/>
              </a:rPr>
              <a:pPr marL="0" lvl="0" indent="0" algn="r">
                <a:lnSpc>
                  <a:spcPct val="100000"/>
                </a:lnSpc>
                <a:spcBef>
                  <a:spcPct val="0"/>
                </a:spcBef>
                <a:spcAft>
                  <a:spcPct val="0"/>
                </a:spcAft>
                <a:buNone/>
              </a:pPr>
              <a:t>20</a:t>
            </a:fld>
            <a:endParaRPr lang="en-US" sz="1100">
              <a:sym typeface="Arial" panose="020B0604020202020204" pitchFamily="34" charset="0"/>
            </a:endParaRPr>
          </a:p>
        </p:txBody>
      </p:sp>
      <p:sp>
        <p:nvSpPr>
          <p:cNvPr id="34" name="Text Placeholder 2">
            <a:extLst>
              <a:ext uri="{FF2B5EF4-FFF2-40B4-BE49-F238E27FC236}">
                <a16:creationId xmlns:a16="http://schemas.microsoft.com/office/drawing/2014/main" id="{5441E411-DC2D-0745-027C-27540F39E236}"/>
              </a:ext>
            </a:extLst>
          </p:cNvPr>
          <p:cNvSpPr>
            <a:spLocks/>
          </p:cNvSpPr>
          <p:nvPr>
            <p:custDataLst>
              <p:tags r:id="rId33"/>
            </p:custDataLst>
          </p:nvPr>
        </p:nvSpPr>
        <p:spPr bwMode="gray">
          <a:xfrm>
            <a:off x="404813" y="3676650"/>
            <a:ext cx="155575" cy="1508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264BAAEE-661C-4473-9AE3-8B40F42F5751}" type="datetime'''''''''''2''''''''''''''''''''''''''''''''''''''''2'''''''">
              <a:rPr lang="en-US" altLang="en-US" sz="1100" smtClean="0">
                <a:sym typeface="Arial" panose="020B0604020202020204" pitchFamily="34" charset="0"/>
              </a:rPr>
              <a:pPr marL="0" lvl="0" indent="0" algn="r">
                <a:spcBef>
                  <a:spcPct val="0"/>
                </a:spcBef>
                <a:spcAft>
                  <a:spcPct val="0"/>
                </a:spcAft>
                <a:buNone/>
              </a:pPr>
              <a:t>22</a:t>
            </a:fld>
            <a:endParaRPr lang="en-US" sz="1100">
              <a:sym typeface="Arial" panose="020B0604020202020204" pitchFamily="34" charset="0"/>
            </a:endParaRPr>
          </a:p>
        </p:txBody>
      </p:sp>
      <p:sp>
        <p:nvSpPr>
          <p:cNvPr id="55" name="Text Placeholder 10">
            <a:extLst>
              <a:ext uri="{FF2B5EF4-FFF2-40B4-BE49-F238E27FC236}">
                <a16:creationId xmlns:a16="http://schemas.microsoft.com/office/drawing/2014/main" id="{115DFB91-512B-3844-A114-92FBEDCA92F2}"/>
              </a:ext>
            </a:extLst>
          </p:cNvPr>
          <p:cNvSpPr>
            <a:spLocks/>
          </p:cNvSpPr>
          <p:nvPr>
            <p:custDataLst>
              <p:tags r:id="rId34"/>
            </p:custDataLst>
          </p:nvPr>
        </p:nvSpPr>
        <p:spPr bwMode="gray">
          <a:xfrm>
            <a:off x="404813" y="3449639"/>
            <a:ext cx="155575" cy="1682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4F3A233C-46AE-4C97-9EBE-1EABFCF3817B}" type="datetime'''''2''''''''''''''''''''''''''''''''''''''4'">
              <a:rPr lang="en-US" altLang="en-US" sz="1100" smtClean="0">
                <a:effectLst/>
                <a:sym typeface="Arial" panose="020B0604020202020204" pitchFamily="34" charset="0"/>
              </a:rPr>
              <a:pPr marL="0" lvl="0" indent="0" algn="r">
                <a:spcBef>
                  <a:spcPct val="0"/>
                </a:spcBef>
                <a:spcAft>
                  <a:spcPct val="0"/>
                </a:spcAft>
                <a:buNone/>
              </a:pPr>
              <a:t>24</a:t>
            </a:fld>
            <a:endParaRPr lang="en-US" sz="1100" dirty="0">
              <a:sym typeface="Arial" panose="020B0604020202020204" pitchFamily="34" charset="0"/>
            </a:endParaRPr>
          </a:p>
        </p:txBody>
      </p:sp>
      <p:sp>
        <p:nvSpPr>
          <p:cNvPr id="56" name="Text Placeholder 10">
            <a:extLst>
              <a:ext uri="{FF2B5EF4-FFF2-40B4-BE49-F238E27FC236}">
                <a16:creationId xmlns:a16="http://schemas.microsoft.com/office/drawing/2014/main" id="{115DFB91-512B-3844-A114-92FBEDCA92F2}"/>
              </a:ext>
            </a:extLst>
          </p:cNvPr>
          <p:cNvSpPr>
            <a:spLocks/>
          </p:cNvSpPr>
          <p:nvPr>
            <p:custDataLst>
              <p:tags r:id="rId35"/>
            </p:custDataLst>
          </p:nvPr>
        </p:nvSpPr>
        <p:spPr bwMode="gray">
          <a:xfrm>
            <a:off x="404813" y="3236914"/>
            <a:ext cx="155575" cy="1682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2F529446-B5D8-4EE9-973F-AA6BB4693E28}" type="datetime'''''''''''''''''''''''''''''''''''''''2''''''''''''6'''''''">
              <a:rPr lang="en-US" altLang="en-US" sz="1100" smtClean="0">
                <a:effectLst/>
                <a:sym typeface="Arial" panose="020B0604020202020204" pitchFamily="34" charset="0"/>
              </a:rPr>
              <a:pPr marL="0" lvl="0" indent="0" algn="r">
                <a:spcBef>
                  <a:spcPct val="0"/>
                </a:spcBef>
                <a:spcAft>
                  <a:spcPct val="0"/>
                </a:spcAft>
                <a:buNone/>
              </a:pPr>
              <a:t>26</a:t>
            </a:fld>
            <a:endParaRPr lang="en-US" sz="1100" dirty="0">
              <a:sym typeface="Arial" panose="020B0604020202020204" pitchFamily="34" charset="0"/>
            </a:endParaRPr>
          </a:p>
        </p:txBody>
      </p:sp>
      <p:sp>
        <p:nvSpPr>
          <p:cNvPr id="57" name="Text Placeholder 10">
            <a:extLst>
              <a:ext uri="{FF2B5EF4-FFF2-40B4-BE49-F238E27FC236}">
                <a16:creationId xmlns:a16="http://schemas.microsoft.com/office/drawing/2014/main" id="{115DFB91-512B-3844-A114-92FBEDCA92F2}"/>
              </a:ext>
            </a:extLst>
          </p:cNvPr>
          <p:cNvSpPr>
            <a:spLocks/>
          </p:cNvSpPr>
          <p:nvPr>
            <p:custDataLst>
              <p:tags r:id="rId36"/>
            </p:custDataLst>
          </p:nvPr>
        </p:nvSpPr>
        <p:spPr bwMode="gray">
          <a:xfrm>
            <a:off x="404813" y="3022601"/>
            <a:ext cx="155575" cy="1682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F80EB2D5-9875-4CF4-B180-26057A83FA50}" type="datetime'''''''28'''''''''''''''''''''''''''''''">
              <a:rPr lang="en-US" altLang="en-US" sz="1100" smtClean="0">
                <a:effectLst/>
                <a:sym typeface="Arial" panose="020B0604020202020204" pitchFamily="34" charset="0"/>
              </a:rPr>
              <a:pPr marL="0" lvl="0" indent="0" algn="r">
                <a:spcBef>
                  <a:spcPct val="0"/>
                </a:spcBef>
                <a:spcAft>
                  <a:spcPct val="0"/>
                </a:spcAft>
                <a:buNone/>
              </a:pPr>
              <a:t>28</a:t>
            </a:fld>
            <a:endParaRPr lang="en-US" sz="1100" dirty="0">
              <a:sym typeface="Arial" panose="020B0604020202020204" pitchFamily="34" charset="0"/>
            </a:endParaRPr>
          </a:p>
        </p:txBody>
      </p:sp>
      <p:sp>
        <p:nvSpPr>
          <p:cNvPr id="35" name="Rectangle 34">
            <a:extLst>
              <a:ext uri="{FF2B5EF4-FFF2-40B4-BE49-F238E27FC236}">
                <a16:creationId xmlns:a16="http://schemas.microsoft.com/office/drawing/2014/main" id="{6B0D45F5-6279-FFAC-DF35-957820CA07BB}"/>
              </a:ext>
            </a:extLst>
          </p:cNvPr>
          <p:cNvSpPr/>
          <p:nvPr/>
        </p:nvSpPr>
        <p:spPr bwMode="gray">
          <a:xfrm>
            <a:off x="652463" y="3106738"/>
            <a:ext cx="1025525" cy="53657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6" name="Rectangle 35">
            <a:extLst>
              <a:ext uri="{FF2B5EF4-FFF2-40B4-BE49-F238E27FC236}">
                <a16:creationId xmlns:a16="http://schemas.microsoft.com/office/drawing/2014/main" id="{FE7C0BE1-A37C-8FDC-5DA8-9CBE0185B2A9}"/>
              </a:ext>
            </a:extLst>
          </p:cNvPr>
          <p:cNvSpPr/>
          <p:nvPr>
            <p:custDataLst>
              <p:tags r:id="rId37"/>
            </p:custDataLst>
          </p:nvPr>
        </p:nvSpPr>
        <p:spPr bwMode="auto">
          <a:xfrm>
            <a:off x="652463" y="3106738"/>
            <a:ext cx="1025525" cy="536575"/>
          </a:xfrm>
          <a:prstGeom prst="rect">
            <a:avLst/>
          </a:prstGeom>
          <a:noFill/>
          <a:ln w="1270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37" name="Straight Connector 36">
            <a:extLst>
              <a:ext uri="{FF2B5EF4-FFF2-40B4-BE49-F238E27FC236}">
                <a16:creationId xmlns:a16="http://schemas.microsoft.com/office/drawing/2014/main" id="{3F4FC89D-0C2B-4DE6-0457-4F3FCCA36077}"/>
              </a:ext>
            </a:extLst>
          </p:cNvPr>
          <p:cNvCxnSpPr/>
          <p:nvPr>
            <p:custDataLst>
              <p:tags r:id="rId38"/>
            </p:custDataLst>
          </p:nvPr>
        </p:nvCxnSpPr>
        <p:spPr bwMode="gray">
          <a:xfrm>
            <a:off x="727075" y="3252788"/>
            <a:ext cx="185738" cy="0"/>
          </a:xfrm>
          <a:prstGeom prst="line">
            <a:avLst/>
          </a:prstGeom>
          <a:ln w="28575" cap="rnd" cmpd="sng" algn="ctr">
            <a:solidFill>
              <a:schemeClr val="accent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99413BA0-208F-82CF-6240-F3DCFA5477FA}"/>
              </a:ext>
            </a:extLst>
          </p:cNvPr>
          <p:cNvCxnSpPr/>
          <p:nvPr>
            <p:custDataLst>
              <p:tags r:id="rId39"/>
            </p:custDataLst>
          </p:nvPr>
        </p:nvCxnSpPr>
        <p:spPr bwMode="gray">
          <a:xfrm>
            <a:off x="727075" y="3486150"/>
            <a:ext cx="185738" cy="0"/>
          </a:xfrm>
          <a:prstGeom prst="line">
            <a:avLst/>
          </a:prstGeom>
          <a:ln w="28575" cap="rnd" cmpd="sng" algn="ctr">
            <a:solidFill>
              <a:srgbClr val="C30C3E"/>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39" name="Text Placeholder 10">
            <a:extLst>
              <a:ext uri="{FF2B5EF4-FFF2-40B4-BE49-F238E27FC236}">
                <a16:creationId xmlns:a16="http://schemas.microsoft.com/office/drawing/2014/main" id="{16124229-34BD-157E-5E90-4F4F3CDD2FA5}"/>
              </a:ext>
            </a:extLst>
          </p:cNvPr>
          <p:cNvSpPr txBox="1">
            <a:spLocks/>
          </p:cNvSpPr>
          <p:nvPr>
            <p:custDataLst>
              <p:tags r:id="rId40"/>
            </p:custDataLst>
          </p:nvPr>
        </p:nvSpPr>
        <p:spPr bwMode="auto">
          <a:xfrm>
            <a:off x="977900" y="3168650"/>
            <a:ext cx="6397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0CBFF364-691F-43DD-A056-7B919D11B070}" type="datetime'''Cal''''''''''''i''''fo''''r''''''''''''''ni''''''''a'">
              <a:rPr lang="en-US" altLang="en-US" sz="1200" smtClean="0"/>
              <a:pPr marL="0" indent="0">
                <a:spcBef>
                  <a:spcPct val="0"/>
                </a:spcBef>
                <a:spcAft>
                  <a:spcPct val="0"/>
                </a:spcAft>
                <a:buNone/>
              </a:pPr>
              <a:t>California</a:t>
            </a:fld>
            <a:endParaRPr lang="en-US" sz="1200">
              <a:cs typeface="Arial" panose="020B0604020202020204" pitchFamily="34" charset="0"/>
              <a:sym typeface="Arial" panose="020B0604020202020204" pitchFamily="34" charset="0"/>
            </a:endParaRPr>
          </a:p>
        </p:txBody>
      </p:sp>
      <p:sp>
        <p:nvSpPr>
          <p:cNvPr id="40" name="Text Placeholder 10">
            <a:extLst>
              <a:ext uri="{FF2B5EF4-FFF2-40B4-BE49-F238E27FC236}">
                <a16:creationId xmlns:a16="http://schemas.microsoft.com/office/drawing/2014/main" id="{3A20316C-6333-12CF-4585-6BC1FDBA1A7C}"/>
              </a:ext>
            </a:extLst>
          </p:cNvPr>
          <p:cNvSpPr txBox="1">
            <a:spLocks/>
          </p:cNvSpPr>
          <p:nvPr>
            <p:custDataLst>
              <p:tags r:id="rId41"/>
            </p:custDataLst>
          </p:nvPr>
        </p:nvSpPr>
        <p:spPr bwMode="auto">
          <a:xfrm>
            <a:off x="977900" y="3402013"/>
            <a:ext cx="3968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5CCE344B-B0D4-4680-9D6C-1C0F4A93D84E}" type="datetime'''''Te''''''''''''''''''''''''''''x''''''''''a''''''s'''''''''">
              <a:rPr lang="en-US" altLang="en-US" sz="1200" smtClean="0"/>
              <a:pPr marL="0" indent="0">
                <a:spcBef>
                  <a:spcPct val="0"/>
                </a:spcBef>
                <a:spcAft>
                  <a:spcPct val="0"/>
                </a:spcAft>
                <a:buNone/>
              </a:pPr>
              <a:t>Texas</a:t>
            </a:fld>
            <a:endParaRPr lang="en-US" sz="1200">
              <a:cs typeface="Arial" panose="020B0604020202020204" pitchFamily="34" charset="0"/>
              <a:sym typeface="Arial" panose="020B0604020202020204" pitchFamily="34" charset="0"/>
            </a:endParaRPr>
          </a:p>
        </p:txBody>
      </p:sp>
      <p:sp>
        <p:nvSpPr>
          <p:cNvPr id="41" name="btfpCallout806132">
            <a:extLst>
              <a:ext uri="{FF2B5EF4-FFF2-40B4-BE49-F238E27FC236}">
                <a16:creationId xmlns:a16="http://schemas.microsoft.com/office/drawing/2014/main" id="{9EF35804-5254-D538-B879-DEF788253552}"/>
              </a:ext>
            </a:extLst>
          </p:cNvPr>
          <p:cNvSpPr/>
          <p:nvPr/>
        </p:nvSpPr>
        <p:spPr bwMode="gray">
          <a:xfrm>
            <a:off x="1016488" y="4369559"/>
            <a:ext cx="1568450" cy="746125"/>
          </a:xfrm>
          <a:prstGeom prst="wedgeRectCallout">
            <a:avLst>
              <a:gd name="adj1" fmla="val 53091"/>
              <a:gd name="adj2" fmla="val 169563"/>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noAutofit/>
          </a:bodyPr>
          <a:lstStyle/>
          <a:p>
            <a:pPr marL="0" lvl="1" indent="0">
              <a:spcBef>
                <a:spcPts val="0"/>
              </a:spcBef>
              <a:buNone/>
            </a:pPr>
            <a:r>
              <a:rPr lang="en-US" sz="1000" b="1">
                <a:latin typeface="Arial"/>
                <a:cs typeface="Arial"/>
              </a:rPr>
              <a:t>Texas solar capacity annual growth started outpacing California in 2014</a:t>
            </a:r>
            <a:endParaRPr lang="en-US" sz="1000">
              <a:latin typeface="Arial"/>
              <a:cs typeface="Arial"/>
            </a:endParaRPr>
          </a:p>
        </p:txBody>
      </p:sp>
      <p:sp>
        <p:nvSpPr>
          <p:cNvPr id="42" name="btfpCallout806132">
            <a:extLst>
              <a:ext uri="{FF2B5EF4-FFF2-40B4-BE49-F238E27FC236}">
                <a16:creationId xmlns:a16="http://schemas.microsoft.com/office/drawing/2014/main" id="{ADFCDF62-F0D7-189B-2B5B-1AF2BC27FC4B}"/>
              </a:ext>
            </a:extLst>
          </p:cNvPr>
          <p:cNvSpPr/>
          <p:nvPr/>
        </p:nvSpPr>
        <p:spPr bwMode="gray">
          <a:xfrm>
            <a:off x="1016488" y="4369559"/>
            <a:ext cx="1568450" cy="746125"/>
          </a:xfrm>
          <a:prstGeom prst="wedgeRectCallout">
            <a:avLst>
              <a:gd name="adj1" fmla="val 53091"/>
              <a:gd name="adj2" fmla="val 72148"/>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noAutofit/>
          </a:bodyPr>
          <a:lstStyle/>
          <a:p>
            <a:pPr marL="0" lvl="1" indent="0">
              <a:spcBef>
                <a:spcPts val="0"/>
              </a:spcBef>
              <a:buNone/>
            </a:pPr>
            <a:r>
              <a:rPr lang="en-US" sz="1000" b="1">
                <a:latin typeface="Arial"/>
                <a:cs typeface="Arial"/>
              </a:rPr>
              <a:t>Texas solar capacity annual growth started outpacing California in 2014</a:t>
            </a:r>
            <a:endParaRPr lang="en-US" sz="1000">
              <a:latin typeface="Arial"/>
              <a:cs typeface="Arial"/>
            </a:endParaRPr>
          </a:p>
        </p:txBody>
      </p:sp>
    </p:spTree>
    <p:custDataLst>
      <p:tags r:id="rId1"/>
    </p:custDataLst>
    <p:extLst>
      <p:ext uri="{BB962C8B-B14F-4D97-AF65-F5344CB8AC3E}">
        <p14:creationId xmlns:p14="http://schemas.microsoft.com/office/powerpoint/2010/main" val="27620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C779277-EF6B-45E1-ACBA-45B1CACEBB26}"/>
              </a:ext>
            </a:extLst>
          </p:cNvPr>
          <p:cNvGraphicFramePr>
            <a:graphicFrameLocks noChangeAspect="1"/>
          </p:cNvGraphicFramePr>
          <p:nvPr>
            <p:custDataLst>
              <p:tags r:id="rId1"/>
            </p:custDataLst>
            <p:extLst>
              <p:ext uri="{D42A27DB-BD31-4B8C-83A1-F6EECF244321}">
                <p14:modId xmlns:p14="http://schemas.microsoft.com/office/powerpoint/2010/main" val="36384104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512" imgH="514" progId="TCLayout.ActiveDocument.1">
                  <p:embed/>
                </p:oleObj>
              </mc:Choice>
              <mc:Fallback>
                <p:oleObj name="think-cell Slide" r:id="rId26" imgW="512" imgH="514" progId="TCLayout.ActiveDocument.1">
                  <p:embed/>
                  <p:pic>
                    <p:nvPicPr>
                      <p:cNvPr id="4" name="think-cell data - do not delete" hidden="1">
                        <a:extLst>
                          <a:ext uri="{FF2B5EF4-FFF2-40B4-BE49-F238E27FC236}">
                            <a16:creationId xmlns:a16="http://schemas.microsoft.com/office/drawing/2014/main" id="{6C779277-EF6B-45E1-ACBA-45B1CACEBB26}"/>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8DA8A5C-7F9D-4BCD-B5EB-C11F02C43FC2}"/>
              </a:ext>
            </a:extLst>
          </p:cNvPr>
          <p:cNvSpPr>
            <a:spLocks noGrp="1"/>
          </p:cNvSpPr>
          <p:nvPr>
            <p:ph type="title"/>
          </p:nvPr>
        </p:nvSpPr>
        <p:spPr>
          <a:xfrm>
            <a:off x="329184" y="523318"/>
            <a:ext cx="11531600" cy="882788"/>
          </a:xfrm>
        </p:spPr>
        <p:txBody>
          <a:bodyPr vert="horz">
            <a:noAutofit/>
          </a:bodyPr>
          <a:lstStyle/>
          <a:p>
            <a:r>
              <a:rPr lang="en-US" dirty="0"/>
              <a:t>Solar may lose its edge in costly, subsidy-reliant states like NJ with tariffs and IRA repeal, but TX stays competitive</a:t>
            </a:r>
          </a:p>
        </p:txBody>
      </p:sp>
      <p:cxnSp>
        <p:nvCxnSpPr>
          <p:cNvPr id="23" name="Straight Connector 22">
            <a:extLst>
              <a:ext uri="{FF2B5EF4-FFF2-40B4-BE49-F238E27FC236}">
                <a16:creationId xmlns:a16="http://schemas.microsoft.com/office/drawing/2014/main" id="{4E3C13A4-2553-4769-8228-86CF3BC706BE}"/>
              </a:ext>
            </a:extLst>
          </p:cNvPr>
          <p:cNvCxnSpPr/>
          <p:nvPr>
            <p:custDataLst>
              <p:tags r:id="rId2"/>
            </p:custDataLst>
          </p:nvPr>
        </p:nvCxnSpPr>
        <p:spPr bwMode="gray">
          <a:xfrm>
            <a:off x="787400" y="5103813"/>
            <a:ext cx="57372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A53B6028-FDA1-4E1D-8428-9224FDA5F9F9}"/>
              </a:ext>
            </a:extLst>
          </p:cNvPr>
          <p:cNvCxnSpPr/>
          <p:nvPr>
            <p:custDataLst>
              <p:tags r:id="rId3"/>
            </p:custDataLst>
          </p:nvPr>
        </p:nvCxnSpPr>
        <p:spPr bwMode="gray">
          <a:xfrm>
            <a:off x="787400" y="4743450"/>
            <a:ext cx="57372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B666FD8-96D8-4DBF-865E-2C11F57B69FE}"/>
              </a:ext>
            </a:extLst>
          </p:cNvPr>
          <p:cNvCxnSpPr/>
          <p:nvPr>
            <p:custDataLst>
              <p:tags r:id="rId4"/>
            </p:custDataLst>
          </p:nvPr>
        </p:nvCxnSpPr>
        <p:spPr bwMode="gray">
          <a:xfrm>
            <a:off x="787400" y="4381500"/>
            <a:ext cx="57372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BEBD5ECC-419E-4C15-9762-BBCEA340CCA2}"/>
              </a:ext>
            </a:extLst>
          </p:cNvPr>
          <p:cNvCxnSpPr/>
          <p:nvPr>
            <p:custDataLst>
              <p:tags r:id="rId5"/>
            </p:custDataLst>
          </p:nvPr>
        </p:nvCxnSpPr>
        <p:spPr bwMode="gray">
          <a:xfrm>
            <a:off x="787400" y="4021138"/>
            <a:ext cx="57372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A5E1913E-87C2-496D-A462-47D8802E07E6}"/>
              </a:ext>
            </a:extLst>
          </p:cNvPr>
          <p:cNvCxnSpPr/>
          <p:nvPr>
            <p:custDataLst>
              <p:tags r:id="rId6"/>
            </p:custDataLst>
          </p:nvPr>
        </p:nvCxnSpPr>
        <p:spPr bwMode="gray">
          <a:xfrm>
            <a:off x="787400" y="3660775"/>
            <a:ext cx="57372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30993E2C-9B6A-4685-BD4A-65E8AA767B83}"/>
              </a:ext>
            </a:extLst>
          </p:cNvPr>
          <p:cNvCxnSpPr/>
          <p:nvPr>
            <p:custDataLst>
              <p:tags r:id="rId7"/>
            </p:custDataLst>
          </p:nvPr>
        </p:nvCxnSpPr>
        <p:spPr bwMode="gray">
          <a:xfrm>
            <a:off x="787400" y="3300413"/>
            <a:ext cx="57372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43EBA6C4-BB7C-4F30-8C10-1B872FDF5C19}"/>
              </a:ext>
            </a:extLst>
          </p:cNvPr>
          <p:cNvCxnSpPr/>
          <p:nvPr>
            <p:custDataLst>
              <p:tags r:id="rId8"/>
            </p:custDataLst>
          </p:nvPr>
        </p:nvCxnSpPr>
        <p:spPr bwMode="gray">
          <a:xfrm>
            <a:off x="787400" y="2938463"/>
            <a:ext cx="57372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4483A932-05CA-401C-A059-91F258526432}"/>
              </a:ext>
            </a:extLst>
          </p:cNvPr>
          <p:cNvCxnSpPr/>
          <p:nvPr>
            <p:custDataLst>
              <p:tags r:id="rId9"/>
            </p:custDataLst>
          </p:nvPr>
        </p:nvCxnSpPr>
        <p:spPr bwMode="gray">
          <a:xfrm>
            <a:off x="787400" y="2578100"/>
            <a:ext cx="57372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2F2443CB-5FC9-4EAD-B249-8251BAD8AE34}"/>
              </a:ext>
            </a:extLst>
          </p:cNvPr>
          <p:cNvCxnSpPr/>
          <p:nvPr>
            <p:custDataLst>
              <p:tags r:id="rId10"/>
            </p:custDataLst>
          </p:nvPr>
        </p:nvCxnSpPr>
        <p:spPr bwMode="gray">
          <a:xfrm>
            <a:off x="787400" y="2217738"/>
            <a:ext cx="57372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88" name="Chart 87">
            <a:extLst>
              <a:ext uri="{FF2B5EF4-FFF2-40B4-BE49-F238E27FC236}">
                <a16:creationId xmlns:a16="http://schemas.microsoft.com/office/drawing/2014/main" id="{F822448A-1764-5B40-606B-837949B72B22}"/>
              </a:ext>
            </a:extLst>
          </p:cNvPr>
          <p:cNvGraphicFramePr/>
          <p:nvPr>
            <p:custDataLst>
              <p:tags r:id="rId11"/>
            </p:custDataLst>
            <p:extLst>
              <p:ext uri="{D42A27DB-BD31-4B8C-83A1-F6EECF244321}">
                <p14:modId xmlns:p14="http://schemas.microsoft.com/office/powerpoint/2010/main" val="1021092711"/>
              </p:ext>
            </p:extLst>
          </p:nvPr>
        </p:nvGraphicFramePr>
        <p:xfrm>
          <a:off x="415925" y="1992313"/>
          <a:ext cx="6191250" cy="3697287"/>
        </p:xfrm>
        <a:graphic>
          <a:graphicData uri="http://schemas.openxmlformats.org/drawingml/2006/chart">
            <c:chart xmlns:c="http://schemas.openxmlformats.org/drawingml/2006/chart" xmlns:r="http://schemas.openxmlformats.org/officeDocument/2006/relationships" r:id="rId28"/>
          </a:graphicData>
        </a:graphic>
      </p:graphicFrame>
      <p:sp>
        <p:nvSpPr>
          <p:cNvPr id="90" name="Text Placeholder 10">
            <a:extLst>
              <a:ext uri="{FF2B5EF4-FFF2-40B4-BE49-F238E27FC236}">
                <a16:creationId xmlns:a16="http://schemas.microsoft.com/office/drawing/2014/main" id="{115DFB91-512B-3844-A114-92FBEDCA92F2}"/>
              </a:ext>
            </a:extLst>
          </p:cNvPr>
          <p:cNvSpPr>
            <a:spLocks noGrp="1"/>
          </p:cNvSpPr>
          <p:nvPr>
            <p:custDataLst>
              <p:tags r:id="rId12"/>
            </p:custDataLst>
          </p:nvPr>
        </p:nvSpPr>
        <p:spPr bwMode="auto">
          <a:xfrm>
            <a:off x="1355725" y="5507038"/>
            <a:ext cx="300038"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43CE376-4264-4804-A801-C92277FB6CF4}" type="datetime'''''''B''''''''''a''se'''''''''''''''''''''''''''''''''''''">
              <a:rPr lang="en-US" altLang="en-US" sz="1000" smtClean="0"/>
              <a:pPr marL="0" lvl="0" indent="0" algn="ctr">
                <a:spcBef>
                  <a:spcPct val="0"/>
                </a:spcBef>
                <a:spcAft>
                  <a:spcPct val="0"/>
                </a:spcAft>
                <a:buNone/>
              </a:pPr>
              <a:t>Base</a:t>
            </a:fld>
            <a:endParaRPr lang="en-US" sz="1000" dirty="0"/>
          </a:p>
        </p:txBody>
      </p:sp>
      <p:sp>
        <p:nvSpPr>
          <p:cNvPr id="129" name="Text Placeholder 10">
            <a:extLst>
              <a:ext uri="{FF2B5EF4-FFF2-40B4-BE49-F238E27FC236}">
                <a16:creationId xmlns:a16="http://schemas.microsoft.com/office/drawing/2014/main" id="{75E50B48-7D0B-46CB-BE68-7C16EAC7A764}"/>
              </a:ext>
            </a:extLst>
          </p:cNvPr>
          <p:cNvSpPr>
            <a:spLocks noGrp="1"/>
          </p:cNvSpPr>
          <p:nvPr>
            <p:custDataLst>
              <p:tags r:id="rId13"/>
            </p:custDataLst>
          </p:nvPr>
        </p:nvSpPr>
        <p:spPr bwMode="auto">
          <a:xfrm>
            <a:off x="2787650" y="5507038"/>
            <a:ext cx="301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A9BEDFE-4416-4ED9-9C28-1358C1C6FD19}" type="datetime'T''''''''''''''''''a''''''''''''r''''''i''''f''''''''f'''''''">
              <a:rPr lang="en-US" altLang="en-US" sz="1000" smtClean="0"/>
              <a:pPr marL="0" lvl="0" indent="0" algn="ctr">
                <a:spcBef>
                  <a:spcPct val="0"/>
                </a:spcBef>
                <a:spcAft>
                  <a:spcPct val="0"/>
                </a:spcAft>
                <a:buNone/>
              </a:pPr>
              <a:t>Tariff</a:t>
            </a:fld>
            <a:endParaRPr lang="en-US" sz="1000"/>
          </a:p>
        </p:txBody>
      </p:sp>
      <p:sp>
        <p:nvSpPr>
          <p:cNvPr id="132" name="Text Placeholder 10">
            <a:extLst>
              <a:ext uri="{FF2B5EF4-FFF2-40B4-BE49-F238E27FC236}">
                <a16:creationId xmlns:a16="http://schemas.microsoft.com/office/drawing/2014/main" id="{81AC6D9B-4F3D-434A-900C-FC36DB2DB439}"/>
              </a:ext>
            </a:extLst>
          </p:cNvPr>
          <p:cNvSpPr>
            <a:spLocks noGrp="1"/>
          </p:cNvSpPr>
          <p:nvPr>
            <p:custDataLst>
              <p:tags r:id="rId14"/>
            </p:custDataLst>
          </p:nvPr>
        </p:nvSpPr>
        <p:spPr bwMode="auto">
          <a:xfrm>
            <a:off x="4044951" y="5507038"/>
            <a:ext cx="65881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9B2BBB6-8C74-41A6-B5A3-19E1080A55DB}" type="datetime'''I''RA'''''''''' R''''ep''''e''''''a''''''''l'''''">
              <a:rPr lang="en-US" altLang="en-US" sz="1000" smtClean="0"/>
              <a:pPr marL="0" lvl="0" indent="0" algn="ctr">
                <a:spcBef>
                  <a:spcPct val="0"/>
                </a:spcBef>
                <a:spcAft>
                  <a:spcPct val="0"/>
                </a:spcAft>
                <a:buNone/>
              </a:pPr>
              <a:t>IRA Repeal</a:t>
            </a:fld>
            <a:endParaRPr lang="en-US" sz="1000"/>
          </a:p>
        </p:txBody>
      </p:sp>
      <p:sp>
        <p:nvSpPr>
          <p:cNvPr id="135" name="Text Placeholder 10">
            <a:extLst>
              <a:ext uri="{FF2B5EF4-FFF2-40B4-BE49-F238E27FC236}">
                <a16:creationId xmlns:a16="http://schemas.microsoft.com/office/drawing/2014/main" id="{20F26C2A-B4D0-4E49-8F5C-ACB7F21EAF5B}"/>
              </a:ext>
            </a:extLst>
          </p:cNvPr>
          <p:cNvSpPr>
            <a:spLocks noGrp="1"/>
          </p:cNvSpPr>
          <p:nvPr>
            <p:custDataLst>
              <p:tags r:id="rId15"/>
            </p:custDataLst>
          </p:nvPr>
        </p:nvSpPr>
        <p:spPr bwMode="auto">
          <a:xfrm>
            <a:off x="5513388" y="5507038"/>
            <a:ext cx="58896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06E72B1-F98E-4222-8304-3A257312D29C}" type="datetime'''''''C''''''''''''''''o''m''b''i''''n''''''''e''''''d'''">
              <a:rPr lang="en-US" altLang="en-US" sz="1000" smtClean="0"/>
              <a:pPr marL="0" lvl="0" indent="0" algn="ctr">
                <a:spcBef>
                  <a:spcPct val="0"/>
                </a:spcBef>
                <a:spcAft>
                  <a:spcPct val="0"/>
                </a:spcAft>
                <a:buNone/>
              </a:pPr>
              <a:t>Combined</a:t>
            </a:fld>
            <a:endParaRPr lang="en-US" sz="1000" dirty="0"/>
          </a:p>
        </p:txBody>
      </p:sp>
      <p:sp useBgFill="1">
        <p:nvSpPr>
          <p:cNvPr id="54" name="Text Placeholder 10">
            <a:extLst>
              <a:ext uri="{FF2B5EF4-FFF2-40B4-BE49-F238E27FC236}">
                <a16:creationId xmlns:a16="http://schemas.microsoft.com/office/drawing/2014/main" id="{115DFB91-512B-3844-A114-92FBEDCA92F2}"/>
              </a:ext>
            </a:extLst>
          </p:cNvPr>
          <p:cNvSpPr>
            <a:spLocks noGrp="1"/>
          </p:cNvSpPr>
          <p:nvPr>
            <p:custDataLst>
              <p:tags r:id="rId16"/>
            </p:custDataLst>
          </p:nvPr>
        </p:nvSpPr>
        <p:spPr bwMode="gray">
          <a:xfrm>
            <a:off x="1039813" y="3217863"/>
            <a:ext cx="174625" cy="152400"/>
          </a:xfrm>
          <a:prstGeom prst="rect">
            <a:avLst/>
          </a:prstGeom>
          <a:ln>
            <a:noFill/>
          </a:ln>
          <a:effec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066F199-E8F4-4C0A-9EA9-5AED6205D154}" type="datetime'''''''''57'''''''''''''''">
              <a:rPr lang="en-US" altLang="en-US" sz="1000" smtClean="0">
                <a:effectLst/>
              </a:rPr>
              <a:pPr marL="0" lvl="0" indent="0" algn="ctr">
                <a:spcBef>
                  <a:spcPct val="0"/>
                </a:spcBef>
                <a:spcAft>
                  <a:spcPct val="0"/>
                </a:spcAft>
                <a:buNone/>
              </a:pPr>
              <a:t>57</a:t>
            </a:fld>
            <a:endParaRPr lang="en-US" sz="1000" dirty="0"/>
          </a:p>
        </p:txBody>
      </p:sp>
      <p:sp useBgFill="1">
        <p:nvSpPr>
          <p:cNvPr id="55" name="Text Placeholder 10">
            <a:extLst>
              <a:ext uri="{FF2B5EF4-FFF2-40B4-BE49-F238E27FC236}">
                <a16:creationId xmlns:a16="http://schemas.microsoft.com/office/drawing/2014/main" id="{115DFB91-512B-3844-A114-92FBEDCA92F2}"/>
              </a:ext>
            </a:extLst>
          </p:cNvPr>
          <p:cNvSpPr>
            <a:spLocks noGrp="1"/>
          </p:cNvSpPr>
          <p:nvPr>
            <p:custDataLst>
              <p:tags r:id="rId17"/>
            </p:custDataLst>
          </p:nvPr>
        </p:nvSpPr>
        <p:spPr bwMode="gray">
          <a:xfrm>
            <a:off x="1417638" y="3925888"/>
            <a:ext cx="174625" cy="152400"/>
          </a:xfrm>
          <a:prstGeom prst="rect">
            <a:avLst/>
          </a:prstGeom>
          <a:ln>
            <a:noFill/>
          </a:ln>
          <a:effec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2BD8FF6-FB9D-4FE8-8C3F-D4025A9285E8}" type="datetime'''''''''''''''''''''''''''''''''''''''''''''''''''''38'">
              <a:rPr lang="en-US" altLang="en-US" sz="1000" smtClean="0">
                <a:effectLst/>
              </a:rPr>
              <a:pPr marL="0" lvl="0" indent="0" algn="ctr">
                <a:spcBef>
                  <a:spcPct val="0"/>
                </a:spcBef>
                <a:spcAft>
                  <a:spcPct val="0"/>
                </a:spcAft>
                <a:buNone/>
              </a:pPr>
              <a:t>38</a:t>
            </a:fld>
            <a:endParaRPr lang="en-US" sz="1000"/>
          </a:p>
        </p:txBody>
      </p:sp>
      <p:sp useBgFill="1">
        <p:nvSpPr>
          <p:cNvPr id="60" name="Text Placeholder 10">
            <a:extLst>
              <a:ext uri="{FF2B5EF4-FFF2-40B4-BE49-F238E27FC236}">
                <a16:creationId xmlns:a16="http://schemas.microsoft.com/office/drawing/2014/main" id="{115DFB91-512B-3844-A114-92FBEDCA92F2}"/>
              </a:ext>
            </a:extLst>
          </p:cNvPr>
          <p:cNvSpPr>
            <a:spLocks noGrp="1"/>
          </p:cNvSpPr>
          <p:nvPr>
            <p:custDataLst>
              <p:tags r:id="rId18"/>
            </p:custDataLst>
          </p:nvPr>
        </p:nvSpPr>
        <p:spPr bwMode="gray">
          <a:xfrm>
            <a:off x="3908425" y="2479675"/>
            <a:ext cx="174625" cy="152400"/>
          </a:xfrm>
          <a:prstGeom prst="rect">
            <a:avLst/>
          </a:prstGeom>
          <a:ln>
            <a:noFill/>
          </a:ln>
          <a:effec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F51F7F6-6E8F-41F5-83F5-6A0211BDB75E}" type="datetime'''''7''8'''''''">
              <a:rPr lang="en-US" altLang="en-US" sz="1000" smtClean="0">
                <a:effectLst/>
              </a:rPr>
              <a:pPr marL="0" lvl="0" indent="0" algn="ctr">
                <a:spcBef>
                  <a:spcPct val="0"/>
                </a:spcBef>
                <a:spcAft>
                  <a:spcPct val="0"/>
                </a:spcAft>
                <a:buNone/>
              </a:pPr>
              <a:t>78</a:t>
            </a:fld>
            <a:endParaRPr lang="en-US" sz="1000"/>
          </a:p>
        </p:txBody>
      </p:sp>
      <p:grpSp>
        <p:nvGrpSpPr>
          <p:cNvPr id="6" name="Group 5">
            <a:extLst>
              <a:ext uri="{FF2B5EF4-FFF2-40B4-BE49-F238E27FC236}">
                <a16:creationId xmlns:a16="http://schemas.microsoft.com/office/drawing/2014/main" id="{1002C048-37A3-DAB7-1787-C9D72E09B48C}"/>
              </a:ext>
            </a:extLst>
          </p:cNvPr>
          <p:cNvGrpSpPr/>
          <p:nvPr/>
        </p:nvGrpSpPr>
        <p:grpSpPr>
          <a:xfrm>
            <a:off x="329184" y="1554480"/>
            <a:ext cx="8007096" cy="296545"/>
            <a:chOff x="329184" y="1554480"/>
            <a:chExt cx="7589520" cy="296545"/>
          </a:xfrm>
        </p:grpSpPr>
        <p:sp>
          <p:nvSpPr>
            <p:cNvPr id="173" name="TextBox 172">
              <a:extLst>
                <a:ext uri="{FF2B5EF4-FFF2-40B4-BE49-F238E27FC236}">
                  <a16:creationId xmlns:a16="http://schemas.microsoft.com/office/drawing/2014/main" id="{9EF7244F-D8C6-4FEB-9AFF-66BA2FFC594E}"/>
                </a:ext>
              </a:extLst>
            </p:cNvPr>
            <p:cNvSpPr txBox="1"/>
            <p:nvPr/>
          </p:nvSpPr>
          <p:spPr bwMode="gray">
            <a:xfrm>
              <a:off x="329184" y="1554480"/>
              <a:ext cx="4936554" cy="288147"/>
            </a:xfrm>
            <a:prstGeom prst="rect">
              <a:avLst/>
            </a:prstGeom>
            <a:noFill/>
          </p:spPr>
          <p:txBody>
            <a:bodyPr wrap="square" lIns="36000" tIns="36000" rIns="36000" bIns="36000" rtlCol="0" anchor="t">
              <a:spAutoFit/>
            </a:bodyPr>
            <a:lstStyle/>
            <a:p>
              <a:pPr marL="0" indent="0">
                <a:buNone/>
              </a:pPr>
              <a:r>
                <a:rPr lang="en-US" sz="1400" b="1" dirty="0"/>
                <a:t>Solar vs. gas LCOE by region and scenario ($USD/MWh)</a:t>
              </a:r>
              <a:endParaRPr lang="en-US" sz="1400" b="1" dirty="0">
                <a:cs typeface="Arial"/>
              </a:endParaRPr>
            </a:p>
          </p:txBody>
        </p:sp>
        <p:cxnSp>
          <p:nvCxnSpPr>
            <p:cNvPr id="174" name="btfpColumnHeaderBoxLine912903">
              <a:extLst>
                <a:ext uri="{FF2B5EF4-FFF2-40B4-BE49-F238E27FC236}">
                  <a16:creationId xmlns:a16="http://schemas.microsoft.com/office/drawing/2014/main" id="{44912E55-94A3-42B2-A8ED-9A1FC789E3F5}"/>
                </a:ext>
              </a:extLst>
            </p:cNvPr>
            <p:cNvCxnSpPr>
              <a:cxnSpLocks/>
            </p:cNvCxnSpPr>
            <p:nvPr/>
          </p:nvCxnSpPr>
          <p:spPr bwMode="gray">
            <a:xfrm>
              <a:off x="329184" y="1851025"/>
              <a:ext cx="7589520"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190" name="Rectangle 189">
            <a:extLst>
              <a:ext uri="{FF2B5EF4-FFF2-40B4-BE49-F238E27FC236}">
                <a16:creationId xmlns:a16="http://schemas.microsoft.com/office/drawing/2014/main" id="{25C764DA-8F47-4929-879A-09E54F0A92D9}"/>
              </a:ext>
            </a:extLst>
          </p:cNvPr>
          <p:cNvSpPr/>
          <p:nvPr>
            <p:custDataLst>
              <p:tags r:id="rId19"/>
            </p:custDataLst>
          </p:nvPr>
        </p:nvSpPr>
        <p:spPr bwMode="auto">
          <a:xfrm>
            <a:off x="6718300" y="2066925"/>
            <a:ext cx="179388" cy="133350"/>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91" name="Rectangle 190">
            <a:extLst>
              <a:ext uri="{FF2B5EF4-FFF2-40B4-BE49-F238E27FC236}">
                <a16:creationId xmlns:a16="http://schemas.microsoft.com/office/drawing/2014/main" id="{9696AF16-DE3F-46CE-B7E0-C0529562924A}"/>
              </a:ext>
            </a:extLst>
          </p:cNvPr>
          <p:cNvSpPr/>
          <p:nvPr>
            <p:custDataLst>
              <p:tags r:id="rId20"/>
            </p:custDataLst>
          </p:nvPr>
        </p:nvSpPr>
        <p:spPr bwMode="auto">
          <a:xfrm>
            <a:off x="6718300" y="2270125"/>
            <a:ext cx="179388" cy="133350"/>
          </a:xfrm>
          <a:prstGeom prst="rect">
            <a:avLst/>
          </a:prstGeom>
          <a:solidFill>
            <a:schemeClr val="accent5"/>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92" name="Rectangle 191">
            <a:extLst>
              <a:ext uri="{FF2B5EF4-FFF2-40B4-BE49-F238E27FC236}">
                <a16:creationId xmlns:a16="http://schemas.microsoft.com/office/drawing/2014/main" id="{4A5B67A9-46B6-49E1-BE6C-682CAD048514}"/>
              </a:ext>
            </a:extLst>
          </p:cNvPr>
          <p:cNvSpPr/>
          <p:nvPr>
            <p:custDataLst>
              <p:tags r:id="rId21"/>
            </p:custDataLst>
          </p:nvPr>
        </p:nvSpPr>
        <p:spPr bwMode="auto">
          <a:xfrm>
            <a:off x="6718300" y="2473325"/>
            <a:ext cx="179388" cy="133350"/>
          </a:xfrm>
          <a:prstGeom prst="rect">
            <a:avLst/>
          </a:prstGeom>
          <a:solidFill>
            <a:schemeClr val="accent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85" name="Text Placeholder 10">
            <a:extLst>
              <a:ext uri="{FF2B5EF4-FFF2-40B4-BE49-F238E27FC236}">
                <a16:creationId xmlns:a16="http://schemas.microsoft.com/office/drawing/2014/main" id="{115DFB91-512B-3844-A114-92FBEDCA92F2}"/>
              </a:ext>
            </a:extLst>
          </p:cNvPr>
          <p:cNvSpPr>
            <a:spLocks noGrp="1"/>
          </p:cNvSpPr>
          <p:nvPr>
            <p:custDataLst>
              <p:tags r:id="rId22"/>
            </p:custDataLst>
          </p:nvPr>
        </p:nvSpPr>
        <p:spPr bwMode="auto">
          <a:xfrm>
            <a:off x="6948488" y="2062163"/>
            <a:ext cx="4857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2BFBFCD1-33E2-486B-9554-36769AC4A579}" type="datetime'''''NJ'''' ''''S''o''''''''''''l''''''''''''a''r'''">
              <a:rPr lang="en-US" altLang="en-US" sz="1000" smtClean="0">
                <a:effectLst/>
              </a:rPr>
              <a:pPr marL="0" lvl="0" indent="0">
                <a:spcBef>
                  <a:spcPct val="0"/>
                </a:spcBef>
                <a:spcAft>
                  <a:spcPct val="0"/>
                </a:spcAft>
                <a:buNone/>
              </a:pPr>
              <a:t>NJ Solar</a:t>
            </a:fld>
            <a:endParaRPr lang="en-US" sz="1000" dirty="0"/>
          </a:p>
        </p:txBody>
      </p:sp>
      <p:sp>
        <p:nvSpPr>
          <p:cNvPr id="187" name="Text Placeholder 10">
            <a:extLst>
              <a:ext uri="{FF2B5EF4-FFF2-40B4-BE49-F238E27FC236}">
                <a16:creationId xmlns:a16="http://schemas.microsoft.com/office/drawing/2014/main" id="{115DFB91-512B-3844-A114-92FBEDCA92F2}"/>
              </a:ext>
            </a:extLst>
          </p:cNvPr>
          <p:cNvSpPr>
            <a:spLocks noGrp="1"/>
          </p:cNvSpPr>
          <p:nvPr>
            <p:custDataLst>
              <p:tags r:id="rId23"/>
            </p:custDataLst>
          </p:nvPr>
        </p:nvSpPr>
        <p:spPr bwMode="auto">
          <a:xfrm>
            <a:off x="6948488" y="2265363"/>
            <a:ext cx="4921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C0415832-EB8B-4015-BBF0-1B2B3E871684}" type="datetime'''''T''''''X'' ''''S''olar'''''''''''''">
              <a:rPr lang="en-US" altLang="en-US" sz="1000" smtClean="0">
                <a:effectLst/>
              </a:rPr>
              <a:pPr marL="0" lvl="0" indent="0">
                <a:spcBef>
                  <a:spcPct val="0"/>
                </a:spcBef>
                <a:spcAft>
                  <a:spcPct val="0"/>
                </a:spcAft>
                <a:buNone/>
              </a:pPr>
              <a:t>TX Solar</a:t>
            </a:fld>
            <a:endParaRPr lang="en-US" sz="1000"/>
          </a:p>
        </p:txBody>
      </p:sp>
      <p:sp>
        <p:nvSpPr>
          <p:cNvPr id="188" name="Text Placeholder 10">
            <a:extLst>
              <a:ext uri="{FF2B5EF4-FFF2-40B4-BE49-F238E27FC236}">
                <a16:creationId xmlns:a16="http://schemas.microsoft.com/office/drawing/2014/main" id="{115DFB91-512B-3844-A114-92FBEDCA92F2}"/>
              </a:ext>
            </a:extLst>
          </p:cNvPr>
          <p:cNvSpPr>
            <a:spLocks noGrp="1"/>
          </p:cNvSpPr>
          <p:nvPr>
            <p:custDataLst>
              <p:tags r:id="rId24"/>
            </p:custDataLst>
          </p:nvPr>
        </p:nvSpPr>
        <p:spPr bwMode="auto">
          <a:xfrm>
            <a:off x="6948488" y="2468563"/>
            <a:ext cx="8159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ABFC682D-2664-4C8C-9F95-EDB18B49DAB4}" type="datetime'G''as ''''''''''(''''N''a''t''''''''i''''''on''a''l)'">
              <a:rPr lang="en-US" altLang="en-US" sz="1000" smtClean="0">
                <a:effectLst/>
              </a:rPr>
              <a:pPr marL="0" lvl="0" indent="0">
                <a:spcBef>
                  <a:spcPct val="0"/>
                </a:spcBef>
                <a:spcAft>
                  <a:spcPct val="0"/>
                </a:spcAft>
                <a:buNone/>
              </a:pPr>
              <a:t>Gas (National)</a:t>
            </a:fld>
            <a:endParaRPr lang="en-US" sz="1000"/>
          </a:p>
        </p:txBody>
      </p:sp>
      <p:sp>
        <p:nvSpPr>
          <p:cNvPr id="193" name="Rectangle 192">
            <a:extLst>
              <a:ext uri="{FF2B5EF4-FFF2-40B4-BE49-F238E27FC236}">
                <a16:creationId xmlns:a16="http://schemas.microsoft.com/office/drawing/2014/main" id="{40FFA32A-079F-4202-9178-7B94E9F95FEA}"/>
              </a:ext>
            </a:extLst>
          </p:cNvPr>
          <p:cNvSpPr/>
          <p:nvPr/>
        </p:nvSpPr>
        <p:spPr bwMode="gray">
          <a:xfrm>
            <a:off x="796540" y="2583181"/>
            <a:ext cx="5726179" cy="354980"/>
          </a:xfrm>
          <a:prstGeom prst="rect">
            <a:avLst/>
          </a:prstGeom>
          <a:solidFill>
            <a:schemeClr val="bg2">
              <a:alpha val="3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94" name="btfpNotesBox111697">
            <a:extLst>
              <a:ext uri="{FF2B5EF4-FFF2-40B4-BE49-F238E27FC236}">
                <a16:creationId xmlns:a16="http://schemas.microsoft.com/office/drawing/2014/main" id="{1006A21A-586C-4114-B7F5-210715426DEE}"/>
              </a:ext>
            </a:extLst>
          </p:cNvPr>
          <p:cNvSpPr txBox="1"/>
          <p:nvPr/>
        </p:nvSpPr>
        <p:spPr bwMode="gray">
          <a:xfrm>
            <a:off x="329184" y="6056525"/>
            <a:ext cx="9144000" cy="738664"/>
          </a:xfrm>
          <a:prstGeom prst="rect">
            <a:avLst/>
          </a:prstGeom>
          <a:noFill/>
        </p:spPr>
        <p:txBody>
          <a:bodyPr vert="horz" wrap="square" lIns="0" tIns="0" rIns="0" bIns="0" rtlCol="0" anchor="b">
            <a:spAutoFit/>
          </a:bodyPr>
          <a:lstStyle>
            <a:defPPr>
              <a:defRPr lang="en-US"/>
            </a:defPPr>
            <a:lvl1pPr marL="177800" indent="-177800" algn="l" defTabSz="711200" rtl="0" eaLnBrk="1" latinLnBrk="0" hangingPunct="1">
              <a:spcBef>
                <a:spcPts val="1200"/>
              </a:spcBef>
              <a:buChar char="•"/>
              <a:defRPr sz="1600" kern="1200">
                <a:solidFill>
                  <a:schemeClr val="tx1"/>
                </a:solidFill>
                <a:latin typeface="+mn-lt"/>
                <a:ea typeface="+mn-ea"/>
                <a:cs typeface="+mn-cs"/>
              </a:defRPr>
            </a:lvl1pPr>
            <a:lvl2pPr marL="355600" indent="-177800" algn="l" defTabSz="711200" rtl="0" eaLnBrk="1" latinLnBrk="0" hangingPunct="1">
              <a:spcBef>
                <a:spcPts val="600"/>
              </a:spcBef>
              <a:buChar char="–"/>
              <a:defRPr sz="1400" kern="1200">
                <a:solidFill>
                  <a:schemeClr val="tx1"/>
                </a:solidFill>
                <a:latin typeface="+mn-lt"/>
                <a:ea typeface="+mn-ea"/>
                <a:cs typeface="+mn-cs"/>
              </a:defRPr>
            </a:lvl2pPr>
            <a:lvl3pPr marL="533400" indent="-177800" algn="l" defTabSz="711200" rtl="0" eaLnBrk="1" latinLnBrk="0" hangingPunct="1">
              <a:spcBef>
                <a:spcPts val="600"/>
              </a:spcBef>
              <a:buChar char="&gt;"/>
              <a:defRPr sz="1400" kern="1200">
                <a:solidFill>
                  <a:schemeClr val="tx1"/>
                </a:solidFill>
                <a:latin typeface="+mn-lt"/>
                <a:ea typeface="+mn-ea"/>
                <a:cs typeface="+mn-cs"/>
              </a:defRPr>
            </a:lvl3pPr>
            <a:lvl4pPr marL="711200" indent="-177800" algn="l" defTabSz="711200" rtl="0" eaLnBrk="1" latinLnBrk="0" hangingPunct="1">
              <a:spcBef>
                <a:spcPts val="600"/>
              </a:spcBef>
              <a:buChar char="–"/>
              <a:defRPr sz="1400" kern="1200">
                <a:solidFill>
                  <a:schemeClr val="tx1"/>
                </a:solidFill>
                <a:latin typeface="+mn-lt"/>
                <a:ea typeface="+mn-ea"/>
                <a:cs typeface="+mn-cs"/>
              </a:defRPr>
            </a:lvl4pPr>
            <a:lvl5pPr marL="889000" indent="-177800" algn="l" defTabSz="711200" rtl="0" eaLnBrk="1" latinLnBrk="0" hangingPunct="1">
              <a:spcBef>
                <a:spcPts val="600"/>
              </a:spcBef>
              <a:buChar char="&gt;"/>
              <a:defRPr sz="1400" kern="1200">
                <a:solidFill>
                  <a:schemeClr val="tx1"/>
                </a:solidFill>
                <a:latin typeface="+mn-lt"/>
                <a:ea typeface="+mn-ea"/>
                <a:cs typeface="+mn-cs"/>
              </a:defRPr>
            </a:lvl5pPr>
            <a:lvl6pPr marL="1066800" indent="-177800" algn="l" defTabSz="711200" rtl="0" eaLnBrk="1" latinLnBrk="0" hangingPunct="1">
              <a:defRPr sz="1400" kern="1200">
                <a:solidFill>
                  <a:schemeClr val="tx1"/>
                </a:solidFill>
                <a:latin typeface="+mn-lt"/>
                <a:ea typeface="+mn-ea"/>
                <a:cs typeface="+mn-cs"/>
              </a:defRPr>
            </a:lvl6pPr>
            <a:lvl7pPr marL="1244600" indent="-177800" algn="l" defTabSz="711200" rtl="0" eaLnBrk="1" latinLnBrk="0" hangingPunct="1">
              <a:defRPr sz="1400" kern="1200">
                <a:solidFill>
                  <a:schemeClr val="tx1"/>
                </a:solidFill>
                <a:latin typeface="+mn-lt"/>
                <a:ea typeface="+mn-ea"/>
                <a:cs typeface="+mn-cs"/>
              </a:defRPr>
            </a:lvl7pPr>
            <a:lvl8pPr marL="1422400" indent="-177800" algn="l" defTabSz="711200" rtl="0" eaLnBrk="1" latinLnBrk="0" hangingPunct="1">
              <a:defRPr sz="1400" kern="1200">
                <a:solidFill>
                  <a:schemeClr val="tx1"/>
                </a:solidFill>
                <a:latin typeface="+mn-lt"/>
                <a:ea typeface="+mn-ea"/>
                <a:cs typeface="+mn-cs"/>
              </a:defRPr>
            </a:lvl8pPr>
            <a:lvl9pPr marL="1600200" indent="-177800" algn="l" defTabSz="711200" rtl="0" eaLnBrk="1" latinLnBrk="0" hangingPunct="1">
              <a:defRPr sz="1400" kern="1200">
                <a:solidFill>
                  <a:schemeClr val="tx1"/>
                </a:solidFill>
                <a:latin typeface="+mn-lt"/>
                <a:ea typeface="+mn-ea"/>
                <a:cs typeface="+mn-cs"/>
              </a:defRPr>
            </a:lvl9pPr>
          </a:lstStyle>
          <a:p>
            <a:pPr marL="0" indent="0">
              <a:spcBef>
                <a:spcPts val="0"/>
              </a:spcBef>
              <a:buNone/>
            </a:pPr>
            <a:r>
              <a:rPr lang="en-US" sz="800" dirty="0">
                <a:solidFill>
                  <a:srgbClr val="000000"/>
                </a:solidFill>
              </a:rPr>
              <a:t>(1) Base: Reflects current economic conditions with stable policies; Gas assumes turbine shortage (+75% </a:t>
            </a:r>
            <a:r>
              <a:rPr lang="en-US" sz="800" dirty="0" err="1">
                <a:solidFill>
                  <a:srgbClr val="000000"/>
                </a:solidFill>
              </a:rPr>
              <a:t>CapEX</a:t>
            </a:r>
            <a:r>
              <a:rPr lang="en-US" sz="800" dirty="0">
                <a:solidFill>
                  <a:srgbClr val="000000"/>
                </a:solidFill>
              </a:rPr>
              <a:t>)</a:t>
            </a:r>
          </a:p>
          <a:p>
            <a:pPr marL="0" indent="0">
              <a:spcBef>
                <a:spcPts val="0"/>
              </a:spcBef>
              <a:buNone/>
            </a:pPr>
            <a:r>
              <a:rPr lang="en-US" sz="800" dirty="0">
                <a:solidFill>
                  <a:srgbClr val="000000"/>
                </a:solidFill>
              </a:rPr>
              <a:t>(2) Tariff: Adds a 10% </a:t>
            </a:r>
            <a:r>
              <a:rPr lang="en-US" sz="800" dirty="0" err="1">
                <a:solidFill>
                  <a:srgbClr val="000000"/>
                </a:solidFill>
              </a:rPr>
              <a:t>CapEx</a:t>
            </a:r>
            <a:r>
              <a:rPr lang="en-US" sz="800" dirty="0">
                <a:solidFill>
                  <a:srgbClr val="000000"/>
                </a:solidFill>
              </a:rPr>
              <a:t> increase for solar; Gas reflects turbine shortage and 5% Tariff</a:t>
            </a:r>
          </a:p>
          <a:p>
            <a:pPr marL="0" indent="0">
              <a:spcBef>
                <a:spcPts val="0"/>
              </a:spcBef>
              <a:buNone/>
            </a:pPr>
            <a:r>
              <a:rPr lang="en-US" sz="800" dirty="0">
                <a:solidFill>
                  <a:srgbClr val="000000"/>
                </a:solidFill>
              </a:rPr>
              <a:t>(3) IRA Repeal: Removes ITC and RECs; Gas has turbine shortage only</a:t>
            </a:r>
          </a:p>
          <a:p>
            <a:pPr marL="0" indent="0">
              <a:spcBef>
                <a:spcPts val="0"/>
              </a:spcBef>
              <a:buNone/>
            </a:pPr>
            <a:r>
              <a:rPr lang="en-US" sz="800" dirty="0">
                <a:solidFill>
                  <a:srgbClr val="000000"/>
                </a:solidFill>
              </a:rPr>
              <a:t>(4) Combined: Combines Tariff (+10% solar, 5% gas </a:t>
            </a:r>
            <a:r>
              <a:rPr lang="en-US" sz="800" dirty="0" err="1">
                <a:solidFill>
                  <a:srgbClr val="000000"/>
                </a:solidFill>
              </a:rPr>
              <a:t>CapEX</a:t>
            </a:r>
            <a:r>
              <a:rPr lang="en-US" sz="800" dirty="0">
                <a:solidFill>
                  <a:srgbClr val="000000"/>
                </a:solidFill>
              </a:rPr>
              <a:t>) and IRA Repeal (no ITC/RECs); Gas reflects turbine shortage (+75%) and tariff (+5%)</a:t>
            </a:r>
          </a:p>
          <a:p>
            <a:pPr marL="0" indent="0">
              <a:spcBef>
                <a:spcPts val="0"/>
              </a:spcBef>
              <a:buNone/>
            </a:pPr>
            <a:r>
              <a:rPr lang="en-US" sz="800" dirty="0">
                <a:solidFill>
                  <a:srgbClr val="000000"/>
                </a:solidFill>
              </a:rPr>
              <a:t>Sources: Lazard, </a:t>
            </a:r>
            <a:r>
              <a:rPr lang="en-US" sz="800" dirty="0">
                <a:solidFill>
                  <a:srgbClr val="000000"/>
                </a:solidFill>
                <a:hlinkClick r:id="rId29"/>
              </a:rPr>
              <a:t>LCOE+</a:t>
            </a:r>
            <a:r>
              <a:rPr lang="en-US" sz="800" dirty="0">
                <a:solidFill>
                  <a:srgbClr val="000000"/>
                </a:solidFill>
              </a:rPr>
              <a:t> (2025); Morgan Stanley, </a:t>
            </a:r>
            <a:r>
              <a:rPr lang="en-US" sz="800" dirty="0">
                <a:solidFill>
                  <a:srgbClr val="000000"/>
                </a:solidFill>
                <a:hlinkClick r:id="rId30"/>
              </a:rPr>
              <a:t>The BEAT - Outlook</a:t>
            </a:r>
            <a:r>
              <a:rPr lang="en-US" sz="800" dirty="0">
                <a:solidFill>
                  <a:srgbClr val="000000"/>
                </a:solidFill>
              </a:rPr>
              <a:t> (2025); EIA, </a:t>
            </a:r>
            <a:r>
              <a:rPr lang="en-US" sz="800" dirty="0">
                <a:solidFill>
                  <a:srgbClr val="000000"/>
                </a:solidFill>
                <a:hlinkClick r:id="rId31"/>
              </a:rPr>
              <a:t>Annual Energy Outlook</a:t>
            </a:r>
            <a:r>
              <a:rPr lang="en-US" sz="800" dirty="0">
                <a:solidFill>
                  <a:srgbClr val="000000"/>
                </a:solidFill>
              </a:rPr>
              <a:t> (2025); </a:t>
            </a:r>
            <a:r>
              <a:rPr lang="en-US" sz="800" dirty="0" err="1">
                <a:solidFill>
                  <a:srgbClr val="000000"/>
                </a:solidFill>
              </a:rPr>
              <a:t>Offgridai</a:t>
            </a:r>
            <a:r>
              <a:rPr lang="en-US" sz="800" dirty="0">
                <a:solidFill>
                  <a:srgbClr val="000000"/>
                </a:solidFill>
              </a:rPr>
              <a:t>, </a:t>
            </a:r>
            <a:r>
              <a:rPr lang="en-US" sz="800" dirty="0" err="1">
                <a:solidFill>
                  <a:srgbClr val="000000"/>
                </a:solidFill>
                <a:hlinkClick r:id="rId32"/>
              </a:rPr>
              <a:t>Offgridai</a:t>
            </a:r>
            <a:r>
              <a:rPr lang="en-US" sz="800" dirty="0">
                <a:solidFill>
                  <a:srgbClr val="000000"/>
                </a:solidFill>
              </a:rPr>
              <a:t> (2024).</a:t>
            </a:r>
          </a:p>
          <a:p>
            <a:pPr marL="0" indent="0">
              <a:spcBef>
                <a:spcPts val="0"/>
              </a:spcBef>
              <a:buNone/>
            </a:pPr>
            <a:r>
              <a:rPr lang="en-US" sz="800" dirty="0">
                <a:solidFill>
                  <a:srgbClr val="000000"/>
                </a:solidFill>
              </a:rPr>
              <a:t>Credit: </a:t>
            </a:r>
            <a:r>
              <a:rPr lang="en-US" sz="800" dirty="0" err="1">
                <a:solidFill>
                  <a:srgbClr val="000000"/>
                </a:solidFill>
              </a:rPr>
              <a:t>Hyae</a:t>
            </a:r>
            <a:r>
              <a:rPr lang="en-US" sz="800" dirty="0">
                <a:solidFill>
                  <a:srgbClr val="000000"/>
                </a:solidFill>
              </a:rPr>
              <a:t> Ryung Kim </a:t>
            </a:r>
            <a:r>
              <a:rPr kumimoji="0" lang="en-US" sz="800" b="0" i="0" u="none" strike="noStrike" kern="1200" cap="none" spc="0" normalizeH="0" baseline="0" noProof="0" dirty="0">
                <a:ln>
                  <a:noFill/>
                </a:ln>
                <a:solidFill>
                  <a:srgbClr val="000000"/>
                </a:solidFill>
                <a:effectLst/>
                <a:uLnTx/>
                <a:uFillTx/>
                <a:latin typeface="Arial"/>
                <a:ea typeface="+mn-ea"/>
                <a:cs typeface="+mn-cs"/>
              </a:rPr>
              <a:t>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3"/>
              </a:rPr>
              <a:t>Gernot Wagner</a:t>
            </a:r>
            <a:r>
              <a:rPr lang="en-US" sz="800" dirty="0">
                <a:solidFill>
                  <a:srgbClr val="000000"/>
                </a:solidFill>
                <a:latin typeface="Arial"/>
              </a:rPr>
              <a:t>.</a:t>
            </a:r>
            <a:r>
              <a:rPr lang="en-US" sz="800" dirty="0">
                <a:solidFill>
                  <a:srgbClr val="000000"/>
                </a:solidFill>
              </a:rPr>
              <a:t> </a:t>
            </a:r>
            <a:r>
              <a:rPr lang="en-US" sz="800" dirty="0">
                <a:solidFill>
                  <a:srgbClr val="000000"/>
                </a:solidFill>
                <a:hlinkClick r:id="rId34"/>
              </a:rPr>
              <a:t>Share</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4"/>
              </a:rPr>
              <a:t>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a:solidFill>
                  <a:srgbClr val="000000"/>
                </a:solidFill>
                <a:latin typeface="Arial"/>
              </a:rPr>
              <a:t>Kim </a:t>
            </a:r>
            <a:r>
              <a:rPr lang="en-US" sz="800" i="1" dirty="0">
                <a:solidFill>
                  <a:srgbClr val="000000"/>
                </a:solidFill>
                <a:latin typeface="Arial"/>
              </a:rPr>
              <a:t>et al., </a:t>
            </a:r>
            <a:r>
              <a:rPr lang="en-US" sz="800" dirty="0">
                <a:solidFill>
                  <a:srgbClr val="000000"/>
                </a:solidFill>
                <a:latin typeface="Arial"/>
              </a:rPr>
              <a:t>“</a:t>
            </a:r>
            <a:r>
              <a:rPr lang="en-US" sz="800" dirty="0">
                <a:solidFill>
                  <a:srgbClr val="000000"/>
                </a:solidFill>
                <a:latin typeface="Arial"/>
                <a:hlinkClick r:id="rId35"/>
              </a:rPr>
              <a:t>Scaling Solar</a:t>
            </a:r>
            <a:r>
              <a:rPr lang="en-US" sz="800" dirty="0">
                <a:solidFill>
                  <a:srgbClr val="000000"/>
                </a:solidFill>
                <a:latin typeface="Arial"/>
              </a:rPr>
              <a:t>” (14 August 2025).</a:t>
            </a:r>
            <a:endParaRPr lang="en-US" sz="800" dirty="0">
              <a:solidFill>
                <a:srgbClr val="000000"/>
              </a:solidFill>
              <a:cs typeface="Arial"/>
            </a:endParaRPr>
          </a:p>
        </p:txBody>
      </p:sp>
      <p:sp>
        <p:nvSpPr>
          <p:cNvPr id="196" name="btfpCallout806132">
            <a:extLst>
              <a:ext uri="{FF2B5EF4-FFF2-40B4-BE49-F238E27FC236}">
                <a16:creationId xmlns:a16="http://schemas.microsoft.com/office/drawing/2014/main" id="{B8BE0F80-B4AC-48EF-8D61-B5B25965B307}"/>
              </a:ext>
            </a:extLst>
          </p:cNvPr>
          <p:cNvSpPr/>
          <p:nvPr/>
        </p:nvSpPr>
        <p:spPr bwMode="gray">
          <a:xfrm>
            <a:off x="6748070" y="3210259"/>
            <a:ext cx="1568450" cy="746125"/>
          </a:xfrm>
          <a:prstGeom prst="wedgeRectCallout">
            <a:avLst>
              <a:gd name="adj1" fmla="val -64853"/>
              <a:gd name="adj2" fmla="val -113799"/>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noAutofit/>
          </a:bodyPr>
          <a:lstStyle/>
          <a:p>
            <a:pPr marL="0" indent="0" algn="l">
              <a:spcBef>
                <a:spcPts val="600"/>
              </a:spcBef>
              <a:spcAft>
                <a:spcPts val="600"/>
              </a:spcAft>
              <a:buNone/>
            </a:pPr>
            <a:r>
              <a:rPr lang="en-US" sz="1000" b="1" dirty="0"/>
              <a:t>Data center Willingness-to-pay ($70-80/MWh)</a:t>
            </a:r>
          </a:p>
        </p:txBody>
      </p:sp>
      <p:sp>
        <p:nvSpPr>
          <p:cNvPr id="8" name="TextBox 7">
            <a:extLst>
              <a:ext uri="{FF2B5EF4-FFF2-40B4-BE49-F238E27FC236}">
                <a16:creationId xmlns:a16="http://schemas.microsoft.com/office/drawing/2014/main" id="{CD7E94CB-A217-4F1F-9FB6-DF6753ADCB54}"/>
              </a:ext>
            </a:extLst>
          </p:cNvPr>
          <p:cNvSpPr txBox="1"/>
          <p:nvPr/>
        </p:nvSpPr>
        <p:spPr bwMode="gray">
          <a:xfrm>
            <a:off x="1508754" y="5386278"/>
            <a:ext cx="548640" cy="379591"/>
          </a:xfrm>
          <a:prstGeom prst="rect">
            <a:avLst/>
          </a:prstGeom>
          <a:noFill/>
          <a:ln>
            <a:noFill/>
          </a:ln>
        </p:spPr>
        <p:txBody>
          <a:bodyPr wrap="square" lIns="137160" tIns="137160" rIns="274320" bIns="137160" rtlCol="0">
            <a:spAutoFit/>
          </a:bodyPr>
          <a:lstStyle/>
          <a:p>
            <a:pPr marL="0" indent="0">
              <a:spcBef>
                <a:spcPts val="600"/>
              </a:spcBef>
              <a:spcAft>
                <a:spcPts val="600"/>
              </a:spcAft>
              <a:buNone/>
            </a:pPr>
            <a:r>
              <a:rPr lang="en-US" sz="1000" baseline="30000" dirty="0"/>
              <a:t>1</a:t>
            </a:r>
          </a:p>
        </p:txBody>
      </p:sp>
      <p:sp>
        <p:nvSpPr>
          <p:cNvPr id="45" name="TextBox 44">
            <a:extLst>
              <a:ext uri="{FF2B5EF4-FFF2-40B4-BE49-F238E27FC236}">
                <a16:creationId xmlns:a16="http://schemas.microsoft.com/office/drawing/2014/main" id="{A8856AB0-6408-485F-8759-0B25BE8490D9}"/>
              </a:ext>
            </a:extLst>
          </p:cNvPr>
          <p:cNvSpPr txBox="1"/>
          <p:nvPr/>
        </p:nvSpPr>
        <p:spPr bwMode="gray">
          <a:xfrm>
            <a:off x="2965860" y="5386278"/>
            <a:ext cx="548640" cy="379591"/>
          </a:xfrm>
          <a:prstGeom prst="rect">
            <a:avLst/>
          </a:prstGeom>
          <a:noFill/>
          <a:ln>
            <a:noFill/>
          </a:ln>
        </p:spPr>
        <p:txBody>
          <a:bodyPr wrap="square" lIns="137160" tIns="137160" rIns="274320" bIns="137160" rtlCol="0">
            <a:spAutoFit/>
          </a:bodyPr>
          <a:lstStyle/>
          <a:p>
            <a:pPr marL="0" indent="0">
              <a:spcBef>
                <a:spcPts val="600"/>
              </a:spcBef>
              <a:spcAft>
                <a:spcPts val="600"/>
              </a:spcAft>
              <a:buNone/>
            </a:pPr>
            <a:r>
              <a:rPr lang="en-US" sz="1000" baseline="30000" dirty="0"/>
              <a:t>2</a:t>
            </a:r>
          </a:p>
        </p:txBody>
      </p:sp>
      <p:sp>
        <p:nvSpPr>
          <p:cNvPr id="46" name="TextBox 45">
            <a:extLst>
              <a:ext uri="{FF2B5EF4-FFF2-40B4-BE49-F238E27FC236}">
                <a16:creationId xmlns:a16="http://schemas.microsoft.com/office/drawing/2014/main" id="{16D21B77-81B3-48E9-AC6D-87A4F7E5C4AF}"/>
              </a:ext>
            </a:extLst>
          </p:cNvPr>
          <p:cNvSpPr txBox="1"/>
          <p:nvPr/>
        </p:nvSpPr>
        <p:spPr bwMode="gray">
          <a:xfrm>
            <a:off x="4575202" y="5386278"/>
            <a:ext cx="548640" cy="379591"/>
          </a:xfrm>
          <a:prstGeom prst="rect">
            <a:avLst/>
          </a:prstGeom>
          <a:noFill/>
          <a:ln>
            <a:noFill/>
          </a:ln>
        </p:spPr>
        <p:txBody>
          <a:bodyPr wrap="square" lIns="137160" tIns="137160" rIns="274320" bIns="137160" rtlCol="0">
            <a:spAutoFit/>
          </a:bodyPr>
          <a:lstStyle/>
          <a:p>
            <a:pPr marL="0" indent="0">
              <a:spcBef>
                <a:spcPts val="600"/>
              </a:spcBef>
              <a:spcAft>
                <a:spcPts val="600"/>
              </a:spcAft>
              <a:buNone/>
            </a:pPr>
            <a:r>
              <a:rPr lang="en-US" sz="1000" baseline="30000" dirty="0"/>
              <a:t>3</a:t>
            </a:r>
          </a:p>
        </p:txBody>
      </p:sp>
      <p:sp>
        <p:nvSpPr>
          <p:cNvPr id="47" name="TextBox 46">
            <a:extLst>
              <a:ext uri="{FF2B5EF4-FFF2-40B4-BE49-F238E27FC236}">
                <a16:creationId xmlns:a16="http://schemas.microsoft.com/office/drawing/2014/main" id="{5C5F20E8-BBC0-4B91-AE48-8B0D2733200F}"/>
              </a:ext>
            </a:extLst>
          </p:cNvPr>
          <p:cNvSpPr txBox="1"/>
          <p:nvPr/>
        </p:nvSpPr>
        <p:spPr bwMode="gray">
          <a:xfrm>
            <a:off x="5967886" y="5386278"/>
            <a:ext cx="548640" cy="379591"/>
          </a:xfrm>
          <a:prstGeom prst="rect">
            <a:avLst/>
          </a:prstGeom>
          <a:noFill/>
          <a:ln>
            <a:noFill/>
          </a:ln>
        </p:spPr>
        <p:txBody>
          <a:bodyPr wrap="square" lIns="137160" tIns="137160" rIns="274320" bIns="137160" rtlCol="0">
            <a:spAutoFit/>
          </a:bodyPr>
          <a:lstStyle/>
          <a:p>
            <a:pPr marL="0" indent="0">
              <a:spcBef>
                <a:spcPts val="600"/>
              </a:spcBef>
              <a:spcAft>
                <a:spcPts val="600"/>
              </a:spcAft>
              <a:buNone/>
            </a:pPr>
            <a:r>
              <a:rPr lang="en-US" sz="1000" baseline="30000" dirty="0"/>
              <a:t>4</a:t>
            </a:r>
          </a:p>
        </p:txBody>
      </p:sp>
      <p:sp>
        <p:nvSpPr>
          <p:cNvPr id="49" name="TextBox 8">
            <a:extLst>
              <a:ext uri="{FF2B5EF4-FFF2-40B4-BE49-F238E27FC236}">
                <a16:creationId xmlns:a16="http://schemas.microsoft.com/office/drawing/2014/main" id="{A384C678-9EC2-4241-A4B7-AC96B9BFBABE}"/>
              </a:ext>
            </a:extLst>
          </p:cNvPr>
          <p:cNvSpPr txBox="1"/>
          <p:nvPr/>
        </p:nvSpPr>
        <p:spPr bwMode="gray">
          <a:xfrm>
            <a:off x="8559800" y="1554480"/>
            <a:ext cx="3060700" cy="3377848"/>
          </a:xfrm>
          <a:prstGeom prst="rect">
            <a:avLst/>
          </a:prstGeom>
          <a:solidFill>
            <a:srgbClr val="E3E8EE"/>
          </a:solidFill>
        </p:spPr>
        <p:txBody>
          <a:bodyPr wrap="square" lIns="137160" tIns="137160" rIns="274320" bIns="137160" rtlCol="0" anchor="t">
            <a:spAutoFit/>
          </a:bodyPr>
          <a:lstStyle/>
          <a:p>
            <a:pPr marL="0" marR="0" lvl="0" indent="0" algn="l" defTabSz="711200" rtl="0" eaLnBrk="1" fontAlgn="auto" latinLnBrk="0" hangingPunct="1">
              <a:lnSpc>
                <a:spcPct val="100000"/>
              </a:lnSpc>
              <a:spcBef>
                <a:spcPts val="600"/>
              </a:spcBef>
              <a:spcAft>
                <a:spcPts val="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Observations</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a:p>
            <a:pPr marL="171450" marR="0" lvl="0" indent="-171450" algn="l" defTabSz="711200" rtl="0" eaLnBrk="1" fontAlgn="auto" latinLnBrk="0" hangingPunct="1">
              <a:lnSpc>
                <a:spcPct val="100000"/>
              </a:lnSpc>
              <a:spcBef>
                <a:spcPts val="600"/>
              </a:spcBef>
              <a:spcAft>
                <a:spcPts val="600"/>
              </a:spcAft>
              <a:buClrTx/>
              <a:buSzTx/>
              <a:buFont typeface="Arial,Sans-Serif" panose="020B0604020202020204" pitchFamily="34" charset="0"/>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Arial"/>
              </a:rPr>
              <a:t>NJ Vulnerability: High </a:t>
            </a:r>
            <a:r>
              <a:rPr kumimoji="0" lang="en-US" sz="1050" b="1" i="0" u="none" strike="noStrike" kern="1200" cap="none" spc="0" normalizeH="0" baseline="0" noProof="0" dirty="0" err="1">
                <a:ln>
                  <a:noFill/>
                </a:ln>
                <a:solidFill>
                  <a:srgbClr val="000000"/>
                </a:solidFill>
                <a:effectLst/>
                <a:uLnTx/>
                <a:uFillTx/>
                <a:latin typeface="Arial"/>
                <a:ea typeface="+mn-ea"/>
                <a:cs typeface="Arial"/>
              </a:rPr>
              <a:t>CapEX</a:t>
            </a:r>
            <a:r>
              <a:rPr kumimoji="0" lang="en-US" sz="1050" b="1" i="0" u="none" strike="noStrike" kern="1200" cap="none" spc="0" normalizeH="0" baseline="0" noProof="0" dirty="0">
                <a:ln>
                  <a:noFill/>
                </a:ln>
                <a:solidFill>
                  <a:srgbClr val="000000"/>
                </a:solidFill>
                <a:effectLst/>
                <a:uLnTx/>
                <a:uFillTx/>
                <a:latin typeface="Arial"/>
                <a:ea typeface="+mn-ea"/>
                <a:cs typeface="Arial"/>
              </a:rPr>
              <a:t> and REC reliance </a:t>
            </a:r>
            <a:r>
              <a:rPr kumimoji="0" lang="en-US" sz="1050" i="0" u="none" strike="noStrike" kern="1200" cap="none" spc="0" normalizeH="0" baseline="0" noProof="0" dirty="0">
                <a:ln>
                  <a:noFill/>
                </a:ln>
                <a:solidFill>
                  <a:srgbClr val="000000"/>
                </a:solidFill>
                <a:effectLst/>
                <a:uLnTx/>
                <a:uFillTx/>
                <a:latin typeface="Arial"/>
                <a:ea typeface="+mn-ea"/>
                <a:cs typeface="Arial"/>
              </a:rPr>
              <a:t>push LCOE to </a:t>
            </a:r>
            <a:r>
              <a:rPr kumimoji="0" lang="en-US" sz="1050" b="1" i="0" u="none" strike="noStrike" kern="1200" cap="none" spc="0" normalizeH="0" baseline="0" noProof="0" dirty="0">
                <a:ln>
                  <a:noFill/>
                </a:ln>
                <a:solidFill>
                  <a:srgbClr val="000000"/>
                </a:solidFill>
                <a:effectLst/>
                <a:uLnTx/>
                <a:uFillTx/>
                <a:latin typeface="Arial"/>
                <a:ea typeface="+mn-ea"/>
                <a:cs typeface="Arial"/>
              </a:rPr>
              <a:t>$85/MWh </a:t>
            </a:r>
            <a:r>
              <a:rPr kumimoji="0" lang="en-US" sz="1050" i="0" u="none" strike="noStrike" kern="1200" cap="none" spc="0" normalizeH="0" baseline="0" noProof="0" dirty="0">
                <a:ln>
                  <a:noFill/>
                </a:ln>
                <a:solidFill>
                  <a:srgbClr val="000000"/>
                </a:solidFill>
                <a:effectLst/>
                <a:uLnTx/>
                <a:uFillTx/>
                <a:latin typeface="Arial"/>
                <a:ea typeface="+mn-ea"/>
                <a:cs typeface="Arial"/>
              </a:rPr>
              <a:t>under tariffs + IRA repeal making solar uncompetitive showing policy risks. </a:t>
            </a:r>
          </a:p>
          <a:p>
            <a:pPr marL="171450" marR="0" lvl="0" indent="-171450" algn="l" defTabSz="711200" rtl="0" eaLnBrk="1" fontAlgn="auto" latinLnBrk="0" hangingPunct="1">
              <a:lnSpc>
                <a:spcPct val="100000"/>
              </a:lnSpc>
              <a:spcBef>
                <a:spcPts val="600"/>
              </a:spcBef>
              <a:spcAft>
                <a:spcPts val="600"/>
              </a:spcAft>
              <a:buClrTx/>
              <a:buSzTx/>
              <a:buFont typeface="Arial,Sans-Serif" panose="020B0604020202020204" pitchFamily="34" charset="0"/>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Arial"/>
              </a:rPr>
              <a:t>TX Resilience: Low </a:t>
            </a:r>
            <a:r>
              <a:rPr kumimoji="0" lang="en-US" sz="1050" b="1" i="0" u="none" strike="noStrike" kern="1200" cap="none" spc="0" normalizeH="0" baseline="0" noProof="0" dirty="0" err="1">
                <a:ln>
                  <a:noFill/>
                </a:ln>
                <a:solidFill>
                  <a:srgbClr val="000000"/>
                </a:solidFill>
                <a:effectLst/>
                <a:uLnTx/>
                <a:uFillTx/>
                <a:latin typeface="Arial"/>
                <a:ea typeface="+mn-ea"/>
                <a:cs typeface="Arial"/>
              </a:rPr>
              <a:t>CapEX</a:t>
            </a:r>
            <a:r>
              <a:rPr kumimoji="0" lang="en-US" sz="1050" b="1" i="0" u="none" strike="noStrike" kern="1200" cap="none" spc="0" normalizeH="0" baseline="0" noProof="0" dirty="0">
                <a:ln>
                  <a:noFill/>
                </a:ln>
                <a:solidFill>
                  <a:srgbClr val="000000"/>
                </a:solidFill>
                <a:effectLst/>
                <a:uLnTx/>
                <a:uFillTx/>
                <a:latin typeface="Arial"/>
                <a:ea typeface="+mn-ea"/>
                <a:cs typeface="Arial"/>
              </a:rPr>
              <a:t>, minimal RECs, and high output </a:t>
            </a:r>
            <a:r>
              <a:rPr kumimoji="0" lang="en-US" sz="1050" i="0" u="none" strike="noStrike" kern="1200" cap="none" spc="0" normalizeH="0" baseline="0" noProof="0" dirty="0">
                <a:ln>
                  <a:noFill/>
                </a:ln>
                <a:solidFill>
                  <a:srgbClr val="000000"/>
                </a:solidFill>
                <a:effectLst/>
                <a:uLnTx/>
                <a:uFillTx/>
                <a:latin typeface="Arial"/>
                <a:ea typeface="+mn-ea"/>
                <a:cs typeface="Arial"/>
              </a:rPr>
              <a:t>keep LCOE at </a:t>
            </a:r>
            <a:r>
              <a:rPr kumimoji="0" lang="en-US" sz="1050" b="1" i="0" u="none" strike="noStrike" kern="1200" cap="none" spc="0" normalizeH="0" baseline="0" noProof="0" dirty="0">
                <a:ln>
                  <a:noFill/>
                </a:ln>
                <a:solidFill>
                  <a:srgbClr val="000000"/>
                </a:solidFill>
                <a:effectLst/>
                <a:uLnTx/>
                <a:uFillTx/>
                <a:latin typeface="Arial"/>
                <a:ea typeface="+mn-ea"/>
                <a:cs typeface="Arial"/>
              </a:rPr>
              <a:t>$55/MWh </a:t>
            </a:r>
            <a:r>
              <a:rPr kumimoji="0" lang="en-US" sz="1050" i="0" u="none" strike="noStrike" kern="1200" cap="none" spc="0" normalizeH="0" baseline="0" noProof="0" dirty="0">
                <a:ln>
                  <a:noFill/>
                </a:ln>
                <a:solidFill>
                  <a:srgbClr val="000000"/>
                </a:solidFill>
                <a:effectLst/>
                <a:uLnTx/>
                <a:uFillTx/>
                <a:latin typeface="Arial"/>
                <a:ea typeface="+mn-ea"/>
                <a:cs typeface="Arial"/>
              </a:rPr>
              <a:t>making solar competitive.</a:t>
            </a:r>
          </a:p>
          <a:p>
            <a:pPr marL="171450" marR="0" lvl="0" indent="-171450" algn="l" defTabSz="711200" rtl="0" eaLnBrk="1" fontAlgn="auto" latinLnBrk="0" hangingPunct="1">
              <a:lnSpc>
                <a:spcPct val="100000"/>
              </a:lnSpc>
              <a:spcBef>
                <a:spcPts val="600"/>
              </a:spcBef>
              <a:spcAft>
                <a:spcPts val="600"/>
              </a:spcAft>
              <a:buClrTx/>
              <a:buSzTx/>
              <a:buFont typeface="Arial,Sans-Serif" panose="020B0604020202020204" pitchFamily="34" charset="0"/>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Arial"/>
              </a:rPr>
              <a:t>Data Center Demand: </a:t>
            </a:r>
            <a:r>
              <a:rPr kumimoji="0" lang="en-US" sz="1050" i="0" u="none" strike="noStrike" kern="1200" cap="none" spc="0" normalizeH="0" baseline="0" noProof="0" dirty="0">
                <a:ln>
                  <a:noFill/>
                </a:ln>
                <a:solidFill>
                  <a:srgbClr val="000000"/>
                </a:solidFill>
                <a:effectLst/>
                <a:uLnTx/>
                <a:uFillTx/>
                <a:latin typeface="Arial"/>
                <a:ea typeface="+mn-ea"/>
                <a:cs typeface="Arial"/>
              </a:rPr>
              <a:t>TX’s solar PPAs will be </a:t>
            </a:r>
            <a:r>
              <a:rPr kumimoji="0" lang="en-US" sz="1050" b="1" i="0" u="none" strike="noStrike" kern="1200" cap="none" spc="0" normalizeH="0" baseline="0" noProof="0" dirty="0">
                <a:ln>
                  <a:noFill/>
                </a:ln>
                <a:solidFill>
                  <a:srgbClr val="000000"/>
                </a:solidFill>
                <a:effectLst/>
                <a:uLnTx/>
                <a:uFillTx/>
                <a:latin typeface="Arial"/>
                <a:ea typeface="+mn-ea"/>
                <a:cs typeface="Arial"/>
              </a:rPr>
              <a:t>below data centers $70-80/MWh budget </a:t>
            </a:r>
            <a:r>
              <a:rPr kumimoji="0" lang="en-US" sz="1050" i="0" u="none" strike="noStrike" kern="1200" cap="none" spc="0" normalizeH="0" baseline="0" noProof="0" dirty="0">
                <a:ln>
                  <a:noFill/>
                </a:ln>
                <a:solidFill>
                  <a:srgbClr val="000000"/>
                </a:solidFill>
                <a:effectLst/>
                <a:uLnTx/>
                <a:uFillTx/>
                <a:latin typeface="Arial"/>
                <a:ea typeface="+mn-ea"/>
                <a:cs typeface="Arial"/>
              </a:rPr>
              <a:t>even under Combined scenario, supporting data center growth.</a:t>
            </a:r>
          </a:p>
          <a:p>
            <a:pPr marL="171450" marR="0" lvl="0" indent="-171450" algn="l" defTabSz="711200" rtl="0" eaLnBrk="1" fontAlgn="auto" latinLnBrk="0" hangingPunct="1">
              <a:lnSpc>
                <a:spcPct val="100000"/>
              </a:lnSpc>
              <a:spcBef>
                <a:spcPts val="600"/>
              </a:spcBef>
              <a:spcAft>
                <a:spcPts val="600"/>
              </a:spcAft>
              <a:buClrTx/>
              <a:buSzTx/>
              <a:buFont typeface="Arial,Sans-Serif" panose="020B0604020202020204" pitchFamily="34" charset="0"/>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Arial"/>
              </a:rPr>
              <a:t>Gas Constraints: Turbine shortages (+75% </a:t>
            </a:r>
            <a:r>
              <a:rPr kumimoji="0" lang="en-US" sz="1050" b="1" i="0" u="none" strike="noStrike" kern="1200" cap="none" spc="0" normalizeH="0" baseline="0" noProof="0" dirty="0" err="1">
                <a:ln>
                  <a:noFill/>
                </a:ln>
                <a:solidFill>
                  <a:srgbClr val="000000"/>
                </a:solidFill>
                <a:effectLst/>
                <a:uLnTx/>
                <a:uFillTx/>
                <a:latin typeface="Arial"/>
                <a:ea typeface="+mn-ea"/>
                <a:cs typeface="Arial"/>
              </a:rPr>
              <a:t>CapEx</a:t>
            </a:r>
            <a:r>
              <a:rPr kumimoji="0" lang="en-US" sz="1050" b="1" i="0" u="none" strike="noStrike" kern="1200" cap="none" spc="0" normalizeH="0" baseline="0" noProof="0" dirty="0">
                <a:ln>
                  <a:noFill/>
                </a:ln>
                <a:solidFill>
                  <a:srgbClr val="000000"/>
                </a:solidFill>
                <a:effectLst/>
                <a:uLnTx/>
                <a:uFillTx/>
                <a:latin typeface="Arial"/>
                <a:ea typeface="+mn-ea"/>
                <a:cs typeface="Arial"/>
              </a:rPr>
              <a:t>) and tariff (+5%) </a:t>
            </a:r>
            <a:r>
              <a:rPr kumimoji="0" lang="en-US" sz="1050" i="0" u="none" strike="noStrike" kern="1200" cap="none" spc="0" normalizeH="0" baseline="0" noProof="0" dirty="0">
                <a:ln>
                  <a:noFill/>
                </a:ln>
                <a:solidFill>
                  <a:srgbClr val="000000"/>
                </a:solidFill>
                <a:effectLst/>
                <a:uLnTx/>
                <a:uFillTx/>
                <a:latin typeface="Arial"/>
                <a:ea typeface="+mn-ea"/>
                <a:cs typeface="Arial"/>
              </a:rPr>
              <a:t>elevate gas LCOE up to </a:t>
            </a:r>
            <a:r>
              <a:rPr kumimoji="0" lang="en-US" sz="1050" b="1" i="0" u="none" strike="noStrike" kern="1200" cap="none" spc="0" normalizeH="0" baseline="0" noProof="0" dirty="0">
                <a:ln>
                  <a:noFill/>
                </a:ln>
                <a:solidFill>
                  <a:srgbClr val="000000"/>
                </a:solidFill>
                <a:effectLst/>
                <a:uLnTx/>
                <a:uFillTx/>
                <a:latin typeface="Arial"/>
                <a:ea typeface="+mn-ea"/>
                <a:cs typeface="Arial"/>
              </a:rPr>
              <a:t>$61/MWh.</a:t>
            </a:r>
          </a:p>
        </p:txBody>
      </p:sp>
    </p:spTree>
    <p:extLst>
      <p:ext uri="{BB962C8B-B14F-4D97-AF65-F5344CB8AC3E}">
        <p14:creationId xmlns:p14="http://schemas.microsoft.com/office/powerpoint/2010/main" val="1989330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00D19F9-8449-CE3A-6518-C21481D81AE9}"/>
              </a:ext>
            </a:extLst>
          </p:cNvPr>
          <p:cNvGraphicFramePr>
            <a:graphicFrameLocks noChangeAspect="1"/>
          </p:cNvGraphicFramePr>
          <p:nvPr>
            <p:custDataLst>
              <p:tags r:id="rId2"/>
            </p:custDataLst>
            <p:extLst>
              <p:ext uri="{D42A27DB-BD31-4B8C-83A1-F6EECF244321}">
                <p14:modId xmlns:p14="http://schemas.microsoft.com/office/powerpoint/2010/main" val="16600434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03" imgH="503" progId="TCLayout.ActiveDocument.1">
                  <p:embed/>
                </p:oleObj>
              </mc:Choice>
              <mc:Fallback>
                <p:oleObj name="think-cell Slide" r:id="rId6" imgW="503" imgH="503" progId="TCLayout.ActiveDocument.1">
                  <p:embed/>
                  <p:pic>
                    <p:nvPicPr>
                      <p:cNvPr id="6" name="think-cell data - do not delete" hidden="1">
                        <a:extLst>
                          <a:ext uri="{FF2B5EF4-FFF2-40B4-BE49-F238E27FC236}">
                            <a16:creationId xmlns:a16="http://schemas.microsoft.com/office/drawing/2014/main" id="{500D19F9-8449-CE3A-6518-C21481D81AE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143DF7D-7A48-5275-75D4-1123FAB0CA9D}"/>
              </a:ext>
            </a:extLst>
          </p:cNvPr>
          <p:cNvSpPr>
            <a:spLocks noGrp="1"/>
          </p:cNvSpPr>
          <p:nvPr>
            <p:ph type="title"/>
          </p:nvPr>
        </p:nvSpPr>
        <p:spPr/>
        <p:txBody>
          <a:bodyPr vert="horz"/>
          <a:lstStyle/>
          <a:p>
            <a:r>
              <a:rPr lang="en-US">
                <a:effectLst>
                  <a:outerShdw blurRad="50800" dist="38100" dir="8100000" algn="tr" rotWithShape="0">
                    <a:prstClr val="black">
                      <a:alpha val="40000"/>
                    </a:prstClr>
                  </a:outerShdw>
                </a:effectLst>
              </a:rPr>
              <a:t>Solar Technology Landscape</a:t>
            </a:r>
          </a:p>
        </p:txBody>
      </p:sp>
    </p:spTree>
    <p:custDataLst>
      <p:tags r:id="rId1"/>
    </p:custDataLst>
    <p:extLst>
      <p:ext uri="{BB962C8B-B14F-4D97-AF65-F5344CB8AC3E}">
        <p14:creationId xmlns:p14="http://schemas.microsoft.com/office/powerpoint/2010/main" val="1781451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2E0FC-1BAB-686F-A3FC-814C7E51FC05}"/>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3911C6AB-4BBB-DD70-0FE0-FC51B3A80E6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2" name="think-cell data - do not delete" hidden="1">
                        <a:extLst>
                          <a:ext uri="{FF2B5EF4-FFF2-40B4-BE49-F238E27FC236}">
                            <a16:creationId xmlns:a16="http://schemas.microsoft.com/office/drawing/2014/main" id="{3911C6AB-4BBB-DD70-0FE0-FC51B3A80E6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pic>
        <p:nvPicPr>
          <p:cNvPr id="6" name="Imagen 5"/>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352426" y="809387"/>
            <a:ext cx="3467100" cy="5210479"/>
          </a:xfrm>
          <a:prstGeom prst="rect">
            <a:avLst/>
          </a:prstGeom>
        </p:spPr>
      </p:pic>
      <p:sp>
        <p:nvSpPr>
          <p:cNvPr id="14" name="btfpNotesBox111697">
            <a:extLst>
              <a:ext uri="{FF2B5EF4-FFF2-40B4-BE49-F238E27FC236}">
                <a16:creationId xmlns:a16="http://schemas.microsoft.com/office/drawing/2014/main" id="{D96041CA-E817-D668-EB71-D499792CCA1A}"/>
              </a:ext>
            </a:extLst>
          </p:cNvPr>
          <p:cNvSpPr txBox="1"/>
          <p:nvPr>
            <p:custDataLst>
              <p:tags r:id="rId3"/>
            </p:custDataLst>
          </p:nvPr>
        </p:nvSpPr>
        <p:spPr bwMode="gray">
          <a:xfrm>
            <a:off x="330199" y="6300216"/>
            <a:ext cx="9144000" cy="492443"/>
          </a:xfrm>
          <a:prstGeom prst="rect">
            <a:avLst/>
          </a:prstGeom>
          <a:noFill/>
        </p:spPr>
        <p:txBody>
          <a:bodyPr vert="horz" wrap="square" lIns="0" tIns="0" rIns="0" bIns="0"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711200" rtl="0" eaLnBrk="1" fontAlgn="auto" latinLnBrk="0" hangingPunct="1">
              <a:lnSpc>
                <a:spcPct val="100000"/>
              </a:lnSpc>
              <a:spcBef>
                <a:spcPts val="0"/>
              </a:spcBef>
              <a:spcAft>
                <a:spcPts val="0"/>
              </a:spcAft>
              <a:buClrTx/>
              <a:buSzTx/>
              <a:buFontTx/>
              <a:buNone/>
              <a:tabLst/>
              <a:defRPr/>
            </a:pPr>
            <a:endParaRPr lang="en-US" sz="800" dirty="0">
              <a:solidFill>
                <a:srgbClr val="000000"/>
              </a:solidFill>
              <a:latin typeface="Arial"/>
            </a:endParaRP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 Price estimates are based on US market panel costs; ROW c-Si panel costs range from $0.10</a:t>
            </a:r>
            <a:r>
              <a:rPr lang="en-US" sz="800" dirty="0">
                <a:solidFill>
                  <a:srgbClr val="000000"/>
                </a:solidFill>
                <a:latin typeface="Arial"/>
              </a:rPr>
              <a:t> to </a:t>
            </a:r>
            <a:r>
              <a:rPr kumimoji="0" lang="en-US" sz="800" b="0" i="0" u="none" strike="noStrike" kern="1200" cap="none" spc="0" normalizeH="0" baseline="0" noProof="0" dirty="0">
                <a:ln>
                  <a:noFill/>
                </a:ln>
                <a:solidFill>
                  <a:srgbClr val="000000"/>
                </a:solidFill>
                <a:effectLst/>
                <a:uLnTx/>
                <a:uFillTx/>
                <a:latin typeface="Arial"/>
                <a:ea typeface="+mn-ea"/>
                <a:cs typeface="+mn-cs"/>
              </a:rPr>
              <a:t>$0.23</a:t>
            </a:r>
            <a:r>
              <a:rPr lang="en-US" sz="800" dirty="0">
                <a:solidFill>
                  <a:srgbClr val="000000"/>
                </a:solidFill>
                <a:latin typeface="Arial"/>
              </a:rPr>
              <a:t> per watt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Isabel Hoyos, </a:t>
            </a:r>
            <a:r>
              <a:rPr kumimoji="0" lang="en-US" sz="800" b="0" i="0" u="none" strike="noStrike" kern="1200" cap="none" spc="0" normalizeH="0" baseline="0" noProof="0" dirty="0" err="1">
                <a:ln>
                  <a:noFill/>
                </a:ln>
                <a:solidFill>
                  <a:srgbClr val="000000"/>
                </a:solidFill>
                <a:effectLst/>
                <a:uLnTx/>
                <a:uFillTx/>
                <a:latin typeface="Arial"/>
                <a:ea typeface="+mn-ea"/>
                <a:cs typeface="+mn-cs"/>
              </a:rPr>
              <a:t>Taicheng</a:t>
            </a:r>
            <a:r>
              <a:rPr kumimoji="0" lang="en-US" sz="800" b="0" i="0" u="none" strike="noStrike" kern="1200" cap="none" spc="0" normalizeH="0" baseline="0" noProof="0" dirty="0">
                <a:ln>
                  <a:noFill/>
                </a:ln>
                <a:solidFill>
                  <a:srgbClr val="000000"/>
                </a:solidFill>
                <a:effectLst/>
                <a:uLnTx/>
                <a:uFillTx/>
                <a:latin typeface="Arial"/>
                <a:ea typeface="+mn-ea"/>
                <a:cs typeface="+mn-cs"/>
              </a:rPr>
              <a:t> Jin, 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2"/>
              </a:rPr>
              <a:t>Gernot Wagner</a:t>
            </a:r>
            <a:r>
              <a:rPr lang="en-US" sz="800" dirty="0">
                <a:solidFill>
                  <a:srgbClr val="000000"/>
                </a:solidFill>
                <a:latin typeface="Arial"/>
              </a:rPr>
              <a:t>.</a:t>
            </a:r>
            <a:r>
              <a:rPr lang="en-US" sz="800" dirty="0">
                <a:solidFill>
                  <a:srgbClr val="000000"/>
                </a:solidFill>
              </a:rPr>
              <a:t> </a:t>
            </a:r>
            <a:r>
              <a:rPr lang="en-US" sz="800" dirty="0">
                <a:solidFill>
                  <a:srgbClr val="000000"/>
                </a:solidFill>
                <a:hlinkClick r:id="rId13"/>
              </a:rPr>
              <a:t>Share with </a:t>
            </a:r>
            <a:r>
              <a:rPr lang="en-US" sz="800" dirty="0">
                <a:solidFill>
                  <a:srgbClr val="000000"/>
                </a:solidFill>
                <a:latin typeface="Arial"/>
                <a:hlinkClick r:id="rId13"/>
              </a:rPr>
              <a:t>attribution</a:t>
            </a:r>
            <a:r>
              <a:rPr lang="en-US" sz="800" dirty="0">
                <a:solidFill>
                  <a:srgbClr val="000000"/>
                </a:solidFill>
                <a:latin typeface="Arial"/>
              </a:rPr>
              <a:t>: Kim </a:t>
            </a:r>
            <a:r>
              <a:rPr lang="en-US" sz="800" i="1" dirty="0">
                <a:solidFill>
                  <a:srgbClr val="000000"/>
                </a:solidFill>
                <a:latin typeface="Arial"/>
              </a:rPr>
              <a:t>et al., </a:t>
            </a:r>
            <a:r>
              <a:rPr lang="en-US" sz="800" dirty="0">
                <a:solidFill>
                  <a:srgbClr val="000000"/>
                </a:solidFill>
                <a:latin typeface="Arial"/>
              </a:rPr>
              <a:t>“</a:t>
            </a:r>
            <a:r>
              <a:rPr lang="en-US" sz="800" dirty="0">
                <a:solidFill>
                  <a:srgbClr val="000000"/>
                </a:solidFill>
                <a:latin typeface="Arial"/>
                <a:hlinkClick r:id="rId14"/>
              </a:rPr>
              <a:t>Scaling Solar</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a:solidFill>
                  <a:srgbClr val="000000"/>
                </a:solidFill>
              </a:rPr>
              <a:t>(</a:t>
            </a:r>
            <a:r>
              <a:rPr lang="en-US" sz="800" dirty="0">
                <a:solidFill>
                  <a:srgbClr val="000000"/>
                </a:solidFill>
                <a:latin typeface="Arial"/>
              </a:rPr>
              <a:t>14 August 2025).</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btfpBulletedList771181">
            <a:extLst>
              <a:ext uri="{FF2B5EF4-FFF2-40B4-BE49-F238E27FC236}">
                <a16:creationId xmlns:a16="http://schemas.microsoft.com/office/drawing/2014/main" id="{79821E8A-F178-AF02-DBC9-C72AF623DE16}"/>
              </a:ext>
            </a:extLst>
          </p:cNvPr>
          <p:cNvSpPr txBox="1"/>
          <p:nvPr>
            <p:custDataLst>
              <p:tags r:id="rId4"/>
            </p:custDataLst>
          </p:nvPr>
        </p:nvSpPr>
        <p:spPr bwMode="gray">
          <a:xfrm>
            <a:off x="4181730" y="809387"/>
            <a:ext cx="7507288" cy="1442309"/>
          </a:xfrm>
          <a:prstGeom prst="rect">
            <a:avLst/>
          </a:prstGeom>
          <a:noFill/>
        </p:spPr>
        <p:txBody>
          <a:bodyPr vert="horz" wrap="square" lIns="36000" tIns="36000" rIns="36000" bIns="36000" rtlCol="0" anchor="t">
            <a:spAutoFit/>
          </a:bodyPr>
          <a:lstStyle/>
          <a:p>
            <a:pPr marL="0" marR="0" lvl="0" indent="0" algn="l" defTabSz="711200" rtl="0" eaLnBrk="1" fontAlgn="auto" latinLnBrk="0" hangingPunct="1">
              <a:lnSpc>
                <a:spcPct val="100000"/>
              </a:lnSpc>
              <a:spcBef>
                <a:spcPts val="180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T</a:t>
            </a:r>
            <a:r>
              <a:rPr kumimoji="0" lang="en-US" altLang="zh-CN" sz="1400" b="1" i="0" u="none" strike="noStrike" kern="1200" cap="none" spc="0" normalizeH="0" baseline="0" noProof="0" dirty="0">
                <a:ln>
                  <a:noFill/>
                </a:ln>
                <a:solidFill>
                  <a:srgbClr val="000000"/>
                </a:solidFill>
                <a:effectLst/>
                <a:uLnTx/>
                <a:uFillTx/>
                <a:latin typeface="Arial"/>
                <a:ea typeface="+mn-ea"/>
                <a:cs typeface="+mn-cs"/>
              </a:rPr>
              <a:t>wo main</a:t>
            </a:r>
            <a:r>
              <a:rPr kumimoji="0" lang="en-US" sz="1400" b="1" i="0" u="none" strike="noStrike" kern="1200" cap="none" spc="0" normalizeH="0" baseline="0" noProof="0" dirty="0">
                <a:ln>
                  <a:noFill/>
                </a:ln>
                <a:solidFill>
                  <a:srgbClr val="000000"/>
                </a:solidFill>
                <a:effectLst/>
                <a:uLnTx/>
                <a:uFillTx/>
                <a:latin typeface="Arial"/>
                <a:ea typeface="+mn-ea"/>
                <a:cs typeface="+mn-cs"/>
              </a:rPr>
              <a:t> solar PV cell technologies:</a:t>
            </a:r>
          </a:p>
          <a:p>
            <a:pPr marL="355600" marR="0" lvl="1" indent="-177800" algn="l" defTabSz="711200" rtl="0" eaLnBrk="1" fontAlgn="auto" latinLnBrk="0" hangingPunct="1">
              <a:lnSpc>
                <a:spcPct val="100000"/>
              </a:lnSpc>
              <a:spcBef>
                <a:spcPts val="900"/>
              </a:spcBef>
              <a:spcAft>
                <a:spcPts val="0"/>
              </a:spcAft>
              <a:buClrTx/>
              <a:buSzTx/>
              <a:buFontTx/>
              <a:buChar char="–"/>
              <a:tabLst/>
              <a:defRPr/>
            </a:pPr>
            <a:r>
              <a:rPr lang="en-US" sz="1200" b="1" dirty="0">
                <a:solidFill>
                  <a:srgbClr val="000000"/>
                </a:solidFill>
                <a:latin typeface="Arial"/>
              </a:rPr>
              <a:t>Crystalline</a:t>
            </a:r>
            <a:r>
              <a:rPr lang="en-US" sz="1200" b="1" dirty="0">
                <a:solidFill>
                  <a:srgbClr val="000000"/>
                </a:solidFill>
                <a:latin typeface="Arial"/>
                <a:sym typeface="Wingdings" pitchFamily="2" charset="2"/>
              </a:rPr>
              <a:t> Silicon (c-</a:t>
            </a:r>
            <a:r>
              <a:rPr kumimoji="0" lang="en-US" sz="1200" b="1" i="0" u="none" strike="noStrike" kern="1200" cap="none" spc="0" normalizeH="0" baseline="0" noProof="0" dirty="0">
                <a:ln>
                  <a:noFill/>
                </a:ln>
                <a:solidFill>
                  <a:srgbClr val="000000"/>
                </a:solidFill>
                <a:effectLst/>
                <a:uLnTx/>
                <a:uFillTx/>
                <a:latin typeface="Arial"/>
                <a:ea typeface="+mn-ea"/>
                <a:cs typeface="+mn-cs"/>
              </a:rPr>
              <a:t>Si): </a:t>
            </a:r>
            <a:r>
              <a:rPr lang="en-US" sz="1200" dirty="0">
                <a:solidFill>
                  <a:srgbClr val="000000"/>
                </a:solidFill>
                <a:latin typeface="Arial"/>
              </a:rPr>
              <a:t>R</a:t>
            </a:r>
            <a:r>
              <a:rPr kumimoji="0" lang="en-US" sz="1200" i="0" u="none" strike="noStrike" kern="1200" cap="none" spc="0" normalizeH="0" baseline="0" noProof="0" dirty="0" err="1">
                <a:ln>
                  <a:noFill/>
                </a:ln>
                <a:solidFill>
                  <a:srgbClr val="000000"/>
                </a:solidFill>
                <a:effectLst/>
                <a:uLnTx/>
                <a:uFillTx/>
                <a:latin typeface="Arial"/>
                <a:ea typeface="+mn-ea"/>
                <a:cs typeface="+mn-cs"/>
              </a:rPr>
              <a:t>igid</a:t>
            </a:r>
            <a:r>
              <a:rPr kumimoji="0" lang="en-US" sz="1200" i="0" u="none" strike="noStrike" kern="1200" cap="none" spc="0" normalizeH="0" baseline="0" noProof="0" dirty="0">
                <a:ln>
                  <a:noFill/>
                </a:ln>
                <a:solidFill>
                  <a:srgbClr val="000000"/>
                </a:solidFill>
                <a:effectLst/>
                <a:uLnTx/>
                <a:uFillTx/>
                <a:latin typeface="Arial"/>
                <a:ea typeface="+mn-ea"/>
                <a:cs typeface="+mn-cs"/>
              </a:rPr>
              <a:t> cells made from either mono- (mono-Si) or polycrystalline silicon (poly-Si), with a commercial efficiency between 17% and</a:t>
            </a:r>
            <a:r>
              <a:rPr lang="en-US" sz="1200" dirty="0">
                <a:solidFill>
                  <a:srgbClr val="000000"/>
                </a:solidFill>
                <a:latin typeface="Arial"/>
              </a:rPr>
              <a:t> </a:t>
            </a:r>
            <a:r>
              <a:rPr kumimoji="0" lang="en-US" sz="1200" i="0" u="none" strike="noStrike" kern="1200" cap="none" spc="0" normalizeH="0" baseline="0" noProof="0" dirty="0">
                <a:ln>
                  <a:noFill/>
                </a:ln>
                <a:solidFill>
                  <a:srgbClr val="000000"/>
                </a:solidFill>
                <a:effectLst/>
                <a:uLnTx/>
                <a:uFillTx/>
                <a:latin typeface="Arial"/>
                <a:ea typeface="+mn-ea"/>
                <a:cs typeface="+mn-cs"/>
              </a:rPr>
              <a:t>25%; cost ranges between $0.26 </a:t>
            </a:r>
            <a:r>
              <a:rPr lang="en-US" sz="1200" dirty="0">
                <a:solidFill>
                  <a:srgbClr val="000000"/>
                </a:solidFill>
                <a:latin typeface="Arial"/>
              </a:rPr>
              <a:t>for</a:t>
            </a:r>
            <a:r>
              <a:rPr kumimoji="0" lang="en-US" sz="1200" i="0" u="none" strike="noStrike" kern="1200" cap="none" spc="0" normalizeH="0" baseline="0" noProof="0" dirty="0">
                <a:ln>
                  <a:noFill/>
                </a:ln>
                <a:solidFill>
                  <a:srgbClr val="000000"/>
                </a:solidFill>
                <a:effectLst/>
                <a:uLnTx/>
                <a:uFillTx/>
                <a:latin typeface="Arial"/>
                <a:ea typeface="+mn-ea"/>
                <a:cs typeface="+mn-cs"/>
              </a:rPr>
              <a:t> utility-scale projects to $</a:t>
            </a:r>
            <a:r>
              <a:rPr lang="en-US" sz="1200" dirty="0">
                <a:solidFill>
                  <a:srgbClr val="000000"/>
                </a:solidFill>
                <a:latin typeface="Arial"/>
              </a:rPr>
              <a:t>0.6 per w</a:t>
            </a:r>
            <a:r>
              <a:rPr kumimoji="0" lang="en-US" sz="1200" i="0" u="none" strike="noStrike" kern="1200" cap="none" spc="0" normalizeH="0" baseline="0" noProof="0" dirty="0" err="1">
                <a:ln>
                  <a:noFill/>
                </a:ln>
                <a:solidFill>
                  <a:srgbClr val="000000"/>
                </a:solidFill>
                <a:effectLst/>
                <a:uLnTx/>
                <a:uFillTx/>
                <a:latin typeface="Arial"/>
                <a:ea typeface="+mn-ea"/>
                <a:cs typeface="+mn-cs"/>
              </a:rPr>
              <a:t>att</a:t>
            </a:r>
            <a:r>
              <a:rPr kumimoji="0" lang="en-US" sz="1200" i="0" u="none" strike="noStrike" kern="1200" cap="none" spc="0" normalizeH="0" baseline="0" noProof="0" dirty="0">
                <a:ln>
                  <a:noFill/>
                </a:ln>
                <a:solidFill>
                  <a:srgbClr val="000000"/>
                </a:solidFill>
                <a:effectLst/>
                <a:uLnTx/>
                <a:uFillTx/>
                <a:latin typeface="Arial"/>
                <a:ea typeface="+mn-ea"/>
                <a:cs typeface="+mn-cs"/>
              </a:rPr>
              <a:t> </a:t>
            </a:r>
            <a:r>
              <a:rPr lang="en-US" sz="1200" dirty="0">
                <a:solidFill>
                  <a:srgbClr val="000000"/>
                </a:solidFill>
                <a:latin typeface="Arial"/>
              </a:rPr>
              <a:t>for</a:t>
            </a:r>
            <a:r>
              <a:rPr kumimoji="0" lang="en-US" sz="1200" i="0" u="none" strike="noStrike" kern="1200" cap="none" spc="0" normalizeH="0" baseline="0" noProof="0" dirty="0">
                <a:ln>
                  <a:noFill/>
                </a:ln>
                <a:solidFill>
                  <a:srgbClr val="000000"/>
                </a:solidFill>
                <a:effectLst/>
                <a:uLnTx/>
                <a:uFillTx/>
                <a:latin typeface="Arial"/>
                <a:ea typeface="+mn-ea"/>
                <a:cs typeface="+mn-cs"/>
              </a:rPr>
              <a:t> residential projects.*</a:t>
            </a:r>
          </a:p>
          <a:p>
            <a:pPr marL="355600" lvl="1" indent="-177800" defTabSz="711200">
              <a:spcBef>
                <a:spcPts val="900"/>
              </a:spcBef>
              <a:buFontTx/>
              <a:buChar char="–"/>
            </a:pPr>
            <a:r>
              <a:rPr kumimoji="0" lang="en-US" sz="1200" b="1" i="0" u="none" strike="noStrike" kern="1200" cap="none" spc="0" normalizeH="0" baseline="0" noProof="0" dirty="0">
                <a:ln>
                  <a:noFill/>
                </a:ln>
                <a:solidFill>
                  <a:srgbClr val="000000"/>
                </a:solidFill>
                <a:effectLst/>
                <a:uLnTx/>
                <a:uFillTx/>
                <a:latin typeface="Arial"/>
                <a:ea typeface="+mn-ea"/>
                <a:cs typeface="+mn-cs"/>
              </a:rPr>
              <a:t>Thin</a:t>
            </a:r>
            <a:r>
              <a:rPr lang="en-US" sz="1200" b="1" dirty="0">
                <a:solidFill>
                  <a:srgbClr val="000000"/>
                </a:solidFill>
                <a:latin typeface="Arial"/>
              </a:rPr>
              <a:t>-</a:t>
            </a:r>
            <a:r>
              <a:rPr kumimoji="0" lang="en-US" sz="1200" b="1" i="0" u="none" strike="noStrike" kern="1200" cap="none" spc="0" normalizeH="0" baseline="0" noProof="0" dirty="0">
                <a:ln>
                  <a:noFill/>
                </a:ln>
                <a:solidFill>
                  <a:srgbClr val="000000"/>
                </a:solidFill>
                <a:effectLst/>
                <a:uLnTx/>
                <a:uFillTx/>
                <a:latin typeface="Arial"/>
                <a:ea typeface="+mn-ea"/>
                <a:cs typeface="+mn-cs"/>
              </a:rPr>
              <a:t>film:</a:t>
            </a:r>
            <a:r>
              <a:rPr kumimoji="0" lang="en-US" sz="1200" i="0" u="none" strike="noStrike" kern="1200" cap="none" spc="0" normalizeH="0" baseline="0" noProof="0" dirty="0">
                <a:ln>
                  <a:noFill/>
                </a:ln>
                <a:solidFill>
                  <a:srgbClr val="000000"/>
                </a:solidFill>
                <a:effectLst/>
                <a:uLnTx/>
                <a:uFillTx/>
                <a:latin typeface="Arial"/>
                <a:ea typeface="+mn-ea"/>
                <a:cs typeface="+mn-cs"/>
              </a:rPr>
              <a:t> Cells can be flexible</a:t>
            </a:r>
            <a:r>
              <a:rPr kumimoji="0" lang="en-US" sz="1200" b="1" i="0" u="none" strike="noStrike" kern="1200" cap="none" spc="0" normalizeH="0" baseline="0" noProof="0" dirty="0">
                <a:ln>
                  <a:noFill/>
                </a:ln>
                <a:solidFill>
                  <a:srgbClr val="000000"/>
                </a:solidFill>
                <a:effectLst/>
                <a:uLnTx/>
                <a:uFillTx/>
                <a:latin typeface="Arial"/>
                <a:ea typeface="+mn-ea"/>
                <a:cs typeface="+mn-cs"/>
              </a:rPr>
              <a:t>, </a:t>
            </a:r>
            <a:r>
              <a:rPr kumimoji="0" lang="en-US" sz="1200" i="0" u="none" strike="noStrike" kern="1200" cap="none" spc="0" normalizeH="0" baseline="0" noProof="0" dirty="0">
                <a:ln>
                  <a:noFill/>
                </a:ln>
                <a:solidFill>
                  <a:srgbClr val="000000"/>
                </a:solidFill>
                <a:effectLst/>
                <a:uLnTx/>
                <a:uFillTx/>
                <a:latin typeface="Arial"/>
                <a:ea typeface="+mn-ea"/>
                <a:cs typeface="+mn-cs"/>
              </a:rPr>
              <a:t>have a 7% to 8% commercial efficiency, and cost between $0.75 and $1.10 per watt.*</a:t>
            </a:r>
          </a:p>
        </p:txBody>
      </p:sp>
      <p:cxnSp>
        <p:nvCxnSpPr>
          <p:cNvPr id="11" name="Straight Connector 10">
            <a:extLst>
              <a:ext uri="{FF2B5EF4-FFF2-40B4-BE49-F238E27FC236}">
                <a16:creationId xmlns:a16="http://schemas.microsoft.com/office/drawing/2014/main" id="{BDC9595A-C9C8-CBF5-142B-91BB0F04C5D2}"/>
              </a:ext>
            </a:extLst>
          </p:cNvPr>
          <p:cNvCxnSpPr>
            <a:cxnSpLocks/>
          </p:cNvCxnSpPr>
          <p:nvPr/>
        </p:nvCxnSpPr>
        <p:spPr bwMode="gray">
          <a:xfrm>
            <a:off x="4181730" y="2303265"/>
            <a:ext cx="7502525" cy="0"/>
          </a:xfrm>
          <a:prstGeom prst="line">
            <a:avLst/>
          </a:prstGeom>
          <a:ln w="19050"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5909612-18FF-28F7-89BD-92F7D38FEE75}"/>
              </a:ext>
            </a:extLst>
          </p:cNvPr>
          <p:cNvCxnSpPr>
            <a:cxnSpLocks/>
          </p:cNvCxnSpPr>
          <p:nvPr/>
        </p:nvCxnSpPr>
        <p:spPr bwMode="gray">
          <a:xfrm>
            <a:off x="4181730" y="4218044"/>
            <a:ext cx="7502525" cy="0"/>
          </a:xfrm>
          <a:prstGeom prst="line">
            <a:avLst/>
          </a:prstGeom>
          <a:ln w="19050"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2" name="Title 2">
            <a:extLst>
              <a:ext uri="{FF2B5EF4-FFF2-40B4-BE49-F238E27FC236}">
                <a16:creationId xmlns:a16="http://schemas.microsoft.com/office/drawing/2014/main" id="{695801CB-A42E-EE70-006E-B89E17AD6076}"/>
              </a:ext>
            </a:extLst>
          </p:cNvPr>
          <p:cNvSpPr txBox="1">
            <a:spLocks/>
          </p:cNvSpPr>
          <p:nvPr/>
        </p:nvSpPr>
        <p:spPr>
          <a:xfrm>
            <a:off x="502982" y="4663882"/>
            <a:ext cx="3165987" cy="1154162"/>
          </a:xfrm>
          <a:prstGeom prst="rect">
            <a:avLst/>
          </a:prstGeom>
          <a:solidFill>
            <a:srgbClr val="9D9D9D">
              <a:alpha val="67059"/>
            </a:srgbClr>
          </a:solidFill>
        </p:spPr>
        <p:txBody>
          <a:bodyPr vert="horz" lIns="91440" tIns="0" rIns="91440" bIns="45720" rtlCol="0" anchor="b" anchorCtr="0">
            <a:spAutoFit/>
          </a:bodyPr>
          <a:lstStyle>
            <a:lvl1pPr algn="l" defTabSz="711200" rtl="0" eaLnBrk="1" latinLnBrk="0" hangingPunct="1">
              <a:lnSpc>
                <a:spcPct val="100000"/>
              </a:lnSpc>
              <a:spcBef>
                <a:spcPct val="0"/>
              </a:spcBef>
              <a:buNone/>
              <a:defRPr sz="2800" b="1" kern="1200" baseline="0">
                <a:solidFill>
                  <a:schemeClr val="tx1"/>
                </a:solidFill>
                <a:latin typeface="+mj-lt"/>
                <a:ea typeface="+mj-ea"/>
                <a:cs typeface="+mj-cs"/>
              </a:defRPr>
            </a:lvl1p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a:ea typeface="+mj-ea"/>
                <a:cs typeface="+mj-cs"/>
              </a:rPr>
              <a:t>Key messages</a:t>
            </a:r>
            <a:br>
              <a:rPr kumimoji="0" lang="en-US" sz="2400" b="1" i="0" u="none" strike="noStrike" kern="1200" cap="none" spc="0" normalizeH="0" baseline="0" noProof="0">
                <a:ln>
                  <a:noFill/>
                </a:ln>
                <a:solidFill>
                  <a:srgbClr val="FFFFFF"/>
                </a:solidFill>
                <a:effectLst/>
                <a:uLnTx/>
                <a:uFillTx/>
                <a:latin typeface="Arial"/>
                <a:ea typeface="+mj-ea"/>
                <a:cs typeface="+mj-cs"/>
              </a:rPr>
            </a:br>
            <a:r>
              <a:rPr lang="en-US" sz="2400" b="0">
                <a:solidFill>
                  <a:schemeClr val="bg1"/>
                </a:solidFill>
              </a:rPr>
              <a:t>Solar Technology Landscape</a:t>
            </a:r>
            <a:endParaRPr kumimoji="0" lang="en-US" sz="2400" b="1" i="0" u="none" strike="noStrike" kern="1200" cap="none" spc="0" normalizeH="0" baseline="0" noProof="0">
              <a:ln>
                <a:noFill/>
              </a:ln>
              <a:solidFill>
                <a:srgbClr val="FFFFFF"/>
              </a:solidFill>
              <a:effectLst/>
              <a:uLnTx/>
              <a:uFillTx/>
              <a:latin typeface="Arial"/>
              <a:ea typeface="+mj-ea"/>
              <a:cs typeface="+mj-cs"/>
            </a:endParaRPr>
          </a:p>
        </p:txBody>
      </p:sp>
      <p:sp>
        <p:nvSpPr>
          <p:cNvPr id="12" name="btfpBulletedList771181">
            <a:extLst>
              <a:ext uri="{FF2B5EF4-FFF2-40B4-BE49-F238E27FC236}">
                <a16:creationId xmlns:a16="http://schemas.microsoft.com/office/drawing/2014/main" id="{9D3F8432-775A-8726-1A33-CFE2BC559291}"/>
              </a:ext>
            </a:extLst>
          </p:cNvPr>
          <p:cNvSpPr txBox="1"/>
          <p:nvPr>
            <p:custDataLst>
              <p:tags r:id="rId5"/>
            </p:custDataLst>
          </p:nvPr>
        </p:nvSpPr>
        <p:spPr bwMode="gray">
          <a:xfrm>
            <a:off x="4181730" y="2354834"/>
            <a:ext cx="7507288" cy="1811641"/>
          </a:xfrm>
          <a:prstGeom prst="rect">
            <a:avLst/>
          </a:prstGeom>
          <a:noFill/>
        </p:spPr>
        <p:txBody>
          <a:bodyPr vert="horz" wrap="square" lIns="36000" tIns="36000" rIns="36000" bIns="36000" rtlCol="0" anchor="t">
            <a:spAutoFit/>
          </a:bodyPr>
          <a:lstStyle/>
          <a:p>
            <a:pPr marL="0" indent="0">
              <a:buNone/>
            </a:pPr>
            <a:r>
              <a:rPr lang="en-US" sz="1400" b="1" dirty="0"/>
              <a:t>Trends across the production chain:</a:t>
            </a:r>
          </a:p>
          <a:p>
            <a:pPr lvl="1"/>
            <a:r>
              <a:rPr lang="en-US" sz="1200" b="1" dirty="0"/>
              <a:t>Polysilicon: </a:t>
            </a:r>
            <a:r>
              <a:rPr lang="en-US" sz="1200" dirty="0"/>
              <a:t>After a recent spike to $39 per kilogram, </a:t>
            </a:r>
            <a:r>
              <a:rPr lang="en-US" sz="1200" b="1" dirty="0"/>
              <a:t>prices have come down to about $6 per kg </a:t>
            </a:r>
            <a:r>
              <a:rPr lang="en-US" sz="1200" dirty="0"/>
              <a:t>as production restarted post-COVID. Prices could continue to decline with continued capacity additions.</a:t>
            </a:r>
          </a:p>
          <a:p>
            <a:pPr lvl="1"/>
            <a:r>
              <a:rPr lang="en-US" sz="1200" b="1" dirty="0"/>
              <a:t>Wafers:</a:t>
            </a:r>
            <a:r>
              <a:rPr lang="en-US" sz="1200" dirty="0"/>
              <a:t> The industry has started to shift to larger wafer sizes, resulting in a </a:t>
            </a:r>
            <a:r>
              <a:rPr lang="en-US" sz="1200" b="1" dirty="0"/>
              <a:t>50% decrease in polysilicon use </a:t>
            </a:r>
            <a:r>
              <a:rPr lang="en-US" sz="1200" dirty="0"/>
              <a:t>per watt of capacity, and to N-type wafers.</a:t>
            </a:r>
          </a:p>
          <a:p>
            <a:pPr lvl="1"/>
            <a:r>
              <a:rPr lang="en-US" sz="1200" b="1" dirty="0"/>
              <a:t>Cells: </a:t>
            </a:r>
            <a:r>
              <a:rPr lang="en-US" sz="1200" dirty="0"/>
              <a:t>Production has </a:t>
            </a:r>
            <a:r>
              <a:rPr lang="en-US" sz="1200" b="1" dirty="0"/>
              <a:t>shifted from BSF cells to PERC cells </a:t>
            </a:r>
            <a:r>
              <a:rPr lang="en-US" sz="1200" dirty="0"/>
              <a:t>in the past decade, resulting in an average 1% efficiency gain for mono-Si cells, but could move to </a:t>
            </a:r>
            <a:r>
              <a:rPr lang="en-US" sz="1200" dirty="0" err="1"/>
              <a:t>TOPCon</a:t>
            </a:r>
            <a:r>
              <a:rPr lang="en-US" sz="1200" dirty="0"/>
              <a:t> or HJT in the future. Production has also </a:t>
            </a:r>
            <a:r>
              <a:rPr kumimoji="0" lang="en-US" sz="1200" b="1" i="0" u="none" strike="noStrike" kern="1200" cap="none" spc="0" normalizeH="0" baseline="0" noProof="0" dirty="0">
                <a:ln>
                  <a:noFill/>
                </a:ln>
                <a:solidFill>
                  <a:srgbClr val="000000"/>
                </a:solidFill>
                <a:effectLst/>
                <a:uLnTx/>
                <a:uFillTx/>
                <a:latin typeface="Arial"/>
                <a:ea typeface="+mn-ea"/>
                <a:cs typeface="+mn-cs"/>
              </a:rPr>
              <a:t>shifted from poly-Si cells to mono-Si cells, </a:t>
            </a:r>
            <a:r>
              <a:rPr kumimoji="0" lang="en-US" sz="1200" i="0" u="none" strike="noStrike" kern="1200" cap="none" spc="0" normalizeH="0" baseline="0" noProof="0" dirty="0">
                <a:ln>
                  <a:noFill/>
                </a:ln>
                <a:solidFill>
                  <a:srgbClr val="000000"/>
                </a:solidFill>
                <a:effectLst/>
                <a:uLnTx/>
                <a:uFillTx/>
                <a:latin typeface="Arial"/>
                <a:ea typeface="+mn-ea"/>
                <a:cs typeface="+mn-cs"/>
              </a:rPr>
              <a:t>driven by higher efficiency and a drop in price.</a:t>
            </a:r>
            <a:endParaRPr lang="en-US" sz="1200" dirty="0"/>
          </a:p>
        </p:txBody>
      </p:sp>
      <p:sp>
        <p:nvSpPr>
          <p:cNvPr id="16" name="btfpBulletedList771181">
            <a:extLst>
              <a:ext uri="{FF2B5EF4-FFF2-40B4-BE49-F238E27FC236}">
                <a16:creationId xmlns:a16="http://schemas.microsoft.com/office/drawing/2014/main" id="{DB8FBACA-6259-CCCD-AA96-C06A24FC2F2D}"/>
              </a:ext>
            </a:extLst>
          </p:cNvPr>
          <p:cNvSpPr txBox="1"/>
          <p:nvPr>
            <p:custDataLst>
              <p:tags r:id="rId6"/>
            </p:custDataLst>
          </p:nvPr>
        </p:nvSpPr>
        <p:spPr bwMode="gray">
          <a:xfrm>
            <a:off x="4181730" y="4269614"/>
            <a:ext cx="7507288" cy="1811641"/>
          </a:xfrm>
          <a:prstGeom prst="rect">
            <a:avLst/>
          </a:prstGeom>
          <a:noFill/>
        </p:spPr>
        <p:txBody>
          <a:bodyPr vert="horz" wrap="square" lIns="36000" tIns="36000" rIns="36000" bIns="36000" rtlCol="0" anchor="t">
            <a:spAutoFit/>
          </a:bodyPr>
          <a:lstStyle/>
          <a:p>
            <a:pPr marL="0" indent="0">
              <a:buNone/>
            </a:pPr>
            <a:r>
              <a:rPr lang="en-US" sz="1400" b="1" dirty="0"/>
              <a:t>Innovations in solar PV:</a:t>
            </a:r>
          </a:p>
          <a:p>
            <a:pPr lvl="1"/>
            <a:r>
              <a:rPr lang="en-US" sz="1200" b="1" dirty="0"/>
              <a:t>Novel technologies: </a:t>
            </a:r>
            <a:r>
              <a:rPr lang="en-US" sz="1200" dirty="0"/>
              <a:t>Silicon heterojunction cells, perovskite cells, and multi-junction cells have not been able to replace c-Si cells at scale yet. However, their growing efficiencies coupled with potential cost improvements could make them more competitive.</a:t>
            </a:r>
          </a:p>
          <a:p>
            <a:pPr lvl="1"/>
            <a:r>
              <a:rPr lang="en-US" sz="1200" b="1" dirty="0"/>
              <a:t>Panel modifications: </a:t>
            </a:r>
            <a:r>
              <a:rPr lang="en-US" sz="1200" dirty="0"/>
              <a:t>Solar trackers, bifacial panels, and concentrator PV can boost c-Si cell efficiencies by up to 45%.</a:t>
            </a:r>
          </a:p>
          <a:p>
            <a:pPr lvl="1"/>
            <a:r>
              <a:rPr lang="en-US" sz="1200" b="1" dirty="0"/>
              <a:t>Deployment locations:</a:t>
            </a:r>
            <a:r>
              <a:rPr lang="en-US" sz="1200" dirty="0"/>
              <a:t> New developments in location include building integrated PV (BIPV), floating PV (FPV), agrivoltaics, and vehicle integrated PV (VIPV).</a:t>
            </a:r>
          </a:p>
        </p:txBody>
      </p:sp>
    </p:spTree>
    <p:custDataLst>
      <p:tags r:id="rId1"/>
    </p:custDataLst>
    <p:extLst>
      <p:ext uri="{BB962C8B-B14F-4D97-AF65-F5344CB8AC3E}">
        <p14:creationId xmlns:p14="http://schemas.microsoft.com/office/powerpoint/2010/main" val="2887450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B3174-C090-D76D-7079-2E7129704660}"/>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FF911AB-F06D-EFB0-5EEC-25E6495DE4D2}"/>
              </a:ext>
            </a:extLst>
          </p:cNvPr>
          <p:cNvGraphicFramePr>
            <a:graphicFrameLocks noChangeAspect="1"/>
          </p:cNvGraphicFramePr>
          <p:nvPr>
            <p:custDataLst>
              <p:tags r:id="rId2"/>
            </p:custDataLst>
            <p:extLst>
              <p:ext uri="{D42A27DB-BD31-4B8C-83A1-F6EECF244321}">
                <p14:modId xmlns:p14="http://schemas.microsoft.com/office/powerpoint/2010/main" val="25064967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7" name="think-cell data - do not delete" hidden="1">
                        <a:extLst>
                          <a:ext uri="{FF2B5EF4-FFF2-40B4-BE49-F238E27FC236}">
                            <a16:creationId xmlns:a16="http://schemas.microsoft.com/office/drawing/2014/main" id="{AF20E77C-18D6-B894-6C6A-3BF7A9C0F37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B6064A96-192A-4A38-C4CE-7F3AD9F4A2CE}"/>
              </a:ext>
            </a:extLst>
          </p:cNvPr>
          <p:cNvSpPr>
            <a:spLocks noGrp="1"/>
          </p:cNvSpPr>
          <p:nvPr>
            <p:ph type="title"/>
          </p:nvPr>
        </p:nvSpPr>
        <p:spPr/>
        <p:txBody>
          <a:bodyPr vert="horz">
            <a:noAutofit/>
          </a:bodyPr>
          <a:lstStyle/>
          <a:p>
            <a:r>
              <a:rPr lang="en-US" dirty="0"/>
              <a:t>Solar PV makes up &gt;99% of global installed solar capacity</a:t>
            </a:r>
          </a:p>
        </p:txBody>
      </p:sp>
      <p:graphicFrame>
        <p:nvGraphicFramePr>
          <p:cNvPr id="2" name="Table 1">
            <a:extLst>
              <a:ext uri="{FF2B5EF4-FFF2-40B4-BE49-F238E27FC236}">
                <a16:creationId xmlns:a16="http://schemas.microsoft.com/office/drawing/2014/main" id="{BB7DDB5D-4494-2E8E-A2CC-589E1131B4BC}"/>
              </a:ext>
            </a:extLst>
          </p:cNvPr>
          <p:cNvGraphicFramePr>
            <a:graphicFrameLocks noGrp="1"/>
          </p:cNvGraphicFramePr>
          <p:nvPr>
            <p:extLst>
              <p:ext uri="{D42A27DB-BD31-4B8C-83A1-F6EECF244321}">
                <p14:modId xmlns:p14="http://schemas.microsoft.com/office/powerpoint/2010/main" val="1774052551"/>
              </p:ext>
            </p:extLst>
          </p:nvPr>
        </p:nvGraphicFramePr>
        <p:xfrm>
          <a:off x="330200" y="1962612"/>
          <a:ext cx="9838267" cy="3701880"/>
        </p:xfrm>
        <a:graphic>
          <a:graphicData uri="http://schemas.openxmlformats.org/drawingml/2006/table">
            <a:tbl>
              <a:tblPr firstRow="1" bandRow="1">
                <a:tableStyleId>{2D5ABB26-0587-4C30-8999-92F81FD0307C}</a:tableStyleId>
              </a:tblPr>
              <a:tblGrid>
                <a:gridCol w="2726999">
                  <a:extLst>
                    <a:ext uri="{9D8B030D-6E8A-4147-A177-3AD203B41FA5}">
                      <a16:colId xmlns:a16="http://schemas.microsoft.com/office/drawing/2014/main" val="1209005246"/>
                    </a:ext>
                  </a:extLst>
                </a:gridCol>
                <a:gridCol w="3555634">
                  <a:extLst>
                    <a:ext uri="{9D8B030D-6E8A-4147-A177-3AD203B41FA5}">
                      <a16:colId xmlns:a16="http://schemas.microsoft.com/office/drawing/2014/main" val="1110654787"/>
                    </a:ext>
                  </a:extLst>
                </a:gridCol>
                <a:gridCol w="3555634">
                  <a:extLst>
                    <a:ext uri="{9D8B030D-6E8A-4147-A177-3AD203B41FA5}">
                      <a16:colId xmlns:a16="http://schemas.microsoft.com/office/drawing/2014/main" val="2863399275"/>
                    </a:ext>
                  </a:extLst>
                </a:gridCol>
              </a:tblGrid>
              <a:tr h="360000">
                <a:tc>
                  <a:txBody>
                    <a:bodyPr/>
                    <a:lstStyle/>
                    <a:p>
                      <a:pPr marL="0" indent="0">
                        <a:buNone/>
                      </a:pPr>
                      <a:endParaRPr lang="en-US" sz="1200" b="1" dirty="0"/>
                    </a:p>
                  </a:txBody>
                  <a:tcPr/>
                </a:tc>
                <a:tc>
                  <a:txBody>
                    <a:bodyPr/>
                    <a:lstStyle/>
                    <a:p>
                      <a:pPr marL="0" indent="0" algn="l">
                        <a:spcBef>
                          <a:spcPts val="0"/>
                        </a:spcBef>
                        <a:buNone/>
                      </a:pPr>
                      <a:r>
                        <a:rPr lang="en-US" sz="1400" b="1">
                          <a:solidFill>
                            <a:srgbClr val="000000"/>
                          </a:solidFill>
                        </a:rPr>
                        <a:t>Solar PV</a:t>
                      </a:r>
                    </a:p>
                  </a:txBody>
                  <a:tcPr>
                    <a:lnR w="6350"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marL="0" indent="0" algn="l">
                        <a:spcBef>
                          <a:spcPts val="0"/>
                        </a:spcBef>
                        <a:buNone/>
                      </a:pPr>
                      <a:r>
                        <a:rPr lang="en-US" sz="1400" b="1">
                          <a:solidFill>
                            <a:srgbClr val="000000"/>
                          </a:solidFill>
                        </a:rPr>
                        <a:t>Concentrated solar power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chemeClr val="accent4">
                        <a:lumMod val="20000"/>
                        <a:lumOff val="80000"/>
                      </a:schemeClr>
                    </a:solidFill>
                  </a:tcPr>
                </a:tc>
                <a:extLst>
                  <a:ext uri="{0D108BD9-81ED-4DB2-BD59-A6C34878D82A}">
                    <a16:rowId xmlns:a16="http://schemas.microsoft.com/office/drawing/2014/main" val="1093161297"/>
                  </a:ext>
                </a:extLst>
              </a:tr>
              <a:tr h="1080000">
                <a:tc>
                  <a:txBody>
                    <a:bodyPr/>
                    <a:lstStyle/>
                    <a:p>
                      <a:pPr marL="0" indent="0">
                        <a:buNone/>
                      </a:pPr>
                      <a:endParaRPr lang="en-US" sz="850" b="1"/>
                    </a:p>
                  </a:txBody>
                  <a:tcPr>
                    <a:lnB w="6350" cap="flat" cmpd="sng" algn="ctr">
                      <a:solidFill>
                        <a:schemeClr val="tx1"/>
                      </a:solidFill>
                      <a:prstDash val="solid"/>
                      <a:round/>
                      <a:headEnd type="none" w="med" len="med"/>
                      <a:tailEnd type="none" w="med" len="med"/>
                    </a:lnB>
                  </a:tcPr>
                </a:tc>
                <a:tc>
                  <a:txBody>
                    <a:bodyPr/>
                    <a:lstStyle/>
                    <a:p>
                      <a:pPr marL="0" indent="0" algn="l">
                        <a:buNone/>
                      </a:pPr>
                      <a:endParaRPr lang="en-US" sz="1000" baseline="-25000">
                        <a:cs typeface="Arial"/>
                      </a:endParaRPr>
                    </a:p>
                  </a:txBody>
                  <a:tcPr>
                    <a:lnR w="6350" cap="flat" cmpd="sng" algn="ctr">
                      <a:solidFill>
                        <a:schemeClr val="bg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lgn="l">
                        <a:spcBef>
                          <a:spcPts val="400"/>
                        </a:spcBef>
                        <a:buNone/>
                      </a:pPr>
                      <a:endParaRPr lang="en-US" sz="900">
                        <a:cs typeface="Aria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05080875"/>
                  </a:ext>
                </a:extLst>
              </a:tr>
              <a:tr h="468000">
                <a:tc>
                  <a:txBody>
                    <a:bodyPr/>
                    <a:lstStyle/>
                    <a:p>
                      <a:pPr marL="0" indent="0">
                        <a:buNone/>
                      </a:pPr>
                      <a:r>
                        <a:rPr lang="en-US" sz="1000" b="1"/>
                        <a:t>Description</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lgn="l">
                        <a:spcBef>
                          <a:spcPts val="600"/>
                        </a:spcBef>
                        <a:buNone/>
                      </a:pPr>
                      <a:r>
                        <a:rPr lang="en-US" sz="1000">
                          <a:cs typeface="Arial"/>
                        </a:rPr>
                        <a:t>Converts sunlight </a:t>
                      </a:r>
                      <a:r>
                        <a:rPr lang="en-US" sz="1000" b="1">
                          <a:cs typeface="Arial"/>
                        </a:rPr>
                        <a:t>directly into electricity</a:t>
                      </a:r>
                      <a:br>
                        <a:rPr lang="en-US" sz="1000">
                          <a:cs typeface="Arial"/>
                        </a:rPr>
                      </a:br>
                      <a:r>
                        <a:rPr lang="en-US" sz="1000">
                          <a:cs typeface="Arial"/>
                        </a:rPr>
                        <a:t>using </a:t>
                      </a:r>
                      <a:r>
                        <a:rPr lang="en-US" sz="1000" b="1">
                          <a:cs typeface="Arial"/>
                        </a:rPr>
                        <a:t>semiconductors</a:t>
                      </a: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lgn="l">
                        <a:buNone/>
                      </a:pPr>
                      <a:r>
                        <a:rPr lang="en-US" sz="1000">
                          <a:solidFill>
                            <a:schemeClr val="tx1"/>
                          </a:solidFill>
                        </a:rPr>
                        <a:t>Uses focused sunlight to </a:t>
                      </a:r>
                      <a:r>
                        <a:rPr lang="en-US" sz="1000" b="1">
                          <a:solidFill>
                            <a:schemeClr val="tx1"/>
                          </a:solidFill>
                        </a:rPr>
                        <a:t>heat a fluid</a:t>
                      </a:r>
                      <a:r>
                        <a:rPr lang="zh-CN" altLang="en-US" sz="1000" b="1">
                          <a:solidFill>
                            <a:schemeClr val="tx1"/>
                          </a:solidFill>
                        </a:rPr>
                        <a:t> </a:t>
                      </a:r>
                      <a:r>
                        <a:rPr lang="en-US" altLang="zh-CN" sz="1000" b="0">
                          <a:solidFill>
                            <a:schemeClr val="tx1"/>
                          </a:solidFill>
                        </a:rPr>
                        <a:t>(molten salt)</a:t>
                      </a:r>
                      <a:r>
                        <a:rPr lang="en-US" sz="1000">
                          <a:solidFill>
                            <a:schemeClr val="tx1"/>
                          </a:solidFill>
                        </a:rPr>
                        <a:t>, which </a:t>
                      </a:r>
                      <a:r>
                        <a:rPr lang="en-US" sz="1000" b="1">
                          <a:solidFill>
                            <a:schemeClr val="tx1"/>
                          </a:solidFill>
                        </a:rPr>
                        <a:t>produces steam </a:t>
                      </a:r>
                      <a:r>
                        <a:rPr lang="en-US" sz="1000">
                          <a:solidFill>
                            <a:schemeClr val="tx1"/>
                          </a:solidFill>
                        </a:rPr>
                        <a:t>that is used to </a:t>
                      </a:r>
                      <a:r>
                        <a:rPr lang="en-US" sz="1000" b="1">
                          <a:solidFill>
                            <a:schemeClr val="tx1"/>
                          </a:solidFill>
                        </a:rPr>
                        <a:t>drive a turbine </a:t>
                      </a:r>
                      <a:r>
                        <a:rPr lang="en-US" sz="1000">
                          <a:solidFill>
                            <a:schemeClr val="tx1"/>
                          </a:solidFill>
                        </a:rPr>
                        <a:t>to generate electricity</a:t>
                      </a:r>
                      <a:endParaRPr lang="en-US" sz="1000" b="1">
                        <a:solidFill>
                          <a:schemeClr val="tx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87815052"/>
                  </a:ext>
                </a:extLst>
              </a:tr>
              <a:tr h="444355">
                <a:tc>
                  <a:txBody>
                    <a:bodyPr/>
                    <a:lstStyle/>
                    <a:p>
                      <a:pPr marL="0" indent="0">
                        <a:buNone/>
                      </a:pPr>
                      <a:r>
                        <a:rPr lang="en-US" sz="1000" b="1"/>
                        <a:t>Advantages</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spcBef>
                          <a:spcPts val="600"/>
                        </a:spcBef>
                      </a:pPr>
                      <a:r>
                        <a:rPr lang="en-US" sz="1000" b="1"/>
                        <a:t>Ease of installation </a:t>
                      </a:r>
                      <a:r>
                        <a:rPr lang="en-US" sz="1000"/>
                        <a:t>— solar panels can be easily installed in lots of different places</a:t>
                      </a:r>
                    </a:p>
                    <a:p>
                      <a:pPr algn="l">
                        <a:spcBef>
                          <a:spcPts val="600"/>
                        </a:spcBef>
                      </a:pPr>
                      <a:r>
                        <a:rPr lang="en-US" sz="1000" b="1"/>
                        <a:t>Little maintenance required </a:t>
                      </a:r>
                      <a:r>
                        <a:rPr lang="en-US" sz="1000"/>
                        <a:t>once installed</a:t>
                      </a: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spcBef>
                          <a:spcPts val="600"/>
                        </a:spcBef>
                      </a:pPr>
                      <a:r>
                        <a:rPr lang="en-US" sz="1000"/>
                        <a:t>Comes with </a:t>
                      </a:r>
                      <a:r>
                        <a:rPr lang="en-US" sz="1000" b="1"/>
                        <a:t>built-in energy storage </a:t>
                      </a:r>
                      <a:r>
                        <a:rPr lang="en-US" sz="1000"/>
                        <a:t>— thermal energy can be stored for up to 16 hours</a:t>
                      </a:r>
                    </a:p>
                    <a:p>
                      <a:pPr algn="l">
                        <a:spcBef>
                          <a:spcPts val="600"/>
                        </a:spcBef>
                      </a:pPr>
                      <a:r>
                        <a:rPr lang="en-US" sz="1000"/>
                        <a:t>Can be </a:t>
                      </a:r>
                      <a:r>
                        <a:rPr lang="en-US" sz="1000" b="1"/>
                        <a:t>integrated with an existing fossil fuel plant </a:t>
                      </a:r>
                      <a:r>
                        <a:rPr lang="en-US" sz="1000"/>
                        <a:t>(e.g., to share turbine)</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64313410"/>
                  </a:ext>
                </a:extLst>
              </a:tr>
              <a:tr h="468000">
                <a:tc>
                  <a:txBody>
                    <a:bodyPr/>
                    <a:lstStyle/>
                    <a:p>
                      <a:pPr marL="0" indent="0">
                        <a:buNone/>
                      </a:pPr>
                      <a:r>
                        <a:rPr lang="en-US" sz="1000" b="1"/>
                        <a:t>Global installed capacity </a:t>
                      </a:r>
                      <a:br>
                        <a:rPr lang="en-US" sz="1000" b="1"/>
                      </a:br>
                      <a:r>
                        <a:rPr lang="en-US" sz="1000" b="1"/>
                        <a:t>(2023)</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lgn="l">
                        <a:buNone/>
                      </a:pPr>
                      <a:r>
                        <a:rPr lang="en-US" sz="1000" b="1">
                          <a:solidFill>
                            <a:schemeClr val="tx1"/>
                          </a:solidFill>
                        </a:rPr>
                        <a:t>1,055 GW</a:t>
                      </a:r>
                      <a:br>
                        <a:rPr lang="en-US" sz="1000" b="1">
                          <a:solidFill>
                            <a:schemeClr val="tx1"/>
                          </a:solidFill>
                        </a:rPr>
                      </a:br>
                      <a:r>
                        <a:rPr lang="en-US" sz="1000">
                          <a:solidFill>
                            <a:schemeClr val="tx1"/>
                          </a:solidFill>
                        </a:rPr>
                        <a:t>99% of total installed solar capacity</a:t>
                      </a:r>
                      <a:endParaRPr lang="en-US" sz="1000" b="1">
                        <a:solidFill>
                          <a:schemeClr val="tx1"/>
                        </a:solidFill>
                      </a:endParaRP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lgn="l">
                        <a:buNone/>
                      </a:pPr>
                      <a:r>
                        <a:rPr lang="en-US" sz="1000" b="1">
                          <a:solidFill>
                            <a:schemeClr val="tx1"/>
                          </a:solidFill>
                        </a:rPr>
                        <a:t>8.1 GW</a:t>
                      </a:r>
                      <a:br>
                        <a:rPr lang="en-US" sz="1000" b="1">
                          <a:solidFill>
                            <a:schemeClr val="tx1"/>
                          </a:solidFill>
                        </a:rPr>
                      </a:br>
                      <a:r>
                        <a:rPr lang="en-US" sz="1000">
                          <a:solidFill>
                            <a:schemeClr val="tx1"/>
                          </a:solidFill>
                        </a:rPr>
                        <a:t>1% of total installed solar capacity</a:t>
                      </a:r>
                      <a:endParaRPr lang="en-US" sz="1000" b="1">
                        <a:solidFill>
                          <a:schemeClr val="tx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56153290"/>
                  </a:ext>
                </a:extLst>
              </a:tr>
              <a:tr h="468000">
                <a:tc>
                  <a:txBody>
                    <a:bodyPr/>
                    <a:lstStyle/>
                    <a:p>
                      <a:pPr marL="0" indent="0">
                        <a:buNone/>
                      </a:pPr>
                      <a:r>
                        <a:rPr lang="en-US" sz="1000" b="1" dirty="0"/>
                        <a:t>Average cost </a:t>
                      </a:r>
                      <a:br>
                        <a:rPr lang="en-US" sz="1000" b="1" dirty="0"/>
                      </a:br>
                      <a:r>
                        <a:rPr lang="en-US" sz="1000" b="1" dirty="0"/>
                        <a:t>(LCOE,* global)</a:t>
                      </a:r>
                    </a:p>
                  </a:txBody>
                  <a:tcPr>
                    <a:lnT w="6350" cap="flat" cmpd="sng" algn="ctr">
                      <a:solidFill>
                        <a:schemeClr val="tx1"/>
                      </a:solidFill>
                      <a:prstDash val="solid"/>
                      <a:round/>
                      <a:headEnd type="none" w="med" len="med"/>
                      <a:tailEnd type="none" w="med" len="med"/>
                    </a:lnT>
                  </a:tcPr>
                </a:tc>
                <a:tc>
                  <a:txBody>
                    <a:bodyPr/>
                    <a:lstStyle/>
                    <a:p>
                      <a:pPr marL="0" indent="0" algn="l">
                        <a:buNone/>
                      </a:pPr>
                      <a:r>
                        <a:rPr lang="en-US" sz="1000" b="1" dirty="0"/>
                        <a:t>$0.038 - $0.078 per kWh</a:t>
                      </a:r>
                      <a:r>
                        <a:rPr lang="en-US" sz="1000" dirty="0"/>
                        <a:t> </a:t>
                      </a:r>
                      <a:br>
                        <a:rPr lang="en-US" sz="1000" b="1" dirty="0">
                          <a:solidFill>
                            <a:schemeClr val="tx1"/>
                          </a:solidFill>
                        </a:rPr>
                      </a:br>
                      <a:r>
                        <a:rPr lang="en-US" sz="1000" i="1" dirty="0">
                          <a:solidFill>
                            <a:schemeClr val="tx1"/>
                          </a:solidFill>
                        </a:rPr>
                        <a:t>(Lazard 2025)</a:t>
                      </a:r>
                      <a:endParaRPr lang="en-US" sz="1000" dirty="0">
                        <a:solidFill>
                          <a:schemeClr val="tx1"/>
                        </a:solidFill>
                      </a:endParaRP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L="0" indent="0" algn="l">
                        <a:buNone/>
                      </a:pPr>
                      <a:r>
                        <a:rPr lang="nl-NL" sz="1000" b="1" dirty="0">
                          <a:solidFill>
                            <a:schemeClr val="tx1"/>
                          </a:solidFill>
                        </a:rPr>
                        <a:t>$0.118 per kWh</a:t>
                      </a:r>
                      <a:br>
                        <a:rPr lang="nl-NL" sz="1000" b="1" dirty="0">
                          <a:solidFill>
                            <a:schemeClr val="tx1"/>
                          </a:solidFill>
                        </a:rPr>
                      </a:br>
                      <a:r>
                        <a:rPr lang="nl-NL" sz="1000" i="1" dirty="0">
                          <a:solidFill>
                            <a:schemeClr val="tx1"/>
                          </a:solidFill>
                        </a:rPr>
                        <a:t>(2022)</a:t>
                      </a:r>
                      <a:endParaRPr lang="en-US" sz="1000" b="1" dirty="0">
                        <a:solidFill>
                          <a:schemeClr val="tx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val="1823711332"/>
                  </a:ext>
                </a:extLst>
              </a:tr>
            </a:tbl>
          </a:graphicData>
        </a:graphic>
      </p:graphicFrame>
      <p:sp>
        <p:nvSpPr>
          <p:cNvPr id="71" name="Oval 70">
            <a:extLst>
              <a:ext uri="{FF2B5EF4-FFF2-40B4-BE49-F238E27FC236}">
                <a16:creationId xmlns:a16="http://schemas.microsoft.com/office/drawing/2014/main" id="{3DA1CB22-8955-058A-1C76-4F6471299B66}"/>
              </a:ext>
            </a:extLst>
          </p:cNvPr>
          <p:cNvSpPr/>
          <p:nvPr/>
        </p:nvSpPr>
        <p:spPr bwMode="gray">
          <a:xfrm>
            <a:off x="8251191" y="1616252"/>
            <a:ext cx="274320" cy="274320"/>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50" b="1" i="0" u="none" strike="noStrike" kern="1200" cap="none" spc="0" normalizeH="0" baseline="0" noProof="0">
                <a:ln>
                  <a:noFill/>
                </a:ln>
                <a:solidFill>
                  <a:srgbClr val="FFFFFF"/>
                </a:solidFill>
                <a:effectLst/>
                <a:uLnTx/>
                <a:uFillTx/>
                <a:latin typeface="Arial"/>
                <a:ea typeface="+mn-ea"/>
                <a:cs typeface="+mn-cs"/>
              </a:rPr>
              <a:t>2</a:t>
            </a:r>
          </a:p>
        </p:txBody>
      </p:sp>
      <p:sp>
        <p:nvSpPr>
          <p:cNvPr id="75" name="Oval 74">
            <a:extLst>
              <a:ext uri="{FF2B5EF4-FFF2-40B4-BE49-F238E27FC236}">
                <a16:creationId xmlns:a16="http://schemas.microsoft.com/office/drawing/2014/main" id="{660C5554-824E-8719-1D97-71755799A2B9}"/>
              </a:ext>
            </a:extLst>
          </p:cNvPr>
          <p:cNvSpPr/>
          <p:nvPr/>
        </p:nvSpPr>
        <p:spPr bwMode="gray">
          <a:xfrm>
            <a:off x="4778533" y="1621492"/>
            <a:ext cx="274320" cy="274690"/>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50" b="1" i="0" u="none" strike="noStrike" kern="1200" cap="none" spc="0" normalizeH="0" baseline="0" noProof="0">
                <a:ln>
                  <a:noFill/>
                </a:ln>
                <a:solidFill>
                  <a:srgbClr val="FFFFFF"/>
                </a:solidFill>
                <a:effectLst/>
                <a:uLnTx/>
                <a:uFillTx/>
                <a:latin typeface="Arial"/>
                <a:ea typeface="+mn-ea"/>
                <a:cs typeface="+mn-cs"/>
              </a:rPr>
              <a:t>1</a:t>
            </a:r>
          </a:p>
        </p:txBody>
      </p:sp>
      <p:pic>
        <p:nvPicPr>
          <p:cNvPr id="13" name="Pic"/>
          <p:cNvPicPr>
            <a:picLocks/>
          </p:cNvPicPr>
          <p:nvPr>
            <p:custDataLst>
              <p:tags r:id="rId3"/>
            </p:custDataLst>
          </p:nvPr>
        </p:nvPicPr>
        <p:blipFill>
          <a:blip r:embed="rId10">
            <a:extLst>
              <a:ext uri="{BEBA8EAE-BF5A-486C-A8C5-ECC9F3942E4B}">
                <a14:imgProps xmlns:a14="http://schemas.microsoft.com/office/drawing/2010/main">
                  <a14:imgLayer/>
                </a14:imgProps>
              </a:ext>
              <a:ext uri="{6F801314-5768-4EAC-8CED-0F2297F94238}"/>
            </a:extLst>
          </a:blip>
          <a:srcRect t="23087" b="23087"/>
          <a:stretch>
            <a:fillRect/>
          </a:stretch>
        </p:blipFill>
        <p:spPr bwMode="auto">
          <a:xfrm>
            <a:off x="3079750" y="2328863"/>
            <a:ext cx="3529013" cy="1066800"/>
          </a:xfrm>
          <a:prstGeom prst="rect">
            <a:avLst/>
          </a:prstGeom>
          <a:noFill/>
          <a:ln>
            <a:noFill/>
          </a:ln>
          <a:effectLst/>
          <a:extLst>
            <a:ext uri="{909E8E84-426E-40DD-AFC4-6F175D3DCCD1}">
              <a14:hiddenFill xmlns:a14="http://schemas.microsoft.com/office/drawing/2010/main">
                <a:solidFill>
                  <a:scrgbClr r="0" g="0" b="0"/>
                </a:solidFill>
              </a14:hiddenFill>
            </a:ext>
          </a:extLst>
        </p:spPr>
      </p:pic>
      <p:pic>
        <p:nvPicPr>
          <p:cNvPr id="14" name="Pic"/>
          <p:cNvPicPr>
            <a:picLocks/>
          </p:cNvPicPr>
          <p:nvPr>
            <p:custDataLst>
              <p:tags r:id="rId4"/>
            </p:custDataLst>
          </p:nvPr>
        </p:nvPicPr>
        <p:blipFill>
          <a:blip r:embed="rId11">
            <a:extLst>
              <a:ext uri="{BEBA8EAE-BF5A-486C-A8C5-ECC9F3942E4B}">
                <a14:imgProps xmlns:a14="http://schemas.microsoft.com/office/drawing/2010/main">
                  <a14:imgLayer/>
                </a14:imgProps>
              </a:ext>
              <a:ext uri="{6F801314-5768-4EAC-8CED-0F2297F94238}"/>
            </a:extLst>
          </a:blip>
          <a:srcRect t="30018" b="30018"/>
          <a:stretch>
            <a:fillRect/>
          </a:stretch>
        </p:blipFill>
        <p:spPr bwMode="auto">
          <a:xfrm>
            <a:off x="6608763" y="2328863"/>
            <a:ext cx="3559175" cy="1066800"/>
          </a:xfrm>
          <a:prstGeom prst="rect">
            <a:avLst/>
          </a:prstGeom>
          <a:noFill/>
          <a:ln>
            <a:noFill/>
          </a:ln>
          <a:effectLst/>
          <a:extLst>
            <a:ext uri="{909E8E84-426E-40DD-AFC4-6F175D3DCCD1}">
              <a14:hiddenFill xmlns:a14="http://schemas.microsoft.com/office/drawing/2010/main">
                <a:solidFill>
                  <a:scrgbClr r="0" g="0" b="0"/>
                </a:solidFill>
              </a14:hiddenFill>
            </a:ext>
          </a:extLst>
        </p:spPr>
      </p:pic>
      <p:sp>
        <p:nvSpPr>
          <p:cNvPr id="15" name="btfpNotesBox962619">
            <a:extLst>
              <a:ext uri="{FF2B5EF4-FFF2-40B4-BE49-F238E27FC236}">
                <a16:creationId xmlns:a16="http://schemas.microsoft.com/office/drawing/2014/main" id="{2F84C7E0-6707-9460-2714-8599502B92DA}"/>
              </a:ext>
            </a:extLst>
          </p:cNvPr>
          <p:cNvSpPr txBox="1"/>
          <p:nvPr>
            <p:custDataLst>
              <p:tags r:id="rId5"/>
            </p:custDataLst>
          </p:nvPr>
        </p:nvSpPr>
        <p:spPr bwMode="gray">
          <a:xfrm>
            <a:off x="329183" y="6174804"/>
            <a:ext cx="9144000" cy="615553"/>
          </a:xfrm>
          <a:prstGeom prst="rect">
            <a:avLst/>
          </a:prstGeom>
          <a:noFill/>
        </p:spPr>
        <p:txBody>
          <a:bodyPr vert="horz" wrap="square" lIns="0" tIns="0" rIns="0" bIns="0"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 LCOE (levelized cost of electricity) is a way to compare the true costs of different energy sources. </a:t>
            </a: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IRENA,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2"/>
              </a:rPr>
              <a:t>Solar Energy</a:t>
            </a:r>
            <a:r>
              <a:rPr kumimoji="0" lang="en-US" sz="800" b="0" i="0" u="none" strike="noStrike" kern="1200" cap="none" spc="0" normalizeH="0" baseline="0" noProof="0" dirty="0">
                <a:ln>
                  <a:noFill/>
                </a:ln>
                <a:solidFill>
                  <a:srgbClr val="000000"/>
                </a:solidFill>
                <a:effectLst/>
                <a:uLnTx/>
                <a:uFillTx/>
                <a:latin typeface="Arial"/>
                <a:ea typeface="+mn-ea"/>
                <a:cs typeface="+mn-cs"/>
              </a:rPr>
              <a:t> (2025); Our World in Data,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3"/>
              </a:rPr>
              <a:t>Solar Photovoltaic Module Price</a:t>
            </a:r>
            <a:r>
              <a:rPr kumimoji="0" lang="en-US" sz="800" b="0" i="0" u="none" strike="noStrike" kern="1200" cap="none" spc="0" normalizeH="0" baseline="0" noProof="0" dirty="0">
                <a:ln>
                  <a:noFill/>
                </a:ln>
                <a:solidFill>
                  <a:srgbClr val="000000"/>
                </a:solidFill>
                <a:effectLst/>
                <a:uLnTx/>
                <a:uFillTx/>
                <a:latin typeface="Arial"/>
                <a:ea typeface="+mn-ea"/>
                <a:cs typeface="+mn-cs"/>
              </a:rPr>
              <a:t> (2024); </a:t>
            </a:r>
            <a:r>
              <a:rPr kumimoji="0" lang="en-US" sz="800" b="0" i="0" u="none" strike="noStrike" kern="1200" cap="none" spc="0" normalizeH="0" baseline="0" noProof="0" dirty="0" err="1">
                <a:ln>
                  <a:noFill/>
                </a:ln>
                <a:solidFill>
                  <a:srgbClr val="000000"/>
                </a:solidFill>
                <a:effectLst/>
                <a:uLnTx/>
                <a:uFillTx/>
                <a:latin typeface="Arial"/>
                <a:ea typeface="+mn-ea"/>
                <a:cs typeface="+mn-cs"/>
              </a:rPr>
              <a:t>HelioCSP</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4"/>
              </a:rPr>
              <a:t>Cost of Concentrated Solar Power (CSP) Projects Fell from USD 0.38/kWh to USD 0.118/kWh</a:t>
            </a:r>
            <a:r>
              <a:rPr kumimoji="0" lang="en-US" sz="800" b="0" i="0" u="none" strike="noStrike" kern="1200" cap="none" spc="0" normalizeH="0" baseline="0" noProof="0" dirty="0">
                <a:ln>
                  <a:noFill/>
                </a:ln>
                <a:solidFill>
                  <a:srgbClr val="000000"/>
                </a:solidFill>
                <a:effectLst/>
                <a:uLnTx/>
                <a:uFillTx/>
                <a:latin typeface="Arial"/>
                <a:ea typeface="+mn-ea"/>
                <a:cs typeface="+mn-cs"/>
              </a:rPr>
              <a:t> (2023); Renewable Energy World,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5"/>
              </a:rPr>
              <a:t>How Solar PV is Winning Over CSP</a:t>
            </a:r>
            <a:r>
              <a:rPr kumimoji="0" lang="en-US" sz="800" b="0" i="0" u="none" strike="noStrike" kern="1200" cap="none" spc="0" normalizeH="0" baseline="0" noProof="0" dirty="0">
                <a:ln>
                  <a:noFill/>
                </a:ln>
                <a:solidFill>
                  <a:srgbClr val="000000"/>
                </a:solidFill>
                <a:effectLst/>
                <a:uLnTx/>
                <a:uFillTx/>
                <a:latin typeface="Arial"/>
                <a:ea typeface="+mn-ea"/>
                <a:cs typeface="+mn-cs"/>
              </a:rPr>
              <a:t> (2013); Statista,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6"/>
              </a:rPr>
              <a:t>Average Installation Cost for Concentrated Solar Power (CSP) Worldwide</a:t>
            </a:r>
            <a:r>
              <a:rPr kumimoji="0" lang="en-US" sz="800" b="0" i="0" u="none" strike="noStrike" kern="1200" cap="none" spc="0" normalizeH="0" baseline="0" noProof="0" dirty="0">
                <a:ln>
                  <a:noFill/>
                </a:ln>
                <a:solidFill>
                  <a:srgbClr val="000000"/>
                </a:solidFill>
                <a:effectLst/>
                <a:uLnTx/>
                <a:uFillTx/>
                <a:latin typeface="Arial"/>
                <a:ea typeface="+mn-ea"/>
                <a:cs typeface="+mn-cs"/>
              </a:rPr>
              <a:t> (2024); US DOE,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7"/>
              </a:rPr>
              <a:t>SunShot 2030</a:t>
            </a:r>
            <a:r>
              <a:rPr kumimoji="0" lang="en-US" sz="800" b="0" i="0" u="none" strike="noStrike" kern="1200" cap="none" spc="0" normalizeH="0" baseline="0" noProof="0" dirty="0">
                <a:ln>
                  <a:noFill/>
                </a:ln>
                <a:solidFill>
                  <a:srgbClr val="000000"/>
                </a:solidFill>
                <a:effectLst/>
                <a:uLnTx/>
                <a:uFillTx/>
                <a:latin typeface="Arial"/>
                <a:ea typeface="+mn-ea"/>
                <a:cs typeface="+mn-cs"/>
              </a:rPr>
              <a:t> (2025).</a:t>
            </a: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and </a:t>
            </a:r>
            <a:r>
              <a:rPr kumimoji="0" lang="en-US" sz="800" b="0" i="0" u="none" strike="noStrike" kern="1200" cap="none" spc="0" normalizeH="0" baseline="0" noProof="0" dirty="0">
                <a:ln>
                  <a:noFill/>
                </a:ln>
                <a:solidFill>
                  <a:srgbClr val="46647B"/>
                </a:solidFill>
                <a:effectLst/>
                <a:uLnTx/>
                <a:uFillTx/>
                <a:latin typeface="Arial"/>
                <a:ea typeface="+mn-ea"/>
                <a:cs typeface="+mn-cs"/>
                <a:hlinkClick r:id="rId18">
                  <a:extLst>
                    <a:ext uri="{A12FA001-AC4F-418D-AE19-62706E023703}">
                      <ahyp:hlinkClr xmlns:ahyp="http://schemas.microsoft.com/office/drawing/2018/hyperlinkcolor" val="tx"/>
                    </a:ext>
                  </a:extLst>
                </a:hlinkClick>
              </a:rPr>
              <a:t>Gernot Wagner</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46647B"/>
                </a:solidFill>
                <a:effectLst/>
                <a:uLnTx/>
                <a:uFillTx/>
                <a:latin typeface="Arial"/>
                <a:ea typeface="+mn-ea"/>
                <a:cs typeface="+mn-cs"/>
                <a:hlinkClick r:id="rId19">
                  <a:extLst>
                    <a:ext uri="{A12FA001-AC4F-418D-AE19-62706E023703}">
                      <ahyp:hlinkClr xmlns:ahyp="http://schemas.microsoft.com/office/drawing/2018/hyperlinkcolor" val="tx"/>
                    </a:ext>
                  </a:extLst>
                </a:hlinkClick>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Kim </a:t>
            </a:r>
            <a:r>
              <a:rPr kumimoji="0" lang="en-US" sz="800" b="0" i="1" u="none" strike="noStrike" kern="1200" cap="none" spc="0" normalizeH="0" baseline="0" noProof="0" dirty="0">
                <a:ln>
                  <a:noFill/>
                </a:ln>
                <a:solidFill>
                  <a:srgbClr val="000000"/>
                </a:solidFill>
                <a:effectLst/>
                <a:uLnTx/>
                <a:uFillTx/>
                <a:latin typeface="Arial"/>
                <a:ea typeface="+mn-ea"/>
                <a:cs typeface="+mn-cs"/>
              </a:rPr>
              <a:t>et al., </a:t>
            </a:r>
            <a:r>
              <a:rPr kumimoji="0" lang="en-US" sz="800" b="0" i="0" u="none" strike="noStrike" kern="1200" cap="none" spc="0" normalizeH="0" baseline="0" noProof="0" dirty="0">
                <a:ln>
                  <a:noFill/>
                </a:ln>
                <a:solidFill>
                  <a:srgbClr val="000000"/>
                </a:solidFill>
                <a:effectLst/>
                <a:uLnTx/>
                <a:uFillTx/>
                <a:latin typeface="Arial"/>
                <a:ea typeface="+mn-ea"/>
                <a:cs typeface="+mn-cs"/>
              </a:rPr>
              <a:t>“</a:t>
            </a:r>
            <a:r>
              <a:rPr kumimoji="0" lang="en-US" sz="800" b="0" i="0" u="none" strike="noStrike" kern="1200" cap="none" spc="0" normalizeH="0" baseline="0" noProof="0" dirty="0">
                <a:ln>
                  <a:noFill/>
                </a:ln>
                <a:solidFill>
                  <a:srgbClr val="46647B"/>
                </a:solidFill>
                <a:effectLst/>
                <a:uLnTx/>
                <a:uFillTx/>
                <a:latin typeface="Arial"/>
                <a:ea typeface="+mn-ea"/>
                <a:cs typeface="+mn-cs"/>
                <a:hlinkClick r:id="rId20">
                  <a:extLst>
                    <a:ext uri="{A12FA001-AC4F-418D-AE19-62706E023703}">
                      <ahyp:hlinkClr xmlns:ahyp="http://schemas.microsoft.com/office/drawing/2018/hyperlinkcolor" val="tx"/>
                    </a:ext>
                  </a:extLst>
                </a:hlinkClick>
              </a:rPr>
              <a:t>Scaling Solar</a:t>
            </a:r>
            <a:r>
              <a:rPr kumimoji="0" lang="en-US" sz="800" b="0" i="0" u="none" strike="noStrike" kern="1200" cap="none" spc="0" normalizeH="0" baseline="0" noProof="0" dirty="0">
                <a:ln>
                  <a:noFill/>
                </a:ln>
                <a:solidFill>
                  <a:srgbClr val="000000"/>
                </a:solidFill>
                <a:effectLst/>
                <a:uLnTx/>
                <a:uFillTx/>
                <a:latin typeface="Arial"/>
                <a:ea typeface="+mn-ea"/>
                <a:cs typeface="+mn-cs"/>
              </a:rPr>
              <a:t>” (14 August 2025).</a:t>
            </a:r>
            <a:endParaRPr kumimoji="0" lang="en-US" sz="800" b="0" i="0" u="none" strike="noStrike" kern="1200" cap="none" spc="0" normalizeH="0" baseline="0" noProof="0" dirty="0">
              <a:ln>
                <a:noFill/>
              </a:ln>
              <a:solidFill>
                <a:srgbClr val="000000"/>
              </a:solidFill>
              <a:effectLst/>
              <a:uLnTx/>
              <a:uFillTx/>
              <a:latin typeface="Arial"/>
              <a:ea typeface="+mn-ea"/>
              <a:cs typeface="Arial"/>
            </a:endParaRPr>
          </a:p>
        </p:txBody>
      </p:sp>
      <p:sp>
        <p:nvSpPr>
          <p:cNvPr id="17" name="Rectangle 167">
            <a:extLst>
              <a:ext uri="{FF2B5EF4-FFF2-40B4-BE49-F238E27FC236}">
                <a16:creationId xmlns:a16="http://schemas.microsoft.com/office/drawing/2014/main" id="{E9706C5F-E3EA-FFB8-C084-1CD5694EA040}"/>
              </a:ext>
            </a:extLst>
          </p:cNvPr>
          <p:cNvSpPr/>
          <p:nvPr/>
        </p:nvSpPr>
        <p:spPr bwMode="gray">
          <a:xfrm>
            <a:off x="3071283" y="1558390"/>
            <a:ext cx="3557589" cy="4315017"/>
          </a:xfrm>
          <a:prstGeom prst="rect">
            <a:avLst/>
          </a:prstGeom>
          <a:noFill/>
          <a:ln w="38100" cap="flat" cmpd="sng" algn="ctr">
            <a:solidFill>
              <a:schemeClr val="accent1"/>
            </a:solidFill>
            <a:prstDash val="dash"/>
            <a:miter lim="800000"/>
            <a:headEnd type="none" w="med" len="med"/>
            <a:tailEnd type="none" w="med" len="me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8" name="Rectangle 168">
            <a:extLst>
              <a:ext uri="{FF2B5EF4-FFF2-40B4-BE49-F238E27FC236}">
                <a16:creationId xmlns:a16="http://schemas.microsoft.com/office/drawing/2014/main" id="{FE0BC9E3-E30A-BC7D-B580-5AD7330C2A20}"/>
              </a:ext>
            </a:extLst>
          </p:cNvPr>
          <p:cNvSpPr/>
          <p:nvPr/>
        </p:nvSpPr>
        <p:spPr bwMode="gray">
          <a:xfrm>
            <a:off x="4200201" y="5749582"/>
            <a:ext cx="1430985" cy="22086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rial"/>
                <a:ea typeface="+mn-ea"/>
                <a:cs typeface="+mn-cs"/>
              </a:rPr>
              <a:t>Main focus of this deck</a:t>
            </a:r>
            <a:endParaRPr kumimoji="0" lang="en-US" sz="1200" b="1" i="1" u="none" strike="noStrike" kern="1200" cap="none" spc="0" normalizeH="0" baseline="0" noProof="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087443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8" name="think-cell data - do not delete" hidden="1"/>
          <p:cNvGraphicFramePr>
            <a:graphicFrameLocks noChangeAspect="1"/>
          </p:cNvGraphicFramePr>
          <p:nvPr>
            <p:custDataLst>
              <p:tags r:id="rId2"/>
            </p:custDataLst>
            <p:extLst>
              <p:ext uri="{D42A27DB-BD31-4B8C-83A1-F6EECF244321}">
                <p14:modId xmlns:p14="http://schemas.microsoft.com/office/powerpoint/2010/main" val="26293272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99" imgH="499" progId="TCLayout.ActiveDocument.1">
                  <p:embed/>
                </p:oleObj>
              </mc:Choice>
              <mc:Fallback>
                <p:oleObj name="think-cell Slide" r:id="rId6" imgW="499" imgH="499" progId="TCLayout.ActiveDocument.1">
                  <p:embed/>
                  <p:pic>
                    <p:nvPicPr>
                      <p:cNvPr id="8" name="think-cell data - do not delete"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3BF2833-96C7-2985-7FFB-374F7F0B5254}"/>
              </a:ext>
            </a:extLst>
          </p:cNvPr>
          <p:cNvSpPr>
            <a:spLocks noGrp="1"/>
          </p:cNvSpPr>
          <p:nvPr>
            <p:ph type="title"/>
          </p:nvPr>
        </p:nvSpPr>
        <p:spPr>
          <a:xfrm>
            <a:off x="831850" y="3795319"/>
            <a:ext cx="10515600" cy="2436792"/>
          </a:xfrm>
        </p:spPr>
        <p:txBody>
          <a:bodyPr vert="horz">
            <a:normAutofit/>
          </a:bodyPr>
          <a:lstStyle/>
          <a:p>
            <a:r>
              <a:rPr lang="en-US">
                <a:effectLst>
                  <a:outerShdw blurRad="50800" dist="38100" dir="8100000" algn="tr" rotWithShape="0">
                    <a:prstClr val="black">
                      <a:alpha val="40000"/>
                    </a:prstClr>
                  </a:outerShdw>
                </a:effectLst>
                <a:cs typeface="Arial"/>
              </a:rPr>
              <a:t>The Solar Opportunity</a:t>
            </a:r>
            <a:endParaRPr lang="en-US">
              <a:effectLst>
                <a:outerShdw blurRad="50800" dist="38100" dir="8100000" algn="tr" rotWithShape="0">
                  <a:prstClr val="black">
                    <a:alpha val="40000"/>
                  </a:prstClr>
                </a:outerShdw>
              </a:effectLst>
            </a:endParaRPr>
          </a:p>
        </p:txBody>
      </p:sp>
    </p:spTree>
    <p:custDataLst>
      <p:tags r:id="rId1"/>
    </p:custDataLst>
    <p:extLst>
      <p:ext uri="{BB962C8B-B14F-4D97-AF65-F5344CB8AC3E}">
        <p14:creationId xmlns:p14="http://schemas.microsoft.com/office/powerpoint/2010/main" val="807102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p:cNvGraphicFramePr>
          <p:nvPr>
            <p:custDataLst>
              <p:tags r:id="rId2"/>
            </p:custDataLst>
            <p:extLst>
              <p:ext uri="{D42A27DB-BD31-4B8C-83A1-F6EECF244321}">
                <p14:modId xmlns:p14="http://schemas.microsoft.com/office/powerpoint/2010/main" val="30280563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7" name="think-cell data - do not delete"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dirty="0"/>
              <a:t>Crystalline silicon (c-Si) is the main cell type, while thin-film is often reserved for highly specific use cases</a:t>
            </a:r>
          </a:p>
        </p:txBody>
      </p:sp>
      <p:graphicFrame>
        <p:nvGraphicFramePr>
          <p:cNvPr id="2" name="Table 1">
            <a:extLst>
              <a:ext uri="{FF2B5EF4-FFF2-40B4-BE49-F238E27FC236}">
                <a16:creationId xmlns:a16="http://schemas.microsoft.com/office/drawing/2014/main" id="{F57576C5-524B-2B5E-97CA-3B4E0D6E26C4}"/>
              </a:ext>
            </a:extLst>
          </p:cNvPr>
          <p:cNvGraphicFramePr>
            <a:graphicFrameLocks noGrp="1"/>
          </p:cNvGraphicFramePr>
          <p:nvPr>
            <p:extLst>
              <p:ext uri="{D42A27DB-BD31-4B8C-83A1-F6EECF244321}">
                <p14:modId xmlns:p14="http://schemas.microsoft.com/office/powerpoint/2010/main" val="1052547662"/>
              </p:ext>
            </p:extLst>
          </p:nvPr>
        </p:nvGraphicFramePr>
        <p:xfrm>
          <a:off x="330199" y="1816926"/>
          <a:ext cx="11463865" cy="4206232"/>
        </p:xfrm>
        <a:graphic>
          <a:graphicData uri="http://schemas.openxmlformats.org/drawingml/2006/table">
            <a:tbl>
              <a:tblPr firstRow="1" bandRow="1">
                <a:tableStyleId>{2D5ABB26-0587-4C30-8999-92F81FD0307C}</a:tableStyleId>
              </a:tblPr>
              <a:tblGrid>
                <a:gridCol w="2334043">
                  <a:extLst>
                    <a:ext uri="{9D8B030D-6E8A-4147-A177-3AD203B41FA5}">
                      <a16:colId xmlns:a16="http://schemas.microsoft.com/office/drawing/2014/main" val="1209005246"/>
                    </a:ext>
                  </a:extLst>
                </a:gridCol>
                <a:gridCol w="3043274">
                  <a:extLst>
                    <a:ext uri="{9D8B030D-6E8A-4147-A177-3AD203B41FA5}">
                      <a16:colId xmlns:a16="http://schemas.microsoft.com/office/drawing/2014/main" val="1110654787"/>
                    </a:ext>
                  </a:extLst>
                </a:gridCol>
                <a:gridCol w="3043274">
                  <a:extLst>
                    <a:ext uri="{9D8B030D-6E8A-4147-A177-3AD203B41FA5}">
                      <a16:colId xmlns:a16="http://schemas.microsoft.com/office/drawing/2014/main" val="2863399275"/>
                    </a:ext>
                  </a:extLst>
                </a:gridCol>
                <a:gridCol w="3043274">
                  <a:extLst>
                    <a:ext uri="{9D8B030D-6E8A-4147-A177-3AD203B41FA5}">
                      <a16:colId xmlns:a16="http://schemas.microsoft.com/office/drawing/2014/main" val="858342927"/>
                    </a:ext>
                  </a:extLst>
                </a:gridCol>
              </a:tblGrid>
              <a:tr h="493015">
                <a:tc>
                  <a:txBody>
                    <a:bodyPr/>
                    <a:lstStyle/>
                    <a:p>
                      <a:pPr marL="0" indent="0">
                        <a:buNone/>
                      </a:pPr>
                      <a:endParaRPr lang="en-US" sz="1200" b="1"/>
                    </a:p>
                  </a:txBody>
                  <a:tcPr/>
                </a:tc>
                <a:tc gridSpan="2">
                  <a:txBody>
                    <a:bodyPr/>
                    <a:lstStyle/>
                    <a:p>
                      <a:pPr marL="0" indent="0" algn="ctr">
                        <a:buNone/>
                      </a:pPr>
                      <a:r>
                        <a:rPr lang="nl-NL" sz="1000" b="1">
                          <a:solidFill>
                            <a:schemeClr val="bg1"/>
                          </a:solidFill>
                        </a:rPr>
                        <a:t>CRYSTALLINE</a:t>
                      </a:r>
                      <a:r>
                        <a:rPr lang="nl-NL" sz="1000" b="1" baseline="0">
                          <a:solidFill>
                            <a:schemeClr val="bg1"/>
                          </a:solidFill>
                        </a:rPr>
                        <a:t> SILICON CELLS</a:t>
                      </a:r>
                      <a:endParaRPr lang="nl-NL" sz="1000" b="1">
                        <a:solidFill>
                          <a:schemeClr val="bg1"/>
                        </a:solidFill>
                      </a:endParaRPr>
                    </a:p>
                  </a:txBody>
                  <a:tcPr anchor="ctr">
                    <a:lnR w="6350" cap="flat" cmpd="sng" algn="ctr">
                      <a:solidFill>
                        <a:schemeClr val="bg1"/>
                      </a:solidFill>
                      <a:prstDash val="solid"/>
                      <a:round/>
                      <a:headEnd type="none" w="med" len="med"/>
                      <a:tailEnd type="none" w="med" len="med"/>
                    </a:lnR>
                    <a:solidFill>
                      <a:srgbClr val="89939C"/>
                    </a:solidFill>
                  </a:tcPr>
                </a:tc>
                <a:tc hMerge="1">
                  <a:txBody>
                    <a:bodyPr/>
                    <a:lstStyle/>
                    <a:p>
                      <a:pPr marL="0" marR="0" lvl="0" indent="0" algn="l" defTabSz="711200" rtl="0" eaLnBrk="1" fontAlgn="auto" latinLnBrk="0" hangingPunct="1">
                        <a:lnSpc>
                          <a:spcPct val="100000"/>
                        </a:lnSpc>
                        <a:spcBef>
                          <a:spcPts val="0"/>
                        </a:spcBef>
                        <a:spcAft>
                          <a:spcPts val="0"/>
                        </a:spcAft>
                        <a:buClrTx/>
                        <a:buSzTx/>
                        <a:buNone/>
                        <a:tabLst/>
                        <a:defRPr/>
                      </a:pPr>
                      <a:endParaRPr kumimoji="0" lang="en-US" sz="1400" b="1" i="0" u="none" strike="noStrike" kern="1200" cap="none" spc="0" normalizeH="0" baseline="0" noProof="0">
                        <a:ln>
                          <a:noFill/>
                        </a:ln>
                        <a:solidFill>
                          <a:srgbClr val="42474C"/>
                        </a:solidFill>
                        <a:effectLst/>
                        <a:uLnTx/>
                        <a:uFillTx/>
                        <a:latin typeface="+mn-lt"/>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chemeClr val="accent4">
                        <a:lumMod val="20000"/>
                        <a:lumOff val="80000"/>
                      </a:schemeClr>
                    </a:solidFill>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chemeClr val="bg1"/>
                          </a:solidFill>
                          <a:effectLst/>
                          <a:uLnTx/>
                          <a:uFillTx/>
                          <a:latin typeface="+mn-lt"/>
                          <a:ea typeface="+mn-ea"/>
                          <a:cs typeface="+mn-cs"/>
                        </a:rPr>
                        <a:t>THIN-FILM</a:t>
                      </a:r>
                    </a:p>
                  </a:txBody>
                  <a:tcPr anchor="ctr">
                    <a:lnL w="6350" cap="flat" cmpd="sng" algn="ctr">
                      <a:solidFill>
                        <a:schemeClr val="bg1"/>
                      </a:solidFill>
                      <a:prstDash val="solid"/>
                      <a:round/>
                      <a:headEnd type="none" w="med" len="med"/>
                      <a:tailEnd type="none" w="med" len="med"/>
                    </a:lnL>
                    <a:solidFill>
                      <a:srgbClr val="009BDB"/>
                    </a:solidFill>
                  </a:tcPr>
                </a:tc>
                <a:extLst>
                  <a:ext uri="{0D108BD9-81ED-4DB2-BD59-A6C34878D82A}">
                    <a16:rowId xmlns:a16="http://schemas.microsoft.com/office/drawing/2014/main" val="1912434023"/>
                  </a:ext>
                </a:extLst>
              </a:tr>
              <a:tr h="427977">
                <a:tc>
                  <a:txBody>
                    <a:bodyPr/>
                    <a:lstStyle/>
                    <a:p>
                      <a:pPr marL="0" indent="0">
                        <a:buNone/>
                      </a:pPr>
                      <a:endParaRPr lang="en-US" sz="1200" b="1"/>
                    </a:p>
                  </a:txBody>
                  <a:tcPr>
                    <a:lnB w="3175" cap="flat" cmpd="sng" algn="ctr">
                      <a:solidFill>
                        <a:schemeClr val="tx1"/>
                      </a:solidFill>
                      <a:prstDash val="solid"/>
                      <a:round/>
                      <a:headEnd type="none" w="med" len="med"/>
                      <a:tailEnd type="none" w="med" len="med"/>
                    </a:lnB>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200" b="1" i="0" u="none" strike="noStrike" kern="1200" cap="none" spc="0" normalizeH="0" baseline="0" noProof="0" dirty="0">
                          <a:ln>
                            <a:noFill/>
                          </a:ln>
                          <a:solidFill>
                            <a:srgbClr val="42474C"/>
                          </a:solidFill>
                          <a:effectLst/>
                          <a:uLnTx/>
                          <a:uFillTx/>
                          <a:latin typeface="+mn-lt"/>
                          <a:ea typeface="+mn-ea"/>
                          <a:cs typeface="+mn-cs"/>
                        </a:rPr>
                        <a:t>Monocrystalline (mono-Si)</a:t>
                      </a:r>
                    </a:p>
                  </a:txBody>
                  <a:tcPr anchor="ctr">
                    <a:lnR w="6350"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1F4F7"/>
                    </a:solidFill>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200" b="1" i="0" u="none" strike="noStrike" kern="1200" cap="none" spc="0" normalizeH="0" baseline="0" dirty="0">
                          <a:ln>
                            <a:noFill/>
                          </a:ln>
                          <a:solidFill>
                            <a:srgbClr val="42474C"/>
                          </a:solidFill>
                          <a:effectLst/>
                          <a:uLnTx/>
                          <a:uFillTx/>
                          <a:latin typeface="+mn-lt"/>
                          <a:ea typeface="+mn-ea"/>
                          <a:cs typeface="+mn-cs"/>
                        </a:rPr>
                        <a:t>Polycrystalline (poly-Si, ‘multi-Si’)</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E3E8EE"/>
                    </a:solidFill>
                  </a:tcPr>
                </a:tc>
                <a:tc>
                  <a:txBody>
                    <a:bodyPr/>
                    <a:lstStyle/>
                    <a:p>
                      <a:pPr marL="0" indent="0" algn="l">
                        <a:buNone/>
                      </a:pPr>
                      <a:endParaRPr kumimoji="0" lang="en-US" sz="1400" b="1" i="0" u="none" strike="noStrike" kern="1200" cap="none" spc="0" normalizeH="0" baseline="0" dirty="0">
                        <a:ln>
                          <a:noFill/>
                        </a:ln>
                        <a:solidFill>
                          <a:srgbClr val="42474C"/>
                        </a:solidFill>
                        <a:effectLst/>
                        <a:uLnTx/>
                        <a:uFillTx/>
                        <a:latin typeface="+mn-lt"/>
                        <a:ea typeface="+mn-ea"/>
                        <a:cs typeface="+mn-cs"/>
                      </a:endParaRPr>
                    </a:p>
                  </a:txBody>
                  <a:tcPr>
                    <a:lnL w="6350" cap="flat" cmpd="sng" algn="ctr">
                      <a:solidFill>
                        <a:schemeClr val="bg1"/>
                      </a:solidFill>
                      <a:prstDash val="solid"/>
                      <a:round/>
                      <a:headEnd type="none" w="med" len="med"/>
                      <a:tailEnd type="none" w="med" len="med"/>
                    </a:lnL>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93161297"/>
                  </a:ext>
                </a:extLst>
              </a:tr>
              <a:tr h="918000">
                <a:tc>
                  <a:txBody>
                    <a:bodyPr/>
                    <a:lstStyle/>
                    <a:p>
                      <a:pPr marL="0" indent="0">
                        <a:buNone/>
                      </a:pPr>
                      <a:endParaRPr lang="en-US" sz="1200" b="1"/>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kumimoji="0" lang="en-US" sz="1400" b="1" i="0" u="none" strike="noStrike" kern="1200" cap="none" spc="0" normalizeH="0" baseline="0" noProof="0">
                        <a:ln>
                          <a:noFill/>
                        </a:ln>
                        <a:solidFill>
                          <a:srgbClr val="42474C"/>
                        </a:solidFill>
                        <a:effectLst/>
                        <a:uLnTx/>
                        <a:uFillTx/>
                        <a:latin typeface="+mn-lt"/>
                        <a:ea typeface="+mn-ea"/>
                        <a:cs typeface="+mn-cs"/>
                      </a:endParaRPr>
                    </a:p>
                  </a:txBody>
                  <a:tcPr>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F4F7"/>
                    </a:solidFill>
                  </a:tcPr>
                </a:tc>
                <a:tc>
                  <a:txBody>
                    <a:bodyPr/>
                    <a:lstStyle/>
                    <a:p>
                      <a:pPr marL="0" marR="0" lvl="0" indent="0" algn="l" defTabSz="711200" rtl="0" eaLnBrk="1" fontAlgn="auto" latinLnBrk="0" hangingPunct="1">
                        <a:lnSpc>
                          <a:spcPct val="100000"/>
                        </a:lnSpc>
                        <a:spcBef>
                          <a:spcPts val="0"/>
                        </a:spcBef>
                        <a:spcAft>
                          <a:spcPts val="0"/>
                        </a:spcAft>
                        <a:buClrTx/>
                        <a:buSzTx/>
                        <a:buNone/>
                        <a:tabLst/>
                        <a:defRPr/>
                      </a:pPr>
                      <a:endParaRPr kumimoji="0" lang="en-US" sz="1400" b="1" i="0" u="none" strike="noStrike" kern="1200" cap="none" spc="0" normalizeH="0" baseline="0" noProof="0">
                        <a:ln>
                          <a:noFill/>
                        </a:ln>
                        <a:solidFill>
                          <a:srgbClr val="42474C"/>
                        </a:solidFill>
                        <a:effectLst/>
                        <a:uLnTx/>
                        <a:uFillTx/>
                        <a:latin typeface="+mn-lt"/>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3E8EE"/>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kumimoji="0" lang="en-US" sz="1400" b="1" i="0" u="none" strike="noStrike" kern="1200" cap="none" spc="0" normalizeH="0" baseline="0" noProof="0" dirty="0">
                        <a:ln>
                          <a:noFill/>
                        </a:ln>
                        <a:solidFill>
                          <a:srgbClr val="42474C"/>
                        </a:solidFill>
                        <a:effectLst/>
                        <a:uLnTx/>
                        <a:uFillTx/>
                        <a:latin typeface="+mn-lt"/>
                        <a:ea typeface="+mn-ea"/>
                        <a:cs typeface="+mn-cs"/>
                      </a:endParaRPr>
                    </a:p>
                  </a:txBody>
                  <a:tcPr>
                    <a:lnL w="6350" cap="flat" cmpd="sng" algn="ctr">
                      <a:solidFill>
                        <a:schemeClr val="bg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690234"/>
                  </a:ext>
                </a:extLst>
              </a:tr>
              <a:tr h="894676">
                <a:tc>
                  <a:txBody>
                    <a:bodyPr/>
                    <a:lstStyle/>
                    <a:p>
                      <a:pPr marL="0" indent="0">
                        <a:buNone/>
                      </a:pPr>
                      <a:r>
                        <a:rPr lang="en-US" sz="1000" b="1" dirty="0"/>
                        <a:t>Description</a:t>
                      </a:r>
                    </a:p>
                  </a:txBody>
                  <a:tcP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l" defTabSz="711200" rtl="0" eaLnBrk="1" fontAlgn="auto" latinLnBrk="0" hangingPunct="1">
                        <a:lnSpc>
                          <a:spcPct val="100000"/>
                        </a:lnSpc>
                        <a:spcBef>
                          <a:spcPts val="900"/>
                        </a:spcBef>
                        <a:spcAft>
                          <a:spcPts val="0"/>
                        </a:spcAft>
                        <a:buClrTx/>
                        <a:buSzTx/>
                        <a:buFontTx/>
                        <a:buNone/>
                        <a:tabLst/>
                        <a:defRPr/>
                      </a:pPr>
                      <a:r>
                        <a:rPr lang="en-US" sz="1000"/>
                        <a:t>Cells of polysilicon that have </a:t>
                      </a:r>
                      <a:r>
                        <a:rPr lang="en-US" sz="1000" b="1"/>
                        <a:t>crystallized into a single Si crystal</a:t>
                      </a:r>
                      <a:r>
                        <a:rPr lang="en-US" sz="1000" b="0"/>
                        <a:t> (</a:t>
                      </a:r>
                      <a:r>
                        <a:rPr lang="en-US" sz="1000" b="0" err="1"/>
                        <a:t>Czochralski</a:t>
                      </a:r>
                      <a:r>
                        <a:rPr lang="en-US" sz="1000" b="0"/>
                        <a:t> process)</a:t>
                      </a:r>
                    </a:p>
                    <a:p>
                      <a:pPr algn="l">
                        <a:spcBef>
                          <a:spcPts val="900"/>
                        </a:spcBef>
                      </a:pPr>
                      <a:r>
                        <a:rPr lang="en-US" sz="1000" b="0"/>
                        <a:t>One panel is made up of</a:t>
                      </a:r>
                      <a:r>
                        <a:rPr lang="en-US" sz="1000" b="1"/>
                        <a:t> 32 to 96 silicon wafers</a:t>
                      </a:r>
                    </a:p>
                    <a:p>
                      <a:pPr algn="l">
                        <a:spcBef>
                          <a:spcPts val="900"/>
                        </a:spcBef>
                      </a:pPr>
                      <a:r>
                        <a:rPr lang="en-US" sz="1000" b="1"/>
                        <a:t>Black or very dark blue </a:t>
                      </a:r>
                      <a:r>
                        <a:rPr lang="en-US" sz="1000"/>
                        <a:t>with </a:t>
                      </a:r>
                      <a:r>
                        <a:rPr lang="en-US" sz="1000" b="1"/>
                        <a:t>round corners</a:t>
                      </a:r>
                    </a:p>
                  </a:txBody>
                  <a:tcPr>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F4F7"/>
                    </a:solidFill>
                  </a:tcPr>
                </a:tc>
                <a:tc>
                  <a:txBody>
                    <a:bodyPr/>
                    <a:lstStyle/>
                    <a:p>
                      <a:pPr algn="l">
                        <a:spcBef>
                          <a:spcPts val="900"/>
                        </a:spcBef>
                      </a:pPr>
                      <a:r>
                        <a:rPr lang="en-US" sz="1000"/>
                        <a:t>Cells of polysilicon that consists of </a:t>
                      </a:r>
                      <a:r>
                        <a:rPr lang="en-US" sz="1000" b="0"/>
                        <a:t>many square blocks of </a:t>
                      </a:r>
                      <a:r>
                        <a:rPr lang="en-US" sz="1000" b="1"/>
                        <a:t>multiple Si crystals</a:t>
                      </a:r>
                    </a:p>
                    <a:p>
                      <a:pPr algn="l">
                        <a:spcBef>
                          <a:spcPts val="900"/>
                        </a:spcBef>
                      </a:pPr>
                      <a:r>
                        <a:rPr lang="en-US" sz="1000"/>
                        <a:t>Has a </a:t>
                      </a:r>
                      <a:r>
                        <a:rPr lang="en-US" sz="1000" b="1"/>
                        <a:t>visible grain, </a:t>
                      </a:r>
                      <a:r>
                        <a:rPr lang="en-US" sz="1000"/>
                        <a:t>giving the cell a </a:t>
                      </a:r>
                      <a:r>
                        <a:rPr lang="en-US" sz="1000" b="1"/>
                        <a:t>blue hue without rounded corners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8EE"/>
                    </a:solidFill>
                  </a:tcPr>
                </a:tc>
                <a:tc>
                  <a:txBody>
                    <a:bodyPr/>
                    <a:lstStyle/>
                    <a:p>
                      <a:pPr algn="l">
                        <a:spcBef>
                          <a:spcPts val="900"/>
                        </a:spcBef>
                      </a:pPr>
                      <a:r>
                        <a:rPr lang="en-US" sz="1000"/>
                        <a:t>Solar cells produced by depositing </a:t>
                      </a:r>
                      <a:r>
                        <a:rPr lang="en-US" sz="1000" b="1"/>
                        <a:t>thin layers of photovoltaic material </a:t>
                      </a:r>
                      <a:r>
                        <a:rPr lang="en-US" sz="1000"/>
                        <a:t>on a base material</a:t>
                      </a:r>
                    </a:p>
                    <a:p>
                      <a:pPr algn="l">
                        <a:spcBef>
                          <a:spcPts val="900"/>
                        </a:spcBef>
                      </a:pPr>
                      <a:r>
                        <a:rPr lang="en-US" sz="1000"/>
                        <a:t>PV material determines color, </a:t>
                      </a:r>
                      <a:r>
                        <a:rPr lang="en-US" sz="1000" b="1"/>
                        <a:t>potentially flexible </a:t>
                      </a:r>
                      <a:r>
                        <a:rPr lang="en-US" sz="1000"/>
                        <a:t>depending on base layer</a:t>
                      </a:r>
                    </a:p>
                  </a:txBody>
                  <a:tcPr>
                    <a:lnL w="6350" cap="flat" cmpd="sng" algn="ctr">
                      <a:solidFill>
                        <a:schemeClr val="bg1"/>
                      </a:solidFill>
                      <a:prstDash val="solid"/>
                      <a:round/>
                      <a:headEnd type="none" w="med" len="med"/>
                      <a:tailEnd type="none" w="med" len="med"/>
                    </a:lnL>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05080875"/>
                  </a:ext>
                </a:extLst>
              </a:tr>
              <a:tr h="428400">
                <a:tc>
                  <a:txBody>
                    <a:bodyPr/>
                    <a:lstStyle/>
                    <a:p>
                      <a:pPr marL="0" indent="0">
                        <a:spcBef>
                          <a:spcPts val="0"/>
                        </a:spcBef>
                        <a:buNone/>
                      </a:pPr>
                      <a:r>
                        <a:rPr lang="en-US" sz="1000" b="1"/>
                        <a:t>Commercial efficiency (2024)</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lgn="ctr">
                        <a:spcBef>
                          <a:spcPts val="900"/>
                        </a:spcBef>
                        <a:buNone/>
                      </a:pPr>
                      <a:r>
                        <a:rPr lang="en-US" sz="1000" b="1" dirty="0"/>
                        <a:t>~17–25%</a:t>
                      </a:r>
                    </a:p>
                  </a:txBody>
                  <a:tcPr anchor="ct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F4F7"/>
                    </a:solidFill>
                  </a:tcPr>
                </a:tc>
                <a:tc>
                  <a:txBody>
                    <a:bodyPr/>
                    <a:lstStyle/>
                    <a:p>
                      <a:pPr marL="0" indent="0" algn="ctr">
                        <a:spcBef>
                          <a:spcPts val="900"/>
                        </a:spcBef>
                        <a:buNone/>
                      </a:pPr>
                      <a:r>
                        <a:rPr lang="en-US" sz="1000" b="1"/>
                        <a:t>~13–18%</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8EE"/>
                    </a:solidFill>
                  </a:tcPr>
                </a:tc>
                <a:tc>
                  <a:txBody>
                    <a:bodyPr/>
                    <a:lstStyle/>
                    <a:p>
                      <a:pPr marL="0" indent="0" algn="ctr">
                        <a:spcBef>
                          <a:spcPts val="900"/>
                        </a:spcBef>
                        <a:buNone/>
                      </a:pPr>
                      <a:r>
                        <a:rPr lang="en-US" sz="1000" b="1"/>
                        <a:t>~7–18%*</a:t>
                      </a:r>
                    </a:p>
                  </a:txBody>
                  <a:tcPr anchor="ct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7815052"/>
                  </a:ext>
                </a:extLst>
              </a:tr>
              <a:tr h="428400">
                <a:tc>
                  <a:txBody>
                    <a:bodyPr/>
                    <a:lstStyle/>
                    <a:p>
                      <a:pPr marL="0" indent="0">
                        <a:spcBef>
                          <a:spcPts val="0"/>
                        </a:spcBef>
                        <a:buNone/>
                      </a:pPr>
                      <a:r>
                        <a:rPr lang="en-US" sz="1000" b="1">
                          <a:solidFill>
                            <a:schemeClr val="tx1"/>
                          </a:solidFill>
                        </a:rPr>
                        <a:t>Panel cost per watt (2024)</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lgn="ctr">
                        <a:spcBef>
                          <a:spcPts val="900"/>
                        </a:spcBef>
                        <a:buNone/>
                      </a:pPr>
                      <a:r>
                        <a:rPr lang="en-US" sz="1000" b="1" dirty="0"/>
                        <a:t>$0.26–$0.50</a:t>
                      </a:r>
                    </a:p>
                  </a:txBody>
                  <a:tcPr anchor="ct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F4F7"/>
                    </a:solidFill>
                  </a:tcPr>
                </a:tc>
                <a:tc>
                  <a:txBody>
                    <a:bodyPr/>
                    <a:lstStyle/>
                    <a:p>
                      <a:pPr marL="0" indent="0" algn="ctr">
                        <a:spcBef>
                          <a:spcPts val="900"/>
                        </a:spcBef>
                        <a:buNone/>
                      </a:pPr>
                      <a:r>
                        <a:rPr lang="en-US" sz="1000" b="1" dirty="0"/>
                        <a:t>$0.28–$0.50</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8EE"/>
                    </a:solidFill>
                  </a:tcPr>
                </a:tc>
                <a:tc>
                  <a:txBody>
                    <a:bodyPr/>
                    <a:lstStyle/>
                    <a:p>
                      <a:pPr marL="0" indent="0" algn="ctr">
                        <a:spcBef>
                          <a:spcPts val="900"/>
                        </a:spcBef>
                        <a:buNone/>
                      </a:pPr>
                      <a:r>
                        <a:rPr lang="en-US" sz="1000" b="1" dirty="0"/>
                        <a:t>$0.75–$1.10</a:t>
                      </a:r>
                    </a:p>
                  </a:txBody>
                  <a:tcPr anchor="ct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74235953"/>
                  </a:ext>
                </a:extLst>
              </a:tr>
              <a:tr h="428400">
                <a:tc>
                  <a:txBody>
                    <a:bodyPr/>
                    <a:lstStyle/>
                    <a:p>
                      <a:pPr marL="0" indent="0">
                        <a:spcBef>
                          <a:spcPts val="0"/>
                        </a:spcBef>
                        <a:buNone/>
                      </a:pPr>
                      <a:r>
                        <a:rPr lang="en-US" sz="1000" b="1">
                          <a:solidFill>
                            <a:schemeClr val="tx1"/>
                          </a:solidFill>
                        </a:rPr>
                        <a:t>Challenges</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spcBef>
                          <a:spcPts val="900"/>
                        </a:spcBef>
                      </a:pPr>
                      <a:r>
                        <a:rPr lang="en-US" sz="1000" b="1" dirty="0"/>
                        <a:t>Limited space </a:t>
                      </a:r>
                      <a:r>
                        <a:rPr lang="en-US" sz="1000" dirty="0"/>
                        <a:t>or need for </a:t>
                      </a:r>
                      <a:r>
                        <a:rPr lang="en-US" sz="1000" b="1" dirty="0"/>
                        <a:t>maximum output </a:t>
                      </a:r>
                      <a:r>
                        <a:rPr lang="en-US" sz="1000" dirty="0"/>
                        <a:t>subject to a surface area constraint</a:t>
                      </a: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F4F7"/>
                    </a:solidFill>
                  </a:tcPr>
                </a:tc>
                <a:tc>
                  <a:txBody>
                    <a:bodyPr/>
                    <a:lstStyle/>
                    <a:p>
                      <a:pPr algn="l">
                        <a:spcBef>
                          <a:spcPts val="900"/>
                        </a:spcBef>
                      </a:pPr>
                      <a:r>
                        <a:rPr lang="en-US" sz="1000" b="1" dirty="0"/>
                        <a:t>Price is a main concern</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8EE"/>
                    </a:solidFill>
                  </a:tcPr>
                </a:tc>
                <a:tc>
                  <a:txBody>
                    <a:bodyPr/>
                    <a:lstStyle/>
                    <a:p>
                      <a:pPr algn="l">
                        <a:spcBef>
                          <a:spcPts val="900"/>
                        </a:spcBef>
                      </a:pPr>
                      <a:r>
                        <a:rPr lang="en-US" sz="1000" b="1" dirty="0"/>
                        <a:t>Price is a main concern</a:t>
                      </a:r>
                    </a:p>
                  </a:txBody>
                  <a:tcP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64313410"/>
                  </a:ext>
                </a:extLst>
              </a:tr>
            </a:tbl>
          </a:graphicData>
        </a:graphic>
      </p:graphicFrame>
      <p:pic>
        <p:nvPicPr>
          <p:cNvPr id="12" name="Picture 107" descr="File:Krashefski 000254 172805 517922 4578 (36963530515).jpg"/>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rot="10800000">
            <a:off x="2668058" y="2739350"/>
            <a:ext cx="3039532" cy="9195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4" descr="https://upload.wikimedia.org/wikipedia/commons/a/ad/Photovoltaic_details.jp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5707590" y="2738656"/>
            <a:ext cx="3048000" cy="9239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9" descr="File:UNI-Solar's thin-film laminate product.jpg"/>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8755590" y="2738656"/>
            <a:ext cx="3039532" cy="920246"/>
          </a:xfrm>
          <a:prstGeom prst="rect">
            <a:avLst/>
          </a:prstGeom>
          <a:noFill/>
          <a:extLst>
            <a:ext uri="{909E8E84-426E-40DD-AFC4-6F175D3DCCD1}">
              <a14:hiddenFill xmlns:a14="http://schemas.microsoft.com/office/drawing/2010/main">
                <a:solidFill>
                  <a:srgbClr val="FFFFFF"/>
                </a:solidFill>
              </a14:hiddenFill>
            </a:ext>
          </a:extLst>
        </p:spPr>
      </p:pic>
      <p:sp>
        <p:nvSpPr>
          <p:cNvPr id="15" name="btfpNotesBox361175"/>
          <p:cNvSpPr txBox="1"/>
          <p:nvPr>
            <p:custDataLst>
              <p:tags r:id="rId3"/>
            </p:custDataLst>
          </p:nvPr>
        </p:nvSpPr>
        <p:spPr bwMode="gray">
          <a:xfrm>
            <a:off x="330199" y="6300216"/>
            <a:ext cx="9144000" cy="492443"/>
          </a:xfrm>
          <a:prstGeom prst="rect">
            <a:avLst/>
          </a:prstGeom>
          <a:noFill/>
        </p:spPr>
        <p:txBody>
          <a:bodyPr vert="horz" wrap="square" lIns="0" tIns="0" rIns="0" bIns="0"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 Peak commercial efficiency of copper indium gallium selenide (CIGS) thin-film cells has reached 22% in lab settings and 18.7% in field tests.</a:t>
            </a: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PVPS,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1"/>
              </a:rPr>
              <a:t>Trends in Photovoltaic Applications</a:t>
            </a:r>
            <a:r>
              <a:rPr kumimoji="0" lang="en-US" sz="800" b="0" i="0" u="none" strike="noStrike" kern="1200" cap="none" spc="0" normalizeH="0" baseline="0" noProof="0" dirty="0">
                <a:ln>
                  <a:noFill/>
                </a:ln>
                <a:solidFill>
                  <a:srgbClr val="000000"/>
                </a:solidFill>
                <a:effectLst/>
                <a:uLnTx/>
                <a:uFillTx/>
                <a:latin typeface="Arial"/>
                <a:ea typeface="+mn-ea"/>
                <a:cs typeface="+mn-cs"/>
              </a:rPr>
              <a:t> (2022)</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strike="noStrike" kern="1200" cap="none" spc="0" normalizeH="0" baseline="0" noProof="0" dirty="0">
                <a:ln>
                  <a:noFill/>
                </a:ln>
                <a:effectLst/>
                <a:uLnTx/>
                <a:uFillTx/>
                <a:latin typeface="Arial"/>
                <a:ea typeface="+mn-ea"/>
                <a:cs typeface="+mn-cs"/>
              </a:rPr>
              <a:t>Encyclopedia Britannica, </a:t>
            </a:r>
            <a:r>
              <a:rPr lang="en-US" sz="800" u="sng" dirty="0">
                <a:solidFill>
                  <a:srgbClr val="46647B"/>
                </a:solidFill>
                <a:latin typeface="Arial"/>
                <a:hlinkClick r:id="rId12">
                  <a:extLst>
                    <a:ext uri="{A12FA001-AC4F-418D-AE19-62706E023703}">
                      <ahyp:hlinkClr xmlns:ahyp="http://schemas.microsoft.com/office/drawing/2018/hyperlinkcolor" val="tx"/>
                    </a:ext>
                  </a:extLst>
                </a:hlinkClick>
              </a:rPr>
              <a:t>T</a:t>
            </a:r>
            <a:r>
              <a:rPr kumimoji="0" lang="en-US" sz="800" b="0" i="0" u="sng" strike="noStrike" kern="1200" cap="none" spc="0" normalizeH="0" baseline="0" noProof="0" dirty="0" err="1">
                <a:ln>
                  <a:noFill/>
                </a:ln>
                <a:solidFill>
                  <a:srgbClr val="46647B"/>
                </a:solidFill>
                <a:effectLst/>
                <a:uLnTx/>
                <a:uFillTx/>
                <a:latin typeface="Arial"/>
                <a:ea typeface="+mn-ea"/>
                <a:cs typeface="+mn-cs"/>
                <a:hlinkClick r:id="rId12">
                  <a:extLst>
                    <a:ext uri="{A12FA001-AC4F-418D-AE19-62706E023703}">
                      <ahyp:hlinkClr xmlns:ahyp="http://schemas.microsoft.com/office/drawing/2018/hyperlinkcolor" val="tx"/>
                    </a:ext>
                  </a:extLst>
                </a:hlinkClick>
              </a:rPr>
              <a:t>hin</a:t>
            </a:r>
            <a:r>
              <a:rPr kumimoji="0" lang="en-US" sz="800" b="0" i="0" u="sng" strike="noStrike" kern="1200" cap="none" spc="0" normalizeH="0" baseline="0" noProof="0" dirty="0">
                <a:ln>
                  <a:noFill/>
                </a:ln>
                <a:solidFill>
                  <a:srgbClr val="46647B"/>
                </a:solidFill>
                <a:effectLst/>
                <a:uLnTx/>
                <a:uFillTx/>
                <a:latin typeface="Arial"/>
                <a:ea typeface="+mn-ea"/>
                <a:cs typeface="+mn-cs"/>
                <a:hlinkClick r:id="rId12">
                  <a:extLst>
                    <a:ext uri="{A12FA001-AC4F-418D-AE19-62706E023703}">
                      <ahyp:hlinkClr xmlns:ahyp="http://schemas.microsoft.com/office/drawing/2018/hyperlinkcolor" val="tx"/>
                    </a:ext>
                  </a:extLst>
                </a:hlinkClick>
              </a:rPr>
              <a:t>-film Solar </a:t>
            </a:r>
            <a:r>
              <a:rPr lang="en-US" sz="800" u="sng" dirty="0">
                <a:solidFill>
                  <a:srgbClr val="46647B"/>
                </a:solidFill>
                <a:latin typeface="Arial"/>
                <a:hlinkClick r:id="rId12">
                  <a:extLst>
                    <a:ext uri="{A12FA001-AC4F-418D-AE19-62706E023703}">
                      <ahyp:hlinkClr xmlns:ahyp="http://schemas.microsoft.com/office/drawing/2018/hyperlinkcolor" val="tx"/>
                    </a:ext>
                  </a:extLst>
                </a:hlinkClick>
              </a:rPr>
              <a:t>C</a:t>
            </a:r>
            <a:r>
              <a:rPr kumimoji="0" lang="en-US" sz="800" b="0" i="0" u="sng" strike="noStrike" kern="1200" cap="none" spc="0" normalizeH="0" baseline="0" noProof="0" dirty="0">
                <a:ln>
                  <a:noFill/>
                </a:ln>
                <a:solidFill>
                  <a:srgbClr val="46647B"/>
                </a:solidFill>
                <a:effectLst/>
                <a:uLnTx/>
                <a:uFillTx/>
                <a:latin typeface="Arial"/>
                <a:ea typeface="+mn-ea"/>
                <a:cs typeface="+mn-cs"/>
                <a:hlinkClick r:id="rId12">
                  <a:extLst>
                    <a:ext uri="{A12FA001-AC4F-418D-AE19-62706E023703}">
                      <ahyp:hlinkClr xmlns:ahyp="http://schemas.microsoft.com/office/drawing/2018/hyperlinkcolor" val="tx"/>
                    </a:ext>
                  </a:extLst>
                </a:hlinkClick>
              </a:rPr>
              <a:t>ell</a:t>
            </a:r>
            <a:r>
              <a:rPr kumimoji="0" lang="en-US" sz="800" b="0" i="0" strike="noStrike" kern="1200" cap="none" spc="0" normalizeH="0" baseline="0" noProof="0" dirty="0">
                <a:ln>
                  <a:noFill/>
                </a:ln>
                <a:effectLst/>
                <a:uLnTx/>
                <a:uFillTx/>
                <a:latin typeface="Arial"/>
                <a:ea typeface="+mn-ea"/>
                <a:cs typeface="+mn-cs"/>
              </a:rPr>
              <a:t> (2024)</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Benda, </a:t>
            </a:r>
            <a:r>
              <a:rPr lang="en-US" altLang="zh-CN" sz="800" dirty="0">
                <a:solidFill>
                  <a:srgbClr val="46647B"/>
                </a:solidFill>
                <a:latin typeface="Arial"/>
                <a:hlinkClick r:id="rId13"/>
              </a:rPr>
              <a:t>A Comprehensive Guide to Solar Energy Systems</a:t>
            </a:r>
            <a:r>
              <a:rPr lang="en-US" altLang="zh-CN" sz="800" dirty="0">
                <a:latin typeface="Arial"/>
              </a:rPr>
              <a:t> (2018</a:t>
            </a:r>
            <a:r>
              <a:rPr kumimoji="0" lang="en-US" altLang="zh-CN" sz="800" b="0" i="0" strike="noStrike" kern="1200" cap="none" spc="0" normalizeH="0" baseline="0" noProof="0" dirty="0">
                <a:ln>
                  <a:noFill/>
                </a:ln>
                <a:effectLst/>
                <a:uLnTx/>
                <a:uFillTx/>
                <a:latin typeface="Arial"/>
                <a:ea typeface="+mn-ea"/>
                <a:cs typeface="+mn-cs"/>
              </a:rPr>
              <a:t>)</a:t>
            </a:r>
            <a:r>
              <a:rPr lang="en-US" altLang="zh-CN"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NREL,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4"/>
              </a:rPr>
              <a:t>US Solar PV System </a:t>
            </a:r>
            <a:r>
              <a:rPr lang="en-US" sz="800" dirty="0">
                <a:solidFill>
                  <a:srgbClr val="000000"/>
                </a:solidFill>
                <a:latin typeface="Arial"/>
                <a:hlinkClick r:id="rId14"/>
              </a:rPr>
              <a:t>C</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14"/>
              </a:rPr>
              <a:t>ost</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4"/>
              </a:rPr>
              <a:t> </a:t>
            </a:r>
            <a:r>
              <a:rPr lang="en-US" sz="800" dirty="0">
                <a:solidFill>
                  <a:srgbClr val="000000"/>
                </a:solidFill>
                <a:latin typeface="Arial"/>
                <a:hlinkClick r:id="rId14"/>
              </a:rPr>
              <a:t>B</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14"/>
              </a:rPr>
              <a:t>enchmark</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4"/>
              </a:rPr>
              <a:t> (Q1 2023)</a:t>
            </a:r>
            <a:r>
              <a:rPr kumimoji="0" lang="en-US" sz="800" b="0" i="0" u="none" strike="noStrike" kern="1200" cap="none" spc="0" normalizeH="0" baseline="0" noProof="0" dirty="0">
                <a:ln>
                  <a:noFill/>
                </a:ln>
                <a:solidFill>
                  <a:srgbClr val="000000"/>
                </a:solidFill>
                <a:effectLst/>
                <a:uLnTx/>
                <a:uFillTx/>
                <a:latin typeface="Arial"/>
                <a:ea typeface="+mn-ea"/>
                <a:cs typeface="+mn-cs"/>
              </a:rPr>
              <a:t> (2023)</a:t>
            </a:r>
            <a:r>
              <a:rPr lang="en-US" altLang="zh-CN" sz="800" dirty="0">
                <a:solidFill>
                  <a:srgbClr val="000000"/>
                </a:solidFill>
                <a:latin typeface="Arial"/>
              </a:rPr>
              <a:t>;</a:t>
            </a:r>
            <a:r>
              <a:rPr kumimoji="0" lang="en-US" altLang="zh-CN" sz="800" b="0" i="0" u="none" strike="noStrike" kern="1200" cap="none" spc="0" normalizeH="0" baseline="0" noProof="0" dirty="0">
                <a:ln>
                  <a:noFill/>
                </a:ln>
                <a:solidFill>
                  <a:srgbClr val="000000"/>
                </a:solidFill>
                <a:effectLst/>
                <a:uLnTx/>
                <a:uFillTx/>
                <a:latin typeface="Arial"/>
                <a:ea typeface="+mn-ea"/>
                <a:cs typeface="+mn-cs"/>
              </a:rPr>
              <a:t> </a:t>
            </a:r>
            <a:r>
              <a:rPr kumimoji="0" lang="en-US" altLang="zh-CN" sz="800" b="0" i="0" u="none" strike="noStrike" kern="1200" cap="none" spc="0" normalizeH="0" baseline="0" noProof="0" dirty="0" err="1">
                <a:ln>
                  <a:noFill/>
                </a:ln>
                <a:solidFill>
                  <a:srgbClr val="000000"/>
                </a:solidFill>
                <a:effectLst/>
                <a:uLnTx/>
                <a:uFillTx/>
                <a:latin typeface="Arial"/>
                <a:ea typeface="+mn-ea"/>
                <a:cs typeface="+mn-cs"/>
              </a:rPr>
              <a:t>InsideClimateNews</a:t>
            </a:r>
            <a:r>
              <a:rPr lang="en-US" altLang="zh-CN" sz="800" dirty="0">
                <a:solidFill>
                  <a:srgbClr val="000000"/>
                </a:solidFill>
                <a:latin typeface="Arial"/>
              </a:rPr>
              <a:t>, </a:t>
            </a:r>
            <a:r>
              <a:rPr lang="en-US" altLang="zh-CN" sz="800" dirty="0">
                <a:solidFill>
                  <a:srgbClr val="000000"/>
                </a:solidFill>
                <a:latin typeface="Arial"/>
                <a:hlinkClick r:id="rId15"/>
              </a:rPr>
              <a:t>Solar Panel Prices Are Low Again. Here’s Who’s Winning and Losing</a:t>
            </a:r>
            <a:r>
              <a:rPr lang="en-US" altLang="zh-CN" sz="800" dirty="0">
                <a:solidFill>
                  <a:srgbClr val="000000"/>
                </a:solidFill>
                <a:latin typeface="Arial"/>
              </a:rPr>
              <a:t> (2024).</a:t>
            </a:r>
            <a:endParaRPr lang="en-US" altLang="zh-CN" sz="800" b="0" i="0" u="none" strike="noStrike" kern="1200" cap="none" spc="0" normalizeH="0" baseline="0" noProof="0" dirty="0">
              <a:ln>
                <a:noFill/>
              </a:ln>
              <a:solidFill>
                <a:srgbClr val="000000"/>
              </a:solidFill>
              <a:effectLst/>
              <a:uLnTx/>
              <a:uFillTx/>
              <a:latin typeface="Arial"/>
              <a:cs typeface="Arial"/>
            </a:endParaRPr>
          </a:p>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rPr>
              <a:t>Taicheng</a:t>
            </a:r>
            <a:r>
              <a:rPr kumimoji="0" lang="en-US" sz="800" b="0" i="0" u="none" strike="noStrike" kern="1200" cap="none" spc="0" normalizeH="0" baseline="0" noProof="0" dirty="0">
                <a:ln>
                  <a:noFill/>
                </a:ln>
                <a:solidFill>
                  <a:srgbClr val="000000"/>
                </a:solidFill>
                <a:effectLst/>
                <a:uLnTx/>
                <a:uFillTx/>
                <a:latin typeface="Arial"/>
                <a:ea typeface="+mn-ea"/>
                <a:cs typeface="+mn-cs"/>
              </a:rPr>
              <a:t> Jin, Hassan Riaz,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effectLst/>
                <a:uLnTx/>
                <a:uFillTx/>
                <a:latin typeface="Arial"/>
                <a:ea typeface="+mn-ea"/>
                <a:cs typeface="+mn-cs"/>
              </a:rPr>
              <a:t>Ryung</a:t>
            </a:r>
            <a:r>
              <a:rPr kumimoji="0" lang="en-US" sz="800" b="0" i="0" u="none" strike="noStrike" kern="1200" cap="none" spc="0" normalizeH="0" baseline="0" noProof="0" dirty="0">
                <a:ln>
                  <a:noFill/>
                </a:ln>
                <a:solidFill>
                  <a:srgbClr val="000000"/>
                </a:solidFill>
                <a:effectLst/>
                <a:uLnTx/>
                <a:uFillTx/>
                <a:latin typeface="Arial"/>
                <a:ea typeface="+mn-ea"/>
                <a:cs typeface="+mn-cs"/>
              </a:rPr>
              <a:t> Kim, </a:t>
            </a:r>
            <a:r>
              <a:rPr lang="en-US" sz="800" dirty="0">
                <a:solidFill>
                  <a:srgbClr val="000000"/>
                </a:solidFill>
                <a:latin typeface="Arial"/>
              </a:rPr>
              <a:t>and </a:t>
            </a:r>
            <a:r>
              <a:rPr lang="en-US" sz="800" dirty="0">
                <a:solidFill>
                  <a:srgbClr val="46647B"/>
                </a:solidFill>
                <a:latin typeface="Arial"/>
                <a:hlinkClick r:id="rId16">
                  <a:extLst>
                    <a:ext uri="{A12FA001-AC4F-418D-AE19-62706E023703}">
                      <ahyp:hlinkClr xmlns:ahyp="http://schemas.microsoft.com/office/drawing/2018/hyperlinkcolor" val="tx"/>
                    </a:ext>
                  </a:extLst>
                </a:hlinkClick>
              </a:rPr>
              <a:t>Gernot</a:t>
            </a:r>
            <a:r>
              <a:rPr lang="en-US" sz="800" dirty="0">
                <a:solidFill>
                  <a:srgbClr val="46647B"/>
                </a:solidFill>
                <a:hlinkClick r:id="rId16">
                  <a:extLst>
                    <a:ext uri="{A12FA001-AC4F-418D-AE19-62706E023703}">
                      <ahyp:hlinkClr xmlns:ahyp="http://schemas.microsoft.com/office/drawing/2018/hyperlinkcolor" val="tx"/>
                    </a:ext>
                  </a:extLst>
                </a:hlinkClick>
              </a:rPr>
              <a:t> </a:t>
            </a:r>
            <a:r>
              <a:rPr kumimoji="0" lang="en-US" sz="800" b="0" i="0" u="none" strike="noStrike" kern="1200" cap="none" spc="0" normalizeH="0" baseline="0" noProof="0" dirty="0">
                <a:ln>
                  <a:noFill/>
                </a:ln>
                <a:solidFill>
                  <a:srgbClr val="46647B"/>
                </a:solidFill>
                <a:effectLst/>
                <a:uLnTx/>
                <a:uFillTx/>
                <a:latin typeface="Arial"/>
                <a:ea typeface="+mn-ea"/>
                <a:cs typeface="+mn-cs"/>
                <a:hlinkClick r:id="rId16">
                  <a:extLst>
                    <a:ext uri="{A12FA001-AC4F-418D-AE19-62706E023703}">
                      <ahyp:hlinkClr xmlns:ahyp="http://schemas.microsoft.com/office/drawing/2018/hyperlinkcolor" val="tx"/>
                    </a:ext>
                  </a:extLst>
                </a:hlinkClick>
              </a:rPr>
              <a:t>Wagner</a:t>
            </a:r>
            <a:r>
              <a:rPr lang="en-US" sz="800" dirty="0">
                <a:solidFill>
                  <a:srgbClr val="000000"/>
                </a:solidFill>
                <a:latin typeface="Arial"/>
              </a:rPr>
              <a:t>. </a:t>
            </a:r>
            <a:r>
              <a:rPr lang="en-US" sz="800" dirty="0">
                <a:solidFill>
                  <a:srgbClr val="000000"/>
                </a:solidFill>
                <a:hlinkClick r:id="rId17"/>
              </a:rPr>
              <a:t>Share with </a:t>
            </a:r>
            <a:r>
              <a:rPr lang="en-US" sz="800" dirty="0">
                <a:solidFill>
                  <a:srgbClr val="000000"/>
                </a:solidFill>
                <a:latin typeface="Arial"/>
                <a:hlinkClick r:id="rId17"/>
              </a:rPr>
              <a:t>attribution</a:t>
            </a:r>
            <a:r>
              <a:rPr lang="en-US" sz="800" dirty="0">
                <a:solidFill>
                  <a:srgbClr val="000000"/>
                </a:solidFill>
                <a:latin typeface="Arial"/>
              </a:rPr>
              <a:t>: Kim </a:t>
            </a:r>
            <a:r>
              <a:rPr lang="en-US" sz="800" i="1" dirty="0">
                <a:solidFill>
                  <a:srgbClr val="000000"/>
                </a:solidFill>
                <a:latin typeface="Arial"/>
              </a:rPr>
              <a:t>et al., </a:t>
            </a:r>
            <a:r>
              <a:rPr lang="en-US" sz="800" dirty="0">
                <a:solidFill>
                  <a:srgbClr val="000000"/>
                </a:solidFill>
                <a:latin typeface="Arial"/>
              </a:rPr>
              <a:t>“</a:t>
            </a:r>
            <a:r>
              <a:rPr lang="en-US" sz="800" dirty="0">
                <a:solidFill>
                  <a:srgbClr val="000000"/>
                </a:solidFill>
                <a:latin typeface="Arial"/>
                <a:hlinkClick r:id="rId18"/>
              </a:rPr>
              <a:t>Scaling Solar</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a:solidFill>
                  <a:srgbClr val="000000"/>
                </a:solidFill>
              </a:rPr>
              <a:t>(</a:t>
            </a:r>
            <a:r>
              <a:rPr lang="en-US" sz="800" dirty="0">
                <a:solidFill>
                  <a:srgbClr val="000000"/>
                </a:solidFill>
                <a:latin typeface="Arial"/>
              </a:rPr>
              <a:t>14 August 2025).</a:t>
            </a:r>
            <a:endParaRPr lang="en-US" sz="800" b="0" i="0" u="none" strike="noStrike" kern="1200" cap="none" spc="0" normalizeH="0" baseline="0" noProof="0" dirty="0">
              <a:ln>
                <a:noFill/>
              </a:ln>
              <a:solidFill>
                <a:srgbClr val="000000"/>
              </a:solidFill>
              <a:effectLst/>
              <a:uLnTx/>
              <a:uFillTx/>
              <a:latin typeface="Arial"/>
              <a:cs typeface="Arial"/>
            </a:endParaRPr>
          </a:p>
        </p:txBody>
      </p:sp>
    </p:spTree>
    <p:custDataLst>
      <p:tags r:id="rId1"/>
    </p:custDataLst>
    <p:extLst>
      <p:ext uri="{BB962C8B-B14F-4D97-AF65-F5344CB8AC3E}">
        <p14:creationId xmlns:p14="http://schemas.microsoft.com/office/powerpoint/2010/main" val="211347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p:cNvGraphicFramePr>
          <p:nvPr>
            <p:custDataLst>
              <p:tags r:id="rId2"/>
            </p:custDataLst>
            <p:extLst>
              <p:ext uri="{D42A27DB-BD31-4B8C-83A1-F6EECF244321}">
                <p14:modId xmlns:p14="http://schemas.microsoft.com/office/powerpoint/2010/main" val="32149180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7" imgW="592" imgH="591" progId="TCLayout.ActiveDocument.1">
                  <p:embed/>
                </p:oleObj>
              </mc:Choice>
              <mc:Fallback>
                <p:oleObj name="think-cell Slide" r:id="rId57" imgW="592" imgH="591" progId="TCLayout.ActiveDocument.1">
                  <p:embed/>
                  <p:pic>
                    <p:nvPicPr>
                      <p:cNvPr id="7" name="think-cell data - do not delete" hidden="1"/>
                      <p:cNvPicPr/>
                      <p:nvPr/>
                    </p:nvPicPr>
                    <p:blipFill>
                      <a:blip r:embed="rId58"/>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a:xfrm>
            <a:off x="320673" y="523318"/>
            <a:ext cx="11531600" cy="882788"/>
          </a:xfrm>
        </p:spPr>
        <p:txBody>
          <a:bodyPr vert="horz">
            <a:noAutofit/>
          </a:bodyPr>
          <a:lstStyle/>
          <a:p>
            <a:r>
              <a:rPr lang="en-US"/>
              <a:t>The industry shifted to mono-Si and larger wafer sizes, driven by higher efficiency and cost reduction</a:t>
            </a:r>
          </a:p>
        </p:txBody>
      </p:sp>
      <p:sp>
        <p:nvSpPr>
          <p:cNvPr id="36" name="btfpNotesBox164659"/>
          <p:cNvSpPr txBox="1"/>
          <p:nvPr>
            <p:custDataLst>
              <p:tags r:id="rId3"/>
            </p:custDataLst>
          </p:nvPr>
        </p:nvSpPr>
        <p:spPr bwMode="gray">
          <a:xfrm>
            <a:off x="330199" y="6300216"/>
            <a:ext cx="9144000" cy="492443"/>
          </a:xfrm>
          <a:prstGeom prst="rect">
            <a:avLst/>
          </a:prstGeom>
          <a:noFill/>
        </p:spPr>
        <p:txBody>
          <a:bodyPr vert="horz" wrap="square" lIns="0" tIns="0" rIns="0" bIns="0" rtlCol="0" anchor="b">
            <a:spAutoFit/>
          </a:bodyPr>
          <a:lstStyle/>
          <a:p>
            <a:pPr marL="0" indent="0">
              <a:spcBef>
                <a:spcPts val="0"/>
              </a:spcBef>
              <a:buNone/>
            </a:pPr>
            <a:endParaRPr lang="en-US" sz="800" dirty="0">
              <a:solidFill>
                <a:srgbClr val="000000"/>
              </a:solidFill>
            </a:endParaRPr>
          </a:p>
          <a:p>
            <a:pPr marL="0" indent="0">
              <a:spcBef>
                <a:spcPts val="0"/>
              </a:spcBef>
              <a:buNone/>
            </a:pPr>
            <a:endParaRPr lang="en-US" sz="800" dirty="0">
              <a:solidFill>
                <a:srgbClr val="000000"/>
              </a:solidFill>
            </a:endParaRPr>
          </a:p>
          <a:p>
            <a:pPr marL="0" indent="0">
              <a:spcBef>
                <a:spcPts val="0"/>
              </a:spcBef>
              <a:buNone/>
            </a:pPr>
            <a:r>
              <a:rPr lang="en-US" sz="800" dirty="0">
                <a:solidFill>
                  <a:srgbClr val="000000"/>
                </a:solidFill>
              </a:rPr>
              <a:t>Sources: IEA, </a:t>
            </a:r>
            <a:r>
              <a:rPr lang="en-US" sz="800" dirty="0">
                <a:solidFill>
                  <a:srgbClr val="000000"/>
                </a:solidFill>
                <a:hlinkClick r:id="rId59"/>
              </a:rPr>
              <a:t>Solar PV Global Supply Chains</a:t>
            </a:r>
            <a:r>
              <a:rPr lang="en-US" sz="800" dirty="0">
                <a:solidFill>
                  <a:srgbClr val="000000"/>
                </a:solidFill>
              </a:rPr>
              <a:t> (2022); PV Magazine, </a:t>
            </a:r>
            <a:r>
              <a:rPr lang="en-US" sz="800" dirty="0">
                <a:solidFill>
                  <a:srgbClr val="000000"/>
                </a:solidFill>
                <a:hlinkClick r:id="rId60"/>
              </a:rPr>
              <a:t>Polysilicon Costs Have Slid by 96% Watt Over Past Two Decades</a:t>
            </a:r>
            <a:r>
              <a:rPr lang="en-US" sz="800" dirty="0">
                <a:solidFill>
                  <a:srgbClr val="000000"/>
                </a:solidFill>
              </a:rPr>
              <a:t> (2023).</a:t>
            </a:r>
            <a:br>
              <a:rPr lang="en-US" sz="800" dirty="0">
                <a:solidFill>
                  <a:srgbClr val="000000"/>
                </a:solidFill>
              </a:rPr>
            </a:br>
            <a:r>
              <a:rPr lang="en-US" sz="800" dirty="0">
                <a:solidFill>
                  <a:srgbClr val="000000"/>
                </a:solidFill>
              </a:rPr>
              <a:t>Credit: </a:t>
            </a:r>
            <a:r>
              <a:rPr lang="en-US" sz="800" dirty="0" err="1">
                <a:solidFill>
                  <a:srgbClr val="000000"/>
                </a:solidFill>
              </a:rPr>
              <a:t>Taicheng</a:t>
            </a:r>
            <a:r>
              <a:rPr lang="en-US" sz="800" dirty="0">
                <a:solidFill>
                  <a:srgbClr val="000000"/>
                </a:solidFill>
              </a:rPr>
              <a:t> Jin, Hassan Riaz,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 </a:t>
            </a:r>
            <a:r>
              <a:rPr lang="en-US" sz="800" dirty="0" err="1">
                <a:solidFill>
                  <a:srgbClr val="000000"/>
                </a:solidFill>
              </a:rPr>
              <a:t>Hyae</a:t>
            </a:r>
            <a:r>
              <a:rPr lang="en-US" sz="800" dirty="0">
                <a:solidFill>
                  <a:srgbClr val="000000"/>
                </a:solidFill>
              </a:rPr>
              <a:t> Ryung Kim, and</a:t>
            </a:r>
            <a:r>
              <a:rPr lang="en-US" sz="800" dirty="0"/>
              <a:t> </a:t>
            </a:r>
            <a:r>
              <a:rPr lang="en-US" sz="800" dirty="0">
                <a:solidFill>
                  <a:srgbClr val="46647B"/>
                </a:solidFill>
                <a:hlinkClick r:id="rId61">
                  <a:extLst>
                    <a:ext uri="{A12FA001-AC4F-418D-AE19-62706E023703}">
                      <ahyp:hlinkClr xmlns:ahyp="http://schemas.microsoft.com/office/drawing/2018/hyperlinkcolor" val="tx"/>
                    </a:ext>
                  </a:extLst>
                </a:hlinkClick>
              </a:rPr>
              <a:t>Gernot Wagner</a:t>
            </a:r>
            <a:r>
              <a:rPr lang="en-US" sz="800" dirty="0">
                <a:solidFill>
                  <a:srgbClr val="000000"/>
                </a:solidFill>
              </a:rPr>
              <a:t>. </a:t>
            </a:r>
            <a:r>
              <a:rPr lang="en-US" sz="800" dirty="0">
                <a:solidFill>
                  <a:srgbClr val="46647B"/>
                </a:solidFill>
                <a:hlinkClick r:id="rId62">
                  <a:extLst>
                    <a:ext uri="{A12FA001-AC4F-418D-AE19-62706E023703}">
                      <ahyp:hlinkClr xmlns:ahyp="http://schemas.microsoft.com/office/drawing/2018/hyperlinkcolor" val="tx"/>
                    </a:ext>
                  </a:extLst>
                </a:hlinkClick>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46647B"/>
                </a:solidFill>
                <a:hlinkClick r:id="rId63">
                  <a:extLst>
                    <a:ext uri="{A12FA001-AC4F-418D-AE19-62706E023703}">
                      <ahyp:hlinkClr xmlns:ahyp="http://schemas.microsoft.com/office/drawing/2018/hyperlinkcolor" val="tx"/>
                    </a:ext>
                  </a:extLst>
                </a:hlinkClick>
              </a:rPr>
              <a:t>Scaling Solar</a:t>
            </a:r>
            <a:r>
              <a:rPr lang="en-US" sz="800" dirty="0">
                <a:solidFill>
                  <a:srgbClr val="000000"/>
                </a:solidFill>
              </a:rPr>
              <a:t>” (</a:t>
            </a:r>
            <a:r>
              <a:rPr lang="en-US" sz="800" dirty="0">
                <a:solidFill>
                  <a:srgbClr val="000000"/>
                </a:solidFill>
                <a:latin typeface="Arial"/>
              </a:rPr>
              <a:t>14 August 2025</a:t>
            </a:r>
            <a:r>
              <a:rPr lang="en-US" sz="800" dirty="0">
                <a:solidFill>
                  <a:srgbClr val="000000"/>
                </a:solidFill>
              </a:rPr>
              <a:t>).</a:t>
            </a:r>
          </a:p>
        </p:txBody>
      </p:sp>
      <p:grpSp>
        <p:nvGrpSpPr>
          <p:cNvPr id="5" name="Group 4">
            <a:extLst>
              <a:ext uri="{FF2B5EF4-FFF2-40B4-BE49-F238E27FC236}">
                <a16:creationId xmlns:a16="http://schemas.microsoft.com/office/drawing/2014/main" id="{8E81864B-7DB6-67BE-8FC0-E22C1E21DF01}"/>
              </a:ext>
            </a:extLst>
          </p:cNvPr>
          <p:cNvGrpSpPr/>
          <p:nvPr/>
        </p:nvGrpSpPr>
        <p:grpSpPr>
          <a:xfrm>
            <a:off x="320673" y="1557696"/>
            <a:ext cx="4178936" cy="288219"/>
            <a:chOff x="320673" y="1557696"/>
            <a:chExt cx="4178936" cy="288219"/>
          </a:xfrm>
        </p:grpSpPr>
        <p:sp>
          <p:nvSpPr>
            <p:cNvPr id="40" name="btfpColumnHeaderBoxText971552"/>
            <p:cNvSpPr txBox="1"/>
            <p:nvPr/>
          </p:nvSpPr>
          <p:spPr bwMode="gray">
            <a:xfrm>
              <a:off x="343533" y="1557696"/>
              <a:ext cx="4156076" cy="288219"/>
            </a:xfrm>
            <a:prstGeom prst="rect">
              <a:avLst/>
            </a:prstGeom>
            <a:noFill/>
          </p:spPr>
          <p:txBody>
            <a:bodyPr vert="horz" wrap="square" lIns="36036" tIns="36036" rIns="36036" bIns="36036" rtlCol="0" anchor="b">
              <a:spAutoFit/>
            </a:bodyPr>
            <a:lstStyle/>
            <a:p>
              <a:pPr marL="0" indent="0">
                <a:spcBef>
                  <a:spcPts val="0"/>
                </a:spcBef>
                <a:buNone/>
              </a:pPr>
              <a:r>
                <a:rPr lang="en-US" sz="1400" b="1" dirty="0">
                  <a:solidFill>
                    <a:srgbClr val="000000"/>
                  </a:solidFill>
                </a:rPr>
                <a:t>Mono-Si makes up ~95% of solar PV production</a:t>
              </a:r>
            </a:p>
          </p:txBody>
        </p:sp>
        <p:cxnSp>
          <p:nvCxnSpPr>
            <p:cNvPr id="41" name="btfpColumnHeaderBoxLine971552"/>
            <p:cNvCxnSpPr>
              <a:cxnSpLocks/>
            </p:cNvCxnSpPr>
            <p:nvPr/>
          </p:nvCxnSpPr>
          <p:spPr bwMode="gray">
            <a:xfrm>
              <a:off x="320673" y="1845915"/>
              <a:ext cx="4156076"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cxnSp>
        <p:nvCxnSpPr>
          <p:cNvPr id="71" name="Straight Connector 70">
            <a:extLst>
              <a:ext uri="{FF2B5EF4-FFF2-40B4-BE49-F238E27FC236}">
                <a16:creationId xmlns:a16="http://schemas.microsoft.com/office/drawing/2014/main" id="{DB9A80C4-42D5-A539-8109-F562DC8513B5}"/>
              </a:ext>
            </a:extLst>
          </p:cNvPr>
          <p:cNvCxnSpPr/>
          <p:nvPr>
            <p:custDataLst>
              <p:tags r:id="rId4"/>
            </p:custDataLst>
          </p:nvPr>
        </p:nvCxnSpPr>
        <p:spPr bwMode="gray">
          <a:xfrm>
            <a:off x="366713" y="5483225"/>
            <a:ext cx="3897313"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C7117F19-FC6E-4E0D-1E5E-F8326E0D9728}"/>
              </a:ext>
            </a:extLst>
          </p:cNvPr>
          <p:cNvCxnSpPr/>
          <p:nvPr>
            <p:custDataLst>
              <p:tags r:id="rId5"/>
            </p:custDataLst>
          </p:nvPr>
        </p:nvCxnSpPr>
        <p:spPr bwMode="gray">
          <a:xfrm>
            <a:off x="366713" y="5153025"/>
            <a:ext cx="3897313"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F73630C2-7F29-1225-73B0-D7653B64BE4E}"/>
              </a:ext>
            </a:extLst>
          </p:cNvPr>
          <p:cNvCxnSpPr/>
          <p:nvPr>
            <p:custDataLst>
              <p:tags r:id="rId6"/>
            </p:custDataLst>
          </p:nvPr>
        </p:nvCxnSpPr>
        <p:spPr bwMode="gray">
          <a:xfrm>
            <a:off x="366713" y="4824413"/>
            <a:ext cx="3897313"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114C1418-E9FC-16A1-FAAB-2135F7690CE9}"/>
              </a:ext>
            </a:extLst>
          </p:cNvPr>
          <p:cNvCxnSpPr/>
          <p:nvPr>
            <p:custDataLst>
              <p:tags r:id="rId7"/>
            </p:custDataLst>
          </p:nvPr>
        </p:nvCxnSpPr>
        <p:spPr bwMode="gray">
          <a:xfrm>
            <a:off x="366713" y="4494213"/>
            <a:ext cx="3897313"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434A7E72-2D7E-AF7D-BF82-AD24C4ADD8F2}"/>
              </a:ext>
            </a:extLst>
          </p:cNvPr>
          <p:cNvCxnSpPr/>
          <p:nvPr>
            <p:custDataLst>
              <p:tags r:id="rId8"/>
            </p:custDataLst>
          </p:nvPr>
        </p:nvCxnSpPr>
        <p:spPr bwMode="gray">
          <a:xfrm>
            <a:off x="366713" y="4165600"/>
            <a:ext cx="3897313"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0AE2BF7E-1E8F-3A0A-B5B4-21ABD120F9F0}"/>
              </a:ext>
            </a:extLst>
          </p:cNvPr>
          <p:cNvCxnSpPr/>
          <p:nvPr>
            <p:custDataLst>
              <p:tags r:id="rId9"/>
            </p:custDataLst>
          </p:nvPr>
        </p:nvCxnSpPr>
        <p:spPr bwMode="gray">
          <a:xfrm>
            <a:off x="366713" y="3836988"/>
            <a:ext cx="3897313"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64041EA6-45C0-4318-ECBB-7D2ABF6AE936}"/>
              </a:ext>
            </a:extLst>
          </p:cNvPr>
          <p:cNvCxnSpPr/>
          <p:nvPr>
            <p:custDataLst>
              <p:tags r:id="rId10"/>
            </p:custDataLst>
          </p:nvPr>
        </p:nvCxnSpPr>
        <p:spPr bwMode="gray">
          <a:xfrm>
            <a:off x="366713" y="3506788"/>
            <a:ext cx="3897313"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EBD0914A-BC1C-9373-8695-6E4430F34D8A}"/>
              </a:ext>
            </a:extLst>
          </p:cNvPr>
          <p:cNvCxnSpPr/>
          <p:nvPr>
            <p:custDataLst>
              <p:tags r:id="rId11"/>
            </p:custDataLst>
          </p:nvPr>
        </p:nvCxnSpPr>
        <p:spPr bwMode="gray">
          <a:xfrm>
            <a:off x="366713" y="3178175"/>
            <a:ext cx="3897313"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244501C7-78C4-C10E-EBEA-0DF4D7FBBAA9}"/>
              </a:ext>
            </a:extLst>
          </p:cNvPr>
          <p:cNvCxnSpPr/>
          <p:nvPr>
            <p:custDataLst>
              <p:tags r:id="rId12"/>
            </p:custDataLst>
          </p:nvPr>
        </p:nvCxnSpPr>
        <p:spPr bwMode="gray">
          <a:xfrm>
            <a:off x="366713" y="2847975"/>
            <a:ext cx="3897313"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48E521AB-B7B2-92C1-83F0-72FEBA0C5310}"/>
              </a:ext>
            </a:extLst>
          </p:cNvPr>
          <p:cNvCxnSpPr/>
          <p:nvPr>
            <p:custDataLst>
              <p:tags r:id="rId13"/>
            </p:custDataLst>
          </p:nvPr>
        </p:nvCxnSpPr>
        <p:spPr bwMode="gray">
          <a:xfrm>
            <a:off x="366713" y="2519363"/>
            <a:ext cx="3897313"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90" name="Chart 89">
            <a:extLst>
              <a:ext uri="{FF2B5EF4-FFF2-40B4-BE49-F238E27FC236}">
                <a16:creationId xmlns:a16="http://schemas.microsoft.com/office/drawing/2014/main" id="{7E2DA217-E530-DC70-BB3B-DE0CB2236C91}"/>
              </a:ext>
            </a:extLst>
          </p:cNvPr>
          <p:cNvGraphicFramePr/>
          <p:nvPr>
            <p:custDataLst>
              <p:tags r:id="rId14"/>
            </p:custDataLst>
            <p:extLst>
              <p:ext uri="{D42A27DB-BD31-4B8C-83A1-F6EECF244321}">
                <p14:modId xmlns:p14="http://schemas.microsoft.com/office/powerpoint/2010/main" val="3545384853"/>
              </p:ext>
            </p:extLst>
          </p:nvPr>
        </p:nvGraphicFramePr>
        <p:xfrm>
          <a:off x="284163" y="2333625"/>
          <a:ext cx="4121150" cy="3663950"/>
        </p:xfrm>
        <a:graphic>
          <a:graphicData uri="http://schemas.openxmlformats.org/drawingml/2006/chart">
            <c:chart xmlns:c="http://schemas.openxmlformats.org/drawingml/2006/chart" xmlns:r="http://schemas.openxmlformats.org/officeDocument/2006/relationships" r:id="rId64"/>
          </a:graphicData>
        </a:graphic>
      </p:graphicFrame>
      <p:cxnSp>
        <p:nvCxnSpPr>
          <p:cNvPr id="144" name="Straight Connector 143">
            <a:extLst>
              <a:ext uri="{FF2B5EF4-FFF2-40B4-BE49-F238E27FC236}">
                <a16:creationId xmlns:a16="http://schemas.microsoft.com/office/drawing/2014/main" id="{1D620B34-B67F-6AA1-752C-4457698669D7}"/>
              </a:ext>
            </a:extLst>
          </p:cNvPr>
          <p:cNvCxnSpPr>
            <a:cxnSpLocks/>
          </p:cNvCxnSpPr>
          <p:nvPr>
            <p:custDataLst>
              <p:tags r:id="rId15"/>
            </p:custDataLst>
          </p:nvPr>
        </p:nvCxnSpPr>
        <p:spPr bwMode="auto">
          <a:xfrm flipH="1">
            <a:off x="4159250" y="2657475"/>
            <a:ext cx="38100" cy="0"/>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94" name="Text Placeholder 10">
            <a:extLst>
              <a:ext uri="{FF2B5EF4-FFF2-40B4-BE49-F238E27FC236}">
                <a16:creationId xmlns:a16="http://schemas.microsoft.com/office/drawing/2014/main" id="{115DFB91-512B-3844-A114-92FBEDCA92F2}"/>
              </a:ext>
            </a:extLst>
          </p:cNvPr>
          <p:cNvSpPr>
            <a:spLocks/>
          </p:cNvSpPr>
          <p:nvPr>
            <p:custDataLst>
              <p:tags r:id="rId16"/>
            </p:custDataLst>
          </p:nvPr>
        </p:nvSpPr>
        <p:spPr bwMode="auto">
          <a:xfrm>
            <a:off x="366713" y="2239963"/>
            <a:ext cx="3487738"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000" dirty="0"/>
              <a:t>Global PV module production by technology (in % of total GW)</a:t>
            </a:r>
            <a:endParaRPr lang="en-US" sz="1000" dirty="0"/>
          </a:p>
        </p:txBody>
      </p:sp>
      <p:sp>
        <p:nvSpPr>
          <p:cNvPr id="147" name="Text Placeholder 10">
            <a:extLst>
              <a:ext uri="{FF2B5EF4-FFF2-40B4-BE49-F238E27FC236}">
                <a16:creationId xmlns:a16="http://schemas.microsoft.com/office/drawing/2014/main" id="{D45EB293-0789-3D2E-29BC-850732165710}"/>
              </a:ext>
            </a:extLst>
          </p:cNvPr>
          <p:cNvSpPr txBox="1">
            <a:spLocks/>
          </p:cNvSpPr>
          <p:nvPr>
            <p:custDataLst>
              <p:tags r:id="rId17"/>
            </p:custDataLst>
          </p:nvPr>
        </p:nvSpPr>
        <p:spPr bwMode="gray">
          <a:xfrm>
            <a:off x="427038" y="5105400"/>
            <a:ext cx="233363" cy="122238"/>
          </a:xfrm>
          <a:prstGeom prst="rect">
            <a:avLst/>
          </a:prstGeom>
          <a:solidFill>
            <a:schemeClr val="accent1"/>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1D23244F-157D-4BFF-AB59-3C51803CFC53}" type="datetime'''''''''''39''''''''''%'''''''">
              <a:rPr lang="en-US" altLang="en-US" sz="800" smtClean="0">
                <a:solidFill>
                  <a:schemeClr val="bg1"/>
                </a:solidFill>
                <a:effectLst/>
              </a:rPr>
              <a:pPr marL="0" indent="0" algn="ctr">
                <a:spcBef>
                  <a:spcPct val="0"/>
                </a:spcBef>
                <a:spcAft>
                  <a:spcPct val="0"/>
                </a:spcAft>
                <a:buNone/>
              </a:pPr>
              <a:t>39%</a:t>
            </a:fld>
            <a:endParaRPr lang="en-US" sz="800">
              <a:solidFill>
                <a:schemeClr val="bg1"/>
              </a:solidFill>
            </a:endParaRPr>
          </a:p>
        </p:txBody>
      </p:sp>
      <p:sp>
        <p:nvSpPr>
          <p:cNvPr id="148" name="Text Placeholder 10">
            <a:extLst>
              <a:ext uri="{FF2B5EF4-FFF2-40B4-BE49-F238E27FC236}">
                <a16:creationId xmlns:a16="http://schemas.microsoft.com/office/drawing/2014/main" id="{21FA3479-33EC-C7F1-A811-F618B4096BAE}"/>
              </a:ext>
            </a:extLst>
          </p:cNvPr>
          <p:cNvSpPr txBox="1">
            <a:spLocks/>
          </p:cNvSpPr>
          <p:nvPr>
            <p:custDataLst>
              <p:tags r:id="rId18"/>
            </p:custDataLst>
          </p:nvPr>
        </p:nvSpPr>
        <p:spPr bwMode="gray">
          <a:xfrm>
            <a:off x="427038" y="3652838"/>
            <a:ext cx="233363" cy="122238"/>
          </a:xfrm>
          <a:prstGeom prst="rect">
            <a:avLst/>
          </a:prstGeom>
          <a:solidFill>
            <a:schemeClr val="accent2"/>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70757E82-6255-46D1-87CE-8B35D9821FCE}" type="datetime'''''''''''''''4''''''''''''''''''9''''''''%'''''''''''''">
              <a:rPr lang="en-US" altLang="en-US" sz="800" smtClean="0">
                <a:solidFill>
                  <a:schemeClr val="bg1"/>
                </a:solidFill>
                <a:effectLst/>
              </a:rPr>
              <a:pPr marL="0" indent="0" algn="ctr">
                <a:spcBef>
                  <a:spcPct val="0"/>
                </a:spcBef>
                <a:spcAft>
                  <a:spcPct val="0"/>
                </a:spcAft>
                <a:buNone/>
              </a:pPr>
              <a:t>49%</a:t>
            </a:fld>
            <a:endParaRPr lang="en-US" sz="800">
              <a:solidFill>
                <a:schemeClr val="bg1"/>
              </a:solidFill>
            </a:endParaRPr>
          </a:p>
        </p:txBody>
      </p:sp>
      <p:sp>
        <p:nvSpPr>
          <p:cNvPr id="150" name="Text Placeholder 10">
            <a:extLst>
              <a:ext uri="{FF2B5EF4-FFF2-40B4-BE49-F238E27FC236}">
                <a16:creationId xmlns:a16="http://schemas.microsoft.com/office/drawing/2014/main" id="{8CAEA8F1-BE81-8808-AC82-0A115A04FAED}"/>
              </a:ext>
            </a:extLst>
          </p:cNvPr>
          <p:cNvSpPr txBox="1">
            <a:spLocks/>
          </p:cNvSpPr>
          <p:nvPr>
            <p:custDataLst>
              <p:tags r:id="rId19"/>
            </p:custDataLst>
          </p:nvPr>
        </p:nvSpPr>
        <p:spPr bwMode="gray">
          <a:xfrm>
            <a:off x="427038" y="2651125"/>
            <a:ext cx="233363" cy="122238"/>
          </a:xfrm>
          <a:prstGeom prst="rect">
            <a:avLst/>
          </a:prstGeom>
          <a:solidFill>
            <a:schemeClr val="accent3"/>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7E6DCEA9-8F8A-42F4-9438-D42949542542}" type="datetime'''''''''12''''''''''''''''''''''''%'''''''">
              <a:rPr lang="en-US" altLang="en-US" sz="800" smtClean="0">
                <a:solidFill>
                  <a:schemeClr val="bg1"/>
                </a:solidFill>
                <a:effectLst/>
              </a:rPr>
              <a:pPr marL="0" indent="0" algn="ctr">
                <a:spcBef>
                  <a:spcPct val="0"/>
                </a:spcBef>
                <a:spcAft>
                  <a:spcPct val="0"/>
                </a:spcAft>
                <a:buNone/>
              </a:pPr>
              <a:t>12%</a:t>
            </a:fld>
            <a:endParaRPr lang="en-US" sz="800" dirty="0">
              <a:solidFill>
                <a:schemeClr val="bg1"/>
              </a:solidFill>
            </a:endParaRPr>
          </a:p>
        </p:txBody>
      </p:sp>
      <p:sp>
        <p:nvSpPr>
          <p:cNvPr id="21" name="Text Placeholder 10">
            <a:extLst>
              <a:ext uri="{FF2B5EF4-FFF2-40B4-BE49-F238E27FC236}">
                <a16:creationId xmlns:a16="http://schemas.microsoft.com/office/drawing/2014/main" id="{115DFB91-512B-3844-A114-92FBEDCA92F2}"/>
              </a:ext>
            </a:extLst>
          </p:cNvPr>
          <p:cNvSpPr>
            <a:spLocks/>
          </p:cNvSpPr>
          <p:nvPr>
            <p:custDataLst>
              <p:tags r:id="rId20"/>
            </p:custDataLst>
          </p:nvPr>
        </p:nvSpPr>
        <p:spPr bwMode="auto">
          <a:xfrm>
            <a:off x="422275" y="5845175"/>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E513277-5EBD-4CC6-A57F-3B24F80D87F8}" type="datetime'''''''''''''''''''''2''''''''''''''''0''''1''''''1'''''''''''">
              <a:rPr lang="en-US" altLang="en-US" sz="800" smtClean="0"/>
              <a:pPr marL="0" lvl="0" indent="0" algn="ctr">
                <a:spcBef>
                  <a:spcPct val="0"/>
                </a:spcBef>
                <a:spcAft>
                  <a:spcPct val="0"/>
                </a:spcAft>
                <a:buNone/>
              </a:pPr>
              <a:t>2011</a:t>
            </a:fld>
            <a:endParaRPr lang="en-US" sz="800" dirty="0"/>
          </a:p>
        </p:txBody>
      </p:sp>
      <p:sp>
        <p:nvSpPr>
          <p:cNvPr id="22" name="Text Placeholder 10">
            <a:extLst>
              <a:ext uri="{FF2B5EF4-FFF2-40B4-BE49-F238E27FC236}">
                <a16:creationId xmlns:a16="http://schemas.microsoft.com/office/drawing/2014/main" id="{115DFB91-512B-3844-A114-92FBEDCA92F2}"/>
              </a:ext>
            </a:extLst>
          </p:cNvPr>
          <p:cNvSpPr>
            <a:spLocks/>
          </p:cNvSpPr>
          <p:nvPr>
            <p:custDataLst>
              <p:tags r:id="rId21"/>
            </p:custDataLst>
          </p:nvPr>
        </p:nvSpPr>
        <p:spPr bwMode="auto">
          <a:xfrm>
            <a:off x="776288" y="5845175"/>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ADEF20A-AB6A-4FBD-A8A0-A461E9C04B95}" type="datetime'''''2''''''''''''''0''''''''''''''''''''1''''''2'''">
              <a:rPr lang="en-US" altLang="en-US" sz="800" smtClean="0"/>
              <a:pPr marL="0" lvl="0" indent="0" algn="ctr">
                <a:spcBef>
                  <a:spcPct val="0"/>
                </a:spcBef>
                <a:spcAft>
                  <a:spcPct val="0"/>
                </a:spcAft>
                <a:buNone/>
              </a:pPr>
              <a:t>2012</a:t>
            </a:fld>
            <a:endParaRPr lang="en-US" sz="800"/>
          </a:p>
        </p:txBody>
      </p:sp>
      <p:sp>
        <p:nvSpPr>
          <p:cNvPr id="23" name="Text Placeholder 10">
            <a:extLst>
              <a:ext uri="{FF2B5EF4-FFF2-40B4-BE49-F238E27FC236}">
                <a16:creationId xmlns:a16="http://schemas.microsoft.com/office/drawing/2014/main" id="{115DFB91-512B-3844-A114-92FBEDCA92F2}"/>
              </a:ext>
            </a:extLst>
          </p:cNvPr>
          <p:cNvSpPr>
            <a:spLocks/>
          </p:cNvSpPr>
          <p:nvPr>
            <p:custDataLst>
              <p:tags r:id="rId22"/>
            </p:custDataLst>
          </p:nvPr>
        </p:nvSpPr>
        <p:spPr bwMode="auto">
          <a:xfrm>
            <a:off x="1130300" y="5845175"/>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8E99F50-E7C7-463F-8898-C47E4D7995CF}" type="datetime'''2''''''0''''''1''''''''''''''''''''3'''''''''''''''''''''">
              <a:rPr lang="en-US" altLang="en-US" sz="800" smtClean="0"/>
              <a:pPr marL="0" lvl="0" indent="0" algn="ctr">
                <a:spcBef>
                  <a:spcPct val="0"/>
                </a:spcBef>
                <a:spcAft>
                  <a:spcPct val="0"/>
                </a:spcAft>
                <a:buNone/>
              </a:pPr>
              <a:t>2013</a:t>
            </a:fld>
            <a:endParaRPr lang="en-US" sz="800"/>
          </a:p>
        </p:txBody>
      </p:sp>
      <p:sp>
        <p:nvSpPr>
          <p:cNvPr id="37" name="Text Placeholder 10">
            <a:extLst>
              <a:ext uri="{FF2B5EF4-FFF2-40B4-BE49-F238E27FC236}">
                <a16:creationId xmlns:a16="http://schemas.microsoft.com/office/drawing/2014/main" id="{115DFB91-512B-3844-A114-92FBEDCA92F2}"/>
              </a:ext>
            </a:extLst>
          </p:cNvPr>
          <p:cNvSpPr>
            <a:spLocks/>
          </p:cNvSpPr>
          <p:nvPr>
            <p:custDataLst>
              <p:tags r:id="rId23"/>
            </p:custDataLst>
          </p:nvPr>
        </p:nvSpPr>
        <p:spPr bwMode="auto">
          <a:xfrm>
            <a:off x="1485900" y="5845175"/>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8854A34-3DB1-4424-94C3-60F8C5EA43FA}" type="datetime'''''2''''''''''0''''''''''''''1''''''''4'''''''">
              <a:rPr lang="en-US" altLang="en-US" sz="800" smtClean="0"/>
              <a:pPr marL="0" lvl="0" indent="0" algn="ctr">
                <a:spcBef>
                  <a:spcPct val="0"/>
                </a:spcBef>
                <a:spcAft>
                  <a:spcPct val="0"/>
                </a:spcAft>
                <a:buNone/>
              </a:pPr>
              <a:t>2014</a:t>
            </a:fld>
            <a:endParaRPr lang="en-US" sz="800"/>
          </a:p>
        </p:txBody>
      </p:sp>
      <p:sp>
        <p:nvSpPr>
          <p:cNvPr id="38" name="Text Placeholder 10">
            <a:extLst>
              <a:ext uri="{FF2B5EF4-FFF2-40B4-BE49-F238E27FC236}">
                <a16:creationId xmlns:a16="http://schemas.microsoft.com/office/drawing/2014/main" id="{115DFB91-512B-3844-A114-92FBEDCA92F2}"/>
              </a:ext>
            </a:extLst>
          </p:cNvPr>
          <p:cNvSpPr>
            <a:spLocks/>
          </p:cNvSpPr>
          <p:nvPr>
            <p:custDataLst>
              <p:tags r:id="rId24"/>
            </p:custDataLst>
          </p:nvPr>
        </p:nvSpPr>
        <p:spPr bwMode="auto">
          <a:xfrm>
            <a:off x="1839913" y="5845175"/>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EE801BA-EEDA-4F91-9A5D-485C4031E98F}" type="datetime'''''2''''0''''''''''''''''''''''1''''''''''''''''5'''">
              <a:rPr lang="en-US" altLang="en-US" sz="800" smtClean="0"/>
              <a:pPr marL="0" lvl="0" indent="0" algn="ctr">
                <a:spcBef>
                  <a:spcPct val="0"/>
                </a:spcBef>
                <a:spcAft>
                  <a:spcPct val="0"/>
                </a:spcAft>
                <a:buNone/>
              </a:pPr>
              <a:t>2015</a:t>
            </a:fld>
            <a:endParaRPr lang="en-US" sz="800"/>
          </a:p>
        </p:txBody>
      </p:sp>
      <p:sp>
        <p:nvSpPr>
          <p:cNvPr id="42" name="Text Placeholder 10">
            <a:extLst>
              <a:ext uri="{FF2B5EF4-FFF2-40B4-BE49-F238E27FC236}">
                <a16:creationId xmlns:a16="http://schemas.microsoft.com/office/drawing/2014/main" id="{115DFB91-512B-3844-A114-92FBEDCA92F2}"/>
              </a:ext>
            </a:extLst>
          </p:cNvPr>
          <p:cNvSpPr>
            <a:spLocks/>
          </p:cNvSpPr>
          <p:nvPr>
            <p:custDataLst>
              <p:tags r:id="rId25"/>
            </p:custDataLst>
          </p:nvPr>
        </p:nvSpPr>
        <p:spPr bwMode="auto">
          <a:xfrm>
            <a:off x="2193925" y="5845175"/>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4147CA9-993B-4AF0-8E9B-EDBCC3363866}" type="datetime'''''''''''2''''''''01''''''''''6'''''''''''''''">
              <a:rPr lang="en-US" altLang="en-US" sz="800" smtClean="0"/>
              <a:pPr marL="0" lvl="0" indent="0" algn="ctr">
                <a:spcBef>
                  <a:spcPct val="0"/>
                </a:spcBef>
                <a:spcAft>
                  <a:spcPct val="0"/>
                </a:spcAft>
                <a:buNone/>
              </a:pPr>
              <a:t>2016</a:t>
            </a:fld>
            <a:endParaRPr lang="en-US" sz="800"/>
          </a:p>
        </p:txBody>
      </p:sp>
      <p:sp>
        <p:nvSpPr>
          <p:cNvPr id="43" name="Text Placeholder 10">
            <a:extLst>
              <a:ext uri="{FF2B5EF4-FFF2-40B4-BE49-F238E27FC236}">
                <a16:creationId xmlns:a16="http://schemas.microsoft.com/office/drawing/2014/main" id="{115DFB91-512B-3844-A114-92FBEDCA92F2}"/>
              </a:ext>
            </a:extLst>
          </p:cNvPr>
          <p:cNvSpPr>
            <a:spLocks/>
          </p:cNvSpPr>
          <p:nvPr>
            <p:custDataLst>
              <p:tags r:id="rId26"/>
            </p:custDataLst>
          </p:nvPr>
        </p:nvSpPr>
        <p:spPr bwMode="auto">
          <a:xfrm>
            <a:off x="2547938" y="5845175"/>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B2E68BB-E6CA-42F5-B4A1-7F9316349389}" type="datetime'''''''20''17'''''''''''''''''''''''''''''''''''''''">
              <a:rPr lang="en-US" altLang="en-US" sz="800" smtClean="0"/>
              <a:pPr marL="0" lvl="0" indent="0" algn="ctr">
                <a:spcBef>
                  <a:spcPct val="0"/>
                </a:spcBef>
                <a:spcAft>
                  <a:spcPct val="0"/>
                </a:spcAft>
                <a:buNone/>
              </a:pPr>
              <a:t>2017</a:t>
            </a:fld>
            <a:endParaRPr lang="en-US" sz="800"/>
          </a:p>
        </p:txBody>
      </p:sp>
      <p:sp>
        <p:nvSpPr>
          <p:cNvPr id="44" name="Text Placeholder 10">
            <a:extLst>
              <a:ext uri="{FF2B5EF4-FFF2-40B4-BE49-F238E27FC236}">
                <a16:creationId xmlns:a16="http://schemas.microsoft.com/office/drawing/2014/main" id="{115DFB91-512B-3844-A114-92FBEDCA92F2}"/>
              </a:ext>
            </a:extLst>
          </p:cNvPr>
          <p:cNvSpPr>
            <a:spLocks/>
          </p:cNvSpPr>
          <p:nvPr>
            <p:custDataLst>
              <p:tags r:id="rId27"/>
            </p:custDataLst>
          </p:nvPr>
        </p:nvSpPr>
        <p:spPr bwMode="auto">
          <a:xfrm>
            <a:off x="2901950" y="5845175"/>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DE6EDDA-1648-4783-9526-A60929FF0D56}" type="datetime'''''''2''''''''''''''''''''''''0''''''''18'''''''''''''''''''">
              <a:rPr lang="en-US" altLang="en-US" sz="800" smtClean="0"/>
              <a:pPr marL="0" lvl="0" indent="0" algn="ctr">
                <a:spcBef>
                  <a:spcPct val="0"/>
                </a:spcBef>
                <a:spcAft>
                  <a:spcPct val="0"/>
                </a:spcAft>
                <a:buNone/>
              </a:pPr>
              <a:t>2018</a:t>
            </a:fld>
            <a:endParaRPr lang="en-US" sz="800"/>
          </a:p>
        </p:txBody>
      </p:sp>
      <p:sp>
        <p:nvSpPr>
          <p:cNvPr id="45" name="Text Placeholder 10">
            <a:extLst>
              <a:ext uri="{FF2B5EF4-FFF2-40B4-BE49-F238E27FC236}">
                <a16:creationId xmlns:a16="http://schemas.microsoft.com/office/drawing/2014/main" id="{115DFB91-512B-3844-A114-92FBEDCA92F2}"/>
              </a:ext>
            </a:extLst>
          </p:cNvPr>
          <p:cNvSpPr>
            <a:spLocks/>
          </p:cNvSpPr>
          <p:nvPr>
            <p:custDataLst>
              <p:tags r:id="rId28"/>
            </p:custDataLst>
          </p:nvPr>
        </p:nvSpPr>
        <p:spPr bwMode="auto">
          <a:xfrm>
            <a:off x="3255963" y="5845175"/>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64B245A-6D66-401E-AA0D-F804C4E4438E}" type="datetime'''''''''''''''2''''''''0''''''''''''''''''''1''''''''9'''''">
              <a:rPr lang="en-US" altLang="en-US" sz="800" smtClean="0"/>
              <a:pPr marL="0" lvl="0" indent="0" algn="ctr">
                <a:spcBef>
                  <a:spcPct val="0"/>
                </a:spcBef>
                <a:spcAft>
                  <a:spcPct val="0"/>
                </a:spcAft>
                <a:buNone/>
              </a:pPr>
              <a:t>2019</a:t>
            </a:fld>
            <a:endParaRPr lang="en-US" sz="800"/>
          </a:p>
        </p:txBody>
      </p:sp>
      <p:sp>
        <p:nvSpPr>
          <p:cNvPr id="46" name="Text Placeholder 10">
            <a:extLst>
              <a:ext uri="{FF2B5EF4-FFF2-40B4-BE49-F238E27FC236}">
                <a16:creationId xmlns:a16="http://schemas.microsoft.com/office/drawing/2014/main" id="{115DFB91-512B-3844-A114-92FBEDCA92F2}"/>
              </a:ext>
            </a:extLst>
          </p:cNvPr>
          <p:cNvSpPr>
            <a:spLocks/>
          </p:cNvSpPr>
          <p:nvPr>
            <p:custDataLst>
              <p:tags r:id="rId29"/>
            </p:custDataLst>
          </p:nvPr>
        </p:nvSpPr>
        <p:spPr bwMode="auto">
          <a:xfrm>
            <a:off x="3611563" y="5845175"/>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A82AA18-A37D-466F-93A1-0D59EA524BF0}" type="datetime'''2''''0''''''''''''''''2''''0'">
              <a:rPr lang="en-US" altLang="en-US" sz="800" smtClean="0"/>
              <a:pPr marL="0" lvl="0" indent="0" algn="ctr">
                <a:spcBef>
                  <a:spcPct val="0"/>
                </a:spcBef>
                <a:spcAft>
                  <a:spcPct val="0"/>
                </a:spcAft>
                <a:buNone/>
              </a:pPr>
              <a:t>2020</a:t>
            </a:fld>
            <a:endParaRPr lang="en-US" sz="800"/>
          </a:p>
        </p:txBody>
      </p:sp>
      <p:sp>
        <p:nvSpPr>
          <p:cNvPr id="142" name="Text Placeholder 10">
            <a:extLst>
              <a:ext uri="{FF2B5EF4-FFF2-40B4-BE49-F238E27FC236}">
                <a16:creationId xmlns:a16="http://schemas.microsoft.com/office/drawing/2014/main" id="{0BF9F23B-63C5-4DB2-C007-161E7B8F971D}"/>
              </a:ext>
            </a:extLst>
          </p:cNvPr>
          <p:cNvSpPr txBox="1">
            <a:spLocks/>
          </p:cNvSpPr>
          <p:nvPr>
            <p:custDataLst>
              <p:tags r:id="rId30"/>
            </p:custDataLst>
          </p:nvPr>
        </p:nvSpPr>
        <p:spPr bwMode="gray">
          <a:xfrm>
            <a:off x="3970338" y="4186238"/>
            <a:ext cx="233363" cy="122238"/>
          </a:xfrm>
          <a:prstGeom prst="rect">
            <a:avLst/>
          </a:prstGeom>
          <a:solidFill>
            <a:schemeClr val="accent1"/>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13C883F9-002D-40AE-891C-F0AD63DB271E}" type="datetime'''''''''''''''''''''''''9''''''''''''''''5''''''''%'''''''">
              <a:rPr lang="en-US" altLang="en-US" sz="800" smtClean="0">
                <a:solidFill>
                  <a:schemeClr val="bg1"/>
                </a:solidFill>
                <a:effectLst/>
              </a:rPr>
              <a:pPr marL="0" indent="0" algn="ctr">
                <a:spcBef>
                  <a:spcPct val="0"/>
                </a:spcBef>
                <a:spcAft>
                  <a:spcPct val="0"/>
                </a:spcAft>
                <a:buNone/>
              </a:pPr>
              <a:t>95%</a:t>
            </a:fld>
            <a:endParaRPr lang="en-US" sz="800">
              <a:solidFill>
                <a:schemeClr val="bg1"/>
              </a:solidFill>
            </a:endParaRPr>
          </a:p>
        </p:txBody>
      </p:sp>
      <p:sp>
        <p:nvSpPr>
          <p:cNvPr id="47" name="Text Placeholder 10">
            <a:extLst>
              <a:ext uri="{FF2B5EF4-FFF2-40B4-BE49-F238E27FC236}">
                <a16:creationId xmlns:a16="http://schemas.microsoft.com/office/drawing/2014/main" id="{115DFB91-512B-3844-A114-92FBEDCA92F2}"/>
              </a:ext>
            </a:extLst>
          </p:cNvPr>
          <p:cNvSpPr>
            <a:spLocks/>
          </p:cNvSpPr>
          <p:nvPr>
            <p:custDataLst>
              <p:tags r:id="rId31"/>
            </p:custDataLst>
          </p:nvPr>
        </p:nvSpPr>
        <p:spPr bwMode="auto">
          <a:xfrm>
            <a:off x="3965575" y="5845175"/>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06D0B13-10F4-4FD3-ADE2-6F8D3CFDC237}" type="datetime'''2''0''''''''''''''''''''''''''''2''''''1'''''">
              <a:rPr lang="en-US" altLang="en-US" sz="800" smtClean="0"/>
              <a:pPr marL="0" lvl="0" indent="0" algn="ctr">
                <a:spcBef>
                  <a:spcPct val="0"/>
                </a:spcBef>
                <a:spcAft>
                  <a:spcPct val="0"/>
                </a:spcAft>
                <a:buNone/>
              </a:pPr>
              <a:t>2021</a:t>
            </a:fld>
            <a:endParaRPr lang="en-US" sz="800"/>
          </a:p>
        </p:txBody>
      </p:sp>
      <p:sp>
        <p:nvSpPr>
          <p:cNvPr id="57" name="TextBox 8">
            <a:extLst>
              <a:ext uri="{FF2B5EF4-FFF2-40B4-BE49-F238E27FC236}">
                <a16:creationId xmlns:a16="http://schemas.microsoft.com/office/drawing/2014/main" id="{0C657577-D6D1-3C12-9C56-626BDB83BA4C}"/>
              </a:ext>
            </a:extLst>
          </p:cNvPr>
          <p:cNvSpPr txBox="1"/>
          <p:nvPr/>
        </p:nvSpPr>
        <p:spPr bwMode="gray">
          <a:xfrm>
            <a:off x="8951595" y="1554480"/>
            <a:ext cx="2836545" cy="4218988"/>
          </a:xfrm>
          <a:prstGeom prst="rect">
            <a:avLst/>
          </a:prstGeom>
          <a:solidFill>
            <a:srgbClr val="E3E8EE"/>
          </a:solidFill>
        </p:spPr>
        <p:txBody>
          <a:bodyPr wrap="square" lIns="137160" tIns="137160" rIns="274320" bIns="137160" rtlCol="0">
            <a:noAutofit/>
          </a:bodyPr>
          <a:lstStyle/>
          <a:p>
            <a:pPr marL="0" indent="0">
              <a:spcBef>
                <a:spcPts val="600"/>
              </a:spcBef>
              <a:spcAft>
                <a:spcPts val="600"/>
              </a:spcAft>
              <a:buNone/>
            </a:pPr>
            <a:r>
              <a:rPr lang="en-US" sz="1250" b="1" dirty="0"/>
              <a:t>Observations</a:t>
            </a:r>
            <a:endParaRPr kumimoji="0" lang="en-US" sz="1050" i="0" u="none" strike="noStrike" kern="1200" cap="none" spc="0" normalizeH="0" baseline="0" noProof="0" dirty="0">
              <a:ln>
                <a:noFill/>
              </a:ln>
              <a:solidFill>
                <a:srgbClr val="000000"/>
              </a:solidFill>
              <a:effectLst/>
              <a:uLnTx/>
              <a:uFillTx/>
              <a:latin typeface="Arial"/>
              <a:ea typeface="+mn-ea"/>
              <a:cs typeface="+mn-cs"/>
            </a:endParaRPr>
          </a:p>
          <a:p>
            <a:pPr>
              <a:spcBef>
                <a:spcPts val="600"/>
              </a:spcBef>
            </a:pPr>
            <a:r>
              <a:rPr lang="en-US" sz="1050" dirty="0"/>
              <a:t>From 2018 to 2021, </a:t>
            </a:r>
            <a:r>
              <a:rPr lang="en-US" sz="1050" b="1" dirty="0"/>
              <a:t>c-Si cell production has shifted dramatically </a:t>
            </a:r>
            <a:r>
              <a:rPr lang="en-US" sz="1050" dirty="0"/>
              <a:t>from </a:t>
            </a:r>
            <a:r>
              <a:rPr lang="en-US" sz="1050" b="1" dirty="0"/>
              <a:t>poly-Si </a:t>
            </a:r>
            <a:r>
              <a:rPr lang="en-US" sz="1050" dirty="0"/>
              <a:t>to </a:t>
            </a:r>
            <a:r>
              <a:rPr lang="en-US" sz="1050" b="1" dirty="0"/>
              <a:t>mono-Si</a:t>
            </a:r>
            <a:r>
              <a:rPr lang="en-US" sz="1050" dirty="0"/>
              <a:t>.</a:t>
            </a:r>
          </a:p>
          <a:p>
            <a:pPr>
              <a:spcBef>
                <a:spcPts val="600"/>
              </a:spcBef>
            </a:pPr>
            <a:r>
              <a:rPr lang="en-US" sz="1050" dirty="0"/>
              <a:t>This shift has been driven by the </a:t>
            </a:r>
            <a:r>
              <a:rPr lang="en-US" sz="1050" b="1" dirty="0"/>
              <a:t>higher efficiency of mono-Si cells </a:t>
            </a:r>
            <a:r>
              <a:rPr lang="en-US" sz="1050" dirty="0"/>
              <a:t>as well as </a:t>
            </a:r>
            <a:r>
              <a:rPr lang="en-US" sz="1050" b="1" dirty="0"/>
              <a:t>efficiency improvements in manufacturing process</a:t>
            </a:r>
            <a:r>
              <a:rPr lang="en-US" sz="1050" dirty="0"/>
              <a:t>, leading to </a:t>
            </a:r>
            <a:r>
              <a:rPr lang="en-US" sz="1050" b="1" dirty="0"/>
              <a:t>lower prices</a:t>
            </a:r>
            <a:r>
              <a:rPr lang="en-US" sz="1050" dirty="0"/>
              <a:t>.</a:t>
            </a:r>
          </a:p>
          <a:p>
            <a:pPr>
              <a:spcBef>
                <a:spcPts val="600"/>
              </a:spcBef>
            </a:pPr>
            <a:r>
              <a:rPr lang="en-US" sz="1050" b="1" dirty="0"/>
              <a:t>Thin-film production has increased slightly over time </a:t>
            </a:r>
            <a:r>
              <a:rPr lang="en-US" sz="1050" dirty="0"/>
              <a:t>as its </a:t>
            </a:r>
            <a:r>
              <a:rPr lang="en-US" sz="1050" b="1" dirty="0"/>
              <a:t>applications in special use cases </a:t>
            </a:r>
            <a:r>
              <a:rPr lang="en-US" sz="1050" dirty="0"/>
              <a:t>continue to grow.</a:t>
            </a:r>
          </a:p>
          <a:p>
            <a:r>
              <a:rPr lang="en-US" sz="1050" dirty="0"/>
              <a:t>Global wafer production </a:t>
            </a:r>
            <a:r>
              <a:rPr lang="en-US" sz="1050" b="1" dirty="0"/>
              <a:t>shifted from &lt;158.7 mm wafer sizes to larger sizes </a:t>
            </a:r>
            <a:r>
              <a:rPr lang="en-US" sz="1050" dirty="0"/>
              <a:t>(210 mm max. size).</a:t>
            </a:r>
          </a:p>
          <a:p>
            <a:r>
              <a:rPr lang="en-US" sz="1050" dirty="0"/>
              <a:t>The shift to larger wafer sizes has been one of the main drivers of the </a:t>
            </a:r>
            <a:r>
              <a:rPr lang="en-US" sz="1050" b="1" dirty="0"/>
              <a:t>decrease in polysilicon, </a:t>
            </a:r>
            <a:r>
              <a:rPr lang="en-US" sz="1050" dirty="0"/>
              <a:t>resulting in </a:t>
            </a:r>
            <a:r>
              <a:rPr lang="en-US" sz="1050" b="1" dirty="0"/>
              <a:t>cost savings</a:t>
            </a:r>
            <a:r>
              <a:rPr lang="en-US" sz="1050" dirty="0"/>
              <a:t>.</a:t>
            </a:r>
          </a:p>
          <a:p>
            <a:pPr>
              <a:spcBef>
                <a:spcPts val="600"/>
              </a:spcBef>
            </a:pPr>
            <a:endParaRPr lang="en-US" sz="1050" dirty="0"/>
          </a:p>
        </p:txBody>
      </p:sp>
      <p:graphicFrame>
        <p:nvGraphicFramePr>
          <p:cNvPr id="28" name="Chart 27">
            <a:extLst>
              <a:ext uri="{FF2B5EF4-FFF2-40B4-BE49-F238E27FC236}">
                <a16:creationId xmlns:a16="http://schemas.microsoft.com/office/drawing/2014/main" id="{4AB6E4CE-2D96-1969-4066-EAFC32F25468}"/>
              </a:ext>
            </a:extLst>
          </p:cNvPr>
          <p:cNvGraphicFramePr/>
          <p:nvPr>
            <p:custDataLst>
              <p:tags r:id="rId32"/>
            </p:custDataLst>
            <p:extLst>
              <p:ext uri="{D42A27DB-BD31-4B8C-83A1-F6EECF244321}">
                <p14:modId xmlns:p14="http://schemas.microsoft.com/office/powerpoint/2010/main" val="3218372372"/>
              </p:ext>
            </p:extLst>
          </p:nvPr>
        </p:nvGraphicFramePr>
        <p:xfrm>
          <a:off x="4984750" y="2333625"/>
          <a:ext cx="3779838" cy="3663950"/>
        </p:xfrm>
        <a:graphic>
          <a:graphicData uri="http://schemas.openxmlformats.org/drawingml/2006/chart">
            <c:chart xmlns:c="http://schemas.openxmlformats.org/drawingml/2006/chart" xmlns:r="http://schemas.openxmlformats.org/officeDocument/2006/relationships" r:id="rId65"/>
          </a:graphicData>
        </a:graphic>
      </p:graphicFrame>
      <p:sp>
        <p:nvSpPr>
          <p:cNvPr id="11" name="Text Placeholder 10">
            <a:extLst>
              <a:ext uri="{FF2B5EF4-FFF2-40B4-BE49-F238E27FC236}">
                <a16:creationId xmlns:a16="http://schemas.microsoft.com/office/drawing/2014/main" id="{A4177275-47E4-6437-F92E-E47F8A778FAF}"/>
              </a:ext>
            </a:extLst>
          </p:cNvPr>
          <p:cNvSpPr>
            <a:spLocks/>
          </p:cNvSpPr>
          <p:nvPr>
            <p:custDataLst>
              <p:tags r:id="rId33"/>
            </p:custDataLst>
          </p:nvPr>
        </p:nvSpPr>
        <p:spPr bwMode="auto">
          <a:xfrm>
            <a:off x="5248275" y="5845175"/>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F6021B7-FB4E-4F7C-BB4F-1E14CD972D66}" type="datetime'''''''''2''''0''1''''''''''''''''''''''7'''''''''''''''''">
              <a:rPr lang="en-US" altLang="en-US" sz="800" smtClean="0"/>
              <a:pPr marL="0" lvl="0" indent="0" algn="ctr">
                <a:spcBef>
                  <a:spcPct val="0"/>
                </a:spcBef>
                <a:spcAft>
                  <a:spcPct val="0"/>
                </a:spcAft>
                <a:buNone/>
              </a:pPr>
              <a:t>2017</a:t>
            </a:fld>
            <a:endParaRPr lang="en-US" sz="800" dirty="0"/>
          </a:p>
        </p:txBody>
      </p:sp>
      <p:sp>
        <p:nvSpPr>
          <p:cNvPr id="12" name="Text Placeholder 10">
            <a:extLst>
              <a:ext uri="{FF2B5EF4-FFF2-40B4-BE49-F238E27FC236}">
                <a16:creationId xmlns:a16="http://schemas.microsoft.com/office/drawing/2014/main" id="{FAD67669-A51F-EA9C-646B-B163F504CDE1}"/>
              </a:ext>
            </a:extLst>
          </p:cNvPr>
          <p:cNvSpPr>
            <a:spLocks/>
          </p:cNvSpPr>
          <p:nvPr>
            <p:custDataLst>
              <p:tags r:id="rId34"/>
            </p:custDataLst>
          </p:nvPr>
        </p:nvSpPr>
        <p:spPr bwMode="auto">
          <a:xfrm>
            <a:off x="5849938" y="5845175"/>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FBF6EBD-468E-4260-85B5-C8BA1BF9A076}" type="datetime'''''''''2''''''''''''0''''''''''''''''''''''''''''18'''">
              <a:rPr lang="en-US" altLang="en-US" sz="800" smtClean="0"/>
              <a:pPr marL="0" lvl="0" indent="0" algn="ctr">
                <a:spcBef>
                  <a:spcPct val="0"/>
                </a:spcBef>
                <a:spcAft>
                  <a:spcPct val="0"/>
                </a:spcAft>
                <a:buNone/>
              </a:pPr>
              <a:t>2018</a:t>
            </a:fld>
            <a:endParaRPr lang="en-US" sz="800"/>
          </a:p>
        </p:txBody>
      </p:sp>
      <p:sp>
        <p:nvSpPr>
          <p:cNvPr id="13" name="Text Placeholder 10">
            <a:extLst>
              <a:ext uri="{FF2B5EF4-FFF2-40B4-BE49-F238E27FC236}">
                <a16:creationId xmlns:a16="http://schemas.microsoft.com/office/drawing/2014/main" id="{63E5CC12-F610-34ED-8E53-628CD047F24F}"/>
              </a:ext>
            </a:extLst>
          </p:cNvPr>
          <p:cNvSpPr>
            <a:spLocks/>
          </p:cNvSpPr>
          <p:nvPr>
            <p:custDataLst>
              <p:tags r:id="rId35"/>
            </p:custDataLst>
          </p:nvPr>
        </p:nvSpPr>
        <p:spPr bwMode="auto">
          <a:xfrm>
            <a:off x="6453188" y="5845175"/>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F1C9441-D1D8-4776-B240-4E716A8D98E3}" type="datetime'''2''''''''''''''''0''''1''''''''''''9'''''''''''''''''''">
              <a:rPr lang="en-US" altLang="en-US" sz="800" smtClean="0"/>
              <a:pPr marL="0" lvl="0" indent="0" algn="ctr">
                <a:spcBef>
                  <a:spcPct val="0"/>
                </a:spcBef>
                <a:spcAft>
                  <a:spcPct val="0"/>
                </a:spcAft>
                <a:buNone/>
              </a:pPr>
              <a:t>2019</a:t>
            </a:fld>
            <a:endParaRPr lang="en-US" sz="800"/>
          </a:p>
        </p:txBody>
      </p:sp>
      <p:sp>
        <p:nvSpPr>
          <p:cNvPr id="30" name="Text Placeholder 10">
            <a:extLst>
              <a:ext uri="{FF2B5EF4-FFF2-40B4-BE49-F238E27FC236}">
                <a16:creationId xmlns:a16="http://schemas.microsoft.com/office/drawing/2014/main" id="{9B6F7EF1-CA76-1CA3-A632-A737CA9D5A1A}"/>
              </a:ext>
            </a:extLst>
          </p:cNvPr>
          <p:cNvSpPr>
            <a:spLocks/>
          </p:cNvSpPr>
          <p:nvPr>
            <p:custDataLst>
              <p:tags r:id="rId36"/>
            </p:custDataLst>
          </p:nvPr>
        </p:nvSpPr>
        <p:spPr bwMode="auto">
          <a:xfrm>
            <a:off x="7054850" y="5845175"/>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B49CC47-C04B-4C74-8023-CE46AB38173B}" type="datetime'''''''''''2''''''''''''''''''''''''''020'''''''''''''">
              <a:rPr lang="en-US" altLang="en-US" sz="800" smtClean="0"/>
              <a:pPr marL="0" lvl="0" indent="0" algn="ctr">
                <a:spcBef>
                  <a:spcPct val="0"/>
                </a:spcBef>
                <a:spcAft>
                  <a:spcPct val="0"/>
                </a:spcAft>
                <a:buNone/>
              </a:pPr>
              <a:t>2020</a:t>
            </a:fld>
            <a:endParaRPr lang="en-US" sz="800"/>
          </a:p>
        </p:txBody>
      </p:sp>
      <p:sp>
        <p:nvSpPr>
          <p:cNvPr id="31" name="Text Placeholder 10">
            <a:extLst>
              <a:ext uri="{FF2B5EF4-FFF2-40B4-BE49-F238E27FC236}">
                <a16:creationId xmlns:a16="http://schemas.microsoft.com/office/drawing/2014/main" id="{E122DDAA-95A7-3C6F-9BA5-EED40B6343A5}"/>
              </a:ext>
            </a:extLst>
          </p:cNvPr>
          <p:cNvSpPr>
            <a:spLocks/>
          </p:cNvSpPr>
          <p:nvPr>
            <p:custDataLst>
              <p:tags r:id="rId37"/>
            </p:custDataLst>
          </p:nvPr>
        </p:nvSpPr>
        <p:spPr bwMode="auto">
          <a:xfrm>
            <a:off x="7658100" y="5845175"/>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8391833-B7D9-4B34-88F1-DA79A7C23B18}" type="datetime'2''''''''''''''''''''''''''''''''021'''">
              <a:rPr lang="en-US" altLang="en-US" sz="800" smtClean="0"/>
              <a:pPr marL="0" lvl="0" indent="0" algn="ctr">
                <a:spcBef>
                  <a:spcPct val="0"/>
                </a:spcBef>
                <a:spcAft>
                  <a:spcPct val="0"/>
                </a:spcAft>
                <a:buNone/>
              </a:pPr>
              <a:t>2021</a:t>
            </a:fld>
            <a:endParaRPr lang="en-US" sz="800"/>
          </a:p>
        </p:txBody>
      </p:sp>
      <p:sp>
        <p:nvSpPr>
          <p:cNvPr id="32" name="Text Placeholder 10">
            <a:extLst>
              <a:ext uri="{FF2B5EF4-FFF2-40B4-BE49-F238E27FC236}">
                <a16:creationId xmlns:a16="http://schemas.microsoft.com/office/drawing/2014/main" id="{EC9D6CFE-E4BB-F865-089E-06831AF3174C}"/>
              </a:ext>
            </a:extLst>
          </p:cNvPr>
          <p:cNvSpPr>
            <a:spLocks/>
          </p:cNvSpPr>
          <p:nvPr>
            <p:custDataLst>
              <p:tags r:id="rId38"/>
            </p:custDataLst>
          </p:nvPr>
        </p:nvSpPr>
        <p:spPr bwMode="auto">
          <a:xfrm>
            <a:off x="8231188" y="5845175"/>
            <a:ext cx="29845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1902591-993D-4DD8-8267-3BACD33A1900}" type="datetime'''''''''''''''''''''''''''''''''''''''''2''0''2''''2''''e'''">
              <a:rPr lang="en-US" altLang="en-US" sz="800" smtClean="0"/>
              <a:pPr marL="0" lvl="0" indent="0" algn="ctr">
                <a:spcBef>
                  <a:spcPct val="0"/>
                </a:spcBef>
                <a:spcAft>
                  <a:spcPct val="0"/>
                </a:spcAft>
                <a:buNone/>
              </a:pPr>
              <a:t>2022e</a:t>
            </a:fld>
            <a:endParaRPr lang="en-US" sz="800"/>
          </a:p>
        </p:txBody>
      </p:sp>
      <p:grpSp>
        <p:nvGrpSpPr>
          <p:cNvPr id="9" name="Group 8">
            <a:extLst>
              <a:ext uri="{FF2B5EF4-FFF2-40B4-BE49-F238E27FC236}">
                <a16:creationId xmlns:a16="http://schemas.microsoft.com/office/drawing/2014/main" id="{42B3211C-01F3-02BF-DB45-F13B5800AF13}"/>
              </a:ext>
            </a:extLst>
          </p:cNvPr>
          <p:cNvGrpSpPr/>
          <p:nvPr/>
        </p:nvGrpSpPr>
        <p:grpSpPr>
          <a:xfrm>
            <a:off x="5068093" y="1556392"/>
            <a:ext cx="3686969" cy="292112"/>
            <a:chOff x="5068093" y="1556392"/>
            <a:chExt cx="3686969" cy="292112"/>
          </a:xfrm>
        </p:grpSpPr>
        <p:sp>
          <p:nvSpPr>
            <p:cNvPr id="34" name="btfpColumnHeaderBoxText763597">
              <a:extLst>
                <a:ext uri="{FF2B5EF4-FFF2-40B4-BE49-F238E27FC236}">
                  <a16:creationId xmlns:a16="http://schemas.microsoft.com/office/drawing/2014/main" id="{C9ABB460-533E-E81B-B001-3B3AD716763E}"/>
                </a:ext>
              </a:extLst>
            </p:cNvPr>
            <p:cNvSpPr txBox="1"/>
            <p:nvPr/>
          </p:nvSpPr>
          <p:spPr bwMode="gray">
            <a:xfrm>
              <a:off x="5068093" y="1556392"/>
              <a:ext cx="3686969" cy="292112"/>
            </a:xfrm>
            <a:prstGeom prst="rect">
              <a:avLst/>
            </a:prstGeom>
            <a:noFill/>
          </p:spPr>
          <p:txBody>
            <a:bodyPr vert="horz" wrap="square" lIns="36036" tIns="36036" rIns="36036" bIns="36036" rtlCol="0" anchor="b">
              <a:spAutoFit/>
            </a:bodyPr>
            <a:lstStyle/>
            <a:p>
              <a:pPr marL="0" indent="0">
                <a:spcBef>
                  <a:spcPts val="0"/>
                </a:spcBef>
                <a:buNone/>
              </a:pPr>
              <a:r>
                <a:rPr lang="en-US" sz="1400" b="1">
                  <a:solidFill>
                    <a:srgbClr val="000000"/>
                  </a:solidFill>
                </a:rPr>
                <a:t>Wafer sizes have increased since 2017</a:t>
              </a:r>
            </a:p>
          </p:txBody>
        </p:sp>
        <p:cxnSp>
          <p:nvCxnSpPr>
            <p:cNvPr id="35" name="btfpColumnHeaderBoxLine763597">
              <a:extLst>
                <a:ext uri="{FF2B5EF4-FFF2-40B4-BE49-F238E27FC236}">
                  <a16:creationId xmlns:a16="http://schemas.microsoft.com/office/drawing/2014/main" id="{E0B6B72D-B873-6CA8-4CC9-A41831438145}"/>
                </a:ext>
              </a:extLst>
            </p:cNvPr>
            <p:cNvCxnSpPr>
              <a:cxnSpLocks/>
            </p:cNvCxnSpPr>
            <p:nvPr/>
          </p:nvCxnSpPr>
          <p:spPr bwMode="gray">
            <a:xfrm>
              <a:off x="5068093" y="1848504"/>
              <a:ext cx="3527425"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56" name="Rectangle 55">
            <a:extLst>
              <a:ext uri="{FF2B5EF4-FFF2-40B4-BE49-F238E27FC236}">
                <a16:creationId xmlns:a16="http://schemas.microsoft.com/office/drawing/2014/main" id="{44760956-BC04-E56B-D3A7-7FD9419E4227}"/>
              </a:ext>
            </a:extLst>
          </p:cNvPr>
          <p:cNvSpPr/>
          <p:nvPr>
            <p:custDataLst>
              <p:tags r:id="rId39"/>
            </p:custDataLst>
          </p:nvPr>
        </p:nvSpPr>
        <p:spPr bwMode="auto">
          <a:xfrm>
            <a:off x="5099050" y="1911351"/>
            <a:ext cx="2174875" cy="377825"/>
          </a:xfrm>
          <a:prstGeom prst="rect">
            <a:avLst/>
          </a:prstGeom>
          <a:noFill/>
          <a:ln w="31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8" name="Rectangle 57">
            <a:extLst>
              <a:ext uri="{FF2B5EF4-FFF2-40B4-BE49-F238E27FC236}">
                <a16:creationId xmlns:a16="http://schemas.microsoft.com/office/drawing/2014/main" id="{C1EFC7ED-05BD-B81E-898C-759B2A4408F9}"/>
              </a:ext>
            </a:extLst>
          </p:cNvPr>
          <p:cNvSpPr/>
          <p:nvPr>
            <p:custDataLst>
              <p:tags r:id="rId40"/>
            </p:custDataLst>
          </p:nvPr>
        </p:nvSpPr>
        <p:spPr bwMode="auto">
          <a:xfrm>
            <a:off x="5140325" y="1957389"/>
            <a:ext cx="142875" cy="106363"/>
          </a:xfrm>
          <a:prstGeom prst="rect">
            <a:avLst/>
          </a:prstGeom>
          <a:solidFill>
            <a:schemeClr val="accent1"/>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61" name="Rectangle 60">
            <a:extLst>
              <a:ext uri="{FF2B5EF4-FFF2-40B4-BE49-F238E27FC236}">
                <a16:creationId xmlns:a16="http://schemas.microsoft.com/office/drawing/2014/main" id="{0721637E-2C0C-4080-0490-88B851BE9638}"/>
              </a:ext>
            </a:extLst>
          </p:cNvPr>
          <p:cNvSpPr/>
          <p:nvPr>
            <p:custDataLst>
              <p:tags r:id="rId41"/>
            </p:custDataLst>
          </p:nvPr>
        </p:nvSpPr>
        <p:spPr bwMode="auto">
          <a:xfrm>
            <a:off x="5140325" y="2130426"/>
            <a:ext cx="142875" cy="106363"/>
          </a:xfrm>
          <a:prstGeom prst="rect">
            <a:avLst/>
          </a:prstGeom>
          <a:solidFill>
            <a:schemeClr val="accent2"/>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62" name="Rectangle 61">
            <a:extLst>
              <a:ext uri="{FF2B5EF4-FFF2-40B4-BE49-F238E27FC236}">
                <a16:creationId xmlns:a16="http://schemas.microsoft.com/office/drawing/2014/main" id="{3FD246A9-5B55-DE13-CD45-5173427B61C5}"/>
              </a:ext>
            </a:extLst>
          </p:cNvPr>
          <p:cNvSpPr/>
          <p:nvPr>
            <p:custDataLst>
              <p:tags r:id="rId42"/>
            </p:custDataLst>
          </p:nvPr>
        </p:nvSpPr>
        <p:spPr bwMode="auto">
          <a:xfrm>
            <a:off x="6237288" y="1957389"/>
            <a:ext cx="142875" cy="106363"/>
          </a:xfrm>
          <a:prstGeom prst="rect">
            <a:avLst/>
          </a:prstGeom>
          <a:solidFill>
            <a:schemeClr val="accent3"/>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60" name="Rectangle 59">
            <a:extLst>
              <a:ext uri="{FF2B5EF4-FFF2-40B4-BE49-F238E27FC236}">
                <a16:creationId xmlns:a16="http://schemas.microsoft.com/office/drawing/2014/main" id="{9E3EA934-5E36-0047-A381-79B9FC224F53}"/>
              </a:ext>
            </a:extLst>
          </p:cNvPr>
          <p:cNvSpPr/>
          <p:nvPr>
            <p:custDataLst>
              <p:tags r:id="rId43"/>
            </p:custDataLst>
          </p:nvPr>
        </p:nvSpPr>
        <p:spPr bwMode="auto">
          <a:xfrm>
            <a:off x="6237288" y="2130426"/>
            <a:ext cx="142875" cy="106363"/>
          </a:xfrm>
          <a:prstGeom prst="rect">
            <a:avLst/>
          </a:prstGeom>
          <a:solidFill>
            <a:schemeClr val="accent4"/>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63" name="Text Placeholder 10">
            <a:extLst>
              <a:ext uri="{FF2B5EF4-FFF2-40B4-BE49-F238E27FC236}">
                <a16:creationId xmlns:a16="http://schemas.microsoft.com/office/drawing/2014/main" id="{9D1500A7-DE57-23FF-C666-6FF8F559127C}"/>
              </a:ext>
            </a:extLst>
          </p:cNvPr>
          <p:cNvSpPr>
            <a:spLocks/>
          </p:cNvSpPr>
          <p:nvPr>
            <p:custDataLst>
              <p:tags r:id="rId44"/>
            </p:custDataLst>
          </p:nvPr>
        </p:nvSpPr>
        <p:spPr bwMode="auto">
          <a:xfrm>
            <a:off x="5334000" y="1952625"/>
            <a:ext cx="541338"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800"/>
              <a:t>&lt; 158.7 mm</a:t>
            </a:r>
            <a:endParaRPr lang="en-US" sz="800"/>
          </a:p>
        </p:txBody>
      </p:sp>
      <p:sp>
        <p:nvSpPr>
          <p:cNvPr id="66" name="Text Placeholder 10">
            <a:extLst>
              <a:ext uri="{FF2B5EF4-FFF2-40B4-BE49-F238E27FC236}">
                <a16:creationId xmlns:a16="http://schemas.microsoft.com/office/drawing/2014/main" id="{2087B6A5-8619-51A6-25AA-C98F5764DB89}"/>
              </a:ext>
            </a:extLst>
          </p:cNvPr>
          <p:cNvSpPr>
            <a:spLocks/>
          </p:cNvSpPr>
          <p:nvPr>
            <p:custDataLst>
              <p:tags r:id="rId45"/>
            </p:custDataLst>
          </p:nvPr>
        </p:nvSpPr>
        <p:spPr bwMode="auto">
          <a:xfrm>
            <a:off x="5334000" y="2125663"/>
            <a:ext cx="801688"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C07C6402-F32E-4815-A524-99004E5370F5}" type="datetime'158''''''''''''.''7 - ''''''''''166''''''.''''''0'''''' mm'">
              <a:rPr lang="en-US" altLang="en-US" sz="800" smtClean="0"/>
              <a:pPr marL="0" lvl="0" indent="0">
                <a:spcBef>
                  <a:spcPct val="0"/>
                </a:spcBef>
                <a:spcAft>
                  <a:spcPct val="0"/>
                </a:spcAft>
                <a:buNone/>
              </a:pPr>
              <a:t>158.7 - 166.0 mm</a:t>
            </a:fld>
            <a:endParaRPr lang="en-US" sz="800"/>
          </a:p>
        </p:txBody>
      </p:sp>
      <p:sp>
        <p:nvSpPr>
          <p:cNvPr id="68" name="Text Placeholder 10">
            <a:extLst>
              <a:ext uri="{FF2B5EF4-FFF2-40B4-BE49-F238E27FC236}">
                <a16:creationId xmlns:a16="http://schemas.microsoft.com/office/drawing/2014/main" id="{48B056F2-3F66-95DF-B47F-27D2FC02AE7C}"/>
              </a:ext>
            </a:extLst>
          </p:cNvPr>
          <p:cNvSpPr>
            <a:spLocks/>
          </p:cNvSpPr>
          <p:nvPr>
            <p:custDataLst>
              <p:tags r:id="rId46"/>
            </p:custDataLst>
          </p:nvPr>
        </p:nvSpPr>
        <p:spPr bwMode="auto">
          <a:xfrm>
            <a:off x="6430963" y="1952625"/>
            <a:ext cx="801688"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4A118300-4D84-446D-B44C-CA8C71BFAFB1}" type="datetime'1''82''''''''''''''.''''''0'' ''''- 2''''10.0'''''''' mm'''''">
              <a:rPr lang="en-US" altLang="en-US" sz="800" smtClean="0"/>
              <a:pPr marL="0" lvl="0" indent="0">
                <a:spcBef>
                  <a:spcPct val="0"/>
                </a:spcBef>
                <a:spcAft>
                  <a:spcPct val="0"/>
                </a:spcAft>
                <a:buNone/>
              </a:pPr>
              <a:t>182.0 - 210.0 mm</a:t>
            </a:fld>
            <a:endParaRPr lang="en-US" sz="800"/>
          </a:p>
        </p:txBody>
      </p:sp>
      <p:sp>
        <p:nvSpPr>
          <p:cNvPr id="64" name="Text Placeholder 10">
            <a:extLst>
              <a:ext uri="{FF2B5EF4-FFF2-40B4-BE49-F238E27FC236}">
                <a16:creationId xmlns:a16="http://schemas.microsoft.com/office/drawing/2014/main" id="{CB7F0234-7812-0AC8-5827-EE6073405F36}"/>
              </a:ext>
            </a:extLst>
          </p:cNvPr>
          <p:cNvSpPr>
            <a:spLocks/>
          </p:cNvSpPr>
          <p:nvPr>
            <p:custDataLst>
              <p:tags r:id="rId47"/>
            </p:custDataLst>
          </p:nvPr>
        </p:nvSpPr>
        <p:spPr bwMode="auto">
          <a:xfrm>
            <a:off x="6430963" y="2125663"/>
            <a:ext cx="454025"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F68ED2B7-635B-4CE9-8F32-7013253735E1}" type="datetime'''''2''''1''''''''''''0''''''''.0 ''''''''''''''m''m'''''">
              <a:rPr lang="en-US" altLang="en-US" sz="800" smtClean="0"/>
              <a:pPr marL="0" lvl="0" indent="0">
                <a:spcBef>
                  <a:spcPct val="0"/>
                </a:spcBef>
                <a:spcAft>
                  <a:spcPct val="0"/>
                </a:spcAft>
                <a:buNone/>
              </a:pPr>
              <a:t>210.0 mm</a:t>
            </a:fld>
            <a:endParaRPr lang="en-US" sz="800"/>
          </a:p>
        </p:txBody>
      </p:sp>
      <p:sp>
        <p:nvSpPr>
          <p:cNvPr id="176" name="Rectangle 175">
            <a:extLst>
              <a:ext uri="{FF2B5EF4-FFF2-40B4-BE49-F238E27FC236}">
                <a16:creationId xmlns:a16="http://schemas.microsoft.com/office/drawing/2014/main" id="{B59805FC-4DAC-68FC-9900-EF0E64B5F6BF}"/>
              </a:ext>
            </a:extLst>
          </p:cNvPr>
          <p:cNvSpPr/>
          <p:nvPr>
            <p:custDataLst>
              <p:tags r:id="rId48"/>
            </p:custDataLst>
          </p:nvPr>
        </p:nvSpPr>
        <p:spPr bwMode="auto">
          <a:xfrm>
            <a:off x="436563" y="1911350"/>
            <a:ext cx="1957388" cy="204788"/>
          </a:xfrm>
          <a:prstGeom prst="rect">
            <a:avLst/>
          </a:prstGeom>
          <a:noFill/>
          <a:ln w="31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4" name="Rectangle 83">
            <a:extLst>
              <a:ext uri="{FF2B5EF4-FFF2-40B4-BE49-F238E27FC236}">
                <a16:creationId xmlns:a16="http://schemas.microsoft.com/office/drawing/2014/main" id="{DF84F59C-237E-72C0-B30D-B0639CE39D89}"/>
              </a:ext>
            </a:extLst>
          </p:cNvPr>
          <p:cNvSpPr/>
          <p:nvPr>
            <p:custDataLst>
              <p:tags r:id="rId49"/>
            </p:custDataLst>
          </p:nvPr>
        </p:nvSpPr>
        <p:spPr bwMode="auto">
          <a:xfrm>
            <a:off x="477838" y="1957389"/>
            <a:ext cx="142875" cy="106363"/>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5" name="Rectangle 84">
            <a:extLst>
              <a:ext uri="{FF2B5EF4-FFF2-40B4-BE49-F238E27FC236}">
                <a16:creationId xmlns:a16="http://schemas.microsoft.com/office/drawing/2014/main" id="{420ACA22-4D8B-FB46-6803-4A4149EF312B}"/>
              </a:ext>
            </a:extLst>
          </p:cNvPr>
          <p:cNvSpPr/>
          <p:nvPr>
            <p:custDataLst>
              <p:tags r:id="rId50"/>
            </p:custDataLst>
          </p:nvPr>
        </p:nvSpPr>
        <p:spPr bwMode="auto">
          <a:xfrm>
            <a:off x="1152525" y="1957389"/>
            <a:ext cx="142875" cy="106363"/>
          </a:xfrm>
          <a:prstGeom prst="rect">
            <a:avLst/>
          </a:prstGeom>
          <a:solidFill>
            <a:schemeClr val="accent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6" name="Rectangle 85">
            <a:extLst>
              <a:ext uri="{FF2B5EF4-FFF2-40B4-BE49-F238E27FC236}">
                <a16:creationId xmlns:a16="http://schemas.microsoft.com/office/drawing/2014/main" id="{9A659608-62F3-311D-D9E3-FF446B876239}"/>
              </a:ext>
            </a:extLst>
          </p:cNvPr>
          <p:cNvSpPr/>
          <p:nvPr>
            <p:custDataLst>
              <p:tags r:id="rId51"/>
            </p:custDataLst>
          </p:nvPr>
        </p:nvSpPr>
        <p:spPr bwMode="auto">
          <a:xfrm>
            <a:off x="1770063" y="1957389"/>
            <a:ext cx="142875" cy="106363"/>
          </a:xfrm>
          <a:prstGeom prst="rect">
            <a:avLst/>
          </a:prstGeom>
          <a:solidFill>
            <a:schemeClr val="accent3"/>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67" name="Text Placeholder 10">
            <a:extLst>
              <a:ext uri="{FF2B5EF4-FFF2-40B4-BE49-F238E27FC236}">
                <a16:creationId xmlns:a16="http://schemas.microsoft.com/office/drawing/2014/main" id="{729F361C-22D4-040B-6C23-8DAB3F04592D}"/>
              </a:ext>
            </a:extLst>
          </p:cNvPr>
          <p:cNvSpPr txBox="1">
            <a:spLocks/>
          </p:cNvSpPr>
          <p:nvPr>
            <p:custDataLst>
              <p:tags r:id="rId52"/>
            </p:custDataLst>
          </p:nvPr>
        </p:nvSpPr>
        <p:spPr bwMode="auto">
          <a:xfrm>
            <a:off x="671513" y="1952625"/>
            <a:ext cx="37941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AE362B1A-5371-4A97-AFE0-F721ADD472A8}" type="datetime'M''''''''''''''o''n''''''''''''o''''-S''''''''''''''''''i'''">
              <a:rPr lang="en-US" altLang="en-US" sz="800" smtClean="0"/>
              <a:pPr marL="0" indent="0">
                <a:spcBef>
                  <a:spcPct val="0"/>
                </a:spcBef>
                <a:spcAft>
                  <a:spcPct val="0"/>
                </a:spcAft>
                <a:buNone/>
              </a:pPr>
              <a:t>Mono-Si</a:t>
            </a:fld>
            <a:endParaRPr lang="en-US" sz="800"/>
          </a:p>
        </p:txBody>
      </p:sp>
      <p:sp>
        <p:nvSpPr>
          <p:cNvPr id="65" name="Text Placeholder 10">
            <a:extLst>
              <a:ext uri="{FF2B5EF4-FFF2-40B4-BE49-F238E27FC236}">
                <a16:creationId xmlns:a16="http://schemas.microsoft.com/office/drawing/2014/main" id="{2EED115B-79CD-25E1-7699-3E25BC9564B6}"/>
              </a:ext>
            </a:extLst>
          </p:cNvPr>
          <p:cNvSpPr txBox="1">
            <a:spLocks/>
          </p:cNvSpPr>
          <p:nvPr>
            <p:custDataLst>
              <p:tags r:id="rId53"/>
            </p:custDataLst>
          </p:nvPr>
        </p:nvSpPr>
        <p:spPr bwMode="auto">
          <a:xfrm>
            <a:off x="1346200" y="1952625"/>
            <a:ext cx="32226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ABF24E03-37DA-4888-8132-36808C410601}" type="datetime'''''''''''''''''Pol''''''''''''''''''''y''-S''''''i'''''">
              <a:rPr lang="en-US" altLang="en-US" sz="800" smtClean="0">
                <a:effectLst/>
              </a:rPr>
              <a:pPr marL="0" indent="0">
                <a:spcBef>
                  <a:spcPct val="0"/>
                </a:spcBef>
                <a:spcAft>
                  <a:spcPct val="0"/>
                </a:spcAft>
                <a:buNone/>
              </a:pPr>
              <a:t>Poly-Si</a:t>
            </a:fld>
            <a:endParaRPr lang="en-US" sz="800"/>
          </a:p>
        </p:txBody>
      </p:sp>
      <p:sp>
        <p:nvSpPr>
          <p:cNvPr id="76" name="Text Placeholder 10">
            <a:extLst>
              <a:ext uri="{FF2B5EF4-FFF2-40B4-BE49-F238E27FC236}">
                <a16:creationId xmlns:a16="http://schemas.microsoft.com/office/drawing/2014/main" id="{52C8CD1C-B799-1002-6D37-0D9AB091E81F}"/>
              </a:ext>
            </a:extLst>
          </p:cNvPr>
          <p:cNvSpPr txBox="1">
            <a:spLocks/>
          </p:cNvSpPr>
          <p:nvPr>
            <p:custDataLst>
              <p:tags r:id="rId54"/>
            </p:custDataLst>
          </p:nvPr>
        </p:nvSpPr>
        <p:spPr bwMode="auto">
          <a:xfrm>
            <a:off x="1963738" y="1952625"/>
            <a:ext cx="38893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3AD4CD12-340B-4D4B-A2B9-D28AAD3FFB29}" type="datetime'''''''T''''hi''n-''f''il''''''''m'''''''''''''''''''">
              <a:rPr lang="en-US" altLang="en-US" sz="800" smtClean="0"/>
              <a:pPr marL="0" indent="0">
                <a:spcBef>
                  <a:spcPct val="0"/>
                </a:spcBef>
                <a:spcAft>
                  <a:spcPct val="0"/>
                </a:spcAft>
                <a:buNone/>
              </a:pPr>
              <a:t>Thin-film</a:t>
            </a:fld>
            <a:endParaRPr lang="en-US" sz="800"/>
          </a:p>
        </p:txBody>
      </p:sp>
    </p:spTree>
    <p:custDataLst>
      <p:tags r:id="rId1"/>
    </p:custDataLst>
    <p:extLst>
      <p:ext uri="{BB962C8B-B14F-4D97-AF65-F5344CB8AC3E}">
        <p14:creationId xmlns:p14="http://schemas.microsoft.com/office/powerpoint/2010/main" val="3394156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p:cNvGraphicFramePr>
          <p:nvPr>
            <p:custDataLst>
              <p:tags r:id="rId2"/>
            </p:custDataLst>
            <p:extLst>
              <p:ext uri="{D42A27DB-BD31-4B8C-83A1-F6EECF244321}">
                <p14:modId xmlns:p14="http://schemas.microsoft.com/office/powerpoint/2010/main" val="34772400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3" imgW="592" imgH="591" progId="TCLayout.ActiveDocument.1">
                  <p:embed/>
                </p:oleObj>
              </mc:Choice>
              <mc:Fallback>
                <p:oleObj name="think-cell Slide" r:id="rId33" imgW="592" imgH="591" progId="TCLayout.ActiveDocument.1">
                  <p:embed/>
                  <p:pic>
                    <p:nvPicPr>
                      <p:cNvPr id="7" name="think-cell data - do not delete" hidden="1"/>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a:xfrm>
            <a:off x="330199" y="523318"/>
            <a:ext cx="11641667" cy="882788"/>
          </a:xfrm>
        </p:spPr>
        <p:txBody>
          <a:bodyPr vert="horz">
            <a:noAutofit/>
          </a:bodyPr>
          <a:lstStyle/>
          <a:p>
            <a:r>
              <a:rPr lang="en-US"/>
              <a:t>PERC cells have gained 65% market share, quickly replacing BSF </a:t>
            </a:r>
            <a:br>
              <a:rPr lang="en-US"/>
            </a:br>
            <a:r>
              <a:rPr lang="en-US"/>
              <a:t>(-81%) since 2019, but </a:t>
            </a:r>
            <a:r>
              <a:rPr lang="en-US" err="1"/>
              <a:t>TOPCon</a:t>
            </a:r>
            <a:r>
              <a:rPr lang="en-US"/>
              <a:t> looms large</a:t>
            </a:r>
          </a:p>
        </p:txBody>
      </p:sp>
      <p:sp>
        <p:nvSpPr>
          <p:cNvPr id="26" name="btfpNotesBox440432"/>
          <p:cNvSpPr txBox="1"/>
          <p:nvPr>
            <p:custDataLst>
              <p:tags r:id="rId3"/>
            </p:custDataLst>
          </p:nvPr>
        </p:nvSpPr>
        <p:spPr bwMode="gray">
          <a:xfrm>
            <a:off x="330196" y="6300216"/>
            <a:ext cx="9144000" cy="492443"/>
          </a:xfrm>
          <a:prstGeom prst="rect">
            <a:avLst/>
          </a:prstGeom>
          <a:noFill/>
        </p:spPr>
        <p:txBody>
          <a:bodyPr vert="horz" wrap="square" lIns="0" tIns="0" rIns="0" bIns="0" rtlCol="0" anchor="b">
            <a:spAutoFit/>
          </a:bodyPr>
          <a:lstStyle/>
          <a:p>
            <a:pPr marL="0" indent="0">
              <a:spcBef>
                <a:spcPts val="0"/>
              </a:spcBef>
              <a:buNone/>
            </a:pPr>
            <a:r>
              <a:rPr lang="en-US" sz="800" dirty="0">
                <a:solidFill>
                  <a:srgbClr val="000000"/>
                </a:solidFill>
              </a:rPr>
              <a:t>Note: Other cell types include </a:t>
            </a:r>
            <a:r>
              <a:rPr lang="en-US" sz="800" dirty="0" err="1">
                <a:solidFill>
                  <a:srgbClr val="000000"/>
                </a:solidFill>
              </a:rPr>
              <a:t>TOPCon</a:t>
            </a:r>
            <a:r>
              <a:rPr lang="en-US" sz="800" dirty="0">
                <a:solidFill>
                  <a:srgbClr val="000000"/>
                </a:solidFill>
              </a:rPr>
              <a:t>, heterojunction technology, and back contact.</a:t>
            </a:r>
          </a:p>
          <a:p>
            <a:pPr marL="0" indent="0">
              <a:spcBef>
                <a:spcPts val="0"/>
              </a:spcBef>
              <a:buNone/>
            </a:pPr>
            <a:r>
              <a:rPr lang="en-US" sz="800" dirty="0">
                <a:solidFill>
                  <a:srgbClr val="000000"/>
                </a:solidFill>
              </a:rPr>
              <a:t>Sources: IEA, </a:t>
            </a:r>
            <a:r>
              <a:rPr lang="en-US" sz="800" dirty="0">
                <a:solidFill>
                  <a:srgbClr val="000000"/>
                </a:solidFill>
                <a:hlinkClick r:id="rId35"/>
              </a:rPr>
              <a:t>Solar PV Global Supply Chains</a:t>
            </a:r>
            <a:r>
              <a:rPr lang="en-US" sz="800" dirty="0">
                <a:solidFill>
                  <a:srgbClr val="000000"/>
                </a:solidFill>
              </a:rPr>
              <a:t> (2022); Solar Magazine, </a:t>
            </a:r>
            <a:r>
              <a:rPr lang="en-US" sz="800" dirty="0">
                <a:solidFill>
                  <a:srgbClr val="000000"/>
                </a:solidFill>
                <a:hlinkClick r:id="rId36"/>
              </a:rPr>
              <a:t>A Complete Guide to PERC Solar Panels</a:t>
            </a:r>
            <a:r>
              <a:rPr lang="en-US" sz="800" dirty="0">
                <a:solidFill>
                  <a:srgbClr val="000000"/>
                </a:solidFill>
              </a:rPr>
              <a:t> (2022); Solar Magazine, </a:t>
            </a:r>
            <a:r>
              <a:rPr lang="en-US" sz="800" dirty="0" err="1">
                <a:solidFill>
                  <a:srgbClr val="000000"/>
                </a:solidFill>
                <a:hlinkClick r:id="rId37"/>
              </a:rPr>
              <a:t>TOPCon</a:t>
            </a:r>
            <a:r>
              <a:rPr lang="en-US" sz="800" dirty="0">
                <a:solidFill>
                  <a:srgbClr val="000000"/>
                </a:solidFill>
                <a:hlinkClick r:id="rId37"/>
              </a:rPr>
              <a:t> Solar Cells; The New PV Module Technology in the Solar Industry</a:t>
            </a:r>
            <a:r>
              <a:rPr lang="en-US" sz="800" dirty="0">
                <a:solidFill>
                  <a:srgbClr val="000000"/>
                </a:solidFill>
              </a:rPr>
              <a:t> (2023).</a:t>
            </a:r>
          </a:p>
          <a:p>
            <a:pPr marL="0" indent="0">
              <a:spcBef>
                <a:spcPts val="0"/>
              </a:spcBef>
              <a:buNone/>
            </a:pPr>
            <a:r>
              <a:rPr lang="en-US" sz="800" dirty="0">
                <a:solidFill>
                  <a:srgbClr val="000000"/>
                </a:solidFill>
              </a:rPr>
              <a:t>Credit: </a:t>
            </a:r>
            <a:r>
              <a:rPr lang="en-US" sz="800" dirty="0" err="1">
                <a:solidFill>
                  <a:srgbClr val="000000"/>
                </a:solidFill>
              </a:rPr>
              <a:t>Taicheng</a:t>
            </a:r>
            <a:r>
              <a:rPr lang="en-US" sz="800" dirty="0">
                <a:solidFill>
                  <a:srgbClr val="000000"/>
                </a:solidFill>
              </a:rPr>
              <a:t> Jin,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a:t>
            </a:r>
            <a:r>
              <a:rPr lang="en-US" sz="800" dirty="0">
                <a:latin typeface="Arial"/>
              </a:rPr>
              <a:t> </a:t>
            </a:r>
            <a:r>
              <a:rPr lang="en-US" sz="800" dirty="0" err="1">
                <a:solidFill>
                  <a:srgbClr val="000000"/>
                </a:solidFill>
              </a:rPr>
              <a:t>Hyae</a:t>
            </a:r>
            <a:r>
              <a:rPr lang="en-US" sz="800" dirty="0">
                <a:solidFill>
                  <a:srgbClr val="000000"/>
                </a:solidFill>
              </a:rPr>
              <a:t> Ryung Kim, and</a:t>
            </a:r>
            <a:r>
              <a:rPr lang="en-US" sz="800" dirty="0"/>
              <a:t> </a:t>
            </a:r>
            <a:r>
              <a:rPr lang="en-US" sz="800" dirty="0">
                <a:solidFill>
                  <a:srgbClr val="46647B"/>
                </a:solidFill>
                <a:hlinkClick r:id="rId38">
                  <a:extLst>
                    <a:ext uri="{A12FA001-AC4F-418D-AE19-62706E023703}">
                      <ahyp:hlinkClr xmlns:ahyp="http://schemas.microsoft.com/office/drawing/2018/hyperlinkcolor" val="tx"/>
                    </a:ext>
                  </a:extLst>
                </a:hlinkClick>
              </a:rPr>
              <a:t>Gernot Wagner</a:t>
            </a:r>
            <a:r>
              <a:rPr lang="en-US" sz="800" dirty="0">
                <a:solidFill>
                  <a:srgbClr val="000000"/>
                </a:solidFill>
              </a:rPr>
              <a:t>. </a:t>
            </a:r>
            <a:r>
              <a:rPr lang="en-US" sz="800" dirty="0">
                <a:solidFill>
                  <a:srgbClr val="46647B"/>
                </a:solidFill>
                <a:hlinkClick r:id="rId39">
                  <a:extLst>
                    <a:ext uri="{A12FA001-AC4F-418D-AE19-62706E023703}">
                      <ahyp:hlinkClr xmlns:ahyp="http://schemas.microsoft.com/office/drawing/2018/hyperlinkcolor" val="tx"/>
                    </a:ext>
                  </a:extLst>
                </a:hlinkClick>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46647B"/>
                </a:solidFill>
                <a:hlinkClick r:id="rId40">
                  <a:extLst>
                    <a:ext uri="{A12FA001-AC4F-418D-AE19-62706E023703}">
                      <ahyp:hlinkClr xmlns:ahyp="http://schemas.microsoft.com/office/drawing/2018/hyperlinkcolor" val="tx"/>
                    </a:ext>
                  </a:extLst>
                </a:hlinkClick>
              </a:rPr>
              <a:t>Scaling Solar</a:t>
            </a:r>
            <a:r>
              <a:rPr lang="en-US" sz="800" dirty="0">
                <a:solidFill>
                  <a:srgbClr val="000000"/>
                </a:solidFill>
              </a:rPr>
              <a:t>” (</a:t>
            </a:r>
            <a:r>
              <a:rPr lang="en-US" sz="800" dirty="0">
                <a:solidFill>
                  <a:srgbClr val="000000"/>
                </a:solidFill>
                <a:latin typeface="Arial"/>
              </a:rPr>
              <a:t>14 August 2025</a:t>
            </a:r>
            <a:r>
              <a:rPr lang="en-US" sz="800" dirty="0">
                <a:solidFill>
                  <a:srgbClr val="000000"/>
                </a:solidFill>
              </a:rPr>
              <a:t>).</a:t>
            </a:r>
            <a:endParaRPr lang="en-US" sz="800" dirty="0">
              <a:solidFill>
                <a:srgbClr val="000000"/>
              </a:solidFill>
              <a:cs typeface="Arial"/>
            </a:endParaRPr>
          </a:p>
        </p:txBody>
      </p:sp>
      <p:cxnSp>
        <p:nvCxnSpPr>
          <p:cNvPr id="11" name="Straight Connector 10">
            <a:extLst>
              <a:ext uri="{FF2B5EF4-FFF2-40B4-BE49-F238E27FC236}">
                <a16:creationId xmlns:a16="http://schemas.microsoft.com/office/drawing/2014/main" id="{F917D276-5D93-E9EB-4565-46CD5A52C2D6}"/>
              </a:ext>
            </a:extLst>
          </p:cNvPr>
          <p:cNvCxnSpPr/>
          <p:nvPr>
            <p:custDataLst>
              <p:tags r:id="rId4"/>
            </p:custDataLst>
          </p:nvPr>
        </p:nvCxnSpPr>
        <p:spPr bwMode="gray">
          <a:xfrm>
            <a:off x="981075" y="5046663"/>
            <a:ext cx="7204075"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3708DA98-B129-2C4B-2A08-19965A204491}"/>
              </a:ext>
            </a:extLst>
          </p:cNvPr>
          <p:cNvCxnSpPr/>
          <p:nvPr>
            <p:custDataLst>
              <p:tags r:id="rId5"/>
            </p:custDataLst>
          </p:nvPr>
        </p:nvCxnSpPr>
        <p:spPr bwMode="gray">
          <a:xfrm>
            <a:off x="981075" y="4392613"/>
            <a:ext cx="7204075"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294EB6F8-6AFB-161E-6809-F131F66769A1}"/>
              </a:ext>
            </a:extLst>
          </p:cNvPr>
          <p:cNvCxnSpPr/>
          <p:nvPr>
            <p:custDataLst>
              <p:tags r:id="rId6"/>
            </p:custDataLst>
          </p:nvPr>
        </p:nvCxnSpPr>
        <p:spPr bwMode="gray">
          <a:xfrm>
            <a:off x="981075" y="3740150"/>
            <a:ext cx="7204075"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F8C1A07A-55F4-A7C4-677B-E4515E137E01}"/>
              </a:ext>
            </a:extLst>
          </p:cNvPr>
          <p:cNvCxnSpPr/>
          <p:nvPr>
            <p:custDataLst>
              <p:tags r:id="rId7"/>
            </p:custDataLst>
          </p:nvPr>
        </p:nvCxnSpPr>
        <p:spPr bwMode="gray">
          <a:xfrm>
            <a:off x="981075" y="3086100"/>
            <a:ext cx="7204075"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1DDE825-51E1-1725-2F21-49D7DB1E87F8}"/>
              </a:ext>
            </a:extLst>
          </p:cNvPr>
          <p:cNvCxnSpPr/>
          <p:nvPr>
            <p:custDataLst>
              <p:tags r:id="rId8"/>
            </p:custDataLst>
          </p:nvPr>
        </p:nvCxnSpPr>
        <p:spPr bwMode="gray">
          <a:xfrm>
            <a:off x="981075" y="2432050"/>
            <a:ext cx="7204075"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22" name="Chart 21">
            <a:extLst>
              <a:ext uri="{FF2B5EF4-FFF2-40B4-BE49-F238E27FC236}">
                <a16:creationId xmlns:a16="http://schemas.microsoft.com/office/drawing/2014/main" id="{430558B2-1AFD-0486-0945-4FBA5D0E9D17}"/>
              </a:ext>
            </a:extLst>
          </p:cNvPr>
          <p:cNvGraphicFramePr/>
          <p:nvPr>
            <p:custDataLst>
              <p:tags r:id="rId9"/>
            </p:custDataLst>
            <p:extLst>
              <p:ext uri="{D42A27DB-BD31-4B8C-83A1-F6EECF244321}">
                <p14:modId xmlns:p14="http://schemas.microsoft.com/office/powerpoint/2010/main" val="346617562"/>
              </p:ext>
            </p:extLst>
          </p:nvPr>
        </p:nvGraphicFramePr>
        <p:xfrm>
          <a:off x="898525" y="2349500"/>
          <a:ext cx="7369175" cy="3433763"/>
        </p:xfrm>
        <a:graphic>
          <a:graphicData uri="http://schemas.openxmlformats.org/drawingml/2006/chart">
            <c:chart xmlns:c="http://schemas.openxmlformats.org/drawingml/2006/chart" xmlns:r="http://schemas.openxmlformats.org/officeDocument/2006/relationships" r:id="rId41"/>
          </a:graphicData>
        </a:graphic>
      </p:graphicFrame>
      <p:sp>
        <p:nvSpPr>
          <p:cNvPr id="36" name="Text Placeholder 10">
            <a:extLst>
              <a:ext uri="{FF2B5EF4-FFF2-40B4-BE49-F238E27FC236}">
                <a16:creationId xmlns:a16="http://schemas.microsoft.com/office/drawing/2014/main" id="{115DFB91-512B-3844-A114-92FBEDCA92F2}"/>
              </a:ext>
            </a:extLst>
          </p:cNvPr>
          <p:cNvSpPr>
            <a:spLocks/>
          </p:cNvSpPr>
          <p:nvPr>
            <p:custDataLst>
              <p:tags r:id="rId10"/>
            </p:custDataLst>
          </p:nvPr>
        </p:nvSpPr>
        <p:spPr bwMode="gray">
          <a:xfrm>
            <a:off x="712788" y="5624513"/>
            <a:ext cx="18256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AE256A6C-1B43-4393-A4CD-07658159C49A}" type="datetime'''''''''''''''''''''''''''''''''''''''0%'''''''''''''">
              <a:rPr lang="en-US" altLang="en-US" sz="1000" smtClean="0"/>
              <a:pPr marL="0" lvl="0" indent="0" algn="r">
                <a:spcBef>
                  <a:spcPct val="0"/>
                </a:spcBef>
                <a:spcAft>
                  <a:spcPct val="0"/>
                </a:spcAft>
                <a:buNone/>
              </a:pPr>
              <a:t>0%</a:t>
            </a:fld>
            <a:endParaRPr lang="en-US" sz="1000"/>
          </a:p>
        </p:txBody>
      </p:sp>
      <p:sp>
        <p:nvSpPr>
          <p:cNvPr id="37" name="Text Placeholder 10">
            <a:extLst>
              <a:ext uri="{FF2B5EF4-FFF2-40B4-BE49-F238E27FC236}">
                <a16:creationId xmlns:a16="http://schemas.microsoft.com/office/drawing/2014/main" id="{115DFB91-512B-3844-A114-92FBEDCA92F2}"/>
              </a:ext>
            </a:extLst>
          </p:cNvPr>
          <p:cNvSpPr>
            <a:spLocks/>
          </p:cNvSpPr>
          <p:nvPr>
            <p:custDataLst>
              <p:tags r:id="rId11"/>
            </p:custDataLst>
          </p:nvPr>
        </p:nvSpPr>
        <p:spPr bwMode="gray">
          <a:xfrm>
            <a:off x="642938" y="4970463"/>
            <a:ext cx="25241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6317CD55-4B17-456B-AA82-C3532E3A998A}" type="datetime'''''''''''''''2''''''''''''''''0''''''''%'">
              <a:rPr lang="en-US" altLang="en-US" sz="1000" smtClean="0"/>
              <a:pPr marL="0" lvl="0" indent="0" algn="r">
                <a:spcBef>
                  <a:spcPct val="0"/>
                </a:spcBef>
                <a:spcAft>
                  <a:spcPct val="0"/>
                </a:spcAft>
                <a:buNone/>
              </a:pPr>
              <a:t>20%</a:t>
            </a:fld>
            <a:endParaRPr lang="en-US" sz="1000"/>
          </a:p>
        </p:txBody>
      </p:sp>
      <p:sp>
        <p:nvSpPr>
          <p:cNvPr id="38" name="Text Placeholder 10">
            <a:extLst>
              <a:ext uri="{FF2B5EF4-FFF2-40B4-BE49-F238E27FC236}">
                <a16:creationId xmlns:a16="http://schemas.microsoft.com/office/drawing/2014/main" id="{115DFB91-512B-3844-A114-92FBEDCA92F2}"/>
              </a:ext>
            </a:extLst>
          </p:cNvPr>
          <p:cNvSpPr>
            <a:spLocks/>
          </p:cNvSpPr>
          <p:nvPr>
            <p:custDataLst>
              <p:tags r:id="rId12"/>
            </p:custDataLst>
          </p:nvPr>
        </p:nvSpPr>
        <p:spPr bwMode="gray">
          <a:xfrm>
            <a:off x="642938" y="4316413"/>
            <a:ext cx="25241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5ED29BC7-7CCD-4F89-B8F6-D1F16DC24A56}" type="datetime'''''''''''40''''''''''%'''''''''''''''''''''">
              <a:rPr lang="en-US" altLang="en-US" sz="1000" smtClean="0"/>
              <a:pPr marL="0" lvl="0" indent="0" algn="r">
                <a:spcBef>
                  <a:spcPct val="0"/>
                </a:spcBef>
                <a:spcAft>
                  <a:spcPct val="0"/>
                </a:spcAft>
                <a:buNone/>
              </a:pPr>
              <a:t>40%</a:t>
            </a:fld>
            <a:endParaRPr lang="en-US" sz="1000"/>
          </a:p>
        </p:txBody>
      </p:sp>
      <p:sp>
        <p:nvSpPr>
          <p:cNvPr id="39" name="Text Placeholder 10">
            <a:extLst>
              <a:ext uri="{FF2B5EF4-FFF2-40B4-BE49-F238E27FC236}">
                <a16:creationId xmlns:a16="http://schemas.microsoft.com/office/drawing/2014/main" id="{115DFB91-512B-3844-A114-92FBEDCA92F2}"/>
              </a:ext>
            </a:extLst>
          </p:cNvPr>
          <p:cNvSpPr>
            <a:spLocks/>
          </p:cNvSpPr>
          <p:nvPr>
            <p:custDataLst>
              <p:tags r:id="rId13"/>
            </p:custDataLst>
          </p:nvPr>
        </p:nvSpPr>
        <p:spPr bwMode="gray">
          <a:xfrm>
            <a:off x="642938" y="3663950"/>
            <a:ext cx="25241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7E372B4A-1C5F-43C4-9917-D2BC7594801D}" type="datetime'''''''6''''''''''''''''''''''''''''''''''''''0''''''%'''">
              <a:rPr lang="en-US" altLang="en-US" sz="1000" smtClean="0"/>
              <a:pPr marL="0" lvl="0" indent="0" algn="r">
                <a:spcBef>
                  <a:spcPct val="0"/>
                </a:spcBef>
                <a:spcAft>
                  <a:spcPct val="0"/>
                </a:spcAft>
                <a:buNone/>
              </a:pPr>
              <a:t>60%</a:t>
            </a:fld>
            <a:endParaRPr lang="en-US" sz="1000"/>
          </a:p>
        </p:txBody>
      </p:sp>
      <p:sp>
        <p:nvSpPr>
          <p:cNvPr id="40" name="Text Placeholder 10">
            <a:extLst>
              <a:ext uri="{FF2B5EF4-FFF2-40B4-BE49-F238E27FC236}">
                <a16:creationId xmlns:a16="http://schemas.microsoft.com/office/drawing/2014/main" id="{115DFB91-512B-3844-A114-92FBEDCA92F2}"/>
              </a:ext>
            </a:extLst>
          </p:cNvPr>
          <p:cNvSpPr>
            <a:spLocks/>
          </p:cNvSpPr>
          <p:nvPr>
            <p:custDataLst>
              <p:tags r:id="rId14"/>
            </p:custDataLst>
          </p:nvPr>
        </p:nvSpPr>
        <p:spPr bwMode="gray">
          <a:xfrm>
            <a:off x="642938" y="3009900"/>
            <a:ext cx="25241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B61395F-E8AA-45E6-9D7B-AC21B968999B}" type="datetime'''''''''''''''''''8''''''''''''''''''''''0''''%'''''''">
              <a:rPr lang="en-US" altLang="en-US" sz="1000" smtClean="0"/>
              <a:pPr marL="0" lvl="0" indent="0" algn="r">
                <a:spcBef>
                  <a:spcPct val="0"/>
                </a:spcBef>
                <a:spcAft>
                  <a:spcPct val="0"/>
                </a:spcAft>
                <a:buNone/>
              </a:pPr>
              <a:t>80%</a:t>
            </a:fld>
            <a:endParaRPr lang="en-US" sz="1000"/>
          </a:p>
        </p:txBody>
      </p:sp>
      <p:sp>
        <p:nvSpPr>
          <p:cNvPr id="41" name="Text Placeholder 10">
            <a:extLst>
              <a:ext uri="{FF2B5EF4-FFF2-40B4-BE49-F238E27FC236}">
                <a16:creationId xmlns:a16="http://schemas.microsoft.com/office/drawing/2014/main" id="{115DFB91-512B-3844-A114-92FBEDCA92F2}"/>
              </a:ext>
            </a:extLst>
          </p:cNvPr>
          <p:cNvSpPr>
            <a:spLocks/>
          </p:cNvSpPr>
          <p:nvPr>
            <p:custDataLst>
              <p:tags r:id="rId15"/>
            </p:custDataLst>
          </p:nvPr>
        </p:nvSpPr>
        <p:spPr bwMode="gray">
          <a:xfrm>
            <a:off x="573089" y="2355850"/>
            <a:ext cx="32226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76D5004-953E-4E15-A0BC-23B906EDD3BF}" type="datetime'''1''0''''0''''%'''">
              <a:rPr lang="en-US" altLang="en-US" sz="1000" smtClean="0"/>
              <a:pPr marL="0" lvl="0" indent="0" algn="r">
                <a:spcBef>
                  <a:spcPct val="0"/>
                </a:spcBef>
                <a:spcAft>
                  <a:spcPct val="0"/>
                </a:spcAft>
                <a:buNone/>
              </a:pPr>
              <a:t>100%</a:t>
            </a:fld>
            <a:endParaRPr lang="en-US" sz="1000" dirty="0"/>
          </a:p>
        </p:txBody>
      </p:sp>
      <p:sp>
        <p:nvSpPr>
          <p:cNvPr id="30" name="Text Placeholder 10">
            <a:extLst>
              <a:ext uri="{FF2B5EF4-FFF2-40B4-BE49-F238E27FC236}">
                <a16:creationId xmlns:a16="http://schemas.microsoft.com/office/drawing/2014/main" id="{115DFB91-512B-3844-A114-92FBEDCA92F2}"/>
              </a:ext>
            </a:extLst>
          </p:cNvPr>
          <p:cNvSpPr>
            <a:spLocks/>
          </p:cNvSpPr>
          <p:nvPr>
            <p:custDataLst>
              <p:tags r:id="rId16"/>
            </p:custDataLst>
          </p:nvPr>
        </p:nvSpPr>
        <p:spPr bwMode="auto">
          <a:xfrm>
            <a:off x="1284288" y="574357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4FB898B-61D7-4C3C-A2ED-BA08DFC7EE93}" type="datetime'2''''''''''''''''0''1''''''''''''''''''''''''''''''''5'">
              <a:rPr lang="en-US" altLang="en-US" sz="1000" smtClean="0"/>
              <a:pPr marL="0" lvl="0" indent="0" algn="ctr">
                <a:spcBef>
                  <a:spcPct val="0"/>
                </a:spcBef>
                <a:spcAft>
                  <a:spcPct val="0"/>
                </a:spcAft>
                <a:buNone/>
              </a:pPr>
              <a:t>2015</a:t>
            </a:fld>
            <a:endParaRPr lang="en-US" sz="1000" dirty="0"/>
          </a:p>
        </p:txBody>
      </p:sp>
      <p:sp>
        <p:nvSpPr>
          <p:cNvPr id="31" name="Text Placeholder 10">
            <a:extLst>
              <a:ext uri="{FF2B5EF4-FFF2-40B4-BE49-F238E27FC236}">
                <a16:creationId xmlns:a16="http://schemas.microsoft.com/office/drawing/2014/main" id="{115DFB91-512B-3844-A114-92FBEDCA92F2}"/>
              </a:ext>
            </a:extLst>
          </p:cNvPr>
          <p:cNvSpPr>
            <a:spLocks/>
          </p:cNvSpPr>
          <p:nvPr>
            <p:custDataLst>
              <p:tags r:id="rId17"/>
            </p:custDataLst>
          </p:nvPr>
        </p:nvSpPr>
        <p:spPr bwMode="auto">
          <a:xfrm>
            <a:off x="2185988" y="574357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94B6989-8C98-43D5-93B6-1926672FD31E}" type="datetime'''''''''''''''''''''''''20''''''16'''''''''">
              <a:rPr lang="en-US" altLang="en-US" sz="1000" smtClean="0"/>
              <a:pPr marL="0" lvl="0" indent="0" algn="ctr">
                <a:spcBef>
                  <a:spcPct val="0"/>
                </a:spcBef>
                <a:spcAft>
                  <a:spcPct val="0"/>
                </a:spcAft>
                <a:buNone/>
              </a:pPr>
              <a:t>2016</a:t>
            </a:fld>
            <a:endParaRPr lang="en-US" sz="1000"/>
          </a:p>
        </p:txBody>
      </p:sp>
      <p:sp>
        <p:nvSpPr>
          <p:cNvPr id="32" name="Text Placeholder 10">
            <a:extLst>
              <a:ext uri="{FF2B5EF4-FFF2-40B4-BE49-F238E27FC236}">
                <a16:creationId xmlns:a16="http://schemas.microsoft.com/office/drawing/2014/main" id="{115DFB91-512B-3844-A114-92FBEDCA92F2}"/>
              </a:ext>
            </a:extLst>
          </p:cNvPr>
          <p:cNvSpPr>
            <a:spLocks/>
          </p:cNvSpPr>
          <p:nvPr>
            <p:custDataLst>
              <p:tags r:id="rId18"/>
            </p:custDataLst>
          </p:nvPr>
        </p:nvSpPr>
        <p:spPr bwMode="auto">
          <a:xfrm>
            <a:off x="3086100" y="574357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EA28B61-8EAB-4939-80CB-29409898CA77}" type="datetime'''''''''''''''''''''2''0''''''''''''''''1''7'''''''''''''''">
              <a:rPr lang="en-US" altLang="en-US" sz="1000" smtClean="0"/>
              <a:pPr marL="0" lvl="0" indent="0" algn="ctr">
                <a:spcBef>
                  <a:spcPct val="0"/>
                </a:spcBef>
                <a:spcAft>
                  <a:spcPct val="0"/>
                </a:spcAft>
                <a:buNone/>
              </a:pPr>
              <a:t>2017</a:t>
            </a:fld>
            <a:endParaRPr lang="en-US" sz="1000"/>
          </a:p>
        </p:txBody>
      </p:sp>
      <p:sp>
        <p:nvSpPr>
          <p:cNvPr id="49" name="Text Placeholder 10">
            <a:extLst>
              <a:ext uri="{FF2B5EF4-FFF2-40B4-BE49-F238E27FC236}">
                <a16:creationId xmlns:a16="http://schemas.microsoft.com/office/drawing/2014/main" id="{115DFB91-512B-3844-A114-92FBEDCA92F2}"/>
              </a:ext>
            </a:extLst>
          </p:cNvPr>
          <p:cNvSpPr>
            <a:spLocks/>
          </p:cNvSpPr>
          <p:nvPr>
            <p:custDataLst>
              <p:tags r:id="rId19"/>
            </p:custDataLst>
          </p:nvPr>
        </p:nvSpPr>
        <p:spPr bwMode="auto">
          <a:xfrm>
            <a:off x="3986213" y="574357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D13B96E-3503-403C-A442-915E0866553C}" type="datetime'''''''''''2''0''''''''''''''1''''''''''''''8'''''''''''''">
              <a:rPr lang="en-US" altLang="en-US" sz="1000" smtClean="0"/>
              <a:pPr marL="0" lvl="0" indent="0" algn="ctr">
                <a:spcBef>
                  <a:spcPct val="0"/>
                </a:spcBef>
                <a:spcAft>
                  <a:spcPct val="0"/>
                </a:spcAft>
                <a:buNone/>
              </a:pPr>
              <a:t>2018</a:t>
            </a:fld>
            <a:endParaRPr lang="en-US" sz="1000"/>
          </a:p>
        </p:txBody>
      </p:sp>
      <p:sp>
        <p:nvSpPr>
          <p:cNvPr id="50" name="Text Placeholder 10">
            <a:extLst>
              <a:ext uri="{FF2B5EF4-FFF2-40B4-BE49-F238E27FC236}">
                <a16:creationId xmlns:a16="http://schemas.microsoft.com/office/drawing/2014/main" id="{115DFB91-512B-3844-A114-92FBEDCA92F2}"/>
              </a:ext>
            </a:extLst>
          </p:cNvPr>
          <p:cNvSpPr>
            <a:spLocks/>
          </p:cNvSpPr>
          <p:nvPr>
            <p:custDataLst>
              <p:tags r:id="rId20"/>
            </p:custDataLst>
          </p:nvPr>
        </p:nvSpPr>
        <p:spPr bwMode="auto">
          <a:xfrm>
            <a:off x="4886325" y="574357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75170EC-443C-4DEA-876A-1D9FCDD40FC1}" type="datetime'''''''2''''''''''''''0''''1''''''''9'''''''">
              <a:rPr lang="en-US" altLang="en-US" sz="1000" smtClean="0"/>
              <a:pPr marL="0" lvl="0" indent="0" algn="ctr">
                <a:spcBef>
                  <a:spcPct val="0"/>
                </a:spcBef>
                <a:spcAft>
                  <a:spcPct val="0"/>
                </a:spcAft>
                <a:buNone/>
              </a:pPr>
              <a:t>2019</a:t>
            </a:fld>
            <a:endParaRPr lang="en-US" sz="1000"/>
          </a:p>
        </p:txBody>
      </p:sp>
      <p:sp>
        <p:nvSpPr>
          <p:cNvPr id="51" name="Text Placeholder 10">
            <a:extLst>
              <a:ext uri="{FF2B5EF4-FFF2-40B4-BE49-F238E27FC236}">
                <a16:creationId xmlns:a16="http://schemas.microsoft.com/office/drawing/2014/main" id="{115DFB91-512B-3844-A114-92FBEDCA92F2}"/>
              </a:ext>
            </a:extLst>
          </p:cNvPr>
          <p:cNvSpPr>
            <a:spLocks/>
          </p:cNvSpPr>
          <p:nvPr>
            <p:custDataLst>
              <p:tags r:id="rId21"/>
            </p:custDataLst>
          </p:nvPr>
        </p:nvSpPr>
        <p:spPr bwMode="auto">
          <a:xfrm>
            <a:off x="5788025" y="574357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F5A61C6-8BE4-4028-9B19-FFA38702E5BE}" type="datetime'''''2''''''02''''''''''''''''''''0'''''''''''''''''''''">
              <a:rPr lang="en-US" altLang="en-US" sz="1000" smtClean="0"/>
              <a:pPr marL="0" lvl="0" indent="0" algn="ctr">
                <a:spcBef>
                  <a:spcPct val="0"/>
                </a:spcBef>
                <a:spcAft>
                  <a:spcPct val="0"/>
                </a:spcAft>
                <a:buNone/>
              </a:pPr>
              <a:t>2020</a:t>
            </a:fld>
            <a:endParaRPr lang="en-US" sz="1000"/>
          </a:p>
        </p:txBody>
      </p:sp>
      <p:sp>
        <p:nvSpPr>
          <p:cNvPr id="52" name="Text Placeholder 10">
            <a:extLst>
              <a:ext uri="{FF2B5EF4-FFF2-40B4-BE49-F238E27FC236}">
                <a16:creationId xmlns:a16="http://schemas.microsoft.com/office/drawing/2014/main" id="{115DFB91-512B-3844-A114-92FBEDCA92F2}"/>
              </a:ext>
            </a:extLst>
          </p:cNvPr>
          <p:cNvSpPr>
            <a:spLocks/>
          </p:cNvSpPr>
          <p:nvPr>
            <p:custDataLst>
              <p:tags r:id="rId22"/>
            </p:custDataLst>
          </p:nvPr>
        </p:nvSpPr>
        <p:spPr bwMode="auto">
          <a:xfrm>
            <a:off x="6688138" y="574357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441FCBA-869A-4E0B-9392-9FB749AD7DD2}" type="datetime'2''''0''''''''''''''''2''''''''''''''1'''''''''''''">
              <a:rPr lang="en-US" altLang="en-US" sz="1000" smtClean="0"/>
              <a:pPr marL="0" lvl="0" indent="0" algn="ctr">
                <a:spcBef>
                  <a:spcPct val="0"/>
                </a:spcBef>
                <a:spcAft>
                  <a:spcPct val="0"/>
                </a:spcAft>
                <a:buNone/>
              </a:pPr>
              <a:t>2021</a:t>
            </a:fld>
            <a:endParaRPr lang="en-US" sz="1000"/>
          </a:p>
        </p:txBody>
      </p:sp>
      <p:sp>
        <p:nvSpPr>
          <p:cNvPr id="53" name="Text Placeholder 10">
            <a:extLst>
              <a:ext uri="{FF2B5EF4-FFF2-40B4-BE49-F238E27FC236}">
                <a16:creationId xmlns:a16="http://schemas.microsoft.com/office/drawing/2014/main" id="{115DFB91-512B-3844-A114-92FBEDCA92F2}"/>
              </a:ext>
            </a:extLst>
          </p:cNvPr>
          <p:cNvSpPr>
            <a:spLocks/>
          </p:cNvSpPr>
          <p:nvPr>
            <p:custDataLst>
              <p:tags r:id="rId23"/>
            </p:custDataLst>
          </p:nvPr>
        </p:nvSpPr>
        <p:spPr bwMode="auto">
          <a:xfrm>
            <a:off x="7553325" y="5743575"/>
            <a:ext cx="3619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28A8FAA-5E28-4132-917A-17224C508C02}" type="datetime'''2''''''0''2''''''''''''''''''2''''''e'''''''''">
              <a:rPr lang="en-US" altLang="en-US" sz="1000" smtClean="0"/>
              <a:pPr marL="0" lvl="0" indent="0" algn="ctr">
                <a:spcBef>
                  <a:spcPct val="0"/>
                </a:spcBef>
                <a:spcAft>
                  <a:spcPct val="0"/>
                </a:spcAft>
                <a:buNone/>
              </a:pPr>
              <a:t>2022e</a:t>
            </a:fld>
            <a:endParaRPr lang="en-US" sz="1000"/>
          </a:p>
        </p:txBody>
      </p:sp>
      <p:sp>
        <p:nvSpPr>
          <p:cNvPr id="117" name="Rectangle 116"/>
          <p:cNvSpPr/>
          <p:nvPr>
            <p:custDataLst>
              <p:tags r:id="rId24"/>
            </p:custDataLst>
          </p:nvPr>
        </p:nvSpPr>
        <p:spPr bwMode="auto">
          <a:xfrm>
            <a:off x="1147763" y="2058988"/>
            <a:ext cx="5707063" cy="254000"/>
          </a:xfrm>
          <a:prstGeom prst="rect">
            <a:avLst/>
          </a:prstGeom>
          <a:noFill/>
          <a:ln w="31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13" name="Rectangle 112"/>
          <p:cNvSpPr/>
          <p:nvPr>
            <p:custDataLst>
              <p:tags r:id="rId25"/>
            </p:custDataLst>
          </p:nvPr>
        </p:nvSpPr>
        <p:spPr bwMode="auto">
          <a:xfrm>
            <a:off x="1198563" y="2114550"/>
            <a:ext cx="179388" cy="133350"/>
          </a:xfrm>
          <a:prstGeom prst="rect">
            <a:avLst/>
          </a:prstGeom>
          <a:solidFill>
            <a:schemeClr val="accent1"/>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14" name="Rectangle 113"/>
          <p:cNvSpPr/>
          <p:nvPr>
            <p:custDataLst>
              <p:tags r:id="rId26"/>
            </p:custDataLst>
          </p:nvPr>
        </p:nvSpPr>
        <p:spPr bwMode="auto">
          <a:xfrm>
            <a:off x="2957513" y="2114550"/>
            <a:ext cx="179388" cy="133350"/>
          </a:xfrm>
          <a:prstGeom prst="rect">
            <a:avLst/>
          </a:prstGeom>
          <a:solidFill>
            <a:schemeClr val="accent2"/>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15" name="Rectangle 114"/>
          <p:cNvSpPr/>
          <p:nvPr>
            <p:custDataLst>
              <p:tags r:id="rId27"/>
            </p:custDataLst>
          </p:nvPr>
        </p:nvSpPr>
        <p:spPr bwMode="auto">
          <a:xfrm>
            <a:off x="5624513" y="2114550"/>
            <a:ext cx="179388" cy="133350"/>
          </a:xfrm>
          <a:prstGeom prst="rect">
            <a:avLst/>
          </a:prstGeom>
          <a:solidFill>
            <a:schemeClr val="accent3"/>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08" name="Text Placeholder 10">
            <a:extLst>
              <a:ext uri="{FF2B5EF4-FFF2-40B4-BE49-F238E27FC236}">
                <a16:creationId xmlns:a16="http://schemas.microsoft.com/office/drawing/2014/main" id="{115DFB91-512B-3844-A114-92FBEDCA92F2}"/>
              </a:ext>
            </a:extLst>
          </p:cNvPr>
          <p:cNvSpPr>
            <a:spLocks/>
          </p:cNvSpPr>
          <p:nvPr>
            <p:custDataLst>
              <p:tags r:id="rId28"/>
            </p:custDataLst>
          </p:nvPr>
        </p:nvSpPr>
        <p:spPr bwMode="auto">
          <a:xfrm>
            <a:off x="1428750" y="2109788"/>
            <a:ext cx="142716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D96B639F-663E-4F3E-B3C1-7DE21F5DE80C}" type="datetime'B''''ac''''''k ''S''''''u''rfa''c''''e F''iel''d'' (''''BSF)'">
              <a:rPr lang="en-US" altLang="en-US" sz="1000" smtClean="0"/>
              <a:pPr marL="0" lvl="0" indent="0">
                <a:spcBef>
                  <a:spcPct val="0"/>
                </a:spcBef>
                <a:spcAft>
                  <a:spcPct val="0"/>
                </a:spcAft>
                <a:buNone/>
              </a:pPr>
              <a:t>Back Surface Field (BSF)</a:t>
            </a:fld>
            <a:endParaRPr lang="en-US" sz="1000"/>
          </a:p>
        </p:txBody>
      </p:sp>
      <p:sp>
        <p:nvSpPr>
          <p:cNvPr id="110" name="Text Placeholder 10">
            <a:extLst>
              <a:ext uri="{FF2B5EF4-FFF2-40B4-BE49-F238E27FC236}">
                <a16:creationId xmlns:a16="http://schemas.microsoft.com/office/drawing/2014/main" id="{115DFB91-512B-3844-A114-92FBEDCA92F2}"/>
              </a:ext>
            </a:extLst>
          </p:cNvPr>
          <p:cNvSpPr>
            <a:spLocks/>
          </p:cNvSpPr>
          <p:nvPr>
            <p:custDataLst>
              <p:tags r:id="rId29"/>
            </p:custDataLst>
          </p:nvPr>
        </p:nvSpPr>
        <p:spPr bwMode="auto">
          <a:xfrm>
            <a:off x="3187700" y="2109788"/>
            <a:ext cx="233521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8DCE9A81-DCD3-47CB-9301-2D4239736B6B}" type="datetime'Passivate''''d ''Em''itter an''d Re''ar C''''e''ll (PERC)'''">
              <a:rPr lang="en-US" altLang="en-US" sz="1000" smtClean="0"/>
              <a:pPr marL="0" lvl="0" indent="0">
                <a:spcBef>
                  <a:spcPct val="0"/>
                </a:spcBef>
                <a:spcAft>
                  <a:spcPct val="0"/>
                </a:spcAft>
                <a:buNone/>
              </a:pPr>
              <a:t>Passivated Emitter and Rear Cell (PERC)</a:t>
            </a:fld>
            <a:endParaRPr lang="en-US" sz="1000"/>
          </a:p>
        </p:txBody>
      </p:sp>
      <p:sp>
        <p:nvSpPr>
          <p:cNvPr id="111" name="Text Placeholder 10">
            <a:extLst>
              <a:ext uri="{FF2B5EF4-FFF2-40B4-BE49-F238E27FC236}">
                <a16:creationId xmlns:a16="http://schemas.microsoft.com/office/drawing/2014/main" id="{115DFB91-512B-3844-A114-92FBEDCA92F2}"/>
              </a:ext>
            </a:extLst>
          </p:cNvPr>
          <p:cNvSpPr>
            <a:spLocks/>
          </p:cNvSpPr>
          <p:nvPr>
            <p:custDataLst>
              <p:tags r:id="rId30"/>
            </p:custDataLst>
          </p:nvPr>
        </p:nvSpPr>
        <p:spPr bwMode="auto">
          <a:xfrm>
            <a:off x="5854701" y="2109788"/>
            <a:ext cx="9493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000"/>
              <a:t>Other Cell Types</a:t>
            </a:r>
            <a:endParaRPr lang="en-US" sz="1000"/>
          </a:p>
        </p:txBody>
      </p:sp>
      <p:sp>
        <p:nvSpPr>
          <p:cNvPr id="34" name="TextBox 8">
            <a:extLst>
              <a:ext uri="{FF2B5EF4-FFF2-40B4-BE49-F238E27FC236}">
                <a16:creationId xmlns:a16="http://schemas.microsoft.com/office/drawing/2014/main" id="{0C657577-D6D1-3C12-9C56-626BDB83BA4C}"/>
              </a:ext>
            </a:extLst>
          </p:cNvPr>
          <p:cNvSpPr txBox="1"/>
          <p:nvPr/>
        </p:nvSpPr>
        <p:spPr bwMode="gray">
          <a:xfrm>
            <a:off x="8548687" y="1554480"/>
            <a:ext cx="3300128" cy="4154984"/>
          </a:xfrm>
          <a:prstGeom prst="rect">
            <a:avLst/>
          </a:prstGeom>
          <a:solidFill>
            <a:srgbClr val="E3E8EE"/>
          </a:solidFill>
        </p:spPr>
        <p:txBody>
          <a:bodyPr wrap="square" lIns="137160" tIns="137160" rIns="274320" bIns="137160" rtlCol="0">
            <a:spAutoFit/>
          </a:bodyPr>
          <a:lstStyle/>
          <a:p>
            <a:pPr marL="0" indent="0">
              <a:spcBef>
                <a:spcPts val="600"/>
              </a:spcBef>
              <a:spcAft>
                <a:spcPts val="600"/>
              </a:spcAft>
              <a:buNone/>
            </a:pPr>
            <a:r>
              <a:rPr lang="en-US" sz="1250" b="1" dirty="0"/>
              <a:t>Observations </a:t>
            </a:r>
            <a:endParaRPr kumimoji="0" lang="en-US" sz="1050" i="0" u="none" strike="noStrike" kern="1200" cap="none" spc="0" normalizeH="0" baseline="0" noProof="0" dirty="0">
              <a:ln>
                <a:noFill/>
              </a:ln>
              <a:solidFill>
                <a:srgbClr val="000000"/>
              </a:solidFill>
              <a:effectLst/>
              <a:uLnTx/>
              <a:uFillTx/>
              <a:latin typeface="Arial"/>
              <a:ea typeface="+mn-ea"/>
              <a:cs typeface="+mn-cs"/>
            </a:endParaRPr>
          </a:p>
          <a:p>
            <a:pPr>
              <a:spcBef>
                <a:spcPts val="600"/>
              </a:spcBef>
            </a:pPr>
            <a:r>
              <a:rPr lang="en-US" sz="1050" b="1" dirty="0"/>
              <a:t>Cell type </a:t>
            </a:r>
            <a:r>
              <a:rPr lang="en-US" sz="1050" dirty="0"/>
              <a:t>refers to the </a:t>
            </a:r>
            <a:r>
              <a:rPr lang="en-US" sz="1050" b="1" dirty="0"/>
              <a:t>materials and configurations applied </a:t>
            </a:r>
            <a:r>
              <a:rPr lang="en-US" sz="1050" dirty="0"/>
              <a:t>to the </a:t>
            </a:r>
            <a:r>
              <a:rPr lang="en-US" sz="1050" b="1" dirty="0"/>
              <a:t>polysilicon wafer </a:t>
            </a:r>
            <a:r>
              <a:rPr lang="en-US" sz="1050" dirty="0"/>
              <a:t>to </a:t>
            </a:r>
            <a:r>
              <a:rPr lang="en-US" sz="1050" b="1" dirty="0"/>
              <a:t>transform it into a functional PV cell</a:t>
            </a:r>
            <a:r>
              <a:rPr lang="en-US" sz="1050" dirty="0"/>
              <a:t>.</a:t>
            </a:r>
          </a:p>
          <a:p>
            <a:pPr>
              <a:spcBef>
                <a:spcPts val="600"/>
              </a:spcBef>
            </a:pPr>
            <a:r>
              <a:rPr lang="en-US" sz="1050" b="1" dirty="0"/>
              <a:t>Since 2015, </a:t>
            </a:r>
            <a:r>
              <a:rPr lang="en-US" sz="1050" dirty="0"/>
              <a:t>we have seen a </a:t>
            </a:r>
            <a:r>
              <a:rPr lang="en-US" sz="1050" b="1" dirty="0"/>
              <a:t>shift in cell production </a:t>
            </a:r>
            <a:r>
              <a:rPr lang="en-US" sz="1050" dirty="0"/>
              <a:t>where the </a:t>
            </a:r>
            <a:r>
              <a:rPr lang="en-US" sz="1050" b="1" dirty="0"/>
              <a:t>BSF cell type </a:t>
            </a:r>
            <a:r>
              <a:rPr lang="en-US" sz="1050" dirty="0"/>
              <a:t>has been </a:t>
            </a:r>
            <a:r>
              <a:rPr lang="en-US" sz="1050" b="1" dirty="0"/>
              <a:t>gradually replaced </a:t>
            </a:r>
            <a:r>
              <a:rPr lang="en-US" sz="1050" dirty="0"/>
              <a:t>by the </a:t>
            </a:r>
            <a:r>
              <a:rPr lang="en-US" sz="1050" b="1" dirty="0"/>
              <a:t>PERC cell type</a:t>
            </a:r>
            <a:r>
              <a:rPr lang="en-US" sz="1050" dirty="0"/>
              <a:t>.</a:t>
            </a:r>
          </a:p>
          <a:p>
            <a:pPr lvl="1"/>
            <a:r>
              <a:rPr lang="en-US" sz="850" b="1" dirty="0"/>
              <a:t>BSF solar cells:</a:t>
            </a:r>
            <a:r>
              <a:rPr lang="en-US" sz="850" dirty="0"/>
              <a:t> Traditional crystalline silicon cells with an aluminum layer at the back that creates a back surface field. This reduces recombination losses and slightly improves efficiency.</a:t>
            </a:r>
          </a:p>
          <a:p>
            <a:pPr lvl="1"/>
            <a:r>
              <a:rPr lang="en-US" sz="850" b="1" dirty="0"/>
              <a:t>PERC solar cells:</a:t>
            </a:r>
            <a:r>
              <a:rPr lang="en-US" sz="850" dirty="0"/>
              <a:t> An advanced version of BSF cells. In addition to the aluminum back, they have a passivation layer and a dielectric layer that reflects more light back into the cell, improving efficiency.</a:t>
            </a:r>
            <a:endParaRPr lang="en-US" sz="850" b="1" dirty="0"/>
          </a:p>
          <a:p>
            <a:pPr>
              <a:spcBef>
                <a:spcPts val="600"/>
              </a:spcBef>
            </a:pPr>
            <a:r>
              <a:rPr lang="en-US" sz="1050" dirty="0"/>
              <a:t>The </a:t>
            </a:r>
            <a:r>
              <a:rPr lang="en-US" sz="1050" b="1" dirty="0"/>
              <a:t>PERC cell type </a:t>
            </a:r>
            <a:r>
              <a:rPr lang="en-US" sz="1050" dirty="0"/>
              <a:t>boosts the </a:t>
            </a:r>
            <a:r>
              <a:rPr lang="en-US" sz="1050" b="1" dirty="0"/>
              <a:t>efficiency of monocrystalline cells </a:t>
            </a:r>
            <a:r>
              <a:rPr lang="en-US" sz="1050" dirty="0"/>
              <a:t>by </a:t>
            </a:r>
            <a:r>
              <a:rPr lang="en-US" sz="1050" b="1" dirty="0"/>
              <a:t>about 1%</a:t>
            </a:r>
            <a:r>
              <a:rPr lang="en-US" sz="1050" dirty="0"/>
              <a:t>.</a:t>
            </a:r>
          </a:p>
          <a:p>
            <a:pPr>
              <a:spcBef>
                <a:spcPts val="600"/>
              </a:spcBef>
            </a:pPr>
            <a:r>
              <a:rPr lang="en-US" sz="1050" dirty="0"/>
              <a:t>The </a:t>
            </a:r>
            <a:r>
              <a:rPr lang="en-US" sz="1050" b="1" dirty="0"/>
              <a:t>share of other cell types</a:t>
            </a:r>
            <a:r>
              <a:rPr lang="en-US" sz="1050" dirty="0"/>
              <a:t> is</a:t>
            </a:r>
            <a:r>
              <a:rPr lang="en-US" sz="1050" b="1" dirty="0"/>
              <a:t> projected to keep increasing </a:t>
            </a:r>
            <a:r>
              <a:rPr lang="en-US" sz="1050" dirty="0"/>
              <a:t>(</a:t>
            </a:r>
            <a:r>
              <a:rPr lang="en-US" sz="1050" dirty="0" err="1"/>
              <a:t>TOPCon</a:t>
            </a:r>
            <a:r>
              <a:rPr lang="en-US" sz="1050" dirty="0"/>
              <a:t> cells boost efficiency of PERC by about 2%).</a:t>
            </a:r>
          </a:p>
        </p:txBody>
      </p:sp>
      <p:grpSp>
        <p:nvGrpSpPr>
          <p:cNvPr id="4" name="Group 3">
            <a:extLst>
              <a:ext uri="{FF2B5EF4-FFF2-40B4-BE49-F238E27FC236}">
                <a16:creationId xmlns:a16="http://schemas.microsoft.com/office/drawing/2014/main" id="{1F6EC3A4-110B-5A80-7990-69B8CB4DFE77}"/>
              </a:ext>
            </a:extLst>
          </p:cNvPr>
          <p:cNvGrpSpPr/>
          <p:nvPr/>
        </p:nvGrpSpPr>
        <p:grpSpPr>
          <a:xfrm>
            <a:off x="330198" y="1582174"/>
            <a:ext cx="7838441" cy="288219"/>
            <a:chOff x="330200" y="1582174"/>
            <a:chExt cx="7507288" cy="288219"/>
          </a:xfrm>
        </p:grpSpPr>
        <p:sp>
          <p:nvSpPr>
            <p:cNvPr id="2" name="btfpColumnHeaderBoxText398692">
              <a:extLst>
                <a:ext uri="{FF2B5EF4-FFF2-40B4-BE49-F238E27FC236}">
                  <a16:creationId xmlns:a16="http://schemas.microsoft.com/office/drawing/2014/main" id="{0A7A4FF0-E05A-CC85-0EC6-016AB939072B}"/>
                </a:ext>
              </a:extLst>
            </p:cNvPr>
            <p:cNvSpPr txBox="1"/>
            <p:nvPr/>
          </p:nvSpPr>
          <p:spPr bwMode="gray">
            <a:xfrm>
              <a:off x="330200" y="1582174"/>
              <a:ext cx="7507288" cy="288219"/>
            </a:xfrm>
            <a:prstGeom prst="rect">
              <a:avLst/>
            </a:prstGeom>
            <a:noFill/>
          </p:spPr>
          <p:txBody>
            <a:bodyPr vert="horz" wrap="square" lIns="36036" tIns="36036" rIns="36036" bIns="36036"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rPr>
                <a:t>P-type mono PERC has become the dominant cell type since 2019</a:t>
              </a:r>
            </a:p>
          </p:txBody>
        </p:sp>
        <p:cxnSp>
          <p:nvCxnSpPr>
            <p:cNvPr id="3" name="btfpColumnHeaderBoxLine398692">
              <a:extLst>
                <a:ext uri="{FF2B5EF4-FFF2-40B4-BE49-F238E27FC236}">
                  <a16:creationId xmlns:a16="http://schemas.microsoft.com/office/drawing/2014/main" id="{CCB59106-7A32-6DDD-4744-D28B6F63FDC4}"/>
                </a:ext>
              </a:extLst>
            </p:cNvPr>
            <p:cNvCxnSpPr>
              <a:cxnSpLocks/>
            </p:cNvCxnSpPr>
            <p:nvPr/>
          </p:nvCxnSpPr>
          <p:spPr bwMode="gray">
            <a:xfrm>
              <a:off x="330200" y="1870393"/>
              <a:ext cx="750728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029624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29307710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7" name="think-cell data - do not delete"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a:t>HJT, perovskite, and multi-junction cells boast higher efficiency but have yet to replace c-Si at commercial scale</a:t>
            </a:r>
          </a:p>
        </p:txBody>
      </p:sp>
      <p:graphicFrame>
        <p:nvGraphicFramePr>
          <p:cNvPr id="2" name="Table 1">
            <a:extLst>
              <a:ext uri="{FF2B5EF4-FFF2-40B4-BE49-F238E27FC236}">
                <a16:creationId xmlns:a16="http://schemas.microsoft.com/office/drawing/2014/main" id="{F57576C5-524B-2B5E-97CA-3B4E0D6E26C4}"/>
              </a:ext>
            </a:extLst>
          </p:cNvPr>
          <p:cNvGraphicFramePr>
            <a:graphicFrameLocks noGrp="1"/>
          </p:cNvGraphicFramePr>
          <p:nvPr>
            <p:extLst>
              <p:ext uri="{D42A27DB-BD31-4B8C-83A1-F6EECF244321}">
                <p14:modId xmlns:p14="http://schemas.microsoft.com/office/powerpoint/2010/main" val="1094500998"/>
              </p:ext>
            </p:extLst>
          </p:nvPr>
        </p:nvGraphicFramePr>
        <p:xfrm>
          <a:off x="330199" y="2091559"/>
          <a:ext cx="11463865" cy="3473865"/>
        </p:xfrm>
        <a:graphic>
          <a:graphicData uri="http://schemas.openxmlformats.org/drawingml/2006/table">
            <a:tbl>
              <a:tblPr firstRow="1" bandRow="1">
                <a:tableStyleId>{2D5ABB26-0587-4C30-8999-92F81FD0307C}</a:tableStyleId>
              </a:tblPr>
              <a:tblGrid>
                <a:gridCol w="2334043">
                  <a:extLst>
                    <a:ext uri="{9D8B030D-6E8A-4147-A177-3AD203B41FA5}">
                      <a16:colId xmlns:a16="http://schemas.microsoft.com/office/drawing/2014/main" val="1209005246"/>
                    </a:ext>
                  </a:extLst>
                </a:gridCol>
                <a:gridCol w="3043274">
                  <a:extLst>
                    <a:ext uri="{9D8B030D-6E8A-4147-A177-3AD203B41FA5}">
                      <a16:colId xmlns:a16="http://schemas.microsoft.com/office/drawing/2014/main" val="1110654787"/>
                    </a:ext>
                  </a:extLst>
                </a:gridCol>
                <a:gridCol w="3043274">
                  <a:extLst>
                    <a:ext uri="{9D8B030D-6E8A-4147-A177-3AD203B41FA5}">
                      <a16:colId xmlns:a16="http://schemas.microsoft.com/office/drawing/2014/main" val="2863399275"/>
                    </a:ext>
                  </a:extLst>
                </a:gridCol>
                <a:gridCol w="3043274">
                  <a:extLst>
                    <a:ext uri="{9D8B030D-6E8A-4147-A177-3AD203B41FA5}">
                      <a16:colId xmlns:a16="http://schemas.microsoft.com/office/drawing/2014/main" val="858342927"/>
                    </a:ext>
                  </a:extLst>
                </a:gridCol>
              </a:tblGrid>
              <a:tr h="423041">
                <a:tc>
                  <a:txBody>
                    <a:bodyPr/>
                    <a:lstStyle/>
                    <a:p>
                      <a:pPr marL="0" indent="0">
                        <a:spcBef>
                          <a:spcPts val="0"/>
                        </a:spcBef>
                        <a:buNone/>
                      </a:pPr>
                      <a:endParaRPr lang="en-US" sz="1200" b="1"/>
                    </a:p>
                  </a:txBody>
                  <a:tcPr>
                    <a:lnB w="3175" cap="flat" cmpd="sng" algn="ctr">
                      <a:solidFill>
                        <a:schemeClr val="tx1"/>
                      </a:solidFill>
                      <a:prstDash val="solid"/>
                      <a:round/>
                      <a:headEnd type="none" w="med" len="med"/>
                      <a:tailEnd type="none" w="med" len="med"/>
                    </a:lnB>
                  </a:tcPr>
                </a:tc>
                <a:tc>
                  <a:txBody>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mn-lt"/>
                          <a:ea typeface="+mn-ea"/>
                          <a:cs typeface="+mn-cs"/>
                        </a:rPr>
                        <a:t>Silicon heterojunction cells (HJT)</a:t>
                      </a:r>
                    </a:p>
                  </a:txBody>
                  <a:tcPr anchor="ctr">
                    <a:lnR w="6350"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dirty="0">
                          <a:ln>
                            <a:noFill/>
                          </a:ln>
                          <a:solidFill>
                            <a:schemeClr val="tx1"/>
                          </a:solidFill>
                          <a:effectLst/>
                          <a:uLnTx/>
                          <a:uFillTx/>
                          <a:latin typeface="+mn-lt"/>
                          <a:ea typeface="+mn-ea"/>
                          <a:cs typeface="+mn-cs"/>
                        </a:rPr>
                        <a:t>Perovskite cells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indent="0" algn="ctr">
                        <a:spcBef>
                          <a:spcPts val="0"/>
                        </a:spcBef>
                        <a:buNone/>
                      </a:pPr>
                      <a:r>
                        <a:rPr kumimoji="0" lang="en-US" sz="1400" b="1" i="0" u="none" strike="noStrike" kern="1200" cap="none" spc="0" normalizeH="0" baseline="0" dirty="0">
                          <a:ln>
                            <a:noFill/>
                          </a:ln>
                          <a:solidFill>
                            <a:schemeClr val="tx1"/>
                          </a:solidFill>
                          <a:effectLst/>
                          <a:uLnTx/>
                          <a:uFillTx/>
                          <a:latin typeface="+mn-lt"/>
                          <a:ea typeface="+mn-ea"/>
                          <a:cs typeface="+mn-cs"/>
                        </a:rPr>
                        <a:t>Multi-junction cells</a:t>
                      </a:r>
                    </a:p>
                  </a:txBody>
                  <a:tcPr anchor="ctr">
                    <a:lnL w="6350" cap="flat" cmpd="sng" algn="ctr">
                      <a:solidFill>
                        <a:schemeClr val="bg1"/>
                      </a:solidFill>
                      <a:prstDash val="solid"/>
                      <a:round/>
                      <a:headEnd type="none" w="med" len="med"/>
                      <a:tailEnd type="none" w="med" len="med"/>
                    </a:lnL>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93161297"/>
                  </a:ext>
                </a:extLst>
              </a:tr>
              <a:tr h="1059925">
                <a:tc>
                  <a:txBody>
                    <a:bodyPr/>
                    <a:lstStyle/>
                    <a:p>
                      <a:pPr marL="0" indent="0">
                        <a:spcBef>
                          <a:spcPts val="0"/>
                        </a:spcBef>
                        <a:buNone/>
                      </a:pPr>
                      <a:r>
                        <a:rPr lang="en-US" sz="1000" b="1"/>
                        <a:t>Description</a:t>
                      </a:r>
                    </a:p>
                  </a:txBody>
                  <a:tcP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77800" marR="0" indent="-177800" algn="l" defTabSz="711200" rtl="0" eaLnBrk="1" fontAlgn="auto" latinLnBrk="0" hangingPunct="1">
                        <a:lnSpc>
                          <a:spcPct val="100000"/>
                        </a:lnSpc>
                        <a:spcBef>
                          <a:spcPts val="0"/>
                        </a:spcBef>
                        <a:spcAft>
                          <a:spcPts val="0"/>
                        </a:spcAft>
                        <a:buClrTx/>
                        <a:buSzTx/>
                        <a:buFontTx/>
                        <a:buChar char="•"/>
                        <a:tabLst/>
                        <a:defRPr/>
                      </a:pPr>
                      <a:r>
                        <a:rPr lang="en-US" sz="1000" b="0" dirty="0"/>
                        <a:t>HJT incorporates </a:t>
                      </a:r>
                      <a:r>
                        <a:rPr lang="en-US" sz="1000" b="1" dirty="0"/>
                        <a:t>thin layer(s) of </a:t>
                      </a:r>
                      <a:r>
                        <a:rPr lang="en-US" sz="1000" b="0" dirty="0"/>
                        <a:t>undoped and doped amorphous Si (</a:t>
                      </a:r>
                      <a:r>
                        <a:rPr lang="en-US" sz="1000" b="0" dirty="0" err="1"/>
                        <a:t>a-Si:H</a:t>
                      </a:r>
                      <a:r>
                        <a:rPr lang="en-US" sz="1000" b="0" dirty="0"/>
                        <a:t>) on </a:t>
                      </a:r>
                      <a:r>
                        <a:rPr lang="en-US" sz="1000" b="1" dirty="0"/>
                        <a:t>both sides </a:t>
                      </a:r>
                      <a:r>
                        <a:rPr lang="en-US" sz="1000" b="0" dirty="0"/>
                        <a:t>of the </a:t>
                      </a:r>
                      <a:r>
                        <a:rPr lang="en-US" sz="1000" b="1" dirty="0"/>
                        <a:t>crystalline silicon (c-Si) core used in regular solar PV cells</a:t>
                      </a:r>
                      <a:r>
                        <a:rPr lang="en-US" sz="1000" b="0" dirty="0"/>
                        <a:t>.</a:t>
                      </a:r>
                    </a:p>
                    <a:p>
                      <a:pPr marL="177800" marR="0" indent="-177800" algn="l" defTabSz="711200" rtl="0" eaLnBrk="1" fontAlgn="auto" latinLnBrk="0" hangingPunct="1">
                        <a:lnSpc>
                          <a:spcPct val="100000"/>
                        </a:lnSpc>
                        <a:spcBef>
                          <a:spcPts val="0"/>
                        </a:spcBef>
                        <a:spcAft>
                          <a:spcPts val="0"/>
                        </a:spcAft>
                        <a:buClrTx/>
                        <a:buSzTx/>
                        <a:buFontTx/>
                        <a:buChar char="•"/>
                        <a:tabLst/>
                        <a:defRPr/>
                      </a:pPr>
                      <a:r>
                        <a:rPr lang="en-US" sz="1000" b="1" dirty="0"/>
                        <a:t>Indium tin oxide </a:t>
                      </a:r>
                      <a:r>
                        <a:rPr lang="en-US" sz="1000" b="0" dirty="0"/>
                        <a:t>is the preferred </a:t>
                      </a:r>
                      <a:r>
                        <a:rPr lang="en-US" sz="1000" b="1" dirty="0"/>
                        <a:t>transparent conductive oxide </a:t>
                      </a:r>
                      <a:r>
                        <a:rPr lang="en-US" sz="1000" b="0" dirty="0"/>
                        <a:t>layer.</a:t>
                      </a:r>
                    </a:p>
                  </a:txBody>
                  <a:tcPr>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177800" marR="0" indent="-177800" algn="l" defTabSz="711200" rtl="0" eaLnBrk="1" fontAlgn="auto" latinLnBrk="0" hangingPunct="1">
                        <a:lnSpc>
                          <a:spcPct val="100000"/>
                        </a:lnSpc>
                        <a:spcBef>
                          <a:spcPts val="0"/>
                        </a:spcBef>
                        <a:spcAft>
                          <a:spcPts val="0"/>
                        </a:spcAft>
                        <a:buClrTx/>
                        <a:buSzTx/>
                        <a:buFontTx/>
                        <a:buChar char="•"/>
                        <a:tabLst/>
                        <a:defRPr/>
                      </a:pPr>
                      <a:r>
                        <a:rPr lang="en-US" sz="1000" b="1"/>
                        <a:t>Perovskites</a:t>
                      </a:r>
                      <a:r>
                        <a:rPr lang="en-US" sz="1000"/>
                        <a:t>, or halide perovskites, are a family of </a:t>
                      </a:r>
                      <a:r>
                        <a:rPr lang="en-US" sz="1000" b="1"/>
                        <a:t>metal-based halides </a:t>
                      </a:r>
                      <a:r>
                        <a:rPr lang="en-US" sz="1000" b="0"/>
                        <a:t>that </a:t>
                      </a:r>
                      <a:r>
                        <a:rPr lang="en-US" sz="1000"/>
                        <a:t>have a </a:t>
                      </a:r>
                      <a:r>
                        <a:rPr lang="en-US" sz="1000" b="1"/>
                        <a:t>distinct octahedral</a:t>
                      </a:r>
                      <a:r>
                        <a:rPr lang="zh-CN" altLang="en-US" sz="1000" b="1"/>
                        <a:t> </a:t>
                      </a:r>
                      <a:r>
                        <a:rPr lang="en-US" sz="1000" b="1"/>
                        <a:t>crystal structure</a:t>
                      </a:r>
                      <a:r>
                        <a:rPr lang="zh-CN" altLang="en-US" sz="1000" b="1"/>
                        <a:t> </a:t>
                      </a:r>
                      <a:r>
                        <a:rPr lang="en-US" altLang="zh-CN" sz="1000" b="0"/>
                        <a:t>with</a:t>
                      </a:r>
                      <a:r>
                        <a:rPr lang="en-US" sz="1000" b="1"/>
                        <a:t> the </a:t>
                      </a:r>
                      <a:r>
                        <a:rPr lang="en-US" sz="1000" b="0"/>
                        <a:t>potential to </a:t>
                      </a:r>
                      <a:r>
                        <a:rPr lang="en-US" sz="1000"/>
                        <a:t>replace </a:t>
                      </a:r>
                      <a:r>
                        <a:rPr lang="en-US" sz="1000" b="1"/>
                        <a:t>crystalline silicon in PV cells</a:t>
                      </a:r>
                      <a:r>
                        <a:rPr lang="en-US" sz="1000" b="0"/>
                        <a:t>.</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spcBef>
                          <a:spcPts val="0"/>
                        </a:spcBef>
                      </a:pPr>
                      <a:r>
                        <a:rPr lang="en-US" sz="1000" dirty="0"/>
                        <a:t>Whereas </a:t>
                      </a:r>
                      <a:r>
                        <a:rPr lang="en-US" sz="1000" b="1" dirty="0"/>
                        <a:t>traditional solar cells </a:t>
                      </a:r>
                      <a:r>
                        <a:rPr lang="en-US" sz="1000" dirty="0"/>
                        <a:t>have only </a:t>
                      </a:r>
                      <a:r>
                        <a:rPr lang="en-US" sz="1000" b="1" dirty="0"/>
                        <a:t>one layer of crystalline silicon</a:t>
                      </a:r>
                      <a:r>
                        <a:rPr lang="en-US" sz="1000" dirty="0"/>
                        <a:t>, </a:t>
                      </a:r>
                      <a:r>
                        <a:rPr lang="en-US" sz="1000" b="1" dirty="0"/>
                        <a:t>multi-junction solar cells </a:t>
                      </a:r>
                      <a:r>
                        <a:rPr lang="en-US" sz="1000" dirty="0"/>
                        <a:t>contain</a:t>
                      </a:r>
                      <a:r>
                        <a:rPr lang="en-US" sz="1000" b="1" dirty="0"/>
                        <a:t> multiple layers of photovoltaic material</a:t>
                      </a:r>
                      <a:r>
                        <a:rPr lang="en-US" sz="1000" b="0" dirty="0"/>
                        <a:t>.</a:t>
                      </a:r>
                    </a:p>
                    <a:p>
                      <a:pPr algn="l">
                        <a:spcBef>
                          <a:spcPts val="0"/>
                        </a:spcBef>
                      </a:pPr>
                      <a:r>
                        <a:rPr lang="en-US" sz="1000" b="1" dirty="0"/>
                        <a:t>Each layer </a:t>
                      </a:r>
                      <a:r>
                        <a:rPr lang="en-US" sz="1000" dirty="0"/>
                        <a:t>is </a:t>
                      </a:r>
                      <a:r>
                        <a:rPr lang="en-US" sz="1000" b="1" dirty="0"/>
                        <a:t>specifically designed </a:t>
                      </a:r>
                      <a:r>
                        <a:rPr lang="en-US" sz="1000" dirty="0"/>
                        <a:t>to absorb a </a:t>
                      </a:r>
                      <a:r>
                        <a:rPr lang="en-US" sz="1000" b="1" dirty="0"/>
                        <a:t>different sunlight wavelength</a:t>
                      </a:r>
                      <a:r>
                        <a:rPr lang="en-US" sz="1000" b="0" dirty="0"/>
                        <a:t>. </a:t>
                      </a:r>
                    </a:p>
                  </a:txBody>
                  <a:tcPr>
                    <a:lnL w="6350" cap="flat" cmpd="sng" algn="ctr">
                      <a:solidFill>
                        <a:schemeClr val="bg1"/>
                      </a:solidFill>
                      <a:prstDash val="solid"/>
                      <a:round/>
                      <a:headEnd type="none" w="med" len="med"/>
                      <a:tailEnd type="none" w="med" len="med"/>
                    </a:lnL>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05080875"/>
                  </a:ext>
                </a:extLst>
              </a:tr>
              <a:tr h="465487">
                <a:tc>
                  <a:txBody>
                    <a:bodyPr/>
                    <a:lstStyle/>
                    <a:p>
                      <a:pPr marL="0" indent="0">
                        <a:spcBef>
                          <a:spcPts val="0"/>
                        </a:spcBef>
                        <a:buNone/>
                      </a:pPr>
                      <a:r>
                        <a:rPr lang="en-US" sz="1000" b="1"/>
                        <a:t>Efficiency</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lgn="ctr">
                        <a:spcBef>
                          <a:spcPts val="0"/>
                        </a:spcBef>
                        <a:buNone/>
                      </a:pPr>
                      <a:r>
                        <a:rPr lang="en-US" sz="1000" b="1" dirty="0"/>
                        <a:t>~26–29%</a:t>
                      </a:r>
                      <a:r>
                        <a:rPr lang="en-US" sz="1000" dirty="0"/>
                        <a:t> </a:t>
                      </a: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lgn="ctr">
                        <a:spcBef>
                          <a:spcPts val="0"/>
                        </a:spcBef>
                        <a:buNone/>
                      </a:pPr>
                      <a:r>
                        <a:rPr lang="en-US" sz="1000" b="1" dirty="0"/>
                        <a:t>~26–34%</a:t>
                      </a:r>
                      <a:r>
                        <a:rPr lang="en-US" sz="1000" b="1" baseline="30000" dirty="0"/>
                        <a:t>1)</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indent="0" algn="ctr" defTabSz="711200" rtl="0" eaLnBrk="1" latinLnBrk="0" hangingPunct="1">
                        <a:spcBef>
                          <a:spcPts val="0"/>
                        </a:spcBef>
                        <a:buNone/>
                      </a:pPr>
                      <a:r>
                        <a:rPr lang="en-US" sz="1000" b="1" kern="1200" dirty="0">
                          <a:solidFill>
                            <a:schemeClr val="tx1"/>
                          </a:solidFill>
                          <a:latin typeface="+mn-lt"/>
                          <a:ea typeface="+mn-ea"/>
                          <a:cs typeface="+mn-cs"/>
                        </a:rPr>
                        <a:t>~30</a:t>
                      </a:r>
                      <a:r>
                        <a:rPr lang="en-US" sz="1000" b="1" dirty="0"/>
                        <a:t>–</a:t>
                      </a:r>
                      <a:r>
                        <a:rPr lang="en-US" sz="1000" b="1" kern="1200" dirty="0">
                          <a:solidFill>
                            <a:schemeClr val="tx1"/>
                          </a:solidFill>
                          <a:latin typeface="+mn-lt"/>
                          <a:ea typeface="+mn-ea"/>
                          <a:cs typeface="+mn-cs"/>
                        </a:rPr>
                        <a:t>47%</a:t>
                      </a:r>
                      <a:r>
                        <a:rPr lang="en-US" sz="1000" b="1" kern="1200" baseline="30000" dirty="0">
                          <a:solidFill>
                            <a:schemeClr val="tx1"/>
                          </a:solidFill>
                          <a:latin typeface="+mn-lt"/>
                          <a:ea typeface="+mn-ea"/>
                          <a:cs typeface="+mn-cs"/>
                        </a:rPr>
                        <a:t>2)</a:t>
                      </a:r>
                      <a:br>
                        <a:rPr lang="en-US" sz="1000" b="1" kern="1200" dirty="0">
                          <a:solidFill>
                            <a:schemeClr val="tx1"/>
                          </a:solidFill>
                          <a:latin typeface="+mn-lt"/>
                          <a:ea typeface="+mn-ea"/>
                          <a:cs typeface="+mn-cs"/>
                        </a:rPr>
                      </a:br>
                      <a:r>
                        <a:rPr lang="en-US" sz="1000" b="0" kern="1200" dirty="0">
                          <a:solidFill>
                            <a:schemeClr val="tx1"/>
                          </a:solidFill>
                          <a:latin typeface="+mn-lt"/>
                          <a:ea typeface="+mn-ea"/>
                          <a:cs typeface="+mn-cs"/>
                        </a:rPr>
                        <a:t>(depending on number of layers)</a:t>
                      </a:r>
                    </a:p>
                  </a:txBody>
                  <a:tcP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7815052"/>
                  </a:ext>
                </a:extLst>
              </a:tr>
              <a:tr h="465487">
                <a:tc>
                  <a:txBody>
                    <a:bodyPr/>
                    <a:lstStyle/>
                    <a:p>
                      <a:pPr marL="0" indent="0">
                        <a:spcBef>
                          <a:spcPts val="0"/>
                        </a:spcBef>
                        <a:buNone/>
                      </a:pPr>
                      <a:r>
                        <a:rPr lang="en-US" sz="1000" b="1">
                          <a:solidFill>
                            <a:schemeClr val="tx1"/>
                          </a:solidFill>
                        </a:rPr>
                        <a:t>Estimated cost per watt</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lgn="ctr">
                        <a:spcBef>
                          <a:spcPts val="0"/>
                        </a:spcBef>
                        <a:buNone/>
                      </a:pPr>
                      <a:r>
                        <a:rPr lang="en-US" sz="1000" b="1"/>
                        <a:t>~$1.10–$1.60</a:t>
                      </a:r>
                      <a:br>
                        <a:rPr lang="en-US" sz="1000"/>
                      </a:br>
                      <a:r>
                        <a:rPr lang="en-US" sz="1000" i="1"/>
                        <a:t>(~10% more expensive than monocrystalline cells)</a:t>
                      </a:r>
                      <a:endParaRPr lang="en-US" sz="1000" b="1"/>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lgn="ctr">
                        <a:spcBef>
                          <a:spcPts val="0"/>
                        </a:spcBef>
                        <a:buNone/>
                      </a:pPr>
                      <a:r>
                        <a:rPr lang="en-US" sz="1000" b="1" dirty="0"/>
                        <a:t>~$0.32–$0.37</a:t>
                      </a:r>
                      <a:br>
                        <a:rPr lang="en-US" sz="1000" b="1" dirty="0"/>
                      </a:br>
                      <a:r>
                        <a:rPr lang="en-US" sz="1000" i="1" dirty="0"/>
                        <a:t>(~70% cheaper than monocrystalline cells)</a:t>
                      </a:r>
                      <a:endParaRPr lang="en-US" sz="1000" b="1"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indent="0" algn="ctr">
                        <a:spcBef>
                          <a:spcPts val="0"/>
                        </a:spcBef>
                        <a:buNone/>
                      </a:pPr>
                      <a:r>
                        <a:rPr lang="en-US" sz="1000" b="1" dirty="0"/>
                        <a:t>~$300</a:t>
                      </a:r>
                      <a:br>
                        <a:rPr lang="en-US" sz="1000" b="1" dirty="0"/>
                      </a:br>
                      <a:r>
                        <a:rPr lang="en-US" sz="1000" i="1" dirty="0"/>
                        <a:t>(~240x more expensive than monocrystalline cells)</a:t>
                      </a:r>
                      <a:endParaRPr lang="en-US" sz="1000" b="1" dirty="0"/>
                    </a:p>
                  </a:txBody>
                  <a:tcP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74235953"/>
                  </a:ext>
                </a:extLst>
              </a:tr>
              <a:tr h="1059925">
                <a:tc>
                  <a:txBody>
                    <a:bodyPr/>
                    <a:lstStyle/>
                    <a:p>
                      <a:pPr marL="0" indent="0">
                        <a:spcBef>
                          <a:spcPts val="0"/>
                        </a:spcBef>
                        <a:buNone/>
                      </a:pPr>
                      <a:r>
                        <a:rPr lang="en-US" sz="1000" b="1">
                          <a:solidFill>
                            <a:schemeClr val="tx1"/>
                          </a:solidFill>
                        </a:rPr>
                        <a:t>Pros and cons</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spcBef>
                          <a:spcPts val="0"/>
                        </a:spcBef>
                      </a:pPr>
                      <a:r>
                        <a:rPr lang="en-US" sz="1000" b="1">
                          <a:solidFill>
                            <a:srgbClr val="195345"/>
                          </a:solidFill>
                        </a:rPr>
                        <a:t>Has better performance</a:t>
                      </a:r>
                      <a:r>
                        <a:rPr lang="en-US" sz="1000" b="1">
                          <a:solidFill>
                            <a:schemeClr val="bg1"/>
                          </a:solidFill>
                        </a:rPr>
                        <a:t> </a:t>
                      </a:r>
                      <a:r>
                        <a:rPr lang="en-US" sz="1000" kern="1200">
                          <a:solidFill>
                            <a:schemeClr val="tx1"/>
                          </a:solidFill>
                          <a:latin typeface="+mn-lt"/>
                          <a:ea typeface="+mn-ea"/>
                          <a:cs typeface="+mn-cs"/>
                        </a:rPr>
                        <a:t>at</a:t>
                      </a:r>
                      <a:r>
                        <a:rPr lang="en-US" sz="1000">
                          <a:solidFill>
                            <a:schemeClr val="bg1"/>
                          </a:solidFill>
                        </a:rPr>
                        <a:t> </a:t>
                      </a:r>
                      <a:r>
                        <a:rPr lang="en-US" sz="1000" b="1" kern="1200">
                          <a:solidFill>
                            <a:srgbClr val="195345"/>
                          </a:solidFill>
                          <a:latin typeface="+mn-lt"/>
                          <a:ea typeface="+mn-ea"/>
                          <a:cs typeface="+mn-cs"/>
                        </a:rPr>
                        <a:t>higher temperatures </a:t>
                      </a:r>
                      <a:r>
                        <a:rPr lang="en-US" sz="1000"/>
                        <a:t>than crystalline silicon cells; </a:t>
                      </a:r>
                      <a:r>
                        <a:rPr lang="en-US" sz="1000" b="1"/>
                        <a:t>─</a:t>
                      </a:r>
                      <a:r>
                        <a:rPr lang="en-US" sz="1000"/>
                        <a:t> useful in desert environments, for example</a:t>
                      </a:r>
                    </a:p>
                    <a:p>
                      <a:pPr marL="177800" marR="0" lvl="0" indent="-177800" algn="l" defTabSz="711200" rtl="0" eaLnBrk="1" fontAlgn="auto" latinLnBrk="0" hangingPunct="1">
                        <a:lnSpc>
                          <a:spcPct val="100000"/>
                        </a:lnSpc>
                        <a:spcBef>
                          <a:spcPts val="0"/>
                        </a:spcBef>
                        <a:spcAft>
                          <a:spcPts val="0"/>
                        </a:spcAft>
                        <a:buClrTx/>
                        <a:buSzTx/>
                        <a:buFontTx/>
                        <a:buChar char="•"/>
                        <a:tabLst/>
                        <a:defRPr/>
                      </a:pPr>
                      <a:r>
                        <a:rPr lang="en-US" sz="1000"/>
                        <a:t>Requires </a:t>
                      </a:r>
                      <a:r>
                        <a:rPr lang="en-US" sz="1000" b="1">
                          <a:solidFill>
                            <a:srgbClr val="990000"/>
                          </a:solidFill>
                        </a:rPr>
                        <a:t>more expensive materials </a:t>
                      </a:r>
                      <a:r>
                        <a:rPr lang="en-US" sz="1000"/>
                        <a:t>for electrical contacts than regular silicon cells</a:t>
                      </a: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spcBef>
                          <a:spcPts val="0"/>
                        </a:spcBef>
                      </a:pPr>
                      <a:r>
                        <a:rPr lang="en-US" sz="1000"/>
                        <a:t>Can be </a:t>
                      </a:r>
                      <a:r>
                        <a:rPr lang="en-US" sz="1000" b="1">
                          <a:solidFill>
                            <a:srgbClr val="104C3E"/>
                          </a:solidFill>
                        </a:rPr>
                        <a:t>produced at much lower temperatures </a:t>
                      </a:r>
                      <a:r>
                        <a:rPr lang="en-US" sz="1000"/>
                        <a:t>than crystalline silicon, leading to </a:t>
                      </a:r>
                      <a:r>
                        <a:rPr lang="en-US" sz="1000" b="1">
                          <a:solidFill>
                            <a:srgbClr val="104C3E"/>
                          </a:solidFill>
                        </a:rPr>
                        <a:t>lower costs</a:t>
                      </a:r>
                      <a:endParaRPr lang="en-US" sz="1000" b="0">
                        <a:solidFill>
                          <a:srgbClr val="104C3E"/>
                        </a:solidFill>
                      </a:endParaRPr>
                    </a:p>
                    <a:p>
                      <a:pPr>
                        <a:spcBef>
                          <a:spcPts val="0"/>
                        </a:spcBef>
                      </a:pPr>
                      <a:r>
                        <a:rPr lang="en-US" sz="1000" b="1">
                          <a:solidFill>
                            <a:srgbClr val="990000"/>
                          </a:solidFill>
                        </a:rPr>
                        <a:t>Degrade </a:t>
                      </a:r>
                      <a:r>
                        <a:rPr lang="en-US" sz="1000"/>
                        <a:t>when </a:t>
                      </a:r>
                      <a:r>
                        <a:rPr lang="en-US" sz="1000" b="1">
                          <a:solidFill>
                            <a:srgbClr val="990000"/>
                          </a:solidFill>
                        </a:rPr>
                        <a:t>exposed to moisture and oxygen,</a:t>
                      </a:r>
                      <a:r>
                        <a:rPr lang="en-US" sz="1000" b="1"/>
                        <a:t> </a:t>
                      </a:r>
                      <a:r>
                        <a:rPr lang="en-US" sz="1000"/>
                        <a:t>leading to </a:t>
                      </a:r>
                      <a:r>
                        <a:rPr lang="en-US" sz="1000" b="1">
                          <a:solidFill>
                            <a:srgbClr val="990000"/>
                          </a:solidFill>
                        </a:rPr>
                        <a:t>shorter cell life spans</a:t>
                      </a:r>
                      <a:endParaRPr lang="en-US" sz="1000" b="0">
                        <a:solidFill>
                          <a:srgbClr val="990000"/>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spcBef>
                          <a:spcPts val="0"/>
                        </a:spcBef>
                      </a:pPr>
                      <a:r>
                        <a:rPr lang="en-US" sz="1000" dirty="0"/>
                        <a:t>Require </a:t>
                      </a:r>
                      <a:r>
                        <a:rPr lang="en-US" sz="1000" b="1" dirty="0">
                          <a:solidFill>
                            <a:srgbClr val="104C3E"/>
                          </a:solidFill>
                        </a:rPr>
                        <a:t>much less space </a:t>
                      </a:r>
                      <a:r>
                        <a:rPr lang="en-US" sz="1000" dirty="0"/>
                        <a:t>because of </a:t>
                      </a:r>
                      <a:r>
                        <a:rPr lang="en-US" sz="1000" b="1" dirty="0">
                          <a:solidFill>
                            <a:srgbClr val="104C3E"/>
                          </a:solidFill>
                        </a:rPr>
                        <a:t>higher efficiency </a:t>
                      </a:r>
                      <a:r>
                        <a:rPr lang="en-US" sz="1000" b="0" dirty="0"/>
                        <a:t>— </a:t>
                      </a:r>
                      <a:r>
                        <a:rPr lang="en-US" sz="1000" dirty="0"/>
                        <a:t>therefore, can be used in satellites, for example</a:t>
                      </a:r>
                    </a:p>
                    <a:p>
                      <a:pPr>
                        <a:spcBef>
                          <a:spcPts val="0"/>
                        </a:spcBef>
                      </a:pPr>
                      <a:r>
                        <a:rPr lang="en-US" sz="1000" b="1" dirty="0">
                          <a:solidFill>
                            <a:srgbClr val="990000"/>
                          </a:solidFill>
                        </a:rPr>
                        <a:t>Different layers made of rare elements </a:t>
                      </a:r>
                      <a:r>
                        <a:rPr lang="en-US" sz="1000" dirty="0"/>
                        <a:t>are </a:t>
                      </a:r>
                      <a:r>
                        <a:rPr lang="en-US" sz="1000" b="1" dirty="0">
                          <a:solidFill>
                            <a:srgbClr val="990000"/>
                          </a:solidFill>
                        </a:rPr>
                        <a:t>much more expensive </a:t>
                      </a:r>
                      <a:r>
                        <a:rPr lang="en-US" sz="1000" dirty="0"/>
                        <a:t>than crystalline silicon</a:t>
                      </a:r>
                      <a:endParaRPr lang="en-US" sz="1000" b="1" dirty="0"/>
                    </a:p>
                  </a:txBody>
                  <a:tcP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64313410"/>
                  </a:ext>
                </a:extLst>
              </a:tr>
            </a:tbl>
          </a:graphicData>
        </a:graphic>
      </p:graphicFrame>
      <p:pic>
        <p:nvPicPr>
          <p:cNvPr id="15" name="Picture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81885" y="4689537"/>
            <a:ext cx="213716" cy="211681"/>
          </a:xfrm>
          <a:prstGeom prst="rect">
            <a:avLst/>
          </a:prstGeom>
        </p:spPr>
      </p:pic>
      <p:pic>
        <p:nvPicPr>
          <p:cNvPr id="16" name="Picture 1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689049" y="5220814"/>
            <a:ext cx="206552" cy="204585"/>
          </a:xfrm>
          <a:prstGeom prst="rect">
            <a:avLst/>
          </a:prstGeom>
        </p:spPr>
      </p:pic>
      <p:sp>
        <p:nvSpPr>
          <p:cNvPr id="20" name="btfpNotesBox361175"/>
          <p:cNvSpPr txBox="1"/>
          <p:nvPr>
            <p:custDataLst>
              <p:tags r:id="rId3"/>
            </p:custDataLst>
          </p:nvPr>
        </p:nvSpPr>
        <p:spPr bwMode="gray">
          <a:xfrm>
            <a:off x="330195" y="6051694"/>
            <a:ext cx="9249525" cy="738664"/>
          </a:xfrm>
          <a:prstGeom prst="rect">
            <a:avLst/>
          </a:prstGeom>
          <a:noFill/>
        </p:spPr>
        <p:txBody>
          <a:bodyPr vert="horz" wrap="square" lIns="0" tIns="0" rIns="0" bIns="0"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lang="en-US" sz="800" dirty="0">
                <a:solidFill>
                  <a:srgbClr val="000000"/>
                </a:solidFill>
                <a:latin typeface="Arial"/>
              </a:rPr>
              <a:t>(1</a:t>
            </a:r>
            <a:r>
              <a:rPr kumimoji="0" lang="en-US" sz="800" b="0" i="0" u="none" strike="noStrike" kern="1200" cap="none" spc="0" normalizeH="0" baseline="0" noProof="0" dirty="0">
                <a:ln>
                  <a:noFill/>
                </a:ln>
                <a:solidFill>
                  <a:srgbClr val="000000"/>
                </a:solidFill>
                <a:effectLst/>
                <a:uLnTx/>
                <a:uFillTx/>
                <a:latin typeface="Arial"/>
                <a:ea typeface="+mn-ea"/>
                <a:cs typeface="+mn-cs"/>
              </a:rPr>
              <a:t>) Highest efficiencies achieved for perovskite cells that also incorporate a crystalline silicon layer in a multi-junction setup</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pure perovskite cell efficiency is ~26.1% (2023). </a:t>
            </a: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(2) Highest efficiencies achieved in combination with concentrators.</a:t>
            </a:r>
          </a:p>
          <a:p>
            <a:pPr marL="0" marR="0" lvl="0" indent="0"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Akkerman and Manna, </a:t>
            </a:r>
            <a:r>
              <a:rPr lang="en-US" sz="800" dirty="0">
                <a:solidFill>
                  <a:srgbClr val="000000"/>
                </a:solidFill>
                <a:latin typeface="Arial"/>
                <a:hlinkClick r:id="rId10"/>
              </a:rPr>
              <a:t>What Defines a Halide Perovskite?</a:t>
            </a:r>
            <a:r>
              <a:rPr lang="en-US" sz="800" dirty="0">
                <a:solidFill>
                  <a:srgbClr val="000000"/>
                </a:solidFill>
                <a:latin typeface="Aria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2020)</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rPr>
              <a:t>US EERE, </a:t>
            </a:r>
            <a:r>
              <a:rPr kumimoji="0" lang="en-US" sz="800" b="0" i="0" u="none" strike="noStrike" kern="1200" cap="none" spc="0" normalizeH="0" baseline="0" noProof="0" dirty="0">
                <a:ln>
                  <a:noFill/>
                </a:ln>
                <a:solidFill>
                  <a:srgbClr val="000000"/>
                </a:solidFill>
                <a:effectLst/>
                <a:uLnTx/>
                <a:uFillTx/>
                <a:latin typeface="Arial"/>
                <a:hlinkClick r:id="rId11"/>
              </a:rPr>
              <a:t>Perovskite Solar </a:t>
            </a:r>
            <a:r>
              <a:rPr lang="en-US" sz="800" dirty="0">
                <a:solidFill>
                  <a:srgbClr val="000000"/>
                </a:solidFill>
                <a:latin typeface="Arial"/>
                <a:hlinkClick r:id="rId11"/>
              </a:rPr>
              <a:t>C</a:t>
            </a:r>
            <a:r>
              <a:rPr kumimoji="0" lang="en-US" sz="800" b="0" i="0" u="none" strike="noStrike" kern="1200" cap="none" spc="0" normalizeH="0" baseline="0" noProof="0" dirty="0">
                <a:ln>
                  <a:noFill/>
                </a:ln>
                <a:solidFill>
                  <a:srgbClr val="000000"/>
                </a:solidFill>
                <a:effectLst/>
                <a:uLnTx/>
                <a:uFillTx/>
                <a:latin typeface="Arial"/>
                <a:hlinkClick r:id="rId11"/>
              </a:rPr>
              <a:t>ells</a:t>
            </a:r>
            <a:r>
              <a:rPr kumimoji="0" lang="en-US" sz="800" b="0" i="0" u="none" strike="noStrike" kern="1200" cap="none" spc="0" normalizeH="0" baseline="0" noProof="0" dirty="0">
                <a:ln>
                  <a:noFill/>
                </a:ln>
                <a:solidFill>
                  <a:srgbClr val="000000"/>
                </a:solidFill>
                <a:effectLst/>
                <a:uLnTx/>
                <a:uFillTx/>
                <a:latin typeface="Arial"/>
              </a:rPr>
              <a:t> (2025)</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IEA,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2"/>
              </a:rPr>
              <a:t>ETP Clean Energy Technology Guide</a:t>
            </a:r>
            <a:r>
              <a:rPr kumimoji="0" lang="en-US" sz="800" b="0" i="0" u="none" strike="noStrike" kern="1200" cap="none" spc="0" normalizeH="0" baseline="0" noProof="0" dirty="0">
                <a:ln>
                  <a:noFill/>
                </a:ln>
                <a:solidFill>
                  <a:srgbClr val="000000"/>
                </a:solidFill>
                <a:effectLst/>
                <a:uLnTx/>
                <a:uFillTx/>
                <a:latin typeface="Arial"/>
                <a:ea typeface="+mn-ea"/>
                <a:cs typeface="+mn-cs"/>
              </a:rPr>
              <a:t> (2025)</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NREL,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3"/>
              </a:rPr>
              <a:t>Photovoltaics Research</a:t>
            </a:r>
            <a:r>
              <a:rPr kumimoji="0" lang="en-US" sz="800" b="0" i="0" u="none" strike="noStrike" kern="1200" cap="none" spc="0" normalizeH="0" baseline="0" noProof="0" dirty="0">
                <a:ln>
                  <a:noFill/>
                </a:ln>
                <a:solidFill>
                  <a:srgbClr val="000000"/>
                </a:solidFill>
                <a:effectLst/>
                <a:uLnTx/>
                <a:uFillTx/>
                <a:latin typeface="Arial"/>
                <a:ea typeface="+mn-ea"/>
                <a:cs typeface="+mn-cs"/>
              </a:rPr>
              <a:t> (2025)</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NREL,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4"/>
              </a:rPr>
              <a:t>Crystalline Silicon Photovoltaic Module Manufacturing Costs</a:t>
            </a:r>
            <a:r>
              <a:rPr kumimoji="0" lang="en-US" sz="800" b="0" i="0" u="none" strike="noStrike" kern="1200" cap="none" spc="0" normalizeH="0" baseline="0" noProof="0" dirty="0">
                <a:ln>
                  <a:noFill/>
                </a:ln>
                <a:solidFill>
                  <a:srgbClr val="000000"/>
                </a:solidFill>
                <a:effectLst/>
                <a:uLnTx/>
                <a:uFillTx/>
                <a:latin typeface="Arial"/>
                <a:ea typeface="+mn-ea"/>
                <a:cs typeface="+mn-cs"/>
              </a:rPr>
              <a:t> (2020)</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PV-Manufacturing.org</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5"/>
              </a:rPr>
              <a:t>Silicon </a:t>
            </a:r>
            <a:r>
              <a:rPr lang="en-US" sz="800" dirty="0">
                <a:solidFill>
                  <a:srgbClr val="000000"/>
                </a:solidFill>
                <a:latin typeface="Arial"/>
                <a:hlinkClick r:id="rId15"/>
              </a:rPr>
              <a:t>H</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15"/>
              </a:rPr>
              <a:t>eterojunction</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5"/>
              </a:rPr>
              <a:t> </a:t>
            </a:r>
            <a:r>
              <a:rPr lang="en-US" sz="800" dirty="0">
                <a:solidFill>
                  <a:srgbClr val="000000"/>
                </a:solidFill>
                <a:latin typeface="Arial"/>
                <a:hlinkClick r:id="rId15"/>
              </a:rPr>
              <a:t>C</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5"/>
              </a:rPr>
              <a:t>ells</a:t>
            </a:r>
            <a:r>
              <a:rPr kumimoji="0" lang="en-US" sz="800" b="0" i="0" u="none" strike="noStrike" kern="1200" cap="none" spc="0" normalizeH="0" baseline="0" noProof="0" dirty="0">
                <a:ln>
                  <a:noFill/>
                </a:ln>
                <a:solidFill>
                  <a:srgbClr val="000000"/>
                </a:solidFill>
                <a:effectLst/>
                <a:uLnTx/>
                <a:uFillTx/>
                <a:latin typeface="Arial"/>
                <a:ea typeface="+mn-ea"/>
                <a:cs typeface="+mn-cs"/>
              </a:rPr>
              <a:t> (2025)</a:t>
            </a:r>
            <a:r>
              <a:rPr lang="en-US" sz="800" dirty="0">
                <a:solidFill>
                  <a:srgbClr val="000000"/>
                </a:solidFill>
                <a:latin typeface="Arial"/>
              </a:rPr>
              <a:t>; </a:t>
            </a:r>
            <a:r>
              <a:rPr lang="en-US" sz="800" dirty="0" err="1">
                <a:solidFill>
                  <a:srgbClr val="000000"/>
                </a:solidFill>
                <a:latin typeface="Arial"/>
              </a:rPr>
              <a:t>SolarReviews</a:t>
            </a:r>
            <a:r>
              <a:rPr lang="en-US" sz="800" dirty="0">
                <a:solidFill>
                  <a:srgbClr val="000000"/>
                </a:solidFill>
                <a:latin typeface="Arial"/>
              </a:rPr>
              <a:t>, </a:t>
            </a:r>
            <a:r>
              <a:rPr lang="en-US" sz="800" dirty="0">
                <a:solidFill>
                  <a:srgbClr val="000000"/>
                </a:solidFill>
                <a:latin typeface="Arial"/>
                <a:hlinkClick r:id="rId16"/>
              </a:rPr>
              <a:t>Exciting New Solar Technologies that Actually Matter</a:t>
            </a:r>
            <a:r>
              <a:rPr lang="en-US" sz="800" dirty="0">
                <a:solidFill>
                  <a:srgbClr val="000000"/>
                </a:solidFill>
                <a:latin typeface="Arial"/>
              </a:rPr>
              <a:t> (2025); </a:t>
            </a:r>
            <a:r>
              <a:rPr kumimoji="0" lang="en-US" sz="800" b="0" i="0" u="none" strike="noStrike" kern="1200" cap="none" spc="0" normalizeH="0" baseline="0" noProof="0" dirty="0">
                <a:ln>
                  <a:noFill/>
                </a:ln>
                <a:solidFill>
                  <a:srgbClr val="000000"/>
                </a:solidFill>
                <a:effectLst/>
                <a:uLnTx/>
                <a:uFillTx/>
                <a:latin typeface="Arial"/>
                <a:ea typeface="+mn-ea"/>
                <a:cs typeface="+mn-cs"/>
              </a:rPr>
              <a:t>US DOE,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7"/>
              </a:rPr>
              <a:t>Multijunction III-V Photovoltaics Research</a:t>
            </a:r>
            <a:r>
              <a:rPr kumimoji="0" lang="en-US" sz="800" b="0" i="0" u="none" strike="noStrike" kern="1200" cap="none" spc="0" normalizeH="0" baseline="0" noProof="0" dirty="0">
                <a:ln>
                  <a:noFill/>
                </a:ln>
                <a:solidFill>
                  <a:srgbClr val="000000"/>
                </a:solidFill>
                <a:effectLst/>
                <a:uLnTx/>
                <a:uFillTx/>
                <a:latin typeface="Arial"/>
                <a:ea typeface="+mn-ea"/>
                <a:cs typeface="+mn-cs"/>
              </a:rPr>
              <a:t> (2025)</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US DOE,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1"/>
              </a:rPr>
              <a:t>Perovskite </a:t>
            </a:r>
            <a:r>
              <a:rPr lang="en-US" sz="800" dirty="0">
                <a:solidFill>
                  <a:srgbClr val="000000"/>
                </a:solidFill>
                <a:latin typeface="Arial"/>
                <a:hlinkClick r:id="rId11"/>
              </a:rPr>
              <a:t>S</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11"/>
              </a:rPr>
              <a:t>olar</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1"/>
              </a:rPr>
              <a:t> </a:t>
            </a:r>
            <a:r>
              <a:rPr lang="en-US" sz="800" dirty="0">
                <a:solidFill>
                  <a:srgbClr val="000000"/>
                </a:solidFill>
                <a:latin typeface="Arial"/>
                <a:hlinkClick r:id="rId11"/>
              </a:rPr>
              <a:t>C</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1"/>
              </a:rPr>
              <a:t>ells</a:t>
            </a:r>
            <a:r>
              <a:rPr kumimoji="0" lang="en-US" sz="800" b="0" i="0" u="none" strike="noStrike" kern="1200" cap="none" spc="0" normalizeH="0" baseline="0" noProof="0" dirty="0">
                <a:ln>
                  <a:noFill/>
                </a:ln>
                <a:solidFill>
                  <a:srgbClr val="000000"/>
                </a:solidFill>
                <a:effectLst/>
                <a:uLnTx/>
                <a:uFillTx/>
                <a:latin typeface="Arial"/>
                <a:ea typeface="+mn-ea"/>
                <a:cs typeface="+mn-cs"/>
              </a:rPr>
              <a:t> (2025)</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Z</a:t>
            </a:r>
            <a:r>
              <a:rPr lang="en-US" sz="800" dirty="0">
                <a:solidFill>
                  <a:srgbClr val="000000"/>
                </a:solidFill>
                <a:latin typeface="Aria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Song </a:t>
            </a:r>
            <a:r>
              <a:rPr kumimoji="0" lang="en-US" sz="800" b="0" i="1" u="none" strike="noStrike" kern="1200" cap="none" spc="0" normalizeH="0" baseline="0" noProof="0" dirty="0">
                <a:ln>
                  <a:noFill/>
                </a:ln>
                <a:solidFill>
                  <a:srgbClr val="000000"/>
                </a:solidFill>
                <a:effectLst/>
                <a:uLnTx/>
                <a:uFillTx/>
                <a:latin typeface="Arial"/>
                <a:ea typeface="+mn-ea"/>
                <a:cs typeface="+mn-cs"/>
              </a:rPr>
              <a:t>et al</a:t>
            </a:r>
            <a:r>
              <a:rPr lang="en-US" sz="800" i="1" dirty="0">
                <a:solidFill>
                  <a:srgbClr val="000000"/>
                </a:solidFill>
                <a:latin typeface="Arial"/>
              </a:rPr>
              <a:t>.</a:t>
            </a:r>
            <a:r>
              <a:rPr lang="en-US" sz="800" dirty="0">
                <a:solidFill>
                  <a:srgbClr val="000000"/>
                </a:solidFill>
                <a:latin typeface="Aria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8"/>
              </a:rPr>
              <a:t>Manufacturing Cost Analysis of Perovskite Solar Modules</a:t>
            </a:r>
            <a:r>
              <a:rPr kumimoji="0" lang="en-US" sz="800" b="0" i="0" u="none" strike="noStrike" kern="1200" cap="none" spc="0" normalizeH="0" baseline="0" noProof="0" dirty="0">
                <a:ln>
                  <a:noFill/>
                </a:ln>
                <a:solidFill>
                  <a:srgbClr val="000000"/>
                </a:solidFill>
                <a:effectLst/>
                <a:uLnTx/>
                <a:uFillTx/>
                <a:latin typeface="Arial"/>
                <a:ea typeface="+mn-ea"/>
                <a:cs typeface="+mn-cs"/>
              </a:rPr>
              <a:t> (2018).</a:t>
            </a:r>
          </a:p>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kumimoji="0" lang="en-US" sz="800" b="0" i="0" u="none" strike="noStrike" kern="1200" cap="none" spc="0" normalizeH="0" baseline="0" noProof="0" dirty="0" err="1">
                <a:ln>
                  <a:noFill/>
                </a:ln>
                <a:solidFill>
                  <a:srgbClr val="000000"/>
                </a:solidFill>
                <a:effectLst/>
                <a:uLnTx/>
                <a:uFillTx/>
                <a:latin typeface="Arial"/>
                <a:ea typeface="+mn-ea"/>
                <a:cs typeface="+mn-cs"/>
              </a:rPr>
              <a:t>Taicheng</a:t>
            </a:r>
            <a:r>
              <a:rPr kumimoji="0" lang="en-US" sz="800" b="0" i="0" u="none" strike="noStrike" kern="1200" cap="none" spc="0" normalizeH="0" baseline="0" noProof="0" dirty="0">
                <a:ln>
                  <a:noFill/>
                </a:ln>
                <a:solidFill>
                  <a:srgbClr val="000000"/>
                </a:solidFill>
                <a:effectLst/>
                <a:uLnTx/>
                <a:uFillTx/>
                <a:latin typeface="Arial"/>
                <a:ea typeface="+mn-ea"/>
                <a:cs typeface="+mn-cs"/>
              </a:rPr>
              <a:t> Jin, Hassan Riaz, 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9"/>
              </a:rPr>
              <a:t>Gernot Wagner</a:t>
            </a:r>
            <a:r>
              <a:rPr lang="en-US" sz="800" dirty="0">
                <a:solidFill>
                  <a:srgbClr val="000000"/>
                </a:solidFill>
                <a:latin typeface="Arial"/>
              </a:rPr>
              <a:t>.</a:t>
            </a:r>
            <a:r>
              <a:rPr lang="en-US" sz="800" dirty="0">
                <a:solidFill>
                  <a:srgbClr val="000000"/>
                </a:solidFill>
              </a:rPr>
              <a:t> </a:t>
            </a:r>
            <a:r>
              <a:rPr lang="en-US" sz="800" dirty="0">
                <a:solidFill>
                  <a:srgbClr val="000000"/>
                </a:solidFill>
                <a:hlinkClick r:id="rId20"/>
              </a:rPr>
              <a:t>Share </a:t>
            </a:r>
            <a:r>
              <a:rPr lang="en-US" sz="800" dirty="0">
                <a:solidFill>
                  <a:srgbClr val="000000"/>
                </a:solidFill>
                <a:latin typeface="Arial"/>
                <a:hlinkClick r:id="rId20"/>
              </a:rPr>
              <a:t>with attribution</a:t>
            </a:r>
            <a:r>
              <a:rPr lang="en-US" sz="800" dirty="0">
                <a:solidFill>
                  <a:srgbClr val="000000"/>
                </a:solidFill>
                <a:latin typeface="Arial"/>
              </a:rPr>
              <a:t>: Kim </a:t>
            </a:r>
            <a:r>
              <a:rPr lang="en-US" sz="800" i="1" dirty="0">
                <a:solidFill>
                  <a:srgbClr val="000000"/>
                </a:solidFill>
                <a:latin typeface="Arial"/>
              </a:rPr>
              <a:t>et al., </a:t>
            </a:r>
            <a:r>
              <a:rPr lang="en-US" sz="800" dirty="0">
                <a:solidFill>
                  <a:srgbClr val="000000"/>
                </a:solidFill>
                <a:latin typeface="Arial"/>
              </a:rPr>
              <a:t>“</a:t>
            </a:r>
            <a:r>
              <a:rPr lang="en-US" sz="800" dirty="0">
                <a:solidFill>
                  <a:srgbClr val="000000"/>
                </a:solidFill>
                <a:latin typeface="Arial"/>
                <a:hlinkClick r:id="rId21"/>
              </a:rPr>
              <a:t>Scaling Solar</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a:solidFill>
                  <a:srgbClr val="000000"/>
                </a:solidFill>
              </a:rPr>
              <a:t>(</a:t>
            </a:r>
            <a:r>
              <a:rPr lang="en-US" sz="800" dirty="0">
                <a:solidFill>
                  <a:srgbClr val="000000"/>
                </a:solidFill>
                <a:latin typeface="Arial"/>
              </a:rPr>
              <a:t>14 August 2025).</a:t>
            </a:r>
            <a:endParaRPr lang="en-US" sz="800" b="0" i="0" u="none" strike="noStrike" kern="1200" cap="none" spc="0" normalizeH="0" baseline="0" noProof="0" dirty="0">
              <a:ln>
                <a:noFill/>
              </a:ln>
              <a:solidFill>
                <a:srgbClr val="000000"/>
              </a:solidFill>
              <a:effectLst/>
              <a:uLnTx/>
              <a:uFillTx/>
              <a:latin typeface="Arial"/>
              <a:cs typeface="Arial"/>
            </a:endParaRPr>
          </a:p>
        </p:txBody>
      </p:sp>
      <p:pic>
        <p:nvPicPr>
          <p:cNvPr id="21" name="Picture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30661" y="4689537"/>
            <a:ext cx="213716" cy="211681"/>
          </a:xfrm>
          <a:prstGeom prst="rect">
            <a:avLst/>
          </a:prstGeom>
        </p:spPr>
      </p:pic>
      <p:pic>
        <p:nvPicPr>
          <p:cNvPr id="22" name="Picture 1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737825" y="5220814"/>
            <a:ext cx="206552" cy="204585"/>
          </a:xfrm>
          <a:prstGeom prst="rect">
            <a:avLst/>
          </a:prstGeom>
        </p:spPr>
      </p:pic>
      <p:pic>
        <p:nvPicPr>
          <p:cNvPr id="23" name="Picture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778661" y="4689537"/>
            <a:ext cx="213716" cy="211681"/>
          </a:xfrm>
          <a:prstGeom prst="rect">
            <a:avLst/>
          </a:prstGeom>
        </p:spPr>
      </p:pic>
      <p:pic>
        <p:nvPicPr>
          <p:cNvPr id="24" name="Picture 1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785825" y="5220814"/>
            <a:ext cx="206552" cy="204585"/>
          </a:xfrm>
          <a:prstGeom prst="rect">
            <a:avLst/>
          </a:prstGeom>
        </p:spPr>
      </p:pic>
      <p:sp>
        <p:nvSpPr>
          <p:cNvPr id="3" name="Oval 2">
            <a:extLst>
              <a:ext uri="{FF2B5EF4-FFF2-40B4-BE49-F238E27FC236}">
                <a16:creationId xmlns:a16="http://schemas.microsoft.com/office/drawing/2014/main" id="{B3FCE9A3-F55E-BE92-0F81-8CE43BA949F5}"/>
              </a:ext>
            </a:extLst>
          </p:cNvPr>
          <p:cNvSpPr/>
          <p:nvPr/>
        </p:nvSpPr>
        <p:spPr bwMode="gray">
          <a:xfrm>
            <a:off x="8816539" y="1621889"/>
            <a:ext cx="274320" cy="27432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50" b="1">
                <a:solidFill>
                  <a:schemeClr val="bg1"/>
                </a:solidFill>
              </a:rPr>
              <a:t>3</a:t>
            </a:r>
          </a:p>
        </p:txBody>
      </p:sp>
      <p:sp>
        <p:nvSpPr>
          <p:cNvPr id="4" name="Oval 3">
            <a:extLst>
              <a:ext uri="{FF2B5EF4-FFF2-40B4-BE49-F238E27FC236}">
                <a16:creationId xmlns:a16="http://schemas.microsoft.com/office/drawing/2014/main" id="{819F63EB-D7FD-ED35-78E1-FB0306BED0B9}"/>
              </a:ext>
            </a:extLst>
          </p:cNvPr>
          <p:cNvSpPr/>
          <p:nvPr/>
        </p:nvSpPr>
        <p:spPr bwMode="gray">
          <a:xfrm>
            <a:off x="5817223" y="1621889"/>
            <a:ext cx="274320" cy="274320"/>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50" b="1">
                <a:solidFill>
                  <a:schemeClr val="bg1"/>
                </a:solidFill>
              </a:rPr>
              <a:t>2</a:t>
            </a:r>
          </a:p>
        </p:txBody>
      </p:sp>
      <p:sp>
        <p:nvSpPr>
          <p:cNvPr id="5" name="Oval 4">
            <a:extLst>
              <a:ext uri="{FF2B5EF4-FFF2-40B4-BE49-F238E27FC236}">
                <a16:creationId xmlns:a16="http://schemas.microsoft.com/office/drawing/2014/main" id="{E01FDF04-A7D0-C0EF-5A37-FD3EB0139361}"/>
              </a:ext>
            </a:extLst>
          </p:cNvPr>
          <p:cNvSpPr/>
          <p:nvPr/>
        </p:nvSpPr>
        <p:spPr bwMode="gray">
          <a:xfrm>
            <a:off x="2743822" y="1621889"/>
            <a:ext cx="274320" cy="274320"/>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50" b="1">
                <a:solidFill>
                  <a:schemeClr val="bg1"/>
                </a:solidFill>
              </a:rPr>
              <a:t>1</a:t>
            </a:r>
          </a:p>
        </p:txBody>
      </p:sp>
    </p:spTree>
    <p:custDataLst>
      <p:tags r:id="rId1"/>
    </p:custDataLst>
    <p:extLst>
      <p:ext uri="{BB962C8B-B14F-4D97-AF65-F5344CB8AC3E}">
        <p14:creationId xmlns:p14="http://schemas.microsoft.com/office/powerpoint/2010/main" val="2158496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28597556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8" imgW="592" imgH="591" progId="TCLayout.ActiveDocument.1">
                  <p:embed/>
                </p:oleObj>
              </mc:Choice>
              <mc:Fallback>
                <p:oleObj name="think-cell Slide" r:id="rId48" imgW="592" imgH="591" progId="TCLayout.ActiveDocument.1">
                  <p:embed/>
                  <p:pic>
                    <p:nvPicPr>
                      <p:cNvPr id="7" name="think-cell data - do not delete" hidden="1"/>
                      <p:cNvPicPr/>
                      <p:nvPr/>
                    </p:nvPicPr>
                    <p:blipFill>
                      <a:blip r:embed="rId49"/>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a:xfrm>
            <a:off x="329183" y="523318"/>
            <a:ext cx="11531600" cy="882788"/>
          </a:xfrm>
        </p:spPr>
        <p:txBody>
          <a:bodyPr vert="horz">
            <a:noAutofit/>
          </a:bodyPr>
          <a:lstStyle/>
          <a:p>
            <a:r>
              <a:rPr lang="en-US"/>
              <a:t>Efficiency of perovskite cells increased ~85% over 10 years </a:t>
            </a:r>
            <a:br>
              <a:rPr lang="en-US"/>
            </a:br>
            <a:r>
              <a:rPr lang="en-US"/>
              <a:t>(6% CAGR) vs. multi-Si’s ~61% gain over 40 years (1% CAGR)</a:t>
            </a:r>
          </a:p>
        </p:txBody>
      </p:sp>
      <p:cxnSp>
        <p:nvCxnSpPr>
          <p:cNvPr id="9" name="Straight Connector 8">
            <a:extLst>
              <a:ext uri="{FF2B5EF4-FFF2-40B4-BE49-F238E27FC236}">
                <a16:creationId xmlns:a16="http://schemas.microsoft.com/office/drawing/2014/main" id="{82C62D8E-4C73-9CBC-652D-276F4F0F6CCD}"/>
              </a:ext>
            </a:extLst>
          </p:cNvPr>
          <p:cNvCxnSpPr/>
          <p:nvPr>
            <p:custDataLst>
              <p:tags r:id="rId3"/>
            </p:custDataLst>
          </p:nvPr>
        </p:nvCxnSpPr>
        <p:spPr bwMode="gray">
          <a:xfrm>
            <a:off x="736600" y="5326063"/>
            <a:ext cx="8105775"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A22C45D1-2611-899D-2725-CEFF9BEF46DD}"/>
              </a:ext>
            </a:extLst>
          </p:cNvPr>
          <p:cNvCxnSpPr/>
          <p:nvPr>
            <p:custDataLst>
              <p:tags r:id="rId4"/>
            </p:custDataLst>
          </p:nvPr>
        </p:nvCxnSpPr>
        <p:spPr bwMode="gray">
          <a:xfrm>
            <a:off x="736600" y="4770438"/>
            <a:ext cx="8105775"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8E45BB9B-94E0-6D8F-67DD-75D847B57E68}"/>
              </a:ext>
            </a:extLst>
          </p:cNvPr>
          <p:cNvCxnSpPr/>
          <p:nvPr>
            <p:custDataLst>
              <p:tags r:id="rId5"/>
            </p:custDataLst>
          </p:nvPr>
        </p:nvCxnSpPr>
        <p:spPr bwMode="gray">
          <a:xfrm>
            <a:off x="736600" y="4216400"/>
            <a:ext cx="8105775"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A972C80E-9CB2-42BE-E3F9-6D17C12DA428}"/>
              </a:ext>
            </a:extLst>
          </p:cNvPr>
          <p:cNvCxnSpPr/>
          <p:nvPr>
            <p:custDataLst>
              <p:tags r:id="rId6"/>
            </p:custDataLst>
          </p:nvPr>
        </p:nvCxnSpPr>
        <p:spPr bwMode="gray">
          <a:xfrm>
            <a:off x="736600" y="3662363"/>
            <a:ext cx="8105775"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907CF74A-7DDB-11F8-B856-3B14A76A6A28}"/>
              </a:ext>
            </a:extLst>
          </p:cNvPr>
          <p:cNvCxnSpPr/>
          <p:nvPr>
            <p:custDataLst>
              <p:tags r:id="rId7"/>
            </p:custDataLst>
          </p:nvPr>
        </p:nvCxnSpPr>
        <p:spPr bwMode="gray">
          <a:xfrm>
            <a:off x="736600" y="3106738"/>
            <a:ext cx="8105775"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73916691-DA26-806F-9D05-5FD211FE86D9}"/>
              </a:ext>
            </a:extLst>
          </p:cNvPr>
          <p:cNvCxnSpPr/>
          <p:nvPr>
            <p:custDataLst>
              <p:tags r:id="rId8"/>
            </p:custDataLst>
          </p:nvPr>
        </p:nvCxnSpPr>
        <p:spPr bwMode="gray">
          <a:xfrm>
            <a:off x="736600" y="2552700"/>
            <a:ext cx="8105775"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15" name="Chart 14">
            <a:extLst>
              <a:ext uri="{FF2B5EF4-FFF2-40B4-BE49-F238E27FC236}">
                <a16:creationId xmlns:a16="http://schemas.microsoft.com/office/drawing/2014/main" id="{72C780F7-5270-AD2B-255C-A9ACF9FF5053}"/>
              </a:ext>
            </a:extLst>
          </p:cNvPr>
          <p:cNvGraphicFramePr/>
          <p:nvPr>
            <p:custDataLst>
              <p:tags r:id="rId9"/>
            </p:custDataLst>
            <p:extLst>
              <p:ext uri="{D42A27DB-BD31-4B8C-83A1-F6EECF244321}">
                <p14:modId xmlns:p14="http://schemas.microsoft.com/office/powerpoint/2010/main" val="1644047648"/>
              </p:ext>
            </p:extLst>
          </p:nvPr>
        </p:nvGraphicFramePr>
        <p:xfrm>
          <a:off x="436563" y="2470150"/>
          <a:ext cx="8705850" cy="3784600"/>
        </p:xfrm>
        <a:graphic>
          <a:graphicData uri="http://schemas.openxmlformats.org/drawingml/2006/chart">
            <c:chart xmlns:c="http://schemas.openxmlformats.org/drawingml/2006/chart" xmlns:r="http://schemas.openxmlformats.org/officeDocument/2006/relationships" r:id="rId50"/>
          </a:graphicData>
        </a:graphic>
      </p:graphicFrame>
      <p:sp>
        <p:nvSpPr>
          <p:cNvPr id="294" name="Text Placeholder 10">
            <a:extLst>
              <a:ext uri="{FF2B5EF4-FFF2-40B4-BE49-F238E27FC236}">
                <a16:creationId xmlns:a16="http://schemas.microsoft.com/office/drawing/2014/main" id="{03453115-EBBA-FED0-975A-42AC639562E1}"/>
              </a:ext>
            </a:extLst>
          </p:cNvPr>
          <p:cNvSpPr txBox="1">
            <a:spLocks/>
          </p:cNvSpPr>
          <p:nvPr>
            <p:custDataLst>
              <p:tags r:id="rId10"/>
            </p:custDataLst>
          </p:nvPr>
        </p:nvSpPr>
        <p:spPr bwMode="gray">
          <a:xfrm>
            <a:off x="511175" y="58039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E0A3E345-C06E-4379-A098-3EAE6200E883}" type="datetime'''''''''''1''''''0'''''''''''''''''''''''''">
              <a:rPr lang="en-US" altLang="en-US" sz="1000" smtClean="0">
                <a:effectLst/>
              </a:rPr>
              <a:pPr marL="0" indent="0" algn="r">
                <a:spcBef>
                  <a:spcPct val="0"/>
                </a:spcBef>
                <a:spcAft>
                  <a:spcPct val="0"/>
                </a:spcAft>
                <a:buNone/>
              </a:pPr>
              <a:t>10</a:t>
            </a:fld>
            <a:endParaRPr lang="en-US" sz="1000"/>
          </a:p>
        </p:txBody>
      </p:sp>
      <p:sp>
        <p:nvSpPr>
          <p:cNvPr id="295" name="Text Placeholder 10">
            <a:extLst>
              <a:ext uri="{FF2B5EF4-FFF2-40B4-BE49-F238E27FC236}">
                <a16:creationId xmlns:a16="http://schemas.microsoft.com/office/drawing/2014/main" id="{D779616C-297E-6CCA-0845-84CAB564C946}"/>
              </a:ext>
            </a:extLst>
          </p:cNvPr>
          <p:cNvSpPr txBox="1">
            <a:spLocks/>
          </p:cNvSpPr>
          <p:nvPr>
            <p:custDataLst>
              <p:tags r:id="rId11"/>
            </p:custDataLst>
          </p:nvPr>
        </p:nvSpPr>
        <p:spPr bwMode="gray">
          <a:xfrm>
            <a:off x="511175" y="52498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533B02C1-E012-496F-9EB5-0A8232D5C58C}" type="datetime'''''''''''''1''''5'''''''''''''''''''''''''''''''''''">
              <a:rPr lang="en-US" altLang="en-US" sz="1000" smtClean="0">
                <a:effectLst/>
              </a:rPr>
              <a:pPr marL="0" indent="0" algn="r">
                <a:spcBef>
                  <a:spcPct val="0"/>
                </a:spcBef>
                <a:spcAft>
                  <a:spcPct val="0"/>
                </a:spcAft>
                <a:buNone/>
              </a:pPr>
              <a:t>15</a:t>
            </a:fld>
            <a:endParaRPr lang="en-US" sz="1000"/>
          </a:p>
        </p:txBody>
      </p:sp>
      <p:sp>
        <p:nvSpPr>
          <p:cNvPr id="296" name="Text Placeholder 10">
            <a:extLst>
              <a:ext uri="{FF2B5EF4-FFF2-40B4-BE49-F238E27FC236}">
                <a16:creationId xmlns:a16="http://schemas.microsoft.com/office/drawing/2014/main" id="{2C2415D1-5503-69DB-40AD-EABC9B64C405}"/>
              </a:ext>
            </a:extLst>
          </p:cNvPr>
          <p:cNvSpPr txBox="1">
            <a:spLocks/>
          </p:cNvSpPr>
          <p:nvPr>
            <p:custDataLst>
              <p:tags r:id="rId12"/>
            </p:custDataLst>
          </p:nvPr>
        </p:nvSpPr>
        <p:spPr bwMode="gray">
          <a:xfrm>
            <a:off x="511175" y="46942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E7BF4A0B-E8A2-43E3-8C5A-F0B90B032BF0}" type="datetime'''2''''''''''''''''''''''''''''''''''''0'''''''''">
              <a:rPr lang="en-US" altLang="en-US" sz="1000" smtClean="0">
                <a:effectLst/>
              </a:rPr>
              <a:pPr marL="0" indent="0" algn="r">
                <a:spcBef>
                  <a:spcPct val="0"/>
                </a:spcBef>
                <a:spcAft>
                  <a:spcPct val="0"/>
                </a:spcAft>
                <a:buNone/>
              </a:pPr>
              <a:t>20</a:t>
            </a:fld>
            <a:endParaRPr lang="en-US" sz="1000"/>
          </a:p>
        </p:txBody>
      </p:sp>
      <p:sp>
        <p:nvSpPr>
          <p:cNvPr id="297" name="Text Placeholder 10">
            <a:extLst>
              <a:ext uri="{FF2B5EF4-FFF2-40B4-BE49-F238E27FC236}">
                <a16:creationId xmlns:a16="http://schemas.microsoft.com/office/drawing/2014/main" id="{D3DA88DE-2FE2-E51A-7669-6BB5C61593ED}"/>
              </a:ext>
            </a:extLst>
          </p:cNvPr>
          <p:cNvSpPr txBox="1">
            <a:spLocks/>
          </p:cNvSpPr>
          <p:nvPr>
            <p:custDataLst>
              <p:tags r:id="rId13"/>
            </p:custDataLst>
          </p:nvPr>
        </p:nvSpPr>
        <p:spPr bwMode="gray">
          <a:xfrm>
            <a:off x="511175" y="41402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0FD086A6-B642-4D63-8579-F854CCACDA4C}" type="datetime'''''''''''''''''2''5'''''''''">
              <a:rPr lang="en-US" altLang="en-US" sz="1000" smtClean="0">
                <a:effectLst/>
              </a:rPr>
              <a:pPr marL="0" indent="0" algn="r">
                <a:spcBef>
                  <a:spcPct val="0"/>
                </a:spcBef>
                <a:spcAft>
                  <a:spcPct val="0"/>
                </a:spcAft>
                <a:buNone/>
              </a:pPr>
              <a:t>25</a:t>
            </a:fld>
            <a:endParaRPr lang="en-US" sz="1000"/>
          </a:p>
        </p:txBody>
      </p:sp>
      <p:sp>
        <p:nvSpPr>
          <p:cNvPr id="298" name="Text Placeholder 10">
            <a:extLst>
              <a:ext uri="{FF2B5EF4-FFF2-40B4-BE49-F238E27FC236}">
                <a16:creationId xmlns:a16="http://schemas.microsoft.com/office/drawing/2014/main" id="{3C8473CE-B532-16B3-C723-B00286A18C8F}"/>
              </a:ext>
            </a:extLst>
          </p:cNvPr>
          <p:cNvSpPr txBox="1">
            <a:spLocks/>
          </p:cNvSpPr>
          <p:nvPr>
            <p:custDataLst>
              <p:tags r:id="rId14"/>
            </p:custDataLst>
          </p:nvPr>
        </p:nvSpPr>
        <p:spPr bwMode="gray">
          <a:xfrm>
            <a:off x="511175" y="35861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8CA7362E-984B-4DEA-8490-2250C920F69D}" type="datetime'''''''''''''''''''''''3''''''''''''''''''''''''0'''''''''''">
              <a:rPr lang="en-US" altLang="en-US" sz="1000" smtClean="0">
                <a:effectLst/>
              </a:rPr>
              <a:pPr marL="0" indent="0" algn="r">
                <a:spcBef>
                  <a:spcPct val="0"/>
                </a:spcBef>
                <a:spcAft>
                  <a:spcPct val="0"/>
                </a:spcAft>
                <a:buNone/>
              </a:pPr>
              <a:t>30</a:t>
            </a:fld>
            <a:endParaRPr lang="en-US" sz="1000"/>
          </a:p>
        </p:txBody>
      </p:sp>
      <p:sp>
        <p:nvSpPr>
          <p:cNvPr id="299" name="Text Placeholder 10">
            <a:extLst>
              <a:ext uri="{FF2B5EF4-FFF2-40B4-BE49-F238E27FC236}">
                <a16:creationId xmlns:a16="http://schemas.microsoft.com/office/drawing/2014/main" id="{E5982A2E-5B35-98A1-63AF-C7740C094BF0}"/>
              </a:ext>
            </a:extLst>
          </p:cNvPr>
          <p:cNvSpPr txBox="1">
            <a:spLocks/>
          </p:cNvSpPr>
          <p:nvPr>
            <p:custDataLst>
              <p:tags r:id="rId15"/>
            </p:custDataLst>
          </p:nvPr>
        </p:nvSpPr>
        <p:spPr bwMode="gray">
          <a:xfrm>
            <a:off x="511175" y="30305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3F7BFB47-70DC-44A7-B5E8-5C6105E8BAD6}" type="datetime'''''''''''''''''''''''''''''''''''''''''''''3''''5'''''''''">
              <a:rPr lang="en-US" altLang="en-US" sz="1000" smtClean="0">
                <a:effectLst/>
              </a:rPr>
              <a:pPr marL="0" indent="0" algn="r">
                <a:spcBef>
                  <a:spcPct val="0"/>
                </a:spcBef>
                <a:spcAft>
                  <a:spcPct val="0"/>
                </a:spcAft>
                <a:buNone/>
              </a:pPr>
              <a:t>35</a:t>
            </a:fld>
            <a:endParaRPr lang="en-US" sz="1000"/>
          </a:p>
        </p:txBody>
      </p:sp>
      <p:sp>
        <p:nvSpPr>
          <p:cNvPr id="300" name="Text Placeholder 10">
            <a:extLst>
              <a:ext uri="{FF2B5EF4-FFF2-40B4-BE49-F238E27FC236}">
                <a16:creationId xmlns:a16="http://schemas.microsoft.com/office/drawing/2014/main" id="{8411EC51-0AD5-301B-0196-5B8CDDB1DA6D}"/>
              </a:ext>
            </a:extLst>
          </p:cNvPr>
          <p:cNvSpPr txBox="1">
            <a:spLocks/>
          </p:cNvSpPr>
          <p:nvPr>
            <p:custDataLst>
              <p:tags r:id="rId16"/>
            </p:custDataLst>
          </p:nvPr>
        </p:nvSpPr>
        <p:spPr bwMode="gray">
          <a:xfrm>
            <a:off x="511175" y="24765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882D66A7-50CC-45B6-B3DB-49F62B26D4F4}" type="datetime'''''''4''''''''''''''''''0'''''''''''''''''''''''">
              <a:rPr lang="en-US" altLang="en-US" sz="1000" smtClean="0">
                <a:effectLst/>
              </a:rPr>
              <a:pPr marL="0" indent="0" algn="r">
                <a:spcBef>
                  <a:spcPct val="0"/>
                </a:spcBef>
                <a:spcAft>
                  <a:spcPct val="0"/>
                </a:spcAft>
                <a:buNone/>
              </a:pPr>
              <a:t>40</a:t>
            </a:fld>
            <a:endParaRPr lang="en-US" sz="1000"/>
          </a:p>
        </p:txBody>
      </p:sp>
      <p:cxnSp>
        <p:nvCxnSpPr>
          <p:cNvPr id="21" name="Straight Connector 20">
            <a:extLst>
              <a:ext uri="{FF2B5EF4-FFF2-40B4-BE49-F238E27FC236}">
                <a16:creationId xmlns:a16="http://schemas.microsoft.com/office/drawing/2014/main" id="{8274C255-0834-B373-0006-D6597B2DFCAF}"/>
              </a:ext>
            </a:extLst>
          </p:cNvPr>
          <p:cNvCxnSpPr/>
          <p:nvPr>
            <p:custDataLst>
              <p:tags r:id="rId17"/>
            </p:custDataLst>
          </p:nvPr>
        </p:nvCxnSpPr>
        <p:spPr bwMode="auto">
          <a:xfrm>
            <a:off x="6897687" y="5426075"/>
            <a:ext cx="1987550"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3DC22361-5791-6312-537C-2E7F839F29B7}"/>
              </a:ext>
            </a:extLst>
          </p:cNvPr>
          <p:cNvCxnSpPr/>
          <p:nvPr>
            <p:custDataLst>
              <p:tags r:id="rId18"/>
            </p:custDataLst>
          </p:nvPr>
        </p:nvCxnSpPr>
        <p:spPr bwMode="auto">
          <a:xfrm>
            <a:off x="8518525" y="4094163"/>
            <a:ext cx="366713"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DD986097-B516-A4CA-ED26-9ECCF424A802}"/>
              </a:ext>
            </a:extLst>
          </p:cNvPr>
          <p:cNvCxnSpPr/>
          <p:nvPr>
            <p:custDataLst>
              <p:tags r:id="rId19"/>
            </p:custDataLst>
          </p:nvPr>
        </p:nvCxnSpPr>
        <p:spPr bwMode="gray">
          <a:xfrm flipV="1">
            <a:off x="8842375" y="4090989"/>
            <a:ext cx="0" cy="1338263"/>
          </a:xfrm>
          <a:prstGeom prst="line">
            <a:avLst/>
          </a:prstGeom>
          <a:ln w="28575" cap="flat" cmpd="sng" algn="ctr">
            <a:solidFill>
              <a:schemeClr val="accent3"/>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78" name="Text Placeholder 10">
            <a:extLst>
              <a:ext uri="{FF2B5EF4-FFF2-40B4-BE49-F238E27FC236}">
                <a16:creationId xmlns:a16="http://schemas.microsoft.com/office/drawing/2014/main" id="{115DFB91-512B-3844-A114-92FBEDCA92F2}"/>
              </a:ext>
            </a:extLst>
          </p:cNvPr>
          <p:cNvSpPr>
            <a:spLocks noGrp="1"/>
          </p:cNvSpPr>
          <p:nvPr>
            <p:custDataLst>
              <p:tags r:id="rId20"/>
            </p:custDataLst>
          </p:nvPr>
        </p:nvSpPr>
        <p:spPr bwMode="auto">
          <a:xfrm>
            <a:off x="511175" y="2173288"/>
            <a:ext cx="4632325"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000"/>
              <a:t>Highest confirmed cell efficiency </a:t>
            </a:r>
            <a:r>
              <a:rPr lang="en-US" altLang="en-US" sz="1050"/>
              <a:t>for</a:t>
            </a:r>
            <a:r>
              <a:rPr lang="en-US" altLang="en-US" sz="1000"/>
              <a:t> research solar PV cells in lab conditions (in %)</a:t>
            </a:r>
            <a:endParaRPr lang="en-US" sz="1000"/>
          </a:p>
        </p:txBody>
      </p:sp>
      <p:sp>
        <p:nvSpPr>
          <p:cNvPr id="20" name="Text Placeholder 10">
            <a:extLst>
              <a:ext uri="{FF2B5EF4-FFF2-40B4-BE49-F238E27FC236}">
                <a16:creationId xmlns:a16="http://schemas.microsoft.com/office/drawing/2014/main" id="{BB4E8C3E-67C6-5AE9-7F36-FAAFF65D9BCC}"/>
              </a:ext>
            </a:extLst>
          </p:cNvPr>
          <p:cNvSpPr txBox="1">
            <a:spLocks/>
          </p:cNvSpPr>
          <p:nvPr>
            <p:custDataLst>
              <p:tags r:id="rId21"/>
            </p:custDataLst>
          </p:nvPr>
        </p:nvSpPr>
        <p:spPr bwMode="auto">
          <a:xfrm>
            <a:off x="8586788" y="4683125"/>
            <a:ext cx="511175" cy="238125"/>
          </a:xfrm>
          <a:prstGeom prst="ellipse">
            <a:avLst/>
          </a:prstGeom>
          <a:solidFill>
            <a:schemeClr val="accent3"/>
          </a:solidFill>
          <a:ln w="9525" cmpd="sng">
            <a:solidFill>
              <a:schemeClr val="accent3"/>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7F71166C-46B6-4D31-8480-2462D8D377A6}" type="datetime'''''''''''''''+''''''''8''''5''''''''''''%'''''''''''">
              <a:rPr lang="en-US" altLang="en-US" sz="1100" b="1" smtClean="0">
                <a:solidFill>
                  <a:schemeClr val="bg1"/>
                </a:solidFill>
                <a:effectLst/>
              </a:rPr>
              <a:pPr marL="0" indent="0" algn="ctr">
                <a:spcBef>
                  <a:spcPct val="0"/>
                </a:spcBef>
                <a:spcAft>
                  <a:spcPct val="0"/>
                </a:spcAft>
                <a:buNone/>
              </a:pPr>
              <a:t>+85%</a:t>
            </a:fld>
            <a:endParaRPr lang="en-US" sz="1100" b="1">
              <a:solidFill>
                <a:schemeClr val="bg1"/>
              </a:solidFill>
            </a:endParaRPr>
          </a:p>
        </p:txBody>
      </p:sp>
      <p:sp>
        <p:nvSpPr>
          <p:cNvPr id="5" name="Rectangle 4">
            <a:extLst>
              <a:ext uri="{FF2B5EF4-FFF2-40B4-BE49-F238E27FC236}">
                <a16:creationId xmlns:a16="http://schemas.microsoft.com/office/drawing/2014/main" id="{8823FEDD-2BF5-70E7-F8A9-24C1FAF379FB}"/>
              </a:ext>
            </a:extLst>
          </p:cNvPr>
          <p:cNvSpPr/>
          <p:nvPr/>
        </p:nvSpPr>
        <p:spPr bwMode="gray">
          <a:xfrm>
            <a:off x="744849" y="2539624"/>
            <a:ext cx="2038039" cy="148627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 name="Rectangle 3">
            <a:extLst>
              <a:ext uri="{FF2B5EF4-FFF2-40B4-BE49-F238E27FC236}">
                <a16:creationId xmlns:a16="http://schemas.microsoft.com/office/drawing/2014/main" id="{5351AD6A-A4E1-97EB-A0AD-831A84BBB435}"/>
              </a:ext>
            </a:extLst>
          </p:cNvPr>
          <p:cNvSpPr/>
          <p:nvPr>
            <p:custDataLst>
              <p:tags r:id="rId22"/>
            </p:custDataLst>
          </p:nvPr>
        </p:nvSpPr>
        <p:spPr bwMode="auto">
          <a:xfrm>
            <a:off x="736600" y="2552700"/>
            <a:ext cx="2046288" cy="1473200"/>
          </a:xfrm>
          <a:prstGeom prst="rect">
            <a:avLst/>
          </a:prstGeom>
          <a:noFill/>
          <a:ln w="31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28" name="Straight Connector 127"/>
          <p:cNvCxnSpPr/>
          <p:nvPr>
            <p:custDataLst>
              <p:tags r:id="rId23"/>
            </p:custDataLst>
          </p:nvPr>
        </p:nvCxnSpPr>
        <p:spPr bwMode="gray">
          <a:xfrm>
            <a:off x="793750" y="2674938"/>
            <a:ext cx="290513" cy="0"/>
          </a:xfrm>
          <a:prstGeom prst="line">
            <a:avLst/>
          </a:prstGeom>
          <a:ln w="12700" cap="rnd" cmpd="sng" algn="ctr">
            <a:solidFill>
              <a:schemeClr val="accent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30" name="Straight Connector 129"/>
          <p:cNvCxnSpPr/>
          <p:nvPr>
            <p:custDataLst>
              <p:tags r:id="rId24"/>
            </p:custDataLst>
          </p:nvPr>
        </p:nvCxnSpPr>
        <p:spPr bwMode="auto">
          <a:xfrm>
            <a:off x="793750" y="2878138"/>
            <a:ext cx="290513" cy="0"/>
          </a:xfrm>
          <a:prstGeom prst="line">
            <a:avLst/>
          </a:prstGeom>
          <a:ln w="12700" cap="rnd"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32" name="Straight Connector 131"/>
          <p:cNvCxnSpPr/>
          <p:nvPr>
            <p:custDataLst>
              <p:tags r:id="rId25"/>
            </p:custDataLst>
          </p:nvPr>
        </p:nvCxnSpPr>
        <p:spPr bwMode="gray">
          <a:xfrm>
            <a:off x="793750" y="3081338"/>
            <a:ext cx="290513" cy="0"/>
          </a:xfrm>
          <a:prstGeom prst="line">
            <a:avLst/>
          </a:prstGeom>
          <a:ln w="12700" cap="rnd" cmpd="sng" algn="ctr">
            <a:solidFill>
              <a:schemeClr val="accent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34" name="Straight Connector 133"/>
          <p:cNvCxnSpPr/>
          <p:nvPr>
            <p:custDataLst>
              <p:tags r:id="rId26"/>
            </p:custDataLst>
          </p:nvPr>
        </p:nvCxnSpPr>
        <p:spPr bwMode="gray">
          <a:xfrm>
            <a:off x="793750" y="3284538"/>
            <a:ext cx="290513" cy="0"/>
          </a:xfrm>
          <a:prstGeom prst="line">
            <a:avLst/>
          </a:prstGeom>
          <a:ln w="12700" cap="rnd" cmpd="sng" algn="ctr">
            <a:solidFill>
              <a:schemeClr val="accent3"/>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36" name="Straight Connector 135"/>
          <p:cNvCxnSpPr/>
          <p:nvPr>
            <p:custDataLst>
              <p:tags r:id="rId27"/>
            </p:custDataLst>
          </p:nvPr>
        </p:nvCxnSpPr>
        <p:spPr bwMode="gray">
          <a:xfrm>
            <a:off x="793750" y="3487738"/>
            <a:ext cx="290513" cy="0"/>
          </a:xfrm>
          <a:prstGeom prst="line">
            <a:avLst/>
          </a:prstGeom>
          <a:ln w="12700" cap="rnd" cmpd="sng" algn="ctr">
            <a:solidFill>
              <a:schemeClr val="accent3"/>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38" name="Straight Connector 137"/>
          <p:cNvCxnSpPr/>
          <p:nvPr>
            <p:custDataLst>
              <p:tags r:id="rId28"/>
            </p:custDataLst>
          </p:nvPr>
        </p:nvCxnSpPr>
        <p:spPr bwMode="gray">
          <a:xfrm>
            <a:off x="793750" y="3690938"/>
            <a:ext cx="290513" cy="0"/>
          </a:xfrm>
          <a:prstGeom prst="line">
            <a:avLst/>
          </a:prstGeom>
          <a:ln w="12700" cap="rnd" cmpd="sng" algn="ctr">
            <a:solidFill>
              <a:schemeClr val="accent4"/>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40" name="Straight Connector 139"/>
          <p:cNvCxnSpPr/>
          <p:nvPr>
            <p:custDataLst>
              <p:tags r:id="rId29"/>
            </p:custDataLst>
          </p:nvPr>
        </p:nvCxnSpPr>
        <p:spPr bwMode="gray">
          <a:xfrm>
            <a:off x="793750" y="3894138"/>
            <a:ext cx="290513" cy="0"/>
          </a:xfrm>
          <a:prstGeom prst="line">
            <a:avLst/>
          </a:prstGeom>
          <a:ln w="12700" cap="rnd" cmpd="sng" algn="ctr">
            <a:solidFill>
              <a:schemeClr val="accent4"/>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129" name="Rectangle 128"/>
          <p:cNvSpPr/>
          <p:nvPr>
            <p:custDataLst>
              <p:tags r:id="rId30"/>
            </p:custDataLst>
          </p:nvPr>
        </p:nvSpPr>
        <p:spPr bwMode="auto">
          <a:xfrm>
            <a:off x="881063" y="2617788"/>
            <a:ext cx="114300" cy="114300"/>
          </a:xfrm>
          <a:prstGeom prst="rect">
            <a:avLst/>
          </a:prstGeom>
          <a:solidFill>
            <a:schemeClr val="accent2"/>
          </a:solidFill>
          <a:ln w="9525" cap="flat" cmpd="sng" algn="ctr">
            <a:solidFill>
              <a:schemeClr val="accent2"/>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31" name="Isosceles Triangle 130"/>
          <p:cNvSpPr/>
          <p:nvPr>
            <p:custDataLst>
              <p:tags r:id="rId31"/>
            </p:custDataLst>
          </p:nvPr>
        </p:nvSpPr>
        <p:spPr bwMode="auto">
          <a:xfrm>
            <a:off x="881063" y="2820988"/>
            <a:ext cx="114300" cy="114300"/>
          </a:xfrm>
          <a:prstGeom prst="triangle">
            <a:avLst/>
          </a:prstGeom>
          <a:solidFill>
            <a:schemeClr val="tx1"/>
          </a:solidFill>
          <a:ln w="9525"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33" name="Isosceles Triangle 132"/>
          <p:cNvSpPr/>
          <p:nvPr>
            <p:custDataLst>
              <p:tags r:id="rId32"/>
            </p:custDataLst>
          </p:nvPr>
        </p:nvSpPr>
        <p:spPr bwMode="auto">
          <a:xfrm>
            <a:off x="881063" y="3024188"/>
            <a:ext cx="114300" cy="114300"/>
          </a:xfrm>
          <a:prstGeom prst="triangle">
            <a:avLst/>
          </a:prstGeom>
          <a:solidFill>
            <a:schemeClr val="accent1"/>
          </a:solidFill>
          <a:ln w="9525" cap="flat" cmpd="sng" algn="ctr">
            <a:solidFill>
              <a:schemeClr val="accent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35" name="Isosceles Triangle 134"/>
          <p:cNvSpPr/>
          <p:nvPr>
            <p:custDataLst>
              <p:tags r:id="rId33"/>
            </p:custDataLst>
          </p:nvPr>
        </p:nvSpPr>
        <p:spPr bwMode="auto">
          <a:xfrm>
            <a:off x="881063" y="3227388"/>
            <a:ext cx="114300" cy="114300"/>
          </a:xfrm>
          <a:prstGeom prst="triangle">
            <a:avLst/>
          </a:prstGeom>
          <a:solidFill>
            <a:schemeClr val="accent3"/>
          </a:solidFill>
          <a:ln w="9525" cap="flat" cmpd="sng" algn="ctr">
            <a:solidFill>
              <a:schemeClr val="accent3"/>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37" name="Rectangle 136"/>
          <p:cNvSpPr/>
          <p:nvPr>
            <p:custDataLst>
              <p:tags r:id="rId34"/>
            </p:custDataLst>
          </p:nvPr>
        </p:nvSpPr>
        <p:spPr bwMode="auto">
          <a:xfrm>
            <a:off x="893763" y="3443288"/>
            <a:ext cx="88900" cy="88900"/>
          </a:xfrm>
          <a:prstGeom prst="rect">
            <a:avLst/>
          </a:prstGeom>
          <a:solidFill>
            <a:schemeClr val="accent3"/>
          </a:solidFill>
          <a:ln w="9525" cap="flat" cmpd="sng" algn="ctr">
            <a:solidFill>
              <a:schemeClr val="accent3"/>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39" name="Isosceles Triangle 138"/>
          <p:cNvSpPr/>
          <p:nvPr>
            <p:custDataLst>
              <p:tags r:id="rId35"/>
            </p:custDataLst>
          </p:nvPr>
        </p:nvSpPr>
        <p:spPr bwMode="auto">
          <a:xfrm>
            <a:off x="881063" y="3633788"/>
            <a:ext cx="114300" cy="114300"/>
          </a:xfrm>
          <a:prstGeom prst="triangle">
            <a:avLst/>
          </a:prstGeom>
          <a:solidFill>
            <a:schemeClr val="accent4"/>
          </a:solidFill>
          <a:ln w="9525" cap="flat" cmpd="sng" algn="ctr">
            <a:solidFill>
              <a:schemeClr val="accent4"/>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41" name="Rectangle 140"/>
          <p:cNvSpPr/>
          <p:nvPr>
            <p:custDataLst>
              <p:tags r:id="rId36"/>
            </p:custDataLst>
          </p:nvPr>
        </p:nvSpPr>
        <p:spPr bwMode="auto">
          <a:xfrm>
            <a:off x="881063" y="3836988"/>
            <a:ext cx="114300" cy="114300"/>
          </a:xfrm>
          <a:prstGeom prst="rect">
            <a:avLst/>
          </a:prstGeom>
          <a:solidFill>
            <a:schemeClr val="accent4"/>
          </a:solidFill>
          <a:ln w="9525" cap="flat" cmpd="sng" algn="ctr">
            <a:solidFill>
              <a:schemeClr val="accent4"/>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18" name="Text Placeholder 10">
            <a:extLst>
              <a:ext uri="{FF2B5EF4-FFF2-40B4-BE49-F238E27FC236}">
                <a16:creationId xmlns:a16="http://schemas.microsoft.com/office/drawing/2014/main" id="{115DFB91-512B-3844-A114-92FBEDCA92F2}"/>
              </a:ext>
            </a:extLst>
          </p:cNvPr>
          <p:cNvSpPr>
            <a:spLocks noGrp="1"/>
          </p:cNvSpPr>
          <p:nvPr>
            <p:custDataLst>
              <p:tags r:id="rId37"/>
            </p:custDataLst>
          </p:nvPr>
        </p:nvSpPr>
        <p:spPr bwMode="auto">
          <a:xfrm>
            <a:off x="1141413" y="2603500"/>
            <a:ext cx="1252538"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DD732959-144C-4199-B1C4-F7670EC199C1}" type="datetime'Monoc''ry''s''''tall''ine S''i'''''''''' c''''''ell'''''''''">
              <a:rPr lang="en-US" altLang="en-US" sz="1000" smtClean="0"/>
              <a:pPr marL="0" lvl="0" indent="0">
                <a:spcBef>
                  <a:spcPct val="0"/>
                </a:spcBef>
                <a:spcAft>
                  <a:spcPct val="0"/>
                </a:spcAft>
                <a:buNone/>
              </a:pPr>
              <a:t>Monocrystalline Si cell</a:t>
            </a:fld>
            <a:endParaRPr lang="en-US" sz="1000"/>
          </a:p>
        </p:txBody>
      </p:sp>
      <p:sp>
        <p:nvSpPr>
          <p:cNvPr id="122" name="Text Placeholder 10">
            <a:extLst>
              <a:ext uri="{FF2B5EF4-FFF2-40B4-BE49-F238E27FC236}">
                <a16:creationId xmlns:a16="http://schemas.microsoft.com/office/drawing/2014/main" id="{115DFB91-512B-3844-A114-92FBEDCA92F2}"/>
              </a:ext>
            </a:extLst>
          </p:cNvPr>
          <p:cNvSpPr>
            <a:spLocks noGrp="1"/>
          </p:cNvSpPr>
          <p:nvPr>
            <p:custDataLst>
              <p:tags r:id="rId38"/>
            </p:custDataLst>
          </p:nvPr>
        </p:nvSpPr>
        <p:spPr bwMode="auto">
          <a:xfrm>
            <a:off x="1141413" y="2806700"/>
            <a:ext cx="120491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8310C059-1980-46ED-B7FB-FE5A7A604745}" type="datetime'Mu''''lt''''icry''sta''''''''lli''n''''e Si'''' ce''''ll'">
              <a:rPr lang="en-US" altLang="en-US" sz="1000" smtClean="0"/>
              <a:pPr marL="0" lvl="0" indent="0">
                <a:spcBef>
                  <a:spcPct val="0"/>
                </a:spcBef>
                <a:spcAft>
                  <a:spcPct val="0"/>
                </a:spcAft>
                <a:buNone/>
              </a:pPr>
              <a:t>Multicrystalline Si cell</a:t>
            </a:fld>
            <a:endParaRPr lang="en-US" sz="1000"/>
          </a:p>
        </p:txBody>
      </p:sp>
      <p:sp>
        <p:nvSpPr>
          <p:cNvPr id="124" name="Text Placeholder 10">
            <a:extLst>
              <a:ext uri="{FF2B5EF4-FFF2-40B4-BE49-F238E27FC236}">
                <a16:creationId xmlns:a16="http://schemas.microsoft.com/office/drawing/2014/main" id="{115DFB91-512B-3844-A114-92FBEDCA92F2}"/>
              </a:ext>
            </a:extLst>
          </p:cNvPr>
          <p:cNvSpPr>
            <a:spLocks noGrp="1"/>
          </p:cNvSpPr>
          <p:nvPr>
            <p:custDataLst>
              <p:tags r:id="rId39"/>
            </p:custDataLst>
          </p:nvPr>
        </p:nvSpPr>
        <p:spPr bwMode="auto">
          <a:xfrm>
            <a:off x="1141413" y="3009900"/>
            <a:ext cx="14255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99A7DEE8-AE48-45F8-AFB3-469EE4C3A503}" type="datetime'Silic''''''''on h''et''er''''''ojunction'' ce''''''l''''''l'">
              <a:rPr lang="en-US" altLang="en-US" sz="1000" smtClean="0"/>
              <a:pPr marL="0" lvl="0" indent="0">
                <a:spcBef>
                  <a:spcPct val="0"/>
                </a:spcBef>
                <a:spcAft>
                  <a:spcPct val="0"/>
                </a:spcAft>
                <a:buNone/>
              </a:pPr>
              <a:t>Silicon heterojunction cell</a:t>
            </a:fld>
            <a:endParaRPr lang="en-US" sz="1000"/>
          </a:p>
        </p:txBody>
      </p:sp>
      <p:sp>
        <p:nvSpPr>
          <p:cNvPr id="121" name="Text Placeholder 10">
            <a:extLst>
              <a:ext uri="{FF2B5EF4-FFF2-40B4-BE49-F238E27FC236}">
                <a16:creationId xmlns:a16="http://schemas.microsoft.com/office/drawing/2014/main" id="{115DFB91-512B-3844-A114-92FBEDCA92F2}"/>
              </a:ext>
            </a:extLst>
          </p:cNvPr>
          <p:cNvSpPr>
            <a:spLocks noGrp="1"/>
          </p:cNvSpPr>
          <p:nvPr>
            <p:custDataLst>
              <p:tags r:id="rId40"/>
            </p:custDataLst>
          </p:nvPr>
        </p:nvSpPr>
        <p:spPr bwMode="auto">
          <a:xfrm>
            <a:off x="1141413" y="3213100"/>
            <a:ext cx="8159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F9E5F791-DBB8-4D6E-AA4A-74D1459A50E2}" type="datetime'''P''''''''''''er''''''''''o''''vs''''k''ite'''''''' c''ell'">
              <a:rPr lang="en-US" altLang="en-US" sz="1000" smtClean="0"/>
              <a:pPr marL="0" lvl="0" indent="0">
                <a:spcBef>
                  <a:spcPct val="0"/>
                </a:spcBef>
                <a:spcAft>
                  <a:spcPct val="0"/>
                </a:spcAft>
                <a:buNone/>
              </a:pPr>
              <a:t>Perovskite cell</a:t>
            </a:fld>
            <a:endParaRPr lang="en-US" sz="1000"/>
          </a:p>
        </p:txBody>
      </p:sp>
      <p:sp>
        <p:nvSpPr>
          <p:cNvPr id="125" name="Text Placeholder 10">
            <a:extLst>
              <a:ext uri="{FF2B5EF4-FFF2-40B4-BE49-F238E27FC236}">
                <a16:creationId xmlns:a16="http://schemas.microsoft.com/office/drawing/2014/main" id="{115DFB91-512B-3844-A114-92FBEDCA92F2}"/>
              </a:ext>
            </a:extLst>
          </p:cNvPr>
          <p:cNvSpPr>
            <a:spLocks noGrp="1"/>
          </p:cNvSpPr>
          <p:nvPr>
            <p:custDataLst>
              <p:tags r:id="rId41"/>
            </p:custDataLst>
          </p:nvPr>
        </p:nvSpPr>
        <p:spPr bwMode="auto">
          <a:xfrm>
            <a:off x="1141413" y="3416300"/>
            <a:ext cx="149701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B57EE2AA-C63C-4952-AEFA-C78EE683ED18}" type="datetime'Perov''ski''t''e'''''' ''''-'' S''''i t''''''an''dem'' cell'">
              <a:rPr lang="en-US" altLang="en-US" sz="1000" smtClean="0"/>
              <a:pPr marL="0" lvl="0" indent="0">
                <a:spcBef>
                  <a:spcPct val="0"/>
                </a:spcBef>
                <a:spcAft>
                  <a:spcPct val="0"/>
                </a:spcAft>
                <a:buNone/>
              </a:pPr>
              <a:t>Perovskite - Si tandem cell</a:t>
            </a:fld>
            <a:endParaRPr lang="en-US" sz="1000"/>
          </a:p>
        </p:txBody>
      </p:sp>
      <p:sp>
        <p:nvSpPr>
          <p:cNvPr id="120" name="Text Placeholder 10">
            <a:extLst>
              <a:ext uri="{FF2B5EF4-FFF2-40B4-BE49-F238E27FC236}">
                <a16:creationId xmlns:a16="http://schemas.microsoft.com/office/drawing/2014/main" id="{115DFB91-512B-3844-A114-92FBEDCA92F2}"/>
              </a:ext>
            </a:extLst>
          </p:cNvPr>
          <p:cNvSpPr>
            <a:spLocks noGrp="1"/>
          </p:cNvSpPr>
          <p:nvPr>
            <p:custDataLst>
              <p:tags r:id="rId42"/>
            </p:custDataLst>
          </p:nvPr>
        </p:nvSpPr>
        <p:spPr bwMode="auto">
          <a:xfrm>
            <a:off x="1141413" y="3619500"/>
            <a:ext cx="9429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4DBA76BA-3C8A-4BCD-9872-D6039B46B8F4}" type="datetime'''''''T''w''o''-''j''''''''u''ncti''on'' ''c''''''''el''l'">
              <a:rPr lang="en-US" altLang="en-US" sz="1000" smtClean="0"/>
              <a:pPr marL="0" lvl="0" indent="0">
                <a:spcBef>
                  <a:spcPct val="0"/>
                </a:spcBef>
                <a:spcAft>
                  <a:spcPct val="0"/>
                </a:spcAft>
                <a:buNone/>
              </a:pPr>
              <a:t>Two-junction cell</a:t>
            </a:fld>
            <a:endParaRPr lang="en-US" sz="1000"/>
          </a:p>
        </p:txBody>
      </p:sp>
      <p:sp>
        <p:nvSpPr>
          <p:cNvPr id="123" name="Text Placeholder 10">
            <a:extLst>
              <a:ext uri="{FF2B5EF4-FFF2-40B4-BE49-F238E27FC236}">
                <a16:creationId xmlns:a16="http://schemas.microsoft.com/office/drawing/2014/main" id="{115DFB91-512B-3844-A114-92FBEDCA92F2}"/>
              </a:ext>
            </a:extLst>
          </p:cNvPr>
          <p:cNvSpPr>
            <a:spLocks noGrp="1"/>
          </p:cNvSpPr>
          <p:nvPr>
            <p:custDataLst>
              <p:tags r:id="rId43"/>
            </p:custDataLst>
          </p:nvPr>
        </p:nvSpPr>
        <p:spPr bwMode="auto">
          <a:xfrm>
            <a:off x="1141413" y="3822700"/>
            <a:ext cx="15906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D4F5DD1A-EC51-4899-B960-0D9733DA7B74}" type="datetime'''''T''h''ree''''-jun''''ctio''n ''(o''r mo''re'') cell'''''">
              <a:rPr lang="en-US" altLang="en-US" sz="1000" smtClean="0"/>
              <a:pPr marL="0" lvl="0" indent="0">
                <a:spcBef>
                  <a:spcPct val="0"/>
                </a:spcBef>
                <a:spcAft>
                  <a:spcPct val="0"/>
                </a:spcAft>
                <a:buNone/>
              </a:pPr>
              <a:t>Three-junction (or more) cell</a:t>
            </a:fld>
            <a:endParaRPr lang="en-US" sz="1000"/>
          </a:p>
        </p:txBody>
      </p:sp>
      <p:grpSp>
        <p:nvGrpSpPr>
          <p:cNvPr id="107" name="btfpColumnHeaderBox912903"/>
          <p:cNvGrpSpPr/>
          <p:nvPr>
            <p:custDataLst>
              <p:tags r:id="rId44"/>
            </p:custDataLst>
          </p:nvPr>
        </p:nvGrpSpPr>
        <p:grpSpPr>
          <a:xfrm>
            <a:off x="329182" y="1581857"/>
            <a:ext cx="8685277" cy="295677"/>
            <a:chOff x="-1027178" y="803245"/>
            <a:chExt cx="2937472" cy="295677"/>
          </a:xfrm>
        </p:grpSpPr>
        <p:sp>
          <p:nvSpPr>
            <p:cNvPr id="108" name="btfpColumnHeaderBoxText912903"/>
            <p:cNvSpPr txBox="1"/>
            <p:nvPr/>
          </p:nvSpPr>
          <p:spPr bwMode="gray">
            <a:xfrm>
              <a:off x="-1027178" y="803245"/>
              <a:ext cx="2937472" cy="288219"/>
            </a:xfrm>
            <a:prstGeom prst="rect">
              <a:avLst/>
            </a:prstGeom>
            <a:noFill/>
          </p:spPr>
          <p:txBody>
            <a:bodyPr vert="horz" wrap="square" lIns="36036" tIns="36036" rIns="36036" bIns="36036" rtlCol="0" anchor="b">
              <a:spAutoFit/>
            </a:bodyPr>
            <a:lstStyle/>
            <a:p>
              <a:pPr marL="0" indent="0">
                <a:spcBef>
                  <a:spcPts val="0"/>
                </a:spcBef>
                <a:buNone/>
              </a:pPr>
              <a:r>
                <a:rPr lang="en-US" sz="1400" b="1" dirty="0">
                  <a:solidFill>
                    <a:srgbClr val="000000"/>
                  </a:solidFill>
                </a:rPr>
                <a:t>Significant efficiency gains have been achieved for most cell types in past 10 years</a:t>
              </a:r>
            </a:p>
          </p:txBody>
        </p:sp>
        <p:cxnSp>
          <p:nvCxnSpPr>
            <p:cNvPr id="109" name="btfpColumnHeaderBoxLine912903"/>
            <p:cNvCxnSpPr>
              <a:cxnSpLocks/>
            </p:cNvCxnSpPr>
            <p:nvPr/>
          </p:nvCxnSpPr>
          <p:spPr bwMode="gray">
            <a:xfrm>
              <a:off x="-1027178" y="1098922"/>
              <a:ext cx="2922571"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3" name="btfpNotesBox416081"/>
          <p:cNvSpPr txBox="1"/>
          <p:nvPr>
            <p:custDataLst>
              <p:tags r:id="rId45"/>
            </p:custDataLst>
          </p:nvPr>
        </p:nvSpPr>
        <p:spPr bwMode="gray">
          <a:xfrm>
            <a:off x="330196" y="6279874"/>
            <a:ext cx="9144000" cy="369332"/>
          </a:xfrm>
          <a:prstGeom prst="rect">
            <a:avLst/>
          </a:prstGeom>
          <a:noFill/>
        </p:spPr>
        <p:txBody>
          <a:bodyPr vert="horz" wrap="square" lIns="0" tIns="0" rIns="0" bIns="0" rtlCol="0" anchor="b">
            <a:spAutoFit/>
          </a:bodyPr>
          <a:lstStyle/>
          <a:p>
            <a:pPr marL="0" indent="0">
              <a:spcBef>
                <a:spcPts val="0"/>
              </a:spcBef>
              <a:buNone/>
            </a:pPr>
            <a:r>
              <a:rPr lang="en-US" sz="800" dirty="0">
                <a:solidFill>
                  <a:srgbClr val="000000"/>
                </a:solidFill>
              </a:rPr>
              <a:t>Note: For the sake of simplicity, many nascent technologies have been left out of this chart. For the full interactive version of this chart, </a:t>
            </a:r>
            <a:r>
              <a:rPr lang="en-US" sz="800" dirty="0">
                <a:solidFill>
                  <a:srgbClr val="000000"/>
                </a:solidFill>
                <a:hlinkClick r:id="rId51"/>
              </a:rPr>
              <a:t>please see here</a:t>
            </a:r>
            <a:r>
              <a:rPr lang="en-US" sz="800" dirty="0">
                <a:solidFill>
                  <a:srgbClr val="000000"/>
                </a:solidFill>
              </a:rPr>
              <a:t>. </a:t>
            </a:r>
            <a:br>
              <a:rPr lang="en-US" sz="800" dirty="0">
                <a:solidFill>
                  <a:srgbClr val="000000"/>
                </a:solidFill>
              </a:rPr>
            </a:br>
            <a:r>
              <a:rPr lang="en-US" sz="800" dirty="0">
                <a:solidFill>
                  <a:srgbClr val="000000"/>
                </a:solidFill>
              </a:rPr>
              <a:t>Source: NREL, </a:t>
            </a:r>
            <a:r>
              <a:rPr lang="en-US" sz="800" dirty="0">
                <a:solidFill>
                  <a:srgbClr val="000000"/>
                </a:solidFill>
                <a:hlinkClick r:id="rId51"/>
              </a:rPr>
              <a:t>Photovoltaics Research</a:t>
            </a:r>
            <a:r>
              <a:rPr lang="en-US" sz="800" dirty="0">
                <a:solidFill>
                  <a:srgbClr val="000000"/>
                </a:solidFill>
              </a:rPr>
              <a:t> (2025).</a:t>
            </a:r>
          </a:p>
          <a:p>
            <a:pPr marL="0" indent="0">
              <a:spcBef>
                <a:spcPts val="0"/>
              </a:spcBef>
              <a:buNone/>
            </a:pPr>
            <a:r>
              <a:rPr lang="en-US" sz="800" dirty="0">
                <a:solidFill>
                  <a:srgbClr val="000000"/>
                </a:solidFill>
              </a:rPr>
              <a:t>Credit: </a:t>
            </a:r>
            <a:r>
              <a:rPr lang="en-US" sz="800" dirty="0" err="1">
                <a:solidFill>
                  <a:srgbClr val="000000"/>
                </a:solidFill>
              </a:rPr>
              <a:t>Taicheng</a:t>
            </a:r>
            <a:r>
              <a:rPr lang="en-US" sz="800" dirty="0">
                <a:solidFill>
                  <a:srgbClr val="000000"/>
                </a:solidFill>
              </a:rPr>
              <a:t> Jin,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 </a:t>
            </a:r>
            <a:r>
              <a:rPr lang="en-US" sz="800" dirty="0" err="1">
                <a:solidFill>
                  <a:srgbClr val="000000"/>
                </a:solidFill>
              </a:rPr>
              <a:t>Hyae</a:t>
            </a:r>
            <a:r>
              <a:rPr lang="en-US" sz="800" dirty="0">
                <a:solidFill>
                  <a:srgbClr val="000000"/>
                </a:solidFill>
              </a:rPr>
              <a:t> Ryung Kim, and </a:t>
            </a:r>
            <a:r>
              <a:rPr lang="en-US" sz="800" dirty="0">
                <a:solidFill>
                  <a:srgbClr val="000000"/>
                </a:solidFill>
                <a:hlinkClick r:id="rId52"/>
              </a:rPr>
              <a:t>Gernot Wagner</a:t>
            </a:r>
            <a:r>
              <a:rPr lang="en-US" sz="800" dirty="0">
                <a:solidFill>
                  <a:srgbClr val="000000"/>
                </a:solidFill>
              </a:rPr>
              <a:t>. </a:t>
            </a:r>
            <a:r>
              <a:rPr lang="en-US" sz="800" dirty="0">
                <a:solidFill>
                  <a:srgbClr val="000000"/>
                </a:solidFill>
                <a:hlinkClick r:id="rId53"/>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000000"/>
                </a:solidFill>
                <a:hlinkClick r:id="rId54"/>
              </a:rPr>
              <a:t>Scaling Solar</a:t>
            </a:r>
            <a:r>
              <a:rPr lang="en-US" sz="800" dirty="0">
                <a:solidFill>
                  <a:srgbClr val="000000"/>
                </a:solidFill>
              </a:rPr>
              <a:t>” (</a:t>
            </a:r>
            <a:r>
              <a:rPr lang="en-US" sz="800" dirty="0">
                <a:solidFill>
                  <a:srgbClr val="000000"/>
                </a:solidFill>
                <a:latin typeface="Arial"/>
              </a:rPr>
              <a:t>14 August 2025</a:t>
            </a:r>
            <a:r>
              <a:rPr lang="en-US" sz="800" dirty="0">
                <a:solidFill>
                  <a:srgbClr val="000000"/>
                </a:solidFill>
              </a:rPr>
              <a:t>).</a:t>
            </a:r>
            <a:endParaRPr lang="en-US" sz="800" dirty="0">
              <a:solidFill>
                <a:srgbClr val="000000"/>
              </a:solidFill>
              <a:cs typeface="Arial"/>
            </a:endParaRPr>
          </a:p>
        </p:txBody>
      </p:sp>
      <p:sp>
        <p:nvSpPr>
          <p:cNvPr id="58" name="TextBox 8">
            <a:extLst>
              <a:ext uri="{FF2B5EF4-FFF2-40B4-BE49-F238E27FC236}">
                <a16:creationId xmlns:a16="http://schemas.microsoft.com/office/drawing/2014/main" id="{0C657577-D6D1-3C12-9C56-626BDB83BA4C}"/>
              </a:ext>
            </a:extLst>
          </p:cNvPr>
          <p:cNvSpPr txBox="1"/>
          <p:nvPr/>
        </p:nvSpPr>
        <p:spPr bwMode="gray">
          <a:xfrm>
            <a:off x="9155112" y="1554480"/>
            <a:ext cx="2706688" cy="4239622"/>
          </a:xfrm>
          <a:prstGeom prst="rect">
            <a:avLst/>
          </a:prstGeom>
          <a:solidFill>
            <a:srgbClr val="E3E8EE"/>
          </a:solidFill>
        </p:spPr>
        <p:txBody>
          <a:bodyPr wrap="square" lIns="137160" tIns="137160" rIns="274320" bIns="137160" rtlCol="0">
            <a:spAutoFit/>
          </a:bodyPr>
          <a:lstStyle/>
          <a:p>
            <a:pPr marL="0" indent="0">
              <a:spcBef>
                <a:spcPts val="600"/>
              </a:spcBef>
              <a:spcAft>
                <a:spcPts val="600"/>
              </a:spcAft>
              <a:buNone/>
            </a:pPr>
            <a:r>
              <a:rPr lang="en-US" sz="1250" b="1" dirty="0"/>
              <a:t>Observations   </a:t>
            </a:r>
            <a:endParaRPr kumimoji="0" lang="en-US" sz="1050" i="0" u="none" strike="noStrike" kern="1200" cap="none" spc="0" normalizeH="0" baseline="0" noProof="0" dirty="0">
              <a:ln>
                <a:noFill/>
              </a:ln>
              <a:solidFill>
                <a:srgbClr val="000000"/>
              </a:solidFill>
              <a:effectLst/>
              <a:uLnTx/>
              <a:uFillTx/>
              <a:latin typeface="Arial"/>
              <a:ea typeface="+mn-ea"/>
              <a:cs typeface="+mn-cs"/>
            </a:endParaRPr>
          </a:p>
          <a:p>
            <a:pPr>
              <a:spcBef>
                <a:spcPts val="600"/>
              </a:spcBef>
            </a:pPr>
            <a:r>
              <a:rPr lang="en-US" sz="1050" b="1" dirty="0"/>
              <a:t>Poly-Si cells </a:t>
            </a:r>
            <a:r>
              <a:rPr lang="en-US" sz="1050" dirty="0"/>
              <a:t>have still </a:t>
            </a:r>
            <a:r>
              <a:rPr lang="en-US" sz="1050" b="1" dirty="0"/>
              <a:t>improved somewhat in recent years</a:t>
            </a:r>
            <a:r>
              <a:rPr lang="en-US" sz="1050" dirty="0"/>
              <a:t>, but </a:t>
            </a:r>
            <a:r>
              <a:rPr lang="en-US" sz="1050" b="1" dirty="0"/>
              <a:t>efficiency gains for mono-crystalline cells have been minimal since the 1990s</a:t>
            </a:r>
            <a:r>
              <a:rPr lang="en-US" sz="1050" dirty="0"/>
              <a:t>.</a:t>
            </a:r>
          </a:p>
          <a:p>
            <a:pPr>
              <a:spcBef>
                <a:spcPts val="600"/>
              </a:spcBef>
            </a:pPr>
            <a:r>
              <a:rPr lang="en-US" sz="1050" b="1" dirty="0"/>
              <a:t>Perovskite cells </a:t>
            </a:r>
            <a:r>
              <a:rPr lang="en-US" sz="1050" dirty="0"/>
              <a:t>have booked the </a:t>
            </a:r>
            <a:r>
              <a:rPr lang="en-US" sz="1050" b="1" dirty="0"/>
              <a:t>most impressive efficiency gains</a:t>
            </a:r>
            <a:r>
              <a:rPr lang="en-US" sz="1050" dirty="0"/>
              <a:t>:</a:t>
            </a:r>
          </a:p>
          <a:p>
            <a:pPr lvl="1"/>
            <a:r>
              <a:rPr lang="en-US" sz="850" b="1" dirty="0"/>
              <a:t>Regular perovskite cells’ </a:t>
            </a:r>
            <a:r>
              <a:rPr lang="en-US" sz="850" dirty="0"/>
              <a:t>efficiency improved by </a:t>
            </a:r>
            <a:r>
              <a:rPr lang="en-US" sz="850" b="1" dirty="0"/>
              <a:t>12% </a:t>
            </a:r>
            <a:r>
              <a:rPr lang="en-US" sz="850" dirty="0"/>
              <a:t>between 2021 and 2023 to </a:t>
            </a:r>
            <a:r>
              <a:rPr lang="en-US" sz="850" b="1" dirty="0"/>
              <a:t>26%</a:t>
            </a:r>
            <a:r>
              <a:rPr lang="en-US" sz="850" dirty="0"/>
              <a:t>.</a:t>
            </a:r>
          </a:p>
          <a:p>
            <a:pPr lvl="1"/>
            <a:r>
              <a:rPr lang="en-US" sz="850" b="1" dirty="0"/>
              <a:t>Perovskite - Si tandem cells</a:t>
            </a:r>
            <a:r>
              <a:rPr lang="en-US" sz="850" dirty="0"/>
              <a:t>, which consist of a perovskite cell layered on top of a regular c-Si cell, improved by </a:t>
            </a:r>
            <a:r>
              <a:rPr lang="en-US" sz="850" b="1" dirty="0"/>
              <a:t>10% </a:t>
            </a:r>
            <a:r>
              <a:rPr lang="en-US" sz="850" dirty="0"/>
              <a:t>between 2015 and 2023 to </a:t>
            </a:r>
            <a:r>
              <a:rPr lang="en-US" sz="850" b="1" dirty="0"/>
              <a:t>34%</a:t>
            </a:r>
            <a:r>
              <a:rPr lang="en-US" sz="850" dirty="0"/>
              <a:t>.</a:t>
            </a:r>
          </a:p>
          <a:p>
            <a:pPr>
              <a:spcBef>
                <a:spcPts val="600"/>
              </a:spcBef>
            </a:pPr>
            <a:r>
              <a:rPr lang="en-US" sz="1050" dirty="0"/>
              <a:t>In </a:t>
            </a:r>
            <a:r>
              <a:rPr lang="en-US" sz="1050" b="1" dirty="0"/>
              <a:t>multi-junction cells</a:t>
            </a:r>
            <a:r>
              <a:rPr lang="en-US" sz="1050" dirty="0"/>
              <a:t>, </a:t>
            </a:r>
            <a:r>
              <a:rPr lang="en-US" sz="1050" b="1" dirty="0"/>
              <a:t>most efficiency </a:t>
            </a:r>
            <a:r>
              <a:rPr lang="en-US" sz="1050" dirty="0"/>
              <a:t>gains have been booked recently for </a:t>
            </a:r>
            <a:r>
              <a:rPr lang="en-US" sz="1050" b="1" dirty="0"/>
              <a:t>three-junction (three layer) cells </a:t>
            </a:r>
            <a:r>
              <a:rPr lang="en-US" sz="1050" dirty="0"/>
              <a:t>(7% since 2002) ─ even </a:t>
            </a:r>
            <a:r>
              <a:rPr lang="en-US" sz="1050" b="1" dirty="0"/>
              <a:t>getting close to four-junction cells</a:t>
            </a:r>
            <a:r>
              <a:rPr lang="en-US" sz="1050" dirty="0"/>
              <a:t>.</a:t>
            </a:r>
          </a:p>
        </p:txBody>
      </p:sp>
    </p:spTree>
    <p:custDataLst>
      <p:tags r:id="rId1"/>
    </p:custDataLst>
    <p:extLst>
      <p:ext uri="{BB962C8B-B14F-4D97-AF65-F5344CB8AC3E}">
        <p14:creationId xmlns:p14="http://schemas.microsoft.com/office/powerpoint/2010/main" val="2021622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2207724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think-cell data - do not delete"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a:t>Panel modifications such as tracker and concentrators could increase efficiency by an additional 40+%</a:t>
            </a:r>
          </a:p>
        </p:txBody>
      </p:sp>
      <p:graphicFrame>
        <p:nvGraphicFramePr>
          <p:cNvPr id="2" name="Table 1">
            <a:extLst>
              <a:ext uri="{FF2B5EF4-FFF2-40B4-BE49-F238E27FC236}">
                <a16:creationId xmlns:a16="http://schemas.microsoft.com/office/drawing/2014/main" id="{9B8354C3-54D1-5460-DF50-A9BC312E6890}"/>
              </a:ext>
            </a:extLst>
          </p:cNvPr>
          <p:cNvGraphicFramePr>
            <a:graphicFrameLocks noGrp="1"/>
          </p:cNvGraphicFramePr>
          <p:nvPr>
            <p:extLst>
              <p:ext uri="{D42A27DB-BD31-4B8C-83A1-F6EECF244321}">
                <p14:modId xmlns:p14="http://schemas.microsoft.com/office/powerpoint/2010/main" val="3176649220"/>
              </p:ext>
            </p:extLst>
          </p:nvPr>
        </p:nvGraphicFramePr>
        <p:xfrm>
          <a:off x="330197" y="2111992"/>
          <a:ext cx="11461754" cy="3647432"/>
        </p:xfrm>
        <a:graphic>
          <a:graphicData uri="http://schemas.openxmlformats.org/drawingml/2006/table">
            <a:tbl>
              <a:tblPr firstRow="1" bandRow="1">
                <a:tableStyleId>{2D5ABB26-0587-4C30-8999-92F81FD0307C}</a:tableStyleId>
              </a:tblPr>
              <a:tblGrid>
                <a:gridCol w="2333612">
                  <a:extLst>
                    <a:ext uri="{9D8B030D-6E8A-4147-A177-3AD203B41FA5}">
                      <a16:colId xmlns:a16="http://schemas.microsoft.com/office/drawing/2014/main" val="1209005246"/>
                    </a:ext>
                  </a:extLst>
                </a:gridCol>
                <a:gridCol w="3042714">
                  <a:extLst>
                    <a:ext uri="{9D8B030D-6E8A-4147-A177-3AD203B41FA5}">
                      <a16:colId xmlns:a16="http://schemas.microsoft.com/office/drawing/2014/main" val="1110654787"/>
                    </a:ext>
                  </a:extLst>
                </a:gridCol>
                <a:gridCol w="3042714">
                  <a:extLst>
                    <a:ext uri="{9D8B030D-6E8A-4147-A177-3AD203B41FA5}">
                      <a16:colId xmlns:a16="http://schemas.microsoft.com/office/drawing/2014/main" val="2863399275"/>
                    </a:ext>
                  </a:extLst>
                </a:gridCol>
                <a:gridCol w="3042714">
                  <a:extLst>
                    <a:ext uri="{9D8B030D-6E8A-4147-A177-3AD203B41FA5}">
                      <a16:colId xmlns:a16="http://schemas.microsoft.com/office/drawing/2014/main" val="4185904796"/>
                    </a:ext>
                  </a:extLst>
                </a:gridCol>
              </a:tblGrid>
              <a:tr h="372764">
                <a:tc>
                  <a:txBody>
                    <a:bodyPr/>
                    <a:lstStyle/>
                    <a:p>
                      <a:pPr marL="0" indent="0">
                        <a:buNone/>
                      </a:pPr>
                      <a:endParaRPr lang="en-US" sz="1200" b="1"/>
                    </a:p>
                  </a:txBody>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a:ln>
                            <a:noFill/>
                          </a:ln>
                          <a:solidFill>
                            <a:schemeClr val="tx1"/>
                          </a:solidFill>
                          <a:effectLst/>
                          <a:uLnTx/>
                          <a:uFillTx/>
                          <a:latin typeface="+mn-lt"/>
                          <a:ea typeface="+mn-ea"/>
                          <a:cs typeface="+mn-cs"/>
                        </a:rPr>
                        <a:t>Solar trackers</a:t>
                      </a:r>
                    </a:p>
                  </a:txBody>
                  <a:tcPr>
                    <a:lnR w="6350"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marL="0" marR="0" lvl="0" indent="0" algn="l" defTabSz="711200" rtl="0" eaLnBrk="1" fontAlgn="auto" latinLnBrk="0" hangingPunct="1">
                        <a:lnSpc>
                          <a:spcPct val="100000"/>
                        </a:lnSpc>
                        <a:spcBef>
                          <a:spcPts val="0"/>
                        </a:spcBef>
                        <a:spcAft>
                          <a:spcPts val="0"/>
                        </a:spcAft>
                        <a:buClrTx/>
                        <a:buSzTx/>
                        <a:buNone/>
                        <a:tabLst/>
                        <a:defRPr/>
                      </a:pPr>
                      <a:r>
                        <a:rPr kumimoji="0" lang="en-US" sz="1400" b="1" i="0" u="none" strike="noStrike" kern="1200" cap="none" spc="0" normalizeH="0" baseline="0" noProof="0">
                          <a:ln>
                            <a:noFill/>
                          </a:ln>
                          <a:solidFill>
                            <a:schemeClr val="tx1"/>
                          </a:solidFill>
                          <a:effectLst/>
                          <a:uLnTx/>
                          <a:uFillTx/>
                          <a:latin typeface="+mn-lt"/>
                          <a:ea typeface="+mn-ea"/>
                          <a:cs typeface="+mn-cs"/>
                        </a:rPr>
                        <a:t>Bifacial solar PV</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chemeClr val="accent4">
                        <a:lumMod val="20000"/>
                        <a:lumOff val="80000"/>
                      </a:schemeClr>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a:ln>
                            <a:noFill/>
                          </a:ln>
                          <a:solidFill>
                            <a:schemeClr val="tx1"/>
                          </a:solidFill>
                          <a:effectLst/>
                          <a:uLnTx/>
                          <a:uFillTx/>
                          <a:latin typeface="+mn-lt"/>
                          <a:ea typeface="+mn-ea"/>
                          <a:cs typeface="+mn-cs"/>
                        </a:rPr>
                        <a:t>Concentrator PV (CPV)</a:t>
                      </a:r>
                    </a:p>
                  </a:txBody>
                  <a:tcPr>
                    <a:lnL w="6350" cap="flat" cmpd="sng" algn="ctr">
                      <a:solidFill>
                        <a:schemeClr val="bg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093161297"/>
                  </a:ext>
                </a:extLst>
              </a:tr>
              <a:tr h="987824">
                <a:tc>
                  <a:txBody>
                    <a:bodyPr/>
                    <a:lstStyle/>
                    <a:p>
                      <a:pPr marL="0" indent="0">
                        <a:buNone/>
                      </a:pPr>
                      <a:endParaRPr lang="en-US" sz="850" b="1"/>
                    </a:p>
                  </a:txBody>
                  <a:tcPr>
                    <a:lnB w="6350" cap="flat" cmpd="sng" algn="ctr">
                      <a:solidFill>
                        <a:schemeClr val="tx1"/>
                      </a:solidFill>
                      <a:prstDash val="solid"/>
                      <a:round/>
                      <a:headEnd type="none" w="med" len="med"/>
                      <a:tailEnd type="none" w="med" len="med"/>
                    </a:lnB>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mn-lt"/>
                        <a:ea typeface="+mn-ea"/>
                        <a:cs typeface="+mn-cs"/>
                      </a:endParaRPr>
                    </a:p>
                  </a:txBody>
                  <a:tcPr>
                    <a:lnR w="6350" cap="flat" cmpd="sng" algn="ctr">
                      <a:solidFill>
                        <a:schemeClr val="bg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mn-lt"/>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mn-lt"/>
                        <a:ea typeface="+mn-ea"/>
                        <a:cs typeface="+mn-cs"/>
                      </a:endParaRPr>
                    </a:p>
                  </a:txBody>
                  <a:tcPr>
                    <a:lnL w="6350" cap="flat" cmpd="sng" algn="ctr">
                      <a:solidFill>
                        <a:schemeClr val="bg1"/>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05080875"/>
                  </a:ext>
                </a:extLst>
              </a:tr>
              <a:tr h="1317658">
                <a:tc>
                  <a:txBody>
                    <a:bodyPr/>
                    <a:lstStyle/>
                    <a:p>
                      <a:pPr marL="0" indent="0">
                        <a:buNone/>
                      </a:pPr>
                      <a:r>
                        <a:rPr lang="en-US" sz="1000" b="1"/>
                        <a:t>Description</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spcBef>
                          <a:spcPts val="900"/>
                        </a:spcBef>
                      </a:pPr>
                      <a:r>
                        <a:rPr lang="en-US" sz="1000" b="1"/>
                        <a:t>Single-axis trackers </a:t>
                      </a:r>
                      <a:r>
                        <a:rPr lang="en-US" sz="1000"/>
                        <a:t>follow the position of the sun as it moves from </a:t>
                      </a:r>
                      <a:r>
                        <a:rPr lang="en-US" sz="1000" b="1"/>
                        <a:t>east to west</a:t>
                      </a:r>
                      <a:r>
                        <a:rPr lang="en-US" sz="1000"/>
                        <a:t>; more common in </a:t>
                      </a:r>
                      <a:r>
                        <a:rPr lang="en-US" sz="1000" b="1"/>
                        <a:t>utility projects</a:t>
                      </a:r>
                      <a:r>
                        <a:rPr lang="en-US" sz="1000" b="0"/>
                        <a:t>.</a:t>
                      </a:r>
                    </a:p>
                    <a:p>
                      <a:pPr algn="l">
                        <a:spcBef>
                          <a:spcPts val="900"/>
                        </a:spcBef>
                      </a:pPr>
                      <a:r>
                        <a:rPr lang="en-US" sz="1000" b="1"/>
                        <a:t>Dual-axis trackers </a:t>
                      </a:r>
                      <a:r>
                        <a:rPr lang="en-US" sz="1000"/>
                        <a:t>follow the sun </a:t>
                      </a:r>
                      <a:r>
                        <a:rPr lang="en-US" sz="1000" b="1"/>
                        <a:t>both east to west and north to south</a:t>
                      </a:r>
                      <a:r>
                        <a:rPr lang="en-US" sz="1000" b="0"/>
                        <a:t>; </a:t>
                      </a:r>
                      <a:r>
                        <a:rPr lang="en-US" sz="1000"/>
                        <a:t>more common in </a:t>
                      </a:r>
                      <a:r>
                        <a:rPr lang="en-US" sz="1000" b="1"/>
                        <a:t>commercial projects</a:t>
                      </a:r>
                      <a:r>
                        <a:rPr lang="en-US" sz="1000" b="0"/>
                        <a:t>.</a:t>
                      </a: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sz="1000"/>
                        <a:t>Bifacial solar modules have </a:t>
                      </a:r>
                      <a:r>
                        <a:rPr lang="en-US" sz="1000" b="1"/>
                        <a:t>solar cells </a:t>
                      </a:r>
                      <a:r>
                        <a:rPr lang="en-US" sz="1000"/>
                        <a:t>on </a:t>
                      </a:r>
                      <a:r>
                        <a:rPr lang="en-US" sz="1000" b="1"/>
                        <a:t>both sides of the panel</a:t>
                      </a:r>
                      <a:r>
                        <a:rPr lang="en-US" sz="1000" b="0"/>
                        <a:t>.</a:t>
                      </a:r>
                    </a:p>
                    <a:p>
                      <a:pPr algn="l"/>
                      <a:r>
                        <a:rPr lang="en-US" sz="1000" b="1"/>
                        <a:t>The backside </a:t>
                      </a:r>
                      <a:r>
                        <a:rPr lang="en-US" sz="1000"/>
                        <a:t>uses </a:t>
                      </a:r>
                      <a:r>
                        <a:rPr lang="en-US" sz="1000" b="1"/>
                        <a:t>light that is reflected off the ground</a:t>
                      </a:r>
                      <a:r>
                        <a:rPr lang="en-US" sz="1000" b="0"/>
                        <a:t>.</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spcBef>
                          <a:spcPts val="900"/>
                        </a:spcBef>
                      </a:pPr>
                      <a:r>
                        <a:rPr lang="en-US" sz="1000"/>
                        <a:t>Panels consist of a </a:t>
                      </a:r>
                      <a:r>
                        <a:rPr lang="en-US" sz="1000" b="1"/>
                        <a:t>large array of mirrors </a:t>
                      </a:r>
                      <a:r>
                        <a:rPr lang="en-US" sz="1000"/>
                        <a:t>angled at a </a:t>
                      </a:r>
                      <a:r>
                        <a:rPr lang="en-US" sz="1000" b="1"/>
                        <a:t>single solar PV cell</a:t>
                      </a:r>
                      <a:r>
                        <a:rPr lang="en-US" sz="1000"/>
                        <a:t>, which is often </a:t>
                      </a:r>
                      <a:r>
                        <a:rPr lang="en-US" sz="1000" b="1"/>
                        <a:t>a more efficient and expensive cell </a:t>
                      </a:r>
                      <a:r>
                        <a:rPr lang="en-US" sz="1000"/>
                        <a:t>like a multi-junction cell.</a:t>
                      </a:r>
                    </a:p>
                    <a:p>
                      <a:pPr algn="l">
                        <a:spcBef>
                          <a:spcPts val="900"/>
                        </a:spcBef>
                      </a:pPr>
                      <a:r>
                        <a:rPr lang="en-US" sz="1000" b="1"/>
                        <a:t>Panels work </a:t>
                      </a:r>
                      <a:r>
                        <a:rPr lang="en-US" sz="1000" b="0"/>
                        <a:t>only</a:t>
                      </a:r>
                      <a:r>
                        <a:rPr lang="en-US" sz="1000" b="1"/>
                        <a:t> </a:t>
                      </a:r>
                      <a:r>
                        <a:rPr lang="en-US" sz="1000"/>
                        <a:t>in </a:t>
                      </a:r>
                      <a:r>
                        <a:rPr lang="en-US" sz="1000" b="1"/>
                        <a:t>areas with strong direct sunlight </a:t>
                      </a:r>
                      <a:r>
                        <a:rPr lang="en-US" sz="1000" b="0"/>
                        <a:t>and</a:t>
                      </a:r>
                      <a:r>
                        <a:rPr lang="en-US" sz="1000" b="1"/>
                        <a:t> need trackers </a:t>
                      </a:r>
                      <a:r>
                        <a:rPr lang="en-US" sz="1000"/>
                        <a:t>to achieve the </a:t>
                      </a:r>
                      <a:r>
                        <a:rPr lang="en-US" sz="1000" b="1"/>
                        <a:t>highest efficiency</a:t>
                      </a:r>
                      <a:r>
                        <a:rPr lang="en-US" sz="1000" b="0"/>
                        <a:t>.</a:t>
                      </a:r>
                    </a:p>
                  </a:txBody>
                  <a:tcP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7815052"/>
                  </a:ext>
                </a:extLst>
              </a:tr>
              <a:tr h="484593">
                <a:tc>
                  <a:txBody>
                    <a:bodyPr/>
                    <a:lstStyle/>
                    <a:p>
                      <a:pPr marL="0" indent="0">
                        <a:buNone/>
                      </a:pPr>
                      <a:r>
                        <a:rPr lang="en-US" sz="1000" b="1"/>
                        <a:t>Estimated efficiency gain</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lgn="l">
                        <a:spcBef>
                          <a:spcPts val="0"/>
                        </a:spcBef>
                        <a:buNone/>
                      </a:pPr>
                      <a:r>
                        <a:rPr lang="en-US" sz="1000"/>
                        <a:t>Single-axis tracker: </a:t>
                      </a:r>
                      <a:r>
                        <a:rPr lang="en-US" sz="1000" b="1"/>
                        <a:t>+25–35% </a:t>
                      </a:r>
                    </a:p>
                    <a:p>
                      <a:pPr marL="0" indent="0" algn="l">
                        <a:spcBef>
                          <a:spcPts val="0"/>
                        </a:spcBef>
                        <a:buNone/>
                      </a:pPr>
                      <a:r>
                        <a:rPr lang="en-US" sz="1000"/>
                        <a:t>Dual-axis tracker: </a:t>
                      </a:r>
                      <a:r>
                        <a:rPr lang="en-US" sz="1000" b="1"/>
                        <a:t>+35–45%</a:t>
                      </a: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lgn="l">
                        <a:buNone/>
                      </a:pPr>
                      <a:r>
                        <a:rPr lang="en-US" sz="1000" b="1"/>
                        <a:t>Up to +30%</a:t>
                      </a:r>
                      <a:r>
                        <a:rPr lang="en-US" sz="1000" b="0"/>
                        <a:t>, </a:t>
                      </a:r>
                      <a:r>
                        <a:rPr lang="en-US" sz="1000"/>
                        <a:t>depending on the surface below the panels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indent="0" algn="l">
                        <a:spcBef>
                          <a:spcPts val="0"/>
                        </a:spcBef>
                        <a:buNone/>
                      </a:pPr>
                      <a:r>
                        <a:rPr lang="en-US" sz="1000"/>
                        <a:t>Monocrystalline cell</a:t>
                      </a:r>
                      <a:r>
                        <a:rPr lang="en-US" sz="1000" b="1"/>
                        <a:t>: +5–10%</a:t>
                      </a:r>
                    </a:p>
                    <a:p>
                      <a:pPr marL="0" indent="0" algn="l">
                        <a:spcBef>
                          <a:spcPts val="0"/>
                        </a:spcBef>
                        <a:buNone/>
                      </a:pPr>
                      <a:r>
                        <a:rPr lang="en-US" sz="1000"/>
                        <a:t>Multi-junction cell</a:t>
                      </a:r>
                      <a:r>
                        <a:rPr lang="en-US" sz="1000" b="1"/>
                        <a:t>: +10–20%</a:t>
                      </a:r>
                    </a:p>
                  </a:txBody>
                  <a:tcP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74235953"/>
                  </a:ext>
                </a:extLst>
              </a:tr>
              <a:tr h="484593">
                <a:tc>
                  <a:txBody>
                    <a:bodyPr/>
                    <a:lstStyle/>
                    <a:p>
                      <a:pPr marL="0" indent="0">
                        <a:buNone/>
                      </a:pPr>
                      <a:r>
                        <a:rPr lang="en-US" sz="1000" b="1"/>
                        <a:t>Estimated additional cost</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lgn="l">
                        <a:spcBef>
                          <a:spcPts val="0"/>
                        </a:spcBef>
                        <a:buNone/>
                      </a:pPr>
                      <a:r>
                        <a:rPr lang="en-US" sz="1000"/>
                        <a:t>Residential scale</a:t>
                      </a:r>
                      <a:r>
                        <a:rPr lang="en-US" sz="1000" b="1"/>
                        <a:t>: +40–100%</a:t>
                      </a:r>
                    </a:p>
                    <a:p>
                      <a:pPr marL="0" indent="0" algn="l">
                        <a:spcBef>
                          <a:spcPts val="0"/>
                        </a:spcBef>
                        <a:buNone/>
                      </a:pPr>
                      <a:r>
                        <a:rPr lang="en-US" sz="1000"/>
                        <a:t>Utility scale</a:t>
                      </a:r>
                      <a:r>
                        <a:rPr lang="en-US" sz="1000" b="1"/>
                        <a:t>: +7–10%*</a:t>
                      </a: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lgn="l">
                        <a:spcBef>
                          <a:spcPts val="0"/>
                        </a:spcBef>
                        <a:buNone/>
                      </a:pPr>
                      <a:r>
                        <a:rPr lang="en-US" sz="1000" b="1"/>
                        <a:t>+10–20%</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indent="0" algn="l">
                        <a:spcBef>
                          <a:spcPts val="0"/>
                        </a:spcBef>
                        <a:buNone/>
                      </a:pPr>
                      <a:r>
                        <a:rPr lang="en-US" sz="1000" b="1"/>
                        <a:t>Price estimates vary </a:t>
                      </a:r>
                      <a:r>
                        <a:rPr lang="en-US" sz="1000"/>
                        <a:t>— </a:t>
                      </a:r>
                      <a:r>
                        <a:rPr lang="en-US" sz="1000" b="1"/>
                        <a:t>up to 30% cheaper </a:t>
                      </a:r>
                      <a:r>
                        <a:rPr lang="en-US" sz="1000"/>
                        <a:t>in the right circumstances.</a:t>
                      </a:r>
                    </a:p>
                  </a:txBody>
                  <a:tcP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64313410"/>
                  </a:ext>
                </a:extLst>
              </a:tr>
            </a:tbl>
          </a:graphicData>
        </a:graphic>
      </p:graphicFrame>
      <p:sp>
        <p:nvSpPr>
          <p:cNvPr id="64" name="Oval 63">
            <a:extLst>
              <a:ext uri="{FF2B5EF4-FFF2-40B4-BE49-F238E27FC236}">
                <a16:creationId xmlns:a16="http://schemas.microsoft.com/office/drawing/2014/main" id="{1370BBA2-4C77-BA6A-CBAE-E8C805CD30BA}"/>
              </a:ext>
            </a:extLst>
          </p:cNvPr>
          <p:cNvSpPr/>
          <p:nvPr/>
        </p:nvSpPr>
        <p:spPr bwMode="gray">
          <a:xfrm>
            <a:off x="8816539" y="1621889"/>
            <a:ext cx="274320" cy="27432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50" b="1" i="0" u="none" strike="noStrike" kern="1200" cap="none" spc="0" normalizeH="0" baseline="0" noProof="0">
                <a:ln>
                  <a:noFill/>
                </a:ln>
                <a:solidFill>
                  <a:srgbClr val="FFFFFF"/>
                </a:solidFill>
                <a:effectLst/>
                <a:uLnTx/>
                <a:uFillTx/>
                <a:latin typeface="Arial"/>
                <a:ea typeface="+mn-ea"/>
                <a:cs typeface="+mn-cs"/>
              </a:rPr>
              <a:t>3</a:t>
            </a:r>
          </a:p>
        </p:txBody>
      </p:sp>
      <p:sp>
        <p:nvSpPr>
          <p:cNvPr id="71" name="Oval 70">
            <a:extLst>
              <a:ext uri="{FF2B5EF4-FFF2-40B4-BE49-F238E27FC236}">
                <a16:creationId xmlns:a16="http://schemas.microsoft.com/office/drawing/2014/main" id="{B5F0F798-7D5A-281A-BF50-4F1D85A78D74}"/>
              </a:ext>
            </a:extLst>
          </p:cNvPr>
          <p:cNvSpPr/>
          <p:nvPr/>
        </p:nvSpPr>
        <p:spPr bwMode="gray">
          <a:xfrm>
            <a:off x="5817223" y="1621889"/>
            <a:ext cx="274320" cy="274320"/>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50" b="1" i="0" u="none" strike="noStrike" kern="1200" cap="none" spc="0" normalizeH="0" baseline="0" noProof="0">
                <a:ln>
                  <a:noFill/>
                </a:ln>
                <a:solidFill>
                  <a:srgbClr val="FFFFFF"/>
                </a:solidFill>
                <a:effectLst/>
                <a:uLnTx/>
                <a:uFillTx/>
                <a:latin typeface="Arial"/>
                <a:ea typeface="+mn-ea"/>
                <a:cs typeface="+mn-cs"/>
              </a:rPr>
              <a:t>2</a:t>
            </a:r>
          </a:p>
        </p:txBody>
      </p:sp>
      <p:sp>
        <p:nvSpPr>
          <p:cNvPr id="75" name="Oval 74">
            <a:extLst>
              <a:ext uri="{FF2B5EF4-FFF2-40B4-BE49-F238E27FC236}">
                <a16:creationId xmlns:a16="http://schemas.microsoft.com/office/drawing/2014/main" id="{6CAA8BB3-82E1-80CC-AB06-6665547D7DBF}"/>
              </a:ext>
            </a:extLst>
          </p:cNvPr>
          <p:cNvSpPr/>
          <p:nvPr/>
        </p:nvSpPr>
        <p:spPr bwMode="gray">
          <a:xfrm>
            <a:off x="2743822" y="1621889"/>
            <a:ext cx="274320" cy="274320"/>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50" b="1" i="0" u="none" strike="noStrike" kern="1200" cap="none" spc="0" normalizeH="0" baseline="0" noProof="0">
                <a:ln>
                  <a:noFill/>
                </a:ln>
                <a:solidFill>
                  <a:srgbClr val="FFFFFF"/>
                </a:solidFill>
                <a:effectLst/>
                <a:uLnTx/>
                <a:uFillTx/>
                <a:latin typeface="Arial"/>
                <a:ea typeface="+mn-ea"/>
                <a:cs typeface="+mn-cs"/>
              </a:rPr>
              <a:t>1</a:t>
            </a:r>
          </a:p>
        </p:txBody>
      </p:sp>
      <p:pic>
        <p:nvPicPr>
          <p:cNvPr id="13" name="Picture 66" descr="File:Suntactics solar tracker.jp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2675085" y="2522719"/>
            <a:ext cx="3023299" cy="938295"/>
          </a:xfrm>
          <a:prstGeom prst="rect">
            <a:avLst/>
          </a:prstGeom>
          <a:noFill/>
          <a:extLst>
            <a:ext uri="{909E8E84-426E-40DD-AFC4-6F175D3DCCD1}">
              <a14:hiddenFill xmlns:a14="http://schemas.microsoft.com/office/drawing/2010/main">
                <a:solidFill>
                  <a:srgbClr val="FFFFFF"/>
                </a:solidFill>
              </a14:hiddenFill>
            </a:ext>
          </a:extLst>
        </p:spPr>
      </p:pic>
      <p:pic>
        <p:nvPicPr>
          <p:cNvPr id="15" name="btfpPhotoGeneric638931" descr="a close up of a building with a sky background"/>
          <p:cNvPicPr>
            <a:picLocks noChangeAspect="1" noChangeArrowheads="1"/>
          </p:cNvPicPr>
          <p:nvPr>
            <p:custDataLst>
              <p:tags r:id="rId3"/>
            </p:custDataLst>
          </p:nvPr>
        </p:nvPicPr>
        <p:blipFill>
          <a:blip r:embed="rId10" cstate="screen">
            <a:extLst>
              <a:ext uri="{28A0092B-C50C-407E-A947-70E740481C1C}">
                <a14:useLocalDpi xmlns:a14="http://schemas.microsoft.com/office/drawing/2010/main"/>
              </a:ext>
            </a:extLst>
          </a:blip>
          <a:srcRect/>
          <a:stretch>
            <a:fillRect/>
          </a:stretch>
        </p:blipFill>
        <p:spPr bwMode="auto">
          <a:xfrm>
            <a:off x="5713559" y="2522719"/>
            <a:ext cx="3023299" cy="9476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2" descr="https://upload.wikimedia.org/wikipedia/commons/5/5e/Amonix7700.jpg"/>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8771085" y="2522719"/>
            <a:ext cx="3011546" cy="938066"/>
          </a:xfrm>
          <a:prstGeom prst="rect">
            <a:avLst/>
          </a:prstGeom>
          <a:noFill/>
          <a:extLst>
            <a:ext uri="{909E8E84-426E-40DD-AFC4-6F175D3DCCD1}">
              <a14:hiddenFill xmlns:a14="http://schemas.microsoft.com/office/drawing/2010/main">
                <a:solidFill>
                  <a:srgbClr val="FFFFFF"/>
                </a:solidFill>
              </a14:hiddenFill>
            </a:ext>
          </a:extLst>
        </p:spPr>
      </p:pic>
      <p:sp>
        <p:nvSpPr>
          <p:cNvPr id="17" name="btfpNotesBox361175"/>
          <p:cNvSpPr txBox="1"/>
          <p:nvPr>
            <p:custDataLst>
              <p:tags r:id="rId4"/>
            </p:custDataLst>
          </p:nvPr>
        </p:nvSpPr>
        <p:spPr bwMode="gray">
          <a:xfrm>
            <a:off x="330196" y="6168667"/>
            <a:ext cx="9144000" cy="615553"/>
          </a:xfrm>
          <a:prstGeom prst="rect">
            <a:avLst/>
          </a:prstGeom>
          <a:noFill/>
        </p:spPr>
        <p:txBody>
          <a:bodyPr vert="horz" wrap="square" lIns="0" tIns="0" rIns="0" bIns="0"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 For utility-scale, single-axis tracker.</a:t>
            </a: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California Energy Commission,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2"/>
              </a:rPr>
              <a:t>Self-Tracking Concentrator Photovoltaics</a:t>
            </a:r>
            <a:r>
              <a:rPr kumimoji="0" lang="en-US" sz="800" b="0" i="0" u="none" strike="noStrike" kern="1200" cap="none" spc="0" normalizeH="0" baseline="0" noProof="0" dirty="0">
                <a:ln>
                  <a:noFill/>
                </a:ln>
                <a:solidFill>
                  <a:srgbClr val="000000"/>
                </a:solidFill>
                <a:effectLst/>
                <a:uLnTx/>
                <a:uFillTx/>
                <a:latin typeface="Arial"/>
                <a:ea typeface="+mn-ea"/>
                <a:cs typeface="+mn-cs"/>
              </a:rPr>
              <a:t> (2020); </a:t>
            </a:r>
            <a:r>
              <a:rPr lang="en-US" sz="800" dirty="0" err="1">
                <a:solidFill>
                  <a:srgbClr val="000000"/>
                </a:solidFill>
                <a:latin typeface="Arial"/>
              </a:rPr>
              <a:t>EnergySage</a:t>
            </a:r>
            <a:r>
              <a:rPr lang="en-US" sz="800" dirty="0">
                <a:solidFill>
                  <a:srgbClr val="000000"/>
                </a:solidFill>
                <a:latin typeface="Arial"/>
              </a:rPr>
              <a:t>, </a:t>
            </a:r>
            <a:r>
              <a:rPr lang="en-US" sz="800" dirty="0">
                <a:solidFill>
                  <a:srgbClr val="000000"/>
                </a:solidFill>
                <a:latin typeface="Arial"/>
                <a:hlinkClick r:id="rId13"/>
              </a:rPr>
              <a:t>Is a Solar Tracking System Worth It?</a:t>
            </a:r>
            <a:r>
              <a:rPr lang="en-US" sz="800" dirty="0">
                <a:solidFill>
                  <a:srgbClr val="000000"/>
                </a:solidFill>
                <a:latin typeface="Arial"/>
              </a:rPr>
              <a:t> (2023);</a:t>
            </a:r>
            <a:r>
              <a:rPr kumimoji="0" lang="en-US" sz="800" b="0" i="0" u="none" strike="noStrike" kern="1200" cap="none" spc="0" normalizeH="0" baseline="0" noProof="0" dirty="0">
                <a:ln>
                  <a:noFill/>
                </a:ln>
                <a:solidFill>
                  <a:srgbClr val="000000"/>
                </a:solidFill>
                <a:effectLst/>
                <a:uLnTx/>
                <a:uFillTx/>
                <a:latin typeface="Arial"/>
                <a:ea typeface="+mn-ea"/>
                <a:cs typeface="+mn-cs"/>
              </a:rPr>
              <a:t> NREL, </a:t>
            </a:r>
            <a:r>
              <a:rPr lang="en-US" sz="800" dirty="0">
                <a:solidFill>
                  <a:srgbClr val="000000"/>
                </a:solidFill>
                <a:latin typeface="Arial"/>
                <a:hlinkClick r:id="rId14"/>
              </a:rPr>
              <a:t>A B</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14"/>
              </a:rPr>
              <a:t>ottom</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4"/>
              </a:rPr>
              <a:t>-Up </a:t>
            </a:r>
            <a:r>
              <a:rPr lang="en-US" sz="800" dirty="0">
                <a:solidFill>
                  <a:srgbClr val="000000"/>
                </a:solidFill>
                <a:latin typeface="Arial"/>
                <a:hlinkClick r:id="rId14"/>
              </a:rPr>
              <a:t>C</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14"/>
              </a:rPr>
              <a:t>ost</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4"/>
              </a:rPr>
              <a:t> </a:t>
            </a:r>
            <a:r>
              <a:rPr lang="en-US" sz="800" dirty="0">
                <a:solidFill>
                  <a:srgbClr val="000000"/>
                </a:solidFill>
                <a:latin typeface="Arial"/>
                <a:hlinkClick r:id="rId14"/>
              </a:rPr>
              <a:t>A</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14"/>
              </a:rPr>
              <a:t>nalysis</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4"/>
              </a:rPr>
              <a:t> of a High </a:t>
            </a:r>
            <a:r>
              <a:rPr lang="en-US" sz="800" dirty="0">
                <a:solidFill>
                  <a:srgbClr val="000000"/>
                </a:solidFill>
                <a:latin typeface="Arial"/>
                <a:hlinkClick r:id="rId14"/>
              </a:rPr>
              <a:t>C</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14"/>
              </a:rPr>
              <a:t>oncentration</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4"/>
              </a:rPr>
              <a:t> of PV </a:t>
            </a:r>
            <a:r>
              <a:rPr lang="en-US" sz="800" dirty="0">
                <a:solidFill>
                  <a:srgbClr val="000000"/>
                </a:solidFill>
                <a:latin typeface="Arial"/>
                <a:hlinkClick r:id="rId14"/>
              </a:rPr>
              <a:t>M</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14"/>
              </a:rPr>
              <a:t>odule</a:t>
            </a:r>
            <a:r>
              <a:rPr kumimoji="0" lang="en-US" sz="800" b="0" i="0" u="none" strike="noStrike" kern="1200" cap="none" spc="0" normalizeH="0" baseline="0" noProof="0" dirty="0">
                <a:ln>
                  <a:noFill/>
                </a:ln>
                <a:solidFill>
                  <a:srgbClr val="000000"/>
                </a:solidFill>
                <a:effectLst/>
                <a:uLnTx/>
                <a:uFillTx/>
                <a:latin typeface="Arial"/>
                <a:ea typeface="+mn-ea"/>
                <a:cs typeface="+mn-cs"/>
              </a:rPr>
              <a:t> (2015)</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rPr>
              <a:t>Marketwatch</a:t>
            </a:r>
            <a:r>
              <a:rPr lang="en-US" sz="800" dirty="0">
                <a:solidFill>
                  <a:srgbClr val="000000"/>
                </a:solidFill>
                <a:latin typeface="Arial"/>
              </a:rPr>
              <a:t>, </a:t>
            </a:r>
            <a:r>
              <a:rPr lang="en-US" sz="800" dirty="0">
                <a:solidFill>
                  <a:srgbClr val="000000"/>
                </a:solidFill>
                <a:latin typeface="Arial"/>
                <a:hlinkClick r:id="rId15"/>
              </a:rPr>
              <a:t>A </a:t>
            </a:r>
            <a:r>
              <a:rPr kumimoji="0" lang="en-US" sz="800" b="0" i="0" u="none" strike="noStrike" kern="1200" cap="none" spc="0" normalizeH="0" baseline="0" noProof="0" dirty="0">
                <a:ln>
                  <a:noFill/>
                </a:ln>
                <a:solidFill>
                  <a:srgbClr val="000000"/>
                </a:solidFill>
                <a:effectLst/>
                <a:uLnTx/>
                <a:uFillTx/>
                <a:latin typeface="Arial"/>
                <a:hlinkClick r:id="rId15"/>
              </a:rPr>
              <a:t>Guide to Bifacial Solar Panels</a:t>
            </a:r>
            <a:r>
              <a:rPr kumimoji="0" lang="en-US" sz="800" b="0" i="0" u="none" strike="noStrike" kern="1200" cap="none" spc="0" normalizeH="0" baseline="0" noProof="0" dirty="0">
                <a:ln>
                  <a:noFill/>
                </a:ln>
                <a:solidFill>
                  <a:srgbClr val="000000"/>
                </a:solidFill>
                <a:effectLst/>
                <a:uLnTx/>
                <a:uFillTx/>
                <a:latin typeface="Arial"/>
              </a:rPr>
              <a:t> (2024)</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rPr>
              <a:t>Renogy</a:t>
            </a:r>
            <a:r>
              <a:rPr lang="en-US" sz="800" dirty="0">
                <a:solidFill>
                  <a:srgbClr val="000000"/>
                </a:solidFill>
                <a:latin typeface="Aria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6"/>
              </a:rPr>
              <a:t>Bifacial Solar Panels</a:t>
            </a:r>
            <a:r>
              <a:rPr kumimoji="0" lang="en-US" sz="800" b="0" i="0" u="none" strike="noStrike" kern="1200" cap="none" spc="0" normalizeH="0" baseline="0" noProof="0" dirty="0">
                <a:ln>
                  <a:noFill/>
                </a:ln>
                <a:solidFill>
                  <a:srgbClr val="000000"/>
                </a:solidFill>
                <a:effectLst/>
                <a:uLnTx/>
                <a:uFillTx/>
                <a:latin typeface="Arial"/>
                <a:ea typeface="+mn-ea"/>
                <a:cs typeface="+mn-cs"/>
              </a:rPr>
              <a:t> (2024)</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Penn State,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7"/>
              </a:rPr>
              <a:t>Utility Solar Power and Concentration</a:t>
            </a:r>
            <a:r>
              <a:rPr kumimoji="0" lang="en-US" sz="800" b="0" i="0" u="none" strike="noStrike" kern="1200" cap="none" spc="0" normalizeH="0" baseline="0" noProof="0" dirty="0">
                <a:ln>
                  <a:noFill/>
                </a:ln>
                <a:solidFill>
                  <a:srgbClr val="000000"/>
                </a:solidFill>
                <a:effectLst/>
                <a:uLnTx/>
                <a:uFillTx/>
                <a:latin typeface="Arial"/>
                <a:ea typeface="+mn-ea"/>
                <a:cs typeface="+mn-cs"/>
              </a:rPr>
              <a:t> (2025)</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PVPS,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8"/>
              </a:rPr>
              <a:t>Trends in PV Applications 2022</a:t>
            </a:r>
            <a:r>
              <a:rPr kumimoji="0" lang="en-US" sz="800" b="0" i="0" u="none" strike="noStrike" kern="1200" cap="none" spc="0" normalizeH="0" baseline="0" noProof="0" dirty="0">
                <a:ln>
                  <a:noFill/>
                </a:ln>
                <a:solidFill>
                  <a:srgbClr val="000000"/>
                </a:solidFill>
                <a:effectLst/>
                <a:uLnTx/>
                <a:uFillTx/>
                <a:latin typeface="Arial"/>
                <a:ea typeface="+mn-ea"/>
                <a:cs typeface="+mn-cs"/>
              </a:rPr>
              <a:t> (2022)</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rPr>
              <a:t>SolarReviews</a:t>
            </a:r>
            <a:r>
              <a:rPr lang="en-US" sz="800" dirty="0">
                <a:solidFill>
                  <a:srgbClr val="000000"/>
                </a:solidFill>
                <a:latin typeface="Arial"/>
              </a:rPr>
              <a:t>, </a:t>
            </a:r>
            <a:r>
              <a:rPr kumimoji="0" lang="en-US" sz="800" b="0" i="0" u="none" strike="noStrike" kern="1200" cap="none" spc="0" normalizeH="0" baseline="0" noProof="0" dirty="0">
                <a:ln>
                  <a:noFill/>
                </a:ln>
                <a:solidFill>
                  <a:srgbClr val="000000"/>
                </a:solidFill>
                <a:effectLst/>
                <a:uLnTx/>
                <a:uFillTx/>
                <a:latin typeface="Arial"/>
                <a:hlinkClick r:id="rId19"/>
              </a:rPr>
              <a:t>What Is a Solar </a:t>
            </a:r>
            <a:r>
              <a:rPr lang="en-US" sz="800" dirty="0">
                <a:solidFill>
                  <a:srgbClr val="000000"/>
                </a:solidFill>
                <a:latin typeface="Arial"/>
                <a:hlinkClick r:id="rId19"/>
              </a:rPr>
              <a:t>T</a:t>
            </a:r>
            <a:r>
              <a:rPr kumimoji="0" lang="en-US" sz="800" b="0" i="0" u="none" strike="noStrike" kern="1200" cap="none" spc="0" normalizeH="0" baseline="0" noProof="0" dirty="0">
                <a:ln>
                  <a:noFill/>
                </a:ln>
                <a:solidFill>
                  <a:srgbClr val="000000"/>
                </a:solidFill>
                <a:effectLst/>
                <a:uLnTx/>
                <a:uFillTx/>
                <a:latin typeface="Arial"/>
                <a:hlinkClick r:id="rId19"/>
              </a:rPr>
              <a:t>racker and Is It Worth the Investment?</a:t>
            </a:r>
            <a:r>
              <a:rPr kumimoji="0" lang="en-US" sz="800" b="0" i="0" u="none" strike="noStrike" kern="1200" cap="none" spc="0" normalizeH="0" baseline="0" noProof="0" dirty="0">
                <a:ln>
                  <a:noFill/>
                </a:ln>
                <a:solidFill>
                  <a:srgbClr val="000000"/>
                </a:solidFill>
                <a:effectLst/>
                <a:uLnTx/>
                <a:uFillTx/>
                <a:latin typeface="Arial"/>
                <a:ea typeface="+mn-ea"/>
                <a:cs typeface="+mn-cs"/>
              </a:rPr>
              <a:t> (2025).</a:t>
            </a:r>
          </a:p>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kumimoji="0" lang="en-US" sz="800" b="0" i="0" u="none" strike="noStrike" kern="1200" cap="none" spc="0" normalizeH="0" baseline="0" noProof="0" dirty="0" err="1">
                <a:ln>
                  <a:noFill/>
                </a:ln>
                <a:solidFill>
                  <a:srgbClr val="000000"/>
                </a:solidFill>
                <a:effectLst/>
                <a:uLnTx/>
                <a:uFillTx/>
                <a:latin typeface="Arial"/>
                <a:ea typeface="+mn-ea"/>
                <a:cs typeface="+mn-cs"/>
              </a:rPr>
              <a:t>Taicheng</a:t>
            </a:r>
            <a:r>
              <a:rPr kumimoji="0" lang="en-US" sz="800" b="0" i="0" u="none" strike="noStrike" kern="1200" cap="none" spc="0" normalizeH="0" baseline="0" noProof="0" dirty="0">
                <a:ln>
                  <a:noFill/>
                </a:ln>
                <a:solidFill>
                  <a:srgbClr val="000000"/>
                </a:solidFill>
                <a:effectLst/>
                <a:uLnTx/>
                <a:uFillTx/>
                <a:latin typeface="Arial"/>
                <a:ea typeface="+mn-ea"/>
                <a:cs typeface="+mn-cs"/>
              </a:rPr>
              <a:t> Jin, 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0"/>
              </a:rPr>
              <a:t>Gernot Wagner</a:t>
            </a:r>
            <a:r>
              <a:rPr lang="en-US" sz="800" dirty="0">
                <a:solidFill>
                  <a:srgbClr val="000000"/>
                </a:solidFill>
                <a:latin typeface="Arial"/>
              </a:rPr>
              <a:t>.</a:t>
            </a:r>
            <a:r>
              <a:rPr lang="en-US" sz="800" dirty="0">
                <a:solidFill>
                  <a:srgbClr val="000000"/>
                </a:solidFill>
              </a:rPr>
              <a:t> </a:t>
            </a:r>
            <a:r>
              <a:rPr lang="en-US" sz="800" dirty="0">
                <a:solidFill>
                  <a:srgbClr val="000000"/>
                </a:solidFill>
                <a:hlinkClick r:id="rId21"/>
              </a:rPr>
              <a:t>Share with </a:t>
            </a:r>
            <a:r>
              <a:rPr lang="en-US" sz="800" dirty="0">
                <a:solidFill>
                  <a:srgbClr val="000000"/>
                </a:solidFill>
                <a:latin typeface="Arial"/>
                <a:hlinkClick r:id="rId21"/>
              </a:rPr>
              <a:t>attribution</a:t>
            </a:r>
            <a:r>
              <a:rPr lang="en-US" sz="800" dirty="0">
                <a:solidFill>
                  <a:srgbClr val="000000"/>
                </a:solidFill>
                <a:latin typeface="Arial"/>
              </a:rPr>
              <a:t>: Kim </a:t>
            </a:r>
            <a:r>
              <a:rPr lang="en-US" sz="800" i="1" dirty="0">
                <a:solidFill>
                  <a:srgbClr val="000000"/>
                </a:solidFill>
                <a:latin typeface="Arial"/>
              </a:rPr>
              <a:t>et al., </a:t>
            </a:r>
            <a:r>
              <a:rPr lang="en-US" sz="800" dirty="0">
                <a:solidFill>
                  <a:srgbClr val="000000"/>
                </a:solidFill>
                <a:latin typeface="Arial"/>
              </a:rPr>
              <a:t>“</a:t>
            </a:r>
            <a:r>
              <a:rPr lang="en-US" sz="800" dirty="0">
                <a:solidFill>
                  <a:srgbClr val="000000"/>
                </a:solidFill>
                <a:latin typeface="Arial"/>
                <a:hlinkClick r:id="rId22"/>
              </a:rPr>
              <a:t>Scaling Solar</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a:solidFill>
                  <a:srgbClr val="000000"/>
                </a:solidFill>
              </a:rPr>
              <a:t>(</a:t>
            </a:r>
            <a:r>
              <a:rPr lang="en-US" sz="800" dirty="0">
                <a:solidFill>
                  <a:srgbClr val="000000"/>
                </a:solidFill>
                <a:latin typeface="Arial"/>
              </a:rPr>
              <a:t>14 August 2025).</a:t>
            </a:r>
            <a:endParaRPr lang="en-US" sz="800" b="0" i="0" u="none" strike="noStrike" kern="1200" cap="none" spc="0" normalizeH="0" baseline="0" noProof="0" dirty="0">
              <a:ln>
                <a:noFill/>
              </a:ln>
              <a:solidFill>
                <a:srgbClr val="000000"/>
              </a:solidFill>
              <a:effectLst/>
              <a:uLnTx/>
              <a:uFillTx/>
              <a:latin typeface="Arial"/>
              <a:cs typeface="Arial"/>
            </a:endParaRPr>
          </a:p>
        </p:txBody>
      </p:sp>
    </p:spTree>
    <p:custDataLst>
      <p:tags r:id="rId1"/>
    </p:custDataLst>
    <p:extLst>
      <p:ext uri="{BB962C8B-B14F-4D97-AF65-F5344CB8AC3E}">
        <p14:creationId xmlns:p14="http://schemas.microsoft.com/office/powerpoint/2010/main" val="3897215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2664113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7" name="think-cell data - do not delete"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a:xfrm>
            <a:off x="330200" y="523318"/>
            <a:ext cx="11361928" cy="882788"/>
          </a:xfrm>
        </p:spPr>
        <p:txBody>
          <a:bodyPr vert="horz">
            <a:noAutofit/>
          </a:bodyPr>
          <a:lstStyle/>
          <a:p>
            <a:r>
              <a:rPr lang="en-US"/>
              <a:t>Solar has been tested in many deployment scenarios, integrating with agriculture, urban architecture, and personal mobility </a:t>
            </a:r>
          </a:p>
        </p:txBody>
      </p:sp>
      <p:graphicFrame>
        <p:nvGraphicFramePr>
          <p:cNvPr id="2" name="Table 1">
            <a:extLst>
              <a:ext uri="{FF2B5EF4-FFF2-40B4-BE49-F238E27FC236}">
                <a16:creationId xmlns:a16="http://schemas.microsoft.com/office/drawing/2014/main" id="{F57576C5-524B-2B5E-97CA-3B4E0D6E26C4}"/>
              </a:ext>
            </a:extLst>
          </p:cNvPr>
          <p:cNvGraphicFramePr>
            <a:graphicFrameLocks noGrp="1"/>
          </p:cNvGraphicFramePr>
          <p:nvPr>
            <p:extLst>
              <p:ext uri="{D42A27DB-BD31-4B8C-83A1-F6EECF244321}">
                <p14:modId xmlns:p14="http://schemas.microsoft.com/office/powerpoint/2010/main" val="632766876"/>
              </p:ext>
            </p:extLst>
          </p:nvPr>
        </p:nvGraphicFramePr>
        <p:xfrm>
          <a:off x="330198" y="1559751"/>
          <a:ext cx="5436000" cy="2225040"/>
        </p:xfrm>
        <a:graphic>
          <a:graphicData uri="http://schemas.openxmlformats.org/drawingml/2006/table">
            <a:tbl>
              <a:tblPr firstRow="1" bandRow="1">
                <a:tableStyleId>{2D5ABB26-0587-4C30-8999-92F81FD0307C}</a:tableStyleId>
              </a:tblPr>
              <a:tblGrid>
                <a:gridCol w="1944000">
                  <a:extLst>
                    <a:ext uri="{9D8B030D-6E8A-4147-A177-3AD203B41FA5}">
                      <a16:colId xmlns:a16="http://schemas.microsoft.com/office/drawing/2014/main" val="1209005246"/>
                    </a:ext>
                  </a:extLst>
                </a:gridCol>
                <a:gridCol w="3492000">
                  <a:extLst>
                    <a:ext uri="{9D8B030D-6E8A-4147-A177-3AD203B41FA5}">
                      <a16:colId xmlns:a16="http://schemas.microsoft.com/office/drawing/2014/main" val="1110654787"/>
                    </a:ext>
                  </a:extLst>
                </a:gridCol>
              </a:tblGrid>
              <a:tr h="252000">
                <a:tc gridSpan="2">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mn-lt"/>
                          <a:ea typeface="+mn-ea"/>
                          <a:cs typeface="+mn-cs"/>
                        </a:rPr>
                        <a:t>Building integrated PV (BIPV)</a:t>
                      </a:r>
                    </a:p>
                  </a:txBody>
                  <a:tcPr>
                    <a:lnR w="6350"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hMerge="1">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kumimoji="0" lang="en-US" sz="1400" b="1" i="0" u="none" strike="noStrike" kern="1200" cap="none" spc="0" normalizeH="0" baseline="0" noProof="0">
                        <a:ln>
                          <a:noFill/>
                        </a:ln>
                        <a:solidFill>
                          <a:srgbClr val="42474C"/>
                        </a:solidFill>
                        <a:effectLst/>
                        <a:uLnTx/>
                        <a:uFillTx/>
                        <a:latin typeface="+mn-lt"/>
                        <a:ea typeface="+mn-ea"/>
                        <a:cs typeface="+mn-cs"/>
                      </a:endParaRPr>
                    </a:p>
                  </a:txBody>
                  <a:tcPr>
                    <a:lnR w="6350"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1F4F7"/>
                    </a:solidFill>
                  </a:tcPr>
                </a:tc>
                <a:extLst>
                  <a:ext uri="{0D108BD9-81ED-4DB2-BD59-A6C34878D82A}">
                    <a16:rowId xmlns:a16="http://schemas.microsoft.com/office/drawing/2014/main" val="1093161297"/>
                  </a:ext>
                </a:extLst>
              </a:tr>
              <a:tr h="1908000">
                <a:tc>
                  <a:txBody>
                    <a:bodyPr/>
                    <a:lstStyle/>
                    <a:p>
                      <a:pPr marL="0" indent="0">
                        <a:buNone/>
                      </a:pPr>
                      <a:endParaRPr lang="en-US" sz="1000" b="1"/>
                    </a:p>
                  </a:txBody>
                  <a:tcP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BIPV serves a </a:t>
                      </a:r>
                      <a:r>
                        <a:rPr kumimoji="0" lang="en-US" sz="1000" b="1" i="0" u="none" strike="noStrike" kern="1200" cap="none" spc="0" normalizeH="0" baseline="0" noProof="0" dirty="0">
                          <a:ln>
                            <a:noFill/>
                          </a:ln>
                          <a:solidFill>
                            <a:srgbClr val="000000"/>
                          </a:solidFill>
                          <a:effectLst/>
                          <a:uLnTx/>
                          <a:uFillTx/>
                          <a:latin typeface="+mn-lt"/>
                          <a:ea typeface="+mn-ea"/>
                          <a:cs typeface="+mn-cs"/>
                        </a:rPr>
                        <a:t>dual purpose</a:t>
                      </a:r>
                      <a:r>
                        <a:rPr kumimoji="0" lang="en-US" sz="1000" b="0" i="0" u="none" strike="noStrike" kern="1200" cap="none" spc="0" normalizeH="0" baseline="0" noProof="0" dirty="0">
                          <a:ln>
                            <a:noFill/>
                          </a:ln>
                          <a:solidFill>
                            <a:srgbClr val="000000"/>
                          </a:solidFill>
                          <a:effectLst/>
                          <a:uLnTx/>
                          <a:uFillTx/>
                          <a:latin typeface="+mn-lt"/>
                          <a:ea typeface="+mn-ea"/>
                          <a:cs typeface="+mn-cs"/>
                        </a:rPr>
                        <a:t>: </a:t>
                      </a:r>
                      <a:r>
                        <a:rPr kumimoji="0" lang="en-US" sz="1000" b="1" i="0" u="none" strike="noStrike" kern="1200" cap="none" spc="0" normalizeH="0" baseline="0" noProof="0" dirty="0">
                          <a:ln>
                            <a:noFill/>
                          </a:ln>
                          <a:solidFill>
                            <a:srgbClr val="000000"/>
                          </a:solidFill>
                          <a:effectLst/>
                          <a:uLnTx/>
                          <a:uFillTx/>
                          <a:latin typeface="+mn-lt"/>
                          <a:ea typeface="+mn-ea"/>
                          <a:cs typeface="+mn-cs"/>
                        </a:rPr>
                        <a:t>generating electricity </a:t>
                      </a:r>
                      <a:r>
                        <a:rPr kumimoji="0" lang="en-US" sz="1000" b="0" i="0" u="none" strike="noStrike" kern="1200" cap="none" spc="0" normalizeH="0" baseline="0" noProof="0" dirty="0">
                          <a:ln>
                            <a:noFill/>
                          </a:ln>
                          <a:solidFill>
                            <a:srgbClr val="000000"/>
                          </a:solidFill>
                          <a:effectLst/>
                          <a:uLnTx/>
                          <a:uFillTx/>
                          <a:latin typeface="+mn-lt"/>
                          <a:ea typeface="+mn-ea"/>
                          <a:cs typeface="+mn-cs"/>
                        </a:rPr>
                        <a:t>and </a:t>
                      </a:r>
                      <a:r>
                        <a:rPr kumimoji="0" lang="en-US" sz="1000" b="1" i="0" u="none" strike="noStrike" kern="1200" cap="none" spc="0" normalizeH="0" baseline="0" noProof="0" dirty="0">
                          <a:ln>
                            <a:noFill/>
                          </a:ln>
                          <a:solidFill>
                            <a:srgbClr val="000000"/>
                          </a:solidFill>
                          <a:effectLst/>
                          <a:uLnTx/>
                          <a:uFillTx/>
                          <a:latin typeface="+mn-lt"/>
                          <a:ea typeface="+mn-ea"/>
                          <a:cs typeface="+mn-cs"/>
                        </a:rPr>
                        <a:t>insulating building </a:t>
                      </a:r>
                      <a:r>
                        <a:rPr kumimoji="0" lang="en-US" sz="1000" b="0" i="0" u="none" strike="noStrike" kern="1200" cap="none" spc="0" normalizeH="0" baseline="0" noProof="0" dirty="0">
                          <a:ln>
                            <a:noFill/>
                          </a:ln>
                          <a:solidFill>
                            <a:srgbClr val="000000"/>
                          </a:solidFill>
                          <a:effectLst/>
                          <a:uLnTx/>
                          <a:uFillTx/>
                          <a:latin typeface="+mn-lt"/>
                          <a:ea typeface="+mn-ea"/>
                          <a:cs typeface="+mn-cs"/>
                        </a:rPr>
                        <a:t>from the environment.</a:t>
                      </a:r>
                    </a:p>
                    <a:p>
                      <a:pPr marL="177800" marR="0" lvl="0" indent="-177800" algn="l" defTabSz="711200" rtl="0" eaLnBrk="1" fontAlgn="auto" latinLnBrk="0" hangingPunct="1">
                        <a:lnSpc>
                          <a:spcPct val="100000"/>
                        </a:lnSpc>
                        <a:spcBef>
                          <a:spcPts val="1200"/>
                        </a:spcBef>
                        <a:spcAft>
                          <a:spcPts val="0"/>
                        </a:spcAft>
                        <a:buClrTx/>
                        <a:buSzTx/>
                        <a:buFontTx/>
                        <a:buChar char="•"/>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Panels can be </a:t>
                      </a:r>
                      <a:r>
                        <a:rPr kumimoji="0" lang="en-US" sz="1000" b="1" i="0" u="none" strike="noStrike" kern="1200" cap="none" spc="0" normalizeH="0" baseline="0" noProof="0" dirty="0">
                          <a:ln>
                            <a:noFill/>
                          </a:ln>
                          <a:solidFill>
                            <a:srgbClr val="000000"/>
                          </a:solidFill>
                          <a:effectLst/>
                          <a:uLnTx/>
                          <a:uFillTx/>
                          <a:latin typeface="+mn-lt"/>
                          <a:ea typeface="+mn-ea"/>
                          <a:cs typeface="+mn-cs"/>
                        </a:rPr>
                        <a:t>retrofitted</a:t>
                      </a:r>
                      <a:r>
                        <a:rPr kumimoji="0" lang="en-US" sz="1000" b="0" i="0" u="none" strike="noStrike" kern="1200" cap="none" spc="0" normalizeH="0" baseline="0" noProof="0" dirty="0">
                          <a:ln>
                            <a:noFill/>
                          </a:ln>
                          <a:solidFill>
                            <a:srgbClr val="000000"/>
                          </a:solidFill>
                          <a:effectLst/>
                          <a:uLnTx/>
                          <a:uFillTx/>
                          <a:latin typeface="+mn-lt"/>
                          <a:ea typeface="+mn-ea"/>
                          <a:cs typeface="+mn-cs"/>
                        </a:rPr>
                        <a:t>; the </a:t>
                      </a:r>
                      <a:r>
                        <a:rPr kumimoji="0" lang="en-US" sz="1000" b="1" i="0" u="none" strike="noStrike" kern="1200" cap="none" spc="0" normalizeH="0" baseline="0" noProof="0" dirty="0">
                          <a:ln>
                            <a:noFill/>
                          </a:ln>
                          <a:solidFill>
                            <a:srgbClr val="000000"/>
                          </a:solidFill>
                          <a:effectLst/>
                          <a:uLnTx/>
                          <a:uFillTx/>
                          <a:latin typeface="+mn-lt"/>
                          <a:ea typeface="+mn-ea"/>
                          <a:cs typeface="+mn-cs"/>
                        </a:rPr>
                        <a:t>greatest value </a:t>
                      </a:r>
                      <a:r>
                        <a:rPr kumimoji="0" lang="en-US" sz="1000" b="0" i="0" u="none" strike="noStrike" kern="1200" cap="none" spc="0" normalizeH="0" baseline="0" noProof="0" dirty="0">
                          <a:ln>
                            <a:noFill/>
                          </a:ln>
                          <a:solidFill>
                            <a:srgbClr val="000000"/>
                          </a:solidFill>
                          <a:effectLst/>
                          <a:uLnTx/>
                          <a:uFillTx/>
                          <a:latin typeface="+mn-lt"/>
                          <a:ea typeface="+mn-ea"/>
                          <a:cs typeface="+mn-cs"/>
                        </a:rPr>
                        <a:t>is</a:t>
                      </a:r>
                      <a:r>
                        <a:rPr kumimoji="0" lang="en-US" sz="1000" b="1" i="0" u="none" strike="noStrike" kern="1200" cap="none" spc="0" normalizeH="0" baseline="0" noProof="0" dirty="0">
                          <a:ln>
                            <a:noFill/>
                          </a:ln>
                          <a:solidFill>
                            <a:srgbClr val="000000"/>
                          </a:solidFill>
                          <a:effectLst/>
                          <a:uLnTx/>
                          <a:uFillTx/>
                          <a:latin typeface="+mn-lt"/>
                          <a:ea typeface="+mn-ea"/>
                          <a:cs typeface="+mn-cs"/>
                        </a:rPr>
                        <a:t> </a:t>
                      </a:r>
                      <a:r>
                        <a:rPr kumimoji="0" lang="en-US" sz="1000" b="0" i="0" u="none" strike="noStrike" kern="1200" cap="none" spc="0" normalizeH="0" baseline="0" noProof="0" dirty="0">
                          <a:ln>
                            <a:noFill/>
                          </a:ln>
                          <a:solidFill>
                            <a:srgbClr val="000000"/>
                          </a:solidFill>
                          <a:effectLst/>
                          <a:uLnTx/>
                          <a:uFillTx/>
                          <a:latin typeface="+mn-lt"/>
                          <a:ea typeface="+mn-ea"/>
                          <a:cs typeface="+mn-cs"/>
                        </a:rPr>
                        <a:t>gained by </a:t>
                      </a:r>
                      <a:r>
                        <a:rPr kumimoji="0" lang="en-US" sz="1000" b="1" i="0" u="none" strike="noStrike" kern="1200" cap="none" spc="0" normalizeH="0" baseline="0" noProof="0" dirty="0">
                          <a:ln>
                            <a:noFill/>
                          </a:ln>
                          <a:solidFill>
                            <a:srgbClr val="000000"/>
                          </a:solidFill>
                          <a:effectLst/>
                          <a:uLnTx/>
                          <a:uFillTx/>
                          <a:latin typeface="+mn-lt"/>
                          <a:ea typeface="+mn-ea"/>
                          <a:cs typeface="+mn-cs"/>
                        </a:rPr>
                        <a:t>including</a:t>
                      </a:r>
                      <a:r>
                        <a:rPr kumimoji="0" lang="en-US" sz="1000" b="0" i="0" u="none" strike="noStrike" kern="1200" cap="none" spc="0" normalizeH="0" baseline="0" noProof="0" dirty="0">
                          <a:ln>
                            <a:noFill/>
                          </a:ln>
                          <a:solidFill>
                            <a:srgbClr val="000000"/>
                          </a:solidFill>
                          <a:effectLst/>
                          <a:uLnTx/>
                          <a:uFillTx/>
                          <a:latin typeface="+mn-lt"/>
                          <a:ea typeface="+mn-ea"/>
                          <a:cs typeface="+mn-cs"/>
                        </a:rPr>
                        <a:t> them </a:t>
                      </a:r>
                      <a:r>
                        <a:rPr kumimoji="0" lang="en-US" sz="1000" b="1" i="0" u="none" strike="noStrike" kern="1200" cap="none" spc="0" normalizeH="0" baseline="0" noProof="0" dirty="0">
                          <a:ln>
                            <a:noFill/>
                          </a:ln>
                          <a:solidFill>
                            <a:srgbClr val="000000"/>
                          </a:solidFill>
                          <a:effectLst/>
                          <a:uLnTx/>
                          <a:uFillTx/>
                          <a:latin typeface="+mn-lt"/>
                          <a:ea typeface="+mn-ea"/>
                          <a:cs typeface="+mn-cs"/>
                        </a:rPr>
                        <a:t>in the initial building design</a:t>
                      </a:r>
                      <a:r>
                        <a:rPr kumimoji="0" lang="en-US" sz="1000" b="0" i="0" u="none" strike="noStrike" kern="1200" cap="none" spc="0" normalizeH="0" baseline="0" noProof="0" dirty="0">
                          <a:ln>
                            <a:noFill/>
                          </a:ln>
                          <a:solidFill>
                            <a:srgbClr val="000000"/>
                          </a:solidFill>
                          <a:effectLst/>
                          <a:uLnTx/>
                          <a:uFillTx/>
                          <a:latin typeface="+mn-lt"/>
                          <a:ea typeface="+mn-ea"/>
                          <a:cs typeface="+mn-cs"/>
                        </a:rPr>
                        <a:t>.</a:t>
                      </a:r>
                    </a:p>
                    <a:p>
                      <a:pPr marL="177800" marR="0" lvl="0" indent="-177800" algn="l" defTabSz="711200" rtl="0" eaLnBrk="1" fontAlgn="auto" latinLnBrk="0" hangingPunct="1">
                        <a:lnSpc>
                          <a:spcPct val="100000"/>
                        </a:lnSpc>
                        <a:spcBef>
                          <a:spcPts val="1200"/>
                        </a:spcBef>
                        <a:spcAft>
                          <a:spcPts val="0"/>
                        </a:spcAft>
                        <a:buClrTx/>
                        <a:buSzTx/>
                        <a:buFontTx/>
                        <a:buChar char="•"/>
                        <a:tabLst/>
                        <a:defRPr/>
                      </a:pPr>
                      <a:r>
                        <a:rPr kumimoji="0" lang="en-US" sz="1000" b="1" i="0" u="none" strike="noStrike" kern="1200" cap="none" spc="0" normalizeH="0" baseline="0" noProof="0" dirty="0">
                          <a:ln>
                            <a:noFill/>
                          </a:ln>
                          <a:solidFill>
                            <a:srgbClr val="000000"/>
                          </a:solidFill>
                          <a:effectLst/>
                          <a:uLnTx/>
                          <a:uFillTx/>
                          <a:latin typeface="+mn-lt"/>
                          <a:ea typeface="+mn-ea"/>
                          <a:cs typeface="+mn-cs"/>
                        </a:rPr>
                        <a:t>Aesthetically pleasing: </a:t>
                      </a:r>
                      <a:r>
                        <a:rPr kumimoji="0" lang="en-US" sz="1000" b="0" i="0" u="none" strike="noStrike" kern="1200" cap="none" spc="0" normalizeH="0" baseline="0" noProof="0" dirty="0">
                          <a:ln>
                            <a:noFill/>
                          </a:ln>
                          <a:solidFill>
                            <a:srgbClr val="000000"/>
                          </a:solidFill>
                          <a:effectLst/>
                          <a:uLnTx/>
                          <a:uFillTx/>
                          <a:latin typeface="+mn-lt"/>
                          <a:ea typeface="+mn-ea"/>
                          <a:cs typeface="+mn-cs"/>
                        </a:rPr>
                        <a:t>Blends seamlessly to a building’s façade and roof, or when integrated into windows using semi-transparent thin-film</a:t>
                      </a:r>
                    </a:p>
                    <a:p>
                      <a:pPr marL="177800" marR="0" lvl="0" indent="-177800" algn="l" defTabSz="711200" rtl="0" eaLnBrk="1" fontAlgn="auto" latinLnBrk="0" hangingPunct="1">
                        <a:lnSpc>
                          <a:spcPct val="100000"/>
                        </a:lnSpc>
                        <a:spcBef>
                          <a:spcPts val="1200"/>
                        </a:spcBef>
                        <a:spcAft>
                          <a:spcPts val="0"/>
                        </a:spcAft>
                        <a:buClrTx/>
                        <a:buSzTx/>
                        <a:buFontTx/>
                        <a:buChar char="•"/>
                        <a:tabLst/>
                        <a:defRPr/>
                      </a:pPr>
                      <a:r>
                        <a:rPr kumimoji="0" lang="en-US" sz="1000" b="1" i="0" u="none" strike="noStrike" kern="1200" cap="none" spc="0" normalizeH="0" baseline="0" noProof="0" dirty="0">
                          <a:ln>
                            <a:noFill/>
                          </a:ln>
                          <a:solidFill>
                            <a:srgbClr val="000000"/>
                          </a:solidFill>
                          <a:effectLst/>
                          <a:uLnTx/>
                          <a:uFillTx/>
                          <a:latin typeface="+mn-lt"/>
                          <a:ea typeface="+mn-ea"/>
                          <a:cs typeface="+mn-cs"/>
                        </a:rPr>
                        <a:t>Generation efficiency</a:t>
                      </a:r>
                      <a:r>
                        <a:rPr kumimoji="0" lang="en-US" sz="1000" b="0" i="0" u="none" strike="noStrike" kern="1200" cap="none" spc="0" normalizeH="0" baseline="0" noProof="0" dirty="0">
                          <a:ln>
                            <a:noFill/>
                          </a:ln>
                          <a:solidFill>
                            <a:srgbClr val="000000"/>
                          </a:solidFill>
                          <a:effectLst/>
                          <a:uLnTx/>
                          <a:uFillTx/>
                          <a:latin typeface="+mn-lt"/>
                          <a:ea typeface="+mn-ea"/>
                          <a:cs typeface="+mn-cs"/>
                        </a:rPr>
                        <a:t>: Tends to be less efficient than traditional PV</a:t>
                      </a:r>
                    </a:p>
                  </a:txBody>
                  <a:tcPr>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F4F7"/>
                    </a:solidFill>
                  </a:tcPr>
                </a:tc>
                <a:extLst>
                  <a:ext uri="{0D108BD9-81ED-4DB2-BD59-A6C34878D82A}">
                    <a16:rowId xmlns:a16="http://schemas.microsoft.com/office/drawing/2014/main" val="3105080875"/>
                  </a:ext>
                </a:extLst>
              </a:tr>
            </a:tbl>
          </a:graphicData>
        </a:graphic>
      </p:graphicFrame>
      <p:pic>
        <p:nvPicPr>
          <p:cNvPr id="22" name="Picture 44" descr="File:BAPV solar-facade.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330199" y="1864861"/>
            <a:ext cx="1951036" cy="191465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5" name="Table 1">
            <a:extLst>
              <a:ext uri="{FF2B5EF4-FFF2-40B4-BE49-F238E27FC236}">
                <a16:creationId xmlns:a16="http://schemas.microsoft.com/office/drawing/2014/main" id="{F57576C5-524B-2B5E-97CA-3B4E0D6E26C4}"/>
              </a:ext>
            </a:extLst>
          </p:cNvPr>
          <p:cNvGraphicFramePr>
            <a:graphicFrameLocks noGrp="1"/>
          </p:cNvGraphicFramePr>
          <p:nvPr>
            <p:extLst>
              <p:ext uri="{D42A27DB-BD31-4B8C-83A1-F6EECF244321}">
                <p14:modId xmlns:p14="http://schemas.microsoft.com/office/powerpoint/2010/main" val="88912675"/>
              </p:ext>
            </p:extLst>
          </p:nvPr>
        </p:nvGraphicFramePr>
        <p:xfrm>
          <a:off x="330198" y="3876657"/>
          <a:ext cx="5436000" cy="2225040"/>
        </p:xfrm>
        <a:graphic>
          <a:graphicData uri="http://schemas.openxmlformats.org/drawingml/2006/table">
            <a:tbl>
              <a:tblPr firstRow="1" bandRow="1">
                <a:tableStyleId>{2D5ABB26-0587-4C30-8999-92F81FD0307C}</a:tableStyleId>
              </a:tblPr>
              <a:tblGrid>
                <a:gridCol w="1944000">
                  <a:extLst>
                    <a:ext uri="{9D8B030D-6E8A-4147-A177-3AD203B41FA5}">
                      <a16:colId xmlns:a16="http://schemas.microsoft.com/office/drawing/2014/main" val="1209005246"/>
                    </a:ext>
                  </a:extLst>
                </a:gridCol>
                <a:gridCol w="3492000">
                  <a:extLst>
                    <a:ext uri="{9D8B030D-6E8A-4147-A177-3AD203B41FA5}">
                      <a16:colId xmlns:a16="http://schemas.microsoft.com/office/drawing/2014/main" val="1110654787"/>
                    </a:ext>
                  </a:extLst>
                </a:gridCol>
              </a:tblGrid>
              <a:tr h="252000">
                <a:tc gridSpan="2">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mn-lt"/>
                          <a:ea typeface="+mn-ea"/>
                          <a:cs typeface="+mn-cs"/>
                        </a:rPr>
                        <a:t>Agrivoltaics</a:t>
                      </a:r>
                    </a:p>
                  </a:txBody>
                  <a:tcPr>
                    <a:lnR w="6350"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hMerge="1">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kumimoji="0" lang="en-US" sz="1400" b="1" i="0" u="none" strike="noStrike" kern="1200" cap="none" spc="0" normalizeH="0" baseline="0" noProof="0">
                        <a:ln>
                          <a:noFill/>
                        </a:ln>
                        <a:solidFill>
                          <a:srgbClr val="42474C"/>
                        </a:solidFill>
                        <a:effectLst/>
                        <a:uLnTx/>
                        <a:uFillTx/>
                        <a:latin typeface="+mn-lt"/>
                        <a:ea typeface="+mn-ea"/>
                        <a:cs typeface="+mn-cs"/>
                      </a:endParaRPr>
                    </a:p>
                  </a:txBody>
                  <a:tcPr>
                    <a:lnR w="6350"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1F4F7"/>
                    </a:solidFill>
                  </a:tcPr>
                </a:tc>
                <a:extLst>
                  <a:ext uri="{0D108BD9-81ED-4DB2-BD59-A6C34878D82A}">
                    <a16:rowId xmlns:a16="http://schemas.microsoft.com/office/drawing/2014/main" val="1093161297"/>
                  </a:ext>
                </a:extLst>
              </a:tr>
              <a:tr h="1908000">
                <a:tc>
                  <a:txBody>
                    <a:bodyPr/>
                    <a:lstStyle/>
                    <a:p>
                      <a:pPr marL="0" indent="0">
                        <a:buNone/>
                      </a:pPr>
                      <a:endParaRPr lang="en-US" sz="1000" b="1"/>
                    </a:p>
                  </a:txBody>
                  <a:tcP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77800" marR="0" lvl="0" indent="-177800" algn="l" defTabSz="711200" rtl="0" eaLnBrk="1" fontAlgn="auto" latinLnBrk="0" hangingPunct="1">
                        <a:lnSpc>
                          <a:spcPct val="100000"/>
                        </a:lnSpc>
                        <a:spcBef>
                          <a:spcPts val="1800"/>
                        </a:spcBef>
                        <a:spcAft>
                          <a:spcPts val="0"/>
                        </a:spcAft>
                        <a:buClrTx/>
                        <a:buSzTx/>
                        <a:buFontTx/>
                        <a:buChar char="•"/>
                        <a:tabLst/>
                        <a:defRPr/>
                      </a:pPr>
                      <a:r>
                        <a:rPr kumimoji="0" lang="en-US" sz="1000" b="1" i="0" u="none" strike="noStrike" kern="1200" cap="none" spc="0" normalizeH="0" baseline="0" noProof="0" dirty="0">
                          <a:ln>
                            <a:noFill/>
                          </a:ln>
                          <a:solidFill>
                            <a:srgbClr val="000000"/>
                          </a:solidFill>
                          <a:effectLst/>
                          <a:uLnTx/>
                          <a:uFillTx/>
                          <a:latin typeface="+mn-lt"/>
                          <a:ea typeface="+mn-ea"/>
                          <a:cs typeface="+mn-cs"/>
                        </a:rPr>
                        <a:t>Agrivoltaics </a:t>
                      </a:r>
                      <a:r>
                        <a:rPr kumimoji="0" lang="en-US" sz="1000" b="0" i="0" u="none" strike="noStrike" kern="1200" cap="none" spc="0" normalizeH="0" baseline="0" noProof="0" dirty="0">
                          <a:ln>
                            <a:noFill/>
                          </a:ln>
                          <a:solidFill>
                            <a:srgbClr val="000000"/>
                          </a:solidFill>
                          <a:effectLst/>
                          <a:uLnTx/>
                          <a:uFillTx/>
                          <a:latin typeface="+mn-lt"/>
                          <a:ea typeface="+mn-ea"/>
                          <a:cs typeface="+mn-cs"/>
                        </a:rPr>
                        <a:t>refers to the </a:t>
                      </a:r>
                      <a:r>
                        <a:rPr kumimoji="0" lang="en-US" sz="1000" b="1" i="0" u="none" strike="noStrike" kern="1200" cap="none" spc="0" normalizeH="0" baseline="0" noProof="0" dirty="0">
                          <a:ln>
                            <a:noFill/>
                          </a:ln>
                          <a:solidFill>
                            <a:srgbClr val="000000"/>
                          </a:solidFill>
                          <a:effectLst/>
                          <a:uLnTx/>
                          <a:uFillTx/>
                          <a:latin typeface="+mn-lt"/>
                          <a:ea typeface="+mn-ea"/>
                          <a:cs typeface="+mn-cs"/>
                        </a:rPr>
                        <a:t>colocation </a:t>
                      </a:r>
                      <a:r>
                        <a:rPr kumimoji="0" lang="en-US" sz="1000" b="0" i="0" u="none" strike="noStrike" kern="1200" cap="none" spc="0" normalizeH="0" baseline="0" noProof="0" dirty="0">
                          <a:ln>
                            <a:noFill/>
                          </a:ln>
                          <a:solidFill>
                            <a:srgbClr val="000000"/>
                          </a:solidFill>
                          <a:effectLst/>
                          <a:uLnTx/>
                          <a:uFillTx/>
                          <a:latin typeface="+mn-lt"/>
                          <a:ea typeface="+mn-ea"/>
                          <a:cs typeface="+mn-cs"/>
                        </a:rPr>
                        <a:t>of </a:t>
                      </a:r>
                      <a:r>
                        <a:rPr kumimoji="0" lang="en-US" sz="1000" b="1" i="0" u="none" strike="noStrike" kern="1200" cap="none" spc="0" normalizeH="0" baseline="0" noProof="0" dirty="0">
                          <a:ln>
                            <a:noFill/>
                          </a:ln>
                          <a:solidFill>
                            <a:srgbClr val="000000"/>
                          </a:solidFill>
                          <a:effectLst/>
                          <a:uLnTx/>
                          <a:uFillTx/>
                          <a:latin typeface="+mn-lt"/>
                          <a:ea typeface="+mn-ea"/>
                          <a:cs typeface="+mn-cs"/>
                        </a:rPr>
                        <a:t>PV panels </a:t>
                      </a:r>
                      <a:r>
                        <a:rPr kumimoji="0" lang="en-US" sz="1000" b="0" i="0" u="none" strike="noStrike" kern="1200" cap="none" spc="0" normalizeH="0" baseline="0" noProof="0" dirty="0">
                          <a:ln>
                            <a:noFill/>
                          </a:ln>
                          <a:solidFill>
                            <a:srgbClr val="000000"/>
                          </a:solidFill>
                          <a:effectLst/>
                          <a:uLnTx/>
                          <a:uFillTx/>
                          <a:latin typeface="+mn-lt"/>
                          <a:ea typeface="+mn-ea"/>
                          <a:cs typeface="+mn-cs"/>
                        </a:rPr>
                        <a:t>and </a:t>
                      </a:r>
                      <a:r>
                        <a:rPr kumimoji="0" lang="en-US" sz="1000" b="1" i="0" u="none" strike="noStrike" kern="1200" cap="none" spc="0" normalizeH="0" baseline="0" noProof="0" dirty="0">
                          <a:ln>
                            <a:noFill/>
                          </a:ln>
                          <a:solidFill>
                            <a:srgbClr val="000000"/>
                          </a:solidFill>
                          <a:effectLst/>
                          <a:uLnTx/>
                          <a:uFillTx/>
                          <a:latin typeface="+mn-lt"/>
                          <a:ea typeface="+mn-ea"/>
                          <a:cs typeface="+mn-cs"/>
                        </a:rPr>
                        <a:t>crops</a:t>
                      </a:r>
                      <a:r>
                        <a:rPr kumimoji="0" lang="en-US" sz="1000" b="0" i="0" u="none" strike="noStrike" kern="1200" cap="none" spc="0" normalizeH="0" baseline="0" noProof="0" dirty="0">
                          <a:ln>
                            <a:noFill/>
                          </a:ln>
                          <a:solidFill>
                            <a:srgbClr val="000000"/>
                          </a:solidFill>
                          <a:effectLst/>
                          <a:uLnTx/>
                          <a:uFillTx/>
                          <a:latin typeface="+mn-lt"/>
                          <a:ea typeface="+mn-ea"/>
                          <a:cs typeface="+mn-cs"/>
                        </a:rPr>
                        <a:t>, </a:t>
                      </a:r>
                      <a:r>
                        <a:rPr kumimoji="0" lang="en-US" sz="1000" b="1" i="0" u="none" strike="noStrike" kern="1200" cap="none" spc="0" normalizeH="0" baseline="0" noProof="0" dirty="0">
                          <a:ln>
                            <a:noFill/>
                          </a:ln>
                          <a:solidFill>
                            <a:srgbClr val="000000"/>
                          </a:solidFill>
                          <a:effectLst/>
                          <a:uLnTx/>
                          <a:uFillTx/>
                          <a:latin typeface="+mn-lt"/>
                          <a:ea typeface="+mn-ea"/>
                          <a:cs typeface="+mn-cs"/>
                        </a:rPr>
                        <a:t>grassland, or animal husbandry</a:t>
                      </a:r>
                      <a:r>
                        <a:rPr kumimoji="0" lang="en-US" sz="1000" b="0" i="0" u="none" strike="noStrike" kern="1200" cap="none" spc="0" normalizeH="0" baseline="0" noProof="0" dirty="0">
                          <a:ln>
                            <a:noFill/>
                          </a:ln>
                          <a:solidFill>
                            <a:srgbClr val="000000"/>
                          </a:solidFill>
                          <a:effectLst/>
                          <a:uLnTx/>
                          <a:uFillTx/>
                          <a:latin typeface="+mn-lt"/>
                          <a:ea typeface="+mn-ea"/>
                          <a:cs typeface="+mn-cs"/>
                        </a:rPr>
                        <a:t>.</a:t>
                      </a:r>
                    </a:p>
                    <a:p>
                      <a:pPr marL="177800" marR="0" lvl="0" indent="-177800" algn="l" defTabSz="711200" rtl="0" eaLnBrk="1" fontAlgn="auto" latinLnBrk="0" hangingPunct="1">
                        <a:lnSpc>
                          <a:spcPct val="100000"/>
                        </a:lnSpc>
                        <a:spcBef>
                          <a:spcPts val="1800"/>
                        </a:spcBef>
                        <a:spcAft>
                          <a:spcPts val="0"/>
                        </a:spcAft>
                        <a:buClrTx/>
                        <a:buSzTx/>
                        <a:buFontTx/>
                        <a:buChar char="•"/>
                        <a:tabLst/>
                        <a:defRPr/>
                      </a:pPr>
                      <a:r>
                        <a:rPr kumimoji="0" lang="en-US" sz="1000" b="1" i="0" u="none" strike="noStrike" kern="1200" cap="none" spc="0" normalizeH="0" baseline="0" noProof="0" dirty="0">
                          <a:ln>
                            <a:noFill/>
                          </a:ln>
                          <a:solidFill>
                            <a:srgbClr val="000000"/>
                          </a:solidFill>
                          <a:effectLst/>
                          <a:uLnTx/>
                          <a:uFillTx/>
                          <a:latin typeface="+mn-lt"/>
                          <a:ea typeface="+mn-ea"/>
                          <a:cs typeface="+mn-cs"/>
                        </a:rPr>
                        <a:t>Space efficiency: </a:t>
                      </a:r>
                      <a:r>
                        <a:rPr kumimoji="0" lang="en-US" sz="1000" b="0" i="0" u="none" strike="noStrike" kern="1200" cap="none" spc="0" normalizeH="0" baseline="0" noProof="0" dirty="0">
                          <a:ln>
                            <a:noFill/>
                          </a:ln>
                          <a:solidFill>
                            <a:srgbClr val="000000"/>
                          </a:solidFill>
                          <a:effectLst/>
                          <a:uLnTx/>
                          <a:uFillTx/>
                          <a:latin typeface="+mn-lt"/>
                          <a:ea typeface="+mn-ea"/>
                          <a:cs typeface="+mn-cs"/>
                        </a:rPr>
                        <a:t>By coexisting with existing farmland, expands available space for PV installation</a:t>
                      </a:r>
                    </a:p>
                    <a:p>
                      <a:pPr marL="177800" marR="0" lvl="0" indent="-177800" algn="l" defTabSz="711200" rtl="0" eaLnBrk="1" fontAlgn="auto" latinLnBrk="0" hangingPunct="1">
                        <a:lnSpc>
                          <a:spcPct val="100000"/>
                        </a:lnSpc>
                        <a:spcBef>
                          <a:spcPts val="1800"/>
                        </a:spcBef>
                        <a:spcAft>
                          <a:spcPts val="0"/>
                        </a:spcAft>
                        <a:buClrTx/>
                        <a:buSzTx/>
                        <a:buFontTx/>
                        <a:buChar char="•"/>
                        <a:tabLst/>
                        <a:defRPr/>
                      </a:pPr>
                      <a:r>
                        <a:rPr kumimoji="0" lang="en-US" sz="1000" b="1" i="0" u="none" strike="noStrike" kern="1200" cap="none" spc="0" normalizeH="0" baseline="0" noProof="0" dirty="0">
                          <a:ln>
                            <a:noFill/>
                          </a:ln>
                          <a:solidFill>
                            <a:srgbClr val="000000"/>
                          </a:solidFill>
                          <a:effectLst/>
                          <a:uLnTx/>
                          <a:uFillTx/>
                          <a:latin typeface="+mn-lt"/>
                          <a:ea typeface="+mn-ea"/>
                          <a:cs typeface="+mn-cs"/>
                        </a:rPr>
                        <a:t>Dual income: </a:t>
                      </a:r>
                      <a:r>
                        <a:rPr kumimoji="0" lang="en-US" sz="1000" b="0" i="0" u="none" strike="noStrike" kern="1200" cap="none" spc="0" normalizeH="0" baseline="0" noProof="0" dirty="0">
                          <a:ln>
                            <a:noFill/>
                          </a:ln>
                          <a:solidFill>
                            <a:srgbClr val="000000"/>
                          </a:solidFill>
                          <a:effectLst/>
                          <a:uLnTx/>
                          <a:uFillTx/>
                          <a:latin typeface="+mn-lt"/>
                          <a:ea typeface="+mn-ea"/>
                          <a:cs typeface="+mn-cs"/>
                        </a:rPr>
                        <a:t>Provides diversified income streams for farmers</a:t>
                      </a:r>
                      <a:br>
                        <a:rPr kumimoji="0" lang="en-US" sz="1000" b="1" i="0" u="none" strike="noStrike" kern="1200" cap="none" spc="0" normalizeH="0" baseline="0" noProof="0" dirty="0">
                          <a:ln>
                            <a:noFill/>
                          </a:ln>
                          <a:solidFill>
                            <a:srgbClr val="000000"/>
                          </a:solidFill>
                          <a:effectLst/>
                          <a:uLnTx/>
                          <a:uFillTx/>
                          <a:latin typeface="+mn-lt"/>
                          <a:ea typeface="+mn-ea"/>
                          <a:cs typeface="+mn-cs"/>
                        </a:rPr>
                      </a:br>
                      <a:br>
                        <a:rPr kumimoji="0" lang="en-US" sz="1000" b="1" i="0" u="none" strike="noStrike" kern="1200" cap="none" spc="0" normalizeH="0" baseline="0" noProof="0" dirty="0">
                          <a:ln>
                            <a:noFill/>
                          </a:ln>
                          <a:solidFill>
                            <a:srgbClr val="000000"/>
                          </a:solidFill>
                          <a:effectLst/>
                          <a:uLnTx/>
                          <a:uFillTx/>
                          <a:latin typeface="+mn-lt"/>
                          <a:ea typeface="+mn-ea"/>
                          <a:cs typeface="+mn-cs"/>
                        </a:rPr>
                      </a:br>
                      <a:r>
                        <a:rPr kumimoji="0" lang="en-US" sz="1000" b="1" i="0" u="none" strike="noStrike" kern="1200" cap="none" spc="0" normalizeH="0" baseline="0" noProof="0" dirty="0">
                          <a:ln>
                            <a:noFill/>
                          </a:ln>
                          <a:solidFill>
                            <a:srgbClr val="000000"/>
                          </a:solidFill>
                          <a:effectLst/>
                          <a:uLnTx/>
                          <a:uFillTx/>
                          <a:latin typeface="+mn-lt"/>
                          <a:ea typeface="+mn-ea"/>
                          <a:cs typeface="+mn-cs"/>
                        </a:rPr>
                        <a:t>Higher costs: </a:t>
                      </a:r>
                      <a:r>
                        <a:rPr kumimoji="0" lang="en-US" sz="1000" b="0" i="0" u="none" strike="noStrike" kern="1200" cap="none" spc="0" normalizeH="0" baseline="0" noProof="0" dirty="0">
                          <a:ln>
                            <a:noFill/>
                          </a:ln>
                          <a:solidFill>
                            <a:srgbClr val="000000"/>
                          </a:solidFill>
                          <a:effectLst/>
                          <a:uLnTx/>
                          <a:uFillTx/>
                          <a:latin typeface="+mn-lt"/>
                          <a:ea typeface="+mn-ea"/>
                          <a:cs typeface="+mn-cs"/>
                        </a:rPr>
                        <a:t>Currently, requires higher upfront investment in BoS components vs. traditional PV</a:t>
                      </a:r>
                      <a:endParaRPr kumimoji="0" lang="en-US" sz="1000" b="1" i="0" u="none" strike="noStrike" kern="1200" cap="none" spc="0" normalizeH="0" baseline="0" noProof="0" dirty="0">
                        <a:ln>
                          <a:noFill/>
                        </a:ln>
                        <a:solidFill>
                          <a:srgbClr val="000000"/>
                        </a:solidFill>
                        <a:effectLst/>
                        <a:uLnTx/>
                        <a:uFillTx/>
                        <a:latin typeface="+mn-lt"/>
                        <a:ea typeface="+mn-ea"/>
                        <a:cs typeface="+mn-cs"/>
                      </a:endParaRPr>
                    </a:p>
                  </a:txBody>
                  <a:tcPr>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F4F7"/>
                    </a:solidFill>
                  </a:tcPr>
                </a:tc>
                <a:extLst>
                  <a:ext uri="{0D108BD9-81ED-4DB2-BD59-A6C34878D82A}">
                    <a16:rowId xmlns:a16="http://schemas.microsoft.com/office/drawing/2014/main" val="3105080875"/>
                  </a:ext>
                </a:extLst>
              </a:tr>
            </a:tbl>
          </a:graphicData>
        </a:graphic>
      </p:graphicFrame>
      <p:pic>
        <p:nvPicPr>
          <p:cNvPr id="27" name="Picture 48" descr="File:Sheep living under La Ola Solar Farm on Lanai Hawaii.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30196" y="4179436"/>
            <a:ext cx="1951039" cy="192418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8" name="Table 1">
            <a:extLst>
              <a:ext uri="{FF2B5EF4-FFF2-40B4-BE49-F238E27FC236}">
                <a16:creationId xmlns:a16="http://schemas.microsoft.com/office/drawing/2014/main" id="{F57576C5-524B-2B5E-97CA-3B4E0D6E26C4}"/>
              </a:ext>
            </a:extLst>
          </p:cNvPr>
          <p:cNvGraphicFramePr>
            <a:graphicFrameLocks noGrp="1"/>
          </p:cNvGraphicFramePr>
          <p:nvPr>
            <p:extLst>
              <p:ext uri="{D42A27DB-BD31-4B8C-83A1-F6EECF244321}">
                <p14:modId xmlns:p14="http://schemas.microsoft.com/office/powerpoint/2010/main" val="4117984423"/>
              </p:ext>
            </p:extLst>
          </p:nvPr>
        </p:nvGraphicFramePr>
        <p:xfrm>
          <a:off x="6425800" y="1559751"/>
          <a:ext cx="5436000" cy="2225040"/>
        </p:xfrm>
        <a:graphic>
          <a:graphicData uri="http://schemas.openxmlformats.org/drawingml/2006/table">
            <a:tbl>
              <a:tblPr firstRow="1" bandRow="1">
                <a:tableStyleId>{2D5ABB26-0587-4C30-8999-92F81FD0307C}</a:tableStyleId>
              </a:tblPr>
              <a:tblGrid>
                <a:gridCol w="1944000">
                  <a:extLst>
                    <a:ext uri="{9D8B030D-6E8A-4147-A177-3AD203B41FA5}">
                      <a16:colId xmlns:a16="http://schemas.microsoft.com/office/drawing/2014/main" val="1209005246"/>
                    </a:ext>
                  </a:extLst>
                </a:gridCol>
                <a:gridCol w="3492000">
                  <a:extLst>
                    <a:ext uri="{9D8B030D-6E8A-4147-A177-3AD203B41FA5}">
                      <a16:colId xmlns:a16="http://schemas.microsoft.com/office/drawing/2014/main" val="1110654787"/>
                    </a:ext>
                  </a:extLst>
                </a:gridCol>
              </a:tblGrid>
              <a:tr h="252000">
                <a:tc gridSpan="2">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mn-lt"/>
                          <a:ea typeface="+mn-ea"/>
                          <a:cs typeface="+mn-cs"/>
                        </a:rPr>
                        <a:t>Floating PV (FPV) or </a:t>
                      </a:r>
                      <a:r>
                        <a:rPr kumimoji="0" lang="en-US" sz="1400" b="1" i="1" u="none" strike="noStrike" kern="1200" cap="none" spc="0" normalizeH="0" baseline="0" noProof="0" dirty="0" err="1">
                          <a:ln>
                            <a:noFill/>
                          </a:ln>
                          <a:solidFill>
                            <a:srgbClr val="000000"/>
                          </a:solidFill>
                          <a:effectLst/>
                          <a:uLnTx/>
                          <a:uFillTx/>
                          <a:latin typeface="+mn-lt"/>
                          <a:ea typeface="+mn-ea"/>
                          <a:cs typeface="+mn-cs"/>
                        </a:rPr>
                        <a:t>floatovoltaics</a:t>
                      </a:r>
                      <a:endParaRPr kumimoji="0" lang="en-US" sz="1400" b="1" i="1" u="none" strike="noStrike" kern="1200" cap="none" spc="0" normalizeH="0" baseline="0" noProof="0" dirty="0">
                        <a:ln>
                          <a:noFill/>
                        </a:ln>
                        <a:solidFill>
                          <a:srgbClr val="000000"/>
                        </a:solidFill>
                        <a:effectLst/>
                        <a:uLnTx/>
                        <a:uFillTx/>
                        <a:latin typeface="+mn-lt"/>
                        <a:ea typeface="+mn-ea"/>
                        <a:cs typeface="+mn-cs"/>
                      </a:endParaRPr>
                    </a:p>
                  </a:txBody>
                  <a:tcPr>
                    <a:lnR w="6350"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hMerge="1">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kumimoji="0" lang="en-US" sz="1400" b="1" i="0" u="none" strike="noStrike" kern="1200" cap="none" spc="0" normalizeH="0" baseline="0" noProof="0">
                        <a:ln>
                          <a:noFill/>
                        </a:ln>
                        <a:solidFill>
                          <a:srgbClr val="42474C"/>
                        </a:solidFill>
                        <a:effectLst/>
                        <a:uLnTx/>
                        <a:uFillTx/>
                        <a:latin typeface="+mn-lt"/>
                        <a:ea typeface="+mn-ea"/>
                        <a:cs typeface="+mn-cs"/>
                      </a:endParaRPr>
                    </a:p>
                  </a:txBody>
                  <a:tcPr>
                    <a:lnR w="6350"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1F4F7"/>
                    </a:solidFill>
                  </a:tcPr>
                </a:tc>
                <a:extLst>
                  <a:ext uri="{0D108BD9-81ED-4DB2-BD59-A6C34878D82A}">
                    <a16:rowId xmlns:a16="http://schemas.microsoft.com/office/drawing/2014/main" val="1093161297"/>
                  </a:ext>
                </a:extLst>
              </a:tr>
              <a:tr h="1908000">
                <a:tc>
                  <a:txBody>
                    <a:bodyPr/>
                    <a:lstStyle/>
                    <a:p>
                      <a:pPr marL="0" indent="0">
                        <a:buNone/>
                      </a:pPr>
                      <a:endParaRPr lang="en-US" sz="1000" b="1"/>
                    </a:p>
                  </a:txBody>
                  <a:tcP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FPV consists of </a:t>
                      </a:r>
                      <a:r>
                        <a:rPr kumimoji="0" lang="en-US" sz="1000" b="1" i="0" u="none" strike="noStrike" kern="1200" cap="none" spc="0" normalizeH="0" baseline="0" noProof="0" dirty="0">
                          <a:ln>
                            <a:noFill/>
                          </a:ln>
                          <a:solidFill>
                            <a:srgbClr val="000000"/>
                          </a:solidFill>
                          <a:effectLst/>
                          <a:uLnTx/>
                          <a:uFillTx/>
                          <a:latin typeface="+mn-lt"/>
                          <a:ea typeface="+mn-ea"/>
                          <a:cs typeface="+mn-cs"/>
                        </a:rPr>
                        <a:t>panels placed on water</a:t>
                      </a:r>
                      <a:r>
                        <a:rPr kumimoji="0" lang="en-US" sz="1000" b="0" i="0" u="none" strike="noStrike" kern="1200" cap="none" spc="0" normalizeH="0" baseline="0" noProof="0" dirty="0">
                          <a:ln>
                            <a:noFill/>
                          </a:ln>
                          <a:solidFill>
                            <a:srgbClr val="000000"/>
                          </a:solidFill>
                          <a:effectLst/>
                          <a:uLnTx/>
                          <a:uFillTx/>
                          <a:latin typeface="+mn-lt"/>
                          <a:ea typeface="+mn-ea"/>
                          <a:cs typeface="+mn-cs"/>
                        </a:rPr>
                        <a:t>, often near hydroelectric dams.</a:t>
                      </a:r>
                    </a:p>
                    <a:p>
                      <a:pPr marL="177800" marR="0" lvl="0" indent="-177800" algn="l" defTabSz="711200" rtl="0" eaLnBrk="1" fontAlgn="auto" latinLnBrk="0" hangingPunct="1">
                        <a:lnSpc>
                          <a:spcPct val="100000"/>
                        </a:lnSpc>
                        <a:spcBef>
                          <a:spcPts val="1200"/>
                        </a:spcBef>
                        <a:spcAft>
                          <a:spcPts val="0"/>
                        </a:spcAft>
                        <a:buClrTx/>
                        <a:buSzTx/>
                        <a:buFontTx/>
                        <a:buChar char="•"/>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The panels can </a:t>
                      </a:r>
                      <a:r>
                        <a:rPr kumimoji="0" lang="en-US" sz="1000" b="1" i="0" u="none" strike="noStrike" kern="1200" cap="none" spc="0" normalizeH="0" baseline="0" noProof="0" dirty="0">
                          <a:ln>
                            <a:noFill/>
                          </a:ln>
                          <a:solidFill>
                            <a:srgbClr val="000000"/>
                          </a:solidFill>
                          <a:effectLst/>
                          <a:uLnTx/>
                          <a:uFillTx/>
                          <a:latin typeface="+mn-lt"/>
                          <a:ea typeface="+mn-ea"/>
                          <a:cs typeface="+mn-cs"/>
                        </a:rPr>
                        <a:t>be rotated to track the sun</a:t>
                      </a:r>
                      <a:r>
                        <a:rPr kumimoji="0" lang="en-US" sz="1000" b="0" i="0" u="none" strike="noStrike" kern="1200" cap="none" spc="0" normalizeH="0" baseline="0" noProof="0" dirty="0">
                          <a:ln>
                            <a:noFill/>
                          </a:ln>
                          <a:solidFill>
                            <a:srgbClr val="000000"/>
                          </a:solidFill>
                          <a:effectLst/>
                          <a:uLnTx/>
                          <a:uFillTx/>
                          <a:latin typeface="+mn-lt"/>
                          <a:ea typeface="+mn-ea"/>
                          <a:cs typeface="+mn-cs"/>
                        </a:rPr>
                        <a:t>; </a:t>
                      </a:r>
                      <a:r>
                        <a:rPr kumimoji="0" lang="en-US" sz="1000" b="1" i="0" u="none" strike="noStrike" kern="1200" cap="none" spc="0" normalizeH="0" baseline="0" noProof="0" dirty="0">
                          <a:ln>
                            <a:noFill/>
                          </a:ln>
                          <a:solidFill>
                            <a:srgbClr val="000000"/>
                          </a:solidFill>
                          <a:effectLst/>
                          <a:uLnTx/>
                          <a:uFillTx/>
                          <a:latin typeface="+mn-lt"/>
                          <a:ea typeface="+mn-ea"/>
                          <a:cs typeface="+mn-cs"/>
                        </a:rPr>
                        <a:t>water below keeps the panels cool</a:t>
                      </a:r>
                      <a:r>
                        <a:rPr kumimoji="0" lang="en-US" sz="1000" b="0" i="0" u="none" strike="noStrike" kern="1200" cap="none" spc="0" normalizeH="0" baseline="0" noProof="0" dirty="0">
                          <a:ln>
                            <a:noFill/>
                          </a:ln>
                          <a:solidFill>
                            <a:srgbClr val="000000"/>
                          </a:solidFill>
                          <a:effectLst/>
                          <a:uLnTx/>
                          <a:uFillTx/>
                          <a:latin typeface="+mn-lt"/>
                          <a:ea typeface="+mn-ea"/>
                          <a:cs typeface="+mn-cs"/>
                        </a:rPr>
                        <a:t>, increasing efficiency.</a:t>
                      </a:r>
                    </a:p>
                    <a:p>
                      <a:pPr marL="177800" marR="0" lvl="0" indent="-177800" algn="l" defTabSz="711200" rtl="0" eaLnBrk="1" fontAlgn="auto" latinLnBrk="0" hangingPunct="1">
                        <a:lnSpc>
                          <a:spcPct val="100000"/>
                        </a:lnSpc>
                        <a:spcBef>
                          <a:spcPts val="1200"/>
                        </a:spcBef>
                        <a:spcAft>
                          <a:spcPts val="0"/>
                        </a:spcAft>
                        <a:buClrTx/>
                        <a:buSzTx/>
                        <a:buFontTx/>
                        <a:buChar char="•"/>
                        <a:tabLst/>
                        <a:defRPr/>
                      </a:pPr>
                      <a:r>
                        <a:rPr kumimoji="0" lang="en-US" sz="1000" b="1" i="0" u="none" strike="noStrike" kern="1200" cap="none" spc="0" normalizeH="0" baseline="0" noProof="0" dirty="0">
                          <a:ln>
                            <a:noFill/>
                          </a:ln>
                          <a:solidFill>
                            <a:srgbClr val="000000"/>
                          </a:solidFill>
                          <a:effectLst/>
                          <a:uLnTx/>
                          <a:uFillTx/>
                          <a:latin typeface="+mn-lt"/>
                          <a:ea typeface="+mn-ea"/>
                          <a:cs typeface="+mn-cs"/>
                        </a:rPr>
                        <a:t>Space efficiency: </a:t>
                      </a:r>
                      <a:r>
                        <a:rPr kumimoji="0" lang="en-US" sz="1000" b="0" i="0" u="none" strike="noStrike" kern="1200" cap="none" spc="0" normalizeH="0" baseline="0" noProof="0" dirty="0">
                          <a:ln>
                            <a:noFill/>
                          </a:ln>
                          <a:solidFill>
                            <a:srgbClr val="000000"/>
                          </a:solidFill>
                          <a:effectLst/>
                          <a:uLnTx/>
                          <a:uFillTx/>
                          <a:latin typeface="+mn-lt"/>
                          <a:ea typeface="+mn-ea"/>
                          <a:cs typeface="+mn-cs"/>
                        </a:rPr>
                        <a:t>Doesn’t require scarce land, and available water surfaces are abundant; Japan, with scarce land, is a leader in FPV</a:t>
                      </a:r>
                    </a:p>
                    <a:p>
                      <a:pPr marL="177800" marR="0" lvl="0" indent="-177800" algn="l" defTabSz="711200" rtl="0" eaLnBrk="1" fontAlgn="auto" latinLnBrk="0" hangingPunct="1">
                        <a:lnSpc>
                          <a:spcPct val="100000"/>
                        </a:lnSpc>
                        <a:spcBef>
                          <a:spcPts val="1200"/>
                        </a:spcBef>
                        <a:spcAft>
                          <a:spcPts val="0"/>
                        </a:spcAft>
                        <a:buClrTx/>
                        <a:buSzTx/>
                        <a:buFontTx/>
                        <a:buChar char="•"/>
                        <a:tabLst/>
                        <a:defRPr/>
                      </a:pPr>
                      <a:r>
                        <a:rPr kumimoji="0" lang="en-US" sz="1000" b="1" i="0" u="none" strike="noStrike" kern="1200" cap="none" spc="0" normalizeH="0" baseline="0" noProof="0" dirty="0">
                          <a:ln>
                            <a:noFill/>
                          </a:ln>
                          <a:solidFill>
                            <a:srgbClr val="000000"/>
                          </a:solidFill>
                          <a:effectLst/>
                          <a:uLnTx/>
                          <a:uFillTx/>
                          <a:latin typeface="+mn-lt"/>
                          <a:ea typeface="+mn-ea"/>
                          <a:cs typeface="+mn-cs"/>
                        </a:rPr>
                        <a:t>Higher costs: </a:t>
                      </a:r>
                      <a:r>
                        <a:rPr kumimoji="0" lang="en-US" sz="1000" b="0" i="0" u="none" strike="noStrike" kern="1200" cap="none" spc="0" normalizeH="0" baseline="0" noProof="0" dirty="0">
                          <a:ln>
                            <a:noFill/>
                          </a:ln>
                          <a:solidFill>
                            <a:srgbClr val="000000"/>
                          </a:solidFill>
                          <a:effectLst/>
                          <a:uLnTx/>
                          <a:uFillTx/>
                          <a:latin typeface="+mn-lt"/>
                          <a:ea typeface="+mn-ea"/>
                          <a:cs typeface="+mn-cs"/>
                        </a:rPr>
                        <a:t>Currently, requires higher upfront investment and maintenance costs than traditional PV</a:t>
                      </a:r>
                      <a:endParaRPr kumimoji="0" lang="en-US" sz="1000" b="1" i="0" u="none" strike="noStrike" kern="1200" cap="none" spc="0" normalizeH="0" baseline="0" noProof="0" dirty="0">
                        <a:ln>
                          <a:noFill/>
                        </a:ln>
                        <a:solidFill>
                          <a:srgbClr val="000000"/>
                        </a:solidFill>
                        <a:effectLst/>
                        <a:uLnTx/>
                        <a:uFillTx/>
                        <a:latin typeface="+mn-lt"/>
                        <a:ea typeface="+mn-ea"/>
                        <a:cs typeface="+mn-cs"/>
                      </a:endParaRPr>
                    </a:p>
                  </a:txBody>
                  <a:tcPr>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F4F7"/>
                    </a:solidFill>
                  </a:tcPr>
                </a:tc>
                <a:extLst>
                  <a:ext uri="{0D108BD9-81ED-4DB2-BD59-A6C34878D82A}">
                    <a16:rowId xmlns:a16="http://schemas.microsoft.com/office/drawing/2014/main" val="3105080875"/>
                  </a:ext>
                </a:extLst>
              </a:tr>
            </a:tbl>
          </a:graphicData>
        </a:graphic>
      </p:graphicFrame>
      <p:pic>
        <p:nvPicPr>
          <p:cNvPr id="30" name="Picture 55" descr="File:Alvarez-Fernandez 000001 173131 518634 4578 (35953397853).jpg"/>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6425800" y="1865578"/>
            <a:ext cx="1951039" cy="191394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1" name="Table 1">
            <a:extLst>
              <a:ext uri="{FF2B5EF4-FFF2-40B4-BE49-F238E27FC236}">
                <a16:creationId xmlns:a16="http://schemas.microsoft.com/office/drawing/2014/main" id="{F57576C5-524B-2B5E-97CA-3B4E0D6E26C4}"/>
              </a:ext>
            </a:extLst>
          </p:cNvPr>
          <p:cNvGraphicFramePr>
            <a:graphicFrameLocks noGrp="1"/>
          </p:cNvGraphicFramePr>
          <p:nvPr>
            <p:extLst>
              <p:ext uri="{D42A27DB-BD31-4B8C-83A1-F6EECF244321}">
                <p14:modId xmlns:p14="http://schemas.microsoft.com/office/powerpoint/2010/main" val="674955998"/>
              </p:ext>
            </p:extLst>
          </p:nvPr>
        </p:nvGraphicFramePr>
        <p:xfrm>
          <a:off x="6425800" y="3874308"/>
          <a:ext cx="5436000" cy="2225040"/>
        </p:xfrm>
        <a:graphic>
          <a:graphicData uri="http://schemas.openxmlformats.org/drawingml/2006/table">
            <a:tbl>
              <a:tblPr firstRow="1" bandRow="1">
                <a:tableStyleId>{2D5ABB26-0587-4C30-8999-92F81FD0307C}</a:tableStyleId>
              </a:tblPr>
              <a:tblGrid>
                <a:gridCol w="1944000">
                  <a:extLst>
                    <a:ext uri="{9D8B030D-6E8A-4147-A177-3AD203B41FA5}">
                      <a16:colId xmlns:a16="http://schemas.microsoft.com/office/drawing/2014/main" val="1209005246"/>
                    </a:ext>
                  </a:extLst>
                </a:gridCol>
                <a:gridCol w="3492000">
                  <a:extLst>
                    <a:ext uri="{9D8B030D-6E8A-4147-A177-3AD203B41FA5}">
                      <a16:colId xmlns:a16="http://schemas.microsoft.com/office/drawing/2014/main" val="1110654787"/>
                    </a:ext>
                  </a:extLst>
                </a:gridCol>
              </a:tblGrid>
              <a:tr h="252000">
                <a:tc gridSpan="2">
                  <a:txBody>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mn-lt"/>
                          <a:ea typeface="+mn-ea"/>
                          <a:cs typeface="+mn-cs"/>
                        </a:rPr>
                        <a:t>Vehicle integrated PV (VIPV)</a:t>
                      </a:r>
                    </a:p>
                  </a:txBody>
                  <a:tcPr>
                    <a:lnR w="6350"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hMerge="1">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kumimoji="0" lang="en-US" sz="1400" b="1" i="0" u="none" strike="noStrike" kern="1200" cap="none" spc="0" normalizeH="0" baseline="0" noProof="0">
                        <a:ln>
                          <a:noFill/>
                        </a:ln>
                        <a:solidFill>
                          <a:srgbClr val="42474C"/>
                        </a:solidFill>
                        <a:effectLst/>
                        <a:uLnTx/>
                        <a:uFillTx/>
                        <a:latin typeface="+mn-lt"/>
                        <a:ea typeface="+mn-ea"/>
                        <a:cs typeface="+mn-cs"/>
                      </a:endParaRPr>
                    </a:p>
                  </a:txBody>
                  <a:tcPr>
                    <a:lnR w="6350"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1F4F7"/>
                    </a:solidFill>
                  </a:tcPr>
                </a:tc>
                <a:extLst>
                  <a:ext uri="{0D108BD9-81ED-4DB2-BD59-A6C34878D82A}">
                    <a16:rowId xmlns:a16="http://schemas.microsoft.com/office/drawing/2014/main" val="1093161297"/>
                  </a:ext>
                </a:extLst>
              </a:tr>
              <a:tr h="1908000">
                <a:tc>
                  <a:txBody>
                    <a:bodyPr/>
                    <a:lstStyle/>
                    <a:p>
                      <a:pPr marL="0" indent="0">
                        <a:buNone/>
                      </a:pPr>
                      <a:endParaRPr lang="en-US" sz="1000" b="1" dirty="0"/>
                    </a:p>
                  </a:txBody>
                  <a:tcP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VIPV refers to the </a:t>
                      </a:r>
                      <a:r>
                        <a:rPr kumimoji="0" lang="en-US" sz="1000" b="1" i="0" u="none" strike="noStrike" kern="1200" cap="none" spc="0" normalizeH="0" baseline="0" noProof="0" dirty="0">
                          <a:ln>
                            <a:noFill/>
                          </a:ln>
                          <a:solidFill>
                            <a:srgbClr val="000000"/>
                          </a:solidFill>
                          <a:effectLst/>
                          <a:uLnTx/>
                          <a:uFillTx/>
                          <a:latin typeface="+mn-lt"/>
                          <a:ea typeface="+mn-ea"/>
                          <a:cs typeface="+mn-cs"/>
                        </a:rPr>
                        <a:t>integration of thin-film PV </a:t>
                      </a:r>
                      <a:r>
                        <a:rPr kumimoji="0" lang="en-US" sz="1000" b="0" i="0" u="none" strike="noStrike" kern="1200" cap="none" spc="0" normalizeH="0" baseline="0" noProof="0" dirty="0">
                          <a:ln>
                            <a:noFill/>
                          </a:ln>
                          <a:solidFill>
                            <a:srgbClr val="000000"/>
                          </a:solidFill>
                          <a:effectLst/>
                          <a:uLnTx/>
                          <a:uFillTx/>
                          <a:latin typeface="+mn-lt"/>
                          <a:ea typeface="+mn-ea"/>
                          <a:cs typeface="+mn-cs"/>
                        </a:rPr>
                        <a:t>into the </a:t>
                      </a:r>
                      <a:r>
                        <a:rPr kumimoji="0" lang="en-US" sz="1000" b="1" i="0" u="none" strike="noStrike" kern="1200" cap="none" spc="0" normalizeH="0" baseline="0" noProof="0" dirty="0">
                          <a:ln>
                            <a:noFill/>
                          </a:ln>
                          <a:solidFill>
                            <a:srgbClr val="000000"/>
                          </a:solidFill>
                          <a:effectLst/>
                          <a:uLnTx/>
                          <a:uFillTx/>
                          <a:latin typeface="+mn-lt"/>
                          <a:ea typeface="+mn-ea"/>
                          <a:cs typeface="+mn-cs"/>
                        </a:rPr>
                        <a:t>roof or bonnet of electric vehicles</a:t>
                      </a:r>
                      <a:r>
                        <a:rPr kumimoji="0" lang="en-US" sz="1000" b="0" i="0" u="none" strike="noStrike" kern="1200" cap="none" spc="0" normalizeH="0" baseline="0" noProof="0" dirty="0">
                          <a:ln>
                            <a:noFill/>
                          </a:ln>
                          <a:solidFill>
                            <a:srgbClr val="000000"/>
                          </a:solidFill>
                          <a:effectLst/>
                          <a:uLnTx/>
                          <a:uFillTx/>
                          <a:latin typeface="+mn-lt"/>
                          <a:ea typeface="+mn-ea"/>
                          <a:cs typeface="+mn-cs"/>
                        </a:rPr>
                        <a:t>.</a:t>
                      </a:r>
                    </a:p>
                    <a:p>
                      <a:pPr marL="177800" marR="0" lvl="0" indent="-177800" algn="l" defTabSz="711200" rtl="0" eaLnBrk="1" fontAlgn="auto" latinLnBrk="0" hangingPunct="1">
                        <a:lnSpc>
                          <a:spcPct val="100000"/>
                        </a:lnSpc>
                        <a:spcBef>
                          <a:spcPts val="1200"/>
                        </a:spcBef>
                        <a:spcAft>
                          <a:spcPts val="0"/>
                        </a:spcAft>
                        <a:buClrTx/>
                        <a:buSzTx/>
                        <a:buFontTx/>
                        <a:buChar char="•"/>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VIPV modules </a:t>
                      </a:r>
                      <a:r>
                        <a:rPr kumimoji="0" lang="en-US" sz="1000" b="1" i="0" u="none" strike="noStrike" kern="1200" cap="none" spc="0" normalizeH="0" baseline="0" noProof="0" dirty="0">
                          <a:ln>
                            <a:noFill/>
                          </a:ln>
                          <a:solidFill>
                            <a:srgbClr val="000000"/>
                          </a:solidFill>
                          <a:effectLst/>
                          <a:uLnTx/>
                          <a:uFillTx/>
                          <a:latin typeface="+mn-lt"/>
                          <a:ea typeface="+mn-ea"/>
                          <a:cs typeface="+mn-cs"/>
                        </a:rPr>
                        <a:t>blend seamlessly </a:t>
                      </a:r>
                      <a:r>
                        <a:rPr kumimoji="0" lang="en-US" sz="1000" b="0" i="0" u="none" strike="noStrike" kern="1200" cap="none" spc="0" normalizeH="0" baseline="0" noProof="0" dirty="0">
                          <a:ln>
                            <a:noFill/>
                          </a:ln>
                          <a:solidFill>
                            <a:srgbClr val="000000"/>
                          </a:solidFill>
                          <a:effectLst/>
                          <a:uLnTx/>
                          <a:uFillTx/>
                          <a:latin typeface="+mn-lt"/>
                          <a:ea typeface="+mn-ea"/>
                          <a:cs typeface="+mn-cs"/>
                        </a:rPr>
                        <a:t>into the vehicle’s exterior and </a:t>
                      </a:r>
                      <a:r>
                        <a:rPr kumimoji="0" lang="en-US" sz="1000" b="1" i="0" u="none" strike="noStrike" kern="1200" cap="none" spc="0" normalizeH="0" baseline="0" noProof="0" dirty="0">
                          <a:ln>
                            <a:noFill/>
                          </a:ln>
                          <a:solidFill>
                            <a:srgbClr val="000000"/>
                          </a:solidFill>
                          <a:effectLst/>
                          <a:uLnTx/>
                          <a:uFillTx/>
                          <a:latin typeface="+mn-lt"/>
                          <a:ea typeface="+mn-ea"/>
                          <a:cs typeface="+mn-cs"/>
                        </a:rPr>
                        <a:t>connect to the electric loads or battery</a:t>
                      </a:r>
                      <a:r>
                        <a:rPr kumimoji="0" lang="en-US" sz="1000" b="0" i="0" u="none" strike="noStrike" kern="1200" cap="none" spc="0" normalizeH="0" baseline="0" noProof="0" dirty="0">
                          <a:ln>
                            <a:noFill/>
                          </a:ln>
                          <a:solidFill>
                            <a:srgbClr val="000000"/>
                          </a:solidFill>
                          <a:effectLst/>
                          <a:uLnTx/>
                          <a:uFillTx/>
                          <a:latin typeface="+mn-lt"/>
                          <a:ea typeface="+mn-ea"/>
                          <a:cs typeface="+mn-cs"/>
                        </a:rPr>
                        <a:t>.</a:t>
                      </a:r>
                    </a:p>
                    <a:p>
                      <a:pPr marL="177800" marR="0" lvl="0" indent="-177800" algn="l" defTabSz="711200" rtl="0" eaLnBrk="1" fontAlgn="auto" latinLnBrk="0" hangingPunct="1">
                        <a:lnSpc>
                          <a:spcPct val="100000"/>
                        </a:lnSpc>
                        <a:spcBef>
                          <a:spcPts val="1200"/>
                        </a:spcBef>
                        <a:spcAft>
                          <a:spcPts val="0"/>
                        </a:spcAft>
                        <a:buClrTx/>
                        <a:buSzTx/>
                        <a:buFontTx/>
                        <a:buChar char="•"/>
                        <a:tabLst/>
                        <a:defRPr/>
                      </a:pPr>
                      <a:r>
                        <a:rPr kumimoji="0" lang="en-US" sz="1000" b="1" i="0" u="none" strike="noStrike" kern="1200" cap="none" spc="0" normalizeH="0" baseline="0" noProof="0" dirty="0">
                          <a:ln>
                            <a:noFill/>
                          </a:ln>
                          <a:solidFill>
                            <a:srgbClr val="000000"/>
                          </a:solidFill>
                          <a:effectLst/>
                          <a:uLnTx/>
                          <a:uFillTx/>
                          <a:latin typeface="+mn-lt"/>
                          <a:ea typeface="+mn-ea"/>
                          <a:cs typeface="+mn-cs"/>
                        </a:rPr>
                        <a:t>Increases mileage</a:t>
                      </a:r>
                      <a:endParaRPr kumimoji="0" lang="en-US" sz="1000" b="0" i="0" u="none" strike="noStrike" kern="1200" cap="none" spc="0" normalizeH="0" baseline="0" noProof="0" dirty="0">
                        <a:ln>
                          <a:noFill/>
                        </a:ln>
                        <a:solidFill>
                          <a:srgbClr val="000000"/>
                        </a:solidFill>
                        <a:effectLst/>
                        <a:uLnTx/>
                        <a:uFillTx/>
                        <a:latin typeface="+mn-lt"/>
                        <a:ea typeface="+mn-ea"/>
                        <a:cs typeface="+mn-cs"/>
                      </a:endParaRPr>
                    </a:p>
                    <a:p>
                      <a:pPr marL="177800" marR="0" lvl="0" indent="-177800" algn="l" defTabSz="711200" rtl="0" eaLnBrk="1" fontAlgn="auto" latinLnBrk="0" hangingPunct="1">
                        <a:lnSpc>
                          <a:spcPct val="100000"/>
                        </a:lnSpc>
                        <a:spcBef>
                          <a:spcPts val="1200"/>
                        </a:spcBef>
                        <a:spcAft>
                          <a:spcPts val="0"/>
                        </a:spcAft>
                        <a:buClrTx/>
                        <a:buSzTx/>
                        <a:buFontTx/>
                        <a:buChar char="•"/>
                        <a:tabLst/>
                        <a:defRPr/>
                      </a:pPr>
                      <a:r>
                        <a:rPr kumimoji="0" lang="en-US" sz="1000" b="1" i="0" u="none" strike="noStrike" kern="1200" cap="none" spc="0" normalizeH="0" baseline="0" noProof="0" dirty="0">
                          <a:ln>
                            <a:noFill/>
                          </a:ln>
                          <a:solidFill>
                            <a:srgbClr val="000000"/>
                          </a:solidFill>
                          <a:effectLst/>
                          <a:uLnTx/>
                          <a:uFillTx/>
                          <a:latin typeface="+mn-lt"/>
                          <a:ea typeface="+mn-ea"/>
                          <a:cs typeface="+mn-cs"/>
                        </a:rPr>
                        <a:t>Decreases load on charging infrastructure</a:t>
                      </a:r>
                      <a:endParaRPr kumimoji="0" lang="en-US" sz="1000" b="0" i="0" u="none" strike="noStrike" kern="1200" cap="none" spc="0" normalizeH="0" baseline="0" noProof="0" dirty="0">
                        <a:ln>
                          <a:noFill/>
                        </a:ln>
                        <a:solidFill>
                          <a:srgbClr val="000000"/>
                        </a:solidFill>
                        <a:effectLst/>
                        <a:uLnTx/>
                        <a:uFillTx/>
                        <a:latin typeface="+mn-lt"/>
                        <a:ea typeface="+mn-ea"/>
                        <a:cs typeface="+mn-cs"/>
                      </a:endParaRPr>
                    </a:p>
                    <a:p>
                      <a:pPr marL="177800" marR="0" lvl="0" indent="-177800" algn="l" defTabSz="711200" rtl="0" eaLnBrk="1" fontAlgn="auto" latinLnBrk="0" hangingPunct="1">
                        <a:lnSpc>
                          <a:spcPct val="100000"/>
                        </a:lnSpc>
                        <a:spcBef>
                          <a:spcPts val="1200"/>
                        </a:spcBef>
                        <a:spcAft>
                          <a:spcPts val="0"/>
                        </a:spcAft>
                        <a:buClrTx/>
                        <a:buSzTx/>
                        <a:buFontTx/>
                        <a:buChar char="•"/>
                        <a:tabLst/>
                        <a:defRPr/>
                      </a:pPr>
                      <a:r>
                        <a:rPr kumimoji="0" lang="en-US" sz="1000" b="1" i="0" u="none" strike="noStrike" kern="1200" cap="none" spc="0" normalizeH="0" baseline="0" noProof="0" dirty="0">
                          <a:ln>
                            <a:noFill/>
                          </a:ln>
                          <a:solidFill>
                            <a:srgbClr val="000000"/>
                          </a:solidFill>
                          <a:effectLst/>
                          <a:uLnTx/>
                          <a:uFillTx/>
                          <a:latin typeface="+mn-lt"/>
                          <a:ea typeface="+mn-ea"/>
                          <a:cs typeface="+mn-cs"/>
                        </a:rPr>
                        <a:t>Generation efficiency: </a:t>
                      </a:r>
                      <a:r>
                        <a:rPr kumimoji="0" lang="en-US" sz="1000" b="0" i="0" u="none" strike="noStrike" kern="1200" cap="none" spc="0" normalizeH="0" baseline="0" noProof="0" dirty="0">
                          <a:ln>
                            <a:noFill/>
                          </a:ln>
                          <a:solidFill>
                            <a:srgbClr val="000000"/>
                          </a:solidFill>
                          <a:effectLst/>
                          <a:uLnTx/>
                          <a:uFillTx/>
                          <a:latin typeface="+mn-lt"/>
                          <a:ea typeface="+mn-ea"/>
                          <a:cs typeface="+mn-cs"/>
                        </a:rPr>
                        <a:t>Vehicles are not oriented to optimize for the utilization of solar energy</a:t>
                      </a:r>
                    </a:p>
                  </a:txBody>
                  <a:tcPr>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F4F7"/>
                    </a:solidFill>
                  </a:tcPr>
                </a:tc>
                <a:extLst>
                  <a:ext uri="{0D108BD9-81ED-4DB2-BD59-A6C34878D82A}">
                    <a16:rowId xmlns:a16="http://schemas.microsoft.com/office/drawing/2014/main" val="3105080875"/>
                  </a:ext>
                </a:extLst>
              </a:tr>
            </a:tbl>
          </a:graphicData>
        </a:graphic>
      </p:graphicFrame>
      <p:grpSp>
        <p:nvGrpSpPr>
          <p:cNvPr id="34" name="Grupo 33"/>
          <p:cNvGrpSpPr/>
          <p:nvPr/>
        </p:nvGrpSpPr>
        <p:grpSpPr>
          <a:xfrm>
            <a:off x="6425800" y="4179436"/>
            <a:ext cx="1951039" cy="1924185"/>
            <a:chOff x="6362590" y="4385508"/>
            <a:chExt cx="2014516" cy="1894608"/>
          </a:xfrm>
        </p:grpSpPr>
        <p:sp>
          <p:nvSpPr>
            <p:cNvPr id="35" name="Rectangle 3"/>
            <p:cNvSpPr/>
            <p:nvPr/>
          </p:nvSpPr>
          <p:spPr bwMode="gray">
            <a:xfrm>
              <a:off x="6362590" y="4385508"/>
              <a:ext cx="2014516" cy="1872098"/>
            </a:xfrm>
            <a:prstGeom prst="rect">
              <a:avLst/>
            </a:prstGeom>
            <a:solidFill>
              <a:schemeClr val="bg1"/>
            </a:solidFill>
            <a:ln w="9525" cap="flat" cmpd="sng" algn="ctr">
              <a:solidFill>
                <a:srgbClr val="D6D6D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pic>
          <p:nvPicPr>
            <p:cNvPr id="36" name="Picture 51" descr="File:APTERA2019-SOLAR-COMPLETE 03.png"/>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rot="16200000">
              <a:off x="6434801" y="4873317"/>
              <a:ext cx="1870227" cy="943371"/>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btfpNotesBox361175"/>
          <p:cNvSpPr txBox="1"/>
          <p:nvPr>
            <p:custDataLst>
              <p:tags r:id="rId3"/>
            </p:custDataLst>
          </p:nvPr>
        </p:nvSpPr>
        <p:spPr bwMode="gray">
          <a:xfrm>
            <a:off x="330196" y="6300216"/>
            <a:ext cx="9144000" cy="492443"/>
          </a:xfrm>
          <a:prstGeom prst="rect">
            <a:avLst/>
          </a:prstGeom>
          <a:noFill/>
        </p:spPr>
        <p:txBody>
          <a:bodyPr vert="horz" wrap="square" lIns="0" tIns="0" rIns="0" bIns="0"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BBC, </a:t>
            </a:r>
            <a:r>
              <a:rPr kumimoji="0" lang="en-US" sz="800" b="0" i="0" u="none" strike="noStrike" kern="1200" cap="none" spc="0" normalizeH="0" baseline="0" noProof="0" dirty="0">
                <a:ln>
                  <a:noFill/>
                </a:ln>
                <a:solidFill>
                  <a:srgbClr val="000000"/>
                </a:solidFill>
                <a:effectLst/>
                <a:uLnTx/>
                <a:uFillTx/>
                <a:latin typeface="Arial"/>
                <a:hlinkClick r:id="rId12"/>
              </a:rPr>
              <a:t>The Floating Solar </a:t>
            </a:r>
            <a:r>
              <a:rPr lang="en-US" sz="800" dirty="0">
                <a:solidFill>
                  <a:srgbClr val="000000"/>
                </a:solidFill>
                <a:latin typeface="Arial"/>
                <a:hlinkClick r:id="rId12"/>
              </a:rPr>
              <a:t>P</a:t>
            </a:r>
            <a:r>
              <a:rPr kumimoji="0" lang="en-US" sz="800" b="0" i="0" u="none" strike="noStrike" kern="1200" cap="none" spc="0" normalizeH="0" baseline="0" noProof="0" dirty="0" err="1">
                <a:ln>
                  <a:noFill/>
                </a:ln>
                <a:solidFill>
                  <a:srgbClr val="000000"/>
                </a:solidFill>
                <a:effectLst/>
                <a:uLnTx/>
                <a:uFillTx/>
                <a:latin typeface="Arial"/>
                <a:hlinkClick r:id="rId12"/>
              </a:rPr>
              <a:t>anels</a:t>
            </a:r>
            <a:r>
              <a:rPr kumimoji="0" lang="en-US" sz="800" b="0" i="0" u="none" strike="noStrike" kern="1200" cap="none" spc="0" normalizeH="0" baseline="0" noProof="0" dirty="0">
                <a:ln>
                  <a:noFill/>
                </a:ln>
                <a:solidFill>
                  <a:srgbClr val="000000"/>
                </a:solidFill>
                <a:effectLst/>
                <a:uLnTx/>
                <a:uFillTx/>
                <a:latin typeface="Arial"/>
                <a:hlinkClick r:id="rId12"/>
              </a:rPr>
              <a:t> That Track the Sun</a:t>
            </a:r>
            <a:r>
              <a:rPr kumimoji="0" lang="en-US" sz="800" b="0" i="0" u="none" strike="noStrike" kern="1200" cap="none" spc="0" normalizeH="0" baseline="0" noProof="0" dirty="0">
                <a:ln>
                  <a:noFill/>
                </a:ln>
                <a:solidFill>
                  <a:srgbClr val="000000"/>
                </a:solidFill>
                <a:effectLst/>
                <a:uLnTx/>
                <a:uFillTx/>
                <a:latin typeface="Arial"/>
                <a:ea typeface="+mn-ea"/>
                <a:cs typeface="+mn-cs"/>
              </a:rPr>
              <a:t> (2022)</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Fraunhofer ISE,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3"/>
              </a:rPr>
              <a:t>Vehicle-Integrated PV</a:t>
            </a:r>
            <a:r>
              <a:rPr kumimoji="0" lang="en-US" sz="800" b="0" i="0" u="none" strike="noStrike" kern="1200" cap="none" spc="0" normalizeH="0" baseline="0" noProof="0" dirty="0">
                <a:ln>
                  <a:noFill/>
                </a:ln>
                <a:solidFill>
                  <a:srgbClr val="000000"/>
                </a:solidFill>
                <a:effectLst/>
                <a:uLnTx/>
                <a:uFillTx/>
                <a:latin typeface="Arial"/>
                <a:ea typeface="+mn-ea"/>
                <a:cs typeface="+mn-cs"/>
              </a:rPr>
              <a:t> (2025)</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PVPS,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4"/>
              </a:rPr>
              <a:t>Trends in PV Applications 2022</a:t>
            </a:r>
            <a:r>
              <a:rPr kumimoji="0" lang="en-US" sz="800" b="0" i="0" u="none" strike="noStrike" kern="1200" cap="none" spc="0" normalizeH="0" baseline="0" noProof="0" dirty="0">
                <a:ln>
                  <a:noFill/>
                </a:ln>
                <a:solidFill>
                  <a:srgbClr val="000000"/>
                </a:solidFill>
                <a:effectLst/>
                <a:uLnTx/>
                <a:uFillTx/>
                <a:latin typeface="Arial"/>
                <a:ea typeface="+mn-ea"/>
                <a:cs typeface="+mn-cs"/>
              </a:rPr>
              <a:t> (2022)</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SEIA,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5"/>
              </a:rPr>
              <a:t>Photovoltaics</a:t>
            </a:r>
            <a:r>
              <a:rPr kumimoji="0" lang="en-US" sz="800" b="0" i="0" u="none" strike="noStrike" kern="1200" cap="none" spc="0" normalizeH="0" baseline="0" noProof="0" dirty="0">
                <a:ln>
                  <a:noFill/>
                </a:ln>
                <a:solidFill>
                  <a:srgbClr val="000000"/>
                </a:solidFill>
                <a:effectLst/>
                <a:uLnTx/>
                <a:uFillTx/>
                <a:latin typeface="Arial"/>
                <a:ea typeface="+mn-ea"/>
                <a:cs typeface="+mn-cs"/>
              </a:rPr>
              <a:t> (2025)</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US DOE,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6"/>
              </a:rPr>
              <a:t>The Potential of Agrivoltaics for the US Solar Industry, Farmers, and Communities</a:t>
            </a:r>
            <a:r>
              <a:rPr kumimoji="0" lang="en-US" sz="800" b="0" i="0" u="none" strike="noStrike" kern="1200" cap="none" spc="0" normalizeH="0" baseline="0" noProof="0" dirty="0">
                <a:ln>
                  <a:noFill/>
                </a:ln>
                <a:solidFill>
                  <a:srgbClr val="000000"/>
                </a:solidFill>
                <a:effectLst/>
                <a:uLnTx/>
                <a:uFillTx/>
                <a:latin typeface="Arial"/>
                <a:ea typeface="+mn-ea"/>
                <a:cs typeface="+mn-cs"/>
              </a:rPr>
              <a:t> (2023).</a:t>
            </a:r>
          </a:p>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Isabel Hoyos, 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 Hassan Riaz,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7"/>
              </a:rPr>
              <a:t>Gernot Wagner</a:t>
            </a:r>
            <a:r>
              <a:rPr lang="en-US" sz="800" dirty="0">
                <a:solidFill>
                  <a:srgbClr val="000000"/>
                </a:solidFill>
                <a:latin typeface="Arial"/>
              </a:rPr>
              <a:t>.</a:t>
            </a:r>
            <a:r>
              <a:rPr lang="en-US" sz="800" dirty="0">
                <a:solidFill>
                  <a:srgbClr val="000000"/>
                </a:solidFill>
              </a:rPr>
              <a:t> </a:t>
            </a:r>
            <a:r>
              <a:rPr lang="en-US" sz="800" dirty="0">
                <a:solidFill>
                  <a:srgbClr val="000000"/>
                </a:solidFill>
                <a:hlinkClick r:id="rId18"/>
              </a:rPr>
              <a:t>Share with </a:t>
            </a:r>
            <a:r>
              <a:rPr lang="en-US" sz="800" dirty="0">
                <a:solidFill>
                  <a:srgbClr val="000000"/>
                </a:solidFill>
                <a:latin typeface="Arial"/>
                <a:hlinkClick r:id="rId18"/>
              </a:rPr>
              <a:t>attribution</a:t>
            </a:r>
            <a:r>
              <a:rPr lang="en-US" sz="800" dirty="0">
                <a:solidFill>
                  <a:srgbClr val="000000"/>
                </a:solidFill>
                <a:latin typeface="Arial"/>
              </a:rPr>
              <a:t>: Kim </a:t>
            </a:r>
            <a:r>
              <a:rPr lang="en-US" sz="800" i="1" dirty="0">
                <a:solidFill>
                  <a:srgbClr val="000000"/>
                </a:solidFill>
                <a:latin typeface="Arial"/>
              </a:rPr>
              <a:t>et al., </a:t>
            </a:r>
            <a:r>
              <a:rPr lang="en-US" sz="800" dirty="0">
                <a:solidFill>
                  <a:srgbClr val="000000"/>
                </a:solidFill>
                <a:latin typeface="Arial"/>
              </a:rPr>
              <a:t>“</a:t>
            </a:r>
            <a:r>
              <a:rPr lang="en-US" sz="800" dirty="0">
                <a:solidFill>
                  <a:srgbClr val="000000"/>
                </a:solidFill>
                <a:latin typeface="Arial"/>
                <a:hlinkClick r:id="rId19"/>
              </a:rPr>
              <a:t>Scaling Solar</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a:solidFill>
                  <a:srgbClr val="000000"/>
                </a:solidFill>
              </a:rPr>
              <a:t>(</a:t>
            </a:r>
            <a:r>
              <a:rPr lang="en-US" sz="800" dirty="0">
                <a:solidFill>
                  <a:srgbClr val="000000"/>
                </a:solidFill>
                <a:latin typeface="Arial"/>
              </a:rPr>
              <a:t>14 August 2025).</a:t>
            </a:r>
            <a:endParaRPr lang="en-US" sz="800" b="0" i="0" u="none" strike="noStrike" kern="1200" cap="none" spc="0" normalizeH="0" baseline="0" noProof="0" dirty="0">
              <a:ln>
                <a:noFill/>
              </a:ln>
              <a:solidFill>
                <a:srgbClr val="000000"/>
              </a:solidFill>
              <a:effectLst/>
              <a:uLnTx/>
              <a:uFillTx/>
              <a:latin typeface="Arial"/>
              <a:cs typeface="Arial"/>
            </a:endParaRPr>
          </a:p>
        </p:txBody>
      </p:sp>
      <p:pic>
        <p:nvPicPr>
          <p:cNvPr id="8" name="Picture 9">
            <a:extLst>
              <a:ext uri="{FF2B5EF4-FFF2-40B4-BE49-F238E27FC236}">
                <a16:creationId xmlns:a16="http://schemas.microsoft.com/office/drawing/2014/main" id="{59E69A76-2E1E-424D-70E5-FD6B0E2939C7}"/>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2290462" y="2818211"/>
            <a:ext cx="213716" cy="211681"/>
          </a:xfrm>
          <a:prstGeom prst="rect">
            <a:avLst/>
          </a:prstGeom>
        </p:spPr>
      </p:pic>
      <p:pic>
        <p:nvPicPr>
          <p:cNvPr id="9" name="Picture 14">
            <a:extLst>
              <a:ext uri="{FF2B5EF4-FFF2-40B4-BE49-F238E27FC236}">
                <a16:creationId xmlns:a16="http://schemas.microsoft.com/office/drawing/2014/main" id="{ECD7736A-5F2D-5A07-8589-F7C4F6CD73BA}"/>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2297626" y="3405922"/>
            <a:ext cx="206552" cy="204585"/>
          </a:xfrm>
          <a:prstGeom prst="rect">
            <a:avLst/>
          </a:prstGeom>
        </p:spPr>
      </p:pic>
      <p:pic>
        <p:nvPicPr>
          <p:cNvPr id="10" name="Picture 9">
            <a:extLst>
              <a:ext uri="{FF2B5EF4-FFF2-40B4-BE49-F238E27FC236}">
                <a16:creationId xmlns:a16="http://schemas.microsoft.com/office/drawing/2014/main" id="{866681D2-F02C-FA4B-AD09-97BFA3CA3639}"/>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8396179" y="2818211"/>
            <a:ext cx="213716" cy="211681"/>
          </a:xfrm>
          <a:prstGeom prst="rect">
            <a:avLst/>
          </a:prstGeom>
        </p:spPr>
      </p:pic>
      <p:pic>
        <p:nvPicPr>
          <p:cNvPr id="11" name="Picture 14">
            <a:extLst>
              <a:ext uri="{FF2B5EF4-FFF2-40B4-BE49-F238E27FC236}">
                <a16:creationId xmlns:a16="http://schemas.microsoft.com/office/drawing/2014/main" id="{B35A40AD-DA71-1862-ABEA-E228E4667248}"/>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8403343" y="3405922"/>
            <a:ext cx="206552" cy="204585"/>
          </a:xfrm>
          <a:prstGeom prst="rect">
            <a:avLst/>
          </a:prstGeom>
        </p:spPr>
      </p:pic>
      <p:pic>
        <p:nvPicPr>
          <p:cNvPr id="12" name="Picture 11">
            <a:extLst>
              <a:ext uri="{FF2B5EF4-FFF2-40B4-BE49-F238E27FC236}">
                <a16:creationId xmlns:a16="http://schemas.microsoft.com/office/drawing/2014/main" id="{40C30C81-C58F-99AC-20F4-FE1CE5C93019}"/>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2290462" y="4745100"/>
            <a:ext cx="213716" cy="211681"/>
          </a:xfrm>
          <a:prstGeom prst="rect">
            <a:avLst/>
          </a:prstGeom>
        </p:spPr>
      </p:pic>
      <p:pic>
        <p:nvPicPr>
          <p:cNvPr id="13" name="Picture 14">
            <a:extLst>
              <a:ext uri="{FF2B5EF4-FFF2-40B4-BE49-F238E27FC236}">
                <a16:creationId xmlns:a16="http://schemas.microsoft.com/office/drawing/2014/main" id="{832F16DA-043E-B497-9D88-F6839C209023}"/>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2297626" y="5705727"/>
            <a:ext cx="206552" cy="204585"/>
          </a:xfrm>
          <a:prstGeom prst="rect">
            <a:avLst/>
          </a:prstGeom>
        </p:spPr>
      </p:pic>
      <p:pic>
        <p:nvPicPr>
          <p:cNvPr id="14" name="Picture 13">
            <a:extLst>
              <a:ext uri="{FF2B5EF4-FFF2-40B4-BE49-F238E27FC236}">
                <a16:creationId xmlns:a16="http://schemas.microsoft.com/office/drawing/2014/main" id="{6CB65DBE-6621-767E-15D7-C9EFC3A5A3BD}"/>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2297626" y="5270643"/>
            <a:ext cx="213716" cy="211681"/>
          </a:xfrm>
          <a:prstGeom prst="rect">
            <a:avLst/>
          </a:prstGeom>
        </p:spPr>
      </p:pic>
      <p:pic>
        <p:nvPicPr>
          <p:cNvPr id="15" name="Picture 14">
            <a:extLst>
              <a:ext uri="{FF2B5EF4-FFF2-40B4-BE49-F238E27FC236}">
                <a16:creationId xmlns:a16="http://schemas.microsoft.com/office/drawing/2014/main" id="{2DA58547-2853-F8D0-5EA5-1C9E271D4457}"/>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8403343" y="5745354"/>
            <a:ext cx="206552" cy="204585"/>
          </a:xfrm>
          <a:prstGeom prst="rect">
            <a:avLst/>
          </a:prstGeom>
        </p:spPr>
      </p:pic>
      <p:pic>
        <p:nvPicPr>
          <p:cNvPr id="16" name="Picture 15">
            <a:extLst>
              <a:ext uri="{FF2B5EF4-FFF2-40B4-BE49-F238E27FC236}">
                <a16:creationId xmlns:a16="http://schemas.microsoft.com/office/drawing/2014/main" id="{08895F87-49DF-5727-143E-72E3A8C0F206}"/>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8403343" y="5109122"/>
            <a:ext cx="213716" cy="211681"/>
          </a:xfrm>
          <a:prstGeom prst="rect">
            <a:avLst/>
          </a:prstGeom>
        </p:spPr>
      </p:pic>
      <p:pic>
        <p:nvPicPr>
          <p:cNvPr id="17" name="Picture 16">
            <a:extLst>
              <a:ext uri="{FF2B5EF4-FFF2-40B4-BE49-F238E27FC236}">
                <a16:creationId xmlns:a16="http://schemas.microsoft.com/office/drawing/2014/main" id="{25BE0366-A224-F888-1BCB-EAFBD185F260}"/>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8396179" y="5427238"/>
            <a:ext cx="213716" cy="211681"/>
          </a:xfrm>
          <a:prstGeom prst="rect">
            <a:avLst/>
          </a:prstGeom>
        </p:spPr>
      </p:pic>
    </p:spTree>
    <p:custDataLst>
      <p:tags r:id="rId1"/>
    </p:custDataLst>
    <p:extLst>
      <p:ext uri="{BB962C8B-B14F-4D97-AF65-F5344CB8AC3E}">
        <p14:creationId xmlns:p14="http://schemas.microsoft.com/office/powerpoint/2010/main" val="3211615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00D19F9-8449-CE3A-6518-C21481D81AE9}"/>
              </a:ext>
            </a:extLst>
          </p:cNvPr>
          <p:cNvGraphicFramePr>
            <a:graphicFrameLocks noChangeAspect="1"/>
          </p:cNvGraphicFramePr>
          <p:nvPr>
            <p:custDataLst>
              <p:tags r:id="rId2"/>
            </p:custDataLst>
            <p:extLst>
              <p:ext uri="{D42A27DB-BD31-4B8C-83A1-F6EECF244321}">
                <p14:modId xmlns:p14="http://schemas.microsoft.com/office/powerpoint/2010/main" val="277324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03" imgH="503" progId="TCLayout.ActiveDocument.1">
                  <p:embed/>
                </p:oleObj>
              </mc:Choice>
              <mc:Fallback>
                <p:oleObj name="think-cell Slide" r:id="rId6" imgW="503" imgH="503" progId="TCLayout.ActiveDocument.1">
                  <p:embed/>
                  <p:pic>
                    <p:nvPicPr>
                      <p:cNvPr id="6" name="think-cell data - do not delete" hidden="1">
                        <a:extLst>
                          <a:ext uri="{FF2B5EF4-FFF2-40B4-BE49-F238E27FC236}">
                            <a16:creationId xmlns:a16="http://schemas.microsoft.com/office/drawing/2014/main" id="{500D19F9-8449-CE3A-6518-C21481D81AE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143DF7D-7A48-5275-75D4-1123FAB0CA9D}"/>
              </a:ext>
            </a:extLst>
          </p:cNvPr>
          <p:cNvSpPr>
            <a:spLocks noGrp="1"/>
          </p:cNvSpPr>
          <p:nvPr>
            <p:ph type="title"/>
          </p:nvPr>
        </p:nvSpPr>
        <p:spPr/>
        <p:txBody>
          <a:bodyPr vert="horz">
            <a:normAutofit/>
          </a:bodyPr>
          <a:lstStyle/>
          <a:p>
            <a:r>
              <a:rPr lang="en-US">
                <a:effectLst>
                  <a:outerShdw blurRad="50800" dist="38100" dir="8100000" algn="tr" rotWithShape="0">
                    <a:prstClr val="black">
                      <a:alpha val="40000"/>
                    </a:prstClr>
                  </a:outerShdw>
                </a:effectLst>
              </a:rPr>
              <a:t>Solar Supply Chain</a:t>
            </a:r>
          </a:p>
        </p:txBody>
      </p:sp>
    </p:spTree>
    <p:custDataLst>
      <p:tags r:id="rId1"/>
    </p:custDataLst>
    <p:extLst>
      <p:ext uri="{BB962C8B-B14F-4D97-AF65-F5344CB8AC3E}">
        <p14:creationId xmlns:p14="http://schemas.microsoft.com/office/powerpoint/2010/main" val="1347470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2E0FC-1BAB-686F-A3FC-814C7E51FC05}"/>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3911C6AB-4BBB-DD70-0FE0-FC51B3A80E67}"/>
              </a:ext>
            </a:extLst>
          </p:cNvPr>
          <p:cNvGraphicFramePr>
            <a:graphicFrameLocks/>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92" imgH="591" progId="TCLayout.ActiveDocument.1">
                  <p:embed/>
                </p:oleObj>
              </mc:Choice>
              <mc:Fallback>
                <p:oleObj name="think-cell Slide" r:id="rId11" imgW="592" imgH="591" progId="TCLayout.ActiveDocument.1">
                  <p:embed/>
                  <p:pic>
                    <p:nvPicPr>
                      <p:cNvPr id="2" name="think-cell data - do not delete" hidden="1">
                        <a:extLst>
                          <a:ext uri="{FF2B5EF4-FFF2-40B4-BE49-F238E27FC236}">
                            <a16:creationId xmlns:a16="http://schemas.microsoft.com/office/drawing/2014/main" id="{3911C6AB-4BBB-DD70-0FE0-FC51B3A80E6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pic>
        <p:nvPicPr>
          <p:cNvPr id="3" name="Imagen 2"/>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352426" y="819083"/>
            <a:ext cx="3477525" cy="5210479"/>
          </a:xfrm>
          <a:prstGeom prst="rect">
            <a:avLst/>
          </a:prstGeom>
        </p:spPr>
      </p:pic>
      <p:sp>
        <p:nvSpPr>
          <p:cNvPr id="14" name="btfpNotesBox111697">
            <a:extLst>
              <a:ext uri="{FF2B5EF4-FFF2-40B4-BE49-F238E27FC236}">
                <a16:creationId xmlns:a16="http://schemas.microsoft.com/office/drawing/2014/main" id="{D96041CA-E817-D668-EB71-D499792CCA1A}"/>
              </a:ext>
            </a:extLst>
          </p:cNvPr>
          <p:cNvSpPr txBox="1"/>
          <p:nvPr>
            <p:custDataLst>
              <p:tags r:id="rId3"/>
            </p:custDataLst>
          </p:nvPr>
        </p:nvSpPr>
        <p:spPr bwMode="gray">
          <a:xfrm>
            <a:off x="330200" y="6526095"/>
            <a:ext cx="9144000" cy="123111"/>
          </a:xfrm>
          <a:prstGeom prst="rect">
            <a:avLst/>
          </a:prstGeom>
          <a:noFill/>
        </p:spPr>
        <p:txBody>
          <a:bodyPr vert="horz" wrap="square" lIns="0" tIns="0" rIns="0" bIns="0" rtlCol="0" anchor="b">
            <a:spAutoFit/>
          </a:bodyPr>
          <a:lstStyle/>
          <a:p>
            <a:pPr marL="0" indent="0">
              <a:spcBef>
                <a:spcPts val="0"/>
              </a:spcBef>
              <a:buNone/>
            </a:pPr>
            <a:r>
              <a:rPr lang="en-US" sz="800" dirty="0">
                <a:solidFill>
                  <a:srgbClr val="000000"/>
                </a:solidFill>
              </a:rPr>
              <a:t>Credit: Isabel Hoyos, </a:t>
            </a:r>
            <a:r>
              <a:rPr lang="en-US" sz="800" dirty="0" err="1">
                <a:solidFill>
                  <a:srgbClr val="000000"/>
                </a:solidFill>
              </a:rPr>
              <a:t>Taicheng</a:t>
            </a:r>
            <a:r>
              <a:rPr lang="en-US" sz="800" dirty="0">
                <a:solidFill>
                  <a:srgbClr val="000000"/>
                </a:solidFill>
              </a:rPr>
              <a:t> Jin,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 </a:t>
            </a:r>
            <a:r>
              <a:rPr lang="en-US" sz="800" dirty="0" err="1">
                <a:solidFill>
                  <a:srgbClr val="000000"/>
                </a:solidFill>
              </a:rPr>
              <a:t>Hyae</a:t>
            </a:r>
            <a:r>
              <a:rPr lang="en-US" sz="800" dirty="0">
                <a:solidFill>
                  <a:srgbClr val="000000"/>
                </a:solidFill>
              </a:rPr>
              <a:t> Ryung Kim, and</a:t>
            </a:r>
            <a:r>
              <a:rPr lang="en-US" sz="800" dirty="0"/>
              <a:t> </a:t>
            </a:r>
            <a:r>
              <a:rPr lang="en-US" sz="800" dirty="0">
                <a:solidFill>
                  <a:srgbClr val="46647B"/>
                </a:solidFill>
                <a:hlinkClick r:id="rId14">
                  <a:extLst>
                    <a:ext uri="{A12FA001-AC4F-418D-AE19-62706E023703}">
                      <ahyp:hlinkClr xmlns:ahyp="http://schemas.microsoft.com/office/drawing/2018/hyperlinkcolor" val="tx"/>
                    </a:ext>
                  </a:extLst>
                </a:hlinkClick>
              </a:rPr>
              <a:t>Gernot Wagner</a:t>
            </a:r>
            <a:r>
              <a:rPr lang="en-US" sz="800" dirty="0">
                <a:solidFill>
                  <a:srgbClr val="000000"/>
                </a:solidFill>
              </a:rPr>
              <a:t>. </a:t>
            </a:r>
            <a:r>
              <a:rPr lang="en-US" sz="800" dirty="0">
                <a:solidFill>
                  <a:srgbClr val="46647B"/>
                </a:solidFill>
                <a:hlinkClick r:id="rId15">
                  <a:extLst>
                    <a:ext uri="{A12FA001-AC4F-418D-AE19-62706E023703}">
                      <ahyp:hlinkClr xmlns:ahyp="http://schemas.microsoft.com/office/drawing/2018/hyperlinkcolor" val="tx"/>
                    </a:ext>
                  </a:extLst>
                </a:hlinkClick>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46647B"/>
                </a:solidFill>
                <a:hlinkClick r:id="rId16">
                  <a:extLst>
                    <a:ext uri="{A12FA001-AC4F-418D-AE19-62706E023703}">
                      <ahyp:hlinkClr xmlns:ahyp="http://schemas.microsoft.com/office/drawing/2018/hyperlinkcolor" val="tx"/>
                    </a:ext>
                  </a:extLst>
                </a:hlinkClick>
              </a:rPr>
              <a:t>Scaling Solar</a:t>
            </a:r>
            <a:r>
              <a:rPr lang="en-US" sz="800" dirty="0">
                <a:solidFill>
                  <a:srgbClr val="000000"/>
                </a:solidFill>
              </a:rPr>
              <a:t>” (</a:t>
            </a:r>
            <a:r>
              <a:rPr lang="en-US" sz="800" dirty="0">
                <a:solidFill>
                  <a:srgbClr val="000000"/>
                </a:solidFill>
                <a:latin typeface="Arial"/>
              </a:rPr>
              <a:t>14 August 2025</a:t>
            </a:r>
            <a:r>
              <a:rPr lang="en-US" sz="800" dirty="0">
                <a:solidFill>
                  <a:srgbClr val="000000"/>
                </a:solidFill>
              </a:rPr>
              <a:t>).</a:t>
            </a:r>
          </a:p>
        </p:txBody>
      </p:sp>
      <p:sp>
        <p:nvSpPr>
          <p:cNvPr id="5" name="btfpBulletedList771181">
            <a:extLst>
              <a:ext uri="{FF2B5EF4-FFF2-40B4-BE49-F238E27FC236}">
                <a16:creationId xmlns:a16="http://schemas.microsoft.com/office/drawing/2014/main" id="{79821E8A-F178-AF02-DBC9-C72AF623DE16}"/>
              </a:ext>
            </a:extLst>
          </p:cNvPr>
          <p:cNvSpPr txBox="1"/>
          <p:nvPr>
            <p:custDataLst>
              <p:tags r:id="rId4"/>
            </p:custDataLst>
          </p:nvPr>
        </p:nvSpPr>
        <p:spPr bwMode="gray">
          <a:xfrm>
            <a:off x="4176518" y="2932064"/>
            <a:ext cx="7507288" cy="503590"/>
          </a:xfrm>
          <a:prstGeom prst="rect">
            <a:avLst/>
          </a:prstGeom>
          <a:noFill/>
        </p:spPr>
        <p:txBody>
          <a:bodyPr vert="horz" wrap="square" lIns="36000" tIns="36000" rIns="36000" bIns="36000" rtlCol="0" anchor="t">
            <a:spAutoFit/>
          </a:bodyPr>
          <a:lstStyle/>
          <a:p>
            <a:pPr marL="0" indent="0">
              <a:spcBef>
                <a:spcPts val="1800"/>
              </a:spcBef>
              <a:buNone/>
            </a:pPr>
            <a:r>
              <a:rPr lang="en-US" sz="1400" b="1"/>
              <a:t>Silicon and silver make up &gt;50% </a:t>
            </a:r>
            <a:r>
              <a:rPr lang="en-US" sz="1400"/>
              <a:t>of the material costs of solar c-Si panels, with other major material costs being glass (~13%), aluminum (~11%), polymers (~9%), and copper (~9%).</a:t>
            </a:r>
            <a:endParaRPr lang="en-US" sz="1200"/>
          </a:p>
        </p:txBody>
      </p:sp>
      <p:sp>
        <p:nvSpPr>
          <p:cNvPr id="7" name="btfpBulletedList771181">
            <a:extLst>
              <a:ext uri="{FF2B5EF4-FFF2-40B4-BE49-F238E27FC236}">
                <a16:creationId xmlns:a16="http://schemas.microsoft.com/office/drawing/2014/main" id="{B4EF1DF7-5CEC-0BC3-6E07-F71AEB66A013}"/>
              </a:ext>
            </a:extLst>
          </p:cNvPr>
          <p:cNvSpPr txBox="1"/>
          <p:nvPr>
            <p:custDataLst>
              <p:tags r:id="rId5"/>
            </p:custDataLst>
          </p:nvPr>
        </p:nvSpPr>
        <p:spPr bwMode="gray">
          <a:xfrm>
            <a:off x="4176518" y="770315"/>
            <a:ext cx="7507288" cy="1965529"/>
          </a:xfrm>
          <a:prstGeom prst="rect">
            <a:avLst/>
          </a:prstGeom>
          <a:noFill/>
        </p:spPr>
        <p:txBody>
          <a:bodyPr vert="horz" wrap="square" lIns="36000" tIns="36000" rIns="36000" bIns="36000" rtlCol="0" anchor="t">
            <a:spAutoFit/>
          </a:bodyPr>
          <a:lstStyle/>
          <a:p>
            <a:pPr marL="0" indent="0">
              <a:spcBef>
                <a:spcPts val="1800"/>
              </a:spcBef>
              <a:buNone/>
            </a:pPr>
            <a:r>
              <a:rPr lang="en-US" sz="1400" b="1" dirty="0"/>
              <a:t>The solar panel production process </a:t>
            </a:r>
            <a:r>
              <a:rPr lang="en-US" sz="1400" dirty="0"/>
              <a:t>consists of five main steps: </a:t>
            </a:r>
          </a:p>
          <a:p>
            <a:pPr marL="342900" indent="-342900">
              <a:spcBef>
                <a:spcPts val="600"/>
              </a:spcBef>
              <a:buAutoNum type="arabicParenBoth"/>
            </a:pPr>
            <a:r>
              <a:rPr lang="en-US" sz="1400" dirty="0"/>
              <a:t>The carbothermic reduction of quartzite (SiO</a:t>
            </a:r>
            <a:r>
              <a:rPr lang="en-US" sz="1400" baseline="-25000" dirty="0"/>
              <a:t>2</a:t>
            </a:r>
            <a:r>
              <a:rPr lang="en-US" sz="1400" dirty="0"/>
              <a:t>) to form metallurgical Si</a:t>
            </a:r>
          </a:p>
          <a:p>
            <a:pPr marL="342900" indent="-342900">
              <a:spcBef>
                <a:spcPts val="600"/>
              </a:spcBef>
              <a:buAutoNum type="arabicParenBoth"/>
            </a:pPr>
            <a:r>
              <a:rPr lang="en-US" sz="1400" dirty="0"/>
              <a:t>Creation of polysilicon through CVD or FBR</a:t>
            </a:r>
          </a:p>
          <a:p>
            <a:pPr marL="342900" indent="-342900">
              <a:spcBef>
                <a:spcPts val="600"/>
              </a:spcBef>
              <a:buAutoNum type="arabicParenBoth"/>
            </a:pPr>
            <a:r>
              <a:rPr lang="en-US" sz="1400" dirty="0"/>
              <a:t>Slicing of casted ingots into wafers </a:t>
            </a:r>
          </a:p>
          <a:p>
            <a:pPr marL="342900" indent="-342900">
              <a:spcBef>
                <a:spcPts val="600"/>
              </a:spcBef>
              <a:buAutoNum type="arabicParenBoth"/>
            </a:pPr>
            <a:r>
              <a:rPr lang="en-US" sz="1400" dirty="0"/>
              <a:t>Transformation of wafers into cells</a:t>
            </a:r>
          </a:p>
          <a:p>
            <a:pPr marL="342900" indent="-342900">
              <a:spcBef>
                <a:spcPts val="600"/>
              </a:spcBef>
              <a:buAutoNum type="arabicParenBoth"/>
            </a:pPr>
            <a:r>
              <a:rPr lang="en-US" sz="1400" dirty="0"/>
              <a:t>Combination of cells into panels, which are stacked, laminated, and fitted with frames and junction boxes</a:t>
            </a:r>
            <a:endParaRPr lang="en-US" sz="1400" baseline="-25000" dirty="0"/>
          </a:p>
        </p:txBody>
      </p:sp>
      <p:sp>
        <p:nvSpPr>
          <p:cNvPr id="9" name="btfpBulletedList771181">
            <a:extLst>
              <a:ext uri="{FF2B5EF4-FFF2-40B4-BE49-F238E27FC236}">
                <a16:creationId xmlns:a16="http://schemas.microsoft.com/office/drawing/2014/main" id="{FF00619F-5676-A611-5CE1-F75AA35D61B4}"/>
              </a:ext>
            </a:extLst>
          </p:cNvPr>
          <p:cNvSpPr txBox="1"/>
          <p:nvPr>
            <p:custDataLst>
              <p:tags r:id="rId6"/>
            </p:custDataLst>
          </p:nvPr>
        </p:nvSpPr>
        <p:spPr bwMode="gray">
          <a:xfrm>
            <a:off x="4176518" y="3631874"/>
            <a:ext cx="7507288" cy="503590"/>
          </a:xfrm>
          <a:prstGeom prst="rect">
            <a:avLst/>
          </a:prstGeom>
          <a:noFill/>
        </p:spPr>
        <p:txBody>
          <a:bodyPr vert="horz" wrap="square" lIns="36000" tIns="36000" rIns="36000" bIns="36000" rtlCol="0" anchor="t">
            <a:spAutoFit/>
          </a:bodyPr>
          <a:lstStyle/>
          <a:p>
            <a:pPr marL="0" indent="0">
              <a:spcBef>
                <a:spcPts val="1800"/>
              </a:spcBef>
              <a:buNone/>
            </a:pPr>
            <a:r>
              <a:rPr lang="en-US" sz="1400"/>
              <a:t>Currently, </a:t>
            </a:r>
            <a:r>
              <a:rPr lang="en-US" sz="1400" b="1"/>
              <a:t>manufacturing capacity exceeds demand along each step of the production process </a:t>
            </a:r>
            <a:r>
              <a:rPr lang="en-US" sz="1400"/>
              <a:t>by at least 70%. Overcapacity is expected to persist until at least 2030.</a:t>
            </a:r>
            <a:endParaRPr lang="en-US" sz="1200"/>
          </a:p>
        </p:txBody>
      </p:sp>
      <p:sp>
        <p:nvSpPr>
          <p:cNvPr id="10" name="btfpBulletedList771181">
            <a:extLst>
              <a:ext uri="{FF2B5EF4-FFF2-40B4-BE49-F238E27FC236}">
                <a16:creationId xmlns:a16="http://schemas.microsoft.com/office/drawing/2014/main" id="{9F1FA32F-ACAC-353C-68F2-55579622E18C}"/>
              </a:ext>
            </a:extLst>
          </p:cNvPr>
          <p:cNvSpPr txBox="1"/>
          <p:nvPr>
            <p:custDataLst>
              <p:tags r:id="rId7"/>
            </p:custDataLst>
          </p:nvPr>
        </p:nvSpPr>
        <p:spPr bwMode="gray">
          <a:xfrm>
            <a:off x="4176518" y="4331684"/>
            <a:ext cx="7507288" cy="1226865"/>
          </a:xfrm>
          <a:prstGeom prst="rect">
            <a:avLst/>
          </a:prstGeom>
          <a:noFill/>
        </p:spPr>
        <p:txBody>
          <a:bodyPr vert="horz" wrap="square" lIns="36000" tIns="36000" rIns="36000" bIns="36000" rtlCol="0" anchor="t">
            <a:spAutoFit/>
          </a:bodyPr>
          <a:lstStyle/>
          <a:p>
            <a:pPr marL="0" indent="0">
              <a:spcBef>
                <a:spcPts val="1800"/>
              </a:spcBef>
              <a:buNone/>
            </a:pPr>
            <a:r>
              <a:rPr lang="en-US" sz="1400" dirty="0"/>
              <a:t>Over time, </a:t>
            </a:r>
            <a:r>
              <a:rPr lang="en-US" sz="1400" b="1" dirty="0"/>
              <a:t>China has become the dominant player </a:t>
            </a:r>
            <a:r>
              <a:rPr lang="en-US" sz="1400" dirty="0"/>
              <a:t>along every step of the solar panel production chain, with </a:t>
            </a:r>
            <a:r>
              <a:rPr lang="en-US" sz="1400" b="1" dirty="0"/>
              <a:t>at least 75% market share </a:t>
            </a:r>
            <a:r>
              <a:rPr lang="en-US" sz="1400" dirty="0"/>
              <a:t>in every step. China’s market dominance is driven by low production costs and high investment barriers.</a:t>
            </a:r>
          </a:p>
          <a:p>
            <a:pPr marL="0" indent="0">
              <a:spcBef>
                <a:spcPts val="600"/>
              </a:spcBef>
              <a:buNone/>
            </a:pPr>
            <a:r>
              <a:rPr lang="en-US" sz="1400" b="1" dirty="0"/>
              <a:t>U.S. manufacturing capacity has </a:t>
            </a:r>
            <a:r>
              <a:rPr lang="en-US" sz="1400" dirty="0"/>
              <a:t>grown rapidly from </a:t>
            </a:r>
            <a:r>
              <a:rPr lang="en-US" sz="1400" b="1" dirty="0"/>
              <a:t>~7GW in 2020 to over ~58 GW as of May 2025, driven by billions in public and private investment unlocked by IRA.</a:t>
            </a:r>
            <a:endParaRPr lang="en-US" sz="1200" dirty="0"/>
          </a:p>
        </p:txBody>
      </p:sp>
      <p:cxnSp>
        <p:nvCxnSpPr>
          <p:cNvPr id="11" name="Straight Connector 10">
            <a:extLst>
              <a:ext uri="{FF2B5EF4-FFF2-40B4-BE49-F238E27FC236}">
                <a16:creationId xmlns:a16="http://schemas.microsoft.com/office/drawing/2014/main" id="{BDC9595A-C9C8-CBF5-142B-91BB0F04C5D2}"/>
              </a:ext>
            </a:extLst>
          </p:cNvPr>
          <p:cNvCxnSpPr>
            <a:cxnSpLocks/>
          </p:cNvCxnSpPr>
          <p:nvPr/>
        </p:nvCxnSpPr>
        <p:spPr bwMode="gray">
          <a:xfrm>
            <a:off x="4176518" y="2833954"/>
            <a:ext cx="7502525" cy="0"/>
          </a:xfrm>
          <a:prstGeom prst="line">
            <a:avLst/>
          </a:prstGeom>
          <a:ln w="19050"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5909612-18FF-28F7-89BD-92F7D38FEE75}"/>
              </a:ext>
            </a:extLst>
          </p:cNvPr>
          <p:cNvCxnSpPr>
            <a:cxnSpLocks/>
          </p:cNvCxnSpPr>
          <p:nvPr/>
        </p:nvCxnSpPr>
        <p:spPr bwMode="gray">
          <a:xfrm>
            <a:off x="4176518" y="3533764"/>
            <a:ext cx="7502525" cy="0"/>
          </a:xfrm>
          <a:prstGeom prst="line">
            <a:avLst/>
          </a:prstGeom>
          <a:ln w="19050"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88824FD-141E-1C3F-F634-29892690CE87}"/>
              </a:ext>
            </a:extLst>
          </p:cNvPr>
          <p:cNvCxnSpPr>
            <a:cxnSpLocks/>
          </p:cNvCxnSpPr>
          <p:nvPr/>
        </p:nvCxnSpPr>
        <p:spPr bwMode="gray">
          <a:xfrm>
            <a:off x="4176518" y="5656659"/>
            <a:ext cx="7502525" cy="0"/>
          </a:xfrm>
          <a:prstGeom prst="line">
            <a:avLst/>
          </a:prstGeom>
          <a:ln w="19050"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9" name="Straight Connector 14">
            <a:extLst>
              <a:ext uri="{FF2B5EF4-FFF2-40B4-BE49-F238E27FC236}">
                <a16:creationId xmlns:a16="http://schemas.microsoft.com/office/drawing/2014/main" id="{888824FD-141E-1C3F-F634-29892690CE87}"/>
              </a:ext>
            </a:extLst>
          </p:cNvPr>
          <p:cNvCxnSpPr>
            <a:cxnSpLocks/>
          </p:cNvCxnSpPr>
          <p:nvPr/>
        </p:nvCxnSpPr>
        <p:spPr bwMode="gray">
          <a:xfrm>
            <a:off x="4176518" y="4233574"/>
            <a:ext cx="7502525" cy="0"/>
          </a:xfrm>
          <a:prstGeom prst="line">
            <a:avLst/>
          </a:prstGeom>
          <a:ln w="19050"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6" name="btfpBulletedList771181">
            <a:extLst>
              <a:ext uri="{FF2B5EF4-FFF2-40B4-BE49-F238E27FC236}">
                <a16:creationId xmlns:a16="http://schemas.microsoft.com/office/drawing/2014/main" id="{21824AA5-1411-0215-F352-F67D83A68ABB}"/>
              </a:ext>
            </a:extLst>
          </p:cNvPr>
          <p:cNvSpPr txBox="1"/>
          <p:nvPr>
            <p:custDataLst>
              <p:tags r:id="rId8"/>
            </p:custDataLst>
          </p:nvPr>
        </p:nvSpPr>
        <p:spPr bwMode="gray">
          <a:xfrm>
            <a:off x="4176518" y="5754766"/>
            <a:ext cx="7507288" cy="503590"/>
          </a:xfrm>
          <a:prstGeom prst="rect">
            <a:avLst/>
          </a:prstGeom>
          <a:noFill/>
        </p:spPr>
        <p:txBody>
          <a:bodyPr vert="horz" wrap="square" lIns="36000" tIns="36000" rIns="36000" bIns="36000" rtlCol="0" anchor="t">
            <a:spAutoFit/>
          </a:bodyPr>
          <a:lstStyle/>
          <a:p>
            <a:pPr marL="0" indent="0">
              <a:spcBef>
                <a:spcPts val="1800"/>
              </a:spcBef>
              <a:buNone/>
            </a:pPr>
            <a:r>
              <a:rPr lang="en-US" sz="1400" dirty="0"/>
              <a:t>Solar </a:t>
            </a:r>
            <a:r>
              <a:rPr lang="en-US" sz="1400" b="1" dirty="0"/>
              <a:t>module production is the most localized step of the supply chain</a:t>
            </a:r>
            <a:r>
              <a:rPr lang="en-US" sz="1400" dirty="0"/>
              <a:t>, with 19 countries having more than 1 gigawatt of assembly capacity.</a:t>
            </a:r>
          </a:p>
        </p:txBody>
      </p:sp>
      <p:sp>
        <p:nvSpPr>
          <p:cNvPr id="4" name="Title 2">
            <a:extLst>
              <a:ext uri="{FF2B5EF4-FFF2-40B4-BE49-F238E27FC236}">
                <a16:creationId xmlns:a16="http://schemas.microsoft.com/office/drawing/2014/main" id="{58351EF7-3923-B8F2-993D-AACA93684679}"/>
              </a:ext>
            </a:extLst>
          </p:cNvPr>
          <p:cNvSpPr txBox="1">
            <a:spLocks/>
          </p:cNvSpPr>
          <p:nvPr/>
        </p:nvSpPr>
        <p:spPr>
          <a:xfrm>
            <a:off x="508194" y="5065292"/>
            <a:ext cx="3165987" cy="784830"/>
          </a:xfrm>
          <a:prstGeom prst="rect">
            <a:avLst/>
          </a:prstGeom>
          <a:solidFill>
            <a:srgbClr val="9D9D9D">
              <a:alpha val="67059"/>
            </a:srgbClr>
          </a:solidFill>
        </p:spPr>
        <p:txBody>
          <a:bodyPr vert="horz" lIns="91440" tIns="0" rIns="91440" bIns="45720" rtlCol="0" anchor="b" anchorCtr="0">
            <a:spAutoFit/>
          </a:bodyPr>
          <a:lstStyle>
            <a:lvl1pPr algn="l" defTabSz="711200" rtl="0" eaLnBrk="1" latinLnBrk="0" hangingPunct="1">
              <a:lnSpc>
                <a:spcPct val="100000"/>
              </a:lnSpc>
              <a:spcBef>
                <a:spcPct val="0"/>
              </a:spcBef>
              <a:buNone/>
              <a:defRPr sz="2800" b="1" kern="1200" baseline="0">
                <a:solidFill>
                  <a:schemeClr val="tx1"/>
                </a:solidFill>
                <a:latin typeface="+mj-lt"/>
                <a:ea typeface="+mj-ea"/>
                <a:cs typeface="+mj-cs"/>
              </a:defRPr>
            </a:lvl1p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a:ea typeface="+mj-ea"/>
                <a:cs typeface="+mj-cs"/>
              </a:rPr>
              <a:t>Key messages</a:t>
            </a:r>
            <a:br>
              <a:rPr kumimoji="0" lang="en-US" sz="2400" b="1" i="0" u="none" strike="noStrike" kern="1200" cap="none" spc="0" normalizeH="0" baseline="0" noProof="0">
                <a:ln>
                  <a:noFill/>
                </a:ln>
                <a:solidFill>
                  <a:srgbClr val="FFFFFF"/>
                </a:solidFill>
                <a:effectLst/>
                <a:uLnTx/>
                <a:uFillTx/>
                <a:latin typeface="Arial"/>
                <a:ea typeface="+mj-ea"/>
                <a:cs typeface="+mj-cs"/>
              </a:rPr>
            </a:br>
            <a:r>
              <a:rPr lang="en-US" sz="2400" b="0">
                <a:solidFill>
                  <a:schemeClr val="bg1"/>
                </a:solidFill>
              </a:rPr>
              <a:t>Solar Supply Chain</a:t>
            </a:r>
            <a:endParaRPr kumimoji="0" lang="en-US" sz="2400" b="1" i="0" u="none" strike="noStrike" kern="1200" cap="none" spc="0" normalizeH="0" baseline="0" noProof="0">
              <a:ln>
                <a:noFill/>
              </a:ln>
              <a:solidFill>
                <a:srgbClr val="FFFFFF"/>
              </a:solidFill>
              <a:effectLst/>
              <a:uLnTx/>
              <a:uFillTx/>
              <a:latin typeface="Arial"/>
              <a:ea typeface="+mj-ea"/>
              <a:cs typeface="+mj-cs"/>
            </a:endParaRPr>
          </a:p>
        </p:txBody>
      </p:sp>
    </p:spTree>
    <p:custDataLst>
      <p:tags r:id="rId1"/>
    </p:custDataLst>
    <p:extLst>
      <p:ext uri="{BB962C8B-B14F-4D97-AF65-F5344CB8AC3E}">
        <p14:creationId xmlns:p14="http://schemas.microsoft.com/office/powerpoint/2010/main" val="226546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60878-B666-3A09-77EF-CECC96F5A00C}"/>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B8EBACF6-254A-3DAC-4E35-5A4572D14BE4}"/>
              </a:ext>
            </a:extLst>
          </p:cNvPr>
          <p:cNvGraphicFramePr>
            <a:graphicFrameLocks noChangeAspect="1"/>
          </p:cNvGraphicFramePr>
          <p:nvPr>
            <p:custDataLst>
              <p:tags r:id="rId1"/>
            </p:custDataLst>
            <p:extLst>
              <p:ext uri="{D42A27DB-BD31-4B8C-83A1-F6EECF244321}">
                <p14:modId xmlns:p14="http://schemas.microsoft.com/office/powerpoint/2010/main" val="217863852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7" imgW="7772400" imgH="10058400" progId="TCLayout.ActiveDocument.1">
                  <p:embed/>
                </p:oleObj>
              </mc:Choice>
              <mc:Fallback>
                <p:oleObj name="think-cell Slide" r:id="rId47" imgW="7772400" imgH="10058400" progId="TCLayout.ActiveDocument.1">
                  <p:embed/>
                  <p:pic>
                    <p:nvPicPr>
                      <p:cNvPr id="12" name="think-cell data - do not delete" hidden="1">
                        <a:extLst>
                          <a:ext uri="{FF2B5EF4-FFF2-40B4-BE49-F238E27FC236}">
                            <a16:creationId xmlns:a16="http://schemas.microsoft.com/office/drawing/2014/main" id="{B8EBACF6-254A-3DAC-4E35-5A4572D14BE4}"/>
                          </a:ext>
                        </a:extLst>
                      </p:cNvPr>
                      <p:cNvPicPr/>
                      <p:nvPr/>
                    </p:nvPicPr>
                    <p:blipFill>
                      <a:blip/>
                      <a:stretch>
                        <a:fillRect/>
                      </a:stretch>
                    </p:blipFill>
                    <p:spPr>
                      <a:xfrm>
                        <a:off x="1588" y="1588"/>
                        <a:ext cx="1227" cy="1588"/>
                      </a:xfrm>
                      <a:prstGeom prst="rect">
                        <a:avLst/>
                      </a:prstGeom>
                    </p:spPr>
                  </p:pic>
                </p:oleObj>
              </mc:Fallback>
            </mc:AlternateContent>
          </a:graphicData>
        </a:graphic>
      </p:graphicFrame>
      <p:sp>
        <p:nvSpPr>
          <p:cNvPr id="1328" name="Rectangle 1327">
            <a:extLst>
              <a:ext uri="{FF2B5EF4-FFF2-40B4-BE49-F238E27FC236}">
                <a16:creationId xmlns:a16="http://schemas.microsoft.com/office/drawing/2014/main" id="{AF943EEF-2BAF-0870-CD60-260DC4A71728}"/>
              </a:ext>
            </a:extLst>
          </p:cNvPr>
          <p:cNvSpPr/>
          <p:nvPr>
            <p:custDataLst>
              <p:tags r:id="rId2"/>
            </p:custDataLst>
          </p:nvPr>
        </p:nvSpPr>
        <p:spPr bwMode="gray">
          <a:xfrm>
            <a:off x="1540896" y="4191000"/>
            <a:ext cx="3931920" cy="1428750"/>
          </a:xfrm>
          <a:prstGeom prst="rect">
            <a:avLst/>
          </a:prstGeom>
          <a:solidFill>
            <a:schemeClr val="tx2">
              <a:alpha val="14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defTabSz="914400">
              <a:spcBef>
                <a:spcPts val="0"/>
              </a:spcBef>
              <a:buNone/>
              <a:defRPr/>
            </a:pPr>
            <a:endParaRPr lang="en-US" sz="900">
              <a:solidFill>
                <a:schemeClr val="tx1"/>
              </a:solidFill>
            </a:endParaRPr>
          </a:p>
        </p:txBody>
      </p:sp>
      <p:sp>
        <p:nvSpPr>
          <p:cNvPr id="1316" name="Rectangle 1315">
            <a:extLst>
              <a:ext uri="{FF2B5EF4-FFF2-40B4-BE49-F238E27FC236}">
                <a16:creationId xmlns:a16="http://schemas.microsoft.com/office/drawing/2014/main" id="{8CA1C23D-933E-B6C4-1DA4-204ECECBB16B}"/>
              </a:ext>
            </a:extLst>
          </p:cNvPr>
          <p:cNvSpPr/>
          <p:nvPr>
            <p:custDataLst>
              <p:tags r:id="rId3"/>
            </p:custDataLst>
          </p:nvPr>
        </p:nvSpPr>
        <p:spPr bwMode="gray">
          <a:xfrm>
            <a:off x="5500688" y="4191000"/>
            <a:ext cx="1920240" cy="1428750"/>
          </a:xfrm>
          <a:prstGeom prst="rect">
            <a:avLst/>
          </a:prstGeom>
          <a:solidFill>
            <a:schemeClr val="tx2">
              <a:alpha val="14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defTabSz="914400">
              <a:spcBef>
                <a:spcPts val="0"/>
              </a:spcBef>
              <a:buNone/>
              <a:defRPr/>
            </a:pPr>
            <a:endParaRPr lang="en-US" sz="900">
              <a:solidFill>
                <a:schemeClr val="tx1"/>
              </a:solidFill>
            </a:endParaRPr>
          </a:p>
        </p:txBody>
      </p:sp>
      <p:sp>
        <p:nvSpPr>
          <p:cNvPr id="1317" name="Rectangle 1316">
            <a:extLst>
              <a:ext uri="{FF2B5EF4-FFF2-40B4-BE49-F238E27FC236}">
                <a16:creationId xmlns:a16="http://schemas.microsoft.com/office/drawing/2014/main" id="{2625E654-6990-200F-DBC1-1F8372DCB048}"/>
              </a:ext>
            </a:extLst>
          </p:cNvPr>
          <p:cNvSpPr/>
          <p:nvPr>
            <p:custDataLst>
              <p:tags r:id="rId4"/>
            </p:custDataLst>
          </p:nvPr>
        </p:nvSpPr>
        <p:spPr bwMode="gray">
          <a:xfrm>
            <a:off x="7499350" y="4191000"/>
            <a:ext cx="1920240" cy="1428750"/>
          </a:xfrm>
          <a:prstGeom prst="rect">
            <a:avLst/>
          </a:prstGeom>
          <a:solidFill>
            <a:schemeClr val="tx2">
              <a:alpha val="14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defTabSz="914400">
              <a:spcBef>
                <a:spcPts val="0"/>
              </a:spcBef>
              <a:buNone/>
              <a:defRPr/>
            </a:pPr>
            <a:endParaRPr lang="en-US" sz="900">
              <a:solidFill>
                <a:schemeClr val="tx1"/>
              </a:solidFill>
            </a:endParaRPr>
          </a:p>
        </p:txBody>
      </p:sp>
      <p:sp>
        <p:nvSpPr>
          <p:cNvPr id="1318" name="Rectangle 1317">
            <a:extLst>
              <a:ext uri="{FF2B5EF4-FFF2-40B4-BE49-F238E27FC236}">
                <a16:creationId xmlns:a16="http://schemas.microsoft.com/office/drawing/2014/main" id="{538DDF24-EA60-1679-49B0-210A7B690594}"/>
              </a:ext>
            </a:extLst>
          </p:cNvPr>
          <p:cNvSpPr/>
          <p:nvPr>
            <p:custDataLst>
              <p:tags r:id="rId5"/>
            </p:custDataLst>
          </p:nvPr>
        </p:nvSpPr>
        <p:spPr bwMode="gray">
          <a:xfrm>
            <a:off x="9498013" y="4191000"/>
            <a:ext cx="1920240" cy="1428750"/>
          </a:xfrm>
          <a:prstGeom prst="rect">
            <a:avLst/>
          </a:prstGeom>
          <a:solidFill>
            <a:schemeClr val="tx2">
              <a:alpha val="14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defTabSz="914400">
              <a:spcBef>
                <a:spcPts val="0"/>
              </a:spcBef>
              <a:buNone/>
              <a:defRPr/>
            </a:pPr>
            <a:endParaRPr lang="en-US" sz="900">
              <a:solidFill>
                <a:schemeClr val="tx1"/>
              </a:solidFill>
            </a:endParaRPr>
          </a:p>
        </p:txBody>
      </p:sp>
      <p:sp>
        <p:nvSpPr>
          <p:cNvPr id="1063" name="Rectangle 1062">
            <a:extLst>
              <a:ext uri="{FF2B5EF4-FFF2-40B4-BE49-F238E27FC236}">
                <a16:creationId xmlns:a16="http://schemas.microsoft.com/office/drawing/2014/main" id="{C1221826-18A6-BF70-8161-1FAD7B1E0910}"/>
              </a:ext>
            </a:extLst>
          </p:cNvPr>
          <p:cNvSpPr/>
          <p:nvPr>
            <p:custDataLst>
              <p:tags r:id="rId6"/>
            </p:custDataLst>
          </p:nvPr>
        </p:nvSpPr>
        <p:spPr bwMode="gray">
          <a:xfrm>
            <a:off x="1501775" y="3024188"/>
            <a:ext cx="1920240" cy="1095375"/>
          </a:xfrm>
          <a:prstGeom prst="rect">
            <a:avLst/>
          </a:prstGeom>
          <a:solidFill>
            <a:srgbClr val="6BCDF6">
              <a:alpha val="1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defTabSz="914400">
              <a:spcBef>
                <a:spcPts val="0"/>
              </a:spcBef>
              <a:defRPr/>
            </a:pPr>
            <a:r>
              <a:rPr lang="en-US" sz="900">
                <a:solidFill>
                  <a:schemeClr val="tx1"/>
                </a:solidFill>
              </a:rPr>
              <a:t>Polysilicon is produced by refining </a:t>
            </a:r>
            <a:r>
              <a:rPr lang="en-US" sz="900" err="1">
                <a:solidFill>
                  <a:schemeClr val="tx1"/>
                </a:solidFill>
              </a:rPr>
              <a:t>SiO</a:t>
            </a:r>
            <a:r>
              <a:rPr lang="en-US" sz="900">
                <a:solidFill>
                  <a:schemeClr val="tx1"/>
                </a:solidFill>
              </a:rPr>
              <a:t>₂ into metallurgical-grade silicon, then purifying it via the </a:t>
            </a:r>
            <a:r>
              <a:rPr lang="en-US" sz="900" b="1">
                <a:solidFill>
                  <a:schemeClr val="tx1"/>
                </a:solidFill>
              </a:rPr>
              <a:t>Siemens process </a:t>
            </a:r>
            <a:r>
              <a:rPr lang="en-US" sz="900">
                <a:solidFill>
                  <a:schemeClr val="tx1"/>
                </a:solidFill>
              </a:rPr>
              <a:t>to achieve ultra-high purity (7–10N)</a:t>
            </a:r>
          </a:p>
        </p:txBody>
      </p:sp>
      <p:sp>
        <p:nvSpPr>
          <p:cNvPr id="108" name="Title 1">
            <a:extLst>
              <a:ext uri="{FF2B5EF4-FFF2-40B4-BE49-F238E27FC236}">
                <a16:creationId xmlns:a16="http://schemas.microsoft.com/office/drawing/2014/main" id="{0E45AA7D-4261-E488-F166-C34E61A343D8}"/>
              </a:ext>
            </a:extLst>
          </p:cNvPr>
          <p:cNvSpPr>
            <a:spLocks noGrp="1"/>
          </p:cNvSpPr>
          <p:nvPr>
            <p:ph type="title"/>
          </p:nvPr>
        </p:nvSpPr>
        <p:spPr>
          <a:xfrm>
            <a:off x="367135" y="526741"/>
            <a:ext cx="11531600" cy="523220"/>
          </a:xfrm>
        </p:spPr>
        <p:txBody>
          <a:bodyPr vert="horz">
            <a:normAutofit fontScale="90000"/>
          </a:bodyPr>
          <a:lstStyle/>
          <a:p>
            <a:r>
              <a:rPr lang="en-US"/>
              <a:t>SiO</a:t>
            </a:r>
            <a:r>
              <a:rPr lang="en-US" baseline="-25000"/>
              <a:t>2</a:t>
            </a:r>
            <a:r>
              <a:rPr lang="en-US"/>
              <a:t> is refined to produce ingots, which are cut into wafers and then assembled into cells and modules</a:t>
            </a:r>
          </a:p>
        </p:txBody>
      </p:sp>
      <p:sp>
        <p:nvSpPr>
          <p:cNvPr id="73" name="btfpNotesBox361175">
            <a:extLst>
              <a:ext uri="{FF2B5EF4-FFF2-40B4-BE49-F238E27FC236}">
                <a16:creationId xmlns:a16="http://schemas.microsoft.com/office/drawing/2014/main" id="{EBE82737-431C-3C5E-79E5-E82691FE3EC9}"/>
              </a:ext>
            </a:extLst>
          </p:cNvPr>
          <p:cNvSpPr txBox="1"/>
          <p:nvPr>
            <p:custDataLst>
              <p:tags r:id="rId7"/>
            </p:custDataLst>
          </p:nvPr>
        </p:nvSpPr>
        <p:spPr bwMode="gray">
          <a:xfrm>
            <a:off x="330196" y="6300216"/>
            <a:ext cx="9144000" cy="492443"/>
          </a:xfrm>
          <a:prstGeom prst="rect">
            <a:avLst/>
          </a:prstGeom>
          <a:noFill/>
        </p:spPr>
        <p:txBody>
          <a:bodyPr vert="horz" wrap="square" lIns="0" tIns="0" rIns="0" bIns="0" rtlCol="0" anchor="b">
            <a:spAutoFit/>
          </a:bodyPr>
          <a:lstStyle/>
          <a:p>
            <a:pPr marL="0" indent="0">
              <a:spcBef>
                <a:spcPts val="0"/>
              </a:spcBef>
              <a:buNone/>
            </a:pPr>
            <a:endParaRPr lang="en-US" sz="800" dirty="0">
              <a:solidFill>
                <a:srgbClr val="000000"/>
              </a:solidFill>
            </a:endParaRPr>
          </a:p>
          <a:p>
            <a:pPr marL="0" indent="0">
              <a:spcBef>
                <a:spcPts val="0"/>
              </a:spcBef>
              <a:buNone/>
            </a:pPr>
            <a:r>
              <a:rPr lang="en-US" sz="800" dirty="0">
                <a:solidFill>
                  <a:srgbClr val="000000"/>
                </a:solidFill>
              </a:rPr>
              <a:t>Sources: IEA PVPS, </a:t>
            </a:r>
            <a:r>
              <a:rPr lang="en-US" sz="800" dirty="0">
                <a:solidFill>
                  <a:srgbClr val="000000"/>
                </a:solidFill>
                <a:hlinkClick r:id="rId48"/>
              </a:rPr>
              <a:t>Trends in Photovoltaic Applications 2024</a:t>
            </a:r>
            <a:r>
              <a:rPr lang="en-US" sz="800" dirty="0">
                <a:solidFill>
                  <a:srgbClr val="000000"/>
                </a:solidFill>
              </a:rPr>
              <a:t> (2024); PV Education, </a:t>
            </a:r>
            <a:r>
              <a:rPr lang="en-US" sz="800" dirty="0">
                <a:solidFill>
                  <a:srgbClr val="000000"/>
                </a:solidFill>
                <a:hlinkClick r:id="rId49"/>
              </a:rPr>
              <a:t>Refining Silicon</a:t>
            </a:r>
            <a:r>
              <a:rPr lang="en-US" sz="800" dirty="0">
                <a:solidFill>
                  <a:srgbClr val="000000"/>
                </a:solidFill>
              </a:rPr>
              <a:t> (2025); PV Manufacturing, </a:t>
            </a:r>
            <a:r>
              <a:rPr lang="en-US" sz="800" dirty="0">
                <a:solidFill>
                  <a:srgbClr val="000000"/>
                </a:solidFill>
                <a:hlinkClick r:id="rId50"/>
              </a:rPr>
              <a:t>Wafering</a:t>
            </a:r>
            <a:r>
              <a:rPr lang="en-US" sz="800" dirty="0">
                <a:solidFill>
                  <a:srgbClr val="000000"/>
                </a:solidFill>
              </a:rPr>
              <a:t> (2025); images from IEA, </a:t>
            </a:r>
            <a:r>
              <a:rPr lang="en-US" sz="800" dirty="0">
                <a:solidFill>
                  <a:srgbClr val="000000"/>
                </a:solidFill>
                <a:hlinkClick r:id="rId51"/>
              </a:rPr>
              <a:t>Solar PV Global Supply Chains</a:t>
            </a:r>
            <a:r>
              <a:rPr lang="en-US" sz="800" dirty="0">
                <a:solidFill>
                  <a:srgbClr val="000000"/>
                </a:solidFill>
              </a:rPr>
              <a:t> (2022); IEA, </a:t>
            </a:r>
            <a:r>
              <a:rPr lang="en-US" sz="800" dirty="0">
                <a:solidFill>
                  <a:srgbClr val="000000"/>
                </a:solidFill>
                <a:hlinkClick r:id="rId52"/>
              </a:rPr>
              <a:t>Solar PV Manufacturing Capacity by Country and Region</a:t>
            </a:r>
            <a:r>
              <a:rPr lang="en-US" sz="800" dirty="0">
                <a:solidFill>
                  <a:srgbClr val="000000"/>
                </a:solidFill>
              </a:rPr>
              <a:t> (2021).</a:t>
            </a:r>
          </a:p>
          <a:p>
            <a:pPr marL="0" indent="0">
              <a:spcBef>
                <a:spcPts val="0"/>
              </a:spcBef>
              <a:buNone/>
            </a:pPr>
            <a:r>
              <a:rPr lang="en-US" sz="800" dirty="0">
                <a:solidFill>
                  <a:srgbClr val="000000"/>
                </a:solidFill>
              </a:rPr>
              <a:t>Credit: </a:t>
            </a:r>
            <a:r>
              <a:rPr lang="en-US" sz="800" dirty="0" err="1">
                <a:solidFill>
                  <a:srgbClr val="000000"/>
                </a:solidFill>
              </a:rPr>
              <a:t>Taicheng</a:t>
            </a:r>
            <a:r>
              <a:rPr lang="en-US" sz="800" dirty="0">
                <a:solidFill>
                  <a:srgbClr val="000000"/>
                </a:solidFill>
              </a:rPr>
              <a:t> Jin, Hassan Riaz,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 Heonjae Lee, </a:t>
            </a:r>
            <a:r>
              <a:rPr lang="en-US" sz="800" dirty="0" err="1">
                <a:solidFill>
                  <a:srgbClr val="000000"/>
                </a:solidFill>
              </a:rPr>
              <a:t>Hyae</a:t>
            </a:r>
            <a:r>
              <a:rPr lang="en-US" sz="800" dirty="0">
                <a:solidFill>
                  <a:srgbClr val="000000"/>
                </a:solidFill>
              </a:rPr>
              <a:t> Ryung Kim, and</a:t>
            </a:r>
            <a:r>
              <a:rPr lang="en-US" sz="800" dirty="0"/>
              <a:t> </a:t>
            </a:r>
            <a:r>
              <a:rPr lang="en-US" sz="800" dirty="0">
                <a:solidFill>
                  <a:srgbClr val="46647B"/>
                </a:solidFill>
                <a:hlinkClick r:id="rId53">
                  <a:extLst>
                    <a:ext uri="{A12FA001-AC4F-418D-AE19-62706E023703}">
                      <ahyp:hlinkClr xmlns:ahyp="http://schemas.microsoft.com/office/drawing/2018/hyperlinkcolor" val="tx"/>
                    </a:ext>
                  </a:extLst>
                </a:hlinkClick>
              </a:rPr>
              <a:t>Gernot Wagner</a:t>
            </a:r>
            <a:r>
              <a:rPr lang="en-US" sz="800" dirty="0">
                <a:solidFill>
                  <a:srgbClr val="000000"/>
                </a:solidFill>
              </a:rPr>
              <a:t>. </a:t>
            </a:r>
            <a:r>
              <a:rPr lang="en-US" sz="800" dirty="0">
                <a:solidFill>
                  <a:srgbClr val="46647B"/>
                </a:solidFill>
                <a:hlinkClick r:id="rId54">
                  <a:extLst>
                    <a:ext uri="{A12FA001-AC4F-418D-AE19-62706E023703}">
                      <ahyp:hlinkClr xmlns:ahyp="http://schemas.microsoft.com/office/drawing/2018/hyperlinkcolor" val="tx"/>
                    </a:ext>
                  </a:extLst>
                </a:hlinkClick>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46647B"/>
                </a:solidFill>
                <a:hlinkClick r:id="rId55">
                  <a:extLst>
                    <a:ext uri="{A12FA001-AC4F-418D-AE19-62706E023703}">
                      <ahyp:hlinkClr xmlns:ahyp="http://schemas.microsoft.com/office/drawing/2018/hyperlinkcolor" val="tx"/>
                    </a:ext>
                  </a:extLst>
                </a:hlinkClick>
              </a:rPr>
              <a:t>Scaling Solar</a:t>
            </a:r>
            <a:r>
              <a:rPr lang="en-US" sz="800" dirty="0">
                <a:solidFill>
                  <a:srgbClr val="000000"/>
                </a:solidFill>
              </a:rPr>
              <a:t>” (</a:t>
            </a:r>
            <a:r>
              <a:rPr lang="en-US" sz="800" dirty="0">
                <a:solidFill>
                  <a:srgbClr val="000000"/>
                </a:solidFill>
                <a:latin typeface="Arial"/>
              </a:rPr>
              <a:t>14 August 2025</a:t>
            </a:r>
            <a:r>
              <a:rPr lang="en-US" sz="800" dirty="0">
                <a:solidFill>
                  <a:srgbClr val="000000"/>
                </a:solidFill>
              </a:rPr>
              <a:t>).</a:t>
            </a:r>
            <a:endParaRPr lang="en-US" sz="800" dirty="0">
              <a:solidFill>
                <a:srgbClr val="000000"/>
              </a:solidFill>
              <a:cs typeface="Arial"/>
            </a:endParaRPr>
          </a:p>
        </p:txBody>
      </p:sp>
      <p:grpSp>
        <p:nvGrpSpPr>
          <p:cNvPr id="1341" name="Group 1340">
            <a:extLst>
              <a:ext uri="{FF2B5EF4-FFF2-40B4-BE49-F238E27FC236}">
                <a16:creationId xmlns:a16="http://schemas.microsoft.com/office/drawing/2014/main" id="{7BA322B4-6EFE-6B0A-6C0E-65F5A2C03886}"/>
              </a:ext>
            </a:extLst>
          </p:cNvPr>
          <p:cNvGrpSpPr/>
          <p:nvPr>
            <p:custDataLst>
              <p:tags r:id="rId8"/>
            </p:custDataLst>
          </p:nvPr>
        </p:nvGrpSpPr>
        <p:grpSpPr>
          <a:xfrm>
            <a:off x="1509712" y="1606550"/>
            <a:ext cx="9964737" cy="279400"/>
            <a:chOff x="1355725" y="1485857"/>
            <a:chExt cx="10118725" cy="279443"/>
          </a:xfrm>
        </p:grpSpPr>
        <p:grpSp>
          <p:nvGrpSpPr>
            <p:cNvPr id="1067" name="Group 1066">
              <a:extLst>
                <a:ext uri="{FF2B5EF4-FFF2-40B4-BE49-F238E27FC236}">
                  <a16:creationId xmlns:a16="http://schemas.microsoft.com/office/drawing/2014/main" id="{703223DB-8118-6F9D-CCB1-30EC36556CD7}"/>
                </a:ext>
              </a:extLst>
            </p:cNvPr>
            <p:cNvGrpSpPr/>
            <p:nvPr/>
          </p:nvGrpSpPr>
          <p:grpSpPr>
            <a:xfrm>
              <a:off x="1355725" y="1485857"/>
              <a:ext cx="2122488" cy="279443"/>
              <a:chOff x="732771" y="1485857"/>
              <a:chExt cx="2267477" cy="304843"/>
            </a:xfrm>
          </p:grpSpPr>
          <p:sp>
            <p:nvSpPr>
              <p:cNvPr id="1065" name="Arrow: Chevron 17">
                <a:extLst>
                  <a:ext uri="{FF2B5EF4-FFF2-40B4-BE49-F238E27FC236}">
                    <a16:creationId xmlns:a16="http://schemas.microsoft.com/office/drawing/2014/main" id="{861BB8B9-E99E-5CFA-FD64-A22B5FA5E005}"/>
                  </a:ext>
                </a:extLst>
              </p:cNvPr>
              <p:cNvSpPr/>
              <p:nvPr/>
            </p:nvSpPr>
            <p:spPr bwMode="gray">
              <a:xfrm>
                <a:off x="732771" y="1485857"/>
                <a:ext cx="1682665" cy="304843"/>
              </a:xfrm>
              <a:prstGeom prst="chevron">
                <a:avLst>
                  <a:gd name="adj" fmla="val 0"/>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chemeClr val="bg1"/>
                  </a:solidFill>
                  <a:effectLst/>
                  <a:uLnTx/>
                  <a:uFillTx/>
                  <a:latin typeface="Arial"/>
                  <a:ea typeface="+mn-ea"/>
                  <a:cs typeface="+mn-cs"/>
                </a:endParaRPr>
              </a:p>
            </p:txBody>
          </p:sp>
          <p:sp>
            <p:nvSpPr>
              <p:cNvPr id="45" name="Arrow: Chevron 17">
                <a:extLst>
                  <a:ext uri="{FF2B5EF4-FFF2-40B4-BE49-F238E27FC236}">
                    <a16:creationId xmlns:a16="http://schemas.microsoft.com/office/drawing/2014/main" id="{7B5E3FC9-5F53-E1A3-FD06-E2F4777C8318}"/>
                  </a:ext>
                </a:extLst>
              </p:cNvPr>
              <p:cNvSpPr/>
              <p:nvPr/>
            </p:nvSpPr>
            <p:spPr bwMode="gray">
              <a:xfrm>
                <a:off x="732771" y="1485857"/>
                <a:ext cx="2267477" cy="304843"/>
              </a:xfrm>
              <a:prstGeom prst="chevron">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Arial"/>
                    <a:ea typeface="+mn-ea"/>
                    <a:cs typeface="+mn-cs"/>
                  </a:rPr>
                  <a:t>Polysilicon</a:t>
                </a:r>
              </a:p>
            </p:txBody>
          </p:sp>
        </p:grpSp>
        <p:sp>
          <p:nvSpPr>
            <p:cNvPr id="2" name="Arrow: Chevron 17">
              <a:extLst>
                <a:ext uri="{FF2B5EF4-FFF2-40B4-BE49-F238E27FC236}">
                  <a16:creationId xmlns:a16="http://schemas.microsoft.com/office/drawing/2014/main" id="{E858BFFB-C428-CEA2-2E87-787061C4A530}"/>
                </a:ext>
              </a:extLst>
            </p:cNvPr>
            <p:cNvSpPr/>
            <p:nvPr/>
          </p:nvSpPr>
          <p:spPr bwMode="gray">
            <a:xfrm>
              <a:off x="3354388" y="1485857"/>
              <a:ext cx="2122488" cy="279443"/>
            </a:xfrm>
            <a:prstGeom prst="chevron">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Arial"/>
                  <a:ea typeface="+mn-ea"/>
                  <a:cs typeface="+mn-cs"/>
                </a:rPr>
                <a:t>Ingots</a:t>
              </a:r>
            </a:p>
          </p:txBody>
        </p:sp>
        <p:sp>
          <p:nvSpPr>
            <p:cNvPr id="3" name="Arrow: Chevron 17">
              <a:extLst>
                <a:ext uri="{FF2B5EF4-FFF2-40B4-BE49-F238E27FC236}">
                  <a16:creationId xmlns:a16="http://schemas.microsoft.com/office/drawing/2014/main" id="{0F819C0C-A404-4DD7-F6FF-4B69E5C27D43}"/>
                </a:ext>
              </a:extLst>
            </p:cNvPr>
            <p:cNvSpPr/>
            <p:nvPr/>
          </p:nvSpPr>
          <p:spPr bwMode="gray">
            <a:xfrm>
              <a:off x="5353050" y="1485857"/>
              <a:ext cx="2124075" cy="279443"/>
            </a:xfrm>
            <a:prstGeom prst="chevron">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Arial"/>
                  <a:ea typeface="+mn-ea"/>
                  <a:cs typeface="+mn-cs"/>
                </a:rPr>
                <a:t>Wafers</a:t>
              </a:r>
            </a:p>
          </p:txBody>
        </p:sp>
        <p:sp>
          <p:nvSpPr>
            <p:cNvPr id="5" name="Arrow: Chevron 17">
              <a:extLst>
                <a:ext uri="{FF2B5EF4-FFF2-40B4-BE49-F238E27FC236}">
                  <a16:creationId xmlns:a16="http://schemas.microsoft.com/office/drawing/2014/main" id="{E1A6E9F5-FA1E-B18A-7DA2-2C6DC26101BB}"/>
                </a:ext>
              </a:extLst>
            </p:cNvPr>
            <p:cNvSpPr/>
            <p:nvPr/>
          </p:nvSpPr>
          <p:spPr bwMode="gray">
            <a:xfrm>
              <a:off x="7351713" y="1485857"/>
              <a:ext cx="2124075" cy="279443"/>
            </a:xfrm>
            <a:prstGeom prst="chevron">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Arial"/>
                  <a:ea typeface="+mn-ea"/>
                  <a:cs typeface="+mn-cs"/>
                </a:rPr>
                <a:t>Cells</a:t>
              </a:r>
            </a:p>
          </p:txBody>
        </p:sp>
        <p:sp>
          <p:nvSpPr>
            <p:cNvPr id="7" name="Arrow: Chevron 17">
              <a:extLst>
                <a:ext uri="{FF2B5EF4-FFF2-40B4-BE49-F238E27FC236}">
                  <a16:creationId xmlns:a16="http://schemas.microsoft.com/office/drawing/2014/main" id="{D8FAD8F2-0E2B-C01A-E949-A06D2A82E026}"/>
                </a:ext>
              </a:extLst>
            </p:cNvPr>
            <p:cNvSpPr/>
            <p:nvPr>
              <p:custDataLst>
                <p:tags r:id="rId44"/>
              </p:custDataLst>
            </p:nvPr>
          </p:nvSpPr>
          <p:spPr bwMode="gray">
            <a:xfrm>
              <a:off x="9350375" y="1485857"/>
              <a:ext cx="2124075" cy="279443"/>
            </a:xfrm>
            <a:prstGeom prst="chevron">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Arial"/>
                  <a:ea typeface="+mn-ea"/>
                  <a:cs typeface="+mn-cs"/>
                </a:rPr>
                <a:t>Panel/Modules</a:t>
              </a:r>
            </a:p>
          </p:txBody>
        </p:sp>
      </p:grpSp>
      <p:grpSp>
        <p:nvGrpSpPr>
          <p:cNvPr id="24" name="Group 23">
            <a:extLst>
              <a:ext uri="{FF2B5EF4-FFF2-40B4-BE49-F238E27FC236}">
                <a16:creationId xmlns:a16="http://schemas.microsoft.com/office/drawing/2014/main" id="{F59DB451-E598-9A18-BFE0-E19706C9946A}"/>
              </a:ext>
            </a:extLst>
          </p:cNvPr>
          <p:cNvGrpSpPr/>
          <p:nvPr>
            <p:custDataLst>
              <p:tags r:id="rId9"/>
            </p:custDataLst>
          </p:nvPr>
        </p:nvGrpSpPr>
        <p:grpSpPr>
          <a:xfrm>
            <a:off x="1831975" y="2090738"/>
            <a:ext cx="1169988" cy="730250"/>
            <a:chOff x="-1298575" y="3128962"/>
            <a:chExt cx="1028700" cy="619126"/>
          </a:xfrm>
        </p:grpSpPr>
        <p:pic>
          <p:nvPicPr>
            <p:cNvPr id="1026" name="Picture 2">
              <a:extLst>
                <a:ext uri="{FF2B5EF4-FFF2-40B4-BE49-F238E27FC236}">
                  <a16:creationId xmlns:a16="http://schemas.microsoft.com/office/drawing/2014/main" id="{5651FDA9-BAF1-481E-83ED-318AF86DA412}"/>
                </a:ext>
              </a:extLst>
            </p:cNvPr>
            <p:cNvPicPr>
              <a:picLocks noChangeAspect="1" noChangeArrowheads="1"/>
            </p:cNvPicPr>
            <p:nvPr/>
          </p:nvPicPr>
          <p:blipFill rotWithShape="1">
            <a:blip r:embed="rId56" cstate="screen">
              <a:clrChange>
                <a:clrFrom>
                  <a:srgbClr val="F1D12E"/>
                </a:clrFrom>
                <a:clrTo>
                  <a:srgbClr val="F1D12E">
                    <a:alpha val="0"/>
                  </a:srgbClr>
                </a:clrTo>
              </a:clrChange>
              <a:extLst>
                <a:ext uri="{28A0092B-C50C-407E-A947-70E740481C1C}">
                  <a14:useLocalDpi xmlns:a14="http://schemas.microsoft.com/office/drawing/2010/main"/>
                </a:ext>
              </a:extLst>
            </a:blip>
            <a:srcRect/>
            <a:stretch/>
          </p:blipFill>
          <p:spPr bwMode="auto">
            <a:xfrm>
              <a:off x="-1298575" y="3128962"/>
              <a:ext cx="1028700" cy="619126"/>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C6DF3BA9-08DA-8450-09F5-62E992837F5A}"/>
                </a:ext>
              </a:extLst>
            </p:cNvPr>
            <p:cNvSpPr/>
            <p:nvPr/>
          </p:nvSpPr>
          <p:spPr bwMode="gray">
            <a:xfrm>
              <a:off x="-457200" y="3251200"/>
              <a:ext cx="187325" cy="2000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grpSp>
        <p:nvGrpSpPr>
          <p:cNvPr id="27" name="Group 26">
            <a:extLst>
              <a:ext uri="{FF2B5EF4-FFF2-40B4-BE49-F238E27FC236}">
                <a16:creationId xmlns:a16="http://schemas.microsoft.com/office/drawing/2014/main" id="{FC27B04A-0773-63F9-207D-2187865EBEB1}"/>
              </a:ext>
            </a:extLst>
          </p:cNvPr>
          <p:cNvGrpSpPr/>
          <p:nvPr>
            <p:custDataLst>
              <p:tags r:id="rId10"/>
            </p:custDataLst>
          </p:nvPr>
        </p:nvGrpSpPr>
        <p:grpSpPr>
          <a:xfrm>
            <a:off x="3844925" y="2073275"/>
            <a:ext cx="1119188" cy="728663"/>
            <a:chOff x="3765550" y="2506553"/>
            <a:chExt cx="1339448" cy="825610"/>
          </a:xfrm>
        </p:grpSpPr>
        <p:pic>
          <p:nvPicPr>
            <p:cNvPr id="15" name="Picture 2">
              <a:extLst>
                <a:ext uri="{FF2B5EF4-FFF2-40B4-BE49-F238E27FC236}">
                  <a16:creationId xmlns:a16="http://schemas.microsoft.com/office/drawing/2014/main" id="{76077C9D-0B81-4F11-6D89-06A84F7A7954}"/>
                </a:ext>
              </a:extLst>
            </p:cNvPr>
            <p:cNvPicPr>
              <a:picLocks noChangeAspect="1" noChangeArrowheads="1"/>
            </p:cNvPicPr>
            <p:nvPr/>
          </p:nvPicPr>
          <p:blipFill rotWithShape="1">
            <a:blip r:embed="rId57" cstate="screen">
              <a:extLst>
                <a:ext uri="{28A0092B-C50C-407E-A947-70E740481C1C}">
                  <a14:useLocalDpi xmlns:a14="http://schemas.microsoft.com/office/drawing/2010/main"/>
                </a:ext>
              </a:extLst>
            </a:blip>
            <a:srcRect/>
            <a:stretch/>
          </p:blipFill>
          <p:spPr bwMode="auto">
            <a:xfrm>
              <a:off x="3765550" y="2506553"/>
              <a:ext cx="1339448" cy="82561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189DF9C6-489E-92E3-FAEC-1CFD6ABCE933}"/>
                </a:ext>
              </a:extLst>
            </p:cNvPr>
            <p:cNvSpPr/>
            <p:nvPr/>
          </p:nvSpPr>
          <p:spPr bwMode="gray">
            <a:xfrm>
              <a:off x="4940300" y="2686050"/>
              <a:ext cx="164698" cy="3238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6" name="Rectangle 25">
              <a:extLst>
                <a:ext uri="{FF2B5EF4-FFF2-40B4-BE49-F238E27FC236}">
                  <a16:creationId xmlns:a16="http://schemas.microsoft.com/office/drawing/2014/main" id="{CE0FE151-4991-8DC7-BB26-828F74A273AD}"/>
                </a:ext>
              </a:extLst>
            </p:cNvPr>
            <p:cNvSpPr/>
            <p:nvPr/>
          </p:nvSpPr>
          <p:spPr bwMode="gray">
            <a:xfrm>
              <a:off x="3765550" y="2635250"/>
              <a:ext cx="114300" cy="3175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grpSp>
        <p:nvGrpSpPr>
          <p:cNvPr id="31" name="Group 30">
            <a:extLst>
              <a:ext uri="{FF2B5EF4-FFF2-40B4-BE49-F238E27FC236}">
                <a16:creationId xmlns:a16="http://schemas.microsoft.com/office/drawing/2014/main" id="{BD2B9F98-E2D4-FFD8-29A3-489700EBB243}"/>
              </a:ext>
            </a:extLst>
          </p:cNvPr>
          <p:cNvGrpSpPr/>
          <p:nvPr>
            <p:custDataLst>
              <p:tags r:id="rId11"/>
            </p:custDataLst>
          </p:nvPr>
        </p:nvGrpSpPr>
        <p:grpSpPr>
          <a:xfrm>
            <a:off x="5807075" y="2074863"/>
            <a:ext cx="1112838" cy="727075"/>
            <a:chOff x="5561524" y="2400300"/>
            <a:chExt cx="1363151" cy="928687"/>
          </a:xfrm>
        </p:grpSpPr>
        <p:pic>
          <p:nvPicPr>
            <p:cNvPr id="18" name="Picture 2">
              <a:extLst>
                <a:ext uri="{FF2B5EF4-FFF2-40B4-BE49-F238E27FC236}">
                  <a16:creationId xmlns:a16="http://schemas.microsoft.com/office/drawing/2014/main" id="{5176BD1D-213B-6A11-1BFA-E8D877B3D706}"/>
                </a:ext>
              </a:extLst>
            </p:cNvPr>
            <p:cNvPicPr>
              <a:picLocks noChangeAspect="1" noChangeArrowheads="1"/>
            </p:cNvPicPr>
            <p:nvPr/>
          </p:nvPicPr>
          <p:blipFill rotWithShape="1">
            <a:blip r:embed="rId58" cstate="screen">
              <a:extLst>
                <a:ext uri="{28A0092B-C50C-407E-A947-70E740481C1C}">
                  <a14:useLocalDpi xmlns:a14="http://schemas.microsoft.com/office/drawing/2010/main"/>
                </a:ext>
              </a:extLst>
            </a:blip>
            <a:srcRect/>
            <a:stretch/>
          </p:blipFill>
          <p:spPr bwMode="auto">
            <a:xfrm>
              <a:off x="5561524" y="2400300"/>
              <a:ext cx="1363151" cy="928687"/>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93802520-16AB-3CD8-C4B7-1550F02A1301}"/>
                </a:ext>
              </a:extLst>
            </p:cNvPr>
            <p:cNvSpPr/>
            <p:nvPr/>
          </p:nvSpPr>
          <p:spPr bwMode="gray">
            <a:xfrm>
              <a:off x="5561524" y="2418195"/>
              <a:ext cx="164698" cy="33770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0" name="Rectangle 29">
              <a:extLst>
                <a:ext uri="{FF2B5EF4-FFF2-40B4-BE49-F238E27FC236}">
                  <a16:creationId xmlns:a16="http://schemas.microsoft.com/office/drawing/2014/main" id="{7C5F6E0E-574A-3BA0-5FE1-A792120AEFE2}"/>
                </a:ext>
              </a:extLst>
            </p:cNvPr>
            <p:cNvSpPr/>
            <p:nvPr/>
          </p:nvSpPr>
          <p:spPr bwMode="gray">
            <a:xfrm>
              <a:off x="6759977" y="2526145"/>
              <a:ext cx="164698" cy="33770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grpSp>
        <p:nvGrpSpPr>
          <p:cNvPr id="36" name="Group 35">
            <a:extLst>
              <a:ext uri="{FF2B5EF4-FFF2-40B4-BE49-F238E27FC236}">
                <a16:creationId xmlns:a16="http://schemas.microsoft.com/office/drawing/2014/main" id="{E81C8BEA-6438-FAFA-2B06-09685261F95F}"/>
              </a:ext>
            </a:extLst>
          </p:cNvPr>
          <p:cNvGrpSpPr/>
          <p:nvPr>
            <p:custDataLst>
              <p:tags r:id="rId12"/>
            </p:custDataLst>
          </p:nvPr>
        </p:nvGrpSpPr>
        <p:grpSpPr>
          <a:xfrm>
            <a:off x="7762875" y="2132013"/>
            <a:ext cx="1208088" cy="687388"/>
            <a:chOff x="7002461" y="2082800"/>
            <a:chExt cx="2584962" cy="1228727"/>
          </a:xfrm>
        </p:grpSpPr>
        <p:pic>
          <p:nvPicPr>
            <p:cNvPr id="19" name="Picture 2">
              <a:extLst>
                <a:ext uri="{FF2B5EF4-FFF2-40B4-BE49-F238E27FC236}">
                  <a16:creationId xmlns:a16="http://schemas.microsoft.com/office/drawing/2014/main" id="{1B60D864-F189-A038-B73D-F3AE6A46C5D6}"/>
                </a:ext>
              </a:extLst>
            </p:cNvPr>
            <p:cNvPicPr>
              <a:picLocks noChangeAspect="1" noChangeArrowheads="1"/>
            </p:cNvPicPr>
            <p:nvPr/>
          </p:nvPicPr>
          <p:blipFill rotWithShape="1">
            <a:blip r:embed="rId59" cstate="screen">
              <a:extLst>
                <a:ext uri="{28A0092B-C50C-407E-A947-70E740481C1C}">
                  <a14:useLocalDpi xmlns:a14="http://schemas.microsoft.com/office/drawing/2010/main"/>
                </a:ext>
              </a:extLst>
            </a:blip>
            <a:srcRect/>
            <a:stretch/>
          </p:blipFill>
          <p:spPr bwMode="auto">
            <a:xfrm>
              <a:off x="7002461" y="2082800"/>
              <a:ext cx="2584962" cy="1228727"/>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98A867CC-57F2-9EA2-0228-FDDC57E848A2}"/>
                </a:ext>
              </a:extLst>
            </p:cNvPr>
            <p:cNvSpPr/>
            <p:nvPr/>
          </p:nvSpPr>
          <p:spPr bwMode="gray">
            <a:xfrm>
              <a:off x="7002461" y="2150638"/>
              <a:ext cx="350326" cy="42111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5" name="Rectangle 34">
              <a:extLst>
                <a:ext uri="{FF2B5EF4-FFF2-40B4-BE49-F238E27FC236}">
                  <a16:creationId xmlns:a16="http://schemas.microsoft.com/office/drawing/2014/main" id="{CED320AB-852D-CE9C-2F9B-74426925FD06}"/>
                </a:ext>
              </a:extLst>
            </p:cNvPr>
            <p:cNvSpPr/>
            <p:nvPr/>
          </p:nvSpPr>
          <p:spPr bwMode="gray">
            <a:xfrm>
              <a:off x="9410136" y="2207788"/>
              <a:ext cx="177287" cy="61161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grpSp>
        <p:nvGrpSpPr>
          <p:cNvPr id="38" name="Group 37">
            <a:extLst>
              <a:ext uri="{FF2B5EF4-FFF2-40B4-BE49-F238E27FC236}">
                <a16:creationId xmlns:a16="http://schemas.microsoft.com/office/drawing/2014/main" id="{DE52E2A1-3D25-61B6-2A05-95537A417B38}"/>
              </a:ext>
            </a:extLst>
          </p:cNvPr>
          <p:cNvGrpSpPr/>
          <p:nvPr>
            <p:custDataLst>
              <p:tags r:id="rId13"/>
            </p:custDataLst>
          </p:nvPr>
        </p:nvGrpSpPr>
        <p:grpSpPr>
          <a:xfrm>
            <a:off x="9813925" y="2138363"/>
            <a:ext cx="1177925" cy="674688"/>
            <a:chOff x="9544050" y="2398712"/>
            <a:chExt cx="1090613" cy="652463"/>
          </a:xfrm>
        </p:grpSpPr>
        <p:pic>
          <p:nvPicPr>
            <p:cNvPr id="21" name="Picture 2">
              <a:extLst>
                <a:ext uri="{FF2B5EF4-FFF2-40B4-BE49-F238E27FC236}">
                  <a16:creationId xmlns:a16="http://schemas.microsoft.com/office/drawing/2014/main" id="{025050A0-77D3-C289-B088-DE3C85AC8F35}"/>
                </a:ext>
              </a:extLst>
            </p:cNvPr>
            <p:cNvPicPr>
              <a:picLocks noChangeAspect="1" noChangeArrowheads="1"/>
            </p:cNvPicPr>
            <p:nvPr/>
          </p:nvPicPr>
          <p:blipFill rotWithShape="1">
            <a:blip r:embed="rId60" cstate="screen">
              <a:extLst>
                <a:ext uri="{28A0092B-C50C-407E-A947-70E740481C1C}">
                  <a14:useLocalDpi xmlns:a14="http://schemas.microsoft.com/office/drawing/2010/main"/>
                </a:ext>
              </a:extLst>
            </a:blip>
            <a:srcRect/>
            <a:stretch/>
          </p:blipFill>
          <p:spPr bwMode="auto">
            <a:xfrm>
              <a:off x="9544050" y="2398712"/>
              <a:ext cx="1090613" cy="652463"/>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a:extLst>
                <a:ext uri="{FF2B5EF4-FFF2-40B4-BE49-F238E27FC236}">
                  <a16:creationId xmlns:a16="http://schemas.microsoft.com/office/drawing/2014/main" id="{7775CBC7-9276-FB4F-F405-294E386315FE}"/>
                </a:ext>
              </a:extLst>
            </p:cNvPr>
            <p:cNvSpPr/>
            <p:nvPr/>
          </p:nvSpPr>
          <p:spPr bwMode="gray">
            <a:xfrm>
              <a:off x="9544050" y="2515766"/>
              <a:ext cx="120650" cy="24374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graphicFrame>
        <p:nvGraphicFramePr>
          <p:cNvPr id="41" name="Chart 40">
            <a:extLst>
              <a:ext uri="{FF2B5EF4-FFF2-40B4-BE49-F238E27FC236}">
                <a16:creationId xmlns:a16="http://schemas.microsoft.com/office/drawing/2014/main" id="{341F1F3F-38FD-CF9D-4941-77394385D161}"/>
              </a:ext>
            </a:extLst>
          </p:cNvPr>
          <p:cNvGraphicFramePr/>
          <p:nvPr>
            <p:custDataLst>
              <p:tags r:id="rId14"/>
            </p:custDataLst>
            <p:extLst>
              <p:ext uri="{D42A27DB-BD31-4B8C-83A1-F6EECF244321}">
                <p14:modId xmlns:p14="http://schemas.microsoft.com/office/powerpoint/2010/main" val="1023443198"/>
              </p:ext>
            </p:extLst>
          </p:nvPr>
        </p:nvGraphicFramePr>
        <p:xfrm>
          <a:off x="2809875" y="4221163"/>
          <a:ext cx="1412875" cy="1344612"/>
        </p:xfrm>
        <a:graphic>
          <a:graphicData uri="http://schemas.openxmlformats.org/drawingml/2006/chart">
            <c:chart xmlns:c="http://schemas.openxmlformats.org/drawingml/2006/chart" xmlns:r="http://schemas.openxmlformats.org/officeDocument/2006/relationships" r:id="rId61"/>
          </a:graphicData>
        </a:graphic>
      </p:graphicFrame>
      <p:sp>
        <p:nvSpPr>
          <p:cNvPr id="49" name="Text Placeholder 10">
            <a:extLst>
              <a:ext uri="{FF2B5EF4-FFF2-40B4-BE49-F238E27FC236}">
                <a16:creationId xmlns:a16="http://schemas.microsoft.com/office/drawing/2014/main" id="{C4B113DF-421C-33DE-74CD-CE9EA15C52A9}"/>
              </a:ext>
            </a:extLst>
          </p:cNvPr>
          <p:cNvSpPr>
            <a:spLocks noGrp="1"/>
          </p:cNvSpPr>
          <p:nvPr>
            <p:custDataLst>
              <p:tags r:id="rId15"/>
            </p:custDataLst>
          </p:nvPr>
        </p:nvSpPr>
        <p:spPr bwMode="auto">
          <a:xfrm>
            <a:off x="2559050" y="4391025"/>
            <a:ext cx="2667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00BDC918-174D-45EE-B0F9-36BDC1C3A6D8}" type="datetime'C''''''h''''''''''''''i''''''''''''''''''''n''''''''a'''''''">
              <a:rPr lang="en-US" altLang="en-US" sz="800" smtClean="0"/>
              <a:pPr marL="0" lvl="0" indent="0" algn="r">
                <a:spcBef>
                  <a:spcPct val="0"/>
                </a:spcBef>
                <a:spcAft>
                  <a:spcPct val="0"/>
                </a:spcAft>
                <a:buNone/>
              </a:pPr>
              <a:t>China</a:t>
            </a:fld>
            <a:endParaRPr lang="en-US" sz="800"/>
          </a:p>
        </p:txBody>
      </p:sp>
      <p:sp>
        <p:nvSpPr>
          <p:cNvPr id="11" name="Text Placeholder 10">
            <a:extLst>
              <a:ext uri="{FF2B5EF4-FFF2-40B4-BE49-F238E27FC236}">
                <a16:creationId xmlns:a16="http://schemas.microsoft.com/office/drawing/2014/main" id="{115DFB91-512B-3844-A114-92FBEDCA92F2}"/>
              </a:ext>
            </a:extLst>
          </p:cNvPr>
          <p:cNvSpPr>
            <a:spLocks noGrp="1"/>
          </p:cNvSpPr>
          <p:nvPr>
            <p:custDataLst>
              <p:tags r:id="rId16"/>
            </p:custDataLst>
          </p:nvPr>
        </p:nvSpPr>
        <p:spPr bwMode="auto">
          <a:xfrm>
            <a:off x="2547938" y="4686300"/>
            <a:ext cx="27781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038AEEA-AECB-413F-A352-7EC6C71C0A20}" type="datetime'''''''A''P''''''''''A''''''C'''''''''''">
              <a:rPr lang="en-US" altLang="en-US" sz="800" smtClean="0"/>
              <a:pPr marL="0" lvl="0" indent="0" algn="r">
                <a:spcBef>
                  <a:spcPct val="0"/>
                </a:spcBef>
                <a:spcAft>
                  <a:spcPct val="0"/>
                </a:spcAft>
                <a:buNone/>
              </a:pPr>
              <a:t>APAC</a:t>
            </a:fld>
            <a:endParaRPr lang="en-US" sz="800"/>
          </a:p>
        </p:txBody>
      </p:sp>
      <p:sp>
        <p:nvSpPr>
          <p:cNvPr id="13" name="Text Placeholder 10">
            <a:extLst>
              <a:ext uri="{FF2B5EF4-FFF2-40B4-BE49-F238E27FC236}">
                <a16:creationId xmlns:a16="http://schemas.microsoft.com/office/drawing/2014/main" id="{115DFB91-512B-3844-A114-92FBEDCA92F2}"/>
              </a:ext>
            </a:extLst>
          </p:cNvPr>
          <p:cNvSpPr>
            <a:spLocks noGrp="1"/>
          </p:cNvSpPr>
          <p:nvPr>
            <p:custDataLst>
              <p:tags r:id="rId17"/>
            </p:custDataLst>
          </p:nvPr>
        </p:nvSpPr>
        <p:spPr bwMode="auto">
          <a:xfrm>
            <a:off x="2603500" y="4979988"/>
            <a:ext cx="2222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78484133-D996-4103-BB98-2AA7C3F6C56C}" type="datetime'''''Ind''''''i''''''''''''''''''''''''''''a'''''">
              <a:rPr lang="en-US" altLang="en-US" sz="800" smtClean="0"/>
              <a:pPr marL="0" lvl="0" indent="0" algn="r">
                <a:spcBef>
                  <a:spcPct val="0"/>
                </a:spcBef>
                <a:spcAft>
                  <a:spcPct val="0"/>
                </a:spcAft>
                <a:buNone/>
              </a:pPr>
              <a:t>India</a:t>
            </a:fld>
            <a:endParaRPr lang="en-US" sz="800"/>
          </a:p>
        </p:txBody>
      </p:sp>
      <p:sp>
        <p:nvSpPr>
          <p:cNvPr id="52" name="Text Placeholder 10">
            <a:extLst>
              <a:ext uri="{FF2B5EF4-FFF2-40B4-BE49-F238E27FC236}">
                <a16:creationId xmlns:a16="http://schemas.microsoft.com/office/drawing/2014/main" id="{C5E494FA-2048-A284-A9E4-CE2ACD7EA8FC}"/>
              </a:ext>
            </a:extLst>
          </p:cNvPr>
          <p:cNvSpPr>
            <a:spLocks noGrp="1"/>
          </p:cNvSpPr>
          <p:nvPr>
            <p:custDataLst>
              <p:tags r:id="rId18"/>
            </p:custDataLst>
          </p:nvPr>
        </p:nvSpPr>
        <p:spPr bwMode="auto">
          <a:xfrm>
            <a:off x="2578100" y="5275263"/>
            <a:ext cx="2476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3E9145DA-6363-4F92-A60A-D99FB027A291}" type="datetime'''''''''''''''''''R''''''O''''''''''W'''''''''''''''''''">
              <a:rPr lang="en-US" altLang="en-US" sz="800" smtClean="0"/>
              <a:pPr marL="0" lvl="0" indent="0" algn="r">
                <a:spcBef>
                  <a:spcPct val="0"/>
                </a:spcBef>
                <a:spcAft>
                  <a:spcPct val="0"/>
                </a:spcAft>
                <a:buNone/>
              </a:pPr>
              <a:t>ROW</a:t>
            </a:fld>
            <a:endParaRPr lang="en-US" sz="800"/>
          </a:p>
        </p:txBody>
      </p:sp>
      <p:sp>
        <p:nvSpPr>
          <p:cNvPr id="1112" name="Text Placeholder 10">
            <a:extLst>
              <a:ext uri="{FF2B5EF4-FFF2-40B4-BE49-F238E27FC236}">
                <a16:creationId xmlns:a16="http://schemas.microsoft.com/office/drawing/2014/main" id="{115DFB91-512B-3844-A114-92FBEDCA92F2}"/>
              </a:ext>
            </a:extLst>
          </p:cNvPr>
          <p:cNvSpPr>
            <a:spLocks noGrp="1"/>
          </p:cNvSpPr>
          <p:nvPr>
            <p:custDataLst>
              <p:tags r:id="rId19"/>
            </p:custDataLst>
          </p:nvPr>
        </p:nvSpPr>
        <p:spPr bwMode="gray">
          <a:xfrm>
            <a:off x="4165600" y="4391025"/>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B90297D6-1A63-44AA-8351-E76FDB489204}" type="datetime'''''''''''''''''7''''''4.''''''''''''''7'''">
              <a:rPr lang="en-US" altLang="en-US" sz="800" smtClean="0">
                <a:effectLst/>
              </a:rPr>
              <a:pPr marL="0" lvl="0" indent="0">
                <a:spcBef>
                  <a:spcPct val="0"/>
                </a:spcBef>
                <a:spcAft>
                  <a:spcPct val="0"/>
                </a:spcAft>
                <a:buNone/>
              </a:pPr>
              <a:t>74.7</a:t>
            </a:fld>
            <a:endParaRPr lang="en-US" sz="800"/>
          </a:p>
        </p:txBody>
      </p:sp>
      <p:sp>
        <p:nvSpPr>
          <p:cNvPr id="1113" name="Text Placeholder 10">
            <a:extLst>
              <a:ext uri="{FF2B5EF4-FFF2-40B4-BE49-F238E27FC236}">
                <a16:creationId xmlns:a16="http://schemas.microsoft.com/office/drawing/2014/main" id="{115DFB91-512B-3844-A114-92FBEDCA92F2}"/>
              </a:ext>
            </a:extLst>
          </p:cNvPr>
          <p:cNvSpPr>
            <a:spLocks noGrp="1"/>
          </p:cNvSpPr>
          <p:nvPr>
            <p:custDataLst>
              <p:tags r:id="rId20"/>
            </p:custDataLst>
          </p:nvPr>
        </p:nvSpPr>
        <p:spPr bwMode="gray">
          <a:xfrm>
            <a:off x="3175000" y="468630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DA5CE996-EDAE-4F6F-B2E1-FDF934E1972E}" type="datetime'1''''''''5''''''''''''.''''''''''''''''''''''4'''''''">
              <a:rPr lang="en-US" altLang="en-US" sz="800" smtClean="0">
                <a:effectLst/>
              </a:rPr>
              <a:pPr marL="0" lvl="0" indent="0">
                <a:spcBef>
                  <a:spcPct val="0"/>
                </a:spcBef>
                <a:spcAft>
                  <a:spcPct val="0"/>
                </a:spcAft>
                <a:buNone/>
              </a:pPr>
              <a:t>15.4</a:t>
            </a:fld>
            <a:endParaRPr lang="en-US" sz="800"/>
          </a:p>
        </p:txBody>
      </p:sp>
      <p:sp>
        <p:nvSpPr>
          <p:cNvPr id="1114" name="Text Placeholder 10">
            <a:extLst>
              <a:ext uri="{FF2B5EF4-FFF2-40B4-BE49-F238E27FC236}">
                <a16:creationId xmlns:a16="http://schemas.microsoft.com/office/drawing/2014/main" id="{115DFB91-512B-3844-A114-92FBEDCA92F2}"/>
              </a:ext>
            </a:extLst>
          </p:cNvPr>
          <p:cNvSpPr>
            <a:spLocks noGrp="1"/>
          </p:cNvSpPr>
          <p:nvPr>
            <p:custDataLst>
              <p:tags r:id="rId21"/>
            </p:custDataLst>
          </p:nvPr>
        </p:nvSpPr>
        <p:spPr bwMode="gray">
          <a:xfrm>
            <a:off x="2963863" y="4979988"/>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87DDE423-91CF-40ED-AD35-08192083EC0C}" type="datetime'''''''''''''''''''''2''''''''''''''''''.''''8'''''''">
              <a:rPr lang="en-US" altLang="en-US" sz="800" smtClean="0">
                <a:effectLst/>
              </a:rPr>
              <a:pPr marL="0" lvl="0" indent="0">
                <a:spcBef>
                  <a:spcPct val="0"/>
                </a:spcBef>
                <a:spcAft>
                  <a:spcPct val="0"/>
                </a:spcAft>
                <a:buNone/>
              </a:pPr>
              <a:t>2.8</a:t>
            </a:fld>
            <a:endParaRPr lang="en-US" sz="800"/>
          </a:p>
        </p:txBody>
      </p:sp>
      <p:sp>
        <p:nvSpPr>
          <p:cNvPr id="1115" name="Text Placeholder 10">
            <a:extLst>
              <a:ext uri="{FF2B5EF4-FFF2-40B4-BE49-F238E27FC236}">
                <a16:creationId xmlns:a16="http://schemas.microsoft.com/office/drawing/2014/main" id="{115DFB91-512B-3844-A114-92FBEDCA92F2}"/>
              </a:ext>
            </a:extLst>
          </p:cNvPr>
          <p:cNvSpPr>
            <a:spLocks noGrp="1"/>
          </p:cNvSpPr>
          <p:nvPr>
            <p:custDataLst>
              <p:tags r:id="rId22"/>
            </p:custDataLst>
          </p:nvPr>
        </p:nvSpPr>
        <p:spPr bwMode="gray">
          <a:xfrm>
            <a:off x="3036888" y="5275263"/>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EDCB1739-91D7-4721-AE20-0CF44042B83F}" type="datetime'''''7''.''''''''''''''''''''''''''1'''''''">
              <a:rPr lang="en-US" altLang="en-US" sz="800" smtClean="0">
                <a:effectLst/>
              </a:rPr>
              <a:pPr marL="0" lvl="0" indent="0">
                <a:spcBef>
                  <a:spcPct val="0"/>
                </a:spcBef>
                <a:spcAft>
                  <a:spcPct val="0"/>
                </a:spcAft>
                <a:buNone/>
              </a:pPr>
              <a:t>7.1</a:t>
            </a:fld>
            <a:endParaRPr lang="en-US" sz="800"/>
          </a:p>
        </p:txBody>
      </p:sp>
      <p:graphicFrame>
        <p:nvGraphicFramePr>
          <p:cNvPr id="42" name="Chart 41">
            <a:extLst>
              <a:ext uri="{FF2B5EF4-FFF2-40B4-BE49-F238E27FC236}">
                <a16:creationId xmlns:a16="http://schemas.microsoft.com/office/drawing/2014/main" id="{5A1AF851-35C8-C35A-1C30-51842580929C}"/>
              </a:ext>
            </a:extLst>
          </p:cNvPr>
          <p:cNvGraphicFramePr/>
          <p:nvPr>
            <p:custDataLst>
              <p:tags r:id="rId23"/>
            </p:custDataLst>
            <p:extLst>
              <p:ext uri="{D42A27DB-BD31-4B8C-83A1-F6EECF244321}">
                <p14:modId xmlns:p14="http://schemas.microsoft.com/office/powerpoint/2010/main" val="3652053671"/>
              </p:ext>
            </p:extLst>
          </p:nvPr>
        </p:nvGraphicFramePr>
        <p:xfrm>
          <a:off x="5740400" y="4117975"/>
          <a:ext cx="1738313" cy="1550988"/>
        </p:xfrm>
        <a:graphic>
          <a:graphicData uri="http://schemas.openxmlformats.org/drawingml/2006/chart">
            <c:chart xmlns:c="http://schemas.openxmlformats.org/drawingml/2006/chart" xmlns:r="http://schemas.openxmlformats.org/officeDocument/2006/relationships" r:id="rId62"/>
          </a:graphicData>
        </a:graphic>
      </p:graphicFrame>
      <p:sp>
        <p:nvSpPr>
          <p:cNvPr id="125" name="Text Placeholder 10">
            <a:extLst>
              <a:ext uri="{FF2B5EF4-FFF2-40B4-BE49-F238E27FC236}">
                <a16:creationId xmlns:a16="http://schemas.microsoft.com/office/drawing/2014/main" id="{454E4E1E-50DC-DFFD-97F9-D712B5AF12D9}"/>
              </a:ext>
            </a:extLst>
          </p:cNvPr>
          <p:cNvSpPr>
            <a:spLocks noGrp="1"/>
          </p:cNvSpPr>
          <p:nvPr>
            <p:custDataLst>
              <p:tags r:id="rId24"/>
            </p:custDataLst>
          </p:nvPr>
        </p:nvSpPr>
        <p:spPr bwMode="auto">
          <a:xfrm>
            <a:off x="5549900" y="4391025"/>
            <a:ext cx="2667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591970DD-2C40-4378-94A8-8289384156E2}" type="datetime'C''''h''''i''''''''''''n''''''''''''''''''''''''a'''''">
              <a:rPr lang="en-US" altLang="en-US" sz="800" smtClean="0"/>
              <a:pPr marL="0" lvl="0" indent="0" algn="r">
                <a:spcBef>
                  <a:spcPct val="0"/>
                </a:spcBef>
                <a:spcAft>
                  <a:spcPct val="0"/>
                </a:spcAft>
                <a:buNone/>
              </a:pPr>
              <a:t>China</a:t>
            </a:fld>
            <a:endParaRPr lang="en-US" sz="800"/>
          </a:p>
        </p:txBody>
      </p:sp>
      <p:sp>
        <p:nvSpPr>
          <p:cNvPr id="123" name="Text Placeholder 10">
            <a:extLst>
              <a:ext uri="{FF2B5EF4-FFF2-40B4-BE49-F238E27FC236}">
                <a16:creationId xmlns:a16="http://schemas.microsoft.com/office/drawing/2014/main" id="{38D92ACD-760D-7CFE-B645-D971EAE4AB09}"/>
              </a:ext>
            </a:extLst>
          </p:cNvPr>
          <p:cNvSpPr>
            <a:spLocks noGrp="1"/>
          </p:cNvSpPr>
          <p:nvPr>
            <p:custDataLst>
              <p:tags r:id="rId25"/>
            </p:custDataLst>
          </p:nvPr>
        </p:nvSpPr>
        <p:spPr bwMode="auto">
          <a:xfrm>
            <a:off x="5538788" y="4686300"/>
            <a:ext cx="27781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90D5B1BA-35E8-409B-A593-C644B1CB3381}" type="datetime'''''''''A''''''''''''''P''''''A''''''''''C'''''">
              <a:rPr lang="en-US" altLang="en-US" sz="800" smtClean="0"/>
              <a:pPr marL="0" lvl="0" indent="0" algn="r">
                <a:spcBef>
                  <a:spcPct val="0"/>
                </a:spcBef>
                <a:spcAft>
                  <a:spcPct val="0"/>
                </a:spcAft>
                <a:buNone/>
              </a:pPr>
              <a:t>APAC</a:t>
            </a:fld>
            <a:endParaRPr lang="en-US" sz="800"/>
          </a:p>
        </p:txBody>
      </p:sp>
      <p:sp>
        <p:nvSpPr>
          <p:cNvPr id="124" name="Text Placeholder 10">
            <a:extLst>
              <a:ext uri="{FF2B5EF4-FFF2-40B4-BE49-F238E27FC236}">
                <a16:creationId xmlns:a16="http://schemas.microsoft.com/office/drawing/2014/main" id="{10F60641-6EB6-0C61-4635-287BD15EF75D}"/>
              </a:ext>
            </a:extLst>
          </p:cNvPr>
          <p:cNvSpPr>
            <a:spLocks noGrp="1"/>
          </p:cNvSpPr>
          <p:nvPr>
            <p:custDataLst>
              <p:tags r:id="rId26"/>
            </p:custDataLst>
          </p:nvPr>
        </p:nvSpPr>
        <p:spPr bwMode="auto">
          <a:xfrm>
            <a:off x="5594350" y="4979988"/>
            <a:ext cx="2222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1054F46A-91DD-4761-A14F-4F7E489EADA2}" type="datetime'''I''''n''''''''d''''''''''i''''''a'">
              <a:rPr lang="en-US" altLang="en-US" sz="800" smtClean="0"/>
              <a:pPr marL="0" lvl="0" indent="0" algn="r">
                <a:spcBef>
                  <a:spcPct val="0"/>
                </a:spcBef>
                <a:spcAft>
                  <a:spcPct val="0"/>
                </a:spcAft>
                <a:buNone/>
              </a:pPr>
              <a:t>India</a:t>
            </a:fld>
            <a:endParaRPr lang="en-US" sz="800"/>
          </a:p>
        </p:txBody>
      </p:sp>
      <p:sp>
        <p:nvSpPr>
          <p:cNvPr id="126" name="Text Placeholder 10">
            <a:extLst>
              <a:ext uri="{FF2B5EF4-FFF2-40B4-BE49-F238E27FC236}">
                <a16:creationId xmlns:a16="http://schemas.microsoft.com/office/drawing/2014/main" id="{4258F043-94ED-C283-1A83-0BB0754023DF}"/>
              </a:ext>
            </a:extLst>
          </p:cNvPr>
          <p:cNvSpPr>
            <a:spLocks noGrp="1"/>
          </p:cNvSpPr>
          <p:nvPr>
            <p:custDataLst>
              <p:tags r:id="rId27"/>
            </p:custDataLst>
          </p:nvPr>
        </p:nvSpPr>
        <p:spPr bwMode="auto">
          <a:xfrm>
            <a:off x="5568950" y="5275263"/>
            <a:ext cx="2476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480B3BD-A34C-45B4-BF24-F4632E99ED40}" type="datetime'''''''R''''''''''''O''''''''''''''''''''''''''W'''''''''''">
              <a:rPr lang="en-US" altLang="en-US" sz="800" smtClean="0"/>
              <a:pPr marL="0" lvl="0" indent="0" algn="r">
                <a:spcBef>
                  <a:spcPct val="0"/>
                </a:spcBef>
                <a:spcAft>
                  <a:spcPct val="0"/>
                </a:spcAft>
                <a:buNone/>
              </a:pPr>
              <a:t>ROW</a:t>
            </a:fld>
            <a:endParaRPr lang="en-US" sz="800"/>
          </a:p>
        </p:txBody>
      </p:sp>
      <p:graphicFrame>
        <p:nvGraphicFramePr>
          <p:cNvPr id="43" name="Chart 42">
            <a:extLst>
              <a:ext uri="{FF2B5EF4-FFF2-40B4-BE49-F238E27FC236}">
                <a16:creationId xmlns:a16="http://schemas.microsoft.com/office/drawing/2014/main" id="{359B78F1-E8FB-DDCE-3E93-2CA229CFA330}"/>
              </a:ext>
            </a:extLst>
          </p:cNvPr>
          <p:cNvGraphicFramePr/>
          <p:nvPr>
            <p:custDataLst>
              <p:tags r:id="rId28"/>
            </p:custDataLst>
            <p:extLst>
              <p:ext uri="{D42A27DB-BD31-4B8C-83A1-F6EECF244321}">
                <p14:modId xmlns:p14="http://schemas.microsoft.com/office/powerpoint/2010/main" val="1869087974"/>
              </p:ext>
            </p:extLst>
          </p:nvPr>
        </p:nvGraphicFramePr>
        <p:xfrm>
          <a:off x="7758113" y="4117975"/>
          <a:ext cx="1738312" cy="1550988"/>
        </p:xfrm>
        <a:graphic>
          <a:graphicData uri="http://schemas.openxmlformats.org/drawingml/2006/chart">
            <c:chart xmlns:c="http://schemas.openxmlformats.org/drawingml/2006/chart" xmlns:r="http://schemas.openxmlformats.org/officeDocument/2006/relationships" r:id="rId63"/>
          </a:graphicData>
        </a:graphic>
      </p:graphicFrame>
      <p:sp>
        <p:nvSpPr>
          <p:cNvPr id="132" name="Text Placeholder 10">
            <a:extLst>
              <a:ext uri="{FF2B5EF4-FFF2-40B4-BE49-F238E27FC236}">
                <a16:creationId xmlns:a16="http://schemas.microsoft.com/office/drawing/2014/main" id="{0B1429A8-65D7-CB11-EFF9-A78F335B63FC}"/>
              </a:ext>
            </a:extLst>
          </p:cNvPr>
          <p:cNvSpPr>
            <a:spLocks noGrp="1"/>
          </p:cNvSpPr>
          <p:nvPr>
            <p:custDataLst>
              <p:tags r:id="rId29"/>
            </p:custDataLst>
          </p:nvPr>
        </p:nvSpPr>
        <p:spPr bwMode="auto">
          <a:xfrm>
            <a:off x="7588250" y="4391025"/>
            <a:ext cx="2667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763EA68E-EC14-4C12-8F43-DDB2F71DE87A}" type="datetime'C''h''''''i''''n''''a'''''''''''''''">
              <a:rPr lang="en-US" altLang="en-US" sz="800" smtClean="0"/>
              <a:pPr marL="0" lvl="0" indent="0" algn="r">
                <a:spcBef>
                  <a:spcPct val="0"/>
                </a:spcBef>
                <a:spcAft>
                  <a:spcPct val="0"/>
                </a:spcAft>
                <a:buNone/>
              </a:pPr>
              <a:t>China</a:t>
            </a:fld>
            <a:endParaRPr lang="en-US" sz="800"/>
          </a:p>
        </p:txBody>
      </p:sp>
      <p:sp>
        <p:nvSpPr>
          <p:cNvPr id="133" name="Text Placeholder 10">
            <a:extLst>
              <a:ext uri="{FF2B5EF4-FFF2-40B4-BE49-F238E27FC236}">
                <a16:creationId xmlns:a16="http://schemas.microsoft.com/office/drawing/2014/main" id="{CB6642D7-0CFE-3678-D800-6F5803AC5A3F}"/>
              </a:ext>
            </a:extLst>
          </p:cNvPr>
          <p:cNvSpPr>
            <a:spLocks noGrp="1"/>
          </p:cNvSpPr>
          <p:nvPr>
            <p:custDataLst>
              <p:tags r:id="rId30"/>
            </p:custDataLst>
          </p:nvPr>
        </p:nvSpPr>
        <p:spPr bwMode="auto">
          <a:xfrm>
            <a:off x="7577138" y="4686300"/>
            <a:ext cx="27781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E3D87D3A-5AF9-4E51-B636-A0224B453E79}" type="datetime'''''A''''''''P''''A''''C'''''''''''''''''">
              <a:rPr lang="en-US" altLang="en-US" sz="800" smtClean="0"/>
              <a:pPr marL="0" lvl="0" indent="0" algn="r">
                <a:spcBef>
                  <a:spcPct val="0"/>
                </a:spcBef>
                <a:spcAft>
                  <a:spcPct val="0"/>
                </a:spcAft>
                <a:buNone/>
              </a:pPr>
              <a:t>APAC</a:t>
            </a:fld>
            <a:endParaRPr lang="en-US" sz="800"/>
          </a:p>
        </p:txBody>
      </p:sp>
      <p:sp>
        <p:nvSpPr>
          <p:cNvPr id="134" name="Text Placeholder 10">
            <a:extLst>
              <a:ext uri="{FF2B5EF4-FFF2-40B4-BE49-F238E27FC236}">
                <a16:creationId xmlns:a16="http://schemas.microsoft.com/office/drawing/2014/main" id="{B09344E9-B781-11AA-60D6-5031FDCF1097}"/>
              </a:ext>
            </a:extLst>
          </p:cNvPr>
          <p:cNvSpPr>
            <a:spLocks noGrp="1"/>
          </p:cNvSpPr>
          <p:nvPr>
            <p:custDataLst>
              <p:tags r:id="rId31"/>
            </p:custDataLst>
          </p:nvPr>
        </p:nvSpPr>
        <p:spPr bwMode="auto">
          <a:xfrm>
            <a:off x="7524750" y="4979988"/>
            <a:ext cx="3302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7E9E506-EE04-4C3E-86EE-4A515EDB8AF8}" type="datetime'''Eu''''''''''r''''o''''''''''''''''''''''p''e'''''">
              <a:rPr lang="en-US" altLang="en-US" sz="800" smtClean="0"/>
              <a:pPr marL="0" lvl="0" indent="0" algn="r">
                <a:spcBef>
                  <a:spcPct val="0"/>
                </a:spcBef>
                <a:spcAft>
                  <a:spcPct val="0"/>
                </a:spcAft>
                <a:buNone/>
              </a:pPr>
              <a:t>Europe</a:t>
            </a:fld>
            <a:endParaRPr lang="en-US" sz="800"/>
          </a:p>
        </p:txBody>
      </p:sp>
      <p:sp>
        <p:nvSpPr>
          <p:cNvPr id="135" name="Text Placeholder 10">
            <a:extLst>
              <a:ext uri="{FF2B5EF4-FFF2-40B4-BE49-F238E27FC236}">
                <a16:creationId xmlns:a16="http://schemas.microsoft.com/office/drawing/2014/main" id="{E1C6A6F3-D898-2603-8315-4BD9D62048EF}"/>
              </a:ext>
            </a:extLst>
          </p:cNvPr>
          <p:cNvSpPr>
            <a:spLocks noGrp="1"/>
          </p:cNvSpPr>
          <p:nvPr>
            <p:custDataLst>
              <p:tags r:id="rId32"/>
            </p:custDataLst>
          </p:nvPr>
        </p:nvSpPr>
        <p:spPr bwMode="auto">
          <a:xfrm>
            <a:off x="7607300" y="5275263"/>
            <a:ext cx="2476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2550488-CD3C-4177-81FC-09814E0C3B0F}" type="datetime'''''''''''''''''''''R''O''''''''W'''''''">
              <a:rPr lang="en-US" altLang="en-US" sz="800" smtClean="0"/>
              <a:pPr marL="0" lvl="0" indent="0" algn="r">
                <a:spcBef>
                  <a:spcPct val="0"/>
                </a:spcBef>
                <a:spcAft>
                  <a:spcPct val="0"/>
                </a:spcAft>
                <a:buNone/>
              </a:pPr>
              <a:t>ROW</a:t>
            </a:fld>
            <a:endParaRPr lang="en-US" sz="800"/>
          </a:p>
        </p:txBody>
      </p:sp>
      <p:graphicFrame>
        <p:nvGraphicFramePr>
          <p:cNvPr id="44" name="Chart 43">
            <a:extLst>
              <a:ext uri="{FF2B5EF4-FFF2-40B4-BE49-F238E27FC236}">
                <a16:creationId xmlns:a16="http://schemas.microsoft.com/office/drawing/2014/main" id="{4646A137-376B-B633-61F4-AF353D98B519}"/>
              </a:ext>
            </a:extLst>
          </p:cNvPr>
          <p:cNvGraphicFramePr/>
          <p:nvPr>
            <p:custDataLst>
              <p:tags r:id="rId33"/>
            </p:custDataLst>
            <p:extLst>
              <p:ext uri="{D42A27DB-BD31-4B8C-83A1-F6EECF244321}">
                <p14:modId xmlns:p14="http://schemas.microsoft.com/office/powerpoint/2010/main" val="1219631706"/>
              </p:ext>
            </p:extLst>
          </p:nvPr>
        </p:nvGraphicFramePr>
        <p:xfrm>
          <a:off x="9753600" y="4117975"/>
          <a:ext cx="1738313" cy="1550988"/>
        </p:xfrm>
        <a:graphic>
          <a:graphicData uri="http://schemas.openxmlformats.org/drawingml/2006/chart">
            <c:chart xmlns:c="http://schemas.openxmlformats.org/drawingml/2006/chart" xmlns:r="http://schemas.openxmlformats.org/officeDocument/2006/relationships" r:id="rId64"/>
          </a:graphicData>
        </a:graphic>
      </p:graphicFrame>
      <p:sp>
        <p:nvSpPr>
          <p:cNvPr id="141" name="Text Placeholder 10">
            <a:extLst>
              <a:ext uri="{FF2B5EF4-FFF2-40B4-BE49-F238E27FC236}">
                <a16:creationId xmlns:a16="http://schemas.microsoft.com/office/drawing/2014/main" id="{15B21324-41B0-A63A-8359-15BB6E152542}"/>
              </a:ext>
            </a:extLst>
          </p:cNvPr>
          <p:cNvSpPr>
            <a:spLocks noGrp="1"/>
          </p:cNvSpPr>
          <p:nvPr>
            <p:custDataLst>
              <p:tags r:id="rId34"/>
            </p:custDataLst>
          </p:nvPr>
        </p:nvSpPr>
        <p:spPr bwMode="auto">
          <a:xfrm>
            <a:off x="9594850" y="4391025"/>
            <a:ext cx="2667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E4386B9A-7F28-447E-BD86-63B7E1AB9D1E}" type="datetime'C''h''''i''''''''''''''''''''''n''''''''''''a'''''''''''''''''">
              <a:rPr lang="en-US" altLang="en-US" sz="800" smtClean="0"/>
              <a:pPr marL="0" lvl="0" indent="0" algn="r">
                <a:spcBef>
                  <a:spcPct val="0"/>
                </a:spcBef>
                <a:spcAft>
                  <a:spcPct val="0"/>
                </a:spcAft>
                <a:buNone/>
              </a:pPr>
              <a:t>China</a:t>
            </a:fld>
            <a:endParaRPr lang="en-US" sz="800"/>
          </a:p>
        </p:txBody>
      </p:sp>
      <p:sp>
        <p:nvSpPr>
          <p:cNvPr id="142" name="Text Placeholder 10">
            <a:extLst>
              <a:ext uri="{FF2B5EF4-FFF2-40B4-BE49-F238E27FC236}">
                <a16:creationId xmlns:a16="http://schemas.microsoft.com/office/drawing/2014/main" id="{645CF109-853E-1300-BF36-B0A3CCB74AB1}"/>
              </a:ext>
            </a:extLst>
          </p:cNvPr>
          <p:cNvSpPr>
            <a:spLocks noGrp="1"/>
          </p:cNvSpPr>
          <p:nvPr>
            <p:custDataLst>
              <p:tags r:id="rId35"/>
            </p:custDataLst>
          </p:nvPr>
        </p:nvSpPr>
        <p:spPr bwMode="auto">
          <a:xfrm>
            <a:off x="9531350" y="4686300"/>
            <a:ext cx="3302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B91DCBC0-76C3-4004-9891-DFA657B7FD80}" type="datetime'E''''u''''''r''''o''''''p''''e'''''''''''''''''''''''''''''''">
              <a:rPr lang="en-US" altLang="en-US" sz="800" smtClean="0"/>
              <a:pPr marL="0" lvl="0" indent="0" algn="r">
                <a:spcBef>
                  <a:spcPct val="0"/>
                </a:spcBef>
                <a:spcAft>
                  <a:spcPct val="0"/>
                </a:spcAft>
                <a:buNone/>
              </a:pPr>
              <a:t>Europe</a:t>
            </a:fld>
            <a:endParaRPr lang="en-US" sz="800"/>
          </a:p>
        </p:txBody>
      </p:sp>
      <p:sp>
        <p:nvSpPr>
          <p:cNvPr id="143" name="Text Placeholder 10">
            <a:extLst>
              <a:ext uri="{FF2B5EF4-FFF2-40B4-BE49-F238E27FC236}">
                <a16:creationId xmlns:a16="http://schemas.microsoft.com/office/drawing/2014/main" id="{C1E0B891-9631-9A4F-F320-8E92AC0F53CD}"/>
              </a:ext>
            </a:extLst>
          </p:cNvPr>
          <p:cNvSpPr>
            <a:spLocks noGrp="1"/>
          </p:cNvSpPr>
          <p:nvPr>
            <p:custDataLst>
              <p:tags r:id="rId36"/>
            </p:custDataLst>
          </p:nvPr>
        </p:nvSpPr>
        <p:spPr bwMode="auto">
          <a:xfrm>
            <a:off x="9583738" y="4979988"/>
            <a:ext cx="27781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9CB85C6A-CE04-40F1-85E3-F7212F061E90}" type="datetime'A''''''''''''''''PAC'''''''''''''''''''''">
              <a:rPr lang="en-US" altLang="en-US" sz="800" smtClean="0"/>
              <a:pPr marL="0" lvl="0" indent="0" algn="r">
                <a:spcBef>
                  <a:spcPct val="0"/>
                </a:spcBef>
                <a:spcAft>
                  <a:spcPct val="0"/>
                </a:spcAft>
                <a:buNone/>
              </a:pPr>
              <a:t>APAC</a:t>
            </a:fld>
            <a:endParaRPr lang="en-US" sz="800"/>
          </a:p>
        </p:txBody>
      </p:sp>
      <p:sp>
        <p:nvSpPr>
          <p:cNvPr id="144" name="Text Placeholder 10">
            <a:extLst>
              <a:ext uri="{FF2B5EF4-FFF2-40B4-BE49-F238E27FC236}">
                <a16:creationId xmlns:a16="http://schemas.microsoft.com/office/drawing/2014/main" id="{9D76EB56-D0D3-231B-B78C-786B925FFD7C}"/>
              </a:ext>
            </a:extLst>
          </p:cNvPr>
          <p:cNvSpPr>
            <a:spLocks noGrp="1"/>
          </p:cNvSpPr>
          <p:nvPr>
            <p:custDataLst>
              <p:tags r:id="rId37"/>
            </p:custDataLst>
          </p:nvPr>
        </p:nvSpPr>
        <p:spPr bwMode="auto">
          <a:xfrm>
            <a:off x="9613900" y="5275263"/>
            <a:ext cx="2476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C184D42-137A-4C84-AADD-ECD38B45454F}" type="datetime'''''''''''''''''''''''''R''''''''''''''''''O''''''''''''''''W'">
              <a:rPr lang="en-US" altLang="en-US" sz="800" smtClean="0"/>
              <a:pPr marL="0" lvl="0" indent="0" algn="r">
                <a:spcBef>
                  <a:spcPct val="0"/>
                </a:spcBef>
                <a:spcAft>
                  <a:spcPct val="0"/>
                </a:spcAft>
                <a:buNone/>
              </a:pPr>
              <a:t>ROW</a:t>
            </a:fld>
            <a:endParaRPr lang="en-US" sz="800"/>
          </a:p>
        </p:txBody>
      </p:sp>
      <p:sp>
        <p:nvSpPr>
          <p:cNvPr id="1068" name="Rectangle 1067">
            <a:extLst>
              <a:ext uri="{FF2B5EF4-FFF2-40B4-BE49-F238E27FC236}">
                <a16:creationId xmlns:a16="http://schemas.microsoft.com/office/drawing/2014/main" id="{71364D33-D7A9-1CFE-FBB5-EC3C090FC055}"/>
              </a:ext>
            </a:extLst>
          </p:cNvPr>
          <p:cNvSpPr/>
          <p:nvPr>
            <p:custDataLst>
              <p:tags r:id="rId38"/>
            </p:custDataLst>
          </p:nvPr>
        </p:nvSpPr>
        <p:spPr bwMode="gray">
          <a:xfrm>
            <a:off x="3502025" y="3024188"/>
            <a:ext cx="1920240" cy="1095375"/>
          </a:xfrm>
          <a:prstGeom prst="rect">
            <a:avLst/>
          </a:prstGeom>
          <a:solidFill>
            <a:srgbClr val="6BCDF6">
              <a:alpha val="1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defTabSz="914400">
              <a:spcBef>
                <a:spcPts val="0"/>
              </a:spcBef>
              <a:defRPr/>
            </a:pPr>
            <a:r>
              <a:rPr lang="en-US" sz="900">
                <a:solidFill>
                  <a:schemeClr val="tx1"/>
                </a:solidFill>
              </a:rPr>
              <a:t>Polysilicon chunks are melted into ingots - either as </a:t>
            </a:r>
            <a:r>
              <a:rPr lang="en-US" sz="900" err="1">
                <a:solidFill>
                  <a:schemeClr val="tx1"/>
                </a:solidFill>
              </a:rPr>
              <a:t>multicrystalline</a:t>
            </a:r>
            <a:r>
              <a:rPr lang="en-US" sz="900">
                <a:solidFill>
                  <a:schemeClr val="tx1"/>
                </a:solidFill>
              </a:rPr>
              <a:t> blocks or monocrystalline columns using the </a:t>
            </a:r>
            <a:r>
              <a:rPr lang="en-US" sz="900" b="1" err="1">
                <a:solidFill>
                  <a:schemeClr val="tx1"/>
                </a:solidFill>
              </a:rPr>
              <a:t>Czochralski</a:t>
            </a:r>
            <a:r>
              <a:rPr lang="en-US" sz="900" b="1">
                <a:solidFill>
                  <a:schemeClr val="tx1"/>
                </a:solidFill>
              </a:rPr>
              <a:t> process </a:t>
            </a:r>
            <a:r>
              <a:rPr lang="en-US" sz="900">
                <a:solidFill>
                  <a:schemeClr val="tx1"/>
                </a:solidFill>
              </a:rPr>
              <a:t>for higher purity and efficiency</a:t>
            </a:r>
          </a:p>
        </p:txBody>
      </p:sp>
      <p:sp>
        <p:nvSpPr>
          <p:cNvPr id="1069" name="Rectangle 1068">
            <a:extLst>
              <a:ext uri="{FF2B5EF4-FFF2-40B4-BE49-F238E27FC236}">
                <a16:creationId xmlns:a16="http://schemas.microsoft.com/office/drawing/2014/main" id="{CAB31C1B-34EE-9432-BC86-FF5E315E1E72}"/>
              </a:ext>
            </a:extLst>
          </p:cNvPr>
          <p:cNvSpPr/>
          <p:nvPr>
            <p:custDataLst>
              <p:tags r:id="rId39"/>
            </p:custDataLst>
          </p:nvPr>
        </p:nvSpPr>
        <p:spPr bwMode="gray">
          <a:xfrm>
            <a:off x="5500688" y="3024188"/>
            <a:ext cx="1920240" cy="1095375"/>
          </a:xfrm>
          <a:prstGeom prst="rect">
            <a:avLst/>
          </a:prstGeom>
          <a:solidFill>
            <a:srgbClr val="6BCDF6">
              <a:alpha val="1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defTabSz="914400">
              <a:spcBef>
                <a:spcPts val="0"/>
              </a:spcBef>
              <a:defRPr/>
            </a:pPr>
            <a:r>
              <a:rPr lang="en-US" sz="900">
                <a:solidFill>
                  <a:schemeClr val="tx1"/>
                </a:solidFill>
              </a:rPr>
              <a:t>Polysilicon ingots are sliced into </a:t>
            </a:r>
            <a:r>
              <a:rPr lang="en-US" sz="900" b="1">
                <a:solidFill>
                  <a:schemeClr val="tx1"/>
                </a:solidFill>
              </a:rPr>
              <a:t>ultra-thin wafers (≈200 µm)</a:t>
            </a:r>
            <a:r>
              <a:rPr lang="en-US" sz="900">
                <a:solidFill>
                  <a:schemeClr val="tx1"/>
                </a:solidFill>
              </a:rPr>
              <a:t> using diamond wire or slurry-based methods, with </a:t>
            </a:r>
            <a:r>
              <a:rPr lang="en-US" sz="900" b="1">
                <a:solidFill>
                  <a:schemeClr val="tx1"/>
                </a:solidFill>
              </a:rPr>
              <a:t>diamond wire</a:t>
            </a:r>
            <a:r>
              <a:rPr lang="en-US" sz="900">
                <a:solidFill>
                  <a:schemeClr val="tx1"/>
                </a:solidFill>
              </a:rPr>
              <a:t> increasingly favored for its efficiency</a:t>
            </a:r>
          </a:p>
        </p:txBody>
      </p:sp>
      <p:sp>
        <p:nvSpPr>
          <p:cNvPr id="1070" name="Rectangle 1069">
            <a:extLst>
              <a:ext uri="{FF2B5EF4-FFF2-40B4-BE49-F238E27FC236}">
                <a16:creationId xmlns:a16="http://schemas.microsoft.com/office/drawing/2014/main" id="{1C0E9706-6AE8-961D-591A-76CEF1644DC7}"/>
              </a:ext>
            </a:extLst>
          </p:cNvPr>
          <p:cNvSpPr/>
          <p:nvPr>
            <p:custDataLst>
              <p:tags r:id="rId40"/>
            </p:custDataLst>
          </p:nvPr>
        </p:nvSpPr>
        <p:spPr bwMode="gray">
          <a:xfrm>
            <a:off x="7499350" y="3024188"/>
            <a:ext cx="1920240" cy="1095375"/>
          </a:xfrm>
          <a:prstGeom prst="rect">
            <a:avLst/>
          </a:prstGeom>
          <a:solidFill>
            <a:srgbClr val="6BCDF6">
              <a:alpha val="1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defTabSz="914400">
              <a:spcBef>
                <a:spcPts val="0"/>
              </a:spcBef>
              <a:defRPr/>
            </a:pPr>
            <a:r>
              <a:rPr lang="en-US" sz="900">
                <a:solidFill>
                  <a:schemeClr val="tx1"/>
                </a:solidFill>
              </a:rPr>
              <a:t>Wafers become </a:t>
            </a:r>
            <a:r>
              <a:rPr lang="en-US" sz="900" b="1">
                <a:solidFill>
                  <a:schemeClr val="tx1"/>
                </a:solidFill>
              </a:rPr>
              <a:t>solar cells </a:t>
            </a:r>
            <a:r>
              <a:rPr lang="en-US" sz="900">
                <a:solidFill>
                  <a:schemeClr val="tx1"/>
                </a:solidFill>
              </a:rPr>
              <a:t>through doping (with boron or phosphorus), adding </a:t>
            </a:r>
            <a:r>
              <a:rPr lang="en-US" sz="900" b="1">
                <a:solidFill>
                  <a:schemeClr val="tx1"/>
                </a:solidFill>
              </a:rPr>
              <a:t>metal contacts </a:t>
            </a:r>
            <a:r>
              <a:rPr lang="en-US" sz="900">
                <a:solidFill>
                  <a:schemeClr val="tx1"/>
                </a:solidFill>
              </a:rPr>
              <a:t>for conductivity, and applying an </a:t>
            </a:r>
            <a:r>
              <a:rPr lang="en-US" sz="900" b="1">
                <a:solidFill>
                  <a:schemeClr val="tx1"/>
                </a:solidFill>
              </a:rPr>
              <a:t>antireflective coating </a:t>
            </a:r>
            <a:r>
              <a:rPr lang="en-US" sz="900">
                <a:solidFill>
                  <a:schemeClr val="tx1"/>
                </a:solidFill>
              </a:rPr>
              <a:t>to boost sunlight absorption</a:t>
            </a:r>
          </a:p>
        </p:txBody>
      </p:sp>
      <p:sp>
        <p:nvSpPr>
          <p:cNvPr id="1071" name="Rectangle 1070">
            <a:extLst>
              <a:ext uri="{FF2B5EF4-FFF2-40B4-BE49-F238E27FC236}">
                <a16:creationId xmlns:a16="http://schemas.microsoft.com/office/drawing/2014/main" id="{2A18C9FC-B04C-4A1F-1E0D-C44F7F63FCEF}"/>
              </a:ext>
            </a:extLst>
          </p:cNvPr>
          <p:cNvSpPr/>
          <p:nvPr>
            <p:custDataLst>
              <p:tags r:id="rId41"/>
            </p:custDataLst>
          </p:nvPr>
        </p:nvSpPr>
        <p:spPr bwMode="gray">
          <a:xfrm>
            <a:off x="9498013" y="3024188"/>
            <a:ext cx="1920240" cy="1095375"/>
          </a:xfrm>
          <a:prstGeom prst="rect">
            <a:avLst/>
          </a:prstGeom>
          <a:solidFill>
            <a:srgbClr val="6BCDF6">
              <a:alpha val="1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defTabSz="914400">
              <a:spcBef>
                <a:spcPts val="0"/>
              </a:spcBef>
              <a:defRPr/>
            </a:pPr>
            <a:r>
              <a:rPr lang="en-US" sz="900">
                <a:solidFill>
                  <a:schemeClr val="tx1"/>
                </a:solidFill>
              </a:rPr>
              <a:t>In the final step, solar cells are </a:t>
            </a:r>
            <a:r>
              <a:rPr lang="en-US" sz="900" b="1">
                <a:solidFill>
                  <a:schemeClr val="tx1"/>
                </a:solidFill>
              </a:rPr>
              <a:t>soldered into arrays</a:t>
            </a:r>
            <a:r>
              <a:rPr lang="en-US" sz="900">
                <a:solidFill>
                  <a:schemeClr val="tx1"/>
                </a:solidFill>
              </a:rPr>
              <a:t>, encapsulated with </a:t>
            </a:r>
            <a:r>
              <a:rPr lang="en-US" sz="900" b="1">
                <a:solidFill>
                  <a:schemeClr val="tx1"/>
                </a:solidFill>
              </a:rPr>
              <a:t>protective layers</a:t>
            </a:r>
            <a:r>
              <a:rPr lang="en-US" sz="900">
                <a:solidFill>
                  <a:schemeClr val="tx1"/>
                </a:solidFill>
              </a:rPr>
              <a:t>, mounted in a metal frame, and fitted with a connector to form a complete solar panel</a:t>
            </a:r>
          </a:p>
        </p:txBody>
      </p:sp>
      <p:sp>
        <p:nvSpPr>
          <p:cNvPr id="1217" name="TextBox 1216">
            <a:extLst>
              <a:ext uri="{FF2B5EF4-FFF2-40B4-BE49-F238E27FC236}">
                <a16:creationId xmlns:a16="http://schemas.microsoft.com/office/drawing/2014/main" id="{FCD4B8CE-9800-D5BA-814C-37A84D63E127}"/>
              </a:ext>
            </a:extLst>
          </p:cNvPr>
          <p:cNvSpPr txBox="1"/>
          <p:nvPr>
            <p:custDataLst>
              <p:tags r:id="rId42"/>
            </p:custDataLst>
          </p:nvPr>
        </p:nvSpPr>
        <p:spPr bwMode="gray">
          <a:xfrm>
            <a:off x="538585" y="2819400"/>
            <a:ext cx="838095" cy="153988"/>
          </a:xfrm>
          <a:prstGeom prst="rect">
            <a:avLst/>
          </a:prstGeom>
          <a:noFill/>
        </p:spPr>
        <p:txBody>
          <a:bodyPr wrap="square" lIns="0" tIns="0" rIns="0" bIns="0" rtlCol="0">
            <a:spAutoFit/>
          </a:bodyPr>
          <a:lstStyle/>
          <a:p>
            <a:pPr marL="0" indent="0">
              <a:spcBef>
                <a:spcPts val="600"/>
              </a:spcBef>
              <a:spcAft>
                <a:spcPts val="600"/>
              </a:spcAft>
              <a:buNone/>
            </a:pPr>
            <a:r>
              <a:rPr lang="en-US" sz="1000" b="1" i="1"/>
              <a:t>Process</a:t>
            </a:r>
          </a:p>
        </p:txBody>
      </p:sp>
      <p:sp>
        <p:nvSpPr>
          <p:cNvPr id="1218" name="TextBox 1217">
            <a:extLst>
              <a:ext uri="{FF2B5EF4-FFF2-40B4-BE49-F238E27FC236}">
                <a16:creationId xmlns:a16="http://schemas.microsoft.com/office/drawing/2014/main" id="{818DBEF7-B4BA-ADCD-A7F0-49F5F6BF41A9}"/>
              </a:ext>
            </a:extLst>
          </p:cNvPr>
          <p:cNvSpPr txBox="1"/>
          <p:nvPr>
            <p:custDataLst>
              <p:tags r:id="rId43"/>
            </p:custDataLst>
          </p:nvPr>
        </p:nvSpPr>
        <p:spPr bwMode="gray">
          <a:xfrm>
            <a:off x="538585" y="4765675"/>
            <a:ext cx="838095" cy="153988"/>
          </a:xfrm>
          <a:prstGeom prst="rect">
            <a:avLst/>
          </a:prstGeom>
          <a:noFill/>
        </p:spPr>
        <p:txBody>
          <a:bodyPr wrap="square" lIns="0" tIns="0" rIns="0" bIns="0" rtlCol="0">
            <a:spAutoFit/>
          </a:bodyPr>
          <a:lstStyle/>
          <a:p>
            <a:pPr marL="0" indent="0">
              <a:spcBef>
                <a:spcPts val="600"/>
              </a:spcBef>
              <a:spcAft>
                <a:spcPts val="600"/>
              </a:spcAft>
              <a:buNone/>
            </a:pPr>
            <a:r>
              <a:rPr lang="en-US" sz="1000" b="1" i="1" dirty="0"/>
              <a:t>Regions (%)</a:t>
            </a:r>
          </a:p>
        </p:txBody>
      </p:sp>
    </p:spTree>
    <p:extLst>
      <p:ext uri="{BB962C8B-B14F-4D97-AF65-F5344CB8AC3E}">
        <p14:creationId xmlns:p14="http://schemas.microsoft.com/office/powerpoint/2010/main" val="6917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2E0FC-1BAB-686F-A3FC-814C7E51FC05}"/>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3911C6AB-4BBB-DD70-0FE0-FC51B3A80E6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92" imgH="591" progId="TCLayout.ActiveDocument.1">
                  <p:embed/>
                </p:oleObj>
              </mc:Choice>
              <mc:Fallback>
                <p:oleObj name="think-cell Slide" r:id="rId11" imgW="592" imgH="591" progId="TCLayout.ActiveDocument.1">
                  <p:embed/>
                  <p:pic>
                    <p:nvPicPr>
                      <p:cNvPr id="2" name="think-cell data - do not delete" hidden="1">
                        <a:extLst>
                          <a:ext uri="{FF2B5EF4-FFF2-40B4-BE49-F238E27FC236}">
                            <a16:creationId xmlns:a16="http://schemas.microsoft.com/office/drawing/2014/main" id="{3911C6AB-4BBB-DD70-0FE0-FC51B3A80E6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8" name="btfpBulletedList771181">
            <a:extLst>
              <a:ext uri="{FF2B5EF4-FFF2-40B4-BE49-F238E27FC236}">
                <a16:creationId xmlns:a16="http://schemas.microsoft.com/office/drawing/2014/main" id="{812B5657-CE48-2EDF-D2A7-E77FEAEB0F2D}"/>
              </a:ext>
            </a:extLst>
          </p:cNvPr>
          <p:cNvSpPr txBox="1"/>
          <p:nvPr>
            <p:custDataLst>
              <p:tags r:id="rId3"/>
            </p:custDataLst>
          </p:nvPr>
        </p:nvSpPr>
        <p:spPr bwMode="gray">
          <a:xfrm>
            <a:off x="4181730" y="3313316"/>
            <a:ext cx="7507288" cy="919089"/>
          </a:xfrm>
          <a:prstGeom prst="rect">
            <a:avLst/>
          </a:prstGeom>
          <a:noFill/>
        </p:spPr>
        <p:txBody>
          <a:bodyPr vert="horz" wrap="square" lIns="36000" tIns="36000" rIns="36000" bIns="36000"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Solar PV systems can be classified according to </a:t>
            </a:r>
            <a:r>
              <a:rPr kumimoji="0" lang="en-US" sz="1400" b="1" i="0" u="none" strike="noStrike" kern="1200" cap="none" spc="0" normalizeH="0" baseline="0" noProof="0" dirty="0">
                <a:ln>
                  <a:noFill/>
                </a:ln>
                <a:solidFill>
                  <a:srgbClr val="000000"/>
                </a:solidFill>
                <a:effectLst/>
                <a:uLnTx/>
                <a:uFillTx/>
                <a:latin typeface="Arial"/>
                <a:ea typeface="+mn-ea"/>
                <a:cs typeface="+mn-cs"/>
              </a:rPr>
              <a:t>purpose and size</a:t>
            </a:r>
            <a:r>
              <a:rPr kumimoji="0" lang="en-US" sz="1400" i="0" u="none" strike="noStrike" kern="1200" cap="none" spc="0" normalizeH="0" baseline="0" noProof="0" dirty="0">
                <a:ln>
                  <a:noFill/>
                </a:ln>
                <a:solidFill>
                  <a:srgbClr val="000000"/>
                </a:solidFill>
                <a:effectLst/>
                <a:uLnTx/>
                <a:uFillTx/>
                <a:latin typeface="Arial"/>
                <a:ea typeface="+mn-ea"/>
                <a:cs typeface="+mn-cs"/>
              </a:rPr>
              <a:t>: </a:t>
            </a:r>
          </a:p>
          <a:p>
            <a:pPr marL="4064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Residential</a:t>
            </a:r>
            <a:r>
              <a:rPr kumimoji="0" lang="en-US" sz="1200" b="0" i="0" u="none" strike="noStrike" kern="1200" cap="none" spc="0" normalizeH="0" baseline="0" noProof="0" dirty="0">
                <a:ln>
                  <a:noFill/>
                </a:ln>
                <a:solidFill>
                  <a:srgbClr val="000000"/>
                </a:solidFill>
                <a:effectLst/>
                <a:uLnTx/>
                <a:uFillTx/>
                <a:latin typeface="Arial"/>
                <a:ea typeface="+mn-ea"/>
                <a:cs typeface="+mn-cs"/>
              </a:rPr>
              <a:t> system typically ~0.002 to </a:t>
            </a:r>
            <a:r>
              <a:rPr lang="en-US" sz="1200" dirty="0">
                <a:solidFill>
                  <a:srgbClr val="000000"/>
                </a:solidFill>
                <a:latin typeface="Arial"/>
              </a:rPr>
              <a:t>0.02</a:t>
            </a:r>
            <a:r>
              <a:rPr kumimoji="0" lang="en-US" sz="1200" b="0" i="0" u="none" strike="noStrike" kern="1200" cap="none" spc="0" normalizeH="0" baseline="0" noProof="0" dirty="0">
                <a:ln>
                  <a:noFill/>
                </a:ln>
                <a:solidFill>
                  <a:srgbClr val="000000"/>
                </a:solidFill>
                <a:effectLst/>
                <a:uLnTx/>
                <a:uFillTx/>
                <a:latin typeface="Arial"/>
                <a:ea typeface="+mn-ea"/>
                <a:cs typeface="+mn-cs"/>
              </a:rPr>
              <a:t> megawatts (</a:t>
            </a:r>
            <a:r>
              <a:rPr lang="en-US" sz="1200" dirty="0">
                <a:solidFill>
                  <a:srgbClr val="000000"/>
                </a:solidFill>
                <a:latin typeface="Arial"/>
              </a:rPr>
              <a:t>M</a:t>
            </a:r>
            <a:r>
              <a:rPr kumimoji="0" lang="en-US" sz="1200" b="0" i="0" u="none" strike="noStrike" kern="1200" cap="none" spc="0" normalizeH="0" baseline="0" noProof="0" dirty="0">
                <a:ln>
                  <a:noFill/>
                </a:ln>
                <a:solidFill>
                  <a:srgbClr val="000000"/>
                </a:solidFill>
                <a:effectLst/>
                <a:uLnTx/>
                <a:uFillTx/>
                <a:latin typeface="Arial"/>
                <a:ea typeface="+mn-ea"/>
                <a:cs typeface="+mn-cs"/>
              </a:rPr>
              <a:t>W); installed capacity is ~</a:t>
            </a:r>
            <a:r>
              <a:rPr lang="en-US" sz="1200" dirty="0">
                <a:solidFill>
                  <a:srgbClr val="000000"/>
                </a:solidFill>
                <a:latin typeface="Arial"/>
              </a:rPr>
              <a:t>357</a:t>
            </a:r>
            <a:r>
              <a:rPr kumimoji="0" lang="en-US" sz="1200" b="0" i="0" u="none" strike="noStrike" kern="1200" cap="none" spc="0" normalizeH="0" baseline="0" noProof="0" dirty="0">
                <a:ln>
                  <a:noFill/>
                </a:ln>
                <a:solidFill>
                  <a:srgbClr val="000000"/>
                </a:solidFill>
                <a:effectLst/>
                <a:uLnTx/>
                <a:uFillTx/>
                <a:latin typeface="Arial"/>
                <a:ea typeface="+mn-ea"/>
                <a:cs typeface="+mn-cs"/>
              </a:rPr>
              <a:t> GW (2024)</a:t>
            </a:r>
          </a:p>
          <a:p>
            <a:pPr marL="4064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Commercial and Industrial</a:t>
            </a:r>
            <a:r>
              <a:rPr kumimoji="0" lang="en-US" sz="1200" b="0" i="0" u="none" strike="noStrike" kern="1200" cap="none" spc="0" normalizeH="0" baseline="0" noProof="0" dirty="0">
                <a:ln>
                  <a:noFill/>
                </a:ln>
                <a:solidFill>
                  <a:srgbClr val="000000"/>
                </a:solidFill>
                <a:effectLst/>
                <a:uLnTx/>
                <a:uFillTx/>
                <a:latin typeface="Arial"/>
                <a:ea typeface="+mn-ea"/>
                <a:cs typeface="+mn-cs"/>
              </a:rPr>
              <a:t> system typically </a:t>
            </a:r>
            <a:r>
              <a:rPr lang="en-US" sz="1200" dirty="0">
                <a:solidFill>
                  <a:srgbClr val="000000"/>
                </a:solidFill>
                <a:latin typeface="Arial"/>
              </a:rPr>
              <a:t>~0.02 to</a:t>
            </a:r>
            <a:r>
              <a:rPr kumimoji="0" lang="en-US" sz="1200" b="0" i="0" u="none" strike="noStrike" kern="1200" cap="none" spc="0" normalizeH="0" baseline="0" noProof="0" dirty="0">
                <a:ln>
                  <a:noFill/>
                </a:ln>
                <a:solidFill>
                  <a:srgbClr val="000000"/>
                </a:solidFill>
                <a:effectLst/>
                <a:uLnTx/>
                <a:uFillTx/>
                <a:latin typeface="Arial"/>
                <a:ea typeface="+mn-ea"/>
                <a:cs typeface="+mn-cs"/>
              </a:rPr>
              <a:t> 5 MW; installed capacity is ~</a:t>
            </a:r>
            <a:r>
              <a:rPr lang="en-US" sz="1200" dirty="0">
                <a:solidFill>
                  <a:srgbClr val="000000"/>
                </a:solidFill>
                <a:latin typeface="Arial"/>
              </a:rPr>
              <a:t>522</a:t>
            </a:r>
            <a:r>
              <a:rPr kumimoji="0" lang="en-US" sz="1200" b="0" i="0" u="none" strike="noStrike" kern="1200" cap="none" spc="0" normalizeH="0" baseline="0" noProof="0" dirty="0">
                <a:ln>
                  <a:noFill/>
                </a:ln>
                <a:solidFill>
                  <a:srgbClr val="000000"/>
                </a:solidFill>
                <a:effectLst/>
                <a:uLnTx/>
                <a:uFillTx/>
                <a:latin typeface="Arial"/>
                <a:ea typeface="+mn-ea"/>
                <a:cs typeface="+mn-cs"/>
              </a:rPr>
              <a:t> GW (2024)</a:t>
            </a:r>
          </a:p>
          <a:p>
            <a:pPr marL="406400" lvl="1" indent="-228600" defTabSz="914400">
              <a:spcBef>
                <a:spcPts val="0"/>
              </a:spcBef>
              <a:buFont typeface="+mj-lt"/>
              <a:buAutoNum type="arabicPeriod"/>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Utility </a:t>
            </a:r>
            <a:r>
              <a:rPr kumimoji="0" lang="en-US" sz="1200" b="0" i="0" u="none" strike="noStrike" kern="1200" cap="none" spc="0" normalizeH="0" baseline="0" noProof="0" dirty="0">
                <a:ln>
                  <a:noFill/>
                </a:ln>
                <a:solidFill>
                  <a:srgbClr val="000000"/>
                </a:solidFill>
                <a:effectLst/>
                <a:uLnTx/>
                <a:uFillTx/>
                <a:latin typeface="Arial"/>
                <a:ea typeface="+mn-ea"/>
                <a:cs typeface="+mn-cs"/>
              </a:rPr>
              <a:t>system typically ~1 to 1,000 MW*; </a:t>
            </a:r>
            <a:r>
              <a:rPr lang="en-US" sz="1200" dirty="0">
                <a:solidFill>
                  <a:srgbClr val="000000"/>
                </a:solidFill>
                <a:latin typeface="Arial"/>
              </a:rPr>
              <a:t>installed </a:t>
            </a:r>
            <a:r>
              <a:rPr kumimoji="0" lang="en-US" sz="1200" b="0" i="0" u="none" strike="noStrike" kern="1200" cap="none" spc="0" normalizeH="0" baseline="0" noProof="0" dirty="0">
                <a:ln>
                  <a:noFill/>
                </a:ln>
                <a:solidFill>
                  <a:srgbClr val="000000"/>
                </a:solidFill>
                <a:effectLst/>
                <a:uLnTx/>
                <a:uFillTx/>
                <a:latin typeface="Arial"/>
                <a:ea typeface="+mn-ea"/>
                <a:cs typeface="+mn-cs"/>
              </a:rPr>
              <a:t>capacity is ~</a:t>
            </a:r>
            <a:r>
              <a:rPr lang="en-US" sz="1200" dirty="0">
                <a:solidFill>
                  <a:srgbClr val="000000"/>
                </a:solidFill>
                <a:latin typeface="Arial"/>
              </a:rPr>
              <a:t>1,226</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lang="en-US" sz="1200" dirty="0">
                <a:solidFill>
                  <a:srgbClr val="000000"/>
                </a:solidFill>
                <a:latin typeface="Arial"/>
              </a:rPr>
              <a:t>GW </a:t>
            </a:r>
            <a:r>
              <a:rPr kumimoji="0" lang="en-US" sz="1200" b="0" i="0" u="none" strike="noStrike" kern="1200" cap="none" spc="0" normalizeH="0" baseline="0" noProof="0" dirty="0">
                <a:ln>
                  <a:noFill/>
                </a:ln>
                <a:solidFill>
                  <a:srgbClr val="000000"/>
                </a:solidFill>
                <a:effectLst/>
                <a:uLnTx/>
                <a:uFillTx/>
                <a:latin typeface="Arial"/>
                <a:ea typeface="+mn-ea"/>
                <a:cs typeface="+mn-cs"/>
              </a:rPr>
              <a:t>(2024)</a:t>
            </a: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p:txBody>
      </p:sp>
      <p:cxnSp>
        <p:nvCxnSpPr>
          <p:cNvPr id="12" name="Straight Connector 11">
            <a:extLst>
              <a:ext uri="{FF2B5EF4-FFF2-40B4-BE49-F238E27FC236}">
                <a16:creationId xmlns:a16="http://schemas.microsoft.com/office/drawing/2014/main" id="{FA9D6213-7790-3B0B-1311-7E207AF4DB07}"/>
              </a:ext>
            </a:extLst>
          </p:cNvPr>
          <p:cNvCxnSpPr>
            <a:cxnSpLocks/>
          </p:cNvCxnSpPr>
          <p:nvPr/>
        </p:nvCxnSpPr>
        <p:spPr bwMode="gray">
          <a:xfrm>
            <a:off x="4181730" y="2528590"/>
            <a:ext cx="7502525" cy="0"/>
          </a:xfrm>
          <a:prstGeom prst="line">
            <a:avLst/>
          </a:prstGeom>
          <a:ln w="19050"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7" name="btfpBulletedList771181">
            <a:extLst>
              <a:ext uri="{FF2B5EF4-FFF2-40B4-BE49-F238E27FC236}">
                <a16:creationId xmlns:a16="http://schemas.microsoft.com/office/drawing/2014/main" id="{3E7B5F97-A98B-6118-6687-0F97FD8EED3B}"/>
              </a:ext>
            </a:extLst>
          </p:cNvPr>
          <p:cNvSpPr txBox="1"/>
          <p:nvPr>
            <p:custDataLst>
              <p:tags r:id="rId4"/>
            </p:custDataLst>
          </p:nvPr>
        </p:nvSpPr>
        <p:spPr bwMode="gray">
          <a:xfrm>
            <a:off x="4181730" y="1500400"/>
            <a:ext cx="7507288" cy="934478"/>
          </a:xfrm>
          <a:prstGeom prst="rect">
            <a:avLst/>
          </a:prstGeom>
          <a:noFill/>
        </p:spPr>
        <p:txBody>
          <a:bodyPr vert="horz" wrap="square" lIns="36000" tIns="36000" rIns="36000" bIns="36000" rtlCol="0" anchor="t">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Solar PV </a:t>
            </a:r>
            <a:r>
              <a:rPr kumimoji="0" lang="en-US" sz="1400" b="1" i="0" u="none" strike="noStrike" kern="1200" cap="none" spc="0" normalizeH="0" baseline="0" noProof="0" dirty="0">
                <a:ln>
                  <a:noFill/>
                </a:ln>
                <a:solidFill>
                  <a:srgbClr val="000000"/>
                </a:solidFill>
                <a:effectLst/>
                <a:uLnTx/>
                <a:uFillTx/>
                <a:latin typeface="Arial"/>
                <a:ea typeface="+mn-ea"/>
                <a:cs typeface="+mn-cs"/>
              </a:rPr>
              <a:t>prices dropped ~99.8% since 1975</a:t>
            </a:r>
            <a:r>
              <a:rPr lang="en-US" sz="1400" dirty="0">
                <a:solidFill>
                  <a:srgbClr val="000000"/>
                </a:solidFill>
                <a:latin typeface="Arial"/>
              </a:rPr>
              <a:t>, d</a:t>
            </a:r>
            <a:r>
              <a:rPr kumimoji="0" lang="en-US" sz="1400" i="0" u="none" strike="noStrike" kern="1200" cap="none" spc="0" normalizeH="0" baseline="0" noProof="0" dirty="0">
                <a:ln>
                  <a:noFill/>
                </a:ln>
                <a:solidFill>
                  <a:srgbClr val="000000"/>
                </a:solidFill>
                <a:effectLst/>
                <a:uLnTx/>
                <a:uFillTx/>
                <a:latin typeface="Arial"/>
                <a:ea typeface="+mn-ea"/>
                <a:cs typeface="+mn-cs"/>
              </a:rPr>
              <a:t>riven by </a:t>
            </a:r>
            <a:r>
              <a:rPr kumimoji="0" lang="en-US" sz="1400" b="1" i="0" u="none" strike="noStrike" kern="1200" cap="none" spc="0" normalizeH="0" baseline="0" noProof="0" dirty="0">
                <a:ln>
                  <a:noFill/>
                </a:ln>
                <a:solidFill>
                  <a:srgbClr val="000000"/>
                </a:solidFill>
                <a:effectLst/>
                <a:uLnTx/>
                <a:uFillTx/>
                <a:latin typeface="Arial"/>
                <a:ea typeface="+mn-ea"/>
                <a:cs typeface="+mn-cs"/>
              </a:rPr>
              <a:t>economies of scale</a:t>
            </a:r>
            <a:r>
              <a:rPr kumimoji="0" lang="en-US" sz="1400" i="0" u="none" strike="noStrike" kern="1200" cap="none" spc="0" normalizeH="0" baseline="0" noProof="0" dirty="0">
                <a:ln>
                  <a:noFill/>
                </a:ln>
                <a:solidFill>
                  <a:srgbClr val="000000"/>
                </a:solidFill>
                <a:effectLst/>
                <a:uLnTx/>
                <a:uFillTx/>
                <a:latin typeface="Arial"/>
                <a:ea typeface="+mn-ea"/>
                <a:cs typeface="+mn-cs"/>
              </a:rPr>
              <a:t> known as </a:t>
            </a:r>
            <a:r>
              <a:rPr kumimoji="0" lang="en-US" sz="1400" b="1" i="0" u="none" strike="noStrike" kern="1200" cap="none" spc="0" normalizeH="0" baseline="0" noProof="0" dirty="0">
                <a:ln>
                  <a:noFill/>
                </a:ln>
                <a:solidFill>
                  <a:srgbClr val="000000"/>
                </a:solidFill>
                <a:effectLst/>
                <a:uLnTx/>
                <a:uFillTx/>
                <a:latin typeface="Arial"/>
                <a:ea typeface="+mn-ea"/>
                <a:cs typeface="+mn-cs"/>
              </a:rPr>
              <a:t>Swanson’s law, </a:t>
            </a:r>
            <a:r>
              <a:rPr kumimoji="0" lang="en-US" sz="1400" i="0" u="none" strike="noStrike" kern="1200" cap="none" spc="0" normalizeH="0" baseline="0" noProof="0" dirty="0">
                <a:ln>
                  <a:noFill/>
                </a:ln>
                <a:solidFill>
                  <a:srgbClr val="000000"/>
                </a:solidFill>
                <a:effectLst/>
                <a:uLnTx/>
                <a:uFillTx/>
                <a:latin typeface="Arial"/>
                <a:ea typeface="+mn-ea"/>
                <a:cs typeface="+mn-cs"/>
              </a:rPr>
              <a:t>in which each doubling of installed capacity has led to an average price drop of ~20%. This was initially </a:t>
            </a:r>
            <a:r>
              <a:rPr kumimoji="0" lang="en-US" sz="1400" b="0" i="0" u="none" strike="noStrike" kern="1200" cap="none" spc="0" normalizeH="0" baseline="0" noProof="0" dirty="0">
                <a:ln>
                  <a:noFill/>
                </a:ln>
                <a:solidFill>
                  <a:srgbClr val="000000"/>
                </a:solidFill>
                <a:effectLst/>
                <a:uLnTx/>
                <a:uFillTx/>
                <a:latin typeface="Arial"/>
                <a:ea typeface="+mn-ea"/>
                <a:cs typeface="+mn-cs"/>
              </a:rPr>
              <a:t>caused by the </a:t>
            </a:r>
            <a:r>
              <a:rPr kumimoji="0" lang="en-US" sz="1400" b="1" i="0" u="none" strike="noStrike" kern="1200" cap="none" spc="0" normalizeH="0" baseline="0" noProof="0" dirty="0">
                <a:ln>
                  <a:noFill/>
                </a:ln>
                <a:solidFill>
                  <a:srgbClr val="000000"/>
                </a:solidFill>
                <a:effectLst/>
                <a:uLnTx/>
                <a:uFillTx/>
                <a:latin typeface="Arial"/>
                <a:ea typeface="+mn-ea"/>
                <a:cs typeface="Arial"/>
              </a:rPr>
              <a:t>improvement of module efficiency; </a:t>
            </a:r>
            <a:r>
              <a:rPr kumimoji="0" lang="en-US" sz="1400" b="0" i="0" u="none" strike="noStrike" kern="1200" cap="none" spc="0" normalizeH="0" baseline="0" noProof="0" dirty="0">
                <a:ln>
                  <a:noFill/>
                </a:ln>
                <a:solidFill>
                  <a:srgbClr val="000000"/>
                </a:solidFill>
                <a:effectLst/>
                <a:uLnTx/>
                <a:uFillTx/>
                <a:latin typeface="Arial"/>
                <a:ea typeface="+mn-ea"/>
                <a:cs typeface="Arial"/>
              </a:rPr>
              <a:t>after 2001,</a:t>
            </a:r>
            <a:r>
              <a:rPr kumimoji="0" lang="en-US" sz="1400" b="1" i="0" u="none" strike="noStrike" kern="1200" cap="none" spc="0" normalizeH="0" baseline="0" noProof="0" dirty="0">
                <a:ln>
                  <a:noFill/>
                </a:ln>
                <a:solidFill>
                  <a:srgbClr val="000000"/>
                </a:solidFill>
                <a:effectLst/>
                <a:uLnTx/>
                <a:uFillTx/>
                <a:latin typeface="Arial"/>
                <a:ea typeface="+mn-ea"/>
                <a:cs typeface="Arial"/>
              </a:rPr>
              <a:t> economies of scale </a:t>
            </a:r>
            <a:r>
              <a:rPr kumimoji="0" lang="en-US" sz="1400" b="0" i="0" u="none" strike="noStrike" kern="1200" cap="none" spc="0" normalizeH="0" baseline="0" noProof="0" dirty="0">
                <a:ln>
                  <a:noFill/>
                </a:ln>
                <a:solidFill>
                  <a:srgbClr val="000000"/>
                </a:solidFill>
                <a:effectLst/>
                <a:uLnTx/>
                <a:uFillTx/>
                <a:latin typeface="Arial"/>
                <a:ea typeface="+mn-ea"/>
                <a:cs typeface="Arial"/>
              </a:rPr>
              <a:t>became a significant driver of cost reduction.</a:t>
            </a:r>
          </a:p>
        </p:txBody>
      </p:sp>
      <p:cxnSp>
        <p:nvCxnSpPr>
          <p:cNvPr id="18" name="Straight Connector 17">
            <a:extLst>
              <a:ext uri="{FF2B5EF4-FFF2-40B4-BE49-F238E27FC236}">
                <a16:creationId xmlns:a16="http://schemas.microsoft.com/office/drawing/2014/main" id="{2A720CF0-45F9-2C61-88A1-64ED65520986}"/>
              </a:ext>
            </a:extLst>
          </p:cNvPr>
          <p:cNvCxnSpPr>
            <a:cxnSpLocks/>
          </p:cNvCxnSpPr>
          <p:nvPr/>
        </p:nvCxnSpPr>
        <p:spPr bwMode="gray">
          <a:xfrm>
            <a:off x="4181730" y="4326117"/>
            <a:ext cx="7502525" cy="0"/>
          </a:xfrm>
          <a:prstGeom prst="line">
            <a:avLst/>
          </a:prstGeom>
          <a:ln w="19050"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1" name="btfpBulletedList771181">
            <a:extLst>
              <a:ext uri="{FF2B5EF4-FFF2-40B4-BE49-F238E27FC236}">
                <a16:creationId xmlns:a16="http://schemas.microsoft.com/office/drawing/2014/main" id="{7891B118-36E8-DB04-06A5-2BE533C24D6A}"/>
              </a:ext>
            </a:extLst>
          </p:cNvPr>
          <p:cNvSpPr txBox="1"/>
          <p:nvPr>
            <p:custDataLst>
              <p:tags r:id="rId5"/>
            </p:custDataLst>
          </p:nvPr>
        </p:nvSpPr>
        <p:spPr bwMode="gray">
          <a:xfrm>
            <a:off x="4181730" y="809386"/>
            <a:ext cx="7507288" cy="503590"/>
          </a:xfrm>
          <a:prstGeom prst="rect">
            <a:avLst/>
          </a:prstGeom>
          <a:noFill/>
        </p:spPr>
        <p:txBody>
          <a:bodyPr vert="horz" wrap="square" lIns="36000" tIns="36000" rIns="36000" bIns="36000" rtlCol="0" anchor="t">
            <a:spAutoFit/>
          </a:bodyPr>
          <a:lstStyle/>
          <a:p>
            <a:pPr marL="0" indent="0">
              <a:spcBef>
                <a:spcPts val="300"/>
              </a:spcBef>
              <a:buNone/>
            </a:pPr>
            <a:r>
              <a:rPr kumimoji="0" lang="en-US" sz="1400" b="1" i="0" u="none" strike="noStrike" kern="1200" cap="none" spc="0" normalizeH="0" baseline="0" noProof="0" dirty="0">
                <a:ln>
                  <a:noFill/>
                </a:ln>
                <a:solidFill>
                  <a:srgbClr val="000000"/>
                </a:solidFill>
                <a:effectLst/>
                <a:uLnTx/>
                <a:uFillTx/>
                <a:latin typeface="Arial"/>
                <a:ea typeface="+mn-ea"/>
                <a:cs typeface="+mn-cs"/>
              </a:rPr>
              <a:t>Solar can abate 5.5 to 10 </a:t>
            </a:r>
            <a:r>
              <a:rPr kumimoji="0" lang="en-US" sz="1400" b="1" i="0" u="none" strike="noStrike" kern="1200" cap="none" spc="0" normalizeH="0" baseline="0" noProof="0" dirty="0" err="1">
                <a:ln>
                  <a:noFill/>
                </a:ln>
                <a:solidFill>
                  <a:srgbClr val="000000"/>
                </a:solidFill>
                <a:effectLst/>
                <a:uLnTx/>
                <a:uFillTx/>
                <a:latin typeface="Arial"/>
                <a:ea typeface="+mn-ea"/>
                <a:cs typeface="+mn-cs"/>
              </a:rPr>
              <a:t>gigatonnes</a:t>
            </a:r>
            <a:r>
              <a:rPr kumimoji="0" lang="en-US" sz="1400" b="1" i="0" u="none" strike="noStrike" kern="1200" cap="none" spc="0" normalizeH="0" baseline="0" noProof="0" dirty="0">
                <a:ln>
                  <a:noFill/>
                </a:ln>
                <a:solidFill>
                  <a:srgbClr val="000000"/>
                </a:solidFill>
                <a:effectLst/>
                <a:uLnTx/>
                <a:uFillTx/>
                <a:latin typeface="Arial"/>
                <a:ea typeface="+mn-ea"/>
                <a:cs typeface="+mn-cs"/>
              </a:rPr>
              <a:t> (Gt) of </a:t>
            </a:r>
            <a:r>
              <a:rPr kumimoji="0" lang="en-US" sz="1400" b="1" i="0" u="none" strike="noStrike" kern="1200" cap="none" spc="0" normalizeH="0" noProof="0" dirty="0">
                <a:ln>
                  <a:noFill/>
                </a:ln>
                <a:solidFill>
                  <a:srgbClr val="000000"/>
                </a:solidFill>
                <a:effectLst/>
                <a:uLnTx/>
                <a:uFillTx/>
                <a:latin typeface="Arial"/>
                <a:ea typeface="+mn-ea"/>
                <a:cs typeface="+mn-cs"/>
              </a:rPr>
              <a:t>CO</a:t>
            </a:r>
            <a:r>
              <a:rPr kumimoji="0" lang="en-US" sz="1400" b="1" i="0" u="none" strike="noStrike" kern="1200" cap="none" spc="0" normalizeH="0" baseline="-25000" noProof="0" dirty="0">
                <a:ln>
                  <a:noFill/>
                </a:ln>
                <a:solidFill>
                  <a:srgbClr val="000000"/>
                </a:solidFill>
                <a:effectLst/>
                <a:uLnTx/>
                <a:uFillTx/>
                <a:latin typeface="Arial"/>
                <a:ea typeface="+mn-ea"/>
                <a:cs typeface="+mn-cs"/>
              </a:rPr>
              <a:t>2</a:t>
            </a:r>
            <a:r>
              <a:rPr kumimoji="0" lang="en-US" sz="1400" b="1" i="0" u="none" strike="noStrike" kern="1200" cap="none" spc="0" normalizeH="0" noProof="0" dirty="0">
                <a:ln>
                  <a:noFill/>
                </a:ln>
                <a:solidFill>
                  <a:srgbClr val="000000"/>
                </a:solidFill>
                <a:effectLst/>
                <a:uLnTx/>
                <a:uFillTx/>
                <a:latin typeface="Arial"/>
                <a:ea typeface="+mn-ea"/>
                <a:cs typeface="+mn-cs"/>
              </a:rPr>
              <a:t>e by</a:t>
            </a:r>
            <a:r>
              <a:rPr kumimoji="0" lang="en-US" sz="1400" b="1" i="0" u="none" strike="noStrike" kern="1200" cap="none" spc="0" normalizeH="0" baseline="0" noProof="0" dirty="0">
                <a:ln>
                  <a:noFill/>
                </a:ln>
                <a:solidFill>
                  <a:srgbClr val="000000"/>
                </a:solidFill>
                <a:effectLst/>
                <a:uLnTx/>
                <a:uFillTx/>
                <a:latin typeface="Arial"/>
                <a:ea typeface="+mn-ea"/>
                <a:cs typeface="+mn-cs"/>
              </a:rPr>
              <a:t> 2050 </a:t>
            </a:r>
            <a:r>
              <a:rPr kumimoji="0" lang="en-US" sz="1400" b="0" i="0" u="none" strike="noStrike" kern="1200" cap="none" spc="0" normalizeH="0" baseline="0" noProof="0" dirty="0">
                <a:ln>
                  <a:noFill/>
                </a:ln>
                <a:solidFill>
                  <a:srgbClr val="000000"/>
                </a:solidFill>
                <a:effectLst/>
                <a:uLnTx/>
                <a:uFillTx/>
                <a:latin typeface="Arial"/>
                <a:ea typeface="+mn-ea"/>
                <a:cs typeface="+mn-cs"/>
              </a:rPr>
              <a:t>in select subsectors, including 24% to 43% of power and heat, depending on the transition scenario.</a:t>
            </a:r>
            <a:endParaRPr lang="en-US" sz="1400" dirty="0">
              <a:cs typeface="Arial"/>
            </a:endParaRPr>
          </a:p>
        </p:txBody>
      </p:sp>
      <p:cxnSp>
        <p:nvCxnSpPr>
          <p:cNvPr id="24" name="Straight Connector 23">
            <a:extLst>
              <a:ext uri="{FF2B5EF4-FFF2-40B4-BE49-F238E27FC236}">
                <a16:creationId xmlns:a16="http://schemas.microsoft.com/office/drawing/2014/main" id="{ED1BDA89-4F8F-1D7A-2222-7FFD62881D79}"/>
              </a:ext>
            </a:extLst>
          </p:cNvPr>
          <p:cNvCxnSpPr>
            <a:cxnSpLocks/>
          </p:cNvCxnSpPr>
          <p:nvPr/>
        </p:nvCxnSpPr>
        <p:spPr bwMode="gray">
          <a:xfrm>
            <a:off x="4181730" y="1406688"/>
            <a:ext cx="7502525" cy="0"/>
          </a:xfrm>
          <a:prstGeom prst="line">
            <a:avLst/>
          </a:prstGeom>
          <a:ln w="19050"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4" name="btfpNotesBox111697">
            <a:extLst>
              <a:ext uri="{FF2B5EF4-FFF2-40B4-BE49-F238E27FC236}">
                <a16:creationId xmlns:a16="http://schemas.microsoft.com/office/drawing/2014/main" id="{D96041CA-E817-D668-EB71-D499792CCA1A}"/>
              </a:ext>
            </a:extLst>
          </p:cNvPr>
          <p:cNvSpPr txBox="1"/>
          <p:nvPr>
            <p:custDataLst>
              <p:tags r:id="rId6"/>
            </p:custDataLst>
          </p:nvPr>
        </p:nvSpPr>
        <p:spPr bwMode="gray">
          <a:xfrm>
            <a:off x="330200" y="6535814"/>
            <a:ext cx="9144000" cy="246221"/>
          </a:xfrm>
          <a:prstGeom prst="rect">
            <a:avLst/>
          </a:prstGeom>
          <a:noFill/>
        </p:spPr>
        <p:txBody>
          <a:bodyPr vert="horz"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 Exact classification boundaries vary by sources; the authors present a rough estimation from a combination of sources.</a:t>
            </a:r>
          </a:p>
          <a:p>
            <a:pPr marL="0" indent="0" defTabSz="91440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Hassan Riaz, Isabel Hoyos, 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3"/>
              </a:rPr>
              <a:t>Gernot Wagner</a:t>
            </a:r>
            <a:r>
              <a:rPr lang="en-US" sz="800" dirty="0">
                <a:solidFill>
                  <a:srgbClr val="000000"/>
                </a:solidFill>
                <a:latin typeface="Arial"/>
              </a:rPr>
              <a:t>. </a:t>
            </a:r>
            <a:r>
              <a:rPr lang="en-US" sz="800" dirty="0">
                <a:solidFill>
                  <a:srgbClr val="000000"/>
                </a:solidFill>
                <a:latin typeface="Arial"/>
                <a:hlinkClick r:id="rId14"/>
              </a:rPr>
              <a:t>Share</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4"/>
              </a:rPr>
              <a:t>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a:solidFill>
                  <a:srgbClr val="000000"/>
                </a:solidFill>
                <a:latin typeface="Arial"/>
              </a:rPr>
              <a:t>Kim </a:t>
            </a:r>
            <a:r>
              <a:rPr lang="en-US" sz="800" i="1" dirty="0">
                <a:solidFill>
                  <a:srgbClr val="000000"/>
                </a:solidFill>
                <a:latin typeface="Arial"/>
              </a:rPr>
              <a:t>et al., </a:t>
            </a:r>
            <a:r>
              <a:rPr lang="en-US" sz="800" dirty="0">
                <a:solidFill>
                  <a:srgbClr val="000000"/>
                </a:solidFill>
                <a:latin typeface="Arial"/>
              </a:rPr>
              <a:t>“</a:t>
            </a:r>
            <a:r>
              <a:rPr lang="en-US" sz="800" dirty="0">
                <a:solidFill>
                  <a:srgbClr val="000000"/>
                </a:solidFill>
                <a:latin typeface="Arial"/>
                <a:hlinkClick r:id="rId15"/>
              </a:rPr>
              <a:t>Scaling Solar</a:t>
            </a:r>
            <a:r>
              <a:rPr lang="en-US" sz="800" dirty="0">
                <a:solidFill>
                  <a:srgbClr val="000000"/>
                </a:solidFill>
                <a:latin typeface="Arial"/>
              </a:rPr>
              <a:t>” (14 August 2025).</a:t>
            </a:r>
          </a:p>
        </p:txBody>
      </p:sp>
      <p:cxnSp>
        <p:nvCxnSpPr>
          <p:cNvPr id="19" name="Straight Connector 17">
            <a:extLst>
              <a:ext uri="{FF2B5EF4-FFF2-40B4-BE49-F238E27FC236}">
                <a16:creationId xmlns:a16="http://schemas.microsoft.com/office/drawing/2014/main" id="{2A720CF0-45F9-2C61-88A1-64ED65520986}"/>
              </a:ext>
            </a:extLst>
          </p:cNvPr>
          <p:cNvCxnSpPr>
            <a:cxnSpLocks/>
          </p:cNvCxnSpPr>
          <p:nvPr/>
        </p:nvCxnSpPr>
        <p:spPr bwMode="gray">
          <a:xfrm>
            <a:off x="4181730" y="3219604"/>
            <a:ext cx="7502525" cy="0"/>
          </a:xfrm>
          <a:prstGeom prst="line">
            <a:avLst/>
          </a:prstGeom>
          <a:ln w="19050"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0" name="btfpBulletedList771181">
            <a:extLst>
              <a:ext uri="{FF2B5EF4-FFF2-40B4-BE49-F238E27FC236}">
                <a16:creationId xmlns:a16="http://schemas.microsoft.com/office/drawing/2014/main" id="{7891B118-36E8-DB04-06A5-2BE533C24D6A}"/>
              </a:ext>
            </a:extLst>
          </p:cNvPr>
          <p:cNvSpPr txBox="1"/>
          <p:nvPr>
            <p:custDataLst>
              <p:tags r:id="rId7"/>
            </p:custDataLst>
          </p:nvPr>
        </p:nvSpPr>
        <p:spPr bwMode="gray">
          <a:xfrm>
            <a:off x="4181730" y="4419829"/>
            <a:ext cx="7507288" cy="1580808"/>
          </a:xfrm>
          <a:prstGeom prst="rect">
            <a:avLst/>
          </a:prstGeom>
          <a:noFill/>
        </p:spPr>
        <p:txBody>
          <a:bodyPr vert="horz" wrap="square" lIns="36000" tIns="36000" rIns="36000" bIns="36000" rtlCol="0" anchor="t">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Solar projects require a </a:t>
            </a:r>
            <a:r>
              <a:rPr kumimoji="0" lang="en-US" sz="1400" b="1" i="0" u="none" strike="noStrike" kern="1200" cap="none" spc="0" normalizeH="0" baseline="0" noProof="0" dirty="0">
                <a:ln>
                  <a:noFill/>
                </a:ln>
                <a:solidFill>
                  <a:srgbClr val="000000"/>
                </a:solidFill>
                <a:effectLst/>
                <a:uLnTx/>
                <a:uFillTx/>
                <a:latin typeface="Arial"/>
                <a:ea typeface="+mn-ea"/>
                <a:cs typeface="+mn-cs"/>
              </a:rPr>
              <a:t>substantial upfront investment</a:t>
            </a:r>
            <a:r>
              <a:rPr kumimoji="0" lang="en-US" sz="1400" b="0" i="0" u="none" strike="noStrike" kern="1200" cap="none" spc="0" normalizeH="0" baseline="0" noProof="0" dirty="0">
                <a:ln>
                  <a:noFill/>
                </a:ln>
                <a:solidFill>
                  <a:srgbClr val="000000"/>
                </a:solidFill>
                <a:effectLst/>
                <a:uLnTx/>
                <a:uFillTx/>
                <a:latin typeface="Arial"/>
                <a:ea typeface="+mn-ea"/>
                <a:cs typeface="+mn-cs"/>
              </a:rPr>
              <a:t> in equipment, installation, and site preparation: </a:t>
            </a:r>
          </a:p>
          <a:p>
            <a:pPr defTabSz="914400">
              <a:spcBef>
                <a:spcPts val="600"/>
              </a:spcBef>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Typical system cost is </a:t>
            </a:r>
            <a:r>
              <a:rPr lang="en-US" sz="1200" dirty="0">
                <a:solidFill>
                  <a:srgbClr val="000000"/>
                </a:solidFill>
                <a:latin typeface="Arial"/>
              </a:rPr>
              <a:t>~3.15$/</a:t>
            </a:r>
            <a:r>
              <a:rPr kumimoji="0" lang="en-US" sz="1200" b="0" i="0" u="none" strike="noStrike" kern="1200" cap="none" spc="0" normalizeH="0" baseline="0" noProof="0" dirty="0">
                <a:ln>
                  <a:noFill/>
                </a:ln>
                <a:solidFill>
                  <a:srgbClr val="000000"/>
                </a:solidFill>
                <a:effectLst/>
                <a:uLnTx/>
                <a:uFillTx/>
                <a:latin typeface="Arial"/>
                <a:ea typeface="+mn-ea"/>
                <a:cs typeface="+mn-cs"/>
              </a:rPr>
              <a:t>Watt for </a:t>
            </a:r>
            <a:r>
              <a:rPr kumimoji="0" lang="en-US" sz="1200" b="1" i="0" u="none" strike="noStrike" kern="1200" cap="none" spc="0" normalizeH="0" baseline="0" noProof="0" dirty="0">
                <a:ln>
                  <a:noFill/>
                </a:ln>
                <a:solidFill>
                  <a:srgbClr val="000000"/>
                </a:solidFill>
                <a:effectLst/>
                <a:uLnTx/>
                <a:uFillTx/>
                <a:latin typeface="Arial"/>
                <a:ea typeface="+mn-ea"/>
                <a:cs typeface="+mn-cs"/>
              </a:rPr>
              <a:t>residential</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lang="en-US" sz="1200" dirty="0">
                <a:solidFill>
                  <a:srgbClr val="000000"/>
                </a:solidFill>
                <a:latin typeface="Arial"/>
              </a:rPr>
              <a:t>~1.51$/</a:t>
            </a:r>
            <a:r>
              <a:rPr kumimoji="0" lang="en-US" sz="1200" b="0" i="0" u="none" strike="noStrike" kern="1200" cap="none" spc="0" normalizeH="0" baseline="0" noProof="0" dirty="0">
                <a:ln>
                  <a:noFill/>
                </a:ln>
                <a:solidFill>
                  <a:srgbClr val="000000"/>
                </a:solidFill>
                <a:effectLst/>
                <a:uLnTx/>
                <a:uFillTx/>
                <a:latin typeface="Arial"/>
                <a:ea typeface="+mn-ea"/>
                <a:cs typeface="+mn-cs"/>
              </a:rPr>
              <a:t>Watt for </a:t>
            </a:r>
            <a:r>
              <a:rPr kumimoji="0" lang="en-US" sz="1200" b="1" i="0" u="none" strike="noStrike" kern="1200" cap="none" spc="0" normalizeH="0" baseline="0" noProof="0" dirty="0">
                <a:ln>
                  <a:noFill/>
                </a:ln>
                <a:solidFill>
                  <a:srgbClr val="000000"/>
                </a:solidFill>
                <a:effectLst/>
                <a:uLnTx/>
                <a:uFillTx/>
                <a:latin typeface="Arial"/>
                <a:ea typeface="+mn-ea"/>
                <a:cs typeface="+mn-cs"/>
              </a:rPr>
              <a:t>commercial &amp; </a:t>
            </a:r>
            <a:r>
              <a:rPr lang="en-US" sz="1200" b="1" dirty="0">
                <a:solidFill>
                  <a:srgbClr val="000000"/>
                </a:solidFill>
                <a:latin typeface="Arial"/>
              </a:rPr>
              <a:t>industrial</a:t>
            </a:r>
            <a:r>
              <a:rPr kumimoji="0" lang="en-US" sz="1200" b="0" i="0" u="none" strike="noStrike" kern="1200" cap="none" spc="0" normalizeH="0" baseline="0" noProof="0" dirty="0">
                <a:ln>
                  <a:noFill/>
                </a:ln>
                <a:solidFill>
                  <a:srgbClr val="000000"/>
                </a:solidFill>
                <a:effectLst/>
                <a:uLnTx/>
                <a:uFillTx/>
                <a:latin typeface="Arial"/>
                <a:ea typeface="+mn-ea"/>
                <a:cs typeface="+mn-cs"/>
              </a:rPr>
              <a:t>, and </a:t>
            </a:r>
            <a:r>
              <a:rPr lang="en-US" sz="1200" dirty="0">
                <a:solidFill>
                  <a:srgbClr val="000000"/>
                </a:solidFill>
                <a:latin typeface="Arial"/>
              </a:rPr>
              <a:t>~1.12$/</a:t>
            </a:r>
            <a:r>
              <a:rPr kumimoji="0" lang="en-US" sz="1200" b="0" i="0" u="none" strike="noStrike" kern="1200" cap="none" spc="0" normalizeH="0" baseline="0" noProof="0" dirty="0">
                <a:ln>
                  <a:noFill/>
                </a:ln>
                <a:solidFill>
                  <a:srgbClr val="000000"/>
                </a:solidFill>
                <a:effectLst/>
                <a:uLnTx/>
                <a:uFillTx/>
                <a:latin typeface="Arial"/>
                <a:ea typeface="+mn-ea"/>
                <a:cs typeface="+mn-cs"/>
              </a:rPr>
              <a:t>Watt for </a:t>
            </a:r>
            <a:r>
              <a:rPr kumimoji="0" lang="en-US" sz="1200" b="1" i="0" u="none" strike="noStrike" kern="1200" cap="none" spc="0" normalizeH="0" baseline="0" noProof="0" dirty="0">
                <a:ln>
                  <a:noFill/>
                </a:ln>
                <a:solidFill>
                  <a:srgbClr val="000000"/>
                </a:solidFill>
                <a:effectLst/>
                <a:uLnTx/>
                <a:uFillTx/>
                <a:latin typeface="Arial"/>
                <a:ea typeface="+mn-ea"/>
                <a:cs typeface="+mn-cs"/>
              </a:rPr>
              <a:t>utility-scale (1Q24)</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p>
          <a:p>
            <a:pPr defTabSz="914400">
              <a:spcBef>
                <a:spcPts val="600"/>
              </a:spcBef>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However, they have </a:t>
            </a:r>
            <a:r>
              <a:rPr kumimoji="0" lang="en-US" sz="1200" b="1" i="0" u="none" strike="noStrike" kern="1200" cap="none" spc="0" normalizeH="0" baseline="0" noProof="0" dirty="0">
                <a:ln>
                  <a:noFill/>
                </a:ln>
                <a:solidFill>
                  <a:srgbClr val="000000"/>
                </a:solidFill>
                <a:effectLst/>
                <a:uLnTx/>
                <a:uFillTx/>
                <a:latin typeface="Arial"/>
                <a:ea typeface="+mn-ea"/>
                <a:cs typeface="+mn-cs"/>
              </a:rPr>
              <a:t>relatively low maintenance costs </a:t>
            </a:r>
            <a:r>
              <a:rPr kumimoji="0" lang="en-US" sz="1200" b="0" i="0" u="none" strike="noStrike" kern="1200" cap="none" spc="0" normalizeH="0" baseline="0" noProof="0" dirty="0">
                <a:ln>
                  <a:noFill/>
                </a:ln>
                <a:solidFill>
                  <a:srgbClr val="000000"/>
                </a:solidFill>
                <a:effectLst/>
                <a:uLnTx/>
                <a:uFillTx/>
                <a:latin typeface="Arial"/>
                <a:ea typeface="+mn-ea"/>
                <a:cs typeface="+mn-cs"/>
              </a:rPr>
              <a:t>relative to other energy sources, and given electricity savings, tax benefits, and potential revenue generation, the payback period typically ranges from </a:t>
            </a:r>
            <a:r>
              <a:rPr lang="en-US" sz="1200" dirty="0">
                <a:solidFill>
                  <a:srgbClr val="000000"/>
                </a:solidFill>
                <a:latin typeface="Arial"/>
              </a:rPr>
              <a:t>~2 to</a:t>
            </a:r>
            <a:r>
              <a:rPr kumimoji="0" lang="en-US" sz="1200" b="0" i="0" u="none" strike="noStrike" kern="1200" cap="none" spc="0" normalizeH="0" baseline="0" noProof="0" dirty="0">
                <a:ln>
                  <a:noFill/>
                </a:ln>
                <a:solidFill>
                  <a:srgbClr val="000000"/>
                </a:solidFill>
                <a:effectLst/>
                <a:uLnTx/>
                <a:uFillTx/>
                <a:latin typeface="Arial"/>
                <a:ea typeface="+mn-ea"/>
                <a:cs typeface="+mn-cs"/>
              </a:rPr>
              <a:t> 10 years.</a:t>
            </a:r>
          </a:p>
        </p:txBody>
      </p:sp>
      <p:pic>
        <p:nvPicPr>
          <p:cNvPr id="4" name="Picture 3" descr="Solar panels on a roof&#10;&#10;Description automatically generated">
            <a:extLst>
              <a:ext uri="{FF2B5EF4-FFF2-40B4-BE49-F238E27FC236}">
                <a16:creationId xmlns:a16="http://schemas.microsoft.com/office/drawing/2014/main" id="{BFF72B51-054F-FB37-400F-12FE465C03E9}"/>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352427" y="809386"/>
            <a:ext cx="3467100" cy="5222539"/>
          </a:xfrm>
          <a:prstGeom prst="rect">
            <a:avLst/>
          </a:prstGeom>
        </p:spPr>
      </p:pic>
      <p:sp>
        <p:nvSpPr>
          <p:cNvPr id="5" name="btfpBulletedList771181">
            <a:extLst>
              <a:ext uri="{FF2B5EF4-FFF2-40B4-BE49-F238E27FC236}">
                <a16:creationId xmlns:a16="http://schemas.microsoft.com/office/drawing/2014/main" id="{93D60561-B8F0-3DD9-05A7-7729767518D7}"/>
              </a:ext>
            </a:extLst>
          </p:cNvPr>
          <p:cNvSpPr txBox="1"/>
          <p:nvPr>
            <p:custDataLst>
              <p:tags r:id="rId8"/>
            </p:custDataLst>
          </p:nvPr>
        </p:nvSpPr>
        <p:spPr bwMode="gray">
          <a:xfrm>
            <a:off x="4181730" y="2622302"/>
            <a:ext cx="7507288" cy="503590"/>
          </a:xfrm>
          <a:prstGeom prst="rect">
            <a:avLst/>
          </a:prstGeom>
          <a:noFill/>
        </p:spPr>
        <p:txBody>
          <a:bodyPr vert="horz" wrap="square" lIns="36000" tIns="36000" rIns="36000" bIns="36000" rtlCol="0" anchor="t">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Arial"/>
                <a:ea typeface="+mn-ea"/>
                <a:cs typeface="+mn-cs"/>
              </a:rPr>
              <a:t>Solar electricity generation reached </a:t>
            </a:r>
            <a:r>
              <a:rPr kumimoji="0" lang="en-US" sz="1400" b="1" i="0" u="none" strike="noStrike" kern="1200" cap="none" spc="0" normalizeH="0" baseline="0" noProof="0" dirty="0">
                <a:ln>
                  <a:noFill/>
                </a:ln>
                <a:solidFill>
                  <a:srgbClr val="000000"/>
                </a:solidFill>
                <a:effectLst/>
                <a:uLnTx/>
                <a:uFillTx/>
                <a:latin typeface="Arial"/>
                <a:ea typeface="+mn-ea"/>
                <a:cs typeface="+mn-cs"/>
              </a:rPr>
              <a:t>~1,600 terawatt-hours (TWh)</a:t>
            </a:r>
            <a:r>
              <a:rPr lang="en-US" sz="1400" b="1" dirty="0">
                <a:solidFill>
                  <a:srgbClr val="000000"/>
                </a:solidFill>
                <a:latin typeface="Arial"/>
              </a:rPr>
              <a:t> of </a:t>
            </a:r>
            <a:r>
              <a:rPr kumimoji="0" lang="en-US" sz="1400" b="1" i="0" u="none" strike="noStrike" kern="1200" cap="none" spc="0" normalizeH="0" baseline="0" noProof="0" dirty="0">
                <a:ln>
                  <a:noFill/>
                </a:ln>
                <a:solidFill>
                  <a:srgbClr val="000000"/>
                </a:solidFill>
                <a:effectLst/>
                <a:uLnTx/>
                <a:uFillTx/>
                <a:latin typeface="Arial"/>
                <a:ea typeface="+mn-ea"/>
                <a:cs typeface="+mn-cs"/>
              </a:rPr>
              <a:t>global capacity in 2023 </a:t>
            </a:r>
            <a:r>
              <a:rPr kumimoji="0" lang="en-US" sz="1400" i="0" u="none" strike="noStrike" kern="1200" cap="none" spc="0" normalizeH="0" baseline="0" noProof="0" dirty="0">
                <a:ln>
                  <a:noFill/>
                </a:ln>
                <a:solidFill>
                  <a:srgbClr val="000000"/>
                </a:solidFill>
                <a:effectLst/>
                <a:uLnTx/>
                <a:uFillTx/>
                <a:latin typeface="Arial"/>
                <a:ea typeface="+mn-ea"/>
                <a:cs typeface="+mn-cs"/>
              </a:rPr>
              <a:t>with 23% CAGR from 2018 to 2023, exceeding growth expectations at every stage.</a:t>
            </a:r>
            <a:endParaRPr kumimoji="0" lang="en-US" sz="1400" i="0" u="none" strike="noStrike" kern="1200" cap="none" spc="0" normalizeH="0" baseline="0" noProof="0" dirty="0">
              <a:ln>
                <a:noFill/>
              </a:ln>
              <a:solidFill>
                <a:srgbClr val="000000"/>
              </a:solidFill>
              <a:effectLst/>
              <a:uLnTx/>
              <a:uFillTx/>
              <a:latin typeface="Arial"/>
              <a:ea typeface="+mn-ea"/>
              <a:cs typeface="Arial"/>
            </a:endParaRPr>
          </a:p>
        </p:txBody>
      </p:sp>
      <p:sp>
        <p:nvSpPr>
          <p:cNvPr id="9" name="Title 2">
            <a:extLst>
              <a:ext uri="{FF2B5EF4-FFF2-40B4-BE49-F238E27FC236}">
                <a16:creationId xmlns:a16="http://schemas.microsoft.com/office/drawing/2014/main" id="{5C3FE82D-379F-85A2-1E80-5AE4ABE347BA}"/>
              </a:ext>
            </a:extLst>
          </p:cNvPr>
          <p:cNvSpPr txBox="1">
            <a:spLocks/>
          </p:cNvSpPr>
          <p:nvPr/>
        </p:nvSpPr>
        <p:spPr>
          <a:xfrm>
            <a:off x="502982" y="5017477"/>
            <a:ext cx="3165987" cy="800566"/>
          </a:xfrm>
          <a:prstGeom prst="rect">
            <a:avLst/>
          </a:prstGeom>
          <a:solidFill>
            <a:srgbClr val="9D9D9D">
              <a:alpha val="67059"/>
            </a:srgbClr>
          </a:solidFill>
        </p:spPr>
        <p:txBody>
          <a:bodyPr vert="horz" lIns="91440" tIns="0" rIns="91440" bIns="45720" rtlCol="0" anchor="b" anchorCtr="0">
            <a:spAutoFit/>
          </a:bodyPr>
          <a:lstStyle>
            <a:lvl1pPr algn="l" defTabSz="711200" rtl="0" eaLnBrk="1" latinLnBrk="0" hangingPunct="1">
              <a:lnSpc>
                <a:spcPct val="100000"/>
              </a:lnSpc>
              <a:spcBef>
                <a:spcPct val="0"/>
              </a:spcBef>
              <a:buNone/>
              <a:defRPr sz="2800" b="1" kern="1200" baseline="0">
                <a:solidFill>
                  <a:schemeClr val="tx1"/>
                </a:solidFill>
                <a:latin typeface="+mj-lt"/>
                <a:ea typeface="+mj-ea"/>
                <a:cs typeface="+mj-cs"/>
              </a:defRPr>
            </a:lvl1p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a:ea typeface="+mj-ea"/>
                <a:cs typeface="+mj-cs"/>
              </a:rPr>
              <a:t>Key messages</a:t>
            </a:r>
            <a:br>
              <a:rPr kumimoji="0" lang="en-US" sz="2400" b="1" i="0" u="none" strike="noStrike" kern="1200" cap="none" spc="0" normalizeH="0" baseline="0" noProof="0">
                <a:ln>
                  <a:noFill/>
                </a:ln>
                <a:solidFill>
                  <a:srgbClr val="FFFFFF"/>
                </a:solidFill>
                <a:effectLst/>
                <a:uLnTx/>
                <a:uFillTx/>
                <a:latin typeface="Arial"/>
                <a:ea typeface="+mj-ea"/>
                <a:cs typeface="+mj-cs"/>
              </a:rPr>
            </a:br>
            <a:r>
              <a:rPr lang="en-US" sz="2400" b="0">
                <a:solidFill>
                  <a:schemeClr val="bg1"/>
                </a:solidFill>
              </a:rPr>
              <a:t>The Solar Opportunity</a:t>
            </a:r>
            <a:endParaRPr lang="en-US" sz="2400" b="1" i="0" u="none" strike="noStrike" kern="1200" cap="none" spc="0" normalizeH="0" baseline="0" noProof="0">
              <a:ln>
                <a:noFill/>
              </a:ln>
              <a:solidFill>
                <a:schemeClr val="bg1"/>
              </a:solidFill>
              <a:effectLst/>
              <a:uLnTx/>
              <a:uFillTx/>
              <a:latin typeface="Arial"/>
              <a:cs typeface="Arial"/>
            </a:endParaRPr>
          </a:p>
        </p:txBody>
      </p:sp>
    </p:spTree>
    <p:custDataLst>
      <p:tags r:id="rId1"/>
    </p:custDataLst>
    <p:extLst>
      <p:ext uri="{BB962C8B-B14F-4D97-AF65-F5344CB8AC3E}">
        <p14:creationId xmlns:p14="http://schemas.microsoft.com/office/powerpoint/2010/main" val="3353218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1412594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7" name="think-cell data - do not delete"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dirty="0"/>
              <a:t>Demand for fossil fuels in the refinement step contributes most of the CO</a:t>
            </a:r>
            <a:r>
              <a:rPr lang="en-US" baseline="-25000" dirty="0"/>
              <a:t>2</a:t>
            </a:r>
            <a:r>
              <a:rPr lang="en-US" dirty="0"/>
              <a:t> in the supply chain</a:t>
            </a:r>
          </a:p>
        </p:txBody>
      </p:sp>
      <p:sp>
        <p:nvSpPr>
          <p:cNvPr id="36" name="btfpNotesBox164659"/>
          <p:cNvSpPr txBox="1"/>
          <p:nvPr>
            <p:custDataLst>
              <p:tags r:id="rId3"/>
            </p:custDataLst>
          </p:nvPr>
        </p:nvSpPr>
        <p:spPr bwMode="gray">
          <a:xfrm>
            <a:off x="330196" y="6300216"/>
            <a:ext cx="9144000" cy="492443"/>
          </a:xfrm>
          <a:prstGeom prst="rect">
            <a:avLst/>
          </a:prstGeom>
          <a:noFill/>
        </p:spPr>
        <p:txBody>
          <a:bodyPr vert="horz" wrap="square" lIns="0" tIns="0" rIns="0" bIns="0" rtlCol="0" anchor="b">
            <a:spAutoFit/>
          </a:bodyPr>
          <a:lstStyle/>
          <a:p>
            <a:pPr marL="0" indent="0">
              <a:spcBef>
                <a:spcPts val="0"/>
              </a:spcBef>
              <a:buNone/>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 Bernreuter Research,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8"/>
              </a:rPr>
              <a:t>Bernreuter Research</a:t>
            </a:r>
            <a:r>
              <a:rPr kumimoji="0" lang="en-US" sz="800" b="0" i="0" u="none" strike="noStrike" kern="1200" cap="none" spc="0" normalizeH="0" baseline="0" noProof="0" dirty="0">
                <a:ln>
                  <a:noFill/>
                </a:ln>
                <a:solidFill>
                  <a:srgbClr val="000000"/>
                </a:solidFill>
                <a:effectLst/>
                <a:uLnTx/>
                <a:uFillTx/>
                <a:latin typeface="Arial"/>
                <a:ea typeface="+mn-ea"/>
                <a:cs typeface="+mn-cs"/>
              </a:rPr>
              <a:t> (2025)</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Takla </a:t>
            </a:r>
            <a:r>
              <a:rPr kumimoji="0" lang="en-US" sz="800" b="0" i="1" u="none" strike="noStrike" kern="1200" cap="none" spc="0" normalizeH="0" baseline="0" noProof="0" dirty="0">
                <a:ln>
                  <a:noFill/>
                </a:ln>
                <a:solidFill>
                  <a:srgbClr val="000000"/>
                </a:solidFill>
                <a:effectLst/>
                <a:uLnTx/>
                <a:uFillTx/>
                <a:latin typeface="Arial"/>
                <a:ea typeface="+mn-ea"/>
                <a:cs typeface="+mn-cs"/>
              </a:rPr>
              <a:t>et al.</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hlinkClick r:id="rId9"/>
              </a:rPr>
              <a:t>Energy and Exergy </a:t>
            </a:r>
            <a:r>
              <a:rPr lang="en-US" sz="800" dirty="0">
                <a:solidFill>
                  <a:srgbClr val="000000"/>
                </a:solidFill>
                <a:latin typeface="Arial"/>
                <a:hlinkClick r:id="rId9"/>
              </a:rPr>
              <a:t>A</a:t>
            </a:r>
            <a:r>
              <a:rPr kumimoji="0" lang="en-US" sz="800" b="0" i="0" u="none" strike="noStrike" kern="1200" cap="none" spc="0" normalizeH="0" baseline="0" noProof="0" dirty="0" err="1">
                <a:ln>
                  <a:noFill/>
                </a:ln>
                <a:solidFill>
                  <a:srgbClr val="000000"/>
                </a:solidFill>
                <a:effectLst/>
                <a:uLnTx/>
                <a:uFillTx/>
                <a:latin typeface="Arial"/>
                <a:hlinkClick r:id="rId9"/>
              </a:rPr>
              <a:t>nalysis</a:t>
            </a:r>
            <a:r>
              <a:rPr kumimoji="0" lang="en-US" sz="800" b="0" i="0" u="none" strike="noStrike" kern="1200" cap="none" spc="0" normalizeH="0" baseline="0" noProof="0" dirty="0">
                <a:ln>
                  <a:noFill/>
                </a:ln>
                <a:solidFill>
                  <a:srgbClr val="000000"/>
                </a:solidFill>
                <a:effectLst/>
                <a:uLnTx/>
                <a:uFillTx/>
                <a:latin typeface="Arial"/>
                <a:hlinkClick r:id="rId9"/>
              </a:rPr>
              <a:t> of the Silicon </a:t>
            </a:r>
            <a:r>
              <a:rPr lang="en-US" sz="800" dirty="0">
                <a:solidFill>
                  <a:srgbClr val="000000"/>
                </a:solidFill>
                <a:latin typeface="Arial"/>
                <a:hlinkClick r:id="rId9"/>
              </a:rPr>
              <a:t>P</a:t>
            </a:r>
            <a:r>
              <a:rPr kumimoji="0" lang="en-US" sz="800" b="0" i="0" u="none" strike="noStrike" kern="1200" cap="none" spc="0" normalizeH="0" baseline="0" noProof="0" dirty="0" err="1">
                <a:ln>
                  <a:noFill/>
                </a:ln>
                <a:solidFill>
                  <a:srgbClr val="000000"/>
                </a:solidFill>
                <a:effectLst/>
                <a:uLnTx/>
                <a:uFillTx/>
                <a:latin typeface="Arial"/>
                <a:hlinkClick r:id="rId9"/>
              </a:rPr>
              <a:t>roduction</a:t>
            </a:r>
            <a:r>
              <a:rPr kumimoji="0" lang="en-US" sz="800" b="0" i="0" u="none" strike="noStrike" kern="1200" cap="none" spc="0" normalizeH="0" baseline="0" noProof="0" dirty="0">
                <a:ln>
                  <a:noFill/>
                </a:ln>
                <a:solidFill>
                  <a:srgbClr val="000000"/>
                </a:solidFill>
                <a:effectLst/>
                <a:uLnTx/>
                <a:uFillTx/>
                <a:latin typeface="Arial"/>
                <a:hlinkClick r:id="rId9"/>
              </a:rPr>
              <a:t> Process</a:t>
            </a:r>
            <a:r>
              <a:rPr kumimoji="0" lang="en-US" sz="800" b="0" i="0" u="none" strike="noStrike" kern="1200" cap="none" spc="0" normalizeH="0" baseline="0" noProof="0" dirty="0">
                <a:ln>
                  <a:noFill/>
                </a:ln>
                <a:solidFill>
                  <a:srgbClr val="000000"/>
                </a:solidFill>
                <a:effectLst/>
                <a:uLnTx/>
                <a:uFillTx/>
                <a:latin typeface="Arial"/>
                <a:ea typeface="+mn-ea"/>
                <a:cs typeface="+mn-cs"/>
              </a:rPr>
              <a:t> (2013)</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rPr>
              <a:t>PVTech</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hlinkClick r:id="rId10"/>
              </a:rPr>
              <a:t>GCL-Poly Touts FBR Silicon </a:t>
            </a:r>
            <a:r>
              <a:rPr lang="en-US" sz="800" dirty="0">
                <a:solidFill>
                  <a:srgbClr val="000000"/>
                </a:solidFill>
                <a:latin typeface="Arial"/>
                <a:hlinkClick r:id="rId10"/>
              </a:rPr>
              <a:t>M</a:t>
            </a:r>
            <a:r>
              <a:rPr kumimoji="0" lang="en-US" sz="800" b="0" i="0" u="none" strike="noStrike" kern="1200" cap="none" spc="0" normalizeH="0" baseline="0" noProof="0" dirty="0" err="1">
                <a:ln>
                  <a:noFill/>
                </a:ln>
                <a:solidFill>
                  <a:srgbClr val="000000"/>
                </a:solidFill>
                <a:effectLst/>
                <a:uLnTx/>
                <a:uFillTx/>
                <a:latin typeface="Arial"/>
                <a:hlinkClick r:id="rId10"/>
              </a:rPr>
              <a:t>atching</a:t>
            </a:r>
            <a:r>
              <a:rPr kumimoji="0" lang="en-US" sz="800" b="0" i="0" u="none" strike="noStrike" kern="1200" cap="none" spc="0" normalizeH="0" baseline="0" noProof="0" dirty="0">
                <a:ln>
                  <a:noFill/>
                </a:ln>
                <a:solidFill>
                  <a:srgbClr val="000000"/>
                </a:solidFill>
                <a:effectLst/>
                <a:uLnTx/>
                <a:uFillTx/>
                <a:latin typeface="Arial"/>
                <a:hlinkClick r:id="rId10"/>
              </a:rPr>
              <a:t> Siemens Process on Purity</a:t>
            </a:r>
            <a:r>
              <a:rPr kumimoji="0" lang="en-US" sz="800" b="0" i="0" u="none" strike="noStrike" kern="1200" cap="none" spc="0" normalizeH="0" baseline="0" noProof="0" dirty="0">
                <a:ln>
                  <a:noFill/>
                </a:ln>
                <a:solidFill>
                  <a:srgbClr val="000000"/>
                </a:solidFill>
                <a:effectLst/>
                <a:uLnTx/>
                <a:uFillTx/>
                <a:latin typeface="Arial"/>
                <a:ea typeface="+mn-ea"/>
                <a:cs typeface="+mn-cs"/>
              </a:rPr>
              <a:t> (2021); Yin </a:t>
            </a:r>
            <a:r>
              <a:rPr kumimoji="0" lang="en-US" sz="800" b="0" i="1" u="none" strike="noStrike" kern="1200" cap="none" spc="0" normalizeH="0" baseline="0" noProof="0" dirty="0">
                <a:ln>
                  <a:noFill/>
                </a:ln>
                <a:solidFill>
                  <a:srgbClr val="000000"/>
                </a:solidFill>
                <a:effectLst/>
                <a:uLnTx/>
                <a:uFillTx/>
                <a:latin typeface="Arial"/>
                <a:ea typeface="+mn-ea"/>
                <a:cs typeface="+mn-cs"/>
              </a:rPr>
              <a:t>et al.</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a:solidFill>
                  <a:srgbClr val="000000"/>
                </a:solidFill>
                <a:latin typeface="Arial"/>
                <a:hlinkClick r:id="rId11"/>
              </a:rPr>
              <a:t>Carbon Emission Analysis of Two Crystalline Silicon Components Throughout the Life Cycle</a:t>
            </a:r>
            <a:r>
              <a:rPr lang="en-US" sz="800" dirty="0">
                <a:solidFill>
                  <a:srgbClr val="000000"/>
                </a:solidFill>
                <a:latin typeface="Arial"/>
              </a:rPr>
              <a:t> (2021).</a:t>
            </a:r>
            <a:br>
              <a:rPr lang="en-US" sz="800" b="0" i="0" u="none" strike="noStrike" kern="1200" cap="none" spc="0" normalizeH="0" baseline="0" noProof="0" dirty="0">
                <a:ln>
                  <a:noFill/>
                </a:ln>
                <a:effectLst/>
                <a:uLnTx/>
                <a:uFillTx/>
                <a:latin typeface="Arial"/>
              </a:rPr>
            </a:b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kumimoji="0" lang="en-US" sz="800" b="0" i="0" u="none" strike="noStrike" kern="1200" cap="none" spc="0" normalizeH="0" baseline="0" noProof="0" dirty="0" err="1">
                <a:ln>
                  <a:noFill/>
                </a:ln>
                <a:solidFill>
                  <a:srgbClr val="000000"/>
                </a:solidFill>
                <a:effectLst/>
                <a:uLnTx/>
                <a:uFillTx/>
                <a:latin typeface="Arial"/>
                <a:ea typeface="+mn-ea"/>
                <a:cs typeface="+mn-cs"/>
              </a:rPr>
              <a:t>Taicheng</a:t>
            </a:r>
            <a:r>
              <a:rPr kumimoji="0" lang="en-US" sz="800" b="0" i="0" u="none" strike="noStrike" kern="1200" cap="none" spc="0" normalizeH="0" baseline="0" noProof="0" dirty="0">
                <a:ln>
                  <a:noFill/>
                </a:ln>
                <a:solidFill>
                  <a:srgbClr val="000000"/>
                </a:solidFill>
                <a:effectLst/>
                <a:uLnTx/>
                <a:uFillTx/>
                <a:latin typeface="Arial"/>
                <a:ea typeface="+mn-ea"/>
                <a:cs typeface="+mn-cs"/>
              </a:rPr>
              <a:t> Jin,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a:t>
            </a:r>
            <a:r>
              <a:rPr lang="en-US" sz="800" dirty="0">
                <a:solidFill>
                  <a:srgbClr val="000000"/>
                </a:solidFill>
                <a:latin typeface="Arial"/>
              </a:rPr>
              <a:t>, and </a:t>
            </a:r>
            <a:r>
              <a:rPr lang="en-US" sz="800" dirty="0">
                <a:solidFill>
                  <a:srgbClr val="000000"/>
                </a:solidFill>
                <a:latin typeface="Arial"/>
                <a:hlinkClick r:id="rId12"/>
              </a:rPr>
              <a:t>Gernot Wagner</a:t>
            </a:r>
            <a:r>
              <a:rPr lang="en-US" sz="800" dirty="0">
                <a:solidFill>
                  <a:srgbClr val="000000"/>
                </a:solidFill>
                <a:latin typeface="Arial"/>
              </a:rPr>
              <a:t>. </a:t>
            </a:r>
            <a:r>
              <a:rPr lang="en-US" sz="800" dirty="0">
                <a:solidFill>
                  <a:srgbClr val="000000"/>
                </a:solidFill>
                <a:latin typeface="Arial"/>
                <a:hlinkClick r:id="rId13"/>
              </a:rPr>
              <a:t>Share with attribution</a:t>
            </a:r>
            <a:r>
              <a:rPr lang="en-US" sz="800" dirty="0">
                <a:solidFill>
                  <a:srgbClr val="000000"/>
                </a:solidFill>
                <a:latin typeface="Arial"/>
              </a:rPr>
              <a:t>: Kim </a:t>
            </a:r>
            <a:r>
              <a:rPr lang="en-US" sz="800" i="1" dirty="0">
                <a:solidFill>
                  <a:srgbClr val="000000"/>
                </a:solidFill>
                <a:latin typeface="Arial"/>
              </a:rPr>
              <a:t>et al., </a:t>
            </a:r>
            <a:r>
              <a:rPr lang="en-US" sz="800" dirty="0">
                <a:solidFill>
                  <a:srgbClr val="000000"/>
                </a:solidFill>
                <a:latin typeface="Arial"/>
              </a:rPr>
              <a:t>“</a:t>
            </a:r>
            <a:r>
              <a:rPr lang="en-US" sz="800" dirty="0">
                <a:solidFill>
                  <a:srgbClr val="000000"/>
                </a:solidFill>
                <a:latin typeface="Arial"/>
                <a:hlinkClick r:id="rId14"/>
              </a:rPr>
              <a:t>Scaling Solar</a:t>
            </a:r>
            <a:r>
              <a:rPr lang="en-US" sz="800" dirty="0">
                <a:solidFill>
                  <a:srgbClr val="000000"/>
                </a:solidFill>
                <a:latin typeface="Arial"/>
              </a:rPr>
              <a:t>” (14 August 2025).</a:t>
            </a:r>
            <a:endParaRPr lang="en-US" sz="800" b="0" i="0" u="none" strike="noStrike" kern="1200" cap="none" spc="0" normalizeH="0" baseline="0" noProof="0" dirty="0">
              <a:ln>
                <a:noFill/>
              </a:ln>
              <a:solidFill>
                <a:srgbClr val="000000"/>
              </a:solidFill>
              <a:effectLst/>
              <a:uLnTx/>
              <a:uFillTx/>
              <a:latin typeface="Arial"/>
              <a:cs typeface="Arial"/>
            </a:endParaRPr>
          </a:p>
        </p:txBody>
      </p:sp>
      <p:pic>
        <p:nvPicPr>
          <p:cNvPr id="3074" name="Picture 2">
            <a:extLst>
              <a:ext uri="{FF2B5EF4-FFF2-40B4-BE49-F238E27FC236}">
                <a16:creationId xmlns:a16="http://schemas.microsoft.com/office/drawing/2014/main" id="{169AACC6-14DE-EEAC-CFD8-48BBBCB7DA7D}"/>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815989" y="2120023"/>
            <a:ext cx="2440994" cy="339179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chematic view of Wacker’s fluidized bed reactor (FBR) fed with trichlorosilane (SiHCl3)">
            <a:extLst>
              <a:ext uri="{FF2B5EF4-FFF2-40B4-BE49-F238E27FC236}">
                <a16:creationId xmlns:a16="http://schemas.microsoft.com/office/drawing/2014/main" id="{1C50E9FE-7A66-4678-D0C9-57B8C409DA28}"/>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4389599" y="2120023"/>
            <a:ext cx="2409007" cy="337261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1F1669F-9880-54CC-8F03-C7F5C7315603}"/>
              </a:ext>
            </a:extLst>
          </p:cNvPr>
          <p:cNvSpPr/>
          <p:nvPr/>
        </p:nvSpPr>
        <p:spPr bwMode="gray">
          <a:xfrm>
            <a:off x="8155305" y="1554485"/>
            <a:ext cx="3660775" cy="4537569"/>
          </a:xfrm>
          <a:prstGeom prst="rect">
            <a:avLst/>
          </a:prstGeom>
          <a:solidFill>
            <a:srgbClr val="E3E8E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137160" rIns="274320" bIns="137160" numCol="1" spcCol="0" rtlCol="0" fromWordArt="0" anchor="t" anchorCtr="0" forceAA="0" compatLnSpc="1">
            <a:prstTxWarp prst="textNoShape">
              <a:avLst/>
            </a:prstTxWarp>
            <a:noAutofit/>
          </a:bodyPr>
          <a:lstStyle>
            <a:defPPr>
              <a:defRPr lang="en-US"/>
            </a:defPPr>
            <a:lvl1pPr marL="177800" indent="-177800" algn="l" defTabSz="711200" rtl="0" eaLnBrk="1" latinLnBrk="0" hangingPunct="1">
              <a:spcBef>
                <a:spcPts val="1200"/>
              </a:spcBef>
              <a:buChar char="•"/>
              <a:defRPr sz="1600" kern="1200">
                <a:solidFill>
                  <a:schemeClr val="lt1"/>
                </a:solidFill>
                <a:latin typeface="+mn-lt"/>
                <a:ea typeface="+mn-ea"/>
                <a:cs typeface="+mn-cs"/>
              </a:defRPr>
            </a:lvl1pPr>
            <a:lvl2pPr marL="355600" indent="-177800" algn="l" defTabSz="711200" rtl="0" eaLnBrk="1" latinLnBrk="0" hangingPunct="1">
              <a:spcBef>
                <a:spcPts val="600"/>
              </a:spcBef>
              <a:buChar char="–"/>
              <a:defRPr sz="1400" kern="1200">
                <a:solidFill>
                  <a:schemeClr val="lt1"/>
                </a:solidFill>
                <a:latin typeface="+mn-lt"/>
                <a:ea typeface="+mn-ea"/>
                <a:cs typeface="+mn-cs"/>
              </a:defRPr>
            </a:lvl2pPr>
            <a:lvl3pPr marL="533400" indent="-177800" algn="l" defTabSz="711200" rtl="0" eaLnBrk="1" latinLnBrk="0" hangingPunct="1">
              <a:spcBef>
                <a:spcPts val="600"/>
              </a:spcBef>
              <a:buChar char="&gt;"/>
              <a:defRPr sz="1400" kern="1200">
                <a:solidFill>
                  <a:schemeClr val="lt1"/>
                </a:solidFill>
                <a:latin typeface="+mn-lt"/>
                <a:ea typeface="+mn-ea"/>
                <a:cs typeface="+mn-cs"/>
              </a:defRPr>
            </a:lvl3pPr>
            <a:lvl4pPr marL="711200" indent="-177800" algn="l" defTabSz="711200" rtl="0" eaLnBrk="1" latinLnBrk="0" hangingPunct="1">
              <a:spcBef>
                <a:spcPts val="600"/>
              </a:spcBef>
              <a:buChar char="–"/>
              <a:defRPr sz="1400" kern="1200">
                <a:solidFill>
                  <a:schemeClr val="lt1"/>
                </a:solidFill>
                <a:latin typeface="+mn-lt"/>
                <a:ea typeface="+mn-ea"/>
                <a:cs typeface="+mn-cs"/>
              </a:defRPr>
            </a:lvl4pPr>
            <a:lvl5pPr marL="889000" indent="-177800" algn="l" defTabSz="711200" rtl="0" eaLnBrk="1" latinLnBrk="0" hangingPunct="1">
              <a:spcBef>
                <a:spcPts val="600"/>
              </a:spcBef>
              <a:buChar char="&gt;"/>
              <a:defRPr sz="1400" kern="1200">
                <a:solidFill>
                  <a:schemeClr val="lt1"/>
                </a:solidFill>
                <a:latin typeface="+mn-lt"/>
                <a:ea typeface="+mn-ea"/>
                <a:cs typeface="+mn-cs"/>
              </a:defRPr>
            </a:lvl5pPr>
            <a:lvl6pPr marL="1066800" indent="-177800" algn="l" defTabSz="711200" rtl="0" eaLnBrk="1" latinLnBrk="0" hangingPunct="1">
              <a:defRPr sz="1400" kern="1200">
                <a:solidFill>
                  <a:schemeClr val="lt1"/>
                </a:solidFill>
                <a:latin typeface="+mn-lt"/>
                <a:ea typeface="+mn-ea"/>
                <a:cs typeface="+mn-cs"/>
              </a:defRPr>
            </a:lvl6pPr>
            <a:lvl7pPr marL="1244600" indent="-177800" algn="l" defTabSz="711200" rtl="0" eaLnBrk="1" latinLnBrk="0" hangingPunct="1">
              <a:defRPr sz="1400" kern="1200">
                <a:solidFill>
                  <a:schemeClr val="lt1"/>
                </a:solidFill>
                <a:latin typeface="+mn-lt"/>
                <a:ea typeface="+mn-ea"/>
                <a:cs typeface="+mn-cs"/>
              </a:defRPr>
            </a:lvl7pPr>
            <a:lvl8pPr marL="1422400" indent="-177800" algn="l" defTabSz="711200" rtl="0" eaLnBrk="1" latinLnBrk="0" hangingPunct="1">
              <a:defRPr sz="1400" kern="1200">
                <a:solidFill>
                  <a:schemeClr val="lt1"/>
                </a:solidFill>
                <a:latin typeface="+mn-lt"/>
                <a:ea typeface="+mn-ea"/>
                <a:cs typeface="+mn-cs"/>
              </a:defRPr>
            </a:lvl8pPr>
            <a:lvl9pPr marL="1600200" indent="-177800" algn="l" defTabSz="711200" rtl="0" eaLnBrk="1" latinLnBrk="0" hangingPunct="1">
              <a:defRPr sz="1400" kern="1200">
                <a:solidFill>
                  <a:schemeClr val="lt1"/>
                </a:solidFill>
                <a:latin typeface="+mn-lt"/>
                <a:ea typeface="+mn-ea"/>
                <a:cs typeface="+mn-cs"/>
              </a:defRPr>
            </a:lvl9pPr>
          </a:lstStyle>
          <a:p>
            <a:pPr marL="0" marR="0" lvl="0" indent="0" algn="l" defTabSz="711200" rtl="0" eaLnBrk="1" fontAlgn="auto" latinLnBrk="0" hangingPunct="1">
              <a:lnSpc>
                <a:spcPct val="100000"/>
              </a:lnSpc>
              <a:spcBef>
                <a:spcPts val="600"/>
              </a:spcBef>
              <a:spcAft>
                <a:spcPts val="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Observations</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Silica undergoes</a:t>
            </a:r>
            <a:r>
              <a:rPr kumimoji="0" lang="en-US" sz="105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carbon-thermic reduction</a:t>
            </a:r>
            <a:r>
              <a:rPr kumimoji="0" lang="en-US" sz="105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which requires arc furnaces to be heated up to</a:t>
            </a:r>
            <a:r>
              <a:rPr kumimoji="0" lang="en-US" sz="105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~1500 to 2000 degrees Celsius</a:t>
            </a:r>
            <a:r>
              <a:rPr kumimoji="0" lang="en-US" sz="105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Next, Poly-Si is refined either through </a:t>
            </a:r>
            <a:r>
              <a:rPr kumimoji="0" lang="en-US" sz="105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the Siemens process </a:t>
            </a:r>
            <a:r>
              <a:rPr kumimoji="0" lang="en-US" sz="105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(left) or the </a:t>
            </a:r>
            <a:r>
              <a:rPr kumimoji="0" lang="en-US" sz="105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FBR process </a:t>
            </a:r>
            <a:r>
              <a:rPr kumimoji="0" lang="en-US" sz="105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(right)</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lang="en-US" sz="1050" dirty="0">
                <a:solidFill>
                  <a:srgbClr val="000000"/>
                </a:solidFill>
                <a:latin typeface="Arial" panose="020B0604020202020204" pitchFamily="34" charset="0"/>
                <a:ea typeface="DengXian" panose="02010600030101010101" pitchFamily="2" charset="-122"/>
                <a:cs typeface="Arial" panose="020B0604020202020204" pitchFamily="34" charset="0"/>
              </a:rPr>
              <a:t>The e</a:t>
            </a:r>
            <a:r>
              <a:rPr kumimoji="0" lang="en-US" sz="1050" b="0" i="0" u="none" strike="noStrike" kern="1200" cap="none" spc="0" normalizeH="0" baseline="0" noProof="0" dirty="0" err="1">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xergetic</a:t>
            </a: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 efficiency of silicon production is around 0.33 - 0.41, which means only about </a:t>
            </a:r>
            <a:r>
              <a:rPr lang="en-US" sz="1050" b="1" dirty="0">
                <a:solidFill>
                  <a:srgbClr val="000000"/>
                </a:solidFill>
                <a:latin typeface="Arial" panose="020B0604020202020204" pitchFamily="34" charset="0"/>
                <a:ea typeface="DengXian" panose="02010600030101010101" pitchFamily="2" charset="-122"/>
                <a:cs typeface="Arial" panose="020B0604020202020204" pitchFamily="34" charset="0"/>
              </a:rPr>
              <a:t>one-third </a:t>
            </a: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of the available energy is successfully converted into useful work</a:t>
            </a:r>
            <a:r>
              <a:rPr kumimoji="0" lang="en-US" sz="1050"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lang="en-US" sz="1050" dirty="0">
                <a:solidFill>
                  <a:srgbClr val="000000"/>
                </a:solidFill>
                <a:latin typeface="Arial" panose="020B0604020202020204" pitchFamily="34" charset="0"/>
                <a:ea typeface="DengXian" panose="02010600030101010101" pitchFamily="2" charset="-122"/>
                <a:cs typeface="Arial" panose="020B0604020202020204" pitchFamily="34" charset="0"/>
              </a:rPr>
              <a:t>The h</a:t>
            </a:r>
            <a:r>
              <a:rPr kumimoji="0" lang="en-US" sz="1050" b="0" i="0" u="none" strike="noStrike" kern="1200" cap="none" spc="0" normalizeH="0" baseline="0" noProof="0" dirty="0" err="1">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igh</a:t>
            </a: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 energy consumption of sustaining </a:t>
            </a: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electro-arc furnaces means access to cheap energy sources</a:t>
            </a: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 which until now has largely been </a:t>
            </a: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fossil fuel-sourced electricity</a:t>
            </a: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 is further contributing to GHG emissions.</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Some look to </a:t>
            </a: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FBR for energy reduction </a:t>
            </a: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(10-12%). GCL-Poly’s 10K MT plant </a:t>
            </a: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reduced CO</a:t>
            </a:r>
            <a:r>
              <a:rPr kumimoji="0" lang="en-US" sz="1050" b="1" i="0" u="none" strike="noStrike" kern="1200" cap="none" spc="0" normalizeH="0" baseline="-2500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2</a:t>
            </a: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 emission </a:t>
            </a: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by 130,000 </a:t>
            </a:r>
            <a:r>
              <a:rPr kumimoji="0" lang="en-US" sz="1050" b="0" i="0" u="none" strike="noStrike" kern="1200" cap="none" spc="0" normalizeH="0" baseline="0" noProof="0" dirty="0" err="1">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tonnes</a:t>
            </a: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 (-74% to the Siemens process).</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Most carbon emissions are in the </a:t>
            </a: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production</a:t>
            </a: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 phase, specifically </a:t>
            </a: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41% from poly-Si refinement</a:t>
            </a:r>
            <a:r>
              <a:rPr kumimoji="0" lang="en-US" sz="1050"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PERC P-mono has a </a:t>
            </a: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10% higher life-cycle carbon emission </a:t>
            </a: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than PERC P-poly.</a:t>
            </a:r>
          </a:p>
        </p:txBody>
      </p:sp>
      <p:sp>
        <p:nvSpPr>
          <p:cNvPr id="3" name="TextBox 2">
            <a:extLst>
              <a:ext uri="{FF2B5EF4-FFF2-40B4-BE49-F238E27FC236}">
                <a16:creationId xmlns:a16="http://schemas.microsoft.com/office/drawing/2014/main" id="{83635C48-4145-784C-936E-AA117D45A9A1}"/>
              </a:ext>
            </a:extLst>
          </p:cNvPr>
          <p:cNvSpPr txBox="1"/>
          <p:nvPr/>
        </p:nvSpPr>
        <p:spPr bwMode="gray">
          <a:xfrm>
            <a:off x="813019" y="5650019"/>
            <a:ext cx="6389914" cy="442035"/>
          </a:xfrm>
          <a:prstGeom prst="rect">
            <a:avLst/>
          </a:prstGeom>
          <a:noFill/>
        </p:spPr>
        <p:txBody>
          <a:bodyPr wrap="square" lIns="36000" tIns="36000" rIns="36000" bIns="36000" rtlCol="0">
            <a:spAutoFit/>
          </a:bodyPr>
          <a:lstStyle/>
          <a:p>
            <a:pPr marL="177800" marR="0" lvl="0" indent="-177800" algn="l" defTabSz="711200" rtl="0" eaLnBrk="1" fontAlgn="auto" latinLnBrk="0" hangingPunct="1">
              <a:lnSpc>
                <a:spcPct val="100000"/>
              </a:lnSpc>
              <a:spcBef>
                <a:spcPts val="0"/>
              </a:spcBef>
              <a:spcAft>
                <a:spcPts val="0"/>
              </a:spcAft>
              <a:buClrTx/>
              <a:buSzTx/>
              <a:buFontTx/>
              <a:buChar char="•"/>
              <a:tabLst/>
              <a:defRPr/>
            </a:pPr>
            <a:r>
              <a:rPr kumimoji="0" lang="en-US" sz="800" b="1" i="0" u="none" strike="noStrike" kern="1200" cap="none" spc="0" normalizeH="0" baseline="0" noProof="0">
                <a:ln>
                  <a:noFill/>
                </a:ln>
                <a:solidFill>
                  <a:srgbClr val="000000"/>
                </a:solidFill>
                <a:effectLst/>
                <a:uLnTx/>
                <a:uFillTx/>
                <a:latin typeface="Arial"/>
                <a:ea typeface="+mn-ea"/>
                <a:cs typeface="+mn-cs"/>
              </a:rPr>
              <a:t>Left </a:t>
            </a:r>
            <a:r>
              <a:rPr lang="en-US" sz="800" b="1">
                <a:solidFill>
                  <a:srgbClr val="000000"/>
                </a:solidFill>
                <a:latin typeface="Arial"/>
              </a:rPr>
              <a:t>f</a:t>
            </a:r>
            <a:r>
              <a:rPr kumimoji="0" lang="en-US" sz="800" b="1" i="0" u="none" strike="noStrike" kern="1200" cap="none" spc="0" normalizeH="0" baseline="0" noProof="0" err="1">
                <a:ln>
                  <a:noFill/>
                </a:ln>
                <a:solidFill>
                  <a:srgbClr val="000000"/>
                </a:solidFill>
                <a:effectLst/>
                <a:uLnTx/>
                <a:uFillTx/>
                <a:latin typeface="Arial"/>
                <a:ea typeface="+mn-ea"/>
                <a:cs typeface="+mn-cs"/>
              </a:rPr>
              <a:t>igure</a:t>
            </a:r>
            <a:r>
              <a:rPr kumimoji="0" lang="en-US" sz="800" b="1" i="0" u="none" strike="noStrike" kern="1200" cap="none" spc="0" normalizeH="0" baseline="0" noProof="0">
                <a:ln>
                  <a:noFill/>
                </a:ln>
                <a:solidFill>
                  <a:srgbClr val="000000"/>
                </a:solidFill>
                <a:effectLst/>
                <a:uLnTx/>
                <a:uFillTx/>
                <a:latin typeface="Arial"/>
                <a:ea typeface="+mn-ea"/>
                <a:cs typeface="+mn-cs"/>
              </a:rPr>
              <a:t>: </a:t>
            </a:r>
            <a:r>
              <a:rPr kumimoji="0" lang="en-US" sz="800" b="0" i="0" u="none" strike="noStrike" kern="1200" cap="none" spc="0" normalizeH="0" baseline="0" noProof="0">
                <a:ln>
                  <a:noFill/>
                </a:ln>
                <a:solidFill>
                  <a:srgbClr val="000000"/>
                </a:solidFill>
                <a:effectLst/>
                <a:uLnTx/>
                <a:uFillTx/>
                <a:latin typeface="Arial"/>
                <a:ea typeface="+mn-ea"/>
                <a:cs typeface="+mn-cs"/>
              </a:rPr>
              <a:t>The Siemens process, which uses trichlorosilane, reacts with H</a:t>
            </a:r>
            <a:r>
              <a:rPr kumimoji="0" lang="en-US" sz="800" b="0" i="0" u="none" strike="noStrike" kern="1200" cap="none" spc="0" normalizeH="0" baseline="-25000" noProof="0">
                <a:ln>
                  <a:noFill/>
                </a:ln>
                <a:solidFill>
                  <a:srgbClr val="000000"/>
                </a:solidFill>
                <a:effectLst/>
                <a:uLnTx/>
                <a:uFillTx/>
                <a:latin typeface="Arial"/>
                <a:ea typeface="+mn-ea"/>
                <a:cs typeface="+mn-cs"/>
              </a:rPr>
              <a:t>2</a:t>
            </a:r>
            <a:r>
              <a:rPr kumimoji="0" lang="en-US" sz="800" b="0" i="0" u="none" strike="noStrike" kern="1200" cap="none" spc="0" normalizeH="0" baseline="0" noProof="0">
                <a:ln>
                  <a:noFill/>
                </a:ln>
                <a:solidFill>
                  <a:srgbClr val="000000"/>
                </a:solidFill>
                <a:effectLst/>
                <a:uLnTx/>
                <a:uFillTx/>
                <a:latin typeface="Arial"/>
                <a:ea typeface="+mn-ea"/>
                <a:cs typeface="+mn-cs"/>
              </a:rPr>
              <a:t> and accretes on rods through chemical </a:t>
            </a:r>
            <a:r>
              <a:rPr lang="en-US" sz="800">
                <a:solidFill>
                  <a:srgbClr val="000000"/>
                </a:solidFill>
                <a:latin typeface="Arial"/>
              </a:rPr>
              <a:t>v</a:t>
            </a:r>
            <a:r>
              <a:rPr kumimoji="0" lang="en-US" sz="800" b="0" i="0" u="none" strike="noStrike" kern="1200" cap="none" spc="0" normalizeH="0" baseline="0" noProof="0" err="1">
                <a:ln>
                  <a:noFill/>
                </a:ln>
                <a:solidFill>
                  <a:srgbClr val="000000"/>
                </a:solidFill>
                <a:effectLst/>
                <a:uLnTx/>
                <a:uFillTx/>
                <a:latin typeface="Arial"/>
                <a:ea typeface="+mn-ea"/>
                <a:cs typeface="+mn-cs"/>
              </a:rPr>
              <a:t>apor</a:t>
            </a:r>
            <a:r>
              <a:rPr kumimoji="0" lang="en-US" sz="800" b="0" i="0" u="none" strike="noStrike" kern="1200" cap="none" spc="0" normalizeH="0" baseline="0" noProof="0">
                <a:ln>
                  <a:noFill/>
                </a:ln>
                <a:solidFill>
                  <a:srgbClr val="000000"/>
                </a:solidFill>
                <a:effectLst/>
                <a:uLnTx/>
                <a:uFillTx/>
                <a:latin typeface="Arial"/>
                <a:ea typeface="+mn-ea"/>
                <a:cs typeface="+mn-cs"/>
              </a:rPr>
              <a:t> </a:t>
            </a:r>
            <a:r>
              <a:rPr lang="en-US" sz="800">
                <a:solidFill>
                  <a:srgbClr val="000000"/>
                </a:solidFill>
                <a:latin typeface="Arial"/>
              </a:rPr>
              <a:t>d</a:t>
            </a:r>
            <a:r>
              <a:rPr kumimoji="0" lang="en-US" sz="800" b="0" i="0" u="none" strike="noStrike" kern="1200" cap="none" spc="0" normalizeH="0" baseline="0" noProof="0" err="1">
                <a:ln>
                  <a:noFill/>
                </a:ln>
                <a:solidFill>
                  <a:srgbClr val="000000"/>
                </a:solidFill>
                <a:effectLst/>
                <a:uLnTx/>
                <a:uFillTx/>
                <a:latin typeface="Arial"/>
                <a:ea typeface="+mn-ea"/>
                <a:cs typeface="+mn-cs"/>
              </a:rPr>
              <a:t>eposition</a:t>
            </a:r>
            <a:r>
              <a:rPr kumimoji="0" lang="en-US" sz="800" b="0" i="0" u="none" strike="noStrike" kern="1200" cap="none" spc="0" normalizeH="0" baseline="0" noProof="0">
                <a:ln>
                  <a:noFill/>
                </a:ln>
                <a:solidFill>
                  <a:srgbClr val="000000"/>
                </a:solidFill>
                <a:effectLst/>
                <a:uLnTx/>
                <a:uFillTx/>
                <a:latin typeface="Arial"/>
                <a:ea typeface="+mn-ea"/>
                <a:cs typeface="+mn-cs"/>
              </a:rPr>
              <a:t>.</a:t>
            </a:r>
          </a:p>
          <a:p>
            <a:pPr marL="177800" marR="0" lvl="0" indent="-177800" algn="l" defTabSz="711200" rtl="0" eaLnBrk="1" fontAlgn="auto" latinLnBrk="0" hangingPunct="1">
              <a:lnSpc>
                <a:spcPct val="100000"/>
              </a:lnSpc>
              <a:spcBef>
                <a:spcPts val="0"/>
              </a:spcBef>
              <a:spcAft>
                <a:spcPts val="0"/>
              </a:spcAft>
              <a:buClrTx/>
              <a:buSzTx/>
              <a:buFontTx/>
              <a:buChar char="•"/>
              <a:tabLst/>
              <a:defRPr/>
            </a:pPr>
            <a:r>
              <a:rPr kumimoji="0" lang="en-US" sz="800" b="1" i="0" u="none" strike="noStrike" kern="1200" cap="none" spc="0" normalizeH="0" baseline="0" noProof="0">
                <a:ln>
                  <a:noFill/>
                </a:ln>
                <a:solidFill>
                  <a:srgbClr val="000000"/>
                </a:solidFill>
                <a:effectLst/>
                <a:uLnTx/>
                <a:uFillTx/>
                <a:latin typeface="Arial"/>
                <a:ea typeface="+mn-ea"/>
                <a:cs typeface="+mn-cs"/>
              </a:rPr>
              <a:t>Right figure: </a:t>
            </a:r>
            <a:r>
              <a:rPr kumimoji="0" lang="en-US" sz="800" b="0" i="0" u="none" strike="noStrike" kern="1200" cap="none" spc="0" normalizeH="0" baseline="0" noProof="0">
                <a:ln>
                  <a:noFill/>
                </a:ln>
                <a:solidFill>
                  <a:srgbClr val="000000"/>
                </a:solidFill>
                <a:effectLst/>
                <a:uLnTx/>
                <a:uFillTx/>
                <a:latin typeface="Arial"/>
                <a:ea typeface="+mn-ea"/>
                <a:cs typeface="+mn-cs"/>
              </a:rPr>
              <a:t>Silicon-containing gas is injected together with hydrogen (H</a:t>
            </a:r>
            <a:r>
              <a:rPr kumimoji="0" lang="en-US" sz="800" b="0" i="0" u="none" strike="noStrike" kern="1200" cap="none" spc="0" normalizeH="0" baseline="-25000" noProof="0">
                <a:ln>
                  <a:noFill/>
                </a:ln>
                <a:solidFill>
                  <a:srgbClr val="000000"/>
                </a:solidFill>
                <a:effectLst/>
                <a:uLnTx/>
                <a:uFillTx/>
                <a:latin typeface="Arial"/>
                <a:ea typeface="+mn-ea"/>
                <a:cs typeface="+mn-cs"/>
              </a:rPr>
              <a:t>2</a:t>
            </a:r>
            <a:r>
              <a:rPr kumimoji="0" lang="en-US" sz="800" b="0" i="0" u="none" strike="noStrike" kern="1200" cap="none" spc="0" normalizeH="0" baseline="0" noProof="0">
                <a:ln>
                  <a:noFill/>
                </a:ln>
                <a:solidFill>
                  <a:srgbClr val="000000"/>
                </a:solidFill>
                <a:effectLst/>
                <a:uLnTx/>
                <a:uFillTx/>
                <a:latin typeface="Arial"/>
                <a:ea typeface="+mn-ea"/>
                <a:cs typeface="+mn-cs"/>
              </a:rPr>
              <a:t>) through nozzles at the bottom to form a fluidized bed that carries tiny silicon seed particles fed from above.</a:t>
            </a:r>
          </a:p>
        </p:txBody>
      </p:sp>
      <p:grpSp>
        <p:nvGrpSpPr>
          <p:cNvPr id="13" name="Group 12">
            <a:extLst>
              <a:ext uri="{FF2B5EF4-FFF2-40B4-BE49-F238E27FC236}">
                <a16:creationId xmlns:a16="http://schemas.microsoft.com/office/drawing/2014/main" id="{1ACBF2B4-2B68-97C6-E575-1F0E6546C80B}"/>
              </a:ext>
            </a:extLst>
          </p:cNvPr>
          <p:cNvGrpSpPr/>
          <p:nvPr/>
        </p:nvGrpSpPr>
        <p:grpSpPr>
          <a:xfrm>
            <a:off x="330199" y="1575084"/>
            <a:ext cx="3879852" cy="288219"/>
            <a:chOff x="330199" y="1585258"/>
            <a:chExt cx="3879852" cy="288219"/>
          </a:xfrm>
        </p:grpSpPr>
        <p:sp>
          <p:nvSpPr>
            <p:cNvPr id="4" name="btfpColumnHeaderBoxText698162">
              <a:extLst>
                <a:ext uri="{FF2B5EF4-FFF2-40B4-BE49-F238E27FC236}">
                  <a16:creationId xmlns:a16="http://schemas.microsoft.com/office/drawing/2014/main" id="{E7F104B4-B6E5-05F3-F35C-79297C49E04E}"/>
                </a:ext>
              </a:extLst>
            </p:cNvPr>
            <p:cNvSpPr txBox="1"/>
            <p:nvPr/>
          </p:nvSpPr>
          <p:spPr bwMode="gray">
            <a:xfrm>
              <a:off x="330201" y="1585258"/>
              <a:ext cx="3879850" cy="288219"/>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Siemens dominates 80% of production</a:t>
              </a:r>
            </a:p>
          </p:txBody>
        </p:sp>
        <p:cxnSp>
          <p:nvCxnSpPr>
            <p:cNvPr id="5" name="btfpColumnHeaderBoxLine489213">
              <a:extLst>
                <a:ext uri="{FF2B5EF4-FFF2-40B4-BE49-F238E27FC236}">
                  <a16:creationId xmlns:a16="http://schemas.microsoft.com/office/drawing/2014/main" id="{4F05B828-68DA-CDB6-F1C6-E6CB773A1112}"/>
                </a:ext>
              </a:extLst>
            </p:cNvPr>
            <p:cNvCxnSpPr>
              <a:cxnSpLocks/>
            </p:cNvCxnSpPr>
            <p:nvPr/>
          </p:nvCxnSpPr>
          <p:spPr bwMode="gray">
            <a:xfrm>
              <a:off x="330199" y="1873477"/>
              <a:ext cx="3813176"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BD7422FC-87E7-E197-ABC4-74507E9A0375}"/>
              </a:ext>
            </a:extLst>
          </p:cNvPr>
          <p:cNvGrpSpPr/>
          <p:nvPr/>
        </p:nvGrpSpPr>
        <p:grpSpPr>
          <a:xfrm>
            <a:off x="4389599" y="1575084"/>
            <a:ext cx="3493657" cy="288219"/>
            <a:chOff x="4389599" y="1575084"/>
            <a:chExt cx="3493657" cy="288219"/>
          </a:xfrm>
        </p:grpSpPr>
        <p:sp>
          <p:nvSpPr>
            <p:cNvPr id="11" name="btfpColumnHeaderBoxText698162">
              <a:extLst>
                <a:ext uri="{FF2B5EF4-FFF2-40B4-BE49-F238E27FC236}">
                  <a16:creationId xmlns:a16="http://schemas.microsoft.com/office/drawing/2014/main" id="{989026D0-F2DB-88E8-2B7F-D02B2A854BBE}"/>
                </a:ext>
              </a:extLst>
            </p:cNvPr>
            <p:cNvSpPr txBox="1"/>
            <p:nvPr/>
          </p:nvSpPr>
          <p:spPr bwMode="gray">
            <a:xfrm>
              <a:off x="4389600" y="1575084"/>
              <a:ext cx="3493656" cy="288219"/>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 but FBR is catching up</a:t>
              </a:r>
            </a:p>
          </p:txBody>
        </p:sp>
        <p:cxnSp>
          <p:nvCxnSpPr>
            <p:cNvPr id="12" name="btfpColumnHeaderBoxLine489213">
              <a:extLst>
                <a:ext uri="{FF2B5EF4-FFF2-40B4-BE49-F238E27FC236}">
                  <a16:creationId xmlns:a16="http://schemas.microsoft.com/office/drawing/2014/main" id="{680BB66D-6841-B398-4F03-B52FDCCF1D37}"/>
                </a:ext>
              </a:extLst>
            </p:cNvPr>
            <p:cNvCxnSpPr>
              <a:cxnSpLocks/>
            </p:cNvCxnSpPr>
            <p:nvPr/>
          </p:nvCxnSpPr>
          <p:spPr bwMode="gray">
            <a:xfrm>
              <a:off x="4389599" y="1863303"/>
              <a:ext cx="3493656"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575339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15437556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9" imgW="592" imgH="591" progId="TCLayout.ActiveDocument.1">
                  <p:embed/>
                </p:oleObj>
              </mc:Choice>
              <mc:Fallback>
                <p:oleObj name="think-cell Slide" r:id="rId49" imgW="592" imgH="591" progId="TCLayout.ActiveDocument.1">
                  <p:embed/>
                  <p:pic>
                    <p:nvPicPr>
                      <p:cNvPr id="7" name="think-cell data - do not delete" hidden="1"/>
                      <p:cNvPicPr/>
                      <p:nvPr/>
                    </p:nvPicPr>
                    <p:blipFill>
                      <a:blip r:embed="rId50"/>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a:latin typeface="Helvetica" pitchFamily="2" charset="0"/>
              </a:rPr>
              <a:t>Silicon and silver make up the bulk of material cost; cell-to-module assembly represents the largest chunk of in-house cost (~60%)</a:t>
            </a:r>
          </a:p>
        </p:txBody>
      </p:sp>
      <p:sp>
        <p:nvSpPr>
          <p:cNvPr id="36" name="btfpNotesBox164659"/>
          <p:cNvSpPr txBox="1"/>
          <p:nvPr>
            <p:custDataLst>
              <p:tags r:id="rId3"/>
            </p:custDataLst>
          </p:nvPr>
        </p:nvSpPr>
        <p:spPr bwMode="gray">
          <a:xfrm>
            <a:off x="330196" y="6300216"/>
            <a:ext cx="9144000" cy="492443"/>
          </a:xfrm>
          <a:prstGeom prst="rect">
            <a:avLst/>
          </a:prstGeom>
          <a:noFill/>
        </p:spPr>
        <p:txBody>
          <a:bodyPr vert="horz" wrap="square" lIns="0" tIns="0" rIns="0" bIns="0" rtlCol="0" anchor="b">
            <a:spAutoFit/>
          </a:bodyPr>
          <a:lstStyle/>
          <a:p>
            <a:pPr marL="0" indent="0">
              <a:spcBef>
                <a:spcPts val="0"/>
              </a:spcBef>
              <a:buNone/>
            </a:pPr>
            <a:r>
              <a:rPr lang="en-US" sz="800" dirty="0">
                <a:solidFill>
                  <a:srgbClr val="000000"/>
                </a:solidFill>
              </a:rPr>
              <a:t>Notes: Cash cost assumes in-house production from polysilicon modules to integrated solar makers, D&amp;A, SG&amp;A excluded; median used for silicon cost: $6 ~$7/kg, $2.14/g polysilicon, $1=¥7 when referring to mainland China factories.</a:t>
            </a:r>
            <a:br>
              <a:rPr lang="en-US" sz="800" dirty="0">
                <a:solidFill>
                  <a:srgbClr val="000000"/>
                </a:solidFill>
              </a:rPr>
            </a:br>
            <a:r>
              <a:rPr lang="en-US" sz="800" dirty="0">
                <a:solidFill>
                  <a:srgbClr val="000000"/>
                </a:solidFill>
              </a:rPr>
              <a:t>Source: </a:t>
            </a:r>
            <a:r>
              <a:rPr lang="en-US" sz="800" dirty="0" err="1">
                <a:solidFill>
                  <a:srgbClr val="000000"/>
                </a:solidFill>
              </a:rPr>
              <a:t>Sinovoltaics</a:t>
            </a:r>
            <a:r>
              <a:rPr lang="en-US" sz="800" dirty="0">
                <a:solidFill>
                  <a:srgbClr val="000000"/>
                </a:solidFill>
              </a:rPr>
              <a:t>, </a:t>
            </a:r>
            <a:r>
              <a:rPr lang="en-US" sz="800" dirty="0">
                <a:solidFill>
                  <a:srgbClr val="000000"/>
                </a:solidFill>
                <a:hlinkClick r:id="rId51"/>
              </a:rPr>
              <a:t>Solar Panel Manufacturing Process</a:t>
            </a:r>
            <a:r>
              <a:rPr lang="en-US" sz="800" dirty="0">
                <a:solidFill>
                  <a:srgbClr val="000000"/>
                </a:solidFill>
              </a:rPr>
              <a:t> (2025); IEA, </a:t>
            </a:r>
            <a:r>
              <a:rPr lang="en-US" sz="800" dirty="0">
                <a:solidFill>
                  <a:srgbClr val="000000"/>
                </a:solidFill>
                <a:hlinkClick r:id="rId52"/>
              </a:rPr>
              <a:t>Solar PV Global Supply Chains</a:t>
            </a:r>
            <a:r>
              <a:rPr lang="en-US" sz="800" dirty="0">
                <a:solidFill>
                  <a:srgbClr val="000000"/>
                </a:solidFill>
              </a:rPr>
              <a:t> (2022); PV-Manufacturing.org, </a:t>
            </a:r>
            <a:r>
              <a:rPr lang="en-US" sz="800" dirty="0">
                <a:solidFill>
                  <a:srgbClr val="000000"/>
                </a:solidFill>
                <a:hlinkClick r:id="rId53"/>
              </a:rPr>
              <a:t>Photovoltaic Manufacturing and Technology</a:t>
            </a:r>
            <a:r>
              <a:rPr lang="en-US" sz="800" dirty="0">
                <a:solidFill>
                  <a:srgbClr val="000000"/>
                </a:solidFill>
              </a:rPr>
              <a:t> (2025).</a:t>
            </a:r>
            <a:br>
              <a:rPr lang="en-US" sz="800" dirty="0">
                <a:solidFill>
                  <a:srgbClr val="000000"/>
                </a:solidFill>
              </a:rPr>
            </a:br>
            <a:r>
              <a:rPr lang="en-US" sz="800" dirty="0">
                <a:solidFill>
                  <a:srgbClr val="000000"/>
                </a:solidFill>
              </a:rPr>
              <a:t>Credit: </a:t>
            </a:r>
            <a:r>
              <a:rPr lang="en-US" sz="800" dirty="0" err="1">
                <a:solidFill>
                  <a:srgbClr val="000000"/>
                </a:solidFill>
              </a:rPr>
              <a:t>Taicheng</a:t>
            </a:r>
            <a:r>
              <a:rPr lang="en-US" sz="800" dirty="0">
                <a:solidFill>
                  <a:srgbClr val="000000"/>
                </a:solidFill>
              </a:rPr>
              <a:t> Jin, Isabel Hoyos,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 </a:t>
            </a:r>
            <a:r>
              <a:rPr lang="en-US" sz="800" dirty="0" err="1">
                <a:solidFill>
                  <a:srgbClr val="000000"/>
                </a:solidFill>
              </a:rPr>
              <a:t>Hyae</a:t>
            </a:r>
            <a:r>
              <a:rPr lang="en-US" sz="800" dirty="0">
                <a:solidFill>
                  <a:srgbClr val="000000"/>
                </a:solidFill>
              </a:rPr>
              <a:t> Ryung Kim, and</a:t>
            </a:r>
            <a:r>
              <a:rPr lang="en-US" sz="800" dirty="0"/>
              <a:t> </a:t>
            </a:r>
            <a:r>
              <a:rPr lang="en-US" sz="800" dirty="0">
                <a:solidFill>
                  <a:srgbClr val="46647B"/>
                </a:solidFill>
                <a:hlinkClick r:id="rId54">
                  <a:extLst>
                    <a:ext uri="{A12FA001-AC4F-418D-AE19-62706E023703}">
                      <ahyp:hlinkClr xmlns:ahyp="http://schemas.microsoft.com/office/drawing/2018/hyperlinkcolor" val="tx"/>
                    </a:ext>
                  </a:extLst>
                </a:hlinkClick>
              </a:rPr>
              <a:t>Gernot Wagner</a:t>
            </a:r>
            <a:r>
              <a:rPr lang="en-US" sz="800" dirty="0">
                <a:solidFill>
                  <a:srgbClr val="000000"/>
                </a:solidFill>
              </a:rPr>
              <a:t>. </a:t>
            </a:r>
            <a:r>
              <a:rPr lang="en-US" sz="800" dirty="0">
                <a:solidFill>
                  <a:srgbClr val="46647B"/>
                </a:solidFill>
                <a:hlinkClick r:id="rId55">
                  <a:extLst>
                    <a:ext uri="{A12FA001-AC4F-418D-AE19-62706E023703}">
                      <ahyp:hlinkClr xmlns:ahyp="http://schemas.microsoft.com/office/drawing/2018/hyperlinkcolor" val="tx"/>
                    </a:ext>
                  </a:extLst>
                </a:hlinkClick>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46647B"/>
                </a:solidFill>
                <a:hlinkClick r:id="rId56">
                  <a:extLst>
                    <a:ext uri="{A12FA001-AC4F-418D-AE19-62706E023703}">
                      <ahyp:hlinkClr xmlns:ahyp="http://schemas.microsoft.com/office/drawing/2018/hyperlinkcolor" val="tx"/>
                    </a:ext>
                  </a:extLst>
                </a:hlinkClick>
              </a:rPr>
              <a:t>Scaling Solar</a:t>
            </a:r>
            <a:r>
              <a:rPr lang="en-US" sz="800" dirty="0">
                <a:solidFill>
                  <a:srgbClr val="000000"/>
                </a:solidFill>
              </a:rPr>
              <a:t>” (</a:t>
            </a:r>
            <a:r>
              <a:rPr lang="en-US" sz="800" dirty="0">
                <a:solidFill>
                  <a:srgbClr val="000000"/>
                </a:solidFill>
                <a:latin typeface="Arial"/>
              </a:rPr>
              <a:t>14 August 2025</a:t>
            </a:r>
            <a:r>
              <a:rPr lang="en-US" sz="800" dirty="0">
                <a:solidFill>
                  <a:srgbClr val="000000"/>
                </a:solidFill>
              </a:rPr>
              <a:t>).</a:t>
            </a:r>
            <a:endParaRPr lang="en-US" sz="800" dirty="0">
              <a:solidFill>
                <a:srgbClr val="000000"/>
              </a:solidFill>
              <a:cs typeface="Arial"/>
            </a:endParaRPr>
          </a:p>
        </p:txBody>
      </p:sp>
      <p:cxnSp>
        <p:nvCxnSpPr>
          <p:cNvPr id="3161" name="Straight Connector 3160">
            <a:extLst>
              <a:ext uri="{FF2B5EF4-FFF2-40B4-BE49-F238E27FC236}">
                <a16:creationId xmlns:a16="http://schemas.microsoft.com/office/drawing/2014/main" id="{171B0C6D-C133-456F-CCFA-631F86CE5236}"/>
              </a:ext>
            </a:extLst>
          </p:cNvPr>
          <p:cNvCxnSpPr/>
          <p:nvPr>
            <p:custDataLst>
              <p:tags r:id="rId4"/>
            </p:custDataLst>
          </p:nvPr>
        </p:nvCxnSpPr>
        <p:spPr bwMode="auto">
          <a:xfrm>
            <a:off x="1257300" y="5173663"/>
            <a:ext cx="266700"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158" name="Straight Connector 3157">
            <a:extLst>
              <a:ext uri="{FF2B5EF4-FFF2-40B4-BE49-F238E27FC236}">
                <a16:creationId xmlns:a16="http://schemas.microsoft.com/office/drawing/2014/main" id="{133C132F-54C2-621F-BA8F-B55E4CE8F62A}"/>
              </a:ext>
            </a:extLst>
          </p:cNvPr>
          <p:cNvCxnSpPr/>
          <p:nvPr>
            <p:custDataLst>
              <p:tags r:id="rId5"/>
            </p:custDataLst>
          </p:nvPr>
        </p:nvCxnSpPr>
        <p:spPr bwMode="auto">
          <a:xfrm>
            <a:off x="1860550" y="4805363"/>
            <a:ext cx="266700"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155" name="Straight Connector 3154">
            <a:extLst>
              <a:ext uri="{FF2B5EF4-FFF2-40B4-BE49-F238E27FC236}">
                <a16:creationId xmlns:a16="http://schemas.microsoft.com/office/drawing/2014/main" id="{0873E607-82AC-F157-88AB-B87F4FB97FDB}"/>
              </a:ext>
            </a:extLst>
          </p:cNvPr>
          <p:cNvCxnSpPr/>
          <p:nvPr>
            <p:custDataLst>
              <p:tags r:id="rId6"/>
            </p:custDataLst>
          </p:nvPr>
        </p:nvCxnSpPr>
        <p:spPr bwMode="auto">
          <a:xfrm>
            <a:off x="2463800" y="4381500"/>
            <a:ext cx="268288"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152" name="Straight Connector 3151">
            <a:extLst>
              <a:ext uri="{FF2B5EF4-FFF2-40B4-BE49-F238E27FC236}">
                <a16:creationId xmlns:a16="http://schemas.microsoft.com/office/drawing/2014/main" id="{550C3366-7A3F-221F-FC2D-5B8EFC72C565}"/>
              </a:ext>
            </a:extLst>
          </p:cNvPr>
          <p:cNvCxnSpPr/>
          <p:nvPr>
            <p:custDataLst>
              <p:tags r:id="rId7"/>
            </p:custDataLst>
          </p:nvPr>
        </p:nvCxnSpPr>
        <p:spPr bwMode="auto">
          <a:xfrm>
            <a:off x="3068638" y="2514600"/>
            <a:ext cx="266700"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48" name="Chart 47">
            <a:extLst>
              <a:ext uri="{FF2B5EF4-FFF2-40B4-BE49-F238E27FC236}">
                <a16:creationId xmlns:a16="http://schemas.microsoft.com/office/drawing/2014/main" id="{7D80F12F-41BE-E717-D1D0-5907CF8B44F2}"/>
              </a:ext>
            </a:extLst>
          </p:cNvPr>
          <p:cNvGraphicFramePr/>
          <p:nvPr>
            <p:custDataLst>
              <p:tags r:id="rId8"/>
            </p:custDataLst>
            <p:extLst>
              <p:ext uri="{D42A27DB-BD31-4B8C-83A1-F6EECF244321}">
                <p14:modId xmlns:p14="http://schemas.microsoft.com/office/powerpoint/2010/main" val="3431346064"/>
              </p:ext>
            </p:extLst>
          </p:nvPr>
        </p:nvGraphicFramePr>
        <p:xfrm>
          <a:off x="704850" y="2132013"/>
          <a:ext cx="3182938" cy="3746500"/>
        </p:xfrm>
        <a:graphic>
          <a:graphicData uri="http://schemas.openxmlformats.org/drawingml/2006/chart">
            <c:chart xmlns:c="http://schemas.openxmlformats.org/drawingml/2006/chart" xmlns:r="http://schemas.openxmlformats.org/officeDocument/2006/relationships" r:id="rId57"/>
          </a:graphicData>
        </a:graphic>
      </p:graphicFrame>
      <p:sp>
        <p:nvSpPr>
          <p:cNvPr id="28" name="Text Placeholder 10">
            <a:extLst>
              <a:ext uri="{FF2B5EF4-FFF2-40B4-BE49-F238E27FC236}">
                <a16:creationId xmlns:a16="http://schemas.microsoft.com/office/drawing/2014/main" id="{6187A1ED-DD22-700A-F748-3B677F24929A}"/>
              </a:ext>
            </a:extLst>
          </p:cNvPr>
          <p:cNvSpPr txBox="1">
            <a:spLocks/>
          </p:cNvSpPr>
          <p:nvPr>
            <p:custDataLst>
              <p:tags r:id="rId9"/>
            </p:custDataLst>
          </p:nvPr>
        </p:nvSpPr>
        <p:spPr bwMode="gray">
          <a:xfrm>
            <a:off x="631825" y="553561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E7C26EE9-2639-4898-B15E-BDB6F49E827F}" type="datetime'''''''''''0'''''''''''''''''''">
              <a:rPr lang="en-US" altLang="en-US" sz="1000" smtClean="0">
                <a:effectLst/>
              </a:rPr>
              <a:pPr marL="0" indent="0" algn="r">
                <a:spcBef>
                  <a:spcPct val="0"/>
                </a:spcBef>
                <a:spcAft>
                  <a:spcPct val="0"/>
                </a:spcAft>
                <a:buNone/>
              </a:pPr>
              <a:t>0</a:t>
            </a:fld>
            <a:endParaRPr lang="en-US" sz="1000"/>
          </a:p>
        </p:txBody>
      </p:sp>
      <p:sp>
        <p:nvSpPr>
          <p:cNvPr id="30" name="Text Placeholder 10">
            <a:extLst>
              <a:ext uri="{FF2B5EF4-FFF2-40B4-BE49-F238E27FC236}">
                <a16:creationId xmlns:a16="http://schemas.microsoft.com/office/drawing/2014/main" id="{17A9805F-B872-B4A2-98C7-A006DC5A372A}"/>
              </a:ext>
            </a:extLst>
          </p:cNvPr>
          <p:cNvSpPr txBox="1">
            <a:spLocks/>
          </p:cNvSpPr>
          <p:nvPr>
            <p:custDataLst>
              <p:tags r:id="rId10"/>
            </p:custDataLst>
          </p:nvPr>
        </p:nvSpPr>
        <p:spPr bwMode="gray">
          <a:xfrm>
            <a:off x="631825" y="497046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6693FA6E-F785-432D-8381-88E7EADE1A1F}" type="datetime'''''''''''''''''''''''''''''''''''''''''''''''''2'''''''''">
              <a:rPr lang="en-US" altLang="en-US" sz="1000" smtClean="0">
                <a:effectLst/>
              </a:rPr>
              <a:pPr marL="0" indent="0" algn="r">
                <a:spcBef>
                  <a:spcPct val="0"/>
                </a:spcBef>
                <a:spcAft>
                  <a:spcPct val="0"/>
                </a:spcAft>
                <a:buNone/>
              </a:pPr>
              <a:t>2</a:t>
            </a:fld>
            <a:endParaRPr lang="en-US" sz="1000"/>
          </a:p>
        </p:txBody>
      </p:sp>
      <p:sp>
        <p:nvSpPr>
          <p:cNvPr id="32" name="Text Placeholder 10">
            <a:extLst>
              <a:ext uri="{FF2B5EF4-FFF2-40B4-BE49-F238E27FC236}">
                <a16:creationId xmlns:a16="http://schemas.microsoft.com/office/drawing/2014/main" id="{5F44938B-3454-74B2-E50F-BE2F64767872}"/>
              </a:ext>
            </a:extLst>
          </p:cNvPr>
          <p:cNvSpPr txBox="1">
            <a:spLocks/>
          </p:cNvSpPr>
          <p:nvPr>
            <p:custDataLst>
              <p:tags r:id="rId11"/>
            </p:custDataLst>
          </p:nvPr>
        </p:nvSpPr>
        <p:spPr bwMode="gray">
          <a:xfrm>
            <a:off x="631825" y="44037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01398E9B-91A4-47D7-BFD4-CD4742F8A95E}" type="datetime'''''''''''''''''''''''''''''4'">
              <a:rPr lang="en-US" altLang="en-US" sz="1000" smtClean="0">
                <a:effectLst/>
              </a:rPr>
              <a:pPr marL="0" indent="0" algn="r">
                <a:spcBef>
                  <a:spcPct val="0"/>
                </a:spcBef>
                <a:spcAft>
                  <a:spcPct val="0"/>
                </a:spcAft>
                <a:buNone/>
              </a:pPr>
              <a:t>4</a:t>
            </a:fld>
            <a:endParaRPr lang="en-US" sz="1000"/>
          </a:p>
        </p:txBody>
      </p:sp>
      <p:sp>
        <p:nvSpPr>
          <p:cNvPr id="35" name="Text Placeholder 10">
            <a:extLst>
              <a:ext uri="{FF2B5EF4-FFF2-40B4-BE49-F238E27FC236}">
                <a16:creationId xmlns:a16="http://schemas.microsoft.com/office/drawing/2014/main" id="{59AE7775-F5FB-C54F-12EC-D0CAB8A9FCC1}"/>
              </a:ext>
            </a:extLst>
          </p:cNvPr>
          <p:cNvSpPr txBox="1">
            <a:spLocks/>
          </p:cNvSpPr>
          <p:nvPr>
            <p:custDataLst>
              <p:tags r:id="rId12"/>
            </p:custDataLst>
          </p:nvPr>
        </p:nvSpPr>
        <p:spPr bwMode="gray">
          <a:xfrm>
            <a:off x="631825" y="38385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3718B718-53D0-436B-9C1E-B23155FADBEB}" type="datetime'''''''''''''6'''''''''''''''''''''''''''''''''''">
              <a:rPr lang="en-US" altLang="en-US" sz="1000" smtClean="0">
                <a:effectLst/>
              </a:rPr>
              <a:pPr marL="0" indent="0" algn="r">
                <a:spcBef>
                  <a:spcPct val="0"/>
                </a:spcBef>
                <a:spcAft>
                  <a:spcPct val="0"/>
                </a:spcAft>
                <a:buNone/>
              </a:pPr>
              <a:t>6</a:t>
            </a:fld>
            <a:endParaRPr lang="en-US" sz="1000"/>
          </a:p>
        </p:txBody>
      </p:sp>
      <p:sp>
        <p:nvSpPr>
          <p:cNvPr id="38" name="Text Placeholder 10">
            <a:extLst>
              <a:ext uri="{FF2B5EF4-FFF2-40B4-BE49-F238E27FC236}">
                <a16:creationId xmlns:a16="http://schemas.microsoft.com/office/drawing/2014/main" id="{3E2843E3-AE6B-5062-CFC1-7B68F9B5AC8E}"/>
              </a:ext>
            </a:extLst>
          </p:cNvPr>
          <p:cNvSpPr txBox="1">
            <a:spLocks/>
          </p:cNvSpPr>
          <p:nvPr>
            <p:custDataLst>
              <p:tags r:id="rId13"/>
            </p:custDataLst>
          </p:nvPr>
        </p:nvSpPr>
        <p:spPr bwMode="gray">
          <a:xfrm>
            <a:off x="631825" y="32734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D720BC81-E1DD-4A70-B954-B792133BFDC5}" type="datetime'''''''''''''''''''''''''''''''''''''''''8'''">
              <a:rPr lang="en-US" altLang="en-US" sz="1000" smtClean="0">
                <a:effectLst/>
              </a:rPr>
              <a:pPr marL="0" indent="0" algn="r">
                <a:spcBef>
                  <a:spcPct val="0"/>
                </a:spcBef>
                <a:spcAft>
                  <a:spcPct val="0"/>
                </a:spcAft>
                <a:buNone/>
              </a:pPr>
              <a:t>8</a:t>
            </a:fld>
            <a:endParaRPr lang="en-US" sz="1000"/>
          </a:p>
        </p:txBody>
      </p:sp>
      <p:sp>
        <p:nvSpPr>
          <p:cNvPr id="40" name="Text Placeholder 10">
            <a:extLst>
              <a:ext uri="{FF2B5EF4-FFF2-40B4-BE49-F238E27FC236}">
                <a16:creationId xmlns:a16="http://schemas.microsoft.com/office/drawing/2014/main" id="{25FAF62F-25BB-8118-C98B-12B776A8F20C}"/>
              </a:ext>
            </a:extLst>
          </p:cNvPr>
          <p:cNvSpPr txBox="1">
            <a:spLocks/>
          </p:cNvSpPr>
          <p:nvPr>
            <p:custDataLst>
              <p:tags r:id="rId14"/>
            </p:custDataLst>
          </p:nvPr>
        </p:nvSpPr>
        <p:spPr bwMode="gray">
          <a:xfrm>
            <a:off x="561975" y="27066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63C45D97-A691-4065-8812-6BE7FD6A1582}" type="datetime'''''''''''''''''''''''''''''''''''''''''''10'''''''''''''''">
              <a:rPr lang="en-US" altLang="en-US" sz="1000" smtClean="0">
                <a:effectLst/>
              </a:rPr>
              <a:pPr marL="0" indent="0" algn="r">
                <a:spcBef>
                  <a:spcPct val="0"/>
                </a:spcBef>
                <a:spcAft>
                  <a:spcPct val="0"/>
                </a:spcAft>
                <a:buNone/>
              </a:pPr>
              <a:t>10</a:t>
            </a:fld>
            <a:endParaRPr lang="en-US" sz="1000"/>
          </a:p>
        </p:txBody>
      </p:sp>
      <p:sp>
        <p:nvSpPr>
          <p:cNvPr id="4" name="Text Placeholder 10">
            <a:extLst>
              <a:ext uri="{FF2B5EF4-FFF2-40B4-BE49-F238E27FC236}">
                <a16:creationId xmlns:a16="http://schemas.microsoft.com/office/drawing/2014/main" id="{19613F6B-5218-7E4A-2F4D-49B2E23C1D18}"/>
              </a:ext>
            </a:extLst>
          </p:cNvPr>
          <p:cNvSpPr txBox="1">
            <a:spLocks/>
          </p:cNvSpPr>
          <p:nvPr>
            <p:custDataLst>
              <p:tags r:id="rId15"/>
            </p:custDataLst>
          </p:nvPr>
        </p:nvSpPr>
        <p:spPr bwMode="auto">
          <a:xfrm>
            <a:off x="876300" y="5657850"/>
            <a:ext cx="427038" cy="3365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BF4D55D7-2724-41E6-B442-2B0D200520C9}" type="datetime'S''il''''ic''''''''''''on'''''''''' ''C''''''''''''''o''''st'">
              <a:rPr lang="en-US" altLang="en-US" sz="1100" smtClean="0"/>
              <a:pPr marL="0" indent="0" algn="ctr">
                <a:spcBef>
                  <a:spcPct val="0"/>
                </a:spcBef>
                <a:spcAft>
                  <a:spcPct val="0"/>
                </a:spcAft>
                <a:buNone/>
              </a:pPr>
              <a:t>Silicon Cost</a:t>
            </a:fld>
            <a:endParaRPr lang="en-US" sz="1100"/>
          </a:p>
        </p:txBody>
      </p:sp>
      <p:sp>
        <p:nvSpPr>
          <p:cNvPr id="5" name="Text Placeholder 10">
            <a:extLst>
              <a:ext uri="{FF2B5EF4-FFF2-40B4-BE49-F238E27FC236}">
                <a16:creationId xmlns:a16="http://schemas.microsoft.com/office/drawing/2014/main" id="{6C1A86C7-A077-8002-F62A-E463FD4BB23B}"/>
              </a:ext>
            </a:extLst>
          </p:cNvPr>
          <p:cNvSpPr txBox="1">
            <a:spLocks/>
          </p:cNvSpPr>
          <p:nvPr>
            <p:custDataLst>
              <p:tags r:id="rId16"/>
            </p:custDataLst>
          </p:nvPr>
        </p:nvSpPr>
        <p:spPr bwMode="auto">
          <a:xfrm>
            <a:off x="1423988" y="5657850"/>
            <a:ext cx="538163" cy="3365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5095B174-E74C-4426-B2EE-7959E09B9EFC}" type="datetime'''''''''S''''''ili''''c''''on t''o'''' ''W''afe''r'''''''''''">
              <a:rPr lang="en-US" altLang="en-US" sz="1100" smtClean="0"/>
              <a:pPr marL="0" indent="0" algn="ctr">
                <a:spcBef>
                  <a:spcPct val="0"/>
                </a:spcBef>
                <a:spcAft>
                  <a:spcPct val="0"/>
                </a:spcAft>
                <a:buNone/>
              </a:pPr>
              <a:t>Silicon to Wafer</a:t>
            </a:fld>
            <a:endParaRPr lang="en-US" sz="1100"/>
          </a:p>
        </p:txBody>
      </p:sp>
      <p:sp>
        <p:nvSpPr>
          <p:cNvPr id="8" name="Text Placeholder 10">
            <a:extLst>
              <a:ext uri="{FF2B5EF4-FFF2-40B4-BE49-F238E27FC236}">
                <a16:creationId xmlns:a16="http://schemas.microsoft.com/office/drawing/2014/main" id="{F8057070-E054-6BD9-08A8-C4C96C94E36F}"/>
              </a:ext>
            </a:extLst>
          </p:cNvPr>
          <p:cNvSpPr txBox="1">
            <a:spLocks/>
          </p:cNvSpPr>
          <p:nvPr>
            <p:custDataLst>
              <p:tags r:id="rId17"/>
            </p:custDataLst>
          </p:nvPr>
        </p:nvSpPr>
        <p:spPr bwMode="auto">
          <a:xfrm>
            <a:off x="2090738" y="5657850"/>
            <a:ext cx="409575" cy="3365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6C9BD593-FD3B-4554-AAFC-86A470D617F7}" type="datetime'''''W''''''a''''''''f''''''''er'' t''''''''''o'''' C''e''ll'''">
              <a:rPr lang="en-US" altLang="en-US" sz="1100" smtClean="0"/>
              <a:pPr marL="0" indent="0" algn="ctr">
                <a:spcBef>
                  <a:spcPct val="0"/>
                </a:spcBef>
                <a:spcAft>
                  <a:spcPct val="0"/>
                </a:spcAft>
                <a:buNone/>
              </a:pPr>
              <a:t>Wafer to Cell</a:t>
            </a:fld>
            <a:endParaRPr lang="en-US" sz="1100"/>
          </a:p>
        </p:txBody>
      </p:sp>
      <p:sp>
        <p:nvSpPr>
          <p:cNvPr id="21" name="Text Placeholder 10">
            <a:extLst>
              <a:ext uri="{FF2B5EF4-FFF2-40B4-BE49-F238E27FC236}">
                <a16:creationId xmlns:a16="http://schemas.microsoft.com/office/drawing/2014/main" id="{D70D99FC-8BBB-1B84-65EF-73F7F42CB546}"/>
              </a:ext>
            </a:extLst>
          </p:cNvPr>
          <p:cNvSpPr txBox="1">
            <a:spLocks/>
          </p:cNvSpPr>
          <p:nvPr>
            <p:custDataLst>
              <p:tags r:id="rId18"/>
            </p:custDataLst>
          </p:nvPr>
        </p:nvSpPr>
        <p:spPr bwMode="auto">
          <a:xfrm>
            <a:off x="2665413" y="5657850"/>
            <a:ext cx="471488" cy="3365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2E1679F8-17C7-4319-B4E1-1A248ABD4FD8}" type="datetime'''C''ell'''''' to'''' ''''''''''''Mo''''''d''ul''''''''''e'''">
              <a:rPr lang="en-US" altLang="en-US" sz="1100" smtClean="0"/>
              <a:pPr marL="0" indent="0" algn="ctr">
                <a:spcBef>
                  <a:spcPct val="0"/>
                </a:spcBef>
                <a:spcAft>
                  <a:spcPct val="0"/>
                </a:spcAft>
                <a:buNone/>
              </a:pPr>
              <a:t>Cell to Module</a:t>
            </a:fld>
            <a:endParaRPr lang="en-US" sz="1100"/>
          </a:p>
        </p:txBody>
      </p:sp>
      <p:sp>
        <p:nvSpPr>
          <p:cNvPr id="26" name="Text Placeholder 10">
            <a:extLst>
              <a:ext uri="{FF2B5EF4-FFF2-40B4-BE49-F238E27FC236}">
                <a16:creationId xmlns:a16="http://schemas.microsoft.com/office/drawing/2014/main" id="{9C1019B7-5578-0194-08CB-39CF3BA01A33}"/>
              </a:ext>
            </a:extLst>
          </p:cNvPr>
          <p:cNvSpPr txBox="1">
            <a:spLocks/>
          </p:cNvSpPr>
          <p:nvPr>
            <p:custDataLst>
              <p:tags r:id="rId19"/>
            </p:custDataLst>
          </p:nvPr>
        </p:nvSpPr>
        <p:spPr bwMode="auto">
          <a:xfrm>
            <a:off x="3225800" y="5657850"/>
            <a:ext cx="555625" cy="3365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B16D135E-7286-4737-87BD-01EE44613D69}" type="datetime'''''''I''''''n''-''h''''ou''''s''e'''' ''''''''''C''os''''t'">
              <a:rPr lang="en-US" altLang="en-US" sz="1100" smtClean="0"/>
              <a:pPr marL="0" indent="0" algn="ctr">
                <a:spcBef>
                  <a:spcPct val="0"/>
                </a:spcBef>
                <a:spcAft>
                  <a:spcPct val="0"/>
                </a:spcAft>
                <a:buNone/>
              </a:pPr>
              <a:t>In-house Cost</a:t>
            </a:fld>
            <a:endParaRPr lang="en-US" sz="1100"/>
          </a:p>
        </p:txBody>
      </p:sp>
      <p:sp>
        <p:nvSpPr>
          <p:cNvPr id="3196" name="Rectangle 2">
            <a:extLst>
              <a:ext uri="{FF2B5EF4-FFF2-40B4-BE49-F238E27FC236}">
                <a16:creationId xmlns:a16="http://schemas.microsoft.com/office/drawing/2014/main" id="{01F1669F-9880-54CC-8F03-C7F5C7315603}"/>
              </a:ext>
            </a:extLst>
          </p:cNvPr>
          <p:cNvSpPr/>
          <p:nvPr/>
        </p:nvSpPr>
        <p:spPr bwMode="gray">
          <a:xfrm>
            <a:off x="8626960" y="1554480"/>
            <a:ext cx="2856380" cy="4103370"/>
          </a:xfrm>
          <a:prstGeom prst="rect">
            <a:avLst/>
          </a:prstGeom>
          <a:solidFill>
            <a:srgbClr val="E3E8E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274320" bIns="137160" numCol="1" spcCol="0" rtlCol="0" fromWordArt="0" anchor="t" anchorCtr="0" forceAA="0" compatLnSpc="1">
            <a:prstTxWarp prst="textNoShape">
              <a:avLst/>
            </a:prstTxWarp>
            <a:noAutofit/>
          </a:bodyPr>
          <a:lstStyle/>
          <a:p>
            <a:pPr marL="0" indent="0">
              <a:spcBef>
                <a:spcPts val="600"/>
              </a:spcBef>
              <a:buNone/>
            </a:pPr>
            <a:r>
              <a:rPr lang="en-US" sz="1250" b="1" dirty="0">
                <a:solidFill>
                  <a:srgbClr val="000000"/>
                </a:solidFill>
              </a:rPr>
              <a:t>Observations</a:t>
            </a:r>
          </a:p>
          <a:p>
            <a:pPr>
              <a:spcBef>
                <a:spcPts val="600"/>
              </a:spcBef>
            </a:pPr>
            <a:r>
              <a:rPr lang="en-US" sz="1050" b="1" dirty="0">
                <a:solidFill>
                  <a:sysClr val="windowText" lastClr="000000"/>
                </a:solidFill>
              </a:rPr>
              <a:t>Silicon input </a:t>
            </a:r>
            <a:r>
              <a:rPr lang="en-US" sz="1050" dirty="0">
                <a:solidFill>
                  <a:sysClr val="windowText" lastClr="000000"/>
                </a:solidFill>
              </a:rPr>
              <a:t>accounts for around </a:t>
            </a:r>
            <a:r>
              <a:rPr lang="en-US" sz="1050" b="1" dirty="0">
                <a:solidFill>
                  <a:sysClr val="windowText" lastClr="000000"/>
                </a:solidFill>
              </a:rPr>
              <a:t>15% </a:t>
            </a:r>
            <a:r>
              <a:rPr lang="en-US" sz="1050" dirty="0">
                <a:solidFill>
                  <a:sysClr val="windowText" lastClr="000000"/>
                </a:solidFill>
              </a:rPr>
              <a:t>of total in-house cost:</a:t>
            </a:r>
          </a:p>
          <a:p>
            <a:pPr lvl="1"/>
            <a:r>
              <a:rPr lang="en-US" sz="850" b="1" dirty="0">
                <a:solidFill>
                  <a:schemeClr val="tx1"/>
                </a:solidFill>
              </a:rPr>
              <a:t>Silicon and silver make up &gt;50% of materials costs of solar c-Si panels, </a:t>
            </a:r>
            <a:r>
              <a:rPr lang="en-US" sz="850" dirty="0">
                <a:solidFill>
                  <a:schemeClr val="tx1"/>
                </a:solidFill>
              </a:rPr>
              <a:t>but material use is becoming more efficient.</a:t>
            </a:r>
          </a:p>
          <a:p>
            <a:pPr lvl="1"/>
            <a:r>
              <a:rPr lang="en-US" sz="850" b="1" dirty="0">
                <a:solidFill>
                  <a:schemeClr val="tx1"/>
                </a:solidFill>
              </a:rPr>
              <a:t>Polysilicon intensity </a:t>
            </a:r>
            <a:r>
              <a:rPr lang="en-US" sz="850" dirty="0">
                <a:solidFill>
                  <a:schemeClr val="tx1"/>
                </a:solidFill>
              </a:rPr>
              <a:t>for c-Si cells dropped by </a:t>
            </a:r>
            <a:r>
              <a:rPr lang="en-US" sz="850" b="1" dirty="0">
                <a:solidFill>
                  <a:schemeClr val="tx1"/>
                </a:solidFill>
              </a:rPr>
              <a:t>more than six times between 2004 and 2020 </a:t>
            </a:r>
            <a:r>
              <a:rPr lang="en-US" sz="850" dirty="0">
                <a:solidFill>
                  <a:schemeClr val="tx1"/>
                </a:solidFill>
              </a:rPr>
              <a:t>thanks to cell efficiency improvements.</a:t>
            </a:r>
            <a:endParaRPr lang="en-US" sz="850" dirty="0">
              <a:solidFill>
                <a:sysClr val="windowText" lastClr="000000"/>
              </a:solidFill>
            </a:endParaRPr>
          </a:p>
          <a:p>
            <a:pPr>
              <a:spcBef>
                <a:spcPts val="600"/>
              </a:spcBef>
            </a:pPr>
            <a:r>
              <a:rPr lang="en-US" sz="1050" dirty="0">
                <a:solidFill>
                  <a:sysClr val="windowText" lastClr="000000"/>
                </a:solidFill>
              </a:rPr>
              <a:t>Cell to module is nearly </a:t>
            </a:r>
            <a:r>
              <a:rPr lang="en-US" sz="1050" b="1" dirty="0">
                <a:solidFill>
                  <a:sysClr val="windowText" lastClr="000000"/>
                </a:solidFill>
              </a:rPr>
              <a:t>60% </a:t>
            </a:r>
            <a:r>
              <a:rPr lang="en-US" sz="1050" dirty="0">
                <a:solidFill>
                  <a:sysClr val="windowText" lastClr="000000"/>
                </a:solidFill>
              </a:rPr>
              <a:t>of total in-house cost. </a:t>
            </a:r>
          </a:p>
          <a:p>
            <a:pPr lvl="1"/>
            <a:r>
              <a:rPr lang="en-US" sz="850" dirty="0">
                <a:solidFill>
                  <a:sysClr val="windowText" lastClr="000000"/>
                </a:solidFill>
              </a:rPr>
              <a:t>Cells are stringed and placed between sheets of EVA (ethylene vinyl acetate) and </a:t>
            </a:r>
            <a:r>
              <a:rPr lang="en-US" sz="850" b="1" dirty="0">
                <a:solidFill>
                  <a:sysClr val="windowText" lastClr="000000"/>
                </a:solidFill>
              </a:rPr>
              <a:t>laminated</a:t>
            </a:r>
            <a:r>
              <a:rPr lang="en-US" sz="850" dirty="0">
                <a:solidFill>
                  <a:sysClr val="windowText" lastClr="000000"/>
                </a:solidFill>
              </a:rPr>
              <a:t>; the structure is then supported with </a:t>
            </a:r>
            <a:r>
              <a:rPr lang="en-US" sz="850" b="1" dirty="0">
                <a:solidFill>
                  <a:sysClr val="windowText" lastClr="000000"/>
                </a:solidFill>
              </a:rPr>
              <a:t>aluminum</a:t>
            </a:r>
            <a:r>
              <a:rPr lang="en-US" sz="850" dirty="0">
                <a:solidFill>
                  <a:sysClr val="windowText" lastClr="000000"/>
                </a:solidFill>
              </a:rPr>
              <a:t> </a:t>
            </a:r>
            <a:r>
              <a:rPr lang="en-US" sz="850" b="1" dirty="0">
                <a:solidFill>
                  <a:sysClr val="windowText" lastClr="000000"/>
                </a:solidFill>
              </a:rPr>
              <a:t>frames</a:t>
            </a:r>
            <a:r>
              <a:rPr lang="en-US" sz="850" dirty="0">
                <a:solidFill>
                  <a:sysClr val="windowText" lastClr="000000"/>
                </a:solidFill>
              </a:rPr>
              <a:t>.</a:t>
            </a:r>
          </a:p>
          <a:p>
            <a:pPr>
              <a:spcBef>
                <a:spcPts val="600"/>
              </a:spcBef>
            </a:pPr>
            <a:r>
              <a:rPr lang="en-US" sz="1050" b="1" dirty="0">
                <a:solidFill>
                  <a:sysClr val="windowText" lastClr="000000"/>
                </a:solidFill>
              </a:rPr>
              <a:t>Big, integrated companies </a:t>
            </a:r>
            <a:r>
              <a:rPr lang="en-US" sz="1050" dirty="0">
                <a:solidFill>
                  <a:sysClr val="windowText" lastClr="000000"/>
                </a:solidFill>
              </a:rPr>
              <a:t>can exert pressure on small players that have less </a:t>
            </a:r>
            <a:r>
              <a:rPr lang="en-US" sz="1050" b="1" dirty="0">
                <a:solidFill>
                  <a:sysClr val="windowText" lastClr="000000"/>
                </a:solidFill>
              </a:rPr>
              <a:t>cost control</a:t>
            </a:r>
            <a:r>
              <a:rPr lang="en-US" sz="1050" dirty="0">
                <a:solidFill>
                  <a:sysClr val="windowText" lastClr="000000"/>
                </a:solidFill>
              </a:rPr>
              <a:t>.</a:t>
            </a:r>
          </a:p>
          <a:p>
            <a:pPr lvl="1"/>
            <a:r>
              <a:rPr lang="en-US" sz="850" dirty="0">
                <a:solidFill>
                  <a:sysClr val="windowText" lastClr="000000"/>
                </a:solidFill>
              </a:rPr>
              <a:t>Companies with </a:t>
            </a:r>
            <a:r>
              <a:rPr lang="en-US" sz="850" b="1" dirty="0">
                <a:solidFill>
                  <a:sysClr val="windowText" lastClr="000000"/>
                </a:solidFill>
              </a:rPr>
              <a:t>cost advantage </a:t>
            </a:r>
            <a:r>
              <a:rPr lang="en-US" sz="850" dirty="0">
                <a:solidFill>
                  <a:sysClr val="windowText" lastClr="000000"/>
                </a:solidFill>
              </a:rPr>
              <a:t>and </a:t>
            </a:r>
            <a:r>
              <a:rPr lang="en-US" sz="850" b="1" dirty="0">
                <a:solidFill>
                  <a:sysClr val="windowText" lastClr="000000"/>
                </a:solidFill>
              </a:rPr>
              <a:t>cash holdings</a:t>
            </a:r>
            <a:r>
              <a:rPr lang="en-US" sz="850" dirty="0">
                <a:solidFill>
                  <a:sysClr val="windowText" lastClr="000000"/>
                </a:solidFill>
              </a:rPr>
              <a:t> will end up expanding market share.</a:t>
            </a:r>
            <a:endParaRPr lang="en-US" sz="850" dirty="0">
              <a:solidFill>
                <a:schemeClr val="tx1"/>
              </a:solidFill>
            </a:endParaRPr>
          </a:p>
        </p:txBody>
      </p:sp>
      <p:cxnSp>
        <p:nvCxnSpPr>
          <p:cNvPr id="14" name="Straight Connector 13">
            <a:extLst>
              <a:ext uri="{FF2B5EF4-FFF2-40B4-BE49-F238E27FC236}">
                <a16:creationId xmlns:a16="http://schemas.microsoft.com/office/drawing/2014/main" id="{252F9462-DE8E-71DA-5077-E0054B9470F7}"/>
              </a:ext>
            </a:extLst>
          </p:cNvPr>
          <p:cNvCxnSpPr/>
          <p:nvPr>
            <p:custDataLst>
              <p:tags r:id="rId20"/>
            </p:custDataLst>
          </p:nvPr>
        </p:nvCxnSpPr>
        <p:spPr bwMode="auto">
          <a:xfrm>
            <a:off x="5970588" y="3433763"/>
            <a:ext cx="757238" cy="1773238"/>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1CE84285-1674-2FA3-6A56-EDFC250FB1DF}"/>
              </a:ext>
            </a:extLst>
          </p:cNvPr>
          <p:cNvCxnSpPr/>
          <p:nvPr>
            <p:custDataLst>
              <p:tags r:id="rId21"/>
            </p:custDataLst>
          </p:nvPr>
        </p:nvCxnSpPr>
        <p:spPr bwMode="auto">
          <a:xfrm>
            <a:off x="5970588" y="3028950"/>
            <a:ext cx="757238" cy="1851025"/>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725E6904-CC9F-9DF0-4B68-D5C012C50F7D}"/>
              </a:ext>
            </a:extLst>
          </p:cNvPr>
          <p:cNvCxnSpPr/>
          <p:nvPr>
            <p:custDataLst>
              <p:tags r:id="rId22"/>
            </p:custDataLst>
          </p:nvPr>
        </p:nvCxnSpPr>
        <p:spPr bwMode="auto">
          <a:xfrm>
            <a:off x="5970588" y="2749550"/>
            <a:ext cx="757238" cy="186690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D9302B9-0ED0-5B44-5365-1233FF763574}"/>
              </a:ext>
            </a:extLst>
          </p:cNvPr>
          <p:cNvCxnSpPr/>
          <p:nvPr>
            <p:custDataLst>
              <p:tags r:id="rId23"/>
            </p:custDataLst>
          </p:nvPr>
        </p:nvCxnSpPr>
        <p:spPr bwMode="auto">
          <a:xfrm>
            <a:off x="5970588" y="2640013"/>
            <a:ext cx="757238" cy="731838"/>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0A218393-CC00-9B51-4378-22838F9915B6}"/>
              </a:ext>
            </a:extLst>
          </p:cNvPr>
          <p:cNvCxnSpPr/>
          <p:nvPr>
            <p:custDataLst>
              <p:tags r:id="rId24"/>
            </p:custDataLst>
          </p:nvPr>
        </p:nvCxnSpPr>
        <p:spPr bwMode="auto">
          <a:xfrm>
            <a:off x="5970588" y="2546350"/>
            <a:ext cx="757238" cy="560388"/>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F4A8A6A8-4095-9B75-1BD1-E02CD9759622}"/>
              </a:ext>
            </a:extLst>
          </p:cNvPr>
          <p:cNvCxnSpPr/>
          <p:nvPr>
            <p:custDataLst>
              <p:tags r:id="rId25"/>
            </p:custDataLst>
          </p:nvPr>
        </p:nvCxnSpPr>
        <p:spPr bwMode="auto">
          <a:xfrm>
            <a:off x="5970588" y="2544763"/>
            <a:ext cx="757238" cy="65088"/>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2B7D9DDC-27E9-ACEF-E596-2375729D4B96}"/>
              </a:ext>
            </a:extLst>
          </p:cNvPr>
          <p:cNvCxnSpPr/>
          <p:nvPr>
            <p:custDataLst>
              <p:tags r:id="rId26"/>
            </p:custDataLst>
          </p:nvPr>
        </p:nvCxnSpPr>
        <p:spPr bwMode="auto">
          <a:xfrm>
            <a:off x="5970588" y="2500313"/>
            <a:ext cx="757238"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62" name="Chart 61"/>
          <p:cNvGraphicFramePr/>
          <p:nvPr>
            <p:custDataLst>
              <p:tags r:id="rId27"/>
            </p:custDataLst>
            <p:extLst>
              <p:ext uri="{D42A27DB-BD31-4B8C-83A1-F6EECF244321}">
                <p14:modId xmlns:p14="http://schemas.microsoft.com/office/powerpoint/2010/main" val="4000794443"/>
              </p:ext>
            </p:extLst>
          </p:nvPr>
        </p:nvGraphicFramePr>
        <p:xfrm>
          <a:off x="4562475" y="2417763"/>
          <a:ext cx="3573463" cy="3276600"/>
        </p:xfrm>
        <a:graphic>
          <a:graphicData uri="http://schemas.openxmlformats.org/drawingml/2006/chart">
            <c:chart xmlns:c="http://schemas.openxmlformats.org/drawingml/2006/chart" xmlns:r="http://schemas.openxmlformats.org/officeDocument/2006/relationships" r:id="rId58"/>
          </a:graphicData>
        </a:graphic>
      </p:graphicFrame>
      <p:sp>
        <p:nvSpPr>
          <p:cNvPr id="18" name="Text Placeholder 10">
            <a:extLst>
              <a:ext uri="{FF2B5EF4-FFF2-40B4-BE49-F238E27FC236}">
                <a16:creationId xmlns:a16="http://schemas.microsoft.com/office/drawing/2014/main" id="{0416C058-F5FF-841D-08D3-F9FAAD89E913}"/>
              </a:ext>
            </a:extLst>
          </p:cNvPr>
          <p:cNvSpPr>
            <a:spLocks noGrp="1"/>
          </p:cNvSpPr>
          <p:nvPr>
            <p:custDataLst>
              <p:tags r:id="rId28"/>
            </p:custDataLst>
          </p:nvPr>
        </p:nvSpPr>
        <p:spPr bwMode="gray">
          <a:xfrm>
            <a:off x="4324350" y="5521325"/>
            <a:ext cx="2190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DE613F5A-93BB-4617-8998-73A4BA11CD75}" type="datetime'''''''''''''''''''0''''''%'''''">
              <a:rPr lang="en-US" altLang="en-US" sz="1200" smtClean="0"/>
              <a:pPr marL="0" lvl="0" indent="0" algn="r">
                <a:spcBef>
                  <a:spcPct val="0"/>
                </a:spcBef>
                <a:spcAft>
                  <a:spcPct val="0"/>
                </a:spcAft>
                <a:buNone/>
              </a:pPr>
              <a:t>0%</a:t>
            </a:fld>
            <a:endParaRPr lang="en-US" sz="1200"/>
          </a:p>
        </p:txBody>
      </p:sp>
      <p:sp>
        <p:nvSpPr>
          <p:cNvPr id="19" name="Text Placeholder 10">
            <a:extLst>
              <a:ext uri="{FF2B5EF4-FFF2-40B4-BE49-F238E27FC236}">
                <a16:creationId xmlns:a16="http://schemas.microsoft.com/office/drawing/2014/main" id="{607B8EE1-5AA4-EA04-4AC7-3CFAD8931D4B}"/>
              </a:ext>
            </a:extLst>
          </p:cNvPr>
          <p:cNvSpPr>
            <a:spLocks noGrp="1"/>
          </p:cNvSpPr>
          <p:nvPr>
            <p:custDataLst>
              <p:tags r:id="rId29"/>
            </p:custDataLst>
          </p:nvPr>
        </p:nvSpPr>
        <p:spPr bwMode="gray">
          <a:xfrm>
            <a:off x="4240213" y="4899025"/>
            <a:ext cx="3032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6B89FF9F-58F2-4759-B58F-80174FE69EFF}" type="datetime'''2''''''''''0''''''''''''''''''''''''''''''%'''''''''''">
              <a:rPr lang="en-US" altLang="en-US" sz="1200" smtClean="0"/>
              <a:pPr marL="0" lvl="0" indent="0" algn="r">
                <a:spcBef>
                  <a:spcPct val="0"/>
                </a:spcBef>
                <a:spcAft>
                  <a:spcPct val="0"/>
                </a:spcAft>
                <a:buNone/>
              </a:pPr>
              <a:t>20%</a:t>
            </a:fld>
            <a:endParaRPr lang="en-US" sz="1200"/>
          </a:p>
        </p:txBody>
      </p:sp>
      <p:sp>
        <p:nvSpPr>
          <p:cNvPr id="20" name="Text Placeholder 10">
            <a:extLst>
              <a:ext uri="{FF2B5EF4-FFF2-40B4-BE49-F238E27FC236}">
                <a16:creationId xmlns:a16="http://schemas.microsoft.com/office/drawing/2014/main" id="{BD10919F-7F5B-6F3B-189A-59F8C2E2E016}"/>
              </a:ext>
            </a:extLst>
          </p:cNvPr>
          <p:cNvSpPr>
            <a:spLocks noGrp="1"/>
          </p:cNvSpPr>
          <p:nvPr>
            <p:custDataLst>
              <p:tags r:id="rId30"/>
            </p:custDataLst>
          </p:nvPr>
        </p:nvSpPr>
        <p:spPr bwMode="gray">
          <a:xfrm>
            <a:off x="4240213" y="4276725"/>
            <a:ext cx="3032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FE70FE16-B90C-4516-844F-1CEB641E51A8}" type="datetime'''''''''4''''0''''''''''''''''''''''''''''''''%'''">
              <a:rPr lang="en-US" altLang="en-US" sz="1200" smtClean="0"/>
              <a:pPr marL="0" lvl="0" indent="0" algn="r">
                <a:spcBef>
                  <a:spcPct val="0"/>
                </a:spcBef>
                <a:spcAft>
                  <a:spcPct val="0"/>
                </a:spcAft>
                <a:buNone/>
              </a:pPr>
              <a:t>40%</a:t>
            </a:fld>
            <a:endParaRPr lang="en-US" sz="1200"/>
          </a:p>
        </p:txBody>
      </p:sp>
      <p:sp>
        <p:nvSpPr>
          <p:cNvPr id="22" name="Text Placeholder 10">
            <a:extLst>
              <a:ext uri="{FF2B5EF4-FFF2-40B4-BE49-F238E27FC236}">
                <a16:creationId xmlns:a16="http://schemas.microsoft.com/office/drawing/2014/main" id="{CD213E35-EC93-ED91-50C5-621DE79EDE6F}"/>
              </a:ext>
            </a:extLst>
          </p:cNvPr>
          <p:cNvSpPr>
            <a:spLocks noGrp="1"/>
          </p:cNvSpPr>
          <p:nvPr>
            <p:custDataLst>
              <p:tags r:id="rId31"/>
            </p:custDataLst>
          </p:nvPr>
        </p:nvSpPr>
        <p:spPr bwMode="gray">
          <a:xfrm>
            <a:off x="4240213" y="3654425"/>
            <a:ext cx="3032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D11BF8CB-034A-466D-A938-FEB720D4C1B1}" type="datetime'''''''''6''''0''''''''''%'''''''''''''''''''''''''''''''">
              <a:rPr lang="en-US" altLang="en-US" sz="1200" smtClean="0"/>
              <a:pPr marL="0" lvl="0" indent="0" algn="r">
                <a:spcBef>
                  <a:spcPct val="0"/>
                </a:spcBef>
                <a:spcAft>
                  <a:spcPct val="0"/>
                </a:spcAft>
                <a:buNone/>
              </a:pPr>
              <a:t>60%</a:t>
            </a:fld>
            <a:endParaRPr lang="en-US" sz="1200"/>
          </a:p>
        </p:txBody>
      </p:sp>
      <p:sp>
        <p:nvSpPr>
          <p:cNvPr id="23" name="Text Placeholder 10">
            <a:extLst>
              <a:ext uri="{FF2B5EF4-FFF2-40B4-BE49-F238E27FC236}">
                <a16:creationId xmlns:a16="http://schemas.microsoft.com/office/drawing/2014/main" id="{65FB18D0-8089-D994-DE31-CA53355D1A7E}"/>
              </a:ext>
            </a:extLst>
          </p:cNvPr>
          <p:cNvSpPr>
            <a:spLocks noGrp="1"/>
          </p:cNvSpPr>
          <p:nvPr>
            <p:custDataLst>
              <p:tags r:id="rId32"/>
            </p:custDataLst>
          </p:nvPr>
        </p:nvSpPr>
        <p:spPr bwMode="gray">
          <a:xfrm>
            <a:off x="4240213" y="3032125"/>
            <a:ext cx="3032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91741992-4578-48E4-A35C-6CE3BE0C0386}" type="datetime'8''''''''''''''0''%'''''''''''''''''''''">
              <a:rPr lang="en-US" altLang="en-US" sz="1200" smtClean="0"/>
              <a:pPr marL="0" lvl="0" indent="0" algn="r">
                <a:spcBef>
                  <a:spcPct val="0"/>
                </a:spcBef>
                <a:spcAft>
                  <a:spcPct val="0"/>
                </a:spcAft>
                <a:buNone/>
              </a:pPr>
              <a:t>80%</a:t>
            </a:fld>
            <a:endParaRPr lang="en-US" sz="1200"/>
          </a:p>
        </p:txBody>
      </p:sp>
      <p:sp>
        <p:nvSpPr>
          <p:cNvPr id="24" name="Text Placeholder 10">
            <a:extLst>
              <a:ext uri="{FF2B5EF4-FFF2-40B4-BE49-F238E27FC236}">
                <a16:creationId xmlns:a16="http://schemas.microsoft.com/office/drawing/2014/main" id="{321B61B7-D98C-4754-9372-BA9C94C3592D}"/>
              </a:ext>
            </a:extLst>
          </p:cNvPr>
          <p:cNvSpPr>
            <a:spLocks noGrp="1"/>
          </p:cNvSpPr>
          <p:nvPr>
            <p:custDataLst>
              <p:tags r:id="rId33"/>
            </p:custDataLst>
          </p:nvPr>
        </p:nvSpPr>
        <p:spPr bwMode="gray">
          <a:xfrm>
            <a:off x="4156075" y="2409825"/>
            <a:ext cx="3873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1354C92C-D6AE-4250-BFB0-D79DDDC91B11}" type="datetime'''''''1''''''0''0''''''''''''''''%'''''''''''''''''''">
              <a:rPr lang="en-US" altLang="en-US" sz="1200" smtClean="0"/>
              <a:pPr marL="0" lvl="0" indent="0" algn="r">
                <a:spcBef>
                  <a:spcPct val="0"/>
                </a:spcBef>
                <a:spcAft>
                  <a:spcPct val="0"/>
                </a:spcAft>
                <a:buNone/>
              </a:pPr>
              <a:t>100%</a:t>
            </a:fld>
            <a:endParaRPr lang="en-US" sz="1200"/>
          </a:p>
        </p:txBody>
      </p:sp>
      <p:sp>
        <p:nvSpPr>
          <p:cNvPr id="39" name="Text Placeholder 10">
            <a:extLst>
              <a:ext uri="{FF2B5EF4-FFF2-40B4-BE49-F238E27FC236}">
                <a16:creationId xmlns:a16="http://schemas.microsoft.com/office/drawing/2014/main" id="{B957D515-7691-95B5-F0C5-5CCB8D02E7EC}"/>
              </a:ext>
            </a:extLst>
          </p:cNvPr>
          <p:cNvSpPr>
            <a:spLocks noGrp="1"/>
          </p:cNvSpPr>
          <p:nvPr>
            <p:custDataLst>
              <p:tags r:id="rId34"/>
            </p:custDataLst>
          </p:nvPr>
        </p:nvSpPr>
        <p:spPr bwMode="gray">
          <a:xfrm>
            <a:off x="5316538" y="4370388"/>
            <a:ext cx="358775" cy="3048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3A29868-9452-4395-8ABF-EA9EAFDBD7D6}" type="datetime'''''G''''l''a''''''''s''''''''''''''''''''s'''''''">
              <a:rPr lang="en-US" altLang="en-US" sz="1000" smtClean="0">
                <a:solidFill>
                  <a:schemeClr val="bg1"/>
                </a:solidFill>
              </a:rPr>
              <a:pPr marL="0" lvl="0" indent="0" algn="ctr">
                <a:spcBef>
                  <a:spcPct val="0"/>
                </a:spcBef>
                <a:spcAft>
                  <a:spcPct val="0"/>
                </a:spcAft>
                <a:buNone/>
              </a:pPr>
              <a:t>Glass</a:t>
            </a:fld>
            <a:br>
              <a:rPr lang="en-US" altLang="en-US" sz="1000">
                <a:solidFill>
                  <a:schemeClr val="bg1"/>
                </a:solidFill>
              </a:rPr>
            </a:br>
            <a:fld id="{43C6D99B-4185-4F51-BBBB-95EB5682B741}" type="datetime'''''''''''''''''''''''''''''''''7''''0''%'''''''">
              <a:rPr lang="en-US" altLang="en-US" sz="1000" smtClean="0">
                <a:solidFill>
                  <a:schemeClr val="bg1"/>
                </a:solidFill>
              </a:rPr>
              <a:pPr marL="0" lvl="0" indent="0" algn="ctr">
                <a:spcBef>
                  <a:spcPct val="0"/>
                </a:spcBef>
                <a:spcAft>
                  <a:spcPct val="0"/>
                </a:spcAft>
                <a:buNone/>
              </a:pPr>
              <a:t>70%</a:t>
            </a:fld>
            <a:endParaRPr lang="en-US" sz="1000">
              <a:solidFill>
                <a:schemeClr val="bg1"/>
              </a:solidFill>
            </a:endParaRPr>
          </a:p>
        </p:txBody>
      </p:sp>
      <p:sp>
        <p:nvSpPr>
          <p:cNvPr id="25" name="Text Placeholder 10">
            <a:extLst>
              <a:ext uri="{FF2B5EF4-FFF2-40B4-BE49-F238E27FC236}">
                <a16:creationId xmlns:a16="http://schemas.microsoft.com/office/drawing/2014/main" id="{A871726C-43B2-1F60-B07B-8A1CE2039AA5}"/>
              </a:ext>
            </a:extLst>
          </p:cNvPr>
          <p:cNvSpPr>
            <a:spLocks noGrp="1"/>
          </p:cNvSpPr>
          <p:nvPr>
            <p:custDataLst>
              <p:tags r:id="rId35"/>
            </p:custDataLst>
          </p:nvPr>
        </p:nvSpPr>
        <p:spPr bwMode="gray">
          <a:xfrm>
            <a:off x="5197475" y="3078163"/>
            <a:ext cx="598488" cy="3048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C54BCF5-2BB4-415E-BCF0-7BC81B05A237}" type="datetime'''''''A''l''''''''u''m''i''''''''''''nu''m'''''''''''''">
              <a:rPr lang="en-US" altLang="en-US" sz="1000" smtClean="0">
                <a:solidFill>
                  <a:schemeClr val="bg1"/>
                </a:solidFill>
              </a:rPr>
              <a:pPr marL="0" lvl="0" indent="0" algn="ctr">
                <a:spcBef>
                  <a:spcPct val="0"/>
                </a:spcBef>
                <a:spcAft>
                  <a:spcPct val="0"/>
                </a:spcAft>
                <a:buNone/>
              </a:pPr>
              <a:t>Aluminum</a:t>
            </a:fld>
            <a:br>
              <a:rPr lang="en-US" altLang="en-US" sz="1000">
                <a:solidFill>
                  <a:schemeClr val="bg1"/>
                </a:solidFill>
              </a:rPr>
            </a:br>
            <a:fld id="{3A1CD5D4-F190-4D30-9E8B-E4B571D4847B}" type="datetime'''''''''''''''''''1''''''''''''''''''3''''''%'''''''''''">
              <a:rPr lang="en-US" altLang="en-US" sz="1000" smtClean="0">
                <a:solidFill>
                  <a:schemeClr val="bg1"/>
                </a:solidFill>
              </a:rPr>
              <a:pPr marL="0" lvl="0" indent="0" algn="ctr">
                <a:spcBef>
                  <a:spcPct val="0"/>
                </a:spcBef>
                <a:spcAft>
                  <a:spcPct val="0"/>
                </a:spcAft>
                <a:buNone/>
              </a:pPr>
              <a:t>13%</a:t>
            </a:fld>
            <a:endParaRPr lang="en-US" sz="1000">
              <a:solidFill>
                <a:schemeClr val="bg1"/>
              </a:solidFill>
            </a:endParaRPr>
          </a:p>
        </p:txBody>
      </p:sp>
      <p:sp>
        <p:nvSpPr>
          <p:cNvPr id="46" name="Text Placeholder 10">
            <a:extLst>
              <a:ext uri="{FF2B5EF4-FFF2-40B4-BE49-F238E27FC236}">
                <a16:creationId xmlns:a16="http://schemas.microsoft.com/office/drawing/2014/main" id="{921FABE8-558D-5E40-B832-674C8F454830}"/>
              </a:ext>
            </a:extLst>
          </p:cNvPr>
          <p:cNvSpPr>
            <a:spLocks noGrp="1"/>
          </p:cNvSpPr>
          <p:nvPr>
            <p:custDataLst>
              <p:tags r:id="rId36"/>
            </p:custDataLst>
          </p:nvPr>
        </p:nvSpPr>
        <p:spPr bwMode="gray">
          <a:xfrm>
            <a:off x="5105400" y="2813050"/>
            <a:ext cx="7810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688A8B7-4779-4F73-8EDB-4DD1568A94F5}" type="datetime'''''''''''''P''o''''''l''''ym''''''e''''''''''''''''r''''s'''">
              <a:rPr lang="en-US" altLang="en-US" sz="1000" smtClean="0">
                <a:solidFill>
                  <a:schemeClr val="bg1"/>
                </a:solidFill>
              </a:rPr>
              <a:pPr marL="0" lvl="0" indent="0" algn="ctr">
                <a:spcBef>
                  <a:spcPct val="0"/>
                </a:spcBef>
                <a:spcAft>
                  <a:spcPct val="0"/>
                </a:spcAft>
                <a:buNone/>
              </a:pPr>
              <a:t>Polymers</a:t>
            </a:fld>
            <a:r>
              <a:rPr lang="en-US" altLang="en-US" sz="1000">
                <a:solidFill>
                  <a:schemeClr val="bg1"/>
                </a:solidFill>
              </a:rPr>
              <a:t> </a:t>
            </a:r>
            <a:fld id="{8007F8F0-3E75-48C2-B55E-250254866365}" type="datetime'''''''''''''''''''''''''9''''''''''''''''''''''''''''%'''''">
              <a:rPr lang="en-US" altLang="en-US" sz="1000" smtClean="0">
                <a:solidFill>
                  <a:schemeClr val="bg1"/>
                </a:solidFill>
              </a:rPr>
              <a:pPr marL="0" lvl="0" indent="0" algn="ctr">
                <a:spcBef>
                  <a:spcPct val="0"/>
                </a:spcBef>
                <a:spcAft>
                  <a:spcPct val="0"/>
                </a:spcAft>
                <a:buNone/>
              </a:pPr>
              <a:t>9%</a:t>
            </a:fld>
            <a:endParaRPr lang="en-US" sz="1000">
              <a:solidFill>
                <a:schemeClr val="bg1"/>
              </a:solidFill>
            </a:endParaRPr>
          </a:p>
        </p:txBody>
      </p:sp>
      <p:sp>
        <p:nvSpPr>
          <p:cNvPr id="45" name="Text Placeholder 10">
            <a:extLst>
              <a:ext uri="{FF2B5EF4-FFF2-40B4-BE49-F238E27FC236}">
                <a16:creationId xmlns:a16="http://schemas.microsoft.com/office/drawing/2014/main" id="{868E1F3B-0A74-1350-EA66-FEBCB4213D1E}"/>
              </a:ext>
            </a:extLst>
          </p:cNvPr>
          <p:cNvSpPr>
            <a:spLocks noGrp="1"/>
          </p:cNvSpPr>
          <p:nvPr>
            <p:custDataLst>
              <p:tags r:id="rId37"/>
            </p:custDataLst>
          </p:nvPr>
        </p:nvSpPr>
        <p:spPr bwMode="gray">
          <a:xfrm>
            <a:off x="5183188" y="2617788"/>
            <a:ext cx="625475" cy="152400"/>
          </a:xfrm>
          <a:prstGeom prst="rect">
            <a:avLst/>
          </a:prstGeom>
          <a:solidFill>
            <a:schemeClr val="accent4"/>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030590C-5176-4248-AD3F-8FBE4F53082D}" type="datetime'S''il''''''''''''''''i''''''c''''''''o''''n'''''''''''''''''''">
              <a:rPr lang="en-US" altLang="en-US" sz="1000" smtClean="0">
                <a:solidFill>
                  <a:schemeClr val="bg1"/>
                </a:solidFill>
              </a:rPr>
              <a:pPr marL="0" lvl="0" indent="0" algn="ctr">
                <a:spcBef>
                  <a:spcPct val="0"/>
                </a:spcBef>
                <a:spcAft>
                  <a:spcPct val="0"/>
                </a:spcAft>
                <a:buNone/>
              </a:pPr>
              <a:t>Silicon</a:t>
            </a:fld>
            <a:r>
              <a:rPr lang="en-US" altLang="en-US" sz="1000">
                <a:solidFill>
                  <a:schemeClr val="bg1"/>
                </a:solidFill>
              </a:rPr>
              <a:t> </a:t>
            </a:r>
            <a:fld id="{B964EC13-D006-4032-9B36-7112B3222CE3}" type="datetime'''4''''%'''''''">
              <a:rPr lang="en-US" altLang="en-US" sz="1000" smtClean="0">
                <a:solidFill>
                  <a:schemeClr val="bg1"/>
                </a:solidFill>
              </a:rPr>
              <a:pPr marL="0" lvl="0" indent="0" algn="ctr">
                <a:spcBef>
                  <a:spcPct val="0"/>
                </a:spcBef>
                <a:spcAft>
                  <a:spcPct val="0"/>
                </a:spcAft>
                <a:buNone/>
              </a:pPr>
              <a:t>4%</a:t>
            </a:fld>
            <a:endParaRPr lang="en-US" sz="1000">
              <a:solidFill>
                <a:schemeClr val="bg1"/>
              </a:solidFill>
            </a:endParaRPr>
          </a:p>
        </p:txBody>
      </p:sp>
      <p:sp>
        <p:nvSpPr>
          <p:cNvPr id="44" name="Text Placeholder 10">
            <a:extLst>
              <a:ext uri="{FF2B5EF4-FFF2-40B4-BE49-F238E27FC236}">
                <a16:creationId xmlns:a16="http://schemas.microsoft.com/office/drawing/2014/main" id="{B2B31C1F-0352-89D7-612D-9BB0673CF38E}"/>
              </a:ext>
            </a:extLst>
          </p:cNvPr>
          <p:cNvSpPr>
            <a:spLocks noGrp="1"/>
          </p:cNvSpPr>
          <p:nvPr>
            <p:custDataLst>
              <p:tags r:id="rId38"/>
            </p:custDataLst>
          </p:nvPr>
        </p:nvSpPr>
        <p:spPr bwMode="auto">
          <a:xfrm>
            <a:off x="5160963" y="5662613"/>
            <a:ext cx="6715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BE6E01C-287D-442C-B68A-D3F3EC4CB298}" type="datetime'B''''''''y'''''' ''''''''''w''''ei''g''''h''t'''''''">
              <a:rPr lang="en-US" altLang="en-US" sz="1200" smtClean="0"/>
              <a:pPr marL="0" lvl="0" indent="0" algn="ctr">
                <a:spcBef>
                  <a:spcPct val="0"/>
                </a:spcBef>
                <a:spcAft>
                  <a:spcPct val="0"/>
                </a:spcAft>
                <a:buNone/>
              </a:pPr>
              <a:t>By weight</a:t>
            </a:fld>
            <a:endParaRPr lang="en-US" sz="1200"/>
          </a:p>
        </p:txBody>
      </p:sp>
      <p:sp>
        <p:nvSpPr>
          <p:cNvPr id="43" name="Text Placeholder 10">
            <a:extLst>
              <a:ext uri="{FF2B5EF4-FFF2-40B4-BE49-F238E27FC236}">
                <a16:creationId xmlns:a16="http://schemas.microsoft.com/office/drawing/2014/main" id="{918708FD-2190-A8DC-40F9-7DA3A64A37C5}"/>
              </a:ext>
            </a:extLst>
          </p:cNvPr>
          <p:cNvSpPr>
            <a:spLocks noGrp="1"/>
          </p:cNvSpPr>
          <p:nvPr>
            <p:custDataLst>
              <p:tags r:id="rId39"/>
            </p:custDataLst>
          </p:nvPr>
        </p:nvSpPr>
        <p:spPr bwMode="gray">
          <a:xfrm>
            <a:off x="7021513" y="5256213"/>
            <a:ext cx="358775" cy="3048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F28DA94-38E1-4B45-BD88-C9A7A8E5F808}" type="datetime'''''G''''l''a''''''''s''''''''''''''''''''s'''''''">
              <a:rPr lang="en-US" altLang="en-US" sz="1000" smtClean="0">
                <a:solidFill>
                  <a:schemeClr val="bg1"/>
                </a:solidFill>
              </a:rPr>
              <a:pPr marL="0" lvl="0" indent="0" algn="ctr">
                <a:spcBef>
                  <a:spcPct val="0"/>
                </a:spcBef>
                <a:spcAft>
                  <a:spcPct val="0"/>
                </a:spcAft>
                <a:buNone/>
              </a:pPr>
              <a:t>Glass</a:t>
            </a:fld>
            <a:br>
              <a:rPr lang="en-US" altLang="en-US" sz="1000">
                <a:solidFill>
                  <a:schemeClr val="bg1"/>
                </a:solidFill>
              </a:rPr>
            </a:br>
            <a:fld id="{30872970-B58D-4B95-BE3E-8CE00836ADCD}" type="datetime'''''''1''3''''''''''''''''''''''%'''''''''''''''">
              <a:rPr lang="en-US" altLang="en-US" sz="1000" smtClean="0">
                <a:solidFill>
                  <a:schemeClr val="bg1"/>
                </a:solidFill>
              </a:rPr>
              <a:pPr marL="0" lvl="0" indent="0" algn="ctr">
                <a:spcBef>
                  <a:spcPct val="0"/>
                </a:spcBef>
                <a:spcAft>
                  <a:spcPct val="0"/>
                </a:spcAft>
                <a:buNone/>
              </a:pPr>
              <a:t>13%</a:t>
            </a:fld>
            <a:endParaRPr lang="en-US" sz="1000">
              <a:solidFill>
                <a:schemeClr val="bg1"/>
              </a:solidFill>
            </a:endParaRPr>
          </a:p>
        </p:txBody>
      </p:sp>
      <p:sp>
        <p:nvSpPr>
          <p:cNvPr id="42" name="Text Placeholder 10">
            <a:extLst>
              <a:ext uri="{FF2B5EF4-FFF2-40B4-BE49-F238E27FC236}">
                <a16:creationId xmlns:a16="http://schemas.microsoft.com/office/drawing/2014/main" id="{BCEF8166-5EF5-D8B2-91BF-1729D7EFBBF2}"/>
              </a:ext>
            </a:extLst>
          </p:cNvPr>
          <p:cNvSpPr>
            <a:spLocks noGrp="1"/>
          </p:cNvSpPr>
          <p:nvPr>
            <p:custDataLst>
              <p:tags r:id="rId40"/>
            </p:custDataLst>
          </p:nvPr>
        </p:nvSpPr>
        <p:spPr bwMode="gray">
          <a:xfrm>
            <a:off x="6902450" y="4891088"/>
            <a:ext cx="598488" cy="3048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F552A36-B278-4617-9B58-55D0CF13BA03}" type="datetime'''''''A''l''''''''u''m''i''''''''''''nu''m'''''''''''''">
              <a:rPr lang="en-US" altLang="en-US" sz="1000" smtClean="0">
                <a:solidFill>
                  <a:schemeClr val="bg1"/>
                </a:solidFill>
              </a:rPr>
              <a:pPr marL="0" lvl="0" indent="0" algn="ctr">
                <a:spcBef>
                  <a:spcPct val="0"/>
                </a:spcBef>
                <a:spcAft>
                  <a:spcPct val="0"/>
                </a:spcAft>
                <a:buNone/>
              </a:pPr>
              <a:t>Aluminum</a:t>
            </a:fld>
            <a:br>
              <a:rPr lang="en-US" altLang="en-US" sz="1000">
                <a:solidFill>
                  <a:schemeClr val="bg1"/>
                </a:solidFill>
              </a:rPr>
            </a:br>
            <a:fld id="{33597931-65E6-473C-838A-74F25AEB0152}" type="datetime'''''''''1''''''''''''''''1%'''''">
              <a:rPr lang="en-US" altLang="en-US" sz="1000" smtClean="0">
                <a:solidFill>
                  <a:schemeClr val="bg1"/>
                </a:solidFill>
              </a:rPr>
              <a:pPr marL="0" lvl="0" indent="0" algn="ctr">
                <a:spcBef>
                  <a:spcPct val="0"/>
                </a:spcBef>
                <a:spcAft>
                  <a:spcPct val="0"/>
                </a:spcAft>
                <a:buNone/>
              </a:pPr>
              <a:t>11%</a:t>
            </a:fld>
            <a:endParaRPr lang="en-US" sz="1000">
              <a:solidFill>
                <a:schemeClr val="bg1"/>
              </a:solidFill>
            </a:endParaRPr>
          </a:p>
        </p:txBody>
      </p:sp>
      <p:sp>
        <p:nvSpPr>
          <p:cNvPr id="47" name="Text Placeholder 10">
            <a:extLst>
              <a:ext uri="{FF2B5EF4-FFF2-40B4-BE49-F238E27FC236}">
                <a16:creationId xmlns:a16="http://schemas.microsoft.com/office/drawing/2014/main" id="{8AF1C4D8-9F18-E3C0-6F9D-A668A911B2A4}"/>
              </a:ext>
            </a:extLst>
          </p:cNvPr>
          <p:cNvSpPr>
            <a:spLocks noGrp="1"/>
          </p:cNvSpPr>
          <p:nvPr>
            <p:custDataLst>
              <p:tags r:id="rId41"/>
            </p:custDataLst>
          </p:nvPr>
        </p:nvSpPr>
        <p:spPr bwMode="gray">
          <a:xfrm>
            <a:off x="6919913" y="4595813"/>
            <a:ext cx="563563" cy="304800"/>
          </a:xfrm>
          <a:prstGeom prst="rect">
            <a:avLst/>
          </a:prstGeom>
          <a:solidFill>
            <a:schemeClr val="accent3"/>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5DA615C-740A-419D-9FB1-B19BB47BBA43}" type="datetime'''''''''''''P''o''''''l''''ym''''''e''''''''''''''''r''''s'''">
              <a:rPr lang="en-US" altLang="en-US" sz="1000" smtClean="0">
                <a:solidFill>
                  <a:schemeClr val="bg1"/>
                </a:solidFill>
              </a:rPr>
              <a:pPr marL="0" lvl="0" indent="0" algn="ctr">
                <a:spcBef>
                  <a:spcPct val="0"/>
                </a:spcBef>
                <a:spcAft>
                  <a:spcPct val="0"/>
                </a:spcAft>
                <a:buNone/>
              </a:pPr>
              <a:t>Polymers</a:t>
            </a:fld>
            <a:br>
              <a:rPr lang="en-US" altLang="en-US" sz="1000">
                <a:solidFill>
                  <a:schemeClr val="bg1"/>
                </a:solidFill>
              </a:rPr>
            </a:br>
            <a:fld id="{741847F3-B8F2-483D-9928-14D76E4442F5}" type="datetime'''''''''''''''''''''''''''''''''''''''''''''''9''''%'">
              <a:rPr lang="en-US" altLang="en-US" sz="1000" smtClean="0">
                <a:solidFill>
                  <a:schemeClr val="bg1"/>
                </a:solidFill>
              </a:rPr>
              <a:pPr marL="0" lvl="0" indent="0" algn="ctr">
                <a:spcBef>
                  <a:spcPct val="0"/>
                </a:spcBef>
                <a:spcAft>
                  <a:spcPct val="0"/>
                </a:spcAft>
                <a:buNone/>
              </a:pPr>
              <a:t>9%</a:t>
            </a:fld>
            <a:endParaRPr lang="en-US" sz="1000">
              <a:solidFill>
                <a:schemeClr val="bg1"/>
              </a:solidFill>
            </a:endParaRPr>
          </a:p>
        </p:txBody>
      </p:sp>
      <p:sp>
        <p:nvSpPr>
          <p:cNvPr id="27" name="Text Placeholder 10">
            <a:extLst>
              <a:ext uri="{FF2B5EF4-FFF2-40B4-BE49-F238E27FC236}">
                <a16:creationId xmlns:a16="http://schemas.microsoft.com/office/drawing/2014/main" id="{8AB570A1-450B-A609-E0A0-9E147E2F8C4D}"/>
              </a:ext>
            </a:extLst>
          </p:cNvPr>
          <p:cNvSpPr>
            <a:spLocks noGrp="1"/>
          </p:cNvSpPr>
          <p:nvPr>
            <p:custDataLst>
              <p:tags r:id="rId42"/>
            </p:custDataLst>
          </p:nvPr>
        </p:nvSpPr>
        <p:spPr bwMode="gray">
          <a:xfrm>
            <a:off x="6977063" y="3841750"/>
            <a:ext cx="449263" cy="3048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248F36C-F023-4B2D-877C-25118E72325D}" type="datetime'S''il''''''''''''''''i''''''c''''''''o''''n'''''''''''''''''''">
              <a:rPr lang="en-US" altLang="en-US" sz="1000" b="1" smtClean="0">
                <a:solidFill>
                  <a:schemeClr val="bg1"/>
                </a:solidFill>
              </a:rPr>
              <a:pPr marL="0" lvl="0" indent="0" algn="ctr">
                <a:spcBef>
                  <a:spcPct val="0"/>
                </a:spcBef>
                <a:spcAft>
                  <a:spcPct val="0"/>
                </a:spcAft>
                <a:buNone/>
              </a:pPr>
              <a:t>Silicon</a:t>
            </a:fld>
            <a:br>
              <a:rPr lang="en-US" altLang="en-US" sz="1000" b="1">
                <a:solidFill>
                  <a:schemeClr val="bg1"/>
                </a:solidFill>
              </a:rPr>
            </a:br>
            <a:fld id="{BDAB6DAA-2472-4B12-9C2C-BBB7987EAD20}" type="datetime'''''4''''''''''0''''''''''''%'''''''''''''''''''''">
              <a:rPr lang="en-US" altLang="en-US" sz="1000" b="1" smtClean="0">
                <a:solidFill>
                  <a:schemeClr val="bg1"/>
                </a:solidFill>
              </a:rPr>
              <a:pPr marL="0" lvl="0" indent="0" algn="ctr">
                <a:spcBef>
                  <a:spcPct val="0"/>
                </a:spcBef>
                <a:spcAft>
                  <a:spcPct val="0"/>
                </a:spcAft>
                <a:buNone/>
              </a:pPr>
              <a:t>40%</a:t>
            </a:fld>
            <a:endParaRPr lang="en-US" sz="1000" b="1">
              <a:solidFill>
                <a:schemeClr val="bg1"/>
              </a:solidFill>
            </a:endParaRPr>
          </a:p>
        </p:txBody>
      </p:sp>
      <p:sp>
        <p:nvSpPr>
          <p:cNvPr id="29" name="Text Placeholder 10">
            <a:extLst>
              <a:ext uri="{FF2B5EF4-FFF2-40B4-BE49-F238E27FC236}">
                <a16:creationId xmlns:a16="http://schemas.microsoft.com/office/drawing/2014/main" id="{84E87753-44DB-F40C-4FCD-66D40BB187A6}"/>
              </a:ext>
            </a:extLst>
          </p:cNvPr>
          <p:cNvSpPr>
            <a:spLocks noGrp="1"/>
          </p:cNvSpPr>
          <p:nvPr>
            <p:custDataLst>
              <p:tags r:id="rId43"/>
            </p:custDataLst>
          </p:nvPr>
        </p:nvSpPr>
        <p:spPr bwMode="gray">
          <a:xfrm>
            <a:off x="6867525" y="3162300"/>
            <a:ext cx="666750" cy="152400"/>
          </a:xfrm>
          <a:prstGeom prst="rect">
            <a:avLst/>
          </a:prstGeom>
          <a:noFill/>
          <a:ln>
            <a:noFill/>
          </a:ln>
          <a:effectLst/>
          <a:extLst>
            <a:ext uri="{909E8E84-426E-40DD-AFC4-6F175D3DCCD1}">
              <a14:hiddenFill xmlns:a14="http://schemas.microsoft.com/office/drawing/2010/main">
                <a:solidFill>
                  <a:schemeClr val="accent5"/>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935EFCE-0A0F-4D0A-B142-D815F5522269}" type="datetime'''''''''''C''''''''o''''p''''''''''p''er'''''''''''">
              <a:rPr lang="en-US" altLang="en-US" sz="1000" smtClean="0">
                <a:solidFill>
                  <a:schemeClr val="bg1"/>
                </a:solidFill>
              </a:rPr>
              <a:pPr marL="0" lvl="0" indent="0" algn="ctr">
                <a:spcBef>
                  <a:spcPct val="0"/>
                </a:spcBef>
                <a:spcAft>
                  <a:spcPct val="0"/>
                </a:spcAft>
                <a:buNone/>
              </a:pPr>
              <a:t>Copper</a:t>
            </a:fld>
            <a:r>
              <a:rPr lang="en-US" altLang="en-US" sz="1000">
                <a:solidFill>
                  <a:schemeClr val="bg1"/>
                </a:solidFill>
              </a:rPr>
              <a:t> </a:t>
            </a:r>
            <a:fld id="{AD68AF97-9E6C-49D4-8051-EB192CD3F7CE}" type="datetime'''''9''''''''''''''''%'''''''''''''''''''''''''''''">
              <a:rPr lang="en-US" altLang="en-US" sz="1000" smtClean="0">
                <a:solidFill>
                  <a:schemeClr val="bg1"/>
                </a:solidFill>
              </a:rPr>
              <a:pPr marL="0" lvl="0" indent="0" algn="ctr">
                <a:spcBef>
                  <a:spcPct val="0"/>
                </a:spcBef>
                <a:spcAft>
                  <a:spcPct val="0"/>
                </a:spcAft>
                <a:buNone/>
              </a:pPr>
              <a:t>9%</a:t>
            </a:fld>
            <a:endParaRPr lang="en-US" sz="1000">
              <a:solidFill>
                <a:schemeClr val="bg1"/>
              </a:solidFill>
            </a:endParaRPr>
          </a:p>
        </p:txBody>
      </p:sp>
      <p:sp>
        <p:nvSpPr>
          <p:cNvPr id="31" name="Text Placeholder 10">
            <a:extLst>
              <a:ext uri="{FF2B5EF4-FFF2-40B4-BE49-F238E27FC236}">
                <a16:creationId xmlns:a16="http://schemas.microsoft.com/office/drawing/2014/main" id="{BA871A2E-255D-4F63-C2EF-AC544C4DE0C3}"/>
              </a:ext>
            </a:extLst>
          </p:cNvPr>
          <p:cNvSpPr>
            <a:spLocks noGrp="1"/>
          </p:cNvSpPr>
          <p:nvPr>
            <p:custDataLst>
              <p:tags r:id="rId44"/>
            </p:custDataLst>
          </p:nvPr>
        </p:nvSpPr>
        <p:spPr bwMode="gray">
          <a:xfrm>
            <a:off x="7011988" y="2705100"/>
            <a:ext cx="377825" cy="304800"/>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33004E1-4C8F-438E-BE29-F6546B53F77E}" type="datetime'''''''S''i''lv''''''''''''''''''''''''''''''''e''''''r'''">
              <a:rPr lang="en-US" altLang="en-US" sz="1000" b="1" smtClean="0">
                <a:solidFill>
                  <a:schemeClr val="bg1"/>
                </a:solidFill>
              </a:rPr>
              <a:pPr marL="0" lvl="0" indent="0" algn="ctr">
                <a:spcBef>
                  <a:spcPct val="0"/>
                </a:spcBef>
                <a:spcAft>
                  <a:spcPct val="0"/>
                </a:spcAft>
                <a:buNone/>
              </a:pPr>
              <a:t>Silver</a:t>
            </a:fld>
            <a:br>
              <a:rPr lang="en-US" altLang="en-US" sz="1000" b="1">
                <a:solidFill>
                  <a:schemeClr val="bg1"/>
                </a:solidFill>
              </a:rPr>
            </a:br>
            <a:fld id="{7C4062C4-F73A-4B9B-BEC3-042E34D14801}" type="datetime'''''1''''''''6''%'''''''''''''''''''''''">
              <a:rPr lang="en-US" altLang="en-US" sz="1000" b="1" smtClean="0">
                <a:solidFill>
                  <a:schemeClr val="bg1"/>
                </a:solidFill>
              </a:rPr>
              <a:pPr marL="0" lvl="0" indent="0" algn="ctr">
                <a:spcBef>
                  <a:spcPct val="0"/>
                </a:spcBef>
                <a:spcAft>
                  <a:spcPct val="0"/>
                </a:spcAft>
                <a:buNone/>
              </a:pPr>
              <a:t>16%</a:t>
            </a:fld>
            <a:endParaRPr lang="en-US" sz="1000" b="1">
              <a:solidFill>
                <a:schemeClr val="bg1"/>
              </a:solidFill>
            </a:endParaRPr>
          </a:p>
        </p:txBody>
      </p:sp>
      <p:sp>
        <p:nvSpPr>
          <p:cNvPr id="34" name="Text Placeholder 10">
            <a:extLst>
              <a:ext uri="{FF2B5EF4-FFF2-40B4-BE49-F238E27FC236}">
                <a16:creationId xmlns:a16="http://schemas.microsoft.com/office/drawing/2014/main" id="{E6890FDF-E71F-3F8C-1D92-BE559CAE9806}"/>
              </a:ext>
            </a:extLst>
          </p:cNvPr>
          <p:cNvSpPr>
            <a:spLocks noGrp="1"/>
          </p:cNvSpPr>
          <p:nvPr>
            <p:custDataLst>
              <p:tags r:id="rId45"/>
            </p:custDataLst>
          </p:nvPr>
        </p:nvSpPr>
        <p:spPr bwMode="gray">
          <a:xfrm>
            <a:off x="6916738" y="2478088"/>
            <a:ext cx="568325" cy="152400"/>
          </a:xfrm>
          <a:prstGeom prst="rect">
            <a:avLst/>
          </a:prstGeom>
          <a:solidFill>
            <a:schemeClr val="hlink"/>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D536E15-947F-4D73-8B12-2E8CCCCC5C67}" type="datetime'''''''''''''''''O''''''''''''''''''''''t''''''''''''''''her'">
              <a:rPr lang="en-US" altLang="en-US" sz="1000" smtClean="0">
                <a:solidFill>
                  <a:schemeClr val="bg1"/>
                </a:solidFill>
              </a:rPr>
              <a:pPr marL="0" lvl="0" indent="0" algn="ctr">
                <a:spcBef>
                  <a:spcPct val="0"/>
                </a:spcBef>
                <a:spcAft>
                  <a:spcPct val="0"/>
                </a:spcAft>
                <a:buNone/>
              </a:pPr>
              <a:t>Other</a:t>
            </a:fld>
            <a:r>
              <a:rPr lang="en-US" altLang="en-US" sz="1000">
                <a:solidFill>
                  <a:schemeClr val="bg1"/>
                </a:solidFill>
              </a:rPr>
              <a:t> </a:t>
            </a:r>
            <a:fld id="{9CFBB775-7374-4B14-84E4-086DB547DBA1}" type="datetime'4''''''''''''''''''''''%'''''''''''''''''''''''''''''''''''''">
              <a:rPr lang="en-US" altLang="en-US" sz="1000" smtClean="0">
                <a:solidFill>
                  <a:schemeClr val="bg1"/>
                </a:solidFill>
              </a:rPr>
              <a:pPr marL="0" lvl="0" indent="0" algn="ctr">
                <a:spcBef>
                  <a:spcPct val="0"/>
                </a:spcBef>
                <a:spcAft>
                  <a:spcPct val="0"/>
                </a:spcAft>
                <a:buNone/>
              </a:pPr>
              <a:t>4%</a:t>
            </a:fld>
            <a:endParaRPr lang="en-US" sz="1000">
              <a:solidFill>
                <a:schemeClr val="bg1"/>
              </a:solidFill>
            </a:endParaRPr>
          </a:p>
        </p:txBody>
      </p:sp>
      <p:sp>
        <p:nvSpPr>
          <p:cNvPr id="37" name="Text Placeholder 10">
            <a:extLst>
              <a:ext uri="{FF2B5EF4-FFF2-40B4-BE49-F238E27FC236}">
                <a16:creationId xmlns:a16="http://schemas.microsoft.com/office/drawing/2014/main" id="{02A407B2-2D27-A6A7-359E-5C9AB75F99C0}"/>
              </a:ext>
            </a:extLst>
          </p:cNvPr>
          <p:cNvSpPr>
            <a:spLocks noGrp="1"/>
          </p:cNvSpPr>
          <p:nvPr>
            <p:custDataLst>
              <p:tags r:id="rId46"/>
            </p:custDataLst>
          </p:nvPr>
        </p:nvSpPr>
        <p:spPr bwMode="auto">
          <a:xfrm>
            <a:off x="6904038" y="5662613"/>
            <a:ext cx="5953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3E410D8-983B-44FA-86EC-D7286E898EE4}" type="datetime'''B''''''''''''y v''''''a''''''l''''''''''''u''''''''''''''e'">
              <a:rPr lang="en-US" altLang="en-US" sz="1200" smtClean="0"/>
              <a:pPr marL="0" lvl="0" indent="0" algn="ctr">
                <a:spcBef>
                  <a:spcPct val="0"/>
                </a:spcBef>
                <a:spcAft>
                  <a:spcPct val="0"/>
                </a:spcAft>
                <a:buNone/>
              </a:pPr>
              <a:t>By value</a:t>
            </a:fld>
            <a:endParaRPr lang="en-US" sz="1200"/>
          </a:p>
        </p:txBody>
      </p:sp>
      <p:grpSp>
        <p:nvGrpSpPr>
          <p:cNvPr id="2" name="Group 1">
            <a:extLst>
              <a:ext uri="{FF2B5EF4-FFF2-40B4-BE49-F238E27FC236}">
                <a16:creationId xmlns:a16="http://schemas.microsoft.com/office/drawing/2014/main" id="{89B22C8A-008A-68A3-B64E-BB37D2898FD5}"/>
              </a:ext>
            </a:extLst>
          </p:cNvPr>
          <p:cNvGrpSpPr/>
          <p:nvPr/>
        </p:nvGrpSpPr>
        <p:grpSpPr>
          <a:xfrm>
            <a:off x="329184" y="1554480"/>
            <a:ext cx="3291841" cy="523220"/>
            <a:chOff x="329184" y="1554480"/>
            <a:chExt cx="3291841" cy="523220"/>
          </a:xfrm>
        </p:grpSpPr>
        <p:sp>
          <p:nvSpPr>
            <p:cNvPr id="60" name="TextBox 59">
              <a:extLst>
                <a:ext uri="{FF2B5EF4-FFF2-40B4-BE49-F238E27FC236}">
                  <a16:creationId xmlns:a16="http://schemas.microsoft.com/office/drawing/2014/main" id="{5F49D3F2-F58E-1724-8633-DBD3AFAD6B51}"/>
                </a:ext>
              </a:extLst>
            </p:cNvPr>
            <p:cNvSpPr txBox="1"/>
            <p:nvPr/>
          </p:nvSpPr>
          <p:spPr bwMode="gray">
            <a:xfrm>
              <a:off x="329184" y="1554480"/>
              <a:ext cx="3218007" cy="523220"/>
            </a:xfrm>
            <a:prstGeom prst="rect">
              <a:avLst/>
            </a:prstGeom>
            <a:noFill/>
          </p:spPr>
          <p:txBody>
            <a:bodyPr wrap="square">
              <a:spAutoFit/>
            </a:bodyPr>
            <a:lstStyle/>
            <a:p>
              <a:pPr marL="0" indent="0">
                <a:buNone/>
              </a:pPr>
              <a:r>
                <a:rPr lang="en-US" sz="1400" b="1" dirty="0"/>
                <a:t>Breakdown of total cost (cents per watt) </a:t>
              </a:r>
              <a:r>
                <a:rPr lang="en-US" altLang="en-US" sz="1400" b="1" dirty="0"/>
                <a:t>– </a:t>
              </a:r>
              <a:r>
                <a:rPr lang="en-US" sz="1400" b="1" dirty="0"/>
                <a:t>(Q3, 2023)</a:t>
              </a:r>
              <a:endParaRPr lang="en-US" sz="1400" b="1" dirty="0">
                <a:effectLst/>
              </a:endParaRPr>
            </a:p>
          </p:txBody>
        </p:sp>
        <p:cxnSp>
          <p:nvCxnSpPr>
            <p:cNvPr id="51" name="btfpColumnHeaderBoxLine399874">
              <a:extLst>
                <a:ext uri="{FF2B5EF4-FFF2-40B4-BE49-F238E27FC236}">
                  <a16:creationId xmlns:a16="http://schemas.microsoft.com/office/drawing/2014/main" id="{EA2DDBAB-4DA0-16A3-7DCF-AE7969C8AA57}"/>
                </a:ext>
              </a:extLst>
            </p:cNvPr>
            <p:cNvCxnSpPr>
              <a:cxnSpLocks/>
            </p:cNvCxnSpPr>
            <p:nvPr/>
          </p:nvCxnSpPr>
          <p:spPr bwMode="gray">
            <a:xfrm>
              <a:off x="329184" y="2077700"/>
              <a:ext cx="3291841"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C12BA6B0-CB6A-A2B6-14F9-317EC5D21E41}"/>
              </a:ext>
            </a:extLst>
          </p:cNvPr>
          <p:cNvGrpSpPr/>
          <p:nvPr/>
        </p:nvGrpSpPr>
        <p:grpSpPr>
          <a:xfrm>
            <a:off x="4110038" y="1554480"/>
            <a:ext cx="3984625" cy="523220"/>
            <a:chOff x="3887788" y="1554480"/>
            <a:chExt cx="3985109" cy="523220"/>
          </a:xfrm>
        </p:grpSpPr>
        <p:sp>
          <p:nvSpPr>
            <p:cNvPr id="3137" name="TextBox 3136">
              <a:extLst>
                <a:ext uri="{FF2B5EF4-FFF2-40B4-BE49-F238E27FC236}">
                  <a16:creationId xmlns:a16="http://schemas.microsoft.com/office/drawing/2014/main" id="{961B8021-EC73-C529-C7B7-52D84FC94C26}"/>
                </a:ext>
              </a:extLst>
            </p:cNvPr>
            <p:cNvSpPr txBox="1"/>
            <p:nvPr/>
          </p:nvSpPr>
          <p:spPr bwMode="gray">
            <a:xfrm>
              <a:off x="3887788" y="1554480"/>
              <a:ext cx="3895725" cy="523220"/>
            </a:xfrm>
            <a:prstGeom prst="rect">
              <a:avLst/>
            </a:prstGeom>
            <a:noFill/>
          </p:spPr>
          <p:txBody>
            <a:bodyPr wrap="square">
              <a:spAutoFit/>
            </a:bodyPr>
            <a:lstStyle/>
            <a:p>
              <a:pPr marL="0" lvl="0" indent="0">
                <a:spcBef>
                  <a:spcPct val="0"/>
                </a:spcBef>
                <a:spcAft>
                  <a:spcPct val="0"/>
                </a:spcAft>
                <a:buNone/>
              </a:pPr>
              <a:r>
                <a:rPr lang="en-US" altLang="en-US" sz="1400" b="1" dirty="0"/>
                <a:t>Material composition shares of c-Si</a:t>
              </a:r>
            </a:p>
            <a:p>
              <a:pPr marL="0" lvl="0" indent="0">
                <a:spcBef>
                  <a:spcPct val="0"/>
                </a:spcBef>
                <a:spcAft>
                  <a:spcPct val="0"/>
                </a:spcAft>
                <a:buNone/>
              </a:pPr>
              <a:r>
                <a:rPr lang="en-US" altLang="en-US" sz="1400" b="1" dirty="0"/>
                <a:t>solar panels (in %) – (world, 2021)</a:t>
              </a:r>
              <a:endParaRPr lang="en-US" sz="1400" b="1" dirty="0"/>
            </a:p>
          </p:txBody>
        </p:sp>
        <p:cxnSp>
          <p:nvCxnSpPr>
            <p:cNvPr id="3138" name="btfpColumnHeaderBoxLine399874">
              <a:extLst>
                <a:ext uri="{FF2B5EF4-FFF2-40B4-BE49-F238E27FC236}">
                  <a16:creationId xmlns:a16="http://schemas.microsoft.com/office/drawing/2014/main" id="{54EE993C-F695-D664-E4CB-AC433B6C73AE}"/>
                </a:ext>
              </a:extLst>
            </p:cNvPr>
            <p:cNvCxnSpPr>
              <a:cxnSpLocks/>
            </p:cNvCxnSpPr>
            <p:nvPr/>
          </p:nvCxnSpPr>
          <p:spPr bwMode="gray">
            <a:xfrm>
              <a:off x="3887788" y="2077700"/>
              <a:ext cx="3985109"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990525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p:cNvGraphicFramePr>
          <p:nvPr>
            <p:custDataLst>
              <p:tags r:id="rId2"/>
            </p:custDataLst>
            <p:extLst>
              <p:ext uri="{D42A27DB-BD31-4B8C-83A1-F6EECF244321}">
                <p14:modId xmlns:p14="http://schemas.microsoft.com/office/powerpoint/2010/main" val="32668130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5" imgW="592" imgH="591" progId="TCLayout.ActiveDocument.1">
                  <p:embed/>
                </p:oleObj>
              </mc:Choice>
              <mc:Fallback>
                <p:oleObj name="think-cell Slide" r:id="rId55" imgW="592" imgH="591" progId="TCLayout.ActiveDocument.1">
                  <p:embed/>
                  <p:pic>
                    <p:nvPicPr>
                      <p:cNvPr id="7" name="think-cell data - do not delete" hidden="1"/>
                      <p:cNvPicPr/>
                      <p:nvPr/>
                    </p:nvPicPr>
                    <p:blipFill>
                      <a:blip r:embed="rId56"/>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a:t>~60% cost reduction from R&amp;D efficiency improvements, ~20% from economies of scale, ~10% from yield from learning by doing</a:t>
            </a:r>
          </a:p>
        </p:txBody>
      </p:sp>
      <p:sp>
        <p:nvSpPr>
          <p:cNvPr id="54" name="btfpNotesBox440432"/>
          <p:cNvSpPr txBox="1"/>
          <p:nvPr>
            <p:custDataLst>
              <p:tags r:id="rId3"/>
            </p:custDataLst>
          </p:nvPr>
        </p:nvSpPr>
        <p:spPr bwMode="gray">
          <a:xfrm>
            <a:off x="330196" y="6300216"/>
            <a:ext cx="9144000" cy="492443"/>
          </a:xfrm>
          <a:prstGeom prst="rect">
            <a:avLst/>
          </a:prstGeom>
          <a:noFill/>
        </p:spPr>
        <p:txBody>
          <a:bodyPr vert="horz" wrap="square" lIns="0" tIns="0" rIns="0" bIns="0" rtlCol="0" anchor="b">
            <a:spAutoFit/>
          </a:bodyPr>
          <a:lstStyle/>
          <a:p>
            <a:pPr marL="0" indent="0">
              <a:spcBef>
                <a:spcPts val="0"/>
              </a:spcBef>
              <a:buNone/>
            </a:pPr>
            <a:r>
              <a:rPr kumimoji="0" lang="en-US" sz="800" b="0" i="0" u="none" strike="noStrike" kern="1200" cap="none" spc="0" normalizeH="0" baseline="0" noProof="0" dirty="0">
                <a:ln>
                  <a:noFill/>
                </a:ln>
                <a:solidFill>
                  <a:srgbClr val="000000"/>
                </a:solidFill>
                <a:effectLst/>
                <a:uLnTx/>
                <a:uFillTx/>
                <a:latin typeface="Arial"/>
                <a:ea typeface="+mn-ea"/>
                <a:cs typeface="+mn-cs"/>
              </a:rPr>
              <a:t>Source: Our World in Data,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57"/>
              </a:rPr>
              <a:t>Solar Photovoltaic Module Price</a:t>
            </a:r>
            <a:r>
              <a:rPr kumimoji="0" lang="en-US" sz="800" b="0" i="0" u="none" strike="noStrike" kern="1200" cap="none" spc="0" normalizeH="0" baseline="0" noProof="0" dirty="0">
                <a:ln>
                  <a:noFill/>
                </a:ln>
                <a:solidFill>
                  <a:srgbClr val="000000"/>
                </a:solidFill>
                <a:effectLst/>
                <a:uLnTx/>
                <a:uFillTx/>
                <a:latin typeface="Arial"/>
                <a:ea typeface="+mn-ea"/>
                <a:cs typeface="+mn-cs"/>
              </a:rPr>
              <a:t> (2024); Nemet,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58"/>
              </a:rPr>
              <a:t>How Solar Energy Became Cheap</a:t>
            </a:r>
            <a:r>
              <a:rPr kumimoji="0" lang="en-US" sz="800" b="0" i="0" u="none" strike="noStrike" kern="1200" cap="none" spc="0" normalizeH="0" baseline="0" noProof="0" dirty="0">
                <a:ln>
                  <a:noFill/>
                </a:ln>
                <a:solidFill>
                  <a:srgbClr val="000000"/>
                </a:solidFill>
                <a:effectLst/>
                <a:uLnTx/>
                <a:uFillTx/>
                <a:latin typeface="Arial"/>
                <a:ea typeface="+mn-ea"/>
                <a:cs typeface="+mn-cs"/>
              </a:rPr>
              <a:t> (2019); Farmer &amp; Lafond, </a:t>
            </a:r>
            <a:r>
              <a:rPr kumimoji="0" lang="en-US" sz="800" b="0" i="0" u="none" strike="noStrike" kern="1200" cap="none" spc="0" normalizeH="0" baseline="0" noProof="0" dirty="0">
                <a:ln>
                  <a:noFill/>
                </a:ln>
                <a:solidFill>
                  <a:srgbClr val="000000"/>
                </a:solidFill>
                <a:effectLst/>
                <a:uLnTx/>
                <a:uFillTx/>
                <a:latin typeface="Arial"/>
                <a:hlinkClick r:id="rId59"/>
              </a:rPr>
              <a:t>How Predictable is Technological </a:t>
            </a:r>
            <a:r>
              <a:rPr lang="en-US" sz="800" dirty="0">
                <a:solidFill>
                  <a:srgbClr val="000000"/>
                </a:solidFill>
                <a:latin typeface="Arial"/>
                <a:hlinkClick r:id="rId59"/>
              </a:rPr>
              <a:t>P</a:t>
            </a:r>
            <a:r>
              <a:rPr kumimoji="0" lang="en-US" sz="800" b="0" i="0" u="none" strike="noStrike" kern="1200" cap="none" spc="0" normalizeH="0" baseline="0" noProof="0" dirty="0" err="1">
                <a:ln>
                  <a:noFill/>
                </a:ln>
                <a:solidFill>
                  <a:srgbClr val="000000"/>
                </a:solidFill>
                <a:effectLst/>
                <a:uLnTx/>
                <a:uFillTx/>
                <a:latin typeface="Arial"/>
                <a:hlinkClick r:id="rId59"/>
              </a:rPr>
              <a:t>rogress</a:t>
            </a:r>
            <a:r>
              <a:rPr kumimoji="0" lang="en-US" sz="800" b="0" i="0" u="none" strike="noStrike" kern="1200" cap="none" spc="0" normalizeH="0" baseline="0" noProof="0" dirty="0">
                <a:ln>
                  <a:noFill/>
                </a:ln>
                <a:solidFill>
                  <a:srgbClr val="000000"/>
                </a:solidFill>
                <a:effectLst/>
                <a:uLnTx/>
                <a:uFillTx/>
                <a:latin typeface="Arial"/>
                <a:hlinkClick r:id="rId59"/>
              </a:rPr>
              <a:t>?</a:t>
            </a:r>
            <a:r>
              <a:rPr lang="en-US" sz="800" dirty="0">
                <a:solidFill>
                  <a:srgbClr val="000000"/>
                </a:solidFill>
                <a:latin typeface="Aria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(2016); </a:t>
            </a:r>
            <a:r>
              <a:rPr kumimoji="0" lang="en-US" sz="800" b="0" i="0" u="none" strike="noStrike" kern="1200" cap="none" spc="0" normalizeH="0" baseline="0" noProof="0" dirty="0" err="1">
                <a:ln>
                  <a:noFill/>
                </a:ln>
                <a:solidFill>
                  <a:srgbClr val="000000"/>
                </a:solidFill>
                <a:effectLst/>
                <a:uLnTx/>
                <a:uFillTx/>
                <a:latin typeface="Arial"/>
                <a:ea typeface="+mn-ea"/>
                <a:cs typeface="+mn-cs"/>
              </a:rPr>
              <a:t>Kavlak</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1" u="none" strike="noStrike" kern="1200" cap="none" spc="0" normalizeH="0" baseline="0" noProof="0" dirty="0">
                <a:ln>
                  <a:noFill/>
                </a:ln>
                <a:solidFill>
                  <a:srgbClr val="000000"/>
                </a:solidFill>
                <a:effectLst/>
                <a:uLnTx/>
                <a:uFillTx/>
                <a:latin typeface="Arial"/>
                <a:ea typeface="+mn-ea"/>
                <a:cs typeface="+mn-cs"/>
              </a:rPr>
              <a:t>et al.</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60"/>
              </a:rPr>
              <a:t>Evaluating the Causes of Cost </a:t>
            </a:r>
            <a:r>
              <a:rPr lang="en-US" sz="800" dirty="0">
                <a:solidFill>
                  <a:srgbClr val="000000"/>
                </a:solidFill>
                <a:latin typeface="Arial"/>
                <a:hlinkClick r:id="rId60"/>
              </a:rPr>
              <a:t>R</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60"/>
              </a:rPr>
              <a:t>eduction</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60"/>
              </a:rPr>
              <a:t> in Photovoltaic </a:t>
            </a:r>
            <a:r>
              <a:rPr lang="en-US" sz="800" dirty="0">
                <a:solidFill>
                  <a:srgbClr val="000000"/>
                </a:solidFill>
                <a:latin typeface="Arial"/>
                <a:hlinkClick r:id="rId60"/>
              </a:rPr>
              <a:t>M</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60"/>
              </a:rPr>
              <a:t>odules</a:t>
            </a:r>
            <a:r>
              <a:rPr kumimoji="0" lang="en-US" sz="800" b="0" i="0" u="none" strike="noStrike" kern="1200" cap="none" spc="0" normalizeH="0" baseline="0" noProof="0" dirty="0">
                <a:ln>
                  <a:noFill/>
                </a:ln>
                <a:solidFill>
                  <a:srgbClr val="000000"/>
                </a:solidFill>
                <a:effectLst/>
                <a:uLnTx/>
                <a:uFillTx/>
                <a:latin typeface="Arial"/>
                <a:ea typeface="+mn-ea"/>
                <a:cs typeface="+mn-cs"/>
              </a:rPr>
              <a:t> (2018); Our World in Data</a:t>
            </a:r>
            <a:r>
              <a:rPr lang="en-US" sz="800" dirty="0">
                <a:solidFill>
                  <a:srgbClr val="000000"/>
                </a:solidFill>
                <a:latin typeface="Arial"/>
              </a:rPr>
              <a:t>, </a:t>
            </a:r>
            <a:r>
              <a:rPr lang="en-US" sz="800" dirty="0">
                <a:solidFill>
                  <a:srgbClr val="000000"/>
                </a:solidFill>
                <a:latin typeface="Arial"/>
                <a:hlinkClick r:id="rId61"/>
              </a:rPr>
              <a:t>Learning Curves: What Does It Mean for a Technology to Follow Wright’s Law?</a:t>
            </a:r>
            <a:r>
              <a:rPr lang="en-US" sz="800" dirty="0">
                <a:solidFill>
                  <a:srgbClr val="000000"/>
                </a:solidFill>
                <a:latin typeface="Arial"/>
              </a:rPr>
              <a:t> (2023)</a:t>
            </a:r>
            <a:r>
              <a:rPr kumimoji="0" lang="en-US" sz="800" b="0" i="0" u="none" strike="noStrike" kern="1200" cap="none" spc="0" normalizeH="0" baseline="0" noProof="0" dirty="0">
                <a:ln>
                  <a:noFill/>
                </a:ln>
                <a:solidFill>
                  <a:srgbClr val="000000"/>
                </a:solidFill>
                <a:effectLst/>
                <a:uLnTx/>
                <a:uFillTx/>
                <a:latin typeface="Arial"/>
                <a:ea typeface="+mn-ea"/>
                <a:cs typeface="+mn-cs"/>
              </a:rPr>
              <a:t>; BNEF,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62"/>
              </a:rPr>
              <a:t>1Q 2024 Global PV Market Outlook</a:t>
            </a:r>
            <a:r>
              <a:rPr kumimoji="0" lang="en-US" sz="800" b="0" i="0" u="none" strike="noStrike" kern="1200" cap="none" spc="0" normalizeH="0" baseline="0" noProof="0" dirty="0">
                <a:ln>
                  <a:noFill/>
                </a:ln>
                <a:solidFill>
                  <a:srgbClr val="000000"/>
                </a:solidFill>
                <a:effectLst/>
                <a:uLnTx/>
                <a:uFillTx/>
                <a:latin typeface="Arial"/>
                <a:ea typeface="+mn-ea"/>
                <a:cs typeface="+mn-cs"/>
              </a:rPr>
              <a:t> (2024)</a:t>
            </a:r>
            <a:r>
              <a:rPr lang="en-US" sz="800" dirty="0">
                <a:solidFill>
                  <a:srgbClr val="000000"/>
                </a:solidFill>
                <a:latin typeface="Arial"/>
              </a:rPr>
              <a:t>;</a:t>
            </a:r>
            <a:r>
              <a:rPr lang="en-US" sz="800" dirty="0">
                <a:solidFill>
                  <a:srgbClr val="000000"/>
                </a:solidFill>
              </a:rPr>
              <a:t> IEA, </a:t>
            </a:r>
            <a:r>
              <a:rPr lang="en-US" sz="800" dirty="0">
                <a:solidFill>
                  <a:srgbClr val="000000"/>
                </a:solidFill>
                <a:hlinkClick r:id="rId63"/>
              </a:rPr>
              <a:t>Solar PV Global Supply Chains</a:t>
            </a:r>
            <a:r>
              <a:rPr lang="en-US" sz="800" dirty="0">
                <a:solidFill>
                  <a:srgbClr val="000000"/>
                </a:solidFill>
              </a:rPr>
              <a:t> (2022), Business </a:t>
            </a:r>
            <a:r>
              <a:rPr lang="en-US" sz="800" dirty="0" err="1">
                <a:solidFill>
                  <a:srgbClr val="000000"/>
                </a:solidFill>
              </a:rPr>
              <a:t>AnalyticIQ</a:t>
            </a:r>
            <a:r>
              <a:rPr lang="en-US" sz="800" dirty="0">
                <a:solidFill>
                  <a:srgbClr val="000000"/>
                </a:solidFill>
              </a:rPr>
              <a:t>, </a:t>
            </a:r>
            <a:r>
              <a:rPr lang="en-US" sz="800" dirty="0">
                <a:solidFill>
                  <a:srgbClr val="000000"/>
                </a:solidFill>
                <a:hlinkClick r:id="rId64"/>
              </a:rPr>
              <a:t>Polysilicon Price Index</a:t>
            </a:r>
            <a:r>
              <a:rPr lang="en-US" sz="800" dirty="0">
                <a:solidFill>
                  <a:srgbClr val="000000"/>
                </a:solidFill>
              </a:rPr>
              <a:t> (2025); PV Magazine, </a:t>
            </a:r>
            <a:r>
              <a:rPr lang="en-US" sz="800" dirty="0">
                <a:solidFill>
                  <a:srgbClr val="000000"/>
                </a:solidFill>
                <a:hlinkClick r:id="rId65"/>
              </a:rPr>
              <a:t>Polysilicon Prices Can Hit All-time Low</a:t>
            </a:r>
            <a:r>
              <a:rPr lang="en-US" sz="800" dirty="0">
                <a:solidFill>
                  <a:srgbClr val="000000"/>
                </a:solidFill>
              </a:rPr>
              <a:t> (2023). </a:t>
            </a:r>
          </a:p>
          <a:p>
            <a:pPr marL="0" indent="0">
              <a:spcBef>
                <a:spcPts val="0"/>
              </a:spcBef>
              <a:buNone/>
            </a:pPr>
            <a:r>
              <a:rPr lang="en-US" sz="800" dirty="0">
                <a:solidFill>
                  <a:srgbClr val="000000"/>
                </a:solidFill>
              </a:rPr>
              <a:t>Credit: </a:t>
            </a:r>
            <a:r>
              <a:rPr lang="en-US" sz="800" dirty="0" err="1">
                <a:solidFill>
                  <a:srgbClr val="000000"/>
                </a:solidFill>
              </a:rPr>
              <a:t>Taicheng</a:t>
            </a:r>
            <a:r>
              <a:rPr lang="en-US" sz="800" dirty="0">
                <a:solidFill>
                  <a:srgbClr val="000000"/>
                </a:solidFill>
              </a:rPr>
              <a:t> Jin, Isabel Hoyos, Hassan Riaz, </a:t>
            </a:r>
            <a:r>
              <a:rPr lang="en-US" sz="800" dirty="0" err="1">
                <a:solidFill>
                  <a:srgbClr val="000000"/>
                </a:solidFill>
              </a:rPr>
              <a:t>Hyae</a:t>
            </a:r>
            <a:r>
              <a:rPr lang="en-US" sz="800" dirty="0">
                <a:solidFill>
                  <a:srgbClr val="000000"/>
                </a:solidFill>
              </a:rPr>
              <a:t> Ryung Kim, and</a:t>
            </a:r>
            <a:r>
              <a:rPr lang="en-US" sz="800" dirty="0"/>
              <a:t> </a:t>
            </a:r>
            <a:r>
              <a:rPr lang="en-US" sz="800" dirty="0">
                <a:hlinkClick r:id="rId66"/>
              </a:rPr>
              <a:t>Gernot Wagner</a:t>
            </a:r>
            <a:r>
              <a:rPr lang="en-US" sz="800" dirty="0">
                <a:solidFill>
                  <a:srgbClr val="000000"/>
                </a:solidFill>
              </a:rPr>
              <a:t>. </a:t>
            </a:r>
            <a:r>
              <a:rPr lang="en-US" sz="800" dirty="0">
                <a:hlinkClick r:id="rId67"/>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hlinkClick r:id="rId68"/>
              </a:rPr>
              <a:t>Scaling Solar</a:t>
            </a:r>
            <a:r>
              <a:rPr lang="en-US" sz="800" dirty="0">
                <a:solidFill>
                  <a:srgbClr val="000000"/>
                </a:solidFill>
              </a:rPr>
              <a:t>” (</a:t>
            </a:r>
            <a:r>
              <a:rPr lang="en-US" sz="800" dirty="0">
                <a:solidFill>
                  <a:srgbClr val="000000"/>
                </a:solidFill>
                <a:latin typeface="Arial"/>
              </a:rPr>
              <a:t>14 August 2025</a:t>
            </a:r>
            <a:r>
              <a:rPr lang="en-US" sz="800" dirty="0">
                <a:solidFill>
                  <a:srgbClr val="000000"/>
                </a:solidFill>
              </a:rPr>
              <a:t>).</a:t>
            </a:r>
            <a:endParaRPr lang="en-US" sz="800" dirty="0">
              <a:solidFill>
                <a:srgbClr val="000000"/>
              </a:solidFill>
              <a:cs typeface="Arial"/>
            </a:endParaRPr>
          </a:p>
        </p:txBody>
      </p:sp>
      <p:sp>
        <p:nvSpPr>
          <p:cNvPr id="56" name="TextBox 8">
            <a:extLst>
              <a:ext uri="{FF2B5EF4-FFF2-40B4-BE49-F238E27FC236}">
                <a16:creationId xmlns:a16="http://schemas.microsoft.com/office/drawing/2014/main" id="{0C657577-D6D1-3C12-9C56-626BDB83BA4C}"/>
              </a:ext>
            </a:extLst>
          </p:cNvPr>
          <p:cNvSpPr txBox="1"/>
          <p:nvPr/>
        </p:nvSpPr>
        <p:spPr bwMode="gray">
          <a:xfrm>
            <a:off x="8967587" y="1554480"/>
            <a:ext cx="2894213" cy="4231928"/>
          </a:xfrm>
          <a:prstGeom prst="rect">
            <a:avLst/>
          </a:prstGeom>
          <a:solidFill>
            <a:srgbClr val="E3E8EE"/>
          </a:solidFill>
        </p:spPr>
        <p:txBody>
          <a:bodyPr wrap="square" lIns="137160" tIns="137160" rIns="274320" bIns="137160" rtlCol="0">
            <a:spAutoFit/>
          </a:bodyPr>
          <a:lstStyle/>
          <a:p>
            <a:pPr marL="0" indent="0">
              <a:spcBef>
                <a:spcPts val="600"/>
              </a:spcBef>
              <a:spcAft>
                <a:spcPts val="600"/>
              </a:spcAft>
              <a:buNone/>
            </a:pPr>
            <a:r>
              <a:rPr lang="en-US" sz="1250" b="1" dirty="0"/>
              <a:t>Observations </a:t>
            </a:r>
            <a:endParaRPr kumimoji="0" lang="en-US" sz="1050" i="0" u="none" strike="noStrike" kern="1200" cap="none" spc="0" normalizeH="0" baseline="0" noProof="0" dirty="0">
              <a:ln>
                <a:noFill/>
              </a:ln>
              <a:solidFill>
                <a:srgbClr val="000000"/>
              </a:solidFill>
              <a:effectLst/>
              <a:uLnTx/>
              <a:uFillTx/>
              <a:latin typeface="Arial"/>
              <a:ea typeface="+mn-ea"/>
              <a:cs typeface="+mn-cs"/>
            </a:endParaRPr>
          </a:p>
          <a:p>
            <a:pPr>
              <a:spcBef>
                <a:spcPts val="600"/>
              </a:spcBef>
            </a:pPr>
            <a:r>
              <a:rPr lang="en-US" sz="1050" dirty="0"/>
              <a:t>Polysilicon prices </a:t>
            </a:r>
            <a:r>
              <a:rPr lang="en-US" sz="1050" b="1" dirty="0"/>
              <a:t>rose to $39 per kilogram </a:t>
            </a:r>
            <a:r>
              <a:rPr lang="en-US" sz="1050" dirty="0"/>
              <a:t>due to COVID-related </a:t>
            </a:r>
            <a:r>
              <a:rPr lang="en-US" sz="1050" b="1" dirty="0"/>
              <a:t>closures of Chinese production facilities </a:t>
            </a:r>
            <a:r>
              <a:rPr lang="en-US" sz="1050" dirty="0"/>
              <a:t>between 2020 and 2022; </a:t>
            </a:r>
            <a:r>
              <a:rPr lang="en-US" sz="1050" b="1" dirty="0"/>
              <a:t>as restrictions eased </a:t>
            </a:r>
            <a:r>
              <a:rPr lang="en-US" sz="1050" dirty="0"/>
              <a:t>and </a:t>
            </a:r>
            <a:r>
              <a:rPr lang="en-US" sz="1050" b="1" dirty="0"/>
              <a:t>new production capacity </a:t>
            </a:r>
            <a:r>
              <a:rPr lang="en-US" sz="1050" dirty="0"/>
              <a:t>grew, </a:t>
            </a:r>
            <a:r>
              <a:rPr lang="en-US" sz="1050" b="1" dirty="0"/>
              <a:t>prices fell back to less than $10 per kg</a:t>
            </a:r>
            <a:r>
              <a:rPr lang="en-US" sz="1050" dirty="0"/>
              <a:t>.</a:t>
            </a:r>
          </a:p>
          <a:p>
            <a:pPr lvl="1"/>
            <a:r>
              <a:rPr lang="en-US" sz="850" dirty="0"/>
              <a:t>With </a:t>
            </a:r>
            <a:r>
              <a:rPr lang="en-US" sz="850" b="1" dirty="0"/>
              <a:t>new capacity still being added</a:t>
            </a:r>
            <a:r>
              <a:rPr lang="en-US" sz="850" dirty="0"/>
              <a:t>, analysts estimate the price could drop under </a:t>
            </a:r>
            <a:r>
              <a:rPr lang="en-US" sz="850" b="1" dirty="0"/>
              <a:t>$7 per kg in China </a:t>
            </a:r>
            <a:r>
              <a:rPr lang="en-US" sz="850" dirty="0"/>
              <a:t>in the near future.</a:t>
            </a:r>
            <a:endParaRPr lang="en-US" sz="1050" dirty="0"/>
          </a:p>
          <a:p>
            <a:pPr>
              <a:spcBef>
                <a:spcPts val="600"/>
              </a:spcBef>
            </a:pPr>
            <a:r>
              <a:rPr lang="en-US" sz="1050" dirty="0"/>
              <a:t>Global wafer production has </a:t>
            </a:r>
            <a:r>
              <a:rPr lang="en-US" sz="1050" b="1" dirty="0"/>
              <a:t>shifted from &lt;158.7 mm wafer sizes to larger sizes </a:t>
            </a:r>
            <a:r>
              <a:rPr lang="en-US" sz="1050" dirty="0"/>
              <a:t>since 2017.</a:t>
            </a:r>
          </a:p>
          <a:p>
            <a:pPr>
              <a:spcBef>
                <a:spcPts val="600"/>
              </a:spcBef>
            </a:pPr>
            <a:r>
              <a:rPr lang="en-US" sz="1050" dirty="0"/>
              <a:t>Larger wafer sizes use </a:t>
            </a:r>
            <a:r>
              <a:rPr lang="en-US" sz="1050" b="1" dirty="0"/>
              <a:t>fewer grams of polysilicon per watt</a:t>
            </a:r>
            <a:r>
              <a:rPr lang="en-US" sz="1050" dirty="0"/>
              <a:t>, driving </a:t>
            </a:r>
            <a:r>
              <a:rPr lang="en-US" sz="1050" b="1" dirty="0"/>
              <a:t>considerable cost savings</a:t>
            </a:r>
            <a:r>
              <a:rPr lang="en-US" sz="1050" dirty="0"/>
              <a:t>.</a:t>
            </a:r>
          </a:p>
          <a:p>
            <a:pPr>
              <a:spcBef>
                <a:spcPts val="600"/>
              </a:spcBef>
            </a:pPr>
            <a:r>
              <a:rPr lang="en-US" sz="1050" b="1" dirty="0"/>
              <a:t>Manufacturing overcapacity </a:t>
            </a:r>
            <a:r>
              <a:rPr lang="en-US" sz="1050" dirty="0"/>
              <a:t>may </a:t>
            </a:r>
            <a:r>
              <a:rPr lang="en-US" sz="1050" b="1" dirty="0"/>
              <a:t>temporarily decline in coming years </a:t>
            </a:r>
            <a:r>
              <a:rPr lang="en-US" sz="1050" dirty="0"/>
              <a:t>as factories pause for upgrades needed to produce larger wafer sizes.</a:t>
            </a:r>
          </a:p>
        </p:txBody>
      </p:sp>
      <p:graphicFrame>
        <p:nvGraphicFramePr>
          <p:cNvPr id="499" name="Chart 498">
            <a:extLst>
              <a:ext uri="{FF2B5EF4-FFF2-40B4-BE49-F238E27FC236}">
                <a16:creationId xmlns:a16="http://schemas.microsoft.com/office/drawing/2014/main" id="{8B8C58D4-08A5-97D0-D43F-1F217E37C302}"/>
              </a:ext>
            </a:extLst>
          </p:cNvPr>
          <p:cNvGraphicFramePr/>
          <p:nvPr>
            <p:custDataLst>
              <p:tags r:id="rId4"/>
            </p:custDataLst>
            <p:extLst>
              <p:ext uri="{D42A27DB-BD31-4B8C-83A1-F6EECF244321}">
                <p14:modId xmlns:p14="http://schemas.microsoft.com/office/powerpoint/2010/main" val="3744984822"/>
              </p:ext>
            </p:extLst>
          </p:nvPr>
        </p:nvGraphicFramePr>
        <p:xfrm>
          <a:off x="5043488" y="2316163"/>
          <a:ext cx="3665537" cy="3511550"/>
        </p:xfrm>
        <a:graphic>
          <a:graphicData uri="http://schemas.openxmlformats.org/drawingml/2006/chart">
            <c:chart xmlns:c="http://schemas.openxmlformats.org/drawingml/2006/chart" xmlns:r="http://schemas.openxmlformats.org/officeDocument/2006/relationships" r:id="rId69"/>
          </a:graphicData>
        </a:graphic>
      </p:graphicFrame>
      <p:sp>
        <p:nvSpPr>
          <p:cNvPr id="176" name="Text Placeholder 10">
            <a:extLst>
              <a:ext uri="{FF2B5EF4-FFF2-40B4-BE49-F238E27FC236}">
                <a16:creationId xmlns:a16="http://schemas.microsoft.com/office/drawing/2014/main" id="{2AAEED20-A9A0-0AE1-E5CC-54545380D4E9}"/>
              </a:ext>
            </a:extLst>
          </p:cNvPr>
          <p:cNvSpPr>
            <a:spLocks/>
          </p:cNvSpPr>
          <p:nvPr>
            <p:custDataLst>
              <p:tags r:id="rId5"/>
            </p:custDataLst>
          </p:nvPr>
        </p:nvSpPr>
        <p:spPr bwMode="gray">
          <a:xfrm>
            <a:off x="4940300" y="5654675"/>
            <a:ext cx="841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3493B996-5A0E-4A05-8BE9-9938196772B3}" type="datetime'''''0'''''''''''''''''''''''''''''">
              <a:rPr lang="en-US" altLang="en-US" sz="1200" smtClean="0"/>
              <a:pPr marL="0" lvl="0" indent="0" algn="r">
                <a:spcBef>
                  <a:spcPct val="0"/>
                </a:spcBef>
                <a:spcAft>
                  <a:spcPct val="0"/>
                </a:spcAft>
                <a:buNone/>
              </a:pPr>
              <a:t>0</a:t>
            </a:fld>
            <a:endParaRPr lang="en-US" sz="1200"/>
          </a:p>
        </p:txBody>
      </p:sp>
      <p:sp>
        <p:nvSpPr>
          <p:cNvPr id="172" name="Text Placeholder 10">
            <a:extLst>
              <a:ext uri="{FF2B5EF4-FFF2-40B4-BE49-F238E27FC236}">
                <a16:creationId xmlns:a16="http://schemas.microsoft.com/office/drawing/2014/main" id="{610639A7-37A6-BC22-1E88-66D5DABE28A0}"/>
              </a:ext>
            </a:extLst>
          </p:cNvPr>
          <p:cNvSpPr txBox="1">
            <a:spLocks/>
          </p:cNvSpPr>
          <p:nvPr>
            <p:custDataLst>
              <p:tags r:id="rId6"/>
            </p:custDataLst>
          </p:nvPr>
        </p:nvSpPr>
        <p:spPr bwMode="gray">
          <a:xfrm>
            <a:off x="4856163" y="4818063"/>
            <a:ext cx="1682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0825203F-80B5-43E2-97FC-C53772FCE110}" type="datetime'''''''''''1''''''''''''''''''''''''''''''''''''''''0'''">
              <a:rPr lang="en-US" altLang="en-US" sz="1200" smtClean="0"/>
              <a:pPr marL="0" indent="0" algn="r">
                <a:spcBef>
                  <a:spcPct val="0"/>
                </a:spcBef>
                <a:spcAft>
                  <a:spcPct val="0"/>
                </a:spcAft>
                <a:buNone/>
              </a:pPr>
              <a:t>10</a:t>
            </a:fld>
            <a:endParaRPr lang="en-US" sz="1200"/>
          </a:p>
        </p:txBody>
      </p:sp>
      <p:sp>
        <p:nvSpPr>
          <p:cNvPr id="173" name="Text Placeholder 10">
            <a:extLst>
              <a:ext uri="{FF2B5EF4-FFF2-40B4-BE49-F238E27FC236}">
                <a16:creationId xmlns:a16="http://schemas.microsoft.com/office/drawing/2014/main" id="{E61C4E64-95B8-CC8B-945B-88D9D9DE311F}"/>
              </a:ext>
            </a:extLst>
          </p:cNvPr>
          <p:cNvSpPr txBox="1">
            <a:spLocks/>
          </p:cNvSpPr>
          <p:nvPr>
            <p:custDataLst>
              <p:tags r:id="rId7"/>
            </p:custDataLst>
          </p:nvPr>
        </p:nvSpPr>
        <p:spPr bwMode="gray">
          <a:xfrm>
            <a:off x="4856163" y="3981450"/>
            <a:ext cx="1682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F618CF49-4D4D-46C5-BCC2-4D3A0912C735}" type="datetime'''''2''''''''''''''''''''''''0'''''''''''''''''''''''''''">
              <a:rPr lang="en-US" altLang="en-US" sz="1200" smtClean="0"/>
              <a:pPr marL="0" indent="0" algn="r">
                <a:spcBef>
                  <a:spcPct val="0"/>
                </a:spcBef>
                <a:spcAft>
                  <a:spcPct val="0"/>
                </a:spcAft>
                <a:buNone/>
              </a:pPr>
              <a:t>20</a:t>
            </a:fld>
            <a:endParaRPr lang="en-US" sz="1200"/>
          </a:p>
        </p:txBody>
      </p:sp>
      <p:sp>
        <p:nvSpPr>
          <p:cNvPr id="174" name="Text Placeholder 10">
            <a:extLst>
              <a:ext uri="{FF2B5EF4-FFF2-40B4-BE49-F238E27FC236}">
                <a16:creationId xmlns:a16="http://schemas.microsoft.com/office/drawing/2014/main" id="{5FD537ED-3131-ABEF-480E-D588A318EE22}"/>
              </a:ext>
            </a:extLst>
          </p:cNvPr>
          <p:cNvSpPr txBox="1">
            <a:spLocks/>
          </p:cNvSpPr>
          <p:nvPr>
            <p:custDataLst>
              <p:tags r:id="rId8"/>
            </p:custDataLst>
          </p:nvPr>
        </p:nvSpPr>
        <p:spPr bwMode="gray">
          <a:xfrm>
            <a:off x="4856163" y="3144838"/>
            <a:ext cx="1682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B3DA3735-692E-4064-BA18-B06283137256}" type="datetime'''''''''''''''''''''''''''''''''''''''''''3''''''0'''''">
              <a:rPr lang="en-US" altLang="en-US" sz="1200" smtClean="0"/>
              <a:pPr marL="0" indent="0" algn="r">
                <a:spcBef>
                  <a:spcPct val="0"/>
                </a:spcBef>
                <a:spcAft>
                  <a:spcPct val="0"/>
                </a:spcAft>
                <a:buNone/>
              </a:pPr>
              <a:t>30</a:t>
            </a:fld>
            <a:endParaRPr lang="en-US" sz="1200"/>
          </a:p>
        </p:txBody>
      </p:sp>
      <p:sp>
        <p:nvSpPr>
          <p:cNvPr id="175" name="Text Placeholder 10">
            <a:extLst>
              <a:ext uri="{FF2B5EF4-FFF2-40B4-BE49-F238E27FC236}">
                <a16:creationId xmlns:a16="http://schemas.microsoft.com/office/drawing/2014/main" id="{796C7800-DAFE-A42D-FEFF-2F7E1C02B40A}"/>
              </a:ext>
            </a:extLst>
          </p:cNvPr>
          <p:cNvSpPr txBox="1">
            <a:spLocks/>
          </p:cNvSpPr>
          <p:nvPr>
            <p:custDataLst>
              <p:tags r:id="rId9"/>
            </p:custDataLst>
          </p:nvPr>
        </p:nvSpPr>
        <p:spPr bwMode="gray">
          <a:xfrm>
            <a:off x="4856163" y="2308226"/>
            <a:ext cx="1682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60724DD4-1533-45AD-B7D3-5826B05E1F90}" type="datetime'''''''''''''''''''''''''''4''''''''''0'''''''''''''">
              <a:rPr lang="en-US" altLang="en-US" sz="1200" smtClean="0"/>
              <a:pPr marL="0" indent="0" algn="r">
                <a:spcBef>
                  <a:spcPct val="0"/>
                </a:spcBef>
                <a:spcAft>
                  <a:spcPct val="0"/>
                </a:spcAft>
                <a:buNone/>
              </a:pPr>
              <a:t>40</a:t>
            </a:fld>
            <a:endParaRPr lang="en-US" sz="1200"/>
          </a:p>
        </p:txBody>
      </p:sp>
      <p:cxnSp>
        <p:nvCxnSpPr>
          <p:cNvPr id="180" name="Straight Connector 179">
            <a:extLst>
              <a:ext uri="{FF2B5EF4-FFF2-40B4-BE49-F238E27FC236}">
                <a16:creationId xmlns:a16="http://schemas.microsoft.com/office/drawing/2014/main" id="{E01EA517-6AF2-529D-CB03-D3904E7A2014}"/>
              </a:ext>
            </a:extLst>
          </p:cNvPr>
          <p:cNvCxnSpPr/>
          <p:nvPr>
            <p:custDataLst>
              <p:tags r:id="rId10"/>
            </p:custDataLst>
          </p:nvPr>
        </p:nvCxnSpPr>
        <p:spPr bwMode="auto">
          <a:xfrm>
            <a:off x="8626475" y="5094288"/>
            <a:ext cx="0" cy="25400"/>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562C9AA3-17B3-0C73-0560-BE270B873C77}"/>
              </a:ext>
            </a:extLst>
          </p:cNvPr>
          <p:cNvCxnSpPr/>
          <p:nvPr>
            <p:custDataLst>
              <p:tags r:id="rId11"/>
            </p:custDataLst>
          </p:nvPr>
        </p:nvCxnSpPr>
        <p:spPr bwMode="auto">
          <a:xfrm>
            <a:off x="7788275" y="2370138"/>
            <a:ext cx="0" cy="25400"/>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189" name="Text Placeholder 10">
            <a:extLst>
              <a:ext uri="{FF2B5EF4-FFF2-40B4-BE49-F238E27FC236}">
                <a16:creationId xmlns:a16="http://schemas.microsoft.com/office/drawing/2014/main" id="{768385BB-C80E-8097-EE54-B90CA4D5771E}"/>
              </a:ext>
            </a:extLst>
          </p:cNvPr>
          <p:cNvSpPr>
            <a:spLocks/>
          </p:cNvSpPr>
          <p:nvPr>
            <p:custDataLst>
              <p:tags r:id="rId12"/>
            </p:custDataLst>
          </p:nvPr>
        </p:nvSpPr>
        <p:spPr bwMode="auto">
          <a:xfrm>
            <a:off x="5426075" y="5795963"/>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C84F5E4-5572-4BC6-9EAC-F840F7180AD8}" type="datetime'''''''2''''''''01''''''''''''''''''''''8'''''''''''">
              <a:rPr lang="en-US" altLang="en-US" sz="1200" smtClean="0"/>
              <a:pPr marL="0" lvl="0" indent="0" algn="ctr">
                <a:spcBef>
                  <a:spcPct val="0"/>
                </a:spcBef>
                <a:spcAft>
                  <a:spcPct val="0"/>
                </a:spcAft>
                <a:buNone/>
              </a:pPr>
              <a:t>2018</a:t>
            </a:fld>
            <a:endParaRPr lang="en-US" sz="1200"/>
          </a:p>
        </p:txBody>
      </p:sp>
      <p:sp>
        <p:nvSpPr>
          <p:cNvPr id="198" name="Text Placeholder 10">
            <a:extLst>
              <a:ext uri="{FF2B5EF4-FFF2-40B4-BE49-F238E27FC236}">
                <a16:creationId xmlns:a16="http://schemas.microsoft.com/office/drawing/2014/main" id="{682F89EC-97F7-6C9D-7F84-D108F40F44FB}"/>
              </a:ext>
            </a:extLst>
          </p:cNvPr>
          <p:cNvSpPr>
            <a:spLocks/>
          </p:cNvSpPr>
          <p:nvPr>
            <p:custDataLst>
              <p:tags r:id="rId13"/>
            </p:custDataLst>
          </p:nvPr>
        </p:nvSpPr>
        <p:spPr bwMode="auto">
          <a:xfrm>
            <a:off x="4856163" y="1982788"/>
            <a:ext cx="30559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200" dirty="0"/>
              <a:t>China’s actual polysilicon price by month ($/kg)</a:t>
            </a:r>
            <a:endParaRPr lang="en-US" sz="1200" dirty="0"/>
          </a:p>
        </p:txBody>
      </p:sp>
      <p:sp>
        <p:nvSpPr>
          <p:cNvPr id="183" name="Text Placeholder 10">
            <a:extLst>
              <a:ext uri="{FF2B5EF4-FFF2-40B4-BE49-F238E27FC236}">
                <a16:creationId xmlns:a16="http://schemas.microsoft.com/office/drawing/2014/main" id="{D96D109F-212C-F213-C0FD-807768D7D879}"/>
              </a:ext>
            </a:extLst>
          </p:cNvPr>
          <p:cNvSpPr>
            <a:spLocks/>
          </p:cNvSpPr>
          <p:nvPr>
            <p:custDataLst>
              <p:tags r:id="rId14"/>
            </p:custDataLst>
          </p:nvPr>
        </p:nvSpPr>
        <p:spPr bwMode="auto">
          <a:xfrm>
            <a:off x="6373813" y="5795963"/>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C32405A-1D0D-41E8-8776-8578B637C347}" type="datetime'20''''''''''''2''0'''''''''''''''''''''''''''''''">
              <a:rPr lang="en-US" altLang="en-US" sz="1200" smtClean="0"/>
              <a:pPr marL="0" lvl="0" indent="0" algn="ctr">
                <a:spcBef>
                  <a:spcPct val="0"/>
                </a:spcBef>
                <a:spcAft>
                  <a:spcPct val="0"/>
                </a:spcAft>
                <a:buNone/>
              </a:pPr>
              <a:t>2020</a:t>
            </a:fld>
            <a:endParaRPr lang="en-US" sz="1200"/>
          </a:p>
        </p:txBody>
      </p:sp>
      <p:sp>
        <p:nvSpPr>
          <p:cNvPr id="187" name="Text Placeholder 10">
            <a:extLst>
              <a:ext uri="{FF2B5EF4-FFF2-40B4-BE49-F238E27FC236}">
                <a16:creationId xmlns:a16="http://schemas.microsoft.com/office/drawing/2014/main" id="{D7B0219A-241D-7C98-EBBB-032FFB9AA7FF}"/>
              </a:ext>
            </a:extLst>
          </p:cNvPr>
          <p:cNvSpPr>
            <a:spLocks/>
          </p:cNvSpPr>
          <p:nvPr>
            <p:custDataLst>
              <p:tags r:id="rId15"/>
            </p:custDataLst>
          </p:nvPr>
        </p:nvSpPr>
        <p:spPr bwMode="auto">
          <a:xfrm>
            <a:off x="6846888" y="5795963"/>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3EED031-77C3-43D9-A8DD-ACCF5093E71E}" type="datetime'2''''''''''''0''''''''''''''2''''''1'''''">
              <a:rPr lang="en-US" altLang="en-US" sz="1200" smtClean="0"/>
              <a:pPr marL="0" lvl="0" indent="0" algn="ctr">
                <a:spcBef>
                  <a:spcPct val="0"/>
                </a:spcBef>
                <a:spcAft>
                  <a:spcPct val="0"/>
                </a:spcAft>
                <a:buNone/>
              </a:pPr>
              <a:t>2021</a:t>
            </a:fld>
            <a:endParaRPr lang="en-US" sz="1200"/>
          </a:p>
        </p:txBody>
      </p:sp>
      <p:sp>
        <p:nvSpPr>
          <p:cNvPr id="182" name="Text Placeholder 10">
            <a:extLst>
              <a:ext uri="{FF2B5EF4-FFF2-40B4-BE49-F238E27FC236}">
                <a16:creationId xmlns:a16="http://schemas.microsoft.com/office/drawing/2014/main" id="{FCE7EB40-33F3-F991-7F22-707D7C000CF4}"/>
              </a:ext>
            </a:extLst>
          </p:cNvPr>
          <p:cNvSpPr>
            <a:spLocks/>
          </p:cNvSpPr>
          <p:nvPr>
            <p:custDataLst>
              <p:tags r:id="rId16"/>
            </p:custDataLst>
          </p:nvPr>
        </p:nvSpPr>
        <p:spPr bwMode="auto">
          <a:xfrm>
            <a:off x="7321550" y="5795963"/>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EEA32C1-F523-4EEF-A9B0-44DE52F99D23}" type="datetime'''''''''202''''''''''''''''''''''''''''''''''2'">
              <a:rPr lang="en-US" altLang="en-US" sz="1200" smtClean="0"/>
              <a:pPr marL="0" lvl="0" indent="0" algn="ctr">
                <a:spcBef>
                  <a:spcPct val="0"/>
                </a:spcBef>
                <a:spcAft>
                  <a:spcPct val="0"/>
                </a:spcAft>
                <a:buNone/>
              </a:pPr>
              <a:t>2022</a:t>
            </a:fld>
            <a:endParaRPr lang="en-US" sz="1200"/>
          </a:p>
        </p:txBody>
      </p:sp>
      <p:sp>
        <p:nvSpPr>
          <p:cNvPr id="211" name="Text Placeholder 10">
            <a:extLst>
              <a:ext uri="{FF2B5EF4-FFF2-40B4-BE49-F238E27FC236}">
                <a16:creationId xmlns:a16="http://schemas.microsoft.com/office/drawing/2014/main" id="{B15A6BCE-1497-DF6D-7D1A-25767FD4AB3C}"/>
              </a:ext>
            </a:extLst>
          </p:cNvPr>
          <p:cNvSpPr txBox="1">
            <a:spLocks/>
          </p:cNvSpPr>
          <p:nvPr>
            <p:custDataLst>
              <p:tags r:id="rId17"/>
            </p:custDataLst>
          </p:nvPr>
        </p:nvSpPr>
        <p:spPr bwMode="gray">
          <a:xfrm>
            <a:off x="7497763" y="2157414"/>
            <a:ext cx="5826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400">
                <a:effectLst/>
              </a:rPr>
              <a:t>$</a:t>
            </a:r>
            <a:fld id="{100FCA66-EBC6-4A6C-AEAD-5F63D56063E2}" type="datetime'''''''''''''''''3''''''''9'''''">
              <a:rPr lang="en-US" altLang="en-US" sz="1400" smtClean="0">
                <a:effectLst/>
              </a:rPr>
              <a:pPr marL="0" indent="0" algn="ctr">
                <a:spcBef>
                  <a:spcPct val="0"/>
                </a:spcBef>
                <a:spcAft>
                  <a:spcPct val="0"/>
                </a:spcAft>
                <a:buNone/>
              </a:pPr>
              <a:t>39</a:t>
            </a:fld>
            <a:r>
              <a:rPr lang="en-US" altLang="en-US" sz="1400">
                <a:effectLst/>
              </a:rPr>
              <a:t>/kg</a:t>
            </a:r>
            <a:endParaRPr lang="en-US" sz="1400"/>
          </a:p>
        </p:txBody>
      </p:sp>
      <p:sp>
        <p:nvSpPr>
          <p:cNvPr id="193" name="Text Placeholder 10">
            <a:extLst>
              <a:ext uri="{FF2B5EF4-FFF2-40B4-BE49-F238E27FC236}">
                <a16:creationId xmlns:a16="http://schemas.microsoft.com/office/drawing/2014/main" id="{FAD50973-A8A7-453C-79EC-E1E269212002}"/>
              </a:ext>
            </a:extLst>
          </p:cNvPr>
          <p:cNvSpPr>
            <a:spLocks/>
          </p:cNvSpPr>
          <p:nvPr>
            <p:custDataLst>
              <p:tags r:id="rId18"/>
            </p:custDataLst>
          </p:nvPr>
        </p:nvSpPr>
        <p:spPr bwMode="auto">
          <a:xfrm>
            <a:off x="4951413" y="5795963"/>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4EBD75F-EEA9-46DE-83DD-D8039B80752F}" type="datetime'''''''''''''''''''''2''''''0''''''''''''''''1''''''7'''''''">
              <a:rPr lang="en-US" altLang="en-US" sz="1200" smtClean="0"/>
              <a:pPr marL="0" lvl="0" indent="0" algn="ctr">
                <a:spcBef>
                  <a:spcPct val="0"/>
                </a:spcBef>
                <a:spcAft>
                  <a:spcPct val="0"/>
                </a:spcAft>
                <a:buNone/>
              </a:pPr>
              <a:t>2017</a:t>
            </a:fld>
            <a:endParaRPr lang="en-US" sz="1200"/>
          </a:p>
        </p:txBody>
      </p:sp>
      <p:sp>
        <p:nvSpPr>
          <p:cNvPr id="184" name="Text Placeholder 10">
            <a:extLst>
              <a:ext uri="{FF2B5EF4-FFF2-40B4-BE49-F238E27FC236}">
                <a16:creationId xmlns:a16="http://schemas.microsoft.com/office/drawing/2014/main" id="{CE00904D-22BC-DC65-506E-8AF7F13C16CE}"/>
              </a:ext>
            </a:extLst>
          </p:cNvPr>
          <p:cNvSpPr>
            <a:spLocks/>
          </p:cNvSpPr>
          <p:nvPr>
            <p:custDataLst>
              <p:tags r:id="rId19"/>
            </p:custDataLst>
          </p:nvPr>
        </p:nvSpPr>
        <p:spPr bwMode="auto">
          <a:xfrm>
            <a:off x="7796213" y="5795963"/>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014741B-4E8D-4AAF-B688-260F1E850768}" type="datetime'''''''''''''''2''0''''''''''''''''''''''''''2''''''''3'''''''">
              <a:rPr lang="en-US" altLang="en-US" sz="1200" smtClean="0"/>
              <a:pPr marL="0" lvl="0" indent="0" algn="ctr">
                <a:spcBef>
                  <a:spcPct val="0"/>
                </a:spcBef>
                <a:spcAft>
                  <a:spcPct val="0"/>
                </a:spcAft>
                <a:buNone/>
              </a:pPr>
              <a:t>2023</a:t>
            </a:fld>
            <a:endParaRPr lang="en-US" sz="1200"/>
          </a:p>
        </p:txBody>
      </p:sp>
      <p:sp>
        <p:nvSpPr>
          <p:cNvPr id="185" name="Text Placeholder 10">
            <a:extLst>
              <a:ext uri="{FF2B5EF4-FFF2-40B4-BE49-F238E27FC236}">
                <a16:creationId xmlns:a16="http://schemas.microsoft.com/office/drawing/2014/main" id="{FF6F3B1E-6843-69D5-004D-0636BFC192AC}"/>
              </a:ext>
            </a:extLst>
          </p:cNvPr>
          <p:cNvSpPr>
            <a:spLocks/>
          </p:cNvSpPr>
          <p:nvPr>
            <p:custDataLst>
              <p:tags r:id="rId20"/>
            </p:custDataLst>
          </p:nvPr>
        </p:nvSpPr>
        <p:spPr bwMode="auto">
          <a:xfrm>
            <a:off x="8269288" y="5795963"/>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7AE6747-836E-4A53-96BE-F09B699952E9}" type="datetime'''''''''''''''''''20''''''''''2''''''''''4'''''''''''''''''''">
              <a:rPr lang="en-US" altLang="en-US" sz="1200" smtClean="0"/>
              <a:pPr marL="0" lvl="0" indent="0" algn="ctr">
                <a:spcBef>
                  <a:spcPct val="0"/>
                </a:spcBef>
                <a:spcAft>
                  <a:spcPct val="0"/>
                </a:spcAft>
                <a:buNone/>
              </a:pPr>
              <a:t>2024</a:t>
            </a:fld>
            <a:endParaRPr lang="en-US" sz="1200"/>
          </a:p>
        </p:txBody>
      </p:sp>
      <p:sp useBgFill="1">
        <p:nvSpPr>
          <p:cNvPr id="206" name="Text Placeholder 10">
            <a:extLst>
              <a:ext uri="{FF2B5EF4-FFF2-40B4-BE49-F238E27FC236}">
                <a16:creationId xmlns:a16="http://schemas.microsoft.com/office/drawing/2014/main" id="{E32ABB18-1FE3-0AC6-CE5D-7A99CCAC818D}"/>
              </a:ext>
            </a:extLst>
          </p:cNvPr>
          <p:cNvSpPr txBox="1">
            <a:spLocks/>
          </p:cNvSpPr>
          <p:nvPr>
            <p:custDataLst>
              <p:tags r:id="rId21"/>
            </p:custDataLst>
          </p:nvPr>
        </p:nvSpPr>
        <p:spPr bwMode="gray">
          <a:xfrm>
            <a:off x="8385174" y="4881563"/>
            <a:ext cx="484188" cy="212725"/>
          </a:xfrm>
          <a:prstGeom prst="rect">
            <a:avLst/>
          </a:prstGeom>
          <a:ln>
            <a:noFill/>
          </a:ln>
          <a:effectLst/>
        </p:spPr>
        <p:txBody>
          <a:bodyPr vert="horz" wrap="none" lIns="25400" tIns="0" rIns="2540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400">
                <a:effectLst/>
              </a:rPr>
              <a:t>$</a:t>
            </a:r>
            <a:fld id="{F4FD1808-A415-4C33-A39E-D9AB85FC2BD0}" type="datetime'''''''''''''''6'''''''''''''''''''''''''''''''''''''''''">
              <a:rPr lang="en-US" altLang="en-US" sz="1400" smtClean="0">
                <a:effectLst/>
              </a:rPr>
              <a:pPr marL="0" indent="0" algn="ctr">
                <a:spcBef>
                  <a:spcPct val="0"/>
                </a:spcBef>
                <a:spcAft>
                  <a:spcPct val="0"/>
                </a:spcAft>
                <a:buNone/>
              </a:pPr>
              <a:t>6</a:t>
            </a:fld>
            <a:r>
              <a:rPr lang="en-US" altLang="en-US" sz="1400">
                <a:effectLst/>
              </a:rPr>
              <a:t>/kg</a:t>
            </a:r>
            <a:endParaRPr lang="en-US" sz="1400"/>
          </a:p>
        </p:txBody>
      </p:sp>
      <p:sp>
        <p:nvSpPr>
          <p:cNvPr id="186" name="Text Placeholder 10">
            <a:extLst>
              <a:ext uri="{FF2B5EF4-FFF2-40B4-BE49-F238E27FC236}">
                <a16:creationId xmlns:a16="http://schemas.microsoft.com/office/drawing/2014/main" id="{A05485F8-72D8-20CC-D597-0113E037E5EA}"/>
              </a:ext>
            </a:extLst>
          </p:cNvPr>
          <p:cNvSpPr>
            <a:spLocks/>
          </p:cNvSpPr>
          <p:nvPr>
            <p:custDataLst>
              <p:tags r:id="rId22"/>
            </p:custDataLst>
          </p:nvPr>
        </p:nvSpPr>
        <p:spPr bwMode="auto">
          <a:xfrm>
            <a:off x="5899150" y="5795963"/>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75810E9-E53A-4379-A21F-AC8E46583299}" type="datetime'2''0''''''''''''''1''''''''''''''''''''''''''''''''''9'''''''">
              <a:rPr lang="en-US" altLang="en-US" sz="1200" smtClean="0"/>
              <a:pPr marL="0" lvl="0" indent="0" algn="ctr">
                <a:spcBef>
                  <a:spcPct val="0"/>
                </a:spcBef>
                <a:spcAft>
                  <a:spcPct val="0"/>
                </a:spcAft>
                <a:buNone/>
              </a:pPr>
              <a:t>2019</a:t>
            </a:fld>
            <a:endParaRPr lang="en-US" sz="1200"/>
          </a:p>
        </p:txBody>
      </p:sp>
      <p:grpSp>
        <p:nvGrpSpPr>
          <p:cNvPr id="2" name="Group 1">
            <a:extLst>
              <a:ext uri="{FF2B5EF4-FFF2-40B4-BE49-F238E27FC236}">
                <a16:creationId xmlns:a16="http://schemas.microsoft.com/office/drawing/2014/main" id="{0DF56320-AA17-305F-E28A-DBE14801B936}"/>
              </a:ext>
            </a:extLst>
          </p:cNvPr>
          <p:cNvGrpSpPr/>
          <p:nvPr/>
        </p:nvGrpSpPr>
        <p:grpSpPr>
          <a:xfrm>
            <a:off x="4828032" y="1554480"/>
            <a:ext cx="4224338" cy="288219"/>
            <a:chOff x="4828032" y="1554480"/>
            <a:chExt cx="4224338" cy="288219"/>
          </a:xfrm>
        </p:grpSpPr>
        <p:sp>
          <p:nvSpPr>
            <p:cNvPr id="3" name="btfpColumnHeaderBoxText763597">
              <a:extLst>
                <a:ext uri="{FF2B5EF4-FFF2-40B4-BE49-F238E27FC236}">
                  <a16:creationId xmlns:a16="http://schemas.microsoft.com/office/drawing/2014/main" id="{900F7ADB-45B0-2AAB-2917-868204713F9B}"/>
                </a:ext>
              </a:extLst>
            </p:cNvPr>
            <p:cNvSpPr txBox="1"/>
            <p:nvPr/>
          </p:nvSpPr>
          <p:spPr bwMode="gray">
            <a:xfrm>
              <a:off x="4828032" y="1554480"/>
              <a:ext cx="4224338" cy="288219"/>
            </a:xfrm>
            <a:prstGeom prst="rect">
              <a:avLst/>
            </a:prstGeom>
            <a:noFill/>
          </p:spPr>
          <p:txBody>
            <a:bodyPr vert="horz" wrap="square" lIns="36036" tIns="36036" rIns="36036" bIns="36036" rtlCol="0" anchor="b">
              <a:spAutoFit/>
            </a:bodyPr>
            <a:lstStyle/>
            <a:p>
              <a:pPr marL="0" indent="0">
                <a:spcBef>
                  <a:spcPts val="0"/>
                </a:spcBef>
                <a:buNone/>
              </a:pPr>
              <a:r>
                <a:rPr lang="en-US" sz="1400" b="1" dirty="0">
                  <a:solidFill>
                    <a:srgbClr val="000000"/>
                  </a:solidFill>
                </a:rPr>
                <a:t>Polysilicon prices peaked in 2022</a:t>
              </a:r>
            </a:p>
          </p:txBody>
        </p:sp>
        <p:cxnSp>
          <p:nvCxnSpPr>
            <p:cNvPr id="15" name="btfpColumnHeaderBoxLine763597">
              <a:extLst>
                <a:ext uri="{FF2B5EF4-FFF2-40B4-BE49-F238E27FC236}">
                  <a16:creationId xmlns:a16="http://schemas.microsoft.com/office/drawing/2014/main" id="{E553E9BD-4879-7965-A5AC-13F4E338F08F}"/>
                </a:ext>
              </a:extLst>
            </p:cNvPr>
            <p:cNvCxnSpPr>
              <a:cxnSpLocks/>
            </p:cNvCxnSpPr>
            <p:nvPr/>
          </p:nvCxnSpPr>
          <p:spPr bwMode="gray">
            <a:xfrm>
              <a:off x="4828032" y="1839215"/>
              <a:ext cx="3762375" cy="3484"/>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0166356D-FA62-E72A-541C-A7699A2B0CAB}"/>
              </a:ext>
            </a:extLst>
          </p:cNvPr>
          <p:cNvGrpSpPr/>
          <p:nvPr/>
        </p:nvGrpSpPr>
        <p:grpSpPr>
          <a:xfrm>
            <a:off x="329183" y="1339036"/>
            <a:ext cx="4014788" cy="503663"/>
            <a:chOff x="329183" y="1339034"/>
            <a:chExt cx="4014788" cy="503663"/>
          </a:xfrm>
        </p:grpSpPr>
        <p:sp>
          <p:nvSpPr>
            <p:cNvPr id="8" name="btfpColumnHeaderBoxText863327">
              <a:extLst>
                <a:ext uri="{FF2B5EF4-FFF2-40B4-BE49-F238E27FC236}">
                  <a16:creationId xmlns:a16="http://schemas.microsoft.com/office/drawing/2014/main" id="{0F33E57A-F0ED-8BB6-8706-3FE8493C0484}"/>
                </a:ext>
              </a:extLst>
            </p:cNvPr>
            <p:cNvSpPr txBox="1"/>
            <p:nvPr/>
          </p:nvSpPr>
          <p:spPr bwMode="gray">
            <a:xfrm>
              <a:off x="329184" y="1339034"/>
              <a:ext cx="4014787" cy="503663"/>
            </a:xfrm>
            <a:prstGeom prst="rect">
              <a:avLst/>
            </a:prstGeom>
            <a:noFill/>
          </p:spPr>
          <p:txBody>
            <a:bodyPr vert="horz" wrap="square" lIns="36036" tIns="36036" rIns="36036" bIns="36036" rtlCol="0" anchor="b">
              <a:spAutoFit/>
            </a:bodyPr>
            <a:lstStyle/>
            <a:p>
              <a:pPr marL="0" indent="0">
                <a:spcBef>
                  <a:spcPts val="0"/>
                </a:spcBef>
                <a:buNone/>
                <a:defRPr/>
              </a:pPr>
              <a:r>
                <a:rPr lang="en-US" sz="1400" b="1" dirty="0">
                  <a:solidFill>
                    <a:srgbClr val="000000"/>
                  </a:solidFill>
                  <a:latin typeface="Arial"/>
                </a:rPr>
                <a:t>Change</a:t>
              </a:r>
              <a:r>
                <a:rPr kumimoji="0" lang="en-US" sz="1400" b="1" i="0" u="none" strike="noStrike" kern="1200" cap="none" spc="0" normalizeH="0" baseline="0" noProof="0" dirty="0">
                  <a:ln>
                    <a:noFill/>
                  </a:ln>
                  <a:solidFill>
                    <a:srgbClr val="000000"/>
                  </a:solidFill>
                  <a:effectLst/>
                  <a:uLnTx/>
                  <a:uFillTx/>
                  <a:latin typeface="Arial"/>
                  <a:ea typeface="+mn-ea"/>
                  <a:cs typeface="+mn-cs"/>
                </a:rPr>
                <a:t> in manufacturing parameters (’80-’20)</a:t>
              </a:r>
            </a:p>
          </p:txBody>
        </p:sp>
        <p:cxnSp>
          <p:nvCxnSpPr>
            <p:cNvPr id="9" name="btfpColumnHeaderBoxLine863327">
              <a:extLst>
                <a:ext uri="{FF2B5EF4-FFF2-40B4-BE49-F238E27FC236}">
                  <a16:creationId xmlns:a16="http://schemas.microsoft.com/office/drawing/2014/main" id="{5C6F943D-D50B-B7EA-E555-0CCB9F142E68}"/>
                </a:ext>
              </a:extLst>
            </p:cNvPr>
            <p:cNvCxnSpPr>
              <a:cxnSpLocks/>
            </p:cNvCxnSpPr>
            <p:nvPr/>
          </p:nvCxnSpPr>
          <p:spPr bwMode="gray">
            <a:xfrm>
              <a:off x="329183" y="1842697"/>
              <a:ext cx="401478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aphicFrame>
        <p:nvGraphicFramePr>
          <p:cNvPr id="10" name="Chart 9">
            <a:extLst>
              <a:ext uri="{FF2B5EF4-FFF2-40B4-BE49-F238E27FC236}">
                <a16:creationId xmlns:a16="http://schemas.microsoft.com/office/drawing/2014/main" id="{F239D761-44E9-FE22-CB3D-9468C050138A}"/>
              </a:ext>
            </a:extLst>
          </p:cNvPr>
          <p:cNvGraphicFramePr/>
          <p:nvPr>
            <p:custDataLst>
              <p:tags r:id="rId23"/>
            </p:custDataLst>
            <p:extLst>
              <p:ext uri="{D42A27DB-BD31-4B8C-83A1-F6EECF244321}">
                <p14:modId xmlns:p14="http://schemas.microsoft.com/office/powerpoint/2010/main" val="3941936286"/>
              </p:ext>
            </p:extLst>
          </p:nvPr>
        </p:nvGraphicFramePr>
        <p:xfrm>
          <a:off x="244475" y="1973263"/>
          <a:ext cx="4014788" cy="4214812"/>
        </p:xfrm>
        <a:graphic>
          <a:graphicData uri="http://schemas.openxmlformats.org/drawingml/2006/chart">
            <c:chart xmlns:c="http://schemas.openxmlformats.org/drawingml/2006/chart" xmlns:r="http://schemas.openxmlformats.org/officeDocument/2006/relationships" r:id="rId70"/>
          </a:graphicData>
        </a:graphic>
      </p:graphicFrame>
      <p:cxnSp>
        <p:nvCxnSpPr>
          <p:cNvPr id="17" name="Straight Connector 16">
            <a:extLst>
              <a:ext uri="{FF2B5EF4-FFF2-40B4-BE49-F238E27FC236}">
                <a16:creationId xmlns:a16="http://schemas.microsoft.com/office/drawing/2014/main" id="{A72A1CDF-B463-4F8E-0154-7D28DA7AD052}"/>
              </a:ext>
            </a:extLst>
          </p:cNvPr>
          <p:cNvCxnSpPr/>
          <p:nvPr>
            <p:custDataLst>
              <p:tags r:id="rId24"/>
            </p:custDataLst>
          </p:nvPr>
        </p:nvCxnSpPr>
        <p:spPr bwMode="auto">
          <a:xfrm>
            <a:off x="722313" y="3052763"/>
            <a:ext cx="3309938"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D9270908-DDD9-EA7F-F452-B263DAF862D3}"/>
              </a:ext>
            </a:extLst>
          </p:cNvPr>
          <p:cNvCxnSpPr/>
          <p:nvPr>
            <p:custDataLst>
              <p:tags r:id="rId25"/>
            </p:custDataLst>
          </p:nvPr>
        </p:nvCxnSpPr>
        <p:spPr bwMode="auto">
          <a:xfrm>
            <a:off x="3271838" y="2333625"/>
            <a:ext cx="760413"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801442E4-C240-49F8-6C6C-D3A0A4F088E3}"/>
              </a:ext>
            </a:extLst>
          </p:cNvPr>
          <p:cNvCxnSpPr/>
          <p:nvPr>
            <p:custDataLst>
              <p:tags r:id="rId26"/>
            </p:custDataLst>
          </p:nvPr>
        </p:nvCxnSpPr>
        <p:spPr bwMode="auto">
          <a:xfrm flipV="1">
            <a:off x="3989388" y="2330450"/>
            <a:ext cx="0" cy="725488"/>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417" name="Straight Connector 416">
            <a:extLst>
              <a:ext uri="{FF2B5EF4-FFF2-40B4-BE49-F238E27FC236}">
                <a16:creationId xmlns:a16="http://schemas.microsoft.com/office/drawing/2014/main" id="{60515F34-37D6-3C63-4FF4-E14C941DD675}"/>
              </a:ext>
            </a:extLst>
          </p:cNvPr>
          <p:cNvCxnSpPr>
            <a:cxnSpLocks/>
          </p:cNvCxnSpPr>
          <p:nvPr>
            <p:custDataLst>
              <p:tags r:id="rId27"/>
            </p:custDataLst>
          </p:nvPr>
        </p:nvCxnSpPr>
        <p:spPr bwMode="auto">
          <a:xfrm>
            <a:off x="3989388" y="3263900"/>
            <a:ext cx="0" cy="150813"/>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4A675594-6E18-B413-2C43-69D4CD999909}"/>
              </a:ext>
            </a:extLst>
          </p:cNvPr>
          <p:cNvCxnSpPr/>
          <p:nvPr>
            <p:custDataLst>
              <p:tags r:id="rId28"/>
            </p:custDataLst>
          </p:nvPr>
        </p:nvCxnSpPr>
        <p:spPr bwMode="auto">
          <a:xfrm>
            <a:off x="722313" y="5457825"/>
            <a:ext cx="3309938"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32C85C25-0EB1-2275-606D-3728A6648C10}"/>
              </a:ext>
            </a:extLst>
          </p:cNvPr>
          <p:cNvCxnSpPr/>
          <p:nvPr>
            <p:custDataLst>
              <p:tags r:id="rId29"/>
            </p:custDataLst>
          </p:nvPr>
        </p:nvCxnSpPr>
        <p:spPr bwMode="auto">
          <a:xfrm>
            <a:off x="3271838" y="5224463"/>
            <a:ext cx="760413"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3C37E2B6-E3E3-6FDB-944F-7720328963D9}"/>
              </a:ext>
            </a:extLst>
          </p:cNvPr>
          <p:cNvCxnSpPr/>
          <p:nvPr>
            <p:custDataLst>
              <p:tags r:id="rId30"/>
            </p:custDataLst>
          </p:nvPr>
        </p:nvCxnSpPr>
        <p:spPr bwMode="auto">
          <a:xfrm flipV="1">
            <a:off x="3989388" y="5221289"/>
            <a:ext cx="0" cy="239713"/>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416" name="Straight Connector 415">
            <a:extLst>
              <a:ext uri="{FF2B5EF4-FFF2-40B4-BE49-F238E27FC236}">
                <a16:creationId xmlns:a16="http://schemas.microsoft.com/office/drawing/2014/main" id="{E99BA7A7-CA3C-287C-97CD-AB8AB6199B28}"/>
              </a:ext>
            </a:extLst>
          </p:cNvPr>
          <p:cNvCxnSpPr/>
          <p:nvPr>
            <p:custDataLst>
              <p:tags r:id="rId31"/>
            </p:custDataLst>
          </p:nvPr>
        </p:nvCxnSpPr>
        <p:spPr bwMode="auto">
          <a:xfrm>
            <a:off x="3271838" y="3411538"/>
            <a:ext cx="760413"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E2355F22-BE68-DCD6-DE5C-0BC12E715A63}"/>
              </a:ext>
            </a:extLst>
          </p:cNvPr>
          <p:cNvCxnSpPr/>
          <p:nvPr>
            <p:custDataLst>
              <p:tags r:id="rId32"/>
            </p:custDataLst>
          </p:nvPr>
        </p:nvCxnSpPr>
        <p:spPr bwMode="auto">
          <a:xfrm>
            <a:off x="722313" y="4848225"/>
            <a:ext cx="3309938"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155EB893-E0D8-487B-665D-F0729CAE6CFF}"/>
              </a:ext>
            </a:extLst>
          </p:cNvPr>
          <p:cNvCxnSpPr/>
          <p:nvPr>
            <p:custDataLst>
              <p:tags r:id="rId33"/>
            </p:custDataLst>
          </p:nvPr>
        </p:nvCxnSpPr>
        <p:spPr bwMode="auto">
          <a:xfrm>
            <a:off x="3271838" y="5602288"/>
            <a:ext cx="760413"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1CA0AC3E-42B2-88E1-BD13-AD954B1DB60A}"/>
              </a:ext>
            </a:extLst>
          </p:cNvPr>
          <p:cNvCxnSpPr>
            <a:cxnSpLocks/>
          </p:cNvCxnSpPr>
          <p:nvPr>
            <p:custDataLst>
              <p:tags r:id="rId34"/>
            </p:custDataLst>
          </p:nvPr>
        </p:nvCxnSpPr>
        <p:spPr bwMode="auto">
          <a:xfrm>
            <a:off x="3989388" y="4845050"/>
            <a:ext cx="0" cy="760413"/>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415" name="Straight Connector 414">
            <a:extLst>
              <a:ext uri="{FF2B5EF4-FFF2-40B4-BE49-F238E27FC236}">
                <a16:creationId xmlns:a16="http://schemas.microsoft.com/office/drawing/2014/main" id="{E3770C7C-45A3-25BC-89F8-2A93076AA3D5}"/>
              </a:ext>
            </a:extLst>
          </p:cNvPr>
          <p:cNvCxnSpPr/>
          <p:nvPr>
            <p:custDataLst>
              <p:tags r:id="rId35"/>
            </p:custDataLst>
          </p:nvPr>
        </p:nvCxnSpPr>
        <p:spPr bwMode="auto">
          <a:xfrm>
            <a:off x="722313" y="3267075"/>
            <a:ext cx="3309938"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414" name="Text Placeholder 10">
            <a:extLst>
              <a:ext uri="{FF2B5EF4-FFF2-40B4-BE49-F238E27FC236}">
                <a16:creationId xmlns:a16="http://schemas.microsoft.com/office/drawing/2014/main" id="{E3ABEB8A-C3AB-D5B1-A60D-13A1DF5F28FE}"/>
              </a:ext>
            </a:extLst>
          </p:cNvPr>
          <p:cNvSpPr txBox="1">
            <a:spLocks/>
          </p:cNvSpPr>
          <p:nvPr>
            <p:custDataLst>
              <p:tags r:id="rId36"/>
            </p:custDataLst>
          </p:nvPr>
        </p:nvSpPr>
        <p:spPr bwMode="auto">
          <a:xfrm>
            <a:off x="4079875" y="3209925"/>
            <a:ext cx="382588" cy="258763"/>
          </a:xfrm>
          <a:prstGeom prst="ellipse">
            <a:avLst/>
          </a:prstGeom>
          <a:solidFill>
            <a:schemeClr val="accent6"/>
          </a:solidFill>
          <a:ln w="9525" cmpd="sng">
            <a:noFill/>
          </a:ln>
          <a:effectLst/>
          <a:extLst>
            <a:ext uri="{91240B29-F687-4F45-9708-019B960494DF}">
              <a14:hiddenLine xmlns:a14="http://schemas.microsoft.com/office/drawing/2010/main" w="9525" cmpd="sng">
                <a:solidFill>
                  <a:schemeClr val="tx1"/>
                </a:solidFill>
              </a14:hiddenLine>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72D6EB2D-4655-40DF-8C03-CCBFCBB5B3FA}" type="datetime'''''''''''''-''''''''''''''''''''''''''''''6''''''%'''''''''''">
              <a:rPr lang="en-US" altLang="en-US" sz="1200" b="1" smtClean="0">
                <a:solidFill>
                  <a:schemeClr val="bg1"/>
                </a:solidFill>
                <a:effectLst/>
              </a:rPr>
              <a:pPr marL="0" indent="0" algn="ctr">
                <a:spcBef>
                  <a:spcPct val="0"/>
                </a:spcBef>
                <a:spcAft>
                  <a:spcPct val="0"/>
                </a:spcAft>
                <a:buNone/>
              </a:pPr>
              <a:t>-6%</a:t>
            </a:fld>
            <a:endParaRPr lang="en-US" sz="1200" b="1">
              <a:solidFill>
                <a:schemeClr val="bg1"/>
              </a:solidFill>
            </a:endParaRPr>
          </a:p>
        </p:txBody>
      </p:sp>
      <p:sp>
        <p:nvSpPr>
          <p:cNvPr id="23" name="Text Placeholder 10">
            <a:extLst>
              <a:ext uri="{FF2B5EF4-FFF2-40B4-BE49-F238E27FC236}">
                <a16:creationId xmlns:a16="http://schemas.microsoft.com/office/drawing/2014/main" id="{9F55F6DD-9114-1F4F-17AC-A875F1B63121}"/>
              </a:ext>
            </a:extLst>
          </p:cNvPr>
          <p:cNvSpPr txBox="1">
            <a:spLocks/>
          </p:cNvSpPr>
          <p:nvPr>
            <p:custDataLst>
              <p:tags r:id="rId37"/>
            </p:custDataLst>
          </p:nvPr>
        </p:nvSpPr>
        <p:spPr bwMode="auto">
          <a:xfrm>
            <a:off x="3343275" y="2563813"/>
            <a:ext cx="555625" cy="258763"/>
          </a:xfrm>
          <a:prstGeom prst="ellipse">
            <a:avLst/>
          </a:prstGeom>
          <a:solidFill>
            <a:schemeClr val="accent4"/>
          </a:solidFill>
          <a:ln w="9525" cmpd="sng">
            <a:noFill/>
          </a:ln>
          <a:effectLst/>
          <a:extLst>
            <a:ext uri="{91240B29-F687-4F45-9708-019B960494DF}">
              <a14:hiddenLine xmlns:a14="http://schemas.microsoft.com/office/drawing/2010/main" w="9525" cmpd="sng">
                <a:solidFill>
                  <a:schemeClr val="tx1"/>
                </a:solidFill>
              </a14:hiddenLine>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C52A64A4-085A-4AEC-B35D-0BE992FAC3FC}" type="datetime'''''''''''''''''''''''''+''''''''''''''''''''2''''''''''7%'''">
              <a:rPr lang="en-US" altLang="en-US" sz="1200" b="1" smtClean="0">
                <a:solidFill>
                  <a:schemeClr val="bg1"/>
                </a:solidFill>
                <a:effectLst/>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+27%</a:t>
            </a:fld>
            <a:endParaRPr kumimoji="0" lang="en-US" sz="1200" b="1" i="0" strike="noStrike" kern="1200" cap="none" spc="0" normalizeH="0" baseline="0" noProof="0">
              <a:ln>
                <a:noFill/>
              </a:ln>
              <a:solidFill>
                <a:schemeClr val="bg1"/>
              </a:solidFill>
              <a:effectLst/>
              <a:uLnTx/>
              <a:uFillTx/>
            </a:endParaRPr>
          </a:p>
        </p:txBody>
      </p:sp>
      <p:sp>
        <p:nvSpPr>
          <p:cNvPr id="22" name="Text Placeholder 10">
            <a:extLst>
              <a:ext uri="{FF2B5EF4-FFF2-40B4-BE49-F238E27FC236}">
                <a16:creationId xmlns:a16="http://schemas.microsoft.com/office/drawing/2014/main" id="{C07DF83E-1CD6-BEE7-3297-1BBB90BD35A7}"/>
              </a:ext>
            </a:extLst>
          </p:cNvPr>
          <p:cNvSpPr txBox="1">
            <a:spLocks/>
          </p:cNvSpPr>
          <p:nvPr>
            <p:custDataLst>
              <p:tags r:id="rId38"/>
            </p:custDataLst>
          </p:nvPr>
        </p:nvSpPr>
        <p:spPr bwMode="auto">
          <a:xfrm>
            <a:off x="4079875" y="5211763"/>
            <a:ext cx="555625" cy="258763"/>
          </a:xfrm>
          <a:prstGeom prst="ellipse">
            <a:avLst/>
          </a:prstGeom>
          <a:solidFill>
            <a:schemeClr val="accent1"/>
          </a:solidFill>
          <a:ln w="9525" cmpd="sng">
            <a:noFill/>
          </a:ln>
          <a:effectLst/>
          <a:extLst>
            <a:ext uri="{91240B29-F687-4F45-9708-019B960494DF}">
              <a14:hiddenLine xmlns:a14="http://schemas.microsoft.com/office/drawing/2010/main" w="9525" cmpd="sng">
                <a:solidFill>
                  <a:schemeClr val="tx1"/>
                </a:solidFill>
              </a14:hiddenLine>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E5492065-9165-4BDF-A6C3-4DA7D094920C}" type="datetime'+''''''''''''''''''''''''''''''''8''''1''''''''''%'''''''">
              <a:rPr lang="en-US" altLang="en-US" sz="1200" b="1" smtClean="0">
                <a:solidFill>
                  <a:schemeClr val="bg1"/>
                </a:solidFill>
              </a:rPr>
              <a:pPr marL="0" indent="0" algn="ctr">
                <a:spcBef>
                  <a:spcPct val="0"/>
                </a:spcBef>
                <a:spcAft>
                  <a:spcPct val="0"/>
                </a:spcAft>
                <a:buNone/>
              </a:pPr>
              <a:t>+81%</a:t>
            </a:fld>
            <a:endParaRPr lang="en-US" sz="1200" b="1">
              <a:solidFill>
                <a:schemeClr val="bg1"/>
              </a:solidFill>
            </a:endParaRPr>
          </a:p>
        </p:txBody>
      </p:sp>
      <p:sp>
        <p:nvSpPr>
          <p:cNvPr id="142" name="Text Placeholder 10">
            <a:extLst>
              <a:ext uri="{FF2B5EF4-FFF2-40B4-BE49-F238E27FC236}">
                <a16:creationId xmlns:a16="http://schemas.microsoft.com/office/drawing/2014/main" id="{D14DF266-FB59-63D3-3B51-B176E2C6F24B}"/>
              </a:ext>
            </a:extLst>
          </p:cNvPr>
          <p:cNvSpPr txBox="1">
            <a:spLocks/>
          </p:cNvSpPr>
          <p:nvPr>
            <p:custDataLst>
              <p:tags r:id="rId39"/>
            </p:custDataLst>
          </p:nvPr>
        </p:nvSpPr>
        <p:spPr bwMode="auto">
          <a:xfrm>
            <a:off x="3397250" y="5095875"/>
            <a:ext cx="501650" cy="258763"/>
          </a:xfrm>
          <a:prstGeom prst="ellipse">
            <a:avLst/>
          </a:prstGeom>
          <a:solidFill>
            <a:schemeClr val="accent5"/>
          </a:solidFill>
          <a:ln w="9525" cmpd="sng">
            <a:noFill/>
          </a:ln>
          <a:effectLst/>
          <a:extLst>
            <a:ext uri="{91240B29-F687-4F45-9708-019B960494DF}">
              <a14:hiddenLine xmlns:a14="http://schemas.microsoft.com/office/drawing/2010/main" w="9525" cmpd="sng">
                <a:solidFill>
                  <a:schemeClr val="tx1"/>
                </a:solidFill>
              </a14:hiddenLine>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DFF3855D-0296-4A95-959C-A727C205B357}" type="datetime'''''''''''''''''''-''''8''4''''''%'''''''''''''''''">
              <a:rPr lang="en-US" altLang="en-US" sz="1200" b="1" smtClean="0">
                <a:solidFill>
                  <a:schemeClr val="bg1"/>
                </a:solidFill>
                <a:effectLst/>
              </a:rPr>
              <a:pPr marL="0" indent="0" algn="ctr">
                <a:spcBef>
                  <a:spcPct val="0"/>
                </a:spcBef>
                <a:spcAft>
                  <a:spcPct val="0"/>
                </a:spcAft>
                <a:buNone/>
              </a:pPr>
              <a:t>-84%</a:t>
            </a:fld>
            <a:endParaRPr lang="en-US" sz="1200" b="1">
              <a:solidFill>
                <a:schemeClr val="bg1"/>
              </a:solidFill>
            </a:endParaRPr>
          </a:p>
        </p:txBody>
      </p:sp>
      <p:cxnSp>
        <p:nvCxnSpPr>
          <p:cNvPr id="26" name="Straight Connector 25">
            <a:extLst>
              <a:ext uri="{FF2B5EF4-FFF2-40B4-BE49-F238E27FC236}">
                <a16:creationId xmlns:a16="http://schemas.microsoft.com/office/drawing/2014/main" id="{1C029223-C9B1-4AAE-085B-3B48E851072D}"/>
              </a:ext>
            </a:extLst>
          </p:cNvPr>
          <p:cNvCxnSpPr/>
          <p:nvPr>
            <p:custDataLst>
              <p:tags r:id="rId40"/>
            </p:custDataLst>
          </p:nvPr>
        </p:nvCxnSpPr>
        <p:spPr bwMode="gray">
          <a:xfrm>
            <a:off x="1073150" y="4687888"/>
            <a:ext cx="266700" cy="0"/>
          </a:xfrm>
          <a:prstGeom prst="line">
            <a:avLst/>
          </a:prstGeom>
          <a:ln w="19050" cap="rnd" cmpd="sng" algn="ctr">
            <a:solidFill>
              <a:schemeClr val="accent5"/>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E1BBCD8E-A8CA-D9E6-2861-979C44A7014A}"/>
              </a:ext>
            </a:extLst>
          </p:cNvPr>
          <p:cNvCxnSpPr/>
          <p:nvPr>
            <p:custDataLst>
              <p:tags r:id="rId41"/>
            </p:custDataLst>
          </p:nvPr>
        </p:nvCxnSpPr>
        <p:spPr bwMode="gray">
          <a:xfrm>
            <a:off x="1073150" y="4476750"/>
            <a:ext cx="266700" cy="0"/>
          </a:xfrm>
          <a:prstGeom prst="line">
            <a:avLst/>
          </a:prstGeom>
          <a:ln w="19050" cap="rnd" cmpd="sng" algn="ctr">
            <a:solidFill>
              <a:schemeClr val="accent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725473CA-55CB-CBC4-B303-5FC65D1C2C5A}"/>
              </a:ext>
            </a:extLst>
          </p:cNvPr>
          <p:cNvCxnSpPr/>
          <p:nvPr>
            <p:custDataLst>
              <p:tags r:id="rId42"/>
            </p:custDataLst>
          </p:nvPr>
        </p:nvCxnSpPr>
        <p:spPr bwMode="gray">
          <a:xfrm>
            <a:off x="1073150" y="4054475"/>
            <a:ext cx="266700" cy="0"/>
          </a:xfrm>
          <a:prstGeom prst="line">
            <a:avLst/>
          </a:prstGeom>
          <a:ln w="19050" cap="rnd" cmpd="sng" algn="ctr">
            <a:solidFill>
              <a:schemeClr val="accent3"/>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74" name="Straight Connector 373">
            <a:extLst>
              <a:ext uri="{FF2B5EF4-FFF2-40B4-BE49-F238E27FC236}">
                <a16:creationId xmlns:a16="http://schemas.microsoft.com/office/drawing/2014/main" id="{009F40E0-B035-97DE-FCB1-64BCE49D1A0E}"/>
              </a:ext>
            </a:extLst>
          </p:cNvPr>
          <p:cNvCxnSpPr/>
          <p:nvPr>
            <p:custDataLst>
              <p:tags r:id="rId43"/>
            </p:custDataLst>
          </p:nvPr>
        </p:nvCxnSpPr>
        <p:spPr bwMode="gray">
          <a:xfrm>
            <a:off x="1073150" y="4265613"/>
            <a:ext cx="266700" cy="0"/>
          </a:xfrm>
          <a:prstGeom prst="line">
            <a:avLst/>
          </a:prstGeom>
          <a:ln w="19050" cap="rnd" cmpd="sng" algn="ctr">
            <a:solidFill>
              <a:schemeClr val="accent6"/>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385" name="Oval 384">
            <a:extLst>
              <a:ext uri="{FF2B5EF4-FFF2-40B4-BE49-F238E27FC236}">
                <a16:creationId xmlns:a16="http://schemas.microsoft.com/office/drawing/2014/main" id="{4820A1E8-B60B-77DF-51DC-7D081249B682}"/>
              </a:ext>
            </a:extLst>
          </p:cNvPr>
          <p:cNvSpPr/>
          <p:nvPr>
            <p:custDataLst>
              <p:tags r:id="rId44"/>
            </p:custDataLst>
          </p:nvPr>
        </p:nvSpPr>
        <p:spPr bwMode="auto">
          <a:xfrm>
            <a:off x="1162050" y="4221163"/>
            <a:ext cx="88900" cy="88900"/>
          </a:xfrm>
          <a:prstGeom prst="ellipse">
            <a:avLst/>
          </a:prstGeom>
          <a:solidFill>
            <a:schemeClr val="accent6"/>
          </a:solidFill>
          <a:ln w="9525" cap="flat" cmpd="sng" algn="ctr">
            <a:solidFill>
              <a:schemeClr val="accent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2" name="Diamond 31">
            <a:extLst>
              <a:ext uri="{FF2B5EF4-FFF2-40B4-BE49-F238E27FC236}">
                <a16:creationId xmlns:a16="http://schemas.microsoft.com/office/drawing/2014/main" id="{D7BD942B-9D94-7F09-1C01-186974EA2237}"/>
              </a:ext>
            </a:extLst>
          </p:cNvPr>
          <p:cNvSpPr/>
          <p:nvPr>
            <p:custDataLst>
              <p:tags r:id="rId45"/>
            </p:custDataLst>
          </p:nvPr>
        </p:nvSpPr>
        <p:spPr bwMode="auto">
          <a:xfrm>
            <a:off x="1162050" y="4643438"/>
            <a:ext cx="88900" cy="88900"/>
          </a:xfrm>
          <a:prstGeom prst="diamond">
            <a:avLst/>
          </a:prstGeom>
          <a:solidFill>
            <a:schemeClr val="accent5"/>
          </a:solidFill>
          <a:ln w="9525" cap="flat" cmpd="sng" algn="ctr">
            <a:solidFill>
              <a:schemeClr val="accent5"/>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9B89DCC2-069C-3512-9E0C-8DFF926B7252}"/>
              </a:ext>
            </a:extLst>
          </p:cNvPr>
          <p:cNvSpPr/>
          <p:nvPr>
            <p:custDataLst>
              <p:tags r:id="rId46"/>
            </p:custDataLst>
          </p:nvPr>
        </p:nvSpPr>
        <p:spPr bwMode="auto">
          <a:xfrm>
            <a:off x="1162050" y="4010025"/>
            <a:ext cx="88900" cy="88900"/>
          </a:xfrm>
          <a:prstGeom prst="rect">
            <a:avLst/>
          </a:prstGeom>
          <a:solidFill>
            <a:schemeClr val="accent3"/>
          </a:solidFill>
          <a:ln w="9525" cap="flat" cmpd="sng" algn="ctr">
            <a:solidFill>
              <a:schemeClr val="accent3"/>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31" name="Triangle 30">
            <a:extLst>
              <a:ext uri="{FF2B5EF4-FFF2-40B4-BE49-F238E27FC236}">
                <a16:creationId xmlns:a16="http://schemas.microsoft.com/office/drawing/2014/main" id="{22C892C4-B5B5-CAF8-5B04-84BCD3DC1816}"/>
              </a:ext>
            </a:extLst>
          </p:cNvPr>
          <p:cNvSpPr/>
          <p:nvPr>
            <p:custDataLst>
              <p:tags r:id="rId47"/>
            </p:custDataLst>
          </p:nvPr>
        </p:nvSpPr>
        <p:spPr bwMode="auto">
          <a:xfrm>
            <a:off x="1162050" y="4432300"/>
            <a:ext cx="88900" cy="88900"/>
          </a:xfrm>
          <a:prstGeom prst="triangle">
            <a:avLst/>
          </a:prstGeom>
          <a:solidFill>
            <a:schemeClr val="accent1"/>
          </a:solidFill>
          <a:ln w="9525" cap="flat" cmpd="sng" algn="ctr">
            <a:solidFill>
              <a:schemeClr val="accent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34" name="Text Placeholder 10">
            <a:extLst>
              <a:ext uri="{FF2B5EF4-FFF2-40B4-BE49-F238E27FC236}">
                <a16:creationId xmlns:a16="http://schemas.microsoft.com/office/drawing/2014/main" id="{8792ED07-1ABC-29B5-C44D-B9F7DCA466ED}"/>
              </a:ext>
            </a:extLst>
          </p:cNvPr>
          <p:cNvSpPr txBox="1">
            <a:spLocks/>
          </p:cNvSpPr>
          <p:nvPr>
            <p:custDataLst>
              <p:tags r:id="rId48"/>
            </p:custDataLst>
          </p:nvPr>
        </p:nvSpPr>
        <p:spPr bwMode="auto">
          <a:xfrm>
            <a:off x="1400175" y="3979863"/>
            <a:ext cx="54292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C73BA156-6255-4128-8CAD-7A64E52EB86A}" type="datetime'''''Yi''''e''''l''''d ''(''''%)'''''''''''''''''''">
              <a:rPr lang="en-US" altLang="en-US" sz="1050" smtClean="0">
                <a:solidFill>
                  <a:srgbClr val="000000"/>
                </a:solidFill>
              </a:rPr>
              <a:pPr marL="0" lvl="0" indent="0">
                <a:spcBef>
                  <a:spcPct val="0"/>
                </a:spcBef>
                <a:spcAft>
                  <a:spcPct val="0"/>
                </a:spcAft>
                <a:buNone/>
                <a:defRPr/>
              </a:pPr>
              <a:t>Yield (%)</a:t>
            </a:fld>
            <a:endParaRPr kumimoji="0" lang="en-US" sz="1050" b="0" i="0" strike="noStrike" kern="1200" cap="none" spc="0" normalizeH="0" baseline="0" noProof="0">
              <a:ln>
                <a:noFill/>
              </a:ln>
              <a:solidFill>
                <a:srgbClr val="000000"/>
              </a:solidFill>
              <a:effectLst/>
              <a:uLnTx/>
              <a:uFillTx/>
            </a:endParaRPr>
          </a:p>
        </p:txBody>
      </p:sp>
      <p:sp>
        <p:nvSpPr>
          <p:cNvPr id="36" name="Text Placeholder 10">
            <a:extLst>
              <a:ext uri="{FF2B5EF4-FFF2-40B4-BE49-F238E27FC236}">
                <a16:creationId xmlns:a16="http://schemas.microsoft.com/office/drawing/2014/main" id="{745F6B7D-08B5-46E7-8252-0D8BC869784E}"/>
              </a:ext>
            </a:extLst>
          </p:cNvPr>
          <p:cNvSpPr txBox="1">
            <a:spLocks/>
          </p:cNvSpPr>
          <p:nvPr>
            <p:custDataLst>
              <p:tags r:id="rId49"/>
            </p:custDataLst>
          </p:nvPr>
        </p:nvSpPr>
        <p:spPr bwMode="auto">
          <a:xfrm>
            <a:off x="1400175" y="4613275"/>
            <a:ext cx="11620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4C1363AD-6D25-494D-9C2D-9787D19AB262}" type="datetime'S''''ili''co''n'' ''u''''s''''''ag''e''''  ''''''='' c''m'''">
              <a:rPr lang="en-US" altLang="en-US" sz="1050" smtClean="0">
                <a:solidFill>
                  <a:srgbClr val="000000"/>
                </a:solidFill>
              </a:rPr>
              <a:pPr marL="0" lvl="0" indent="0">
                <a:spcBef>
                  <a:spcPct val="0"/>
                </a:spcBef>
                <a:spcAft>
                  <a:spcPct val="0"/>
                </a:spcAft>
                <a:buNone/>
                <a:defRPr/>
              </a:pPr>
              <a:t>Silicon usage  = cm</a:t>
            </a:fld>
            <a:endParaRPr kumimoji="0" lang="en-US" sz="1050" b="0" i="0" strike="noStrike" kern="1200" cap="none" spc="0" normalizeH="0" baseline="0" noProof="0">
              <a:ln>
                <a:noFill/>
              </a:ln>
              <a:solidFill>
                <a:srgbClr val="000000"/>
              </a:solidFill>
              <a:effectLst/>
              <a:uLnTx/>
              <a:uFillTx/>
            </a:endParaRPr>
          </a:p>
        </p:txBody>
      </p:sp>
      <p:sp>
        <p:nvSpPr>
          <p:cNvPr id="371" name="Text Placeholder 10">
            <a:extLst>
              <a:ext uri="{FF2B5EF4-FFF2-40B4-BE49-F238E27FC236}">
                <a16:creationId xmlns:a16="http://schemas.microsoft.com/office/drawing/2014/main" id="{BC9C8921-49F2-3104-00F7-0D6505B6E5BC}"/>
              </a:ext>
            </a:extLst>
          </p:cNvPr>
          <p:cNvSpPr txBox="1">
            <a:spLocks/>
          </p:cNvSpPr>
          <p:nvPr>
            <p:custDataLst>
              <p:tags r:id="rId50"/>
            </p:custDataLst>
          </p:nvPr>
        </p:nvSpPr>
        <p:spPr bwMode="auto">
          <a:xfrm>
            <a:off x="1400175" y="4191000"/>
            <a:ext cx="14986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CA047EE1-BCA7-483C-B216-7E7005377C46}" type="datetime'''''''Sh''a''''re'' o''f'''''' ''mat''eria''l cost (θ)'">
              <a:rPr lang="en-US" altLang="en-US" sz="1050" smtClean="0">
                <a:solidFill>
                  <a:srgbClr val="000000"/>
                </a:solidFill>
              </a:rPr>
              <a:pPr marL="0" lvl="0" indent="0">
                <a:spcBef>
                  <a:spcPct val="0"/>
                </a:spcBef>
                <a:spcAft>
                  <a:spcPct val="0"/>
                </a:spcAft>
                <a:buNone/>
                <a:defRPr/>
              </a:pPr>
              <a:t>Share of material cost (θ)</a:t>
            </a:fld>
            <a:endParaRPr kumimoji="0" lang="en-US" sz="1050" b="0" i="0" strike="noStrike" kern="1200" cap="none" spc="0" normalizeH="0" baseline="0" noProof="0">
              <a:ln>
                <a:noFill/>
              </a:ln>
              <a:solidFill>
                <a:srgbClr val="000000"/>
              </a:solidFill>
              <a:effectLst/>
              <a:uLnTx/>
              <a:uFillTx/>
            </a:endParaRPr>
          </a:p>
        </p:txBody>
      </p:sp>
      <p:sp>
        <p:nvSpPr>
          <p:cNvPr id="33" name="Text Placeholder 10">
            <a:extLst>
              <a:ext uri="{FF2B5EF4-FFF2-40B4-BE49-F238E27FC236}">
                <a16:creationId xmlns:a16="http://schemas.microsoft.com/office/drawing/2014/main" id="{74D5C134-7C13-F655-1B51-CD5A427039D3}"/>
              </a:ext>
            </a:extLst>
          </p:cNvPr>
          <p:cNvSpPr txBox="1">
            <a:spLocks/>
          </p:cNvSpPr>
          <p:nvPr>
            <p:custDataLst>
              <p:tags r:id="rId51"/>
            </p:custDataLst>
          </p:nvPr>
        </p:nvSpPr>
        <p:spPr bwMode="auto">
          <a:xfrm>
            <a:off x="1400175" y="4402138"/>
            <a:ext cx="123348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9FA3D3A3-8313-4434-AB6A-40C968F700A2}" type="datetime'Mo''''du''le ''''ef''''''f''i''c''ie''''n''''cy'' (η'')'''">
              <a:rPr lang="en-US" altLang="en-US" sz="1050" smtClean="0">
                <a:solidFill>
                  <a:srgbClr val="000000"/>
                </a:solidFill>
              </a:rPr>
              <a:pPr marL="0" lvl="0" indent="0">
                <a:spcBef>
                  <a:spcPct val="0"/>
                </a:spcBef>
                <a:spcAft>
                  <a:spcPct val="0"/>
                </a:spcAft>
                <a:buNone/>
                <a:defRPr/>
              </a:pPr>
              <a:t>Module efficiency (η)</a:t>
            </a:fld>
            <a:endParaRPr kumimoji="0" lang="en-US" sz="1050" b="0" i="0" strike="noStrike" kern="1200" cap="none" spc="0" normalizeH="0" baseline="0" noProof="0">
              <a:ln>
                <a:noFill/>
              </a:ln>
              <a:solidFill>
                <a:srgbClr val="000000"/>
              </a:solidFill>
              <a:effectLst/>
              <a:uLnTx/>
              <a:uFillTx/>
            </a:endParaRPr>
          </a:p>
        </p:txBody>
      </p:sp>
      <p:sp>
        <p:nvSpPr>
          <p:cNvPr id="242" name="Text Placeholder 10">
            <a:extLst>
              <a:ext uri="{FF2B5EF4-FFF2-40B4-BE49-F238E27FC236}">
                <a16:creationId xmlns:a16="http://schemas.microsoft.com/office/drawing/2014/main" id="{25F679E6-2CDD-0828-B244-B529F8DC43A2}"/>
              </a:ext>
            </a:extLst>
          </p:cNvPr>
          <p:cNvSpPr txBox="1">
            <a:spLocks/>
          </p:cNvSpPr>
          <p:nvPr>
            <p:custDataLst>
              <p:tags r:id="rId52"/>
            </p:custDataLst>
          </p:nvPr>
        </p:nvSpPr>
        <p:spPr bwMode="auto">
          <a:xfrm>
            <a:off x="6376988" y="2398713"/>
            <a:ext cx="1303338" cy="3346450"/>
          </a:xfrm>
          <a:prstGeom prst="roundRect">
            <a:avLst>
              <a:gd name="adj" fmla="val 13764"/>
            </a:avLst>
          </a:prstGeom>
          <a:noFill/>
          <a:ln w="19050" cmpd="sng">
            <a:solidFill>
              <a:schemeClr val="accent6"/>
            </a:solidFill>
            <a:prstDash val="lgDash"/>
          </a:ln>
          <a:effectLst/>
          <a:extLst>
            <a:ext uri="{909E8E84-426E-40DD-AFC4-6F175D3DCCD1}">
              <a14:hiddenFill xmlns:a14="http://schemas.microsoft.com/office/drawing/2010/main">
                <a:solidFill>
                  <a:schemeClr val="bg1"/>
                </a:solidFill>
              </a14:hiddenFill>
            </a:ext>
          </a:extLst>
        </p:spPr>
        <p:txBody>
          <a:bodyPr vert="horz" wrap="square" lIns="7938" tIns="1255713" rIns="0" bIns="1255713"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200">
                <a:effectLst/>
              </a:rPr>
              <a:t>COVID (’19-’22)</a:t>
            </a:r>
          </a:p>
          <a:p>
            <a:pPr marL="0" indent="0">
              <a:spcBef>
                <a:spcPct val="0"/>
              </a:spcBef>
              <a:spcAft>
                <a:spcPct val="0"/>
              </a:spcAft>
              <a:buNone/>
            </a:pPr>
            <a:endParaRPr lang="en-US" altLang="en-US" sz="1200">
              <a:effectLst/>
            </a:endParaRPr>
          </a:p>
          <a:p>
            <a:pPr marL="0" indent="0">
              <a:spcBef>
                <a:spcPct val="0"/>
              </a:spcBef>
              <a:spcAft>
                <a:spcPct val="0"/>
              </a:spcAft>
              <a:buNone/>
            </a:pPr>
            <a:r>
              <a:rPr lang="en-US" sz="1200"/>
              <a:t>Russia-Ukraine conflict (’22 - present)</a:t>
            </a:r>
          </a:p>
        </p:txBody>
      </p:sp>
    </p:spTree>
    <p:custDataLst>
      <p:tags r:id="rId1"/>
    </p:custDataLst>
    <p:extLst>
      <p:ext uri="{BB962C8B-B14F-4D97-AF65-F5344CB8AC3E}">
        <p14:creationId xmlns:p14="http://schemas.microsoft.com/office/powerpoint/2010/main" val="3186237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p:cNvGraphicFramePr>
          <p:nvPr>
            <p:custDataLst>
              <p:tags r:id="rId2"/>
            </p:custDataLst>
            <p:extLst>
              <p:ext uri="{D42A27DB-BD31-4B8C-83A1-F6EECF244321}">
                <p14:modId xmlns:p14="http://schemas.microsoft.com/office/powerpoint/2010/main" val="4086112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1" imgW="592" imgH="591" progId="TCLayout.ActiveDocument.1">
                  <p:embed/>
                </p:oleObj>
              </mc:Choice>
              <mc:Fallback>
                <p:oleObj name="think-cell Slide" r:id="rId41" imgW="592" imgH="591" progId="TCLayout.ActiveDocument.1">
                  <p:embed/>
                  <p:pic>
                    <p:nvPicPr>
                      <p:cNvPr id="7" name="think-cell data - do not delete" hidden="1"/>
                      <p:cNvPicPr/>
                      <p:nvPr/>
                    </p:nvPicPr>
                    <p:blipFill>
                      <a:blip r:embed="rId42"/>
                      <a:stretch>
                        <a:fillRect/>
                      </a:stretch>
                    </p:blipFill>
                    <p:spPr>
                      <a:xfrm>
                        <a:off x="1588" y="1588"/>
                        <a:ext cx="1588" cy="1588"/>
                      </a:xfrm>
                      <a:prstGeom prst="rect">
                        <a:avLst/>
                      </a:prstGeom>
                    </p:spPr>
                  </p:pic>
                </p:oleObj>
              </mc:Fallback>
            </mc:AlternateContent>
          </a:graphicData>
        </a:graphic>
      </p:graphicFrame>
      <p:graphicFrame>
        <p:nvGraphicFramePr>
          <p:cNvPr id="43" name="Chart 42">
            <a:extLst>
              <a:ext uri="{FF2B5EF4-FFF2-40B4-BE49-F238E27FC236}">
                <a16:creationId xmlns:a16="http://schemas.microsoft.com/office/drawing/2014/main" id="{D38E5FB2-2E3C-2BB5-699A-CC7AE1C2DA4A}"/>
              </a:ext>
            </a:extLst>
          </p:cNvPr>
          <p:cNvGraphicFramePr/>
          <p:nvPr>
            <p:custDataLst>
              <p:tags r:id="rId3"/>
            </p:custDataLst>
          </p:nvPr>
        </p:nvGraphicFramePr>
        <p:xfrm>
          <a:off x="814388" y="2308225"/>
          <a:ext cx="8110537" cy="3616325"/>
        </p:xfrm>
        <a:graphic>
          <a:graphicData uri="http://schemas.openxmlformats.org/drawingml/2006/chart">
            <c:chart xmlns:c="http://schemas.openxmlformats.org/drawingml/2006/chart" xmlns:r="http://schemas.openxmlformats.org/officeDocument/2006/relationships" r:id="rId43"/>
          </a:graphicData>
        </a:graphic>
      </p:graphicFrame>
      <p:sp>
        <p:nvSpPr>
          <p:cNvPr id="63" name="Text Placeholder 10">
            <a:extLst>
              <a:ext uri="{FF2B5EF4-FFF2-40B4-BE49-F238E27FC236}">
                <a16:creationId xmlns:a16="http://schemas.microsoft.com/office/drawing/2014/main" id="{115DFB91-512B-3844-A114-92FBEDCA92F2}"/>
              </a:ext>
            </a:extLst>
          </p:cNvPr>
          <p:cNvSpPr>
            <a:spLocks/>
          </p:cNvSpPr>
          <p:nvPr>
            <p:custDataLst>
              <p:tags r:id="rId4"/>
            </p:custDataLst>
          </p:nvPr>
        </p:nvSpPr>
        <p:spPr bwMode="gray">
          <a:xfrm>
            <a:off x="711200" y="5751514"/>
            <a:ext cx="841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C87D62DE-A8C4-4862-8F31-B8D6AE298827}" type="datetime'''''''''''''''0'''''''''''''''''''">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0</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64" name="Text Placeholder 10">
            <a:extLst>
              <a:ext uri="{FF2B5EF4-FFF2-40B4-BE49-F238E27FC236}">
                <a16:creationId xmlns:a16="http://schemas.microsoft.com/office/drawing/2014/main" id="{115DFB91-512B-3844-A114-92FBEDCA92F2}"/>
              </a:ext>
            </a:extLst>
          </p:cNvPr>
          <p:cNvSpPr>
            <a:spLocks/>
          </p:cNvSpPr>
          <p:nvPr>
            <p:custDataLst>
              <p:tags r:id="rId5"/>
            </p:custDataLst>
          </p:nvPr>
        </p:nvSpPr>
        <p:spPr bwMode="gray">
          <a:xfrm>
            <a:off x="542925" y="5319714"/>
            <a:ext cx="252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622DCFB2-C0EC-4AD5-A5DA-694316893523}" type="datetime'''''''''''''''''''2''''''''''''''''0''0'''''''">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200</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65" name="Text Placeholder 10">
            <a:extLst>
              <a:ext uri="{FF2B5EF4-FFF2-40B4-BE49-F238E27FC236}">
                <a16:creationId xmlns:a16="http://schemas.microsoft.com/office/drawing/2014/main" id="{115DFB91-512B-3844-A114-92FBEDCA92F2}"/>
              </a:ext>
            </a:extLst>
          </p:cNvPr>
          <p:cNvSpPr>
            <a:spLocks/>
          </p:cNvSpPr>
          <p:nvPr>
            <p:custDataLst>
              <p:tags r:id="rId6"/>
            </p:custDataLst>
          </p:nvPr>
        </p:nvSpPr>
        <p:spPr bwMode="gray">
          <a:xfrm>
            <a:off x="542925" y="4889501"/>
            <a:ext cx="252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B127D810-C9D2-4CAE-8C5E-BB8E4F809DCD}" type="datetime'''''4''0''''0'''''''''''''''''''''''''''''''''''''''">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400</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66" name="Text Placeholder 10">
            <a:extLst>
              <a:ext uri="{FF2B5EF4-FFF2-40B4-BE49-F238E27FC236}">
                <a16:creationId xmlns:a16="http://schemas.microsoft.com/office/drawing/2014/main" id="{115DFB91-512B-3844-A114-92FBEDCA92F2}"/>
              </a:ext>
            </a:extLst>
          </p:cNvPr>
          <p:cNvSpPr>
            <a:spLocks/>
          </p:cNvSpPr>
          <p:nvPr>
            <p:custDataLst>
              <p:tags r:id="rId7"/>
            </p:custDataLst>
          </p:nvPr>
        </p:nvSpPr>
        <p:spPr bwMode="gray">
          <a:xfrm>
            <a:off x="542925" y="4457701"/>
            <a:ext cx="252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447D7C98-AF88-46DF-9004-A27A591305D6}" type="datetime'''''''6''''''''''''''''''0''0'''''''''''''''''''''''">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600</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67" name="Text Placeholder 10">
            <a:extLst>
              <a:ext uri="{FF2B5EF4-FFF2-40B4-BE49-F238E27FC236}">
                <a16:creationId xmlns:a16="http://schemas.microsoft.com/office/drawing/2014/main" id="{115DFB91-512B-3844-A114-92FBEDCA92F2}"/>
              </a:ext>
            </a:extLst>
          </p:cNvPr>
          <p:cNvSpPr>
            <a:spLocks/>
          </p:cNvSpPr>
          <p:nvPr>
            <p:custDataLst>
              <p:tags r:id="rId8"/>
            </p:custDataLst>
          </p:nvPr>
        </p:nvSpPr>
        <p:spPr bwMode="gray">
          <a:xfrm>
            <a:off x="542925" y="4025901"/>
            <a:ext cx="252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34315EFA-FCBF-4E2A-95EB-EC4A3CA1B421}" type="datetime'''''''''''''8''''''''''''0''''''0'''''''''''''''">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800</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68" name="Text Placeholder 10">
            <a:extLst>
              <a:ext uri="{FF2B5EF4-FFF2-40B4-BE49-F238E27FC236}">
                <a16:creationId xmlns:a16="http://schemas.microsoft.com/office/drawing/2014/main" id="{115DFB91-512B-3844-A114-92FBEDCA92F2}"/>
              </a:ext>
            </a:extLst>
          </p:cNvPr>
          <p:cNvSpPr>
            <a:spLocks/>
          </p:cNvSpPr>
          <p:nvPr>
            <p:custDataLst>
              <p:tags r:id="rId9"/>
            </p:custDataLst>
          </p:nvPr>
        </p:nvSpPr>
        <p:spPr bwMode="gray">
          <a:xfrm>
            <a:off x="415925" y="3594101"/>
            <a:ext cx="379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EE46B5BF-2F82-4E0A-B0C9-A9890A05A31B}" type="datetime'''''''''''''''''1'',''''''''''''''''''''0''''''''''00'">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1,000</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69" name="Text Placeholder 10">
            <a:extLst>
              <a:ext uri="{FF2B5EF4-FFF2-40B4-BE49-F238E27FC236}">
                <a16:creationId xmlns:a16="http://schemas.microsoft.com/office/drawing/2014/main" id="{115DFB91-512B-3844-A114-92FBEDCA92F2}"/>
              </a:ext>
            </a:extLst>
          </p:cNvPr>
          <p:cNvSpPr>
            <a:spLocks/>
          </p:cNvSpPr>
          <p:nvPr>
            <p:custDataLst>
              <p:tags r:id="rId10"/>
            </p:custDataLst>
          </p:nvPr>
        </p:nvSpPr>
        <p:spPr bwMode="gray">
          <a:xfrm>
            <a:off x="415925" y="3163889"/>
            <a:ext cx="379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998E3D67-9E4C-4606-A4ED-CD80B40966A7}" type="datetime'''''1'''''''''''''''',''''2''''''00'">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1,200</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70" name="Text Placeholder 10">
            <a:extLst>
              <a:ext uri="{FF2B5EF4-FFF2-40B4-BE49-F238E27FC236}">
                <a16:creationId xmlns:a16="http://schemas.microsoft.com/office/drawing/2014/main" id="{115DFB91-512B-3844-A114-92FBEDCA92F2}"/>
              </a:ext>
            </a:extLst>
          </p:cNvPr>
          <p:cNvSpPr>
            <a:spLocks/>
          </p:cNvSpPr>
          <p:nvPr>
            <p:custDataLst>
              <p:tags r:id="rId11"/>
            </p:custDataLst>
          </p:nvPr>
        </p:nvSpPr>
        <p:spPr bwMode="gray">
          <a:xfrm>
            <a:off x="415925" y="2732089"/>
            <a:ext cx="379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1FA6754C-C7F9-4D72-950A-0A1048F5791F}" type="datetime'''''''''1,''''''''''''''''''''''4''''''''''''''''00'''''''''">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1,400</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71" name="Text Placeholder 10">
            <a:extLst>
              <a:ext uri="{FF2B5EF4-FFF2-40B4-BE49-F238E27FC236}">
                <a16:creationId xmlns:a16="http://schemas.microsoft.com/office/drawing/2014/main" id="{115DFB91-512B-3844-A114-92FBEDCA92F2}"/>
              </a:ext>
            </a:extLst>
          </p:cNvPr>
          <p:cNvSpPr>
            <a:spLocks/>
          </p:cNvSpPr>
          <p:nvPr>
            <p:custDataLst>
              <p:tags r:id="rId12"/>
            </p:custDataLst>
          </p:nvPr>
        </p:nvSpPr>
        <p:spPr bwMode="gray">
          <a:xfrm>
            <a:off x="415925" y="2300289"/>
            <a:ext cx="379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9C8B3761-52F2-42F2-B055-B59A7FC1EBCA}" type="datetime'''1'',''''''6''''''''0''''0'''''''''''''''''''''''">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1,600</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236" name="Text Placeholder 10">
            <a:extLst>
              <a:ext uri="{FF2B5EF4-FFF2-40B4-BE49-F238E27FC236}">
                <a16:creationId xmlns:a16="http://schemas.microsoft.com/office/drawing/2014/main" id="{115DFB91-512B-3844-A114-92FBEDCA92F2}"/>
              </a:ext>
            </a:extLst>
          </p:cNvPr>
          <p:cNvSpPr>
            <a:spLocks/>
          </p:cNvSpPr>
          <p:nvPr>
            <p:custDataLst>
              <p:tags r:id="rId13"/>
            </p:custDataLst>
          </p:nvPr>
        </p:nvSpPr>
        <p:spPr bwMode="auto">
          <a:xfrm>
            <a:off x="415925" y="1974850"/>
            <a:ext cx="53244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a:ln>
                  <a:noFill/>
                </a:ln>
                <a:solidFill>
                  <a:srgbClr val="000000"/>
                </a:solidFill>
                <a:effectLst/>
                <a:uLnTx/>
                <a:uFillTx/>
                <a:latin typeface="Arial"/>
                <a:ea typeface="+mn-ea"/>
                <a:cs typeface="+mn-cs"/>
              </a:rPr>
              <a:t>Global solar PV manufacturing capacity along steps of the value chain (in GW) </a:t>
            </a: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54" name="Text Placeholder 10">
            <a:extLst>
              <a:ext uri="{FF2B5EF4-FFF2-40B4-BE49-F238E27FC236}">
                <a16:creationId xmlns:a16="http://schemas.microsoft.com/office/drawing/2014/main" id="{115DFB91-512B-3844-A114-92FBEDCA92F2}"/>
              </a:ext>
            </a:extLst>
          </p:cNvPr>
          <p:cNvSpPr>
            <a:spLocks/>
          </p:cNvSpPr>
          <p:nvPr>
            <p:custDataLst>
              <p:tags r:id="rId14"/>
            </p:custDataLst>
          </p:nvPr>
        </p:nvSpPr>
        <p:spPr bwMode="auto">
          <a:xfrm>
            <a:off x="1027113" y="5892800"/>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989BAC4B-848E-40FF-8CA2-39EDC89E2B91}" type="datetime'''''''''''''''''''''''2''''''''''''0''1''''''''''5'''''">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2015</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55" name="Text Placeholder 10">
            <a:extLst>
              <a:ext uri="{FF2B5EF4-FFF2-40B4-BE49-F238E27FC236}">
                <a16:creationId xmlns:a16="http://schemas.microsoft.com/office/drawing/2014/main" id="{115DFB91-512B-3844-A114-92FBEDCA92F2}"/>
              </a:ext>
            </a:extLst>
          </p:cNvPr>
          <p:cNvSpPr>
            <a:spLocks/>
          </p:cNvSpPr>
          <p:nvPr>
            <p:custDataLst>
              <p:tags r:id="rId15"/>
            </p:custDataLst>
          </p:nvPr>
        </p:nvSpPr>
        <p:spPr bwMode="auto">
          <a:xfrm>
            <a:off x="1638300" y="5892800"/>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2562EE7A-53D4-4531-BCA6-751C9D7F8360}" type="datetime'''''''2''''''''''''''''''''''''''''01''''''''''6'''''''">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2016</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56" name="Text Placeholder 10">
            <a:extLst>
              <a:ext uri="{FF2B5EF4-FFF2-40B4-BE49-F238E27FC236}">
                <a16:creationId xmlns:a16="http://schemas.microsoft.com/office/drawing/2014/main" id="{115DFB91-512B-3844-A114-92FBEDCA92F2}"/>
              </a:ext>
            </a:extLst>
          </p:cNvPr>
          <p:cNvSpPr>
            <a:spLocks/>
          </p:cNvSpPr>
          <p:nvPr>
            <p:custDataLst>
              <p:tags r:id="rId16"/>
            </p:custDataLst>
          </p:nvPr>
        </p:nvSpPr>
        <p:spPr bwMode="auto">
          <a:xfrm>
            <a:off x="2249488" y="5892800"/>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ED7D74CC-44B2-4358-BE0B-53B6F0FACC90}" type="datetime'''''''''''2''''0''''''1''''''''7'''''''''''''''''''''">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2017</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86" name="Text Placeholder 10">
            <a:extLst>
              <a:ext uri="{FF2B5EF4-FFF2-40B4-BE49-F238E27FC236}">
                <a16:creationId xmlns:a16="http://schemas.microsoft.com/office/drawing/2014/main" id="{115DFB91-512B-3844-A114-92FBEDCA92F2}"/>
              </a:ext>
            </a:extLst>
          </p:cNvPr>
          <p:cNvSpPr>
            <a:spLocks/>
          </p:cNvSpPr>
          <p:nvPr>
            <p:custDataLst>
              <p:tags r:id="rId17"/>
            </p:custDataLst>
          </p:nvPr>
        </p:nvSpPr>
        <p:spPr bwMode="auto">
          <a:xfrm>
            <a:off x="2860675" y="5892800"/>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4F78A999-8D07-4B45-AAD4-C8B67D49B5A8}" type="datetime'2''''''''0''''''''''1''''''''''''''''''''''''''''''''8'''''''">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2018</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87" name="Text Placeholder 10">
            <a:extLst>
              <a:ext uri="{FF2B5EF4-FFF2-40B4-BE49-F238E27FC236}">
                <a16:creationId xmlns:a16="http://schemas.microsoft.com/office/drawing/2014/main" id="{115DFB91-512B-3844-A114-92FBEDCA92F2}"/>
              </a:ext>
            </a:extLst>
          </p:cNvPr>
          <p:cNvSpPr>
            <a:spLocks/>
          </p:cNvSpPr>
          <p:nvPr>
            <p:custDataLst>
              <p:tags r:id="rId18"/>
            </p:custDataLst>
          </p:nvPr>
        </p:nvSpPr>
        <p:spPr bwMode="auto">
          <a:xfrm>
            <a:off x="3471863" y="5892800"/>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4AB54600-AF23-4E53-A7FF-F593E0A36AC7}" type="datetime'''''2''''''''''''''''''''''''''''0''1''9'''''''''">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2019</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88" name="Text Placeholder 10">
            <a:extLst>
              <a:ext uri="{FF2B5EF4-FFF2-40B4-BE49-F238E27FC236}">
                <a16:creationId xmlns:a16="http://schemas.microsoft.com/office/drawing/2014/main" id="{115DFB91-512B-3844-A114-92FBEDCA92F2}"/>
              </a:ext>
            </a:extLst>
          </p:cNvPr>
          <p:cNvSpPr>
            <a:spLocks/>
          </p:cNvSpPr>
          <p:nvPr>
            <p:custDataLst>
              <p:tags r:id="rId19"/>
            </p:custDataLst>
          </p:nvPr>
        </p:nvSpPr>
        <p:spPr bwMode="auto">
          <a:xfrm>
            <a:off x="4083050" y="5892800"/>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522E7664-8D88-43AB-8ED7-E8A5C9C2EEE0}" type="datetime'''''202''''0'''''''''''''''''''''''''''''''''''''''''''''">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2020</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89" name="Text Placeholder 10">
            <a:extLst>
              <a:ext uri="{FF2B5EF4-FFF2-40B4-BE49-F238E27FC236}">
                <a16:creationId xmlns:a16="http://schemas.microsoft.com/office/drawing/2014/main" id="{115DFB91-512B-3844-A114-92FBEDCA92F2}"/>
              </a:ext>
            </a:extLst>
          </p:cNvPr>
          <p:cNvSpPr>
            <a:spLocks/>
          </p:cNvSpPr>
          <p:nvPr>
            <p:custDataLst>
              <p:tags r:id="rId20"/>
            </p:custDataLst>
          </p:nvPr>
        </p:nvSpPr>
        <p:spPr bwMode="auto">
          <a:xfrm>
            <a:off x="4694238" y="5892800"/>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3D46EA20-9BE9-459D-8787-AF39F529C345}" type="datetime'2''''''0''''''''2''''''1'''''">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2021</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90" name="Text Placeholder 10">
            <a:extLst>
              <a:ext uri="{FF2B5EF4-FFF2-40B4-BE49-F238E27FC236}">
                <a16:creationId xmlns:a16="http://schemas.microsoft.com/office/drawing/2014/main" id="{115DFB91-512B-3844-A114-92FBEDCA92F2}"/>
              </a:ext>
            </a:extLst>
          </p:cNvPr>
          <p:cNvSpPr>
            <a:spLocks/>
          </p:cNvSpPr>
          <p:nvPr>
            <p:custDataLst>
              <p:tags r:id="rId21"/>
            </p:custDataLst>
          </p:nvPr>
        </p:nvSpPr>
        <p:spPr bwMode="auto">
          <a:xfrm>
            <a:off x="5305425" y="5892800"/>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2BFF1ADF-9588-4BB7-87AE-6322955B6E5D}" type="datetime'2''''''''''0''2''''''''''''2'">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2022</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93" name="Text Placeholder 10">
            <a:extLst>
              <a:ext uri="{FF2B5EF4-FFF2-40B4-BE49-F238E27FC236}">
                <a16:creationId xmlns:a16="http://schemas.microsoft.com/office/drawing/2014/main" id="{115DFB91-512B-3844-A114-92FBEDCA92F2}"/>
              </a:ext>
            </a:extLst>
          </p:cNvPr>
          <p:cNvSpPr>
            <a:spLocks/>
          </p:cNvSpPr>
          <p:nvPr>
            <p:custDataLst>
              <p:tags r:id="rId22"/>
            </p:custDataLst>
          </p:nvPr>
        </p:nvSpPr>
        <p:spPr bwMode="auto">
          <a:xfrm>
            <a:off x="7535863" y="5892800"/>
            <a:ext cx="779463" cy="3651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61C73114-455A-48FD-A497-D79E227F623A}" type="datetime'''Ann''''o''un''''''''c''''''e''d ''''c''apac''it''''''''y'">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Announced capacity</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96" name="Text Placeholder 10">
            <a:extLst>
              <a:ext uri="{FF2B5EF4-FFF2-40B4-BE49-F238E27FC236}">
                <a16:creationId xmlns:a16="http://schemas.microsoft.com/office/drawing/2014/main" id="{115DFB91-512B-3844-A114-92FBEDCA92F2}"/>
              </a:ext>
            </a:extLst>
          </p:cNvPr>
          <p:cNvSpPr>
            <a:spLocks/>
          </p:cNvSpPr>
          <p:nvPr>
            <p:custDataLst>
              <p:tags r:id="rId23"/>
            </p:custDataLst>
          </p:nvPr>
        </p:nvSpPr>
        <p:spPr bwMode="auto">
          <a:xfrm>
            <a:off x="8256588" y="5892800"/>
            <a:ext cx="560388" cy="5476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6EDAB847-3B0F-48A2-957D-7F743E1A870B}" type="datetime'''2''''''0''''3''0''''&#10;''ex''''''p''''''''''.&#10;dem''a''nd'">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2030
exp.
demand</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10" name="Text Placeholder 10">
            <a:extLst>
              <a:ext uri="{FF2B5EF4-FFF2-40B4-BE49-F238E27FC236}">
                <a16:creationId xmlns:a16="http://schemas.microsoft.com/office/drawing/2014/main" id="{C90BEAD0-F91B-6C8B-9890-C9DDAB2952C5}"/>
              </a:ext>
            </a:extLst>
          </p:cNvPr>
          <p:cNvSpPr>
            <a:spLocks/>
          </p:cNvSpPr>
          <p:nvPr>
            <p:custDataLst>
              <p:tags r:id="rId24"/>
            </p:custDataLst>
          </p:nvPr>
        </p:nvSpPr>
        <p:spPr bwMode="auto">
          <a:xfrm>
            <a:off x="5916613" y="5892800"/>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CEE7A7F2-FB52-4A3F-B5F2-E90199EA15E3}" type="datetime'''''2''''''''''0''''''2''''''''''''''''''''3'''''''">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2023</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13" name="Text Placeholder 10">
            <a:extLst>
              <a:ext uri="{FF2B5EF4-FFF2-40B4-BE49-F238E27FC236}">
                <a16:creationId xmlns:a16="http://schemas.microsoft.com/office/drawing/2014/main" id="{B5E33DAB-B9E1-D6C5-7E0E-9BB7BDD20125}"/>
              </a:ext>
            </a:extLst>
          </p:cNvPr>
          <p:cNvSpPr>
            <a:spLocks/>
          </p:cNvSpPr>
          <p:nvPr>
            <p:custDataLst>
              <p:tags r:id="rId25"/>
            </p:custDataLst>
          </p:nvPr>
        </p:nvSpPr>
        <p:spPr bwMode="auto">
          <a:xfrm>
            <a:off x="6527800" y="5892800"/>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1E3B3F2A-650F-4EB6-AB93-C6BFE441CC1D}" type="datetime'20''''''''2''''''''''''''''''''4'''''''''''''''">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2024</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6" name="Title 5"/>
          <p:cNvSpPr>
            <a:spLocks noGrp="1"/>
          </p:cNvSpPr>
          <p:nvPr>
            <p:ph type="title"/>
          </p:nvPr>
        </p:nvSpPr>
        <p:spPr>
          <a:xfrm>
            <a:off x="330198" y="523318"/>
            <a:ext cx="11531600" cy="882788"/>
          </a:xfrm>
        </p:spPr>
        <p:txBody>
          <a:bodyPr vert="horz">
            <a:noAutofit/>
          </a:bodyPr>
          <a:lstStyle/>
          <a:p>
            <a:r>
              <a:rPr lang="en-US" dirty="0"/>
              <a:t>Solar PV manufacturing capacity exceeds demand at every step by at least 70%; overcapacity is expected to last at least until 2030s</a:t>
            </a:r>
          </a:p>
        </p:txBody>
      </p:sp>
      <p:sp>
        <p:nvSpPr>
          <p:cNvPr id="18" name="Rectangle 17"/>
          <p:cNvSpPr/>
          <p:nvPr/>
        </p:nvSpPr>
        <p:spPr bwMode="gray">
          <a:xfrm>
            <a:off x="896938" y="2390775"/>
            <a:ext cx="1763713" cy="1284288"/>
          </a:xfrm>
          <a:prstGeom prst="rect">
            <a:avLst/>
          </a:prstGeom>
          <a:solidFill>
            <a:schemeClr val="bg1"/>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276" name="Rectangle 275"/>
          <p:cNvSpPr/>
          <p:nvPr>
            <p:custDataLst>
              <p:tags r:id="rId26"/>
            </p:custDataLst>
          </p:nvPr>
        </p:nvSpPr>
        <p:spPr bwMode="auto">
          <a:xfrm>
            <a:off x="896938" y="2390775"/>
            <a:ext cx="1763713" cy="1284288"/>
          </a:xfrm>
          <a:prstGeom prst="rect">
            <a:avLst/>
          </a:prstGeom>
          <a:noFill/>
          <a:ln w="635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cxnSp>
        <p:nvCxnSpPr>
          <p:cNvPr id="151" name="Straight Connector 150"/>
          <p:cNvCxnSpPr/>
          <p:nvPr>
            <p:custDataLst>
              <p:tags r:id="rId27"/>
            </p:custDataLst>
          </p:nvPr>
        </p:nvCxnSpPr>
        <p:spPr bwMode="gray">
          <a:xfrm>
            <a:off x="971550" y="2544763"/>
            <a:ext cx="373063" cy="0"/>
          </a:xfrm>
          <a:prstGeom prst="line">
            <a:avLst/>
          </a:prstGeom>
          <a:ln w="28575" cap="rnd" cmpd="sng" algn="ctr">
            <a:solidFill>
              <a:schemeClr val="accent6"/>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121" name="Rectangle 120"/>
          <p:cNvSpPr/>
          <p:nvPr>
            <p:custDataLst>
              <p:tags r:id="rId28"/>
            </p:custDataLst>
          </p:nvPr>
        </p:nvSpPr>
        <p:spPr bwMode="auto">
          <a:xfrm>
            <a:off x="1144588" y="2708275"/>
            <a:ext cx="214313" cy="160338"/>
          </a:xfrm>
          <a:prstGeom prst="rect">
            <a:avLst/>
          </a:prstGeom>
          <a:solidFill>
            <a:schemeClr val="accent1"/>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122" name="Rectangle 121"/>
          <p:cNvSpPr/>
          <p:nvPr>
            <p:custDataLst>
              <p:tags r:id="rId29"/>
            </p:custDataLst>
          </p:nvPr>
        </p:nvSpPr>
        <p:spPr bwMode="auto">
          <a:xfrm>
            <a:off x="1144588" y="2951163"/>
            <a:ext cx="214313" cy="160338"/>
          </a:xfrm>
          <a:prstGeom prst="rect">
            <a:avLst/>
          </a:prstGeom>
          <a:solidFill>
            <a:schemeClr val="tx1"/>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123" name="Rectangle 122"/>
          <p:cNvSpPr/>
          <p:nvPr>
            <p:custDataLst>
              <p:tags r:id="rId30"/>
            </p:custDataLst>
          </p:nvPr>
        </p:nvSpPr>
        <p:spPr bwMode="auto">
          <a:xfrm>
            <a:off x="1144588" y="3194050"/>
            <a:ext cx="214313" cy="160338"/>
          </a:xfrm>
          <a:prstGeom prst="rect">
            <a:avLst/>
          </a:prstGeom>
          <a:solidFill>
            <a:schemeClr val="accent3"/>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124" name="Rectangle 123"/>
          <p:cNvSpPr/>
          <p:nvPr>
            <p:custDataLst>
              <p:tags r:id="rId31"/>
            </p:custDataLst>
          </p:nvPr>
        </p:nvSpPr>
        <p:spPr bwMode="auto">
          <a:xfrm>
            <a:off x="1144588" y="3436938"/>
            <a:ext cx="214313" cy="160338"/>
          </a:xfrm>
          <a:prstGeom prst="rect">
            <a:avLst/>
          </a:prstGeom>
          <a:solidFill>
            <a:schemeClr val="accent4"/>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183" name="Diamond 182"/>
          <p:cNvSpPr/>
          <p:nvPr>
            <p:custDataLst>
              <p:tags r:id="rId32"/>
            </p:custDataLst>
          </p:nvPr>
        </p:nvSpPr>
        <p:spPr bwMode="auto">
          <a:xfrm>
            <a:off x="1068388" y="2455863"/>
            <a:ext cx="177800" cy="177800"/>
          </a:xfrm>
          <a:prstGeom prst="diamond">
            <a:avLst/>
          </a:prstGeom>
          <a:solidFill>
            <a:schemeClr val="accent6"/>
          </a:solidFill>
          <a:ln w="9525" cap="flat" cmpd="sng" algn="ctr">
            <a:solidFill>
              <a:schemeClr val="accent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101" name="Text Placeholder 10">
            <a:extLst>
              <a:ext uri="{FF2B5EF4-FFF2-40B4-BE49-F238E27FC236}">
                <a16:creationId xmlns:a16="http://schemas.microsoft.com/office/drawing/2014/main" id="{115DFB91-512B-3844-A114-92FBEDCA92F2}"/>
              </a:ext>
            </a:extLst>
          </p:cNvPr>
          <p:cNvSpPr>
            <a:spLocks/>
          </p:cNvSpPr>
          <p:nvPr>
            <p:custDataLst>
              <p:tags r:id="rId33"/>
            </p:custDataLst>
          </p:nvPr>
        </p:nvSpPr>
        <p:spPr bwMode="auto">
          <a:xfrm>
            <a:off x="1409700" y="2460625"/>
            <a:ext cx="119062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30AF005B-CD6A-406E-B12B-3559CDC2DB75}" type="datetime'''Solar'''' ''''''''''''''''''''P''''V'' de''''m''''''an''''d'">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Solar PV demand</a:t>
            </a:fld>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05" name="Text Placeholder 10">
            <a:extLst>
              <a:ext uri="{FF2B5EF4-FFF2-40B4-BE49-F238E27FC236}">
                <a16:creationId xmlns:a16="http://schemas.microsoft.com/office/drawing/2014/main" id="{115DFB91-512B-3844-A114-92FBEDCA92F2}"/>
              </a:ext>
            </a:extLst>
          </p:cNvPr>
          <p:cNvSpPr>
            <a:spLocks/>
          </p:cNvSpPr>
          <p:nvPr>
            <p:custDataLst>
              <p:tags r:id="rId34"/>
            </p:custDataLst>
          </p:nvPr>
        </p:nvSpPr>
        <p:spPr bwMode="auto">
          <a:xfrm>
            <a:off x="1409700" y="2703513"/>
            <a:ext cx="71596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E4FC59B5-8EB0-42A2-86F5-7A9C5C46DE50}" type="datetime'''''''''''''''''P''''''''''ol''''ys''''''''ili''c''o''n'''''''">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Polysilicon</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106" name="Text Placeholder 10">
            <a:extLst>
              <a:ext uri="{FF2B5EF4-FFF2-40B4-BE49-F238E27FC236}">
                <a16:creationId xmlns:a16="http://schemas.microsoft.com/office/drawing/2014/main" id="{115DFB91-512B-3844-A114-92FBEDCA92F2}"/>
              </a:ext>
            </a:extLst>
          </p:cNvPr>
          <p:cNvSpPr>
            <a:spLocks/>
          </p:cNvSpPr>
          <p:nvPr>
            <p:custDataLst>
              <p:tags r:id="rId35"/>
            </p:custDataLst>
          </p:nvPr>
        </p:nvSpPr>
        <p:spPr bwMode="auto">
          <a:xfrm>
            <a:off x="1409700" y="2946400"/>
            <a:ext cx="476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377FB355-3DD3-4ABD-BDC4-C7F57EDD3870}" type="datetime'W''''''''''a''f''e''''''''''''''''r''s'''''''''''''''">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Wafers</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107" name="Text Placeholder 10">
            <a:extLst>
              <a:ext uri="{FF2B5EF4-FFF2-40B4-BE49-F238E27FC236}">
                <a16:creationId xmlns:a16="http://schemas.microsoft.com/office/drawing/2014/main" id="{115DFB91-512B-3844-A114-92FBEDCA92F2}"/>
              </a:ext>
            </a:extLst>
          </p:cNvPr>
          <p:cNvSpPr>
            <a:spLocks/>
          </p:cNvSpPr>
          <p:nvPr>
            <p:custDataLst>
              <p:tags r:id="rId36"/>
            </p:custDataLst>
          </p:nvPr>
        </p:nvSpPr>
        <p:spPr bwMode="auto">
          <a:xfrm>
            <a:off x="1409700" y="3189288"/>
            <a:ext cx="3365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31AC4818-9BEB-4B8B-B6AC-2BF24845570B}" type="datetime'''C''e''''''''''l''''''''''''''''''ls'''''''">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Cells</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108" name="Text Placeholder 10">
            <a:extLst>
              <a:ext uri="{FF2B5EF4-FFF2-40B4-BE49-F238E27FC236}">
                <a16:creationId xmlns:a16="http://schemas.microsoft.com/office/drawing/2014/main" id="{115DFB91-512B-3844-A114-92FBEDCA92F2}"/>
              </a:ext>
            </a:extLst>
          </p:cNvPr>
          <p:cNvSpPr>
            <a:spLocks/>
          </p:cNvSpPr>
          <p:nvPr>
            <p:custDataLst>
              <p:tags r:id="rId37"/>
            </p:custDataLst>
          </p:nvPr>
        </p:nvSpPr>
        <p:spPr bwMode="auto">
          <a:xfrm>
            <a:off x="1409700" y="3432175"/>
            <a:ext cx="57308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80247D7F-B555-4313-9D05-F5B4B568623D}" type="datetime'''''''''''''''''''''''Mo''''d''''''''''''''''ule''''s'''">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Modules</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287" name="btfpNotesBox440432"/>
          <p:cNvSpPr txBox="1"/>
          <p:nvPr>
            <p:custDataLst>
              <p:tags r:id="rId38"/>
            </p:custDataLst>
          </p:nvPr>
        </p:nvSpPr>
        <p:spPr bwMode="gray">
          <a:xfrm>
            <a:off x="330196" y="6300216"/>
            <a:ext cx="9144000" cy="492443"/>
          </a:xfrm>
          <a:prstGeom prst="rect">
            <a:avLst/>
          </a:prstGeom>
          <a:noFill/>
        </p:spPr>
        <p:txBody>
          <a:bodyPr vert="horz" wrap="square" lIns="0" tIns="0" rIns="0" bIns="0"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Note: Expected demand in 2030 is based on IEA’s Net Zero Emissions (NZE) scenario.</a:t>
            </a:r>
            <a:br>
              <a:rPr kumimoji="0" lang="en-US" sz="800" b="0" i="0" u="none" strike="noStrike" kern="1200" cap="none" spc="0" normalizeH="0" baseline="0" noProof="0" dirty="0">
                <a:ln>
                  <a:noFill/>
                </a:ln>
                <a:solidFill>
                  <a:srgbClr val="000000"/>
                </a:solidFill>
                <a:effectLst/>
                <a:uLnTx/>
                <a:uFillTx/>
                <a:latin typeface="Arial"/>
                <a:ea typeface="+mn-ea"/>
                <a:cs typeface="+mn-cs"/>
              </a:rPr>
            </a:br>
            <a:r>
              <a:rPr kumimoji="0" lang="en-US" sz="800" b="0" i="0" u="none" strike="noStrike" kern="1200" cap="none" spc="0" normalizeH="0" baseline="0" noProof="0" dirty="0">
                <a:ln>
                  <a:noFill/>
                </a:ln>
                <a:solidFill>
                  <a:srgbClr val="000000"/>
                </a:solidFill>
                <a:effectLst/>
                <a:uLnTx/>
                <a:uFillTx/>
                <a:latin typeface="Arial"/>
                <a:ea typeface="+mn-ea"/>
                <a:cs typeface="+mn-cs"/>
              </a:rPr>
              <a:t>Source: IEA,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44"/>
              </a:rPr>
              <a:t>Solar PV </a:t>
            </a:r>
            <a:r>
              <a:rPr lang="en-US" sz="800" dirty="0">
                <a:solidFill>
                  <a:srgbClr val="000000"/>
                </a:solidFill>
                <a:latin typeface="Arial"/>
                <a:hlinkClick r:id="rId44"/>
              </a:rPr>
              <a:t>M</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44"/>
              </a:rPr>
              <a:t>anufacturing</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44"/>
              </a:rPr>
              <a:t> </a:t>
            </a:r>
            <a:r>
              <a:rPr lang="en-US" sz="800" dirty="0">
                <a:solidFill>
                  <a:srgbClr val="000000"/>
                </a:solidFill>
                <a:latin typeface="Arial"/>
                <a:hlinkClick r:id="rId44"/>
              </a:rPr>
              <a:t>C</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44"/>
              </a:rPr>
              <a:t>apacity</a:t>
            </a:r>
            <a:r>
              <a:rPr kumimoji="0" lang="en-US" sz="800" b="0" i="0" u="none" strike="noStrike" kern="1200" cap="none" spc="0" normalizeH="0" baseline="0" noProof="0" dirty="0">
                <a:ln>
                  <a:noFill/>
                </a:ln>
                <a:solidFill>
                  <a:srgbClr val="000000"/>
                </a:solidFill>
                <a:effectLst/>
                <a:uLnTx/>
                <a:uFillTx/>
                <a:latin typeface="Arial"/>
                <a:ea typeface="+mn-ea"/>
                <a:cs typeface="+mn-cs"/>
              </a:rPr>
              <a:t> (2025).</a:t>
            </a: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kumimoji="0" lang="en-US" sz="800" b="0" i="0" u="none" strike="noStrike" kern="1200" cap="none" spc="0" normalizeH="0" baseline="0" noProof="0" dirty="0" err="1">
                <a:ln>
                  <a:noFill/>
                </a:ln>
                <a:solidFill>
                  <a:srgbClr val="000000"/>
                </a:solidFill>
                <a:effectLst/>
                <a:uLnTx/>
                <a:uFillTx/>
                <a:latin typeface="Arial"/>
                <a:ea typeface="+mn-ea"/>
                <a:cs typeface="+mn-cs"/>
              </a:rPr>
              <a:t>Yosafat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rPr>
              <a:t>Partogi</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rPr>
              <a:t>Taicheng</a:t>
            </a:r>
            <a:r>
              <a:rPr kumimoji="0" lang="en-US" sz="800" b="0" i="0" u="none" strike="noStrike" kern="1200" cap="none" spc="0" normalizeH="0" baseline="0" noProof="0" dirty="0">
                <a:ln>
                  <a:noFill/>
                </a:ln>
                <a:solidFill>
                  <a:srgbClr val="000000"/>
                </a:solidFill>
                <a:effectLst/>
                <a:uLnTx/>
                <a:uFillTx/>
                <a:latin typeface="Arial"/>
                <a:ea typeface="+mn-ea"/>
                <a:cs typeface="+mn-cs"/>
              </a:rPr>
              <a:t> Jin, Hassan Riaz, 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45"/>
              </a:rPr>
              <a:t>Gernot Wagner</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46"/>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Kim </a:t>
            </a:r>
            <a:r>
              <a:rPr kumimoji="0" lang="en-US" sz="800" b="0" i="1" u="none" strike="noStrike" kern="1200" cap="none" spc="0" normalizeH="0" baseline="0" noProof="0" dirty="0">
                <a:ln>
                  <a:noFill/>
                </a:ln>
                <a:solidFill>
                  <a:srgbClr val="000000"/>
                </a:solidFill>
                <a:effectLst/>
                <a:uLnTx/>
                <a:uFillTx/>
                <a:latin typeface="Arial"/>
                <a:ea typeface="+mn-ea"/>
                <a:cs typeface="+mn-cs"/>
              </a:rPr>
              <a:t>et al., </a:t>
            </a:r>
            <a:r>
              <a:rPr kumimoji="0" lang="en-US" sz="800" b="0" i="0" u="none" strike="noStrike" kern="1200" cap="none" spc="0" normalizeH="0" baseline="0" noProof="0" dirty="0">
                <a:ln>
                  <a:noFill/>
                </a:ln>
                <a:solidFill>
                  <a:srgbClr val="000000"/>
                </a:solidFill>
                <a:effectLst/>
                <a:uLnTx/>
                <a:uFillTx/>
                <a:latin typeface="Arial"/>
                <a:ea typeface="+mn-ea"/>
                <a:cs typeface="+mn-cs"/>
              </a:rPr>
              <a:t>“</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47"/>
              </a:rPr>
              <a:t>Scaling Solar</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a:solidFill>
                  <a:srgbClr val="000000"/>
                </a:solidFill>
                <a:latin typeface="Arial"/>
              </a:rPr>
              <a:t>14 August 2025</a:t>
            </a:r>
            <a:r>
              <a:rPr kumimoji="0" lang="en-US" sz="800" b="0" i="0" u="none" strike="noStrike" kern="1200" cap="none" spc="0" normalizeH="0" baseline="0" noProof="0" dirty="0">
                <a:ln>
                  <a:noFill/>
                </a:ln>
                <a:solidFill>
                  <a:srgbClr val="000000"/>
                </a:solidFill>
                <a:effectLst/>
                <a:uLnTx/>
                <a:uFillTx/>
                <a:latin typeface="Arial"/>
                <a:ea typeface="+mn-ea"/>
                <a:cs typeface="+mn-cs"/>
              </a:rPr>
              <a:t>).</a:t>
            </a:r>
          </a:p>
        </p:txBody>
      </p:sp>
      <p:cxnSp>
        <p:nvCxnSpPr>
          <p:cNvPr id="351" name="Straight Connector 350"/>
          <p:cNvCxnSpPr/>
          <p:nvPr/>
        </p:nvCxnSpPr>
        <p:spPr bwMode="gray">
          <a:xfrm>
            <a:off x="7379970" y="2300289"/>
            <a:ext cx="0" cy="4019390"/>
          </a:xfrm>
          <a:prstGeom prst="line">
            <a:avLst/>
          </a:prstGeom>
          <a:ln w="19050" cap="flat" cmpd="sng" algn="ctr">
            <a:solidFill>
              <a:srgbClr val="B4B4B4"/>
            </a:solidFill>
            <a:prstDash val="dash"/>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5" name="btfpCallout806132"/>
          <p:cNvSpPr/>
          <p:nvPr/>
        </p:nvSpPr>
        <p:spPr bwMode="gray">
          <a:xfrm>
            <a:off x="4612876" y="2335440"/>
            <a:ext cx="2164382" cy="746125"/>
          </a:xfrm>
          <a:prstGeom prst="wedgeRectCallout">
            <a:avLst>
              <a:gd name="adj1" fmla="val 46255"/>
              <a:gd name="adj2" fmla="val 104876"/>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noAutofit/>
          </a:bodyPr>
          <a:lstStyle/>
          <a:p>
            <a:pPr marL="0" marR="0" lvl="1" indent="0" algn="l" defTabSz="711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Arial"/>
                <a:ea typeface="+mn-ea"/>
                <a:cs typeface="+mn-cs"/>
              </a:rPr>
              <a:t>In 2024, the lowest capacity in the production chain was for wafers at 1118 GW vs. demand of 507 GW, resulting in 120% overcapacity.</a:t>
            </a:r>
          </a:p>
        </p:txBody>
      </p:sp>
      <p:grpSp>
        <p:nvGrpSpPr>
          <p:cNvPr id="2" name="Group 1">
            <a:extLst>
              <a:ext uri="{FF2B5EF4-FFF2-40B4-BE49-F238E27FC236}">
                <a16:creationId xmlns:a16="http://schemas.microsoft.com/office/drawing/2014/main" id="{47F4DA5D-758A-05EA-B87F-705FF70ED93B}"/>
              </a:ext>
            </a:extLst>
          </p:cNvPr>
          <p:cNvGrpSpPr/>
          <p:nvPr/>
        </p:nvGrpSpPr>
        <p:grpSpPr>
          <a:xfrm>
            <a:off x="330198" y="1554480"/>
            <a:ext cx="8512177" cy="318997"/>
            <a:chOff x="330198" y="1554480"/>
            <a:chExt cx="8512177" cy="318997"/>
          </a:xfrm>
        </p:grpSpPr>
        <p:sp>
          <p:nvSpPr>
            <p:cNvPr id="38" name="btfpColumnHeaderBoxText502055"/>
            <p:cNvSpPr txBox="1"/>
            <p:nvPr/>
          </p:nvSpPr>
          <p:spPr bwMode="gray">
            <a:xfrm>
              <a:off x="330198" y="1554480"/>
              <a:ext cx="8512177" cy="288219"/>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Since 2017, solar PV manufacturing capacity has outstripped demand</a:t>
              </a:r>
            </a:p>
          </p:txBody>
        </p:sp>
        <p:cxnSp>
          <p:nvCxnSpPr>
            <p:cNvPr id="39" name="btfpColumnHeaderBoxLine502055"/>
            <p:cNvCxnSpPr>
              <a:cxnSpLocks/>
            </p:cNvCxnSpPr>
            <p:nvPr/>
          </p:nvCxnSpPr>
          <p:spPr bwMode="gray">
            <a:xfrm>
              <a:off x="330198" y="1873477"/>
              <a:ext cx="8512177"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48" name="TextBox 8">
            <a:extLst>
              <a:ext uri="{FF2B5EF4-FFF2-40B4-BE49-F238E27FC236}">
                <a16:creationId xmlns:a16="http://schemas.microsoft.com/office/drawing/2014/main" id="{0C657577-D6D1-3C12-9C56-626BDB83BA4C}"/>
              </a:ext>
            </a:extLst>
          </p:cNvPr>
          <p:cNvSpPr txBox="1"/>
          <p:nvPr/>
        </p:nvSpPr>
        <p:spPr bwMode="gray">
          <a:xfrm>
            <a:off x="9090025" y="1554480"/>
            <a:ext cx="2825220" cy="3500958"/>
          </a:xfrm>
          <a:prstGeom prst="rect">
            <a:avLst/>
          </a:prstGeom>
          <a:solidFill>
            <a:srgbClr val="E3E8EE"/>
          </a:solidFill>
        </p:spPr>
        <p:txBody>
          <a:bodyPr wrap="square" lIns="137160" tIns="137160" rIns="274320" bIns="137160" rtlCol="0">
            <a:spAutoFit/>
          </a:bodyPr>
          <a:lstStyle/>
          <a:p>
            <a:pPr marL="0" marR="0" lvl="0" indent="0" algn="l" defTabSz="711200" rtl="0" eaLnBrk="1" fontAlgn="auto" latinLnBrk="0" hangingPunct="1">
              <a:lnSpc>
                <a:spcPct val="100000"/>
              </a:lnSpc>
              <a:spcBef>
                <a:spcPts val="600"/>
              </a:spcBef>
              <a:spcAft>
                <a:spcPts val="60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Observations</a:t>
            </a:r>
            <a:endParaRPr kumimoji="0" lang="en-US" sz="1250" b="0" i="0" u="none" strike="noStrike" kern="1200" cap="none" spc="0" normalizeH="0" baseline="0" noProof="0" dirty="0">
              <a:ln>
                <a:noFill/>
              </a:ln>
              <a:solidFill>
                <a:srgbClr val="000000"/>
              </a:solidFill>
              <a:effectLst/>
              <a:uLnTx/>
              <a:uFillTx/>
              <a:latin typeface="Arial"/>
              <a:ea typeface="+mn-ea"/>
              <a:cs typeface="+mn-cs"/>
            </a:endParaRP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Since 2015, </a:t>
            </a:r>
            <a:r>
              <a:rPr kumimoji="0" lang="en-US" sz="1050" b="1" i="0" u="none" strike="noStrike" kern="1200" cap="none" spc="0" normalizeH="0" baseline="0" noProof="0" dirty="0">
                <a:ln>
                  <a:noFill/>
                </a:ln>
                <a:solidFill>
                  <a:srgbClr val="000000"/>
                </a:solidFill>
                <a:effectLst/>
                <a:uLnTx/>
                <a:uFillTx/>
                <a:latin typeface="Arial"/>
                <a:ea typeface="+mn-ea"/>
                <a:cs typeface="+mn-cs"/>
              </a:rPr>
              <a:t>global solar PV manufacturing capacity </a:t>
            </a:r>
            <a:r>
              <a:rPr kumimoji="0" lang="en-US" sz="1050" b="0" i="0" u="none" strike="noStrike" kern="1200" cap="none" spc="0" normalizeH="0" baseline="0" noProof="0" dirty="0">
                <a:ln>
                  <a:noFill/>
                </a:ln>
                <a:solidFill>
                  <a:srgbClr val="000000"/>
                </a:solidFill>
                <a:effectLst/>
                <a:uLnTx/>
                <a:uFillTx/>
                <a:latin typeface="Arial"/>
                <a:ea typeface="+mn-ea"/>
                <a:cs typeface="+mn-cs"/>
              </a:rPr>
              <a:t>has </a:t>
            </a:r>
            <a:r>
              <a:rPr kumimoji="0" lang="en-US" sz="1050" b="1" i="0" u="none" strike="noStrike" kern="1200" cap="none" spc="0" normalizeH="0" baseline="0" noProof="0" dirty="0">
                <a:ln>
                  <a:noFill/>
                </a:ln>
                <a:solidFill>
                  <a:srgbClr val="000000"/>
                </a:solidFill>
                <a:effectLst/>
                <a:uLnTx/>
                <a:uFillTx/>
                <a:latin typeface="Arial"/>
                <a:ea typeface="+mn-ea"/>
                <a:cs typeface="+mn-cs"/>
              </a:rPr>
              <a:t>consistently exceeded demand</a:t>
            </a:r>
            <a:r>
              <a:rPr kumimoji="0" lang="en-US" sz="1050" b="0" i="0" u="none" strike="noStrike" kern="1200" cap="none" spc="0" normalizeH="0" baseline="0" noProof="0" dirty="0">
                <a:ln>
                  <a:noFill/>
                </a:ln>
                <a:solidFill>
                  <a:srgbClr val="000000"/>
                </a:solidFill>
                <a:effectLst/>
                <a:uLnTx/>
                <a:uFillTx/>
                <a:latin typeface="Arial"/>
                <a:ea typeface="+mn-ea"/>
                <a:cs typeface="+mn-cs"/>
              </a:rPr>
              <a:t>.</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Global capacity </a:t>
            </a:r>
            <a:r>
              <a:rPr kumimoji="0" lang="en-US" sz="1050" b="0" i="0" u="none" strike="noStrike" kern="1200" cap="none" spc="0" normalizeH="0" baseline="0" noProof="0" dirty="0">
                <a:ln>
                  <a:noFill/>
                </a:ln>
                <a:solidFill>
                  <a:srgbClr val="000000"/>
                </a:solidFill>
                <a:effectLst/>
                <a:uLnTx/>
                <a:uFillTx/>
                <a:latin typeface="Arial"/>
                <a:ea typeface="+mn-ea"/>
                <a:cs typeface="+mn-cs"/>
              </a:rPr>
              <a:t>is expected to </a:t>
            </a:r>
            <a:r>
              <a:rPr kumimoji="0" lang="en-US" sz="1050" b="1" i="0" u="none" strike="noStrike" kern="1200" cap="none" spc="0" normalizeH="0" baseline="0" noProof="0" dirty="0">
                <a:ln>
                  <a:noFill/>
                </a:ln>
                <a:solidFill>
                  <a:srgbClr val="000000"/>
                </a:solidFill>
                <a:effectLst/>
                <a:uLnTx/>
                <a:uFillTx/>
                <a:latin typeface="Arial"/>
                <a:ea typeface="+mn-ea"/>
                <a:cs typeface="+mn-cs"/>
              </a:rPr>
              <a:t>more than double </a:t>
            </a:r>
            <a:r>
              <a:rPr kumimoji="0" lang="en-US" sz="1050" b="0" i="0" u="none" strike="noStrike" kern="1200" cap="none" spc="0" normalizeH="0" baseline="0" noProof="0" dirty="0">
                <a:ln>
                  <a:noFill/>
                </a:ln>
                <a:solidFill>
                  <a:srgbClr val="000000"/>
                </a:solidFill>
                <a:effectLst/>
                <a:uLnTx/>
                <a:uFillTx/>
                <a:latin typeface="Arial"/>
                <a:ea typeface="+mn-ea"/>
                <a:cs typeface="+mn-cs"/>
              </a:rPr>
              <a:t>in the </a:t>
            </a:r>
            <a:r>
              <a:rPr kumimoji="0" lang="en-US" sz="1050" b="1" i="0" u="none" strike="noStrike" kern="1200" cap="none" spc="0" normalizeH="0" baseline="0" noProof="0" dirty="0">
                <a:ln>
                  <a:noFill/>
                </a:ln>
                <a:solidFill>
                  <a:srgbClr val="000000"/>
                </a:solidFill>
                <a:effectLst/>
                <a:uLnTx/>
                <a:uFillTx/>
                <a:latin typeface="Arial"/>
                <a:ea typeface="+mn-ea"/>
                <a:cs typeface="+mn-cs"/>
              </a:rPr>
              <a:t>next five years</a:t>
            </a:r>
            <a:r>
              <a:rPr kumimoji="0" lang="en-US" sz="1050" b="0" i="0" u="none" strike="noStrike" kern="1200" cap="none" spc="0" normalizeH="0" baseline="0" noProof="0" dirty="0">
                <a:ln>
                  <a:noFill/>
                </a:ln>
                <a:solidFill>
                  <a:srgbClr val="000000"/>
                </a:solidFill>
                <a:effectLst/>
                <a:uLnTx/>
                <a:uFillTx/>
                <a:latin typeface="Arial"/>
                <a:ea typeface="+mn-ea"/>
                <a:cs typeface="+mn-cs"/>
              </a:rPr>
              <a:t>, based on </a:t>
            </a:r>
            <a:r>
              <a:rPr kumimoji="0" lang="en-US" sz="1050" b="1" i="0" u="none" strike="noStrike" kern="1200" cap="none" spc="0" normalizeH="0" baseline="0" noProof="0" dirty="0">
                <a:ln>
                  <a:noFill/>
                </a:ln>
                <a:solidFill>
                  <a:srgbClr val="000000"/>
                </a:solidFill>
                <a:effectLst/>
                <a:uLnTx/>
                <a:uFillTx/>
                <a:latin typeface="Arial"/>
                <a:ea typeface="+mn-ea"/>
                <a:cs typeface="+mn-cs"/>
              </a:rPr>
              <a:t>investment announcements </a:t>
            </a:r>
            <a:r>
              <a:rPr kumimoji="0" lang="en-US" sz="1050" b="0" i="0" u="none" strike="noStrike" kern="1200" cap="none" spc="0" normalizeH="0" baseline="0" noProof="0" dirty="0">
                <a:ln>
                  <a:noFill/>
                </a:ln>
                <a:solidFill>
                  <a:srgbClr val="000000"/>
                </a:solidFill>
                <a:effectLst/>
                <a:uLnTx/>
                <a:uFillTx/>
                <a:latin typeface="Arial"/>
                <a:ea typeface="+mn-ea"/>
                <a:cs typeface="+mn-cs"/>
              </a:rPr>
              <a:t>and the </a:t>
            </a:r>
            <a:r>
              <a:rPr kumimoji="0" lang="en-US" sz="1050" b="1" i="0" u="none" strike="noStrike" kern="1200" cap="none" spc="0" normalizeH="0" baseline="0" noProof="0" dirty="0">
                <a:ln>
                  <a:noFill/>
                </a:ln>
                <a:solidFill>
                  <a:srgbClr val="000000"/>
                </a:solidFill>
                <a:effectLst/>
                <a:uLnTx/>
                <a:uFillTx/>
                <a:latin typeface="Arial"/>
                <a:ea typeface="+mn-ea"/>
                <a:cs typeface="+mn-cs"/>
              </a:rPr>
              <a:t>expected impact of industrial policies</a:t>
            </a:r>
            <a:r>
              <a:rPr kumimoji="0" lang="en-US" sz="1050" b="0" i="0" u="none" strike="noStrike" kern="1200" cap="none" spc="0" normalizeH="0" baseline="0" noProof="0" dirty="0">
                <a:ln>
                  <a:noFill/>
                </a:ln>
                <a:solidFill>
                  <a:srgbClr val="000000"/>
                </a:solidFill>
                <a:effectLst/>
                <a:uLnTx/>
                <a:uFillTx/>
                <a:latin typeface="Arial"/>
                <a:ea typeface="+mn-ea"/>
                <a:cs typeface="+mn-cs"/>
              </a:rPr>
              <a:t>:</a:t>
            </a:r>
          </a:p>
          <a:p>
            <a:pPr marL="355600" marR="0" lvl="1" indent="-177800" algn="l" defTabSz="711200" rtl="0" eaLnBrk="1" fontAlgn="auto" latinLnBrk="0" hangingPunct="1">
              <a:lnSpc>
                <a:spcPct val="100000"/>
              </a:lnSpc>
              <a:spcBef>
                <a:spcPts val="600"/>
              </a:spcBef>
              <a:spcAft>
                <a:spcPts val="0"/>
              </a:spcAft>
              <a:buClrTx/>
              <a:buSzTx/>
              <a:buFontTx/>
              <a:buChar char="–"/>
              <a:tabLst/>
              <a:defRPr/>
            </a:pPr>
            <a:r>
              <a:rPr kumimoji="0" lang="en-US" sz="850" b="1" i="0" u="none" strike="noStrike" kern="1200" cap="none" spc="0" normalizeH="0" baseline="0" noProof="0" dirty="0">
                <a:ln>
                  <a:noFill/>
                </a:ln>
                <a:solidFill>
                  <a:srgbClr val="000000"/>
                </a:solidFill>
                <a:effectLst/>
                <a:uLnTx/>
                <a:uFillTx/>
                <a:latin typeface="Arial"/>
                <a:ea typeface="+mn-ea"/>
                <a:cs typeface="+mn-cs"/>
              </a:rPr>
              <a:t>IRA </a:t>
            </a:r>
            <a:r>
              <a:rPr kumimoji="0" lang="en-US" sz="850" b="0" i="0" u="none" strike="noStrike" kern="1200" cap="none" spc="0" normalizeH="0" baseline="0" noProof="0" dirty="0">
                <a:ln>
                  <a:noFill/>
                </a:ln>
                <a:solidFill>
                  <a:srgbClr val="000000"/>
                </a:solidFill>
                <a:effectLst/>
                <a:uLnTx/>
                <a:uFillTx/>
                <a:latin typeface="Arial"/>
                <a:ea typeface="+mn-ea"/>
                <a:cs typeface="+mn-cs"/>
              </a:rPr>
              <a:t>– United States</a:t>
            </a:r>
          </a:p>
          <a:p>
            <a:pPr marL="355600" marR="0" lvl="1" indent="-177800" algn="l" defTabSz="711200" rtl="0" eaLnBrk="1" fontAlgn="auto" latinLnBrk="0" hangingPunct="1">
              <a:lnSpc>
                <a:spcPct val="100000"/>
              </a:lnSpc>
              <a:spcBef>
                <a:spcPts val="600"/>
              </a:spcBef>
              <a:spcAft>
                <a:spcPts val="0"/>
              </a:spcAft>
              <a:buClrTx/>
              <a:buSzTx/>
              <a:buFontTx/>
              <a:buChar char="–"/>
              <a:tabLst/>
              <a:defRPr/>
            </a:pPr>
            <a:r>
              <a:rPr kumimoji="0" lang="en-US" sz="850" b="1" i="0" u="none" strike="noStrike" kern="1200" cap="none" spc="0" normalizeH="0" baseline="0" noProof="0" dirty="0">
                <a:ln>
                  <a:noFill/>
                </a:ln>
                <a:solidFill>
                  <a:srgbClr val="000000"/>
                </a:solidFill>
                <a:effectLst/>
                <a:uLnTx/>
                <a:uFillTx/>
                <a:latin typeface="Arial"/>
                <a:ea typeface="+mn-ea"/>
                <a:cs typeface="+mn-cs"/>
              </a:rPr>
              <a:t>The Green Deal </a:t>
            </a:r>
            <a:r>
              <a:rPr kumimoji="0" lang="en-US" sz="850" b="0" i="0" u="none" strike="noStrike" kern="1200" cap="none" spc="0" normalizeH="0" baseline="0" noProof="0" dirty="0">
                <a:ln>
                  <a:noFill/>
                </a:ln>
                <a:solidFill>
                  <a:srgbClr val="000000"/>
                </a:solidFill>
                <a:effectLst/>
                <a:uLnTx/>
                <a:uFillTx/>
                <a:latin typeface="Arial"/>
                <a:ea typeface="+mn-ea"/>
                <a:cs typeface="+mn-cs"/>
              </a:rPr>
              <a:t>– EU</a:t>
            </a:r>
          </a:p>
          <a:p>
            <a:pPr marL="355600" marR="0" lvl="1" indent="-177800" algn="l" defTabSz="711200" rtl="0" eaLnBrk="1" fontAlgn="auto" latinLnBrk="0" hangingPunct="1">
              <a:lnSpc>
                <a:spcPct val="100000"/>
              </a:lnSpc>
              <a:spcBef>
                <a:spcPts val="600"/>
              </a:spcBef>
              <a:spcAft>
                <a:spcPts val="0"/>
              </a:spcAft>
              <a:buClrTx/>
              <a:buSzTx/>
              <a:buFontTx/>
              <a:buChar char="–"/>
              <a:tabLst/>
              <a:defRPr/>
            </a:pPr>
            <a:r>
              <a:rPr kumimoji="0" lang="en-US" sz="850" b="1" i="0" u="none" strike="noStrike" kern="1200" cap="none" spc="0" normalizeH="0" baseline="0" noProof="0" dirty="0">
                <a:ln>
                  <a:noFill/>
                </a:ln>
                <a:solidFill>
                  <a:srgbClr val="000000"/>
                </a:solidFill>
                <a:effectLst/>
                <a:uLnTx/>
                <a:uFillTx/>
                <a:latin typeface="Arial"/>
                <a:ea typeface="+mn-ea"/>
                <a:cs typeface="+mn-cs"/>
              </a:rPr>
              <a:t>Production Linked Initiative </a:t>
            </a:r>
            <a:r>
              <a:rPr kumimoji="0" lang="en-US" sz="850" b="0" i="0" u="none" strike="noStrike" kern="1200" cap="none" spc="0" normalizeH="0" baseline="0" noProof="0" dirty="0">
                <a:ln>
                  <a:noFill/>
                </a:ln>
                <a:solidFill>
                  <a:srgbClr val="000000"/>
                </a:solidFill>
                <a:effectLst/>
                <a:uLnTx/>
                <a:uFillTx/>
                <a:latin typeface="Arial"/>
                <a:ea typeface="+mn-ea"/>
                <a:cs typeface="+mn-cs"/>
              </a:rPr>
              <a:t>– India</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With </a:t>
            </a:r>
            <a:r>
              <a:rPr kumimoji="0" lang="en-US" sz="1050" b="1" i="0" u="none" strike="noStrike" kern="1200" cap="none" spc="0" normalizeH="0" baseline="0" noProof="0" dirty="0">
                <a:ln>
                  <a:noFill/>
                </a:ln>
                <a:solidFill>
                  <a:srgbClr val="000000"/>
                </a:solidFill>
                <a:effectLst/>
                <a:uLnTx/>
                <a:uFillTx/>
                <a:latin typeface="Arial"/>
                <a:ea typeface="+mn-ea"/>
                <a:cs typeface="+mn-cs"/>
              </a:rPr>
              <a:t>demand in 2030 </a:t>
            </a:r>
            <a:r>
              <a:rPr kumimoji="0" lang="en-US" sz="1050" b="0" i="0" u="none" strike="noStrike" kern="1200" cap="none" spc="0" normalizeH="0" baseline="0" noProof="0" dirty="0">
                <a:ln>
                  <a:noFill/>
                </a:ln>
                <a:solidFill>
                  <a:srgbClr val="000000"/>
                </a:solidFill>
                <a:effectLst/>
                <a:uLnTx/>
                <a:uFillTx/>
                <a:latin typeface="Arial"/>
                <a:ea typeface="+mn-ea"/>
                <a:cs typeface="+mn-cs"/>
              </a:rPr>
              <a:t>expected at </a:t>
            </a:r>
            <a:r>
              <a:rPr kumimoji="0" lang="en-US" sz="1050" b="1" i="0" u="none" strike="noStrike" kern="1200" cap="none" spc="0" normalizeH="0" baseline="0" noProof="0" dirty="0">
                <a:ln>
                  <a:noFill/>
                </a:ln>
                <a:solidFill>
                  <a:srgbClr val="000000"/>
                </a:solidFill>
                <a:effectLst/>
                <a:uLnTx/>
                <a:uFillTx/>
                <a:latin typeface="Arial"/>
                <a:ea typeface="+mn-ea"/>
                <a:cs typeface="+mn-cs"/>
              </a:rPr>
              <a:t>900 gigawatts per year</a:t>
            </a:r>
            <a:r>
              <a:rPr kumimoji="0" lang="en-US" sz="1050" b="0" i="0" u="none" strike="noStrike" kern="1200" cap="none" spc="0" normalizeH="0" baseline="0" noProof="0" dirty="0">
                <a:ln>
                  <a:noFill/>
                </a:ln>
                <a:solidFill>
                  <a:srgbClr val="000000"/>
                </a:solidFill>
                <a:effectLst/>
                <a:uLnTx/>
                <a:uFillTx/>
                <a:latin typeface="Arial"/>
                <a:ea typeface="+mn-ea"/>
                <a:cs typeface="+mn-cs"/>
              </a:rPr>
              <a:t>, all currently announced production capacity would result in a </a:t>
            </a:r>
            <a:r>
              <a:rPr kumimoji="0" lang="en-US" sz="1050" b="1" i="0" u="none" strike="noStrike" kern="1200" cap="none" spc="0" normalizeH="0" baseline="0" noProof="0" dirty="0">
                <a:ln>
                  <a:noFill/>
                </a:ln>
                <a:solidFill>
                  <a:srgbClr val="000000"/>
                </a:solidFill>
                <a:effectLst/>
                <a:uLnTx/>
                <a:uFillTx/>
                <a:latin typeface="Arial"/>
                <a:ea typeface="+mn-ea"/>
                <a:cs typeface="+mn-cs"/>
              </a:rPr>
              <a:t>9% overcapacity in 2030</a:t>
            </a:r>
            <a:r>
              <a:rPr kumimoji="0" lang="en-US" sz="1050" b="0" i="0" u="none" strike="noStrike" kern="1200" cap="none" spc="0" normalizeH="0" baseline="0" noProof="0" dirty="0">
                <a:ln>
                  <a:noFill/>
                </a:ln>
                <a:solidFill>
                  <a:srgbClr val="000000"/>
                </a:solidFill>
                <a:effectLst/>
                <a:uLnTx/>
                <a:uFillTx/>
                <a:latin typeface="Arial"/>
                <a:ea typeface="+mn-ea"/>
                <a:cs typeface="+mn-cs"/>
              </a:rPr>
              <a:t>.</a:t>
            </a:r>
          </a:p>
        </p:txBody>
      </p:sp>
    </p:spTree>
    <p:custDataLst>
      <p:tags r:id="rId1"/>
    </p:custDataLst>
    <p:extLst>
      <p:ext uri="{BB962C8B-B14F-4D97-AF65-F5344CB8AC3E}">
        <p14:creationId xmlns:p14="http://schemas.microsoft.com/office/powerpoint/2010/main" val="4715051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D007F05-16B7-1519-E9F7-E0F19C2FA597}"/>
              </a:ext>
            </a:extLst>
          </p:cNvPr>
          <p:cNvGraphicFramePr>
            <a:graphicFrameLocks/>
          </p:cNvGraphicFramePr>
          <p:nvPr>
            <p:custDataLst>
              <p:tags r:id="rId2"/>
            </p:custDataLst>
            <p:extLst>
              <p:ext uri="{D42A27DB-BD31-4B8C-83A1-F6EECF244321}">
                <p14:modId xmlns:p14="http://schemas.microsoft.com/office/powerpoint/2010/main" val="38768780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1" imgW="484" imgH="486" progId="TCLayout.ActiveDocument.1">
                  <p:embed/>
                </p:oleObj>
              </mc:Choice>
              <mc:Fallback>
                <p:oleObj name="think-cell Slide" r:id="rId81" imgW="484" imgH="486" progId="TCLayout.ActiveDocument.1">
                  <p:embed/>
                  <p:pic>
                    <p:nvPicPr>
                      <p:cNvPr id="7" name="think-cell data - do not delete" hidden="1">
                        <a:extLst>
                          <a:ext uri="{FF2B5EF4-FFF2-40B4-BE49-F238E27FC236}">
                            <a16:creationId xmlns:a16="http://schemas.microsoft.com/office/drawing/2014/main" id="{BD007F05-16B7-1519-E9F7-E0F19C2FA597}"/>
                          </a:ext>
                        </a:extLst>
                      </p:cNvPr>
                      <p:cNvPicPr/>
                      <p:nvPr/>
                    </p:nvPicPr>
                    <p:blipFill>
                      <a:blip r:embed="rId82"/>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E73B939C-5455-FFA8-0D08-6618F665EB1E}"/>
              </a:ext>
            </a:extLst>
          </p:cNvPr>
          <p:cNvSpPr>
            <a:spLocks noGrp="1"/>
          </p:cNvSpPr>
          <p:nvPr>
            <p:ph type="title"/>
          </p:nvPr>
        </p:nvSpPr>
        <p:spPr/>
        <p:txBody>
          <a:bodyPr vert="horz">
            <a:noAutofit/>
          </a:bodyPr>
          <a:lstStyle/>
          <a:p>
            <a:r>
              <a:rPr lang="en-US" dirty="0"/>
              <a:t>Bolstered by the IRA, the United States’ solar PV manufacturing capacity grew ~50% annually since 2020</a:t>
            </a:r>
          </a:p>
        </p:txBody>
      </p:sp>
      <p:cxnSp>
        <p:nvCxnSpPr>
          <p:cNvPr id="58" name="Straight Connector 57"/>
          <p:cNvCxnSpPr/>
          <p:nvPr>
            <p:custDataLst>
              <p:tags r:id="rId3"/>
            </p:custDataLst>
          </p:nvPr>
        </p:nvCxnSpPr>
        <p:spPr bwMode="gray">
          <a:xfrm>
            <a:off x="4862513" y="5546725"/>
            <a:ext cx="310991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59" name="Straight Connector 58"/>
          <p:cNvCxnSpPr/>
          <p:nvPr>
            <p:custDataLst>
              <p:tags r:id="rId4"/>
            </p:custDataLst>
          </p:nvPr>
        </p:nvCxnSpPr>
        <p:spPr bwMode="gray">
          <a:xfrm>
            <a:off x="4862513" y="5245100"/>
            <a:ext cx="310991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60" name="Straight Connector 59"/>
          <p:cNvCxnSpPr/>
          <p:nvPr>
            <p:custDataLst>
              <p:tags r:id="rId5"/>
            </p:custDataLst>
          </p:nvPr>
        </p:nvCxnSpPr>
        <p:spPr bwMode="gray">
          <a:xfrm>
            <a:off x="4862513" y="4945063"/>
            <a:ext cx="310991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61" name="Straight Connector 60"/>
          <p:cNvCxnSpPr/>
          <p:nvPr>
            <p:custDataLst>
              <p:tags r:id="rId6"/>
            </p:custDataLst>
          </p:nvPr>
        </p:nvCxnSpPr>
        <p:spPr bwMode="gray">
          <a:xfrm>
            <a:off x="4862513" y="4643438"/>
            <a:ext cx="310991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62" name="Straight Connector 61"/>
          <p:cNvCxnSpPr/>
          <p:nvPr>
            <p:custDataLst>
              <p:tags r:id="rId7"/>
            </p:custDataLst>
          </p:nvPr>
        </p:nvCxnSpPr>
        <p:spPr bwMode="gray">
          <a:xfrm>
            <a:off x="4862513" y="4343400"/>
            <a:ext cx="310991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63" name="Straight Connector 62"/>
          <p:cNvCxnSpPr/>
          <p:nvPr>
            <p:custDataLst>
              <p:tags r:id="rId8"/>
            </p:custDataLst>
          </p:nvPr>
        </p:nvCxnSpPr>
        <p:spPr bwMode="gray">
          <a:xfrm>
            <a:off x="4862513" y="4041775"/>
            <a:ext cx="310991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96" name="Straight Connector 895"/>
          <p:cNvCxnSpPr/>
          <p:nvPr>
            <p:custDataLst>
              <p:tags r:id="rId9"/>
            </p:custDataLst>
          </p:nvPr>
        </p:nvCxnSpPr>
        <p:spPr bwMode="gray">
          <a:xfrm>
            <a:off x="4862513" y="3741738"/>
            <a:ext cx="310991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97" name="Straight Connector 896"/>
          <p:cNvCxnSpPr/>
          <p:nvPr>
            <p:custDataLst>
              <p:tags r:id="rId10"/>
            </p:custDataLst>
          </p:nvPr>
        </p:nvCxnSpPr>
        <p:spPr bwMode="gray">
          <a:xfrm>
            <a:off x="4862513" y="3440113"/>
            <a:ext cx="310991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98" name="Straight Connector 897"/>
          <p:cNvCxnSpPr/>
          <p:nvPr>
            <p:custDataLst>
              <p:tags r:id="rId11"/>
            </p:custDataLst>
          </p:nvPr>
        </p:nvCxnSpPr>
        <p:spPr bwMode="gray">
          <a:xfrm>
            <a:off x="4862513" y="3140075"/>
            <a:ext cx="310991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99" name="Straight Connector 898"/>
          <p:cNvCxnSpPr/>
          <p:nvPr>
            <p:custDataLst>
              <p:tags r:id="rId12"/>
            </p:custDataLst>
          </p:nvPr>
        </p:nvCxnSpPr>
        <p:spPr bwMode="gray">
          <a:xfrm>
            <a:off x="4862513" y="2838450"/>
            <a:ext cx="310991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5A129AC9-110F-4898-FE00-AA11F3277832}"/>
              </a:ext>
            </a:extLst>
          </p:cNvPr>
          <p:cNvCxnSpPr/>
          <p:nvPr>
            <p:custDataLst>
              <p:tags r:id="rId13"/>
            </p:custDataLst>
          </p:nvPr>
        </p:nvCxnSpPr>
        <p:spPr bwMode="gray">
          <a:xfrm>
            <a:off x="4862513" y="2538413"/>
            <a:ext cx="310991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5E613A30-5CCF-E2FA-2BBA-1147352AA717}"/>
              </a:ext>
            </a:extLst>
          </p:cNvPr>
          <p:cNvCxnSpPr/>
          <p:nvPr>
            <p:custDataLst>
              <p:tags r:id="rId14"/>
            </p:custDataLst>
          </p:nvPr>
        </p:nvCxnSpPr>
        <p:spPr bwMode="gray">
          <a:xfrm>
            <a:off x="4862513" y="2236788"/>
            <a:ext cx="310991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52" name="Chart 51">
            <a:extLst>
              <a:ext uri="{FF2B5EF4-FFF2-40B4-BE49-F238E27FC236}">
                <a16:creationId xmlns:a16="http://schemas.microsoft.com/office/drawing/2014/main" id="{9425C63E-5E42-51E7-4FD0-C32ED0FEAC92}"/>
              </a:ext>
            </a:extLst>
          </p:cNvPr>
          <p:cNvGraphicFramePr/>
          <p:nvPr>
            <p:custDataLst>
              <p:tags r:id="rId15"/>
            </p:custDataLst>
            <p:extLst>
              <p:ext uri="{D42A27DB-BD31-4B8C-83A1-F6EECF244321}">
                <p14:modId xmlns:p14="http://schemas.microsoft.com/office/powerpoint/2010/main" val="3411202533"/>
              </p:ext>
            </p:extLst>
          </p:nvPr>
        </p:nvGraphicFramePr>
        <p:xfrm>
          <a:off x="4524375" y="2032000"/>
          <a:ext cx="3530600" cy="4019550"/>
        </p:xfrm>
        <a:graphic>
          <a:graphicData uri="http://schemas.openxmlformats.org/drawingml/2006/chart">
            <c:chart xmlns:c="http://schemas.openxmlformats.org/drawingml/2006/chart" xmlns:r="http://schemas.openxmlformats.org/officeDocument/2006/relationships" r:id="rId83"/>
          </a:graphicData>
        </a:graphic>
      </p:graphicFrame>
      <p:sp>
        <p:nvSpPr>
          <p:cNvPr id="118" name="Text Placeholder 10">
            <a:extLst>
              <a:ext uri="{FF2B5EF4-FFF2-40B4-BE49-F238E27FC236}">
                <a16:creationId xmlns:a16="http://schemas.microsoft.com/office/drawing/2014/main" id="{115DFB91-512B-3844-A114-92FBEDCA92F2}"/>
              </a:ext>
            </a:extLst>
          </p:cNvPr>
          <p:cNvSpPr>
            <a:spLocks/>
          </p:cNvSpPr>
          <p:nvPr>
            <p:custDataLst>
              <p:tags r:id="rId16"/>
            </p:custDataLst>
          </p:nvPr>
        </p:nvSpPr>
        <p:spPr bwMode="auto">
          <a:xfrm>
            <a:off x="5053013" y="5880100"/>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2BB044E9-FC06-41FE-9A45-7CF0E460AC9D}" type="datetime'''2''''''''''''''''0''''2''''''''''''''''''''''''''''''0'''">
              <a:rPr kumimoji="0" lang="en-US"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2020</a:t>
            </a:fld>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66" name="Text Placeholder 10">
            <a:extLst>
              <a:ext uri="{FF2B5EF4-FFF2-40B4-BE49-F238E27FC236}">
                <a16:creationId xmlns:a16="http://schemas.microsoft.com/office/drawing/2014/main" id="{2813AF20-68B5-EA5D-F6C0-D517CA6BC75C}"/>
              </a:ext>
            </a:extLst>
          </p:cNvPr>
          <p:cNvSpPr>
            <a:spLocks/>
          </p:cNvSpPr>
          <p:nvPr>
            <p:custDataLst>
              <p:tags r:id="rId17"/>
            </p:custDataLst>
          </p:nvPr>
        </p:nvSpPr>
        <p:spPr bwMode="auto">
          <a:xfrm>
            <a:off x="5675313" y="5880100"/>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F982DAA3-8FE7-4AA0-8338-348B33D629D8}" type="datetime'''2''''''0''''''''''2''''''''''''2'''''''''''''''''">
              <a:rPr kumimoji="0" lang="en-US"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2022</a:t>
            </a:fld>
            <a:endParaRPr kumimoji="0" 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167" name="Text Placeholder 10">
            <a:extLst>
              <a:ext uri="{FF2B5EF4-FFF2-40B4-BE49-F238E27FC236}">
                <a16:creationId xmlns:a16="http://schemas.microsoft.com/office/drawing/2014/main" id="{65CA4E37-0C6F-840E-918E-9074BAC8DF07}"/>
              </a:ext>
            </a:extLst>
          </p:cNvPr>
          <p:cNvSpPr>
            <a:spLocks/>
          </p:cNvSpPr>
          <p:nvPr>
            <p:custDataLst>
              <p:tags r:id="rId18"/>
            </p:custDataLst>
          </p:nvPr>
        </p:nvSpPr>
        <p:spPr bwMode="auto">
          <a:xfrm>
            <a:off x="6296025" y="5880100"/>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870E76AE-B4ED-4430-9FCA-64D702F22148}" type="datetime'''''''''''20''''''''''2''''''''''''3'">
              <a:rPr kumimoji="0" lang="en-US"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2023</a:t>
            </a:fld>
            <a:endParaRPr kumimoji="0" 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168" name="Text Placeholder 10">
            <a:extLst>
              <a:ext uri="{FF2B5EF4-FFF2-40B4-BE49-F238E27FC236}">
                <a16:creationId xmlns:a16="http://schemas.microsoft.com/office/drawing/2014/main" id="{5C18D334-0C58-8AA0-CD53-75D94B8C91FB}"/>
              </a:ext>
            </a:extLst>
          </p:cNvPr>
          <p:cNvSpPr>
            <a:spLocks/>
          </p:cNvSpPr>
          <p:nvPr>
            <p:custDataLst>
              <p:tags r:id="rId19"/>
            </p:custDataLst>
          </p:nvPr>
        </p:nvSpPr>
        <p:spPr bwMode="auto">
          <a:xfrm>
            <a:off x="6918325" y="5880100"/>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A73C1FB4-9495-455B-A4C0-BD49A9D01150}" type="datetime'''''''''''''''''''''''''''''''2''''''''''''0''''''''2''''4'''">
              <a:rPr kumimoji="0" lang="en-US"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2024</a:t>
            </a:fld>
            <a:endParaRPr kumimoji="0" 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169" name="Text Placeholder 10">
            <a:extLst>
              <a:ext uri="{FF2B5EF4-FFF2-40B4-BE49-F238E27FC236}">
                <a16:creationId xmlns:a16="http://schemas.microsoft.com/office/drawing/2014/main" id="{01FB5C3F-CF1B-FFE9-8B7C-F74CAD8D16A8}"/>
              </a:ext>
            </a:extLst>
          </p:cNvPr>
          <p:cNvSpPr>
            <a:spLocks/>
          </p:cNvSpPr>
          <p:nvPr>
            <p:custDataLst>
              <p:tags r:id="rId20"/>
            </p:custDataLst>
          </p:nvPr>
        </p:nvSpPr>
        <p:spPr bwMode="auto">
          <a:xfrm>
            <a:off x="7488238" y="5880100"/>
            <a:ext cx="34766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D93BDD09-61B9-4A2E-8CF3-B7644B0FC62A}" type="datetime'''''''''''''''''''2''''''''''''''''''''''''''0''''''2''''5'''">
              <a:rPr kumimoji="0" lang="en-US"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2025</a:t>
            </a:fld>
            <a:r>
              <a:rPr kumimoji="0" lang="en-US" altLang="en-US" sz="800" b="0" i="0" u="none" strike="noStrike" kern="1200" cap="none" spc="0" normalizeH="0" baseline="0" noProof="0" dirty="0">
                <a:ln>
                  <a:noFill/>
                </a:ln>
                <a:solidFill>
                  <a:srgbClr val="000000"/>
                </a:solidFill>
                <a:effectLst/>
                <a:uLnTx/>
                <a:uFillTx/>
                <a:latin typeface="Arial"/>
                <a:ea typeface="+mn-ea"/>
                <a:cs typeface="+mn-cs"/>
              </a:rPr>
              <a:t>E</a:t>
            </a:r>
            <a:r>
              <a:rPr kumimoji="0" lang="en-US" altLang="en-US" sz="800" b="0" i="0" u="none" strike="noStrike" kern="1200" cap="none" spc="0" normalizeH="0" baseline="30000" noProof="0" dirty="0">
                <a:ln>
                  <a:noFill/>
                </a:ln>
                <a:solidFill>
                  <a:srgbClr val="000000"/>
                </a:solidFill>
                <a:effectLst/>
                <a:uLnTx/>
                <a:uFillTx/>
                <a:latin typeface="Arial"/>
                <a:ea typeface="+mn-ea"/>
                <a:cs typeface="+mn-cs"/>
              </a:rPr>
              <a:t>1</a:t>
            </a:r>
            <a:endParaRPr kumimoji="0" lang="en-US" sz="800" b="0" i="0" u="none" strike="noStrike" kern="1200" cap="none" spc="0" normalizeH="0" baseline="30000" noProof="0" dirty="0">
              <a:ln>
                <a:noFill/>
              </a:ln>
              <a:solidFill>
                <a:srgbClr val="000000"/>
              </a:solidFill>
              <a:effectLst/>
              <a:uLnTx/>
              <a:uFillTx/>
              <a:latin typeface="Arial"/>
              <a:ea typeface="+mn-ea"/>
              <a:cs typeface="+mn-cs"/>
            </a:endParaRPr>
          </a:p>
        </p:txBody>
      </p:sp>
      <p:sp useBgFill="1">
        <p:nvSpPr>
          <p:cNvPr id="120" name="Text Placeholder 10">
            <a:extLst>
              <a:ext uri="{FF2B5EF4-FFF2-40B4-BE49-F238E27FC236}">
                <a16:creationId xmlns:a16="http://schemas.microsoft.com/office/drawing/2014/main" id="{115DFB91-512B-3844-A114-92FBEDCA92F2}"/>
              </a:ext>
            </a:extLst>
          </p:cNvPr>
          <p:cNvSpPr>
            <a:spLocks/>
          </p:cNvSpPr>
          <p:nvPr>
            <p:custDataLst>
              <p:tags r:id="rId21"/>
            </p:custDataLst>
          </p:nvPr>
        </p:nvSpPr>
        <p:spPr bwMode="gray">
          <a:xfrm>
            <a:off x="5605463" y="4541838"/>
            <a:ext cx="158750" cy="136525"/>
          </a:xfrm>
          <a:prstGeom prst="rect">
            <a:avLst/>
          </a:prstGeom>
          <a:ln>
            <a:noFill/>
          </a:ln>
          <a:effectLst/>
        </p:spPr>
        <p:txBody>
          <a:bodyPr vert="horz" wrap="none" lIns="15875" tIns="0" rIns="1587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B66587A-46CE-41F3-88EB-E206DF101DB2}" type="datetime'1''''''''''''''9'''''''''''''''''''''''''''''''''''''''''">
              <a:rPr lang="en-US" altLang="en-US" sz="900" smtClean="0"/>
              <a:pPr marL="0" lvl="0" indent="0" algn="ctr">
                <a:spcBef>
                  <a:spcPct val="0"/>
                </a:spcBef>
                <a:spcAft>
                  <a:spcPct val="0"/>
                </a:spcAft>
                <a:buNone/>
              </a:pPr>
              <a:t>19</a:t>
            </a:fld>
            <a:endParaRPr lang="en-US" sz="900" dirty="0"/>
          </a:p>
        </p:txBody>
      </p:sp>
      <p:sp useBgFill="1">
        <p:nvSpPr>
          <p:cNvPr id="121" name="Text Placeholder 10">
            <a:extLst>
              <a:ext uri="{FF2B5EF4-FFF2-40B4-BE49-F238E27FC236}">
                <a16:creationId xmlns:a16="http://schemas.microsoft.com/office/drawing/2014/main" id="{115DFB91-512B-3844-A114-92FBEDCA92F2}"/>
              </a:ext>
            </a:extLst>
          </p:cNvPr>
          <p:cNvSpPr>
            <a:spLocks/>
          </p:cNvSpPr>
          <p:nvPr>
            <p:custDataLst>
              <p:tags r:id="rId22"/>
            </p:custDataLst>
          </p:nvPr>
        </p:nvSpPr>
        <p:spPr bwMode="gray">
          <a:xfrm>
            <a:off x="5859463" y="5143500"/>
            <a:ext cx="95250" cy="136525"/>
          </a:xfrm>
          <a:prstGeom prst="rect">
            <a:avLst/>
          </a:prstGeom>
          <a:ln>
            <a:noFill/>
          </a:ln>
          <a:effectLst/>
        </p:spPr>
        <p:txBody>
          <a:bodyPr vert="horz" wrap="none" lIns="15875" tIns="0" rIns="1587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9045435-732D-4C96-BD0D-ABFB775F2DD9}" type="datetime'''''''''''''''''''''''''''''''''''''''''9'''">
              <a:rPr lang="en-US" altLang="en-US" sz="900" smtClean="0"/>
              <a:pPr marL="0" lvl="0" indent="0" algn="ctr">
                <a:spcBef>
                  <a:spcPct val="0"/>
                </a:spcBef>
                <a:spcAft>
                  <a:spcPct val="0"/>
                </a:spcAft>
                <a:buNone/>
              </a:pPr>
              <a:t>9</a:t>
            </a:fld>
            <a:endParaRPr lang="en-US" sz="900" dirty="0"/>
          </a:p>
        </p:txBody>
      </p:sp>
      <p:sp useBgFill="1">
        <p:nvSpPr>
          <p:cNvPr id="122" name="Text Placeholder 10">
            <a:extLst>
              <a:ext uri="{FF2B5EF4-FFF2-40B4-BE49-F238E27FC236}">
                <a16:creationId xmlns:a16="http://schemas.microsoft.com/office/drawing/2014/main" id="{115DFB91-512B-3844-A114-92FBEDCA92F2}"/>
              </a:ext>
            </a:extLst>
          </p:cNvPr>
          <p:cNvSpPr>
            <a:spLocks/>
          </p:cNvSpPr>
          <p:nvPr>
            <p:custDataLst>
              <p:tags r:id="rId23"/>
            </p:custDataLst>
          </p:nvPr>
        </p:nvSpPr>
        <p:spPr bwMode="gray">
          <a:xfrm>
            <a:off x="6226175" y="4541838"/>
            <a:ext cx="158750" cy="136525"/>
          </a:xfrm>
          <a:prstGeom prst="rect">
            <a:avLst/>
          </a:prstGeom>
          <a:ln>
            <a:noFill/>
          </a:ln>
          <a:effectLst/>
        </p:spPr>
        <p:txBody>
          <a:bodyPr vert="horz" wrap="none" lIns="15875" tIns="0" rIns="1587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253DA11-D275-451C-A0A9-B71688D245F8}" type="datetime'''''''''''''''''''''''''''''''19'''''''''''''''">
              <a:rPr lang="en-US" altLang="en-US" sz="900" smtClean="0"/>
              <a:pPr marL="0" lvl="0" indent="0" algn="ctr">
                <a:spcBef>
                  <a:spcPct val="0"/>
                </a:spcBef>
                <a:spcAft>
                  <a:spcPct val="0"/>
                </a:spcAft>
                <a:buNone/>
              </a:pPr>
              <a:t>19</a:t>
            </a:fld>
            <a:endParaRPr lang="en-US" sz="900" dirty="0"/>
          </a:p>
        </p:txBody>
      </p:sp>
      <p:sp useBgFill="1">
        <p:nvSpPr>
          <p:cNvPr id="123" name="Text Placeholder 10">
            <a:extLst>
              <a:ext uri="{FF2B5EF4-FFF2-40B4-BE49-F238E27FC236}">
                <a16:creationId xmlns:a16="http://schemas.microsoft.com/office/drawing/2014/main" id="{115DFB91-512B-3844-A114-92FBEDCA92F2}"/>
              </a:ext>
            </a:extLst>
          </p:cNvPr>
          <p:cNvSpPr>
            <a:spLocks/>
          </p:cNvSpPr>
          <p:nvPr>
            <p:custDataLst>
              <p:tags r:id="rId24"/>
            </p:custDataLst>
          </p:nvPr>
        </p:nvSpPr>
        <p:spPr bwMode="gray">
          <a:xfrm>
            <a:off x="7470775" y="3398838"/>
            <a:ext cx="158750" cy="136525"/>
          </a:xfrm>
          <a:prstGeom prst="rect">
            <a:avLst/>
          </a:prstGeom>
          <a:ln>
            <a:noFill/>
          </a:ln>
          <a:effectLst/>
        </p:spPr>
        <p:txBody>
          <a:bodyPr vert="horz" wrap="none" lIns="15875" tIns="0" rIns="1587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A3F9EC0-11BB-4107-B315-DA8B60A9B5D6}" type="datetime'''''''''''''''''''''''3''''''''''8'''''''">
              <a:rPr lang="en-US" altLang="en-US" sz="900" smtClean="0"/>
              <a:pPr marL="0" lvl="0" indent="0" algn="ctr">
                <a:spcBef>
                  <a:spcPct val="0"/>
                </a:spcBef>
                <a:spcAft>
                  <a:spcPct val="0"/>
                </a:spcAft>
                <a:buNone/>
              </a:pPr>
              <a:t>38</a:t>
            </a:fld>
            <a:endParaRPr lang="en-US" sz="900" dirty="0"/>
          </a:p>
        </p:txBody>
      </p:sp>
      <p:grpSp>
        <p:nvGrpSpPr>
          <p:cNvPr id="218" name="btfpColumnHeaderBox763597">
            <a:extLst>
              <a:ext uri="{FF2B5EF4-FFF2-40B4-BE49-F238E27FC236}">
                <a16:creationId xmlns:a16="http://schemas.microsoft.com/office/drawing/2014/main" id="{42CAECC0-BD34-982B-9CCA-E6E91E6CE873}"/>
              </a:ext>
            </a:extLst>
          </p:cNvPr>
          <p:cNvGrpSpPr/>
          <p:nvPr>
            <p:custDataLst>
              <p:tags r:id="rId25"/>
            </p:custDataLst>
          </p:nvPr>
        </p:nvGrpSpPr>
        <p:grpSpPr>
          <a:xfrm>
            <a:off x="329187" y="1591281"/>
            <a:ext cx="3749041" cy="265100"/>
            <a:chOff x="9360369" y="1591281"/>
            <a:chExt cx="2595025" cy="265100"/>
          </a:xfrm>
        </p:grpSpPr>
        <p:sp>
          <p:nvSpPr>
            <p:cNvPr id="219" name="btfpColumnHeaderBoxText763597">
              <a:extLst>
                <a:ext uri="{FF2B5EF4-FFF2-40B4-BE49-F238E27FC236}">
                  <a16:creationId xmlns:a16="http://schemas.microsoft.com/office/drawing/2014/main" id="{22C3BF26-718E-0410-B201-D9A649D98904}"/>
                </a:ext>
              </a:extLst>
            </p:cNvPr>
            <p:cNvSpPr txBox="1"/>
            <p:nvPr/>
          </p:nvSpPr>
          <p:spPr bwMode="gray">
            <a:xfrm>
              <a:off x="9360371" y="1591281"/>
              <a:ext cx="2345694" cy="257442"/>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Global solar PV panel production (GW)</a:t>
              </a:r>
            </a:p>
          </p:txBody>
        </p:sp>
        <p:cxnSp>
          <p:nvCxnSpPr>
            <p:cNvPr id="220" name="btfpColumnHeaderBoxLine763597">
              <a:extLst>
                <a:ext uri="{FF2B5EF4-FFF2-40B4-BE49-F238E27FC236}">
                  <a16:creationId xmlns:a16="http://schemas.microsoft.com/office/drawing/2014/main" id="{D3A8815E-AFE0-5602-75EC-BE499197053B}"/>
                </a:ext>
              </a:extLst>
            </p:cNvPr>
            <p:cNvCxnSpPr/>
            <p:nvPr/>
          </p:nvCxnSpPr>
          <p:spPr bwMode="gray">
            <a:xfrm>
              <a:off x="9360369" y="1856381"/>
              <a:ext cx="2595025"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473" name="btfpNotesBox440432">
            <a:extLst>
              <a:ext uri="{FF2B5EF4-FFF2-40B4-BE49-F238E27FC236}">
                <a16:creationId xmlns:a16="http://schemas.microsoft.com/office/drawing/2014/main" id="{B8A5EEE2-420B-B2B9-E197-EC446A555FC4}"/>
              </a:ext>
            </a:extLst>
          </p:cNvPr>
          <p:cNvSpPr txBox="1"/>
          <p:nvPr>
            <p:custDataLst>
              <p:tags r:id="rId26"/>
            </p:custDataLst>
          </p:nvPr>
        </p:nvSpPr>
        <p:spPr bwMode="gray">
          <a:xfrm>
            <a:off x="329187" y="6300216"/>
            <a:ext cx="9144000" cy="492443"/>
          </a:xfrm>
          <a:prstGeom prst="rect">
            <a:avLst/>
          </a:prstGeom>
          <a:noFill/>
        </p:spPr>
        <p:txBody>
          <a:bodyPr vert="horz" wrap="square" lIns="0" tIns="0" rIns="0" bIns="0" rtlCol="0" anchor="b">
            <a:spAutoFit/>
          </a:bodyPr>
          <a:lstStyle/>
          <a:p>
            <a:pPr marL="0" lvl="0" indent="0">
              <a:spcBef>
                <a:spcPts val="0"/>
              </a:spcBef>
              <a:buNone/>
              <a:defRPr/>
            </a:pPr>
            <a:endParaRPr lang="en-US" sz="800" dirty="0">
              <a:solidFill>
                <a:srgbClr val="000000"/>
              </a:solidFill>
            </a:endParaRPr>
          </a:p>
          <a:p>
            <a:pPr marL="0" lvl="0" indent="0">
              <a:spcBef>
                <a:spcPts val="0"/>
              </a:spcBef>
              <a:buNone/>
              <a:defRPr/>
            </a:pPr>
            <a:r>
              <a:rPr lang="en-US" sz="800" dirty="0">
                <a:solidFill>
                  <a:srgbClr val="000000"/>
                </a:solidFill>
              </a:rPr>
              <a:t>(1) US solar PV manufacturing &amp; installation capacity as of May 2025 (SEIA, 2025)</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 SEIA,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84"/>
              </a:rPr>
              <a:t>Solar Industry Research Data</a:t>
            </a:r>
            <a:r>
              <a:rPr kumimoji="0" lang="en-US" sz="800" b="0" i="0" u="none" strike="noStrike" kern="1200" cap="none" spc="0" normalizeH="0" baseline="0" noProof="0" dirty="0">
                <a:ln>
                  <a:noFill/>
                </a:ln>
                <a:solidFill>
                  <a:srgbClr val="000000"/>
                </a:solidFill>
                <a:effectLst/>
                <a:uLnTx/>
                <a:uFillTx/>
                <a:latin typeface="Arial"/>
                <a:ea typeface="+mn-ea"/>
                <a:cs typeface="+mn-cs"/>
              </a:rPr>
              <a:t> (2025); </a:t>
            </a:r>
            <a:r>
              <a:rPr lang="en-US" sz="800" dirty="0">
                <a:solidFill>
                  <a:srgbClr val="000000"/>
                </a:solidFill>
              </a:rPr>
              <a:t>IEA PVPS, </a:t>
            </a:r>
            <a:r>
              <a:rPr lang="en-US" sz="800" dirty="0">
                <a:solidFill>
                  <a:srgbClr val="000000"/>
                </a:solidFill>
                <a:hlinkClick r:id="rId85"/>
              </a:rPr>
              <a:t>Trends in Photovoltaic Applications 2024</a:t>
            </a:r>
            <a:r>
              <a:rPr lang="en-US" sz="800" dirty="0">
                <a:solidFill>
                  <a:srgbClr val="000000"/>
                </a:solidFill>
              </a:rPr>
              <a:t> (2024)</a:t>
            </a:r>
            <a:r>
              <a:rPr kumimoji="0" lang="en-US" sz="800" b="0" i="0" u="none" strike="noStrike" kern="1200" cap="none" spc="0" normalizeH="0" baseline="0" noProof="0" dirty="0">
                <a:ln>
                  <a:noFill/>
                </a:ln>
                <a:solidFill>
                  <a:srgbClr val="000000"/>
                </a:solidFill>
                <a:effectLst/>
                <a:uLnTx/>
                <a:uFillTx/>
                <a:latin typeface="Arial"/>
                <a:ea typeface="+mn-ea"/>
                <a:cs typeface="+mn-cs"/>
              </a:rPr>
              <a:t>; IRENA, </a:t>
            </a:r>
            <a:r>
              <a:rPr kumimoji="0" lang="en-US" sz="800" b="0" i="0" u="none" strike="noStrike" kern="1200" cap="none" spc="0" normalizeH="0" baseline="0" noProof="0" dirty="0">
                <a:ln>
                  <a:noFill/>
                </a:ln>
                <a:solidFill>
                  <a:srgbClr val="000000"/>
                </a:solidFill>
                <a:effectLst/>
                <a:uLnTx/>
                <a:uFillTx/>
                <a:latin typeface="Arial"/>
                <a:hlinkClick r:id="rId86"/>
              </a:rPr>
              <a:t>Stats </a:t>
            </a:r>
            <a:r>
              <a:rPr lang="en-US" sz="800" dirty="0">
                <a:solidFill>
                  <a:srgbClr val="000000"/>
                </a:solidFill>
                <a:latin typeface="Arial"/>
                <a:hlinkClick r:id="rId86"/>
              </a:rPr>
              <a:t>Tool</a:t>
            </a:r>
            <a:r>
              <a:rPr lang="en-US" sz="800" dirty="0">
                <a:solidFill>
                  <a:srgbClr val="000000"/>
                </a:solidFill>
                <a:latin typeface="Arial"/>
              </a:rPr>
              <a:t> (2025).</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kumimoji="0" lang="en-US" sz="800" b="0" i="0" u="none" strike="noStrike" kern="1200" cap="none" spc="0" normalizeH="0" baseline="0" noProof="0" dirty="0" err="1">
                <a:ln>
                  <a:noFill/>
                </a:ln>
                <a:solidFill>
                  <a:srgbClr val="000000"/>
                </a:solidFill>
                <a:effectLst/>
                <a:uLnTx/>
                <a:uFillTx/>
                <a:latin typeface="Arial"/>
                <a:ea typeface="+mn-ea"/>
                <a:cs typeface="+mn-cs"/>
              </a:rPr>
              <a:t>Yosafat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rPr>
              <a:t>Partogi</a:t>
            </a:r>
            <a:r>
              <a:rPr kumimoji="0" lang="en-US" sz="800" b="0" i="0" u="none" strike="noStrike" kern="1200" cap="none" spc="0" normalizeH="0" baseline="0" noProof="0" dirty="0">
                <a:ln>
                  <a:noFill/>
                </a:ln>
                <a:solidFill>
                  <a:srgbClr val="000000"/>
                </a:solidFill>
                <a:effectLst/>
                <a:uLnTx/>
                <a:uFillTx/>
                <a:latin typeface="Arial"/>
                <a:ea typeface="+mn-ea"/>
                <a:cs typeface="+mn-cs"/>
              </a:rPr>
              <a:t>, Heonjae Lee, Isabel </a:t>
            </a:r>
            <a:r>
              <a:rPr kumimoji="0" lang="en-US" sz="800" b="0" i="0" u="none" strike="noStrike" kern="1200" cap="none" spc="0" normalizeH="0" baseline="0" noProof="0" dirty="0" err="1">
                <a:ln>
                  <a:noFill/>
                </a:ln>
                <a:solidFill>
                  <a:srgbClr val="000000"/>
                </a:solidFill>
                <a:effectLst/>
                <a:uLnTx/>
                <a:uFillTx/>
                <a:latin typeface="Arial"/>
                <a:ea typeface="+mn-ea"/>
                <a:cs typeface="+mn-cs"/>
              </a:rPr>
              <a:t>Hoyos</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87"/>
              </a:rPr>
              <a:t>Gernot Wagner</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88"/>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Kim </a:t>
            </a:r>
            <a:r>
              <a:rPr kumimoji="0" lang="en-US" sz="800" b="0" i="1" u="none" strike="noStrike" kern="1200" cap="none" spc="0" normalizeH="0" baseline="0" noProof="0" dirty="0">
                <a:ln>
                  <a:noFill/>
                </a:ln>
                <a:solidFill>
                  <a:srgbClr val="000000"/>
                </a:solidFill>
                <a:effectLst/>
                <a:uLnTx/>
                <a:uFillTx/>
                <a:latin typeface="Arial"/>
                <a:ea typeface="+mn-ea"/>
                <a:cs typeface="+mn-cs"/>
              </a:rPr>
              <a:t>et al., </a:t>
            </a:r>
            <a:r>
              <a:rPr kumimoji="0" lang="en-US" sz="800" b="0" i="0" u="none" strike="noStrike" kern="1200" cap="none" spc="0" normalizeH="0" baseline="0" noProof="0" dirty="0">
                <a:ln>
                  <a:noFill/>
                </a:ln>
                <a:solidFill>
                  <a:srgbClr val="000000"/>
                </a:solidFill>
                <a:effectLst/>
                <a:uLnTx/>
                <a:uFillTx/>
                <a:latin typeface="Arial"/>
                <a:ea typeface="+mn-ea"/>
                <a:cs typeface="+mn-cs"/>
              </a:rPr>
              <a:t>“</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89"/>
              </a:rPr>
              <a:t>Scaling Solar</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a:solidFill>
                  <a:srgbClr val="000000"/>
                </a:solidFill>
                <a:latin typeface="Arial"/>
              </a:rPr>
              <a:t>14 August 2025</a:t>
            </a:r>
            <a:r>
              <a:rPr kumimoji="0" lang="en-US" sz="800" b="0" i="0" u="none" strike="noStrike" kern="1200" cap="none" spc="0" normalizeH="0" baseline="0" noProof="0" dirty="0">
                <a:ln>
                  <a:noFill/>
                </a:ln>
                <a:solidFill>
                  <a:srgbClr val="000000"/>
                </a:solidFill>
                <a:effectLst/>
                <a:uLnTx/>
                <a:uFillTx/>
                <a:latin typeface="Arial"/>
                <a:ea typeface="+mn-ea"/>
                <a:cs typeface="+mn-cs"/>
              </a:rPr>
              <a:t>).</a:t>
            </a:r>
          </a:p>
        </p:txBody>
      </p:sp>
      <p:sp>
        <p:nvSpPr>
          <p:cNvPr id="474" name="btfpBulletedList413839">
            <a:extLst>
              <a:ext uri="{FF2B5EF4-FFF2-40B4-BE49-F238E27FC236}">
                <a16:creationId xmlns:a16="http://schemas.microsoft.com/office/drawing/2014/main" id="{1EC4AFE8-8FF0-F8E3-AA83-B63C0BA26B2A}"/>
              </a:ext>
            </a:extLst>
          </p:cNvPr>
          <p:cNvSpPr txBox="1"/>
          <p:nvPr>
            <p:custDataLst>
              <p:tags r:id="rId27"/>
            </p:custDataLst>
          </p:nvPr>
        </p:nvSpPr>
        <p:spPr bwMode="gray">
          <a:xfrm>
            <a:off x="8351838" y="1554480"/>
            <a:ext cx="3586162" cy="4639732"/>
          </a:xfrm>
          <a:prstGeom prst="rect">
            <a:avLst/>
          </a:prstGeom>
          <a:solidFill>
            <a:srgbClr val="E3E8EE"/>
          </a:solidFill>
        </p:spPr>
        <p:txBody>
          <a:bodyPr vert="horz" wrap="square" lIns="137160" tIns="137160" rIns="274320" bIns="137160" rtlCol="0">
            <a:spAutoFit/>
          </a:bodyPr>
          <a:lstStyle/>
          <a:p>
            <a:pPr marL="0" marR="0" lvl="0" indent="0" algn="l" defTabSz="711200" rtl="0" eaLnBrk="1" fontAlgn="auto" latinLnBrk="0" hangingPunct="1">
              <a:lnSpc>
                <a:spcPct val="100000"/>
              </a:lnSpc>
              <a:spcBef>
                <a:spcPts val="600"/>
              </a:spcBef>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Observations</a:t>
            </a:r>
          </a:p>
          <a:p>
            <a:pPr marL="177800" marR="0" lvl="0" indent="-177800" algn="l" defTabSz="711200" rtl="0" eaLnBrk="1" fontAlgn="auto" latinLnBrk="0" hangingPunct="1">
              <a:lnSpc>
                <a:spcPct val="100000"/>
              </a:lnSpc>
              <a:spcBef>
                <a:spcPts val="600"/>
              </a:spcBef>
              <a:buClrTx/>
              <a:buSzTx/>
              <a:buFontTx/>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China still dominates the global market:</a:t>
            </a:r>
          </a:p>
          <a:p>
            <a:pPr marL="355600" marR="0" lvl="1" indent="-177800" algn="l" defTabSz="711200" rtl="0" eaLnBrk="1" fontAlgn="auto" latinLnBrk="0" hangingPunct="1">
              <a:lnSpc>
                <a:spcPct val="100000"/>
              </a:lnSpc>
              <a:buClrTx/>
              <a:buSzTx/>
              <a:buFontTx/>
              <a:buChar char="–"/>
              <a:tabLst/>
              <a:defRPr/>
            </a:pPr>
            <a:r>
              <a:rPr kumimoji="0" lang="en-US" sz="850" b="0" i="0" u="none" strike="noStrike" kern="1200" cap="none" spc="0" normalizeH="0" baseline="0" noProof="0" dirty="0">
                <a:ln>
                  <a:noFill/>
                </a:ln>
                <a:solidFill>
                  <a:srgbClr val="000000"/>
                </a:solidFill>
                <a:effectLst/>
                <a:uLnTx/>
                <a:uFillTx/>
                <a:latin typeface="Arial"/>
                <a:ea typeface="+mn-ea"/>
                <a:cs typeface="+mn-cs"/>
              </a:rPr>
              <a:t>As of 2025, China’s manufacturing capacity exceeds 1,200 GW/year which accounts </a:t>
            </a:r>
            <a:r>
              <a:rPr kumimoji="0" lang="en-US" sz="850" b="1" i="0" u="none" strike="noStrike" kern="1200" cap="none" spc="0" normalizeH="0" baseline="0" noProof="0" dirty="0">
                <a:ln>
                  <a:noFill/>
                </a:ln>
                <a:solidFill>
                  <a:srgbClr val="000000"/>
                </a:solidFill>
                <a:effectLst/>
                <a:uLnTx/>
                <a:uFillTx/>
                <a:latin typeface="Arial"/>
                <a:ea typeface="+mn-ea"/>
                <a:cs typeface="+mn-cs"/>
              </a:rPr>
              <a:t>for 80-90% of the global supply </a:t>
            </a:r>
            <a:r>
              <a:rPr kumimoji="0" lang="en-US" sz="850" b="0" i="0" u="none" strike="noStrike" kern="1200" cap="none" spc="0" normalizeH="0" baseline="0" noProof="0" dirty="0">
                <a:ln>
                  <a:noFill/>
                </a:ln>
                <a:solidFill>
                  <a:srgbClr val="000000"/>
                </a:solidFill>
                <a:effectLst/>
                <a:uLnTx/>
                <a:uFillTx/>
                <a:latin typeface="Arial"/>
                <a:ea typeface="+mn-ea"/>
                <a:cs typeface="+mn-cs"/>
              </a:rPr>
              <a:t>across key stages (polysilicon, wafers, cells, modules).</a:t>
            </a:r>
          </a:p>
          <a:p>
            <a:pPr marL="355600" marR="0" lvl="1" indent="-177800" algn="l" defTabSz="711200" rtl="0" eaLnBrk="1" fontAlgn="auto" latinLnBrk="0" hangingPunct="1">
              <a:lnSpc>
                <a:spcPct val="100000"/>
              </a:lnSpc>
              <a:buClrTx/>
              <a:buSzTx/>
              <a:buFontTx/>
              <a:buChar char="–"/>
              <a:tabLst/>
              <a:defRPr/>
            </a:pPr>
            <a:r>
              <a:rPr kumimoji="0" lang="en-US" sz="850" b="0" i="0" u="none" strike="noStrike" kern="1200" cap="none" spc="0" normalizeH="0" baseline="0" noProof="0" dirty="0">
                <a:ln>
                  <a:noFill/>
                </a:ln>
                <a:solidFill>
                  <a:srgbClr val="000000"/>
                </a:solidFill>
                <a:effectLst/>
                <a:uLnTx/>
                <a:uFillTx/>
                <a:latin typeface="Arial"/>
                <a:ea typeface="+mn-ea"/>
                <a:cs typeface="+mn-cs"/>
              </a:rPr>
              <a:t>China has aggressively increased </a:t>
            </a:r>
            <a:r>
              <a:rPr kumimoji="0" lang="en-US" sz="850" b="1" i="0" u="none" strike="noStrike" kern="1200" cap="none" spc="0" normalizeH="0" baseline="0" noProof="0" dirty="0">
                <a:ln>
                  <a:noFill/>
                </a:ln>
                <a:solidFill>
                  <a:srgbClr val="000000"/>
                </a:solidFill>
                <a:effectLst/>
                <a:uLnTx/>
                <a:uFillTx/>
                <a:latin typeface="Arial"/>
                <a:ea typeface="+mn-ea"/>
                <a:cs typeface="+mn-cs"/>
              </a:rPr>
              <a:t>solar module production </a:t>
            </a:r>
            <a:r>
              <a:rPr kumimoji="0" lang="en-US" sz="850" b="0" i="0" u="none" strike="noStrike" kern="1200" cap="none" spc="0" normalizeH="0" baseline="0" noProof="0" dirty="0">
                <a:ln>
                  <a:noFill/>
                </a:ln>
                <a:solidFill>
                  <a:srgbClr val="000000"/>
                </a:solidFill>
                <a:effectLst/>
                <a:uLnTx/>
                <a:uFillTx/>
                <a:latin typeface="Arial"/>
                <a:ea typeface="+mn-ea"/>
                <a:cs typeface="+mn-cs"/>
              </a:rPr>
              <a:t>along with producing in countries in APAC region such as </a:t>
            </a:r>
            <a:r>
              <a:rPr kumimoji="0" lang="en-US" sz="850" i="0" u="none" strike="noStrike" kern="1200" cap="none" spc="0" normalizeH="0" baseline="0" noProof="0" dirty="0">
                <a:ln>
                  <a:noFill/>
                </a:ln>
                <a:solidFill>
                  <a:srgbClr val="000000"/>
                </a:solidFill>
                <a:effectLst/>
                <a:uLnTx/>
                <a:uFillTx/>
                <a:latin typeface="Arial"/>
                <a:ea typeface="+mn-ea"/>
                <a:cs typeface="+mn-cs"/>
              </a:rPr>
              <a:t>Vietnam, Malaysia, and S. Korea.</a:t>
            </a:r>
          </a:p>
          <a:p>
            <a:pPr marL="355600" marR="0" lvl="1" indent="-177800" algn="l" defTabSz="711200" rtl="0" eaLnBrk="1" fontAlgn="auto" latinLnBrk="0" hangingPunct="1">
              <a:lnSpc>
                <a:spcPct val="100000"/>
              </a:lnSpc>
              <a:buClrTx/>
              <a:buSzTx/>
              <a:buFontTx/>
              <a:buChar char="–"/>
              <a:tabLst/>
              <a:defRPr/>
            </a:pPr>
            <a:r>
              <a:rPr kumimoji="0" lang="en-US" sz="850" i="0" u="none" strike="noStrike" kern="1200" cap="none" spc="0" normalizeH="0" baseline="0" noProof="0" dirty="0">
                <a:ln>
                  <a:noFill/>
                </a:ln>
                <a:solidFill>
                  <a:srgbClr val="000000"/>
                </a:solidFill>
                <a:effectLst/>
                <a:uLnTx/>
                <a:uFillTx/>
                <a:latin typeface="Arial"/>
                <a:ea typeface="+mn-ea"/>
                <a:cs typeface="+mn-cs"/>
              </a:rPr>
              <a:t>China benefits from </a:t>
            </a:r>
            <a:r>
              <a:rPr kumimoji="0" lang="en-US" sz="850" b="1" i="0" u="none" strike="noStrike" kern="1200" cap="none" spc="0" normalizeH="0" baseline="0" noProof="0" dirty="0">
                <a:ln>
                  <a:noFill/>
                </a:ln>
                <a:solidFill>
                  <a:srgbClr val="000000"/>
                </a:solidFill>
                <a:effectLst/>
                <a:uLnTx/>
                <a:uFillTx/>
                <a:latin typeface="Arial"/>
                <a:ea typeface="+mn-ea"/>
                <a:cs typeface="+mn-cs"/>
              </a:rPr>
              <a:t>economies of scale, vertically integrated supply chains and low productions costs.</a:t>
            </a:r>
          </a:p>
          <a:p>
            <a:pPr marL="177800" marR="0" lvl="0" indent="-177800" algn="l" defTabSz="711200" rtl="0" eaLnBrk="1" fontAlgn="auto" latinLnBrk="0" hangingPunct="1">
              <a:lnSpc>
                <a:spcPct val="100000"/>
              </a:lnSpc>
              <a:spcBef>
                <a:spcPts val="600"/>
              </a:spcBef>
              <a:buClrTx/>
              <a:buSzTx/>
              <a:buFontTx/>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US manufacturing capacity is growing rapidly:</a:t>
            </a:r>
          </a:p>
          <a:p>
            <a:pPr marL="355600" marR="0" lvl="1" indent="-177800" algn="l" defTabSz="711200" rtl="0" eaLnBrk="1" fontAlgn="auto" latinLnBrk="0" hangingPunct="1">
              <a:lnSpc>
                <a:spcPct val="100000"/>
              </a:lnSpc>
              <a:buClrTx/>
              <a:buSzTx/>
              <a:buFontTx/>
              <a:buChar char="–"/>
              <a:tabLst/>
              <a:defRPr/>
            </a:pPr>
            <a:r>
              <a:rPr kumimoji="0" lang="en-US" sz="850" b="0" i="0" u="none" strike="noStrike" kern="1200" cap="none" spc="0" normalizeH="0" baseline="0" noProof="0" dirty="0">
                <a:ln>
                  <a:noFill/>
                </a:ln>
                <a:solidFill>
                  <a:srgbClr val="000000"/>
                </a:solidFill>
                <a:effectLst/>
                <a:uLnTx/>
                <a:uFillTx/>
                <a:latin typeface="Arial"/>
                <a:ea typeface="+mn-ea"/>
                <a:cs typeface="+mn-cs"/>
              </a:rPr>
              <a:t>US module manufacturing capacity grew from ~7 GW in 2020 to over 56 GW as of May 2025.</a:t>
            </a:r>
          </a:p>
          <a:p>
            <a:pPr marL="355600" marR="0" lvl="1" indent="-177800" algn="l" defTabSz="711200" rtl="0" eaLnBrk="1" fontAlgn="auto" latinLnBrk="0" hangingPunct="1">
              <a:lnSpc>
                <a:spcPct val="100000"/>
              </a:lnSpc>
              <a:buClrTx/>
              <a:buSzTx/>
              <a:buFontTx/>
              <a:buChar char="–"/>
              <a:tabLst/>
              <a:defRPr/>
            </a:pPr>
            <a:r>
              <a:rPr kumimoji="0" lang="en-US" sz="850" b="0" i="0" u="none" strike="noStrike" kern="1200" cap="none" spc="0" normalizeH="0" baseline="0" noProof="0" dirty="0">
                <a:ln>
                  <a:noFill/>
                </a:ln>
                <a:solidFill>
                  <a:srgbClr val="000000"/>
                </a:solidFill>
                <a:effectLst/>
                <a:uLnTx/>
                <a:uFillTx/>
                <a:latin typeface="Arial"/>
                <a:ea typeface="+mn-ea"/>
                <a:cs typeface="+mn-cs"/>
              </a:rPr>
              <a:t>The </a:t>
            </a:r>
            <a:r>
              <a:rPr kumimoji="0" lang="en-US" sz="850" b="1" i="0" u="none" strike="noStrike" kern="1200" cap="none" spc="0" normalizeH="0" baseline="0" noProof="0" dirty="0">
                <a:ln>
                  <a:noFill/>
                </a:ln>
                <a:solidFill>
                  <a:srgbClr val="000000"/>
                </a:solidFill>
                <a:effectLst/>
                <a:uLnTx/>
                <a:uFillTx/>
                <a:latin typeface="Arial"/>
                <a:ea typeface="+mn-ea"/>
                <a:cs typeface="+mn-cs"/>
              </a:rPr>
              <a:t>IRA was a game changer </a:t>
            </a:r>
            <a:r>
              <a:rPr kumimoji="0" lang="en-US" sz="850" b="0" i="0" u="none" strike="noStrike" kern="1200" cap="none" spc="0" normalizeH="0" baseline="0" noProof="0" dirty="0">
                <a:ln>
                  <a:noFill/>
                </a:ln>
                <a:solidFill>
                  <a:srgbClr val="000000"/>
                </a:solidFill>
                <a:effectLst/>
                <a:uLnTx/>
                <a:uFillTx/>
                <a:latin typeface="Arial"/>
                <a:ea typeface="+mn-ea"/>
                <a:cs typeface="+mn-cs"/>
              </a:rPr>
              <a:t>unlocking billions in public and private investment.</a:t>
            </a:r>
          </a:p>
          <a:p>
            <a:pPr marL="177800" marR="0" lvl="0" indent="-177800" algn="l" defTabSz="711200" rtl="0" eaLnBrk="1" fontAlgn="auto" latinLnBrk="0" hangingPunct="1">
              <a:lnSpc>
                <a:spcPct val="100000"/>
              </a:lnSpc>
              <a:spcBef>
                <a:spcPts val="600"/>
              </a:spcBef>
              <a:buClrTx/>
              <a:buSzTx/>
              <a:buFontTx/>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China’s market faces headwinds </a:t>
            </a:r>
            <a:r>
              <a:rPr kumimoji="0" lang="en-US" sz="1050" b="0" i="0" u="none" strike="noStrike" kern="1200" cap="none" spc="0" normalizeH="0" baseline="0" noProof="0" dirty="0">
                <a:ln>
                  <a:noFill/>
                </a:ln>
                <a:solidFill>
                  <a:srgbClr val="000000"/>
                </a:solidFill>
                <a:effectLst/>
                <a:uLnTx/>
                <a:uFillTx/>
                <a:latin typeface="Arial"/>
                <a:ea typeface="+mn-ea"/>
                <a:cs typeface="+mn-cs"/>
              </a:rPr>
              <a:t>as overcapacity and price crashes in 2024/2025 are pressuring Chinese manufacturers.</a:t>
            </a:r>
          </a:p>
          <a:p>
            <a:pPr marL="177800" marR="0" lvl="0" indent="-177800" algn="l" defTabSz="711200" rtl="0" eaLnBrk="1" fontAlgn="auto" latinLnBrk="0" hangingPunct="1">
              <a:lnSpc>
                <a:spcPct val="100000"/>
              </a:lnSpc>
              <a:spcBef>
                <a:spcPts val="600"/>
              </a:spcBef>
              <a:buClrTx/>
              <a:buSzTx/>
              <a:buFontTx/>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While the </a:t>
            </a:r>
            <a:r>
              <a:rPr kumimoji="0" lang="en-US" sz="1050" b="1" i="0" u="none" strike="noStrike" kern="1200" cap="none" spc="0" normalizeH="0" baseline="0" noProof="0" dirty="0">
                <a:ln>
                  <a:noFill/>
                </a:ln>
                <a:solidFill>
                  <a:srgbClr val="000000"/>
                </a:solidFill>
                <a:effectLst/>
                <a:uLnTx/>
                <a:uFillTx/>
                <a:latin typeface="Arial"/>
                <a:ea typeface="+mn-ea"/>
                <a:cs typeface="+mn-cs"/>
              </a:rPr>
              <a:t>US cannot match China’s scale</a:t>
            </a:r>
            <a:r>
              <a:rPr kumimoji="0" lang="en-US" sz="1050" b="0" i="0" u="none" strike="noStrike" kern="1200" cap="none" spc="0" normalizeH="0" baseline="0" noProof="0" dirty="0">
                <a:ln>
                  <a:noFill/>
                </a:ln>
                <a:solidFill>
                  <a:srgbClr val="000000"/>
                </a:solidFill>
                <a:effectLst/>
                <a:uLnTx/>
                <a:uFillTx/>
                <a:latin typeface="Arial"/>
                <a:ea typeface="+mn-ea"/>
                <a:cs typeface="+mn-cs"/>
              </a:rPr>
              <a:t>, the country strategically built high-quality, incentivized and politically supported capacity from 2022</a:t>
            </a:r>
            <a:r>
              <a:rPr kumimoji="0" lang="en-US" sz="1050" b="0" i="0" u="none" strike="noStrike" kern="1200" cap="none" spc="0" normalizeH="0" noProof="0" dirty="0">
                <a:ln>
                  <a:noFill/>
                </a:ln>
                <a:solidFill>
                  <a:srgbClr val="000000"/>
                </a:solidFill>
                <a:effectLst/>
                <a:uLnTx/>
                <a:uFillTx/>
                <a:latin typeface="Arial"/>
                <a:ea typeface="+mn-ea"/>
                <a:cs typeface="+mn-cs"/>
              </a:rPr>
              <a:t> to 2025</a:t>
            </a:r>
            <a:r>
              <a:rPr kumimoji="0" lang="en-US" sz="1050" b="0" i="0" u="none" strike="noStrike" kern="1200" cap="none" spc="0" normalizeH="0" baseline="0" noProof="0" dirty="0">
                <a:ln>
                  <a:noFill/>
                </a:ln>
                <a:solidFill>
                  <a:srgbClr val="000000"/>
                </a:solidFill>
                <a:effectLst/>
                <a:uLnTx/>
                <a:uFillTx/>
                <a:latin typeface="Arial"/>
                <a:ea typeface="+mn-ea"/>
                <a:cs typeface="+mn-cs"/>
              </a:rPr>
              <a:t>, starting to </a:t>
            </a:r>
            <a:r>
              <a:rPr kumimoji="0" lang="en-US" sz="1050" b="1" i="0" u="none" strike="noStrike" kern="1200" cap="none" spc="0" normalizeH="0" baseline="0" noProof="0" dirty="0">
                <a:ln>
                  <a:noFill/>
                </a:ln>
                <a:solidFill>
                  <a:srgbClr val="000000"/>
                </a:solidFill>
                <a:effectLst/>
                <a:uLnTx/>
                <a:uFillTx/>
                <a:latin typeface="Arial"/>
                <a:ea typeface="+mn-ea"/>
                <a:cs typeface="+mn-cs"/>
              </a:rPr>
              <a:t>position itself as a strategic alternative supplier in the West to mitigate geopolitical and supply chain risks.</a:t>
            </a:r>
          </a:p>
        </p:txBody>
      </p:sp>
      <p:cxnSp>
        <p:nvCxnSpPr>
          <p:cNvPr id="34" name="Straight Connector 33"/>
          <p:cNvCxnSpPr/>
          <p:nvPr>
            <p:custDataLst>
              <p:tags r:id="rId28"/>
            </p:custDataLst>
          </p:nvPr>
        </p:nvCxnSpPr>
        <p:spPr bwMode="gray">
          <a:xfrm>
            <a:off x="528638" y="5561013"/>
            <a:ext cx="348456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5" name="Straight Connector 34"/>
          <p:cNvCxnSpPr/>
          <p:nvPr>
            <p:custDataLst>
              <p:tags r:id="rId29"/>
            </p:custDataLst>
          </p:nvPr>
        </p:nvCxnSpPr>
        <p:spPr bwMode="gray">
          <a:xfrm>
            <a:off x="528638" y="5283200"/>
            <a:ext cx="348456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6" name="Straight Connector 35"/>
          <p:cNvCxnSpPr/>
          <p:nvPr>
            <p:custDataLst>
              <p:tags r:id="rId30"/>
            </p:custDataLst>
          </p:nvPr>
        </p:nvCxnSpPr>
        <p:spPr bwMode="gray">
          <a:xfrm>
            <a:off x="528638" y="5006975"/>
            <a:ext cx="348456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7" name="Straight Connector 36"/>
          <p:cNvCxnSpPr/>
          <p:nvPr>
            <p:custDataLst>
              <p:tags r:id="rId31"/>
            </p:custDataLst>
          </p:nvPr>
        </p:nvCxnSpPr>
        <p:spPr bwMode="gray">
          <a:xfrm>
            <a:off x="528638" y="4729163"/>
            <a:ext cx="348456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8" name="Straight Connector 37"/>
          <p:cNvCxnSpPr/>
          <p:nvPr>
            <p:custDataLst>
              <p:tags r:id="rId32"/>
            </p:custDataLst>
          </p:nvPr>
        </p:nvCxnSpPr>
        <p:spPr bwMode="gray">
          <a:xfrm>
            <a:off x="528638" y="4452938"/>
            <a:ext cx="348456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9" name="Straight Connector 38"/>
          <p:cNvCxnSpPr/>
          <p:nvPr>
            <p:custDataLst>
              <p:tags r:id="rId33"/>
            </p:custDataLst>
          </p:nvPr>
        </p:nvCxnSpPr>
        <p:spPr bwMode="gray">
          <a:xfrm>
            <a:off x="528638" y="4175125"/>
            <a:ext cx="348456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0" name="Straight Connector 39"/>
          <p:cNvCxnSpPr/>
          <p:nvPr>
            <p:custDataLst>
              <p:tags r:id="rId34"/>
            </p:custDataLst>
          </p:nvPr>
        </p:nvCxnSpPr>
        <p:spPr bwMode="gray">
          <a:xfrm>
            <a:off x="528638" y="3898900"/>
            <a:ext cx="348456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1" name="Straight Connector 40"/>
          <p:cNvCxnSpPr/>
          <p:nvPr>
            <p:custDataLst>
              <p:tags r:id="rId35"/>
            </p:custDataLst>
          </p:nvPr>
        </p:nvCxnSpPr>
        <p:spPr bwMode="gray">
          <a:xfrm>
            <a:off x="528638" y="3621088"/>
            <a:ext cx="348456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2" name="Straight Connector 41"/>
          <p:cNvCxnSpPr/>
          <p:nvPr>
            <p:custDataLst>
              <p:tags r:id="rId36"/>
            </p:custDataLst>
          </p:nvPr>
        </p:nvCxnSpPr>
        <p:spPr bwMode="gray">
          <a:xfrm>
            <a:off x="528638" y="3344863"/>
            <a:ext cx="348456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5" name="Straight Connector 44"/>
          <p:cNvCxnSpPr/>
          <p:nvPr>
            <p:custDataLst>
              <p:tags r:id="rId37"/>
            </p:custDataLst>
          </p:nvPr>
        </p:nvCxnSpPr>
        <p:spPr bwMode="gray">
          <a:xfrm>
            <a:off x="528638" y="3067050"/>
            <a:ext cx="348456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6" name="Straight Connector 45"/>
          <p:cNvCxnSpPr/>
          <p:nvPr>
            <p:custDataLst>
              <p:tags r:id="rId38"/>
            </p:custDataLst>
          </p:nvPr>
        </p:nvCxnSpPr>
        <p:spPr bwMode="gray">
          <a:xfrm>
            <a:off x="528638" y="2790825"/>
            <a:ext cx="348456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7" name="Straight Connector 46"/>
          <p:cNvCxnSpPr/>
          <p:nvPr>
            <p:custDataLst>
              <p:tags r:id="rId39"/>
            </p:custDataLst>
          </p:nvPr>
        </p:nvCxnSpPr>
        <p:spPr bwMode="gray">
          <a:xfrm>
            <a:off x="528638" y="2513013"/>
            <a:ext cx="348456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8" name="Straight Connector 47"/>
          <p:cNvCxnSpPr/>
          <p:nvPr>
            <p:custDataLst>
              <p:tags r:id="rId40"/>
            </p:custDataLst>
          </p:nvPr>
        </p:nvCxnSpPr>
        <p:spPr bwMode="gray">
          <a:xfrm>
            <a:off x="528638" y="2236788"/>
            <a:ext cx="348456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9" name="Chart 8">
            <a:extLst>
              <a:ext uri="{FF2B5EF4-FFF2-40B4-BE49-F238E27FC236}">
                <a16:creationId xmlns:a16="http://schemas.microsoft.com/office/drawing/2014/main" id="{7F1109D5-25C8-E7CF-FF9C-B57A5F0ED735}"/>
              </a:ext>
            </a:extLst>
          </p:cNvPr>
          <p:cNvGraphicFramePr/>
          <p:nvPr>
            <p:custDataLst>
              <p:tags r:id="rId41"/>
            </p:custDataLst>
            <p:extLst>
              <p:ext uri="{D42A27DB-BD31-4B8C-83A1-F6EECF244321}">
                <p14:modId xmlns:p14="http://schemas.microsoft.com/office/powerpoint/2010/main" val="266732705"/>
              </p:ext>
            </p:extLst>
          </p:nvPr>
        </p:nvGraphicFramePr>
        <p:xfrm>
          <a:off x="127000" y="2095500"/>
          <a:ext cx="3968750" cy="3883025"/>
        </p:xfrm>
        <a:graphic>
          <a:graphicData uri="http://schemas.openxmlformats.org/drawingml/2006/chart">
            <c:chart xmlns:c="http://schemas.openxmlformats.org/drawingml/2006/chart" xmlns:r="http://schemas.openxmlformats.org/officeDocument/2006/relationships" r:id="rId90"/>
          </a:graphicData>
        </a:graphic>
      </p:graphicFrame>
      <p:sp>
        <p:nvSpPr>
          <p:cNvPr id="923" name="Text Placeholder 10">
            <a:extLst>
              <a:ext uri="{FF2B5EF4-FFF2-40B4-BE49-F238E27FC236}">
                <a16:creationId xmlns:a16="http://schemas.microsoft.com/office/drawing/2014/main" id="{F72114BA-9CE7-64FB-6DCA-3A9CDACFE0F4}"/>
              </a:ext>
            </a:extLst>
          </p:cNvPr>
          <p:cNvSpPr>
            <a:spLocks/>
          </p:cNvSpPr>
          <p:nvPr>
            <p:custDataLst>
              <p:tags r:id="rId42"/>
            </p:custDataLst>
          </p:nvPr>
        </p:nvSpPr>
        <p:spPr bwMode="auto">
          <a:xfrm>
            <a:off x="623888" y="5870575"/>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C6EFD5B-3B8E-4699-9B97-DE6517B3B210}" type="datetime'20''''''''''''''1''''''''''''''''''''''6'''''''''''''">
              <a:rPr lang="en-US" altLang="en-US" sz="800" smtClean="0"/>
              <a:pPr/>
              <a:t>2016</a:t>
            </a:fld>
            <a:endParaRPr lang="en-US" sz="800" dirty="0"/>
          </a:p>
        </p:txBody>
      </p:sp>
      <p:sp>
        <p:nvSpPr>
          <p:cNvPr id="924" name="Text Placeholder 10">
            <a:extLst>
              <a:ext uri="{FF2B5EF4-FFF2-40B4-BE49-F238E27FC236}">
                <a16:creationId xmlns:a16="http://schemas.microsoft.com/office/drawing/2014/main" id="{48F8FAFE-0C22-A069-0A30-AE445DC2085E}"/>
              </a:ext>
            </a:extLst>
          </p:cNvPr>
          <p:cNvSpPr>
            <a:spLocks/>
          </p:cNvSpPr>
          <p:nvPr>
            <p:custDataLst>
              <p:tags r:id="rId43"/>
            </p:custDataLst>
          </p:nvPr>
        </p:nvSpPr>
        <p:spPr bwMode="auto">
          <a:xfrm>
            <a:off x="1060450" y="5870575"/>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3B64A3B-1E2D-4C79-B5F8-EEBE356E4078}" type="datetime'''''''''''''''2''''0''1''''''''''''''''''''''''''''''7'''''''">
              <a:rPr lang="en-US" altLang="en-US" sz="800" smtClean="0"/>
              <a:pPr/>
              <a:t>2017</a:t>
            </a:fld>
            <a:endParaRPr lang="en-US" sz="800" dirty="0"/>
          </a:p>
        </p:txBody>
      </p:sp>
      <p:sp>
        <p:nvSpPr>
          <p:cNvPr id="925" name="Text Placeholder 10">
            <a:extLst>
              <a:ext uri="{FF2B5EF4-FFF2-40B4-BE49-F238E27FC236}">
                <a16:creationId xmlns:a16="http://schemas.microsoft.com/office/drawing/2014/main" id="{84BE88B2-4E05-5A22-49E3-9CF13B7D2108}"/>
              </a:ext>
            </a:extLst>
          </p:cNvPr>
          <p:cNvSpPr>
            <a:spLocks/>
          </p:cNvSpPr>
          <p:nvPr>
            <p:custDataLst>
              <p:tags r:id="rId44"/>
            </p:custDataLst>
          </p:nvPr>
        </p:nvSpPr>
        <p:spPr bwMode="auto">
          <a:xfrm>
            <a:off x="1495425" y="5870575"/>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144B3EB-EDBB-4027-AC94-43BA22ABB52D}" type="datetime'''''''''''''''''''2''''''''''0''''''''''1''''''''''8'''''">
              <a:rPr lang="en-US" altLang="en-US" sz="800" smtClean="0"/>
              <a:pPr/>
              <a:t>2018</a:t>
            </a:fld>
            <a:endParaRPr lang="en-US" sz="800" dirty="0"/>
          </a:p>
        </p:txBody>
      </p:sp>
      <p:sp>
        <p:nvSpPr>
          <p:cNvPr id="926" name="Text Placeholder 10">
            <a:extLst>
              <a:ext uri="{FF2B5EF4-FFF2-40B4-BE49-F238E27FC236}">
                <a16:creationId xmlns:a16="http://schemas.microsoft.com/office/drawing/2014/main" id="{BBF110E1-FDB5-910D-F8F5-2E1D04D744CC}"/>
              </a:ext>
            </a:extLst>
          </p:cNvPr>
          <p:cNvSpPr>
            <a:spLocks/>
          </p:cNvSpPr>
          <p:nvPr>
            <p:custDataLst>
              <p:tags r:id="rId45"/>
            </p:custDataLst>
          </p:nvPr>
        </p:nvSpPr>
        <p:spPr bwMode="auto">
          <a:xfrm>
            <a:off x="1931988" y="5870575"/>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11FD2C7-4284-43D5-A50A-C72F90A9150C}" type="datetime'''''''''''''''''''''''2''''0''''''''''''''''1''''''''''9'''">
              <a:rPr lang="en-US" altLang="en-US" sz="800" smtClean="0"/>
              <a:pPr/>
              <a:t>2019</a:t>
            </a:fld>
            <a:endParaRPr lang="en-US" sz="800" dirty="0"/>
          </a:p>
        </p:txBody>
      </p:sp>
      <p:sp>
        <p:nvSpPr>
          <p:cNvPr id="927" name="Text Placeholder 10">
            <a:extLst>
              <a:ext uri="{FF2B5EF4-FFF2-40B4-BE49-F238E27FC236}">
                <a16:creationId xmlns:a16="http://schemas.microsoft.com/office/drawing/2014/main" id="{1B58A24D-18FC-556E-555C-FF9289D8FE7B}"/>
              </a:ext>
            </a:extLst>
          </p:cNvPr>
          <p:cNvSpPr>
            <a:spLocks/>
          </p:cNvSpPr>
          <p:nvPr>
            <p:custDataLst>
              <p:tags r:id="rId46"/>
            </p:custDataLst>
          </p:nvPr>
        </p:nvSpPr>
        <p:spPr bwMode="auto">
          <a:xfrm>
            <a:off x="2366963" y="5870575"/>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96FFAB9-850C-4A83-897E-21C82397F976}" type="datetime'''''''''''2''''''''0''''''''2''''''''0'''''''''''''''''''">
              <a:rPr lang="en-US" altLang="en-US" sz="800" smtClean="0"/>
              <a:pPr/>
              <a:t>2020</a:t>
            </a:fld>
            <a:endParaRPr lang="en-US" sz="800" dirty="0"/>
          </a:p>
        </p:txBody>
      </p:sp>
      <p:sp>
        <p:nvSpPr>
          <p:cNvPr id="928" name="Text Placeholder 10">
            <a:extLst>
              <a:ext uri="{FF2B5EF4-FFF2-40B4-BE49-F238E27FC236}">
                <a16:creationId xmlns:a16="http://schemas.microsoft.com/office/drawing/2014/main" id="{F6D52981-168E-17BC-D9C7-C7AD1370D6D6}"/>
              </a:ext>
            </a:extLst>
          </p:cNvPr>
          <p:cNvSpPr>
            <a:spLocks/>
          </p:cNvSpPr>
          <p:nvPr>
            <p:custDataLst>
              <p:tags r:id="rId47"/>
            </p:custDataLst>
          </p:nvPr>
        </p:nvSpPr>
        <p:spPr bwMode="auto">
          <a:xfrm>
            <a:off x="2801938" y="5870575"/>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CCCBF9C-E12B-4402-B22C-589D9C149F31}" type="datetime'''''''2''''''''''''''''''''0''''''''''''2''1'''''''''''''">
              <a:rPr lang="en-US" altLang="en-US" sz="800" smtClean="0"/>
              <a:pPr/>
              <a:t>2021</a:t>
            </a:fld>
            <a:endParaRPr lang="en-US" sz="800" dirty="0"/>
          </a:p>
        </p:txBody>
      </p:sp>
      <p:sp>
        <p:nvSpPr>
          <p:cNvPr id="929" name="Text Placeholder 10">
            <a:extLst>
              <a:ext uri="{FF2B5EF4-FFF2-40B4-BE49-F238E27FC236}">
                <a16:creationId xmlns:a16="http://schemas.microsoft.com/office/drawing/2014/main" id="{2D8C8C07-3B26-FB4E-ED0A-E13A0687A14D}"/>
              </a:ext>
            </a:extLst>
          </p:cNvPr>
          <p:cNvSpPr>
            <a:spLocks/>
          </p:cNvSpPr>
          <p:nvPr>
            <p:custDataLst>
              <p:tags r:id="rId48"/>
            </p:custDataLst>
          </p:nvPr>
        </p:nvSpPr>
        <p:spPr bwMode="auto">
          <a:xfrm>
            <a:off x="3238500" y="5870575"/>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25D99B2-ECD8-43DC-A359-142CE9987E90}" type="datetime'''2''0''''''''''''''''''''''''''''''''''''''''22'''''">
              <a:rPr lang="en-US" altLang="en-US" sz="800" smtClean="0"/>
              <a:pPr/>
              <a:t>2022</a:t>
            </a:fld>
            <a:endParaRPr lang="en-US" sz="800" dirty="0"/>
          </a:p>
        </p:txBody>
      </p:sp>
      <p:sp>
        <p:nvSpPr>
          <p:cNvPr id="930" name="Text Placeholder 10">
            <a:extLst>
              <a:ext uri="{FF2B5EF4-FFF2-40B4-BE49-F238E27FC236}">
                <a16:creationId xmlns:a16="http://schemas.microsoft.com/office/drawing/2014/main" id="{F558F6F7-A6D4-BB86-7A50-CFE5E909F1DD}"/>
              </a:ext>
            </a:extLst>
          </p:cNvPr>
          <p:cNvSpPr>
            <a:spLocks/>
          </p:cNvSpPr>
          <p:nvPr>
            <p:custDataLst>
              <p:tags r:id="rId49"/>
            </p:custDataLst>
          </p:nvPr>
        </p:nvSpPr>
        <p:spPr bwMode="auto">
          <a:xfrm>
            <a:off x="3673475" y="5870575"/>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C498472-48D4-4819-83F6-C715DA232C6F}" type="datetime'''''''''''''20''''2''''''''''''''''''''3'''''''''">
              <a:rPr lang="en-US" altLang="en-US" sz="800" smtClean="0"/>
              <a:pPr/>
              <a:t>2023</a:t>
            </a:fld>
            <a:endParaRPr lang="en-US" sz="800" dirty="0"/>
          </a:p>
        </p:txBody>
      </p:sp>
      <p:sp>
        <p:nvSpPr>
          <p:cNvPr id="931" name="Text Placeholder 10">
            <a:extLst>
              <a:ext uri="{FF2B5EF4-FFF2-40B4-BE49-F238E27FC236}">
                <a16:creationId xmlns:a16="http://schemas.microsoft.com/office/drawing/2014/main" id="{656135FD-BD84-8792-1B2B-E4AF822512F9}"/>
              </a:ext>
            </a:extLst>
          </p:cNvPr>
          <p:cNvSpPr>
            <a:spLocks/>
          </p:cNvSpPr>
          <p:nvPr>
            <p:custDataLst>
              <p:tags r:id="rId50"/>
            </p:custDataLst>
          </p:nvPr>
        </p:nvSpPr>
        <p:spPr bwMode="gray">
          <a:xfrm>
            <a:off x="673100" y="5326063"/>
            <a:ext cx="142875"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212166E-BAE4-4DB6-8031-065F42F31F69}" type="datetime'6''''''''''''''6'''''''''''''''''">
              <a:rPr lang="en-US" altLang="en-US" sz="800" smtClean="0"/>
              <a:pPr/>
              <a:t>66</a:t>
            </a:fld>
            <a:endParaRPr lang="en-US" sz="800" dirty="0"/>
          </a:p>
        </p:txBody>
      </p:sp>
      <p:sp>
        <p:nvSpPr>
          <p:cNvPr id="932" name="Text Placeholder 10">
            <a:extLst>
              <a:ext uri="{FF2B5EF4-FFF2-40B4-BE49-F238E27FC236}">
                <a16:creationId xmlns:a16="http://schemas.microsoft.com/office/drawing/2014/main" id="{108BC0BE-9012-F05B-F459-A2601A4DB9A0}"/>
              </a:ext>
            </a:extLst>
          </p:cNvPr>
          <p:cNvSpPr>
            <a:spLocks/>
          </p:cNvSpPr>
          <p:nvPr>
            <p:custDataLst>
              <p:tags r:id="rId51"/>
            </p:custDataLst>
          </p:nvPr>
        </p:nvSpPr>
        <p:spPr bwMode="gray">
          <a:xfrm>
            <a:off x="1081088" y="5116513"/>
            <a:ext cx="200025"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2DA6A6F-0334-48BA-AD17-3C517C3FAF72}" type="datetime'''''''''''1''''''''''''''0''''''''''''''''''''''''3'''''''''''">
              <a:rPr lang="en-US" altLang="en-US" sz="800" smtClean="0"/>
              <a:pPr/>
              <a:t>103</a:t>
            </a:fld>
            <a:endParaRPr lang="en-US" sz="800" dirty="0"/>
          </a:p>
        </p:txBody>
      </p:sp>
      <p:sp>
        <p:nvSpPr>
          <p:cNvPr id="933" name="Text Placeholder 10">
            <a:extLst>
              <a:ext uri="{FF2B5EF4-FFF2-40B4-BE49-F238E27FC236}">
                <a16:creationId xmlns:a16="http://schemas.microsoft.com/office/drawing/2014/main" id="{067AD9A1-D70A-6FD6-1D13-9F7C02E99EDC}"/>
              </a:ext>
            </a:extLst>
          </p:cNvPr>
          <p:cNvSpPr>
            <a:spLocks/>
          </p:cNvSpPr>
          <p:nvPr>
            <p:custDataLst>
              <p:tags r:id="rId52"/>
            </p:custDataLst>
          </p:nvPr>
        </p:nvSpPr>
        <p:spPr bwMode="gray">
          <a:xfrm>
            <a:off x="1516063" y="5043488"/>
            <a:ext cx="200025"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189DA91-F4B0-4C5A-B31D-8357C64D4DD0}" type="datetime'''''''''''1''''''''''1''''''''''''''''''''''7'''''''">
              <a:rPr lang="en-US" altLang="en-US" sz="800" smtClean="0"/>
              <a:pPr/>
              <a:t>117</a:t>
            </a:fld>
            <a:endParaRPr lang="en-US" sz="800" dirty="0"/>
          </a:p>
        </p:txBody>
      </p:sp>
      <p:sp useBgFill="1">
        <p:nvSpPr>
          <p:cNvPr id="934" name="Text Placeholder 10">
            <a:extLst>
              <a:ext uri="{FF2B5EF4-FFF2-40B4-BE49-F238E27FC236}">
                <a16:creationId xmlns:a16="http://schemas.microsoft.com/office/drawing/2014/main" id="{4E9A8412-6DB0-E4FE-CE76-CFD49D81D51E}"/>
              </a:ext>
            </a:extLst>
          </p:cNvPr>
          <p:cNvSpPr>
            <a:spLocks/>
          </p:cNvSpPr>
          <p:nvPr>
            <p:custDataLst>
              <p:tags r:id="rId53"/>
            </p:custDataLst>
          </p:nvPr>
        </p:nvSpPr>
        <p:spPr bwMode="gray">
          <a:xfrm>
            <a:off x="1952625" y="4922838"/>
            <a:ext cx="200025"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8EC6FF6-31B9-4CC7-AA1F-63C14AB9C508}" type="datetime'''''''''''''''''''''''''''1''3''8'''">
              <a:rPr lang="en-US" altLang="en-US" sz="800" smtClean="0">
                <a:effectLst/>
              </a:rPr>
              <a:pPr/>
              <a:t>138</a:t>
            </a:fld>
            <a:endParaRPr lang="en-US" sz="800" dirty="0"/>
          </a:p>
        </p:txBody>
      </p:sp>
      <p:sp useBgFill="1">
        <p:nvSpPr>
          <p:cNvPr id="935" name="Text Placeholder 10">
            <a:extLst>
              <a:ext uri="{FF2B5EF4-FFF2-40B4-BE49-F238E27FC236}">
                <a16:creationId xmlns:a16="http://schemas.microsoft.com/office/drawing/2014/main" id="{3D3EBE81-B041-2717-F22C-1C3E76CF483C}"/>
              </a:ext>
            </a:extLst>
          </p:cNvPr>
          <p:cNvSpPr>
            <a:spLocks/>
          </p:cNvSpPr>
          <p:nvPr>
            <p:custDataLst>
              <p:tags r:id="rId54"/>
            </p:custDataLst>
          </p:nvPr>
        </p:nvSpPr>
        <p:spPr bwMode="gray">
          <a:xfrm>
            <a:off x="2387600" y="4700588"/>
            <a:ext cx="200025"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ECE27DF-A6CF-4A14-8324-9486CC551B97}" type="datetime'''''''''''''''''''''''''''''17''''''''''''8'''''''">
              <a:rPr lang="en-US" altLang="en-US" sz="800" smtClean="0">
                <a:effectLst/>
              </a:rPr>
              <a:pPr/>
              <a:t>178</a:t>
            </a:fld>
            <a:endParaRPr lang="en-US" sz="800" dirty="0"/>
          </a:p>
        </p:txBody>
      </p:sp>
      <p:sp useBgFill="1">
        <p:nvSpPr>
          <p:cNvPr id="936" name="Text Placeholder 10">
            <a:extLst>
              <a:ext uri="{FF2B5EF4-FFF2-40B4-BE49-F238E27FC236}">
                <a16:creationId xmlns:a16="http://schemas.microsoft.com/office/drawing/2014/main" id="{3EEE6A28-70C9-D862-0E49-4BEAC891C1C0}"/>
              </a:ext>
            </a:extLst>
          </p:cNvPr>
          <p:cNvSpPr>
            <a:spLocks/>
          </p:cNvSpPr>
          <p:nvPr>
            <p:custDataLst>
              <p:tags r:id="rId55"/>
            </p:custDataLst>
          </p:nvPr>
        </p:nvSpPr>
        <p:spPr bwMode="gray">
          <a:xfrm>
            <a:off x="2822575" y="4346575"/>
            <a:ext cx="200025"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12D5392-6BC8-4EAD-B4F6-AFFEE97FDC4F}" type="datetime'''2''''''4''''''2'''''''''''">
              <a:rPr lang="en-US" altLang="en-US" sz="800" smtClean="0">
                <a:effectLst/>
              </a:rPr>
              <a:pPr/>
              <a:t>242</a:t>
            </a:fld>
            <a:endParaRPr lang="en-US" sz="800" dirty="0"/>
          </a:p>
        </p:txBody>
      </p:sp>
      <p:sp useBgFill="1">
        <p:nvSpPr>
          <p:cNvPr id="937" name="Text Placeholder 10">
            <a:extLst>
              <a:ext uri="{FF2B5EF4-FFF2-40B4-BE49-F238E27FC236}">
                <a16:creationId xmlns:a16="http://schemas.microsoft.com/office/drawing/2014/main" id="{23DED679-827D-01A4-FDDD-BE32F95666C2}"/>
              </a:ext>
            </a:extLst>
          </p:cNvPr>
          <p:cNvSpPr>
            <a:spLocks/>
          </p:cNvSpPr>
          <p:nvPr>
            <p:custDataLst>
              <p:tags r:id="rId56"/>
            </p:custDataLst>
          </p:nvPr>
        </p:nvSpPr>
        <p:spPr bwMode="gray">
          <a:xfrm>
            <a:off x="3259138" y="3590925"/>
            <a:ext cx="200025"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090CCC8-F3A2-47A7-80AC-F990AFBE8A54}" type="datetime'''''''''''''''3''''''''''''''''''''''''7''9'''''''''''''''">
              <a:rPr lang="en-US" altLang="en-US" sz="800" smtClean="0">
                <a:effectLst/>
              </a:rPr>
              <a:pPr/>
              <a:t>379</a:t>
            </a:fld>
            <a:endParaRPr lang="en-US" sz="800" dirty="0"/>
          </a:p>
        </p:txBody>
      </p:sp>
      <p:sp>
        <p:nvSpPr>
          <p:cNvPr id="938" name="Text Placeholder 10">
            <a:extLst>
              <a:ext uri="{FF2B5EF4-FFF2-40B4-BE49-F238E27FC236}">
                <a16:creationId xmlns:a16="http://schemas.microsoft.com/office/drawing/2014/main" id="{AE277001-B370-AB16-B2E4-419CDD837518}"/>
              </a:ext>
            </a:extLst>
          </p:cNvPr>
          <p:cNvSpPr>
            <a:spLocks/>
          </p:cNvSpPr>
          <p:nvPr>
            <p:custDataLst>
              <p:tags r:id="rId57"/>
            </p:custDataLst>
          </p:nvPr>
        </p:nvSpPr>
        <p:spPr bwMode="gray">
          <a:xfrm>
            <a:off x="3694113" y="2300288"/>
            <a:ext cx="200025"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D426B7F-B8CA-4C4C-ACFE-C8A337BE30FC}" type="datetime'''''''''''6''''''''''''''''''''12'''''''''''''">
              <a:rPr lang="en-US" altLang="en-US" sz="800" smtClean="0"/>
              <a:pPr/>
              <a:t>612</a:t>
            </a:fld>
            <a:endParaRPr lang="en-US" sz="800" dirty="0"/>
          </a:p>
        </p:txBody>
      </p:sp>
      <p:sp>
        <p:nvSpPr>
          <p:cNvPr id="903" name="Rectangle 902"/>
          <p:cNvSpPr/>
          <p:nvPr/>
        </p:nvSpPr>
        <p:spPr bwMode="gray">
          <a:xfrm>
            <a:off x="528638" y="2236788"/>
            <a:ext cx="1865312" cy="55086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901" name="Rectangle 900"/>
          <p:cNvSpPr/>
          <p:nvPr>
            <p:custDataLst>
              <p:tags r:id="rId58"/>
            </p:custDataLst>
          </p:nvPr>
        </p:nvSpPr>
        <p:spPr bwMode="auto">
          <a:xfrm>
            <a:off x="528638" y="2239963"/>
            <a:ext cx="1865313" cy="550863"/>
          </a:xfrm>
          <a:prstGeom prst="rect">
            <a:avLst/>
          </a:prstGeom>
          <a:noFill/>
          <a:ln w="31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939" name="Rectangle 938">
            <a:extLst>
              <a:ext uri="{FF2B5EF4-FFF2-40B4-BE49-F238E27FC236}">
                <a16:creationId xmlns:a16="http://schemas.microsoft.com/office/drawing/2014/main" id="{8EE28473-F952-C470-C530-0CDEFD021231}"/>
              </a:ext>
            </a:extLst>
          </p:cNvPr>
          <p:cNvSpPr/>
          <p:nvPr>
            <p:custDataLst>
              <p:tags r:id="rId59"/>
            </p:custDataLst>
          </p:nvPr>
        </p:nvSpPr>
        <p:spPr bwMode="auto">
          <a:xfrm>
            <a:off x="569913" y="2286000"/>
            <a:ext cx="142875" cy="106363"/>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940" name="Rectangle 939">
            <a:extLst>
              <a:ext uri="{FF2B5EF4-FFF2-40B4-BE49-F238E27FC236}">
                <a16:creationId xmlns:a16="http://schemas.microsoft.com/office/drawing/2014/main" id="{B3C53701-6282-0828-0AAB-095AC7ED8A19}"/>
              </a:ext>
            </a:extLst>
          </p:cNvPr>
          <p:cNvSpPr/>
          <p:nvPr>
            <p:custDataLst>
              <p:tags r:id="rId60"/>
            </p:custDataLst>
          </p:nvPr>
        </p:nvSpPr>
        <p:spPr bwMode="auto">
          <a:xfrm>
            <a:off x="569913" y="2459038"/>
            <a:ext cx="142875" cy="106363"/>
          </a:xfrm>
          <a:prstGeom prst="rect">
            <a:avLst/>
          </a:prstGeom>
          <a:solidFill>
            <a:schemeClr val="accent6"/>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941" name="Rectangle 940">
            <a:extLst>
              <a:ext uri="{FF2B5EF4-FFF2-40B4-BE49-F238E27FC236}">
                <a16:creationId xmlns:a16="http://schemas.microsoft.com/office/drawing/2014/main" id="{EA20C646-4E05-3D4B-0861-808D770CB948}"/>
              </a:ext>
            </a:extLst>
          </p:cNvPr>
          <p:cNvSpPr/>
          <p:nvPr>
            <p:custDataLst>
              <p:tags r:id="rId61"/>
            </p:custDataLst>
          </p:nvPr>
        </p:nvSpPr>
        <p:spPr bwMode="auto">
          <a:xfrm>
            <a:off x="569913" y="2632075"/>
            <a:ext cx="142875" cy="106363"/>
          </a:xfrm>
          <a:prstGeom prst="rect">
            <a:avLst/>
          </a:prstGeom>
          <a:solidFill>
            <a:schemeClr val="accent5"/>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942" name="Rectangle 941">
            <a:extLst>
              <a:ext uri="{FF2B5EF4-FFF2-40B4-BE49-F238E27FC236}">
                <a16:creationId xmlns:a16="http://schemas.microsoft.com/office/drawing/2014/main" id="{EB6302A5-DC62-6A12-8FA8-6EE19A936E83}"/>
              </a:ext>
            </a:extLst>
          </p:cNvPr>
          <p:cNvSpPr/>
          <p:nvPr>
            <p:custDataLst>
              <p:tags r:id="rId62"/>
            </p:custDataLst>
          </p:nvPr>
        </p:nvSpPr>
        <p:spPr bwMode="auto">
          <a:xfrm>
            <a:off x="1239838" y="2286000"/>
            <a:ext cx="142875" cy="106363"/>
          </a:xfrm>
          <a:prstGeom prst="rect">
            <a:avLst/>
          </a:prstGeom>
          <a:solidFill>
            <a:schemeClr val="accent4"/>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943" name="Rectangle 942">
            <a:extLst>
              <a:ext uri="{FF2B5EF4-FFF2-40B4-BE49-F238E27FC236}">
                <a16:creationId xmlns:a16="http://schemas.microsoft.com/office/drawing/2014/main" id="{C881593B-D6A9-C823-A0FD-EE98144699E7}"/>
              </a:ext>
            </a:extLst>
          </p:cNvPr>
          <p:cNvSpPr/>
          <p:nvPr>
            <p:custDataLst>
              <p:tags r:id="rId63"/>
            </p:custDataLst>
          </p:nvPr>
        </p:nvSpPr>
        <p:spPr bwMode="auto">
          <a:xfrm>
            <a:off x="1239838" y="2459038"/>
            <a:ext cx="142875" cy="106363"/>
          </a:xfrm>
          <a:prstGeom prst="rect">
            <a:avLst/>
          </a:prstGeom>
          <a:solidFill>
            <a:schemeClr val="accent3"/>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944" name="Rectangle 943">
            <a:extLst>
              <a:ext uri="{FF2B5EF4-FFF2-40B4-BE49-F238E27FC236}">
                <a16:creationId xmlns:a16="http://schemas.microsoft.com/office/drawing/2014/main" id="{05413DAE-97A2-E614-66FF-7DE94720D82E}"/>
              </a:ext>
            </a:extLst>
          </p:cNvPr>
          <p:cNvSpPr/>
          <p:nvPr>
            <p:custDataLst>
              <p:tags r:id="rId64"/>
            </p:custDataLst>
          </p:nvPr>
        </p:nvSpPr>
        <p:spPr bwMode="auto">
          <a:xfrm>
            <a:off x="1239838" y="2632075"/>
            <a:ext cx="142875" cy="106363"/>
          </a:xfrm>
          <a:prstGeom prst="rect">
            <a:avLst/>
          </a:prstGeom>
          <a:solidFill>
            <a:srgbClr val="4C6C9C"/>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945" name="Rectangle 944">
            <a:extLst>
              <a:ext uri="{FF2B5EF4-FFF2-40B4-BE49-F238E27FC236}">
                <a16:creationId xmlns:a16="http://schemas.microsoft.com/office/drawing/2014/main" id="{1D77766D-EECF-DFD6-6E4F-AEA16794F94A}"/>
              </a:ext>
            </a:extLst>
          </p:cNvPr>
          <p:cNvSpPr/>
          <p:nvPr>
            <p:custDataLst>
              <p:tags r:id="rId65"/>
            </p:custDataLst>
          </p:nvPr>
        </p:nvSpPr>
        <p:spPr bwMode="auto">
          <a:xfrm>
            <a:off x="1936750" y="2286000"/>
            <a:ext cx="142875" cy="106363"/>
          </a:xfrm>
          <a:prstGeom prst="rect">
            <a:avLst/>
          </a:prstGeom>
          <a:solidFill>
            <a:srgbClr val="DFE5EF"/>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946" name="Text Placeholder 10">
            <a:extLst>
              <a:ext uri="{FF2B5EF4-FFF2-40B4-BE49-F238E27FC236}">
                <a16:creationId xmlns:a16="http://schemas.microsoft.com/office/drawing/2014/main" id="{D71783FF-CB14-84EF-7879-931D63E995DA}"/>
              </a:ext>
            </a:extLst>
          </p:cNvPr>
          <p:cNvSpPr>
            <a:spLocks/>
          </p:cNvSpPr>
          <p:nvPr>
            <p:custDataLst>
              <p:tags r:id="rId66"/>
            </p:custDataLst>
          </p:nvPr>
        </p:nvSpPr>
        <p:spPr bwMode="auto">
          <a:xfrm>
            <a:off x="763588" y="2281238"/>
            <a:ext cx="2667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AEBA8485-6C18-49ED-80E5-5DE460490A39}" type="datetime'''C''''h''''''''''''i''''''''''''''n''''''''a'''''''">
              <a:rPr lang="en-US" altLang="en-US" sz="800" smtClean="0"/>
              <a:pPr/>
              <a:t>China</a:t>
            </a:fld>
            <a:endParaRPr lang="en-US" sz="800" dirty="0"/>
          </a:p>
        </p:txBody>
      </p:sp>
      <p:sp>
        <p:nvSpPr>
          <p:cNvPr id="950" name="Text Placeholder 10">
            <a:extLst>
              <a:ext uri="{FF2B5EF4-FFF2-40B4-BE49-F238E27FC236}">
                <a16:creationId xmlns:a16="http://schemas.microsoft.com/office/drawing/2014/main" id="{F731C00A-CC20-9DEE-8334-A8292CD56E1A}"/>
              </a:ext>
            </a:extLst>
          </p:cNvPr>
          <p:cNvSpPr>
            <a:spLocks/>
          </p:cNvSpPr>
          <p:nvPr>
            <p:custDataLst>
              <p:tags r:id="rId67"/>
            </p:custDataLst>
          </p:nvPr>
        </p:nvSpPr>
        <p:spPr bwMode="auto">
          <a:xfrm>
            <a:off x="763588" y="2454275"/>
            <a:ext cx="3746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8AE61D40-358C-4E3E-B69D-70E62466A28D}" type="datetime'''V''i''etn''''''''a''''''''''''''m'''''''''''''''''''''''''''">
              <a:rPr lang="en-US" altLang="en-US" sz="800" smtClean="0"/>
              <a:pPr/>
              <a:t>Vietnam</a:t>
            </a:fld>
            <a:endParaRPr lang="en-US" sz="800" dirty="0"/>
          </a:p>
        </p:txBody>
      </p:sp>
      <p:sp>
        <p:nvSpPr>
          <p:cNvPr id="951" name="Text Placeholder 10">
            <a:extLst>
              <a:ext uri="{FF2B5EF4-FFF2-40B4-BE49-F238E27FC236}">
                <a16:creationId xmlns:a16="http://schemas.microsoft.com/office/drawing/2014/main" id="{156BB943-4E8E-6A41-06E6-A5B29F4DADF7}"/>
              </a:ext>
            </a:extLst>
          </p:cNvPr>
          <p:cNvSpPr>
            <a:spLocks/>
          </p:cNvSpPr>
          <p:nvPr>
            <p:custDataLst>
              <p:tags r:id="rId68"/>
            </p:custDataLst>
          </p:nvPr>
        </p:nvSpPr>
        <p:spPr bwMode="auto">
          <a:xfrm>
            <a:off x="763588" y="2627313"/>
            <a:ext cx="2476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D3098ED7-B999-4E73-AED7-980C0E8D5277}" type="datetime'''R''''''''''O''''''''''''''''''''''''''W'''''''''''''''">
              <a:rPr lang="en-US" altLang="en-US" sz="800" smtClean="0"/>
              <a:pPr/>
              <a:t>ROW</a:t>
            </a:fld>
            <a:endParaRPr lang="en-US" sz="800" dirty="0"/>
          </a:p>
        </p:txBody>
      </p:sp>
      <p:sp>
        <p:nvSpPr>
          <p:cNvPr id="952" name="Text Placeholder 10">
            <a:extLst>
              <a:ext uri="{FF2B5EF4-FFF2-40B4-BE49-F238E27FC236}">
                <a16:creationId xmlns:a16="http://schemas.microsoft.com/office/drawing/2014/main" id="{B740AF36-354D-12E6-8E41-4A0D6BB16253}"/>
              </a:ext>
            </a:extLst>
          </p:cNvPr>
          <p:cNvSpPr>
            <a:spLocks/>
          </p:cNvSpPr>
          <p:nvPr>
            <p:custDataLst>
              <p:tags r:id="rId69"/>
            </p:custDataLst>
          </p:nvPr>
        </p:nvSpPr>
        <p:spPr bwMode="auto">
          <a:xfrm>
            <a:off x="1433513" y="2281238"/>
            <a:ext cx="40163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2F84122E-D9CB-4688-9C06-A9A5D39619C4}" type="datetime'''''''M''''a''l''''ays''''''i''a'''''''''''''">
              <a:rPr lang="en-US" altLang="en-US" sz="800" smtClean="0"/>
              <a:pPr/>
              <a:t>Malaysia</a:t>
            </a:fld>
            <a:endParaRPr lang="en-US" sz="800" dirty="0"/>
          </a:p>
        </p:txBody>
      </p:sp>
      <p:sp>
        <p:nvSpPr>
          <p:cNvPr id="953" name="Text Placeholder 10">
            <a:extLst>
              <a:ext uri="{FF2B5EF4-FFF2-40B4-BE49-F238E27FC236}">
                <a16:creationId xmlns:a16="http://schemas.microsoft.com/office/drawing/2014/main" id="{EE3D7910-E387-ADDB-2F9A-695C95ED3AEE}"/>
              </a:ext>
            </a:extLst>
          </p:cNvPr>
          <p:cNvSpPr>
            <a:spLocks/>
          </p:cNvSpPr>
          <p:nvPr>
            <p:custDataLst>
              <p:tags r:id="rId70"/>
            </p:custDataLst>
          </p:nvPr>
        </p:nvSpPr>
        <p:spPr bwMode="auto">
          <a:xfrm>
            <a:off x="1433513" y="2454275"/>
            <a:ext cx="39846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DF2EA79E-0D6E-4C15-9C09-BFF3E6B11DEC}" type="datetime'''''''''S''.'''''''''''''''''' K''''''''''''''''''or''''ea'">
              <a:rPr lang="en-US" altLang="en-US" sz="800" smtClean="0"/>
              <a:pPr/>
              <a:t>S. Korea</a:t>
            </a:fld>
            <a:endParaRPr lang="en-US" sz="800" dirty="0"/>
          </a:p>
        </p:txBody>
      </p:sp>
      <p:sp>
        <p:nvSpPr>
          <p:cNvPr id="954" name="Text Placeholder 10">
            <a:extLst>
              <a:ext uri="{FF2B5EF4-FFF2-40B4-BE49-F238E27FC236}">
                <a16:creationId xmlns:a16="http://schemas.microsoft.com/office/drawing/2014/main" id="{65729BA2-1873-798D-1705-F81BA50F5413}"/>
              </a:ext>
            </a:extLst>
          </p:cNvPr>
          <p:cNvSpPr>
            <a:spLocks/>
          </p:cNvSpPr>
          <p:nvPr>
            <p:custDataLst>
              <p:tags r:id="rId71"/>
            </p:custDataLst>
          </p:nvPr>
        </p:nvSpPr>
        <p:spPr bwMode="auto">
          <a:xfrm>
            <a:off x="1433513" y="2627313"/>
            <a:ext cx="2095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0E1F1848-B16C-48F1-B691-DF13F3A89A9E}" type="datetime'''''''''''''''''''''''''US''''A'">
              <a:rPr lang="en-US" altLang="en-US" sz="800" smtClean="0"/>
              <a:pPr/>
              <a:t>USA</a:t>
            </a:fld>
            <a:endParaRPr lang="en-US" sz="800" dirty="0"/>
          </a:p>
        </p:txBody>
      </p:sp>
      <p:sp>
        <p:nvSpPr>
          <p:cNvPr id="955" name="Text Placeholder 10">
            <a:extLst>
              <a:ext uri="{FF2B5EF4-FFF2-40B4-BE49-F238E27FC236}">
                <a16:creationId xmlns:a16="http://schemas.microsoft.com/office/drawing/2014/main" id="{A2149D87-F687-5739-6408-CABAF3D22355}"/>
              </a:ext>
            </a:extLst>
          </p:cNvPr>
          <p:cNvSpPr>
            <a:spLocks/>
          </p:cNvSpPr>
          <p:nvPr>
            <p:custDataLst>
              <p:tags r:id="rId72"/>
            </p:custDataLst>
          </p:nvPr>
        </p:nvSpPr>
        <p:spPr bwMode="auto">
          <a:xfrm>
            <a:off x="2130425" y="2281238"/>
            <a:ext cx="2222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69C67146-3B82-42FF-8FCF-94EF3922ABE6}" type="datetime'''''In''''''''di''''a'''''''''''''''''''''''''''''''''''''">
              <a:rPr lang="en-US" altLang="en-US" sz="800" smtClean="0"/>
              <a:pPr/>
              <a:t>India</a:t>
            </a:fld>
            <a:endParaRPr lang="en-US" sz="800" dirty="0"/>
          </a:p>
        </p:txBody>
      </p:sp>
      <p:sp>
        <p:nvSpPr>
          <p:cNvPr id="163" name="Isosceles Triangle 162">
            <a:extLst>
              <a:ext uri="{FF2B5EF4-FFF2-40B4-BE49-F238E27FC236}">
                <a16:creationId xmlns:a16="http://schemas.microsoft.com/office/drawing/2014/main" id="{90FF2689-3768-CE51-6BFF-0F495EA3F85A}"/>
              </a:ext>
            </a:extLst>
          </p:cNvPr>
          <p:cNvSpPr/>
          <p:nvPr/>
        </p:nvSpPr>
        <p:spPr bwMode="gray">
          <a:xfrm rot="16200000">
            <a:off x="2598740" y="3903660"/>
            <a:ext cx="3346451" cy="517529"/>
          </a:xfrm>
          <a:prstGeom prst="triangle">
            <a:avLst>
              <a:gd name="adj" fmla="val 97197"/>
            </a:avLst>
          </a:prstGeom>
          <a:solidFill>
            <a:srgbClr val="4C6C9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143" name="Rectangle 142"/>
          <p:cNvSpPr/>
          <p:nvPr/>
        </p:nvSpPr>
        <p:spPr bwMode="gray">
          <a:xfrm>
            <a:off x="4855663" y="2239963"/>
            <a:ext cx="1060950" cy="4127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902" name="Rectangle 901"/>
          <p:cNvSpPr/>
          <p:nvPr>
            <p:custDataLst>
              <p:tags r:id="rId73"/>
            </p:custDataLst>
          </p:nvPr>
        </p:nvSpPr>
        <p:spPr bwMode="auto">
          <a:xfrm>
            <a:off x="4856163" y="2236788"/>
            <a:ext cx="1027113" cy="415925"/>
          </a:xfrm>
          <a:prstGeom prst="rect">
            <a:avLst/>
          </a:prstGeom>
          <a:noFill/>
          <a:ln w="31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43" name="Rectangle 42">
            <a:extLst>
              <a:ext uri="{FF2B5EF4-FFF2-40B4-BE49-F238E27FC236}">
                <a16:creationId xmlns:a16="http://schemas.microsoft.com/office/drawing/2014/main" id="{FBB0986C-D6FF-4FDD-88BD-EA87FC1295F6}"/>
              </a:ext>
            </a:extLst>
          </p:cNvPr>
          <p:cNvSpPr/>
          <p:nvPr>
            <p:custDataLst>
              <p:tags r:id="rId74"/>
            </p:custDataLst>
          </p:nvPr>
        </p:nvSpPr>
        <p:spPr bwMode="auto">
          <a:xfrm>
            <a:off x="4908550" y="2286000"/>
            <a:ext cx="160338" cy="120650"/>
          </a:xfrm>
          <a:prstGeom prst="rect">
            <a:avLst/>
          </a:prstGeom>
          <a:solidFill>
            <a:srgbClr val="9DB1CF"/>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44" name="Rectangle 43">
            <a:extLst>
              <a:ext uri="{FF2B5EF4-FFF2-40B4-BE49-F238E27FC236}">
                <a16:creationId xmlns:a16="http://schemas.microsoft.com/office/drawing/2014/main" id="{24F84A51-3FDE-4094-A3F1-D908D54C6BEB}"/>
              </a:ext>
            </a:extLst>
          </p:cNvPr>
          <p:cNvSpPr/>
          <p:nvPr>
            <p:custDataLst>
              <p:tags r:id="rId75"/>
            </p:custDataLst>
          </p:nvPr>
        </p:nvSpPr>
        <p:spPr bwMode="auto">
          <a:xfrm>
            <a:off x="4908550" y="2473325"/>
            <a:ext cx="160338" cy="120650"/>
          </a:xfrm>
          <a:prstGeom prst="rect">
            <a:avLst/>
          </a:prstGeom>
          <a:solidFill>
            <a:srgbClr val="4C6C9C"/>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201" name="Text Placeholder 10">
            <a:extLst>
              <a:ext uri="{FF2B5EF4-FFF2-40B4-BE49-F238E27FC236}">
                <a16:creationId xmlns:a16="http://schemas.microsoft.com/office/drawing/2014/main" id="{115DFB91-512B-3844-A114-92FBEDCA92F2}"/>
              </a:ext>
            </a:extLst>
          </p:cNvPr>
          <p:cNvSpPr>
            <a:spLocks/>
          </p:cNvSpPr>
          <p:nvPr>
            <p:custDataLst>
              <p:tags r:id="rId76"/>
            </p:custDataLst>
          </p:nvPr>
        </p:nvSpPr>
        <p:spPr bwMode="auto">
          <a:xfrm>
            <a:off x="5119688" y="2282825"/>
            <a:ext cx="5461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DCFA096C-4D69-4612-8A83-A7510FAC0650}" type="datetime'''''I''''''''n''s''t''al''l''''''''''''a''''''''t''''''ion'''">
              <a:rPr lang="en-US" altLang="en-US" sz="900" smtClean="0">
                <a:effectLst/>
              </a:rPr>
              <a:pPr marL="0" lvl="0" indent="0">
                <a:spcBef>
                  <a:spcPct val="0"/>
                </a:spcBef>
                <a:spcAft>
                  <a:spcPct val="0"/>
                </a:spcAft>
                <a:buNone/>
              </a:pPr>
              <a:t>Installation</a:t>
            </a:fld>
            <a:endParaRPr lang="en-US" sz="900" dirty="0"/>
          </a:p>
        </p:txBody>
      </p:sp>
      <p:sp>
        <p:nvSpPr>
          <p:cNvPr id="203" name="Text Placeholder 10">
            <a:extLst>
              <a:ext uri="{FF2B5EF4-FFF2-40B4-BE49-F238E27FC236}">
                <a16:creationId xmlns:a16="http://schemas.microsoft.com/office/drawing/2014/main" id="{115DFB91-512B-3844-A114-92FBEDCA92F2}"/>
              </a:ext>
            </a:extLst>
          </p:cNvPr>
          <p:cNvSpPr>
            <a:spLocks/>
          </p:cNvSpPr>
          <p:nvPr>
            <p:custDataLst>
              <p:tags r:id="rId77"/>
            </p:custDataLst>
          </p:nvPr>
        </p:nvSpPr>
        <p:spPr bwMode="auto">
          <a:xfrm>
            <a:off x="5119688" y="2470150"/>
            <a:ext cx="7239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7070A175-B119-45F2-9E93-3308F37D1587}" type="datetime'Ma''''nu''''''''''''''f''''ac''''t''''''''''u''''''ri''''''ng'">
              <a:rPr lang="en-US" altLang="en-US" sz="900" smtClean="0">
                <a:effectLst/>
              </a:rPr>
              <a:pPr marL="0" lvl="0" indent="0">
                <a:spcBef>
                  <a:spcPct val="0"/>
                </a:spcBef>
                <a:spcAft>
                  <a:spcPct val="0"/>
                </a:spcAft>
                <a:buNone/>
              </a:pPr>
              <a:t>Manufacturing</a:t>
            </a:fld>
            <a:endParaRPr lang="en-US" sz="900" dirty="0"/>
          </a:p>
        </p:txBody>
      </p:sp>
      <p:grpSp>
        <p:nvGrpSpPr>
          <p:cNvPr id="71" name="btfpColumnHeaderBox763597">
            <a:extLst>
              <a:ext uri="{FF2B5EF4-FFF2-40B4-BE49-F238E27FC236}">
                <a16:creationId xmlns:a16="http://schemas.microsoft.com/office/drawing/2014/main" id="{42CAECC0-BD34-982B-9CCA-E6E91E6CE873}"/>
              </a:ext>
            </a:extLst>
          </p:cNvPr>
          <p:cNvGrpSpPr/>
          <p:nvPr>
            <p:custDataLst>
              <p:tags r:id="rId78"/>
            </p:custDataLst>
          </p:nvPr>
        </p:nvGrpSpPr>
        <p:grpSpPr>
          <a:xfrm>
            <a:off x="4246746" y="1582470"/>
            <a:ext cx="3986527" cy="265100"/>
            <a:chOff x="9360370" y="1591281"/>
            <a:chExt cx="2477492" cy="265100"/>
          </a:xfrm>
        </p:grpSpPr>
        <p:sp>
          <p:nvSpPr>
            <p:cNvPr id="72" name="btfpColumnHeaderBoxText763597">
              <a:extLst>
                <a:ext uri="{FF2B5EF4-FFF2-40B4-BE49-F238E27FC236}">
                  <a16:creationId xmlns:a16="http://schemas.microsoft.com/office/drawing/2014/main" id="{22C3BF26-718E-0410-B201-D9A649D98904}"/>
                </a:ext>
              </a:extLst>
            </p:cNvPr>
            <p:cNvSpPr txBox="1"/>
            <p:nvPr/>
          </p:nvSpPr>
          <p:spPr bwMode="gray">
            <a:xfrm>
              <a:off x="9360370" y="1591281"/>
              <a:ext cx="2477492" cy="257442"/>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US PV manufacturing &amp; </a:t>
              </a:r>
              <a:r>
                <a:rPr kumimoji="0" lang="en-US" sz="1200" b="1" i="0" u="none" strike="noStrike" kern="1200" cap="none" spc="0" normalizeH="0" baseline="0" noProof="0" dirty="0" err="1">
                  <a:ln>
                    <a:noFill/>
                  </a:ln>
                  <a:solidFill>
                    <a:srgbClr val="000000"/>
                  </a:solidFill>
                  <a:effectLst/>
                  <a:uLnTx/>
                  <a:uFillTx/>
                  <a:latin typeface="Arial"/>
                  <a:ea typeface="+mn-ea"/>
                  <a:cs typeface="+mn-cs"/>
                </a:rPr>
                <a:t>installatio</a:t>
              </a:r>
              <a:r>
                <a:rPr lang="en-US" sz="1200" b="1" dirty="0">
                  <a:solidFill>
                    <a:srgbClr val="000000"/>
                  </a:solidFill>
                  <a:latin typeface="Arial"/>
                </a:rPr>
                <a:t>n</a:t>
              </a:r>
              <a:r>
                <a:rPr kumimoji="0" lang="en-US" sz="1200" b="1" i="0" u="none" strike="noStrike" kern="1200" cap="none" spc="0" normalizeH="0" baseline="0" noProof="0" dirty="0">
                  <a:ln>
                    <a:noFill/>
                  </a:ln>
                  <a:solidFill>
                    <a:srgbClr val="000000"/>
                  </a:solidFill>
                  <a:effectLst/>
                  <a:uLnTx/>
                  <a:uFillTx/>
                  <a:latin typeface="Arial"/>
                  <a:ea typeface="+mn-ea"/>
                  <a:cs typeface="+mn-cs"/>
                </a:rPr>
                <a:t> capacity (GW)</a:t>
              </a:r>
            </a:p>
          </p:txBody>
        </p:sp>
        <p:cxnSp>
          <p:nvCxnSpPr>
            <p:cNvPr id="73" name="btfpColumnHeaderBoxLine763597">
              <a:extLst>
                <a:ext uri="{FF2B5EF4-FFF2-40B4-BE49-F238E27FC236}">
                  <a16:creationId xmlns:a16="http://schemas.microsoft.com/office/drawing/2014/main" id="{D3A8815E-AFE0-5602-75EC-BE499197053B}"/>
                </a:ext>
              </a:extLst>
            </p:cNvPr>
            <p:cNvCxnSpPr/>
            <p:nvPr/>
          </p:nvCxnSpPr>
          <p:spPr bwMode="gray">
            <a:xfrm>
              <a:off x="9360370" y="1856381"/>
              <a:ext cx="2477492"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6753347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0DF15-4D62-1D4A-B88A-61D273F0A0B9}"/>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2322F4EF-FFDD-26A4-9F80-6DFBEF30332C}"/>
              </a:ext>
            </a:extLst>
          </p:cNvPr>
          <p:cNvGraphicFramePr>
            <a:graphicFrameLocks/>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0" imgW="592" imgH="591" progId="TCLayout.ActiveDocument.1">
                  <p:embed/>
                </p:oleObj>
              </mc:Choice>
              <mc:Fallback>
                <p:oleObj name="think-cell Slide" r:id="rId50" imgW="592" imgH="591" progId="TCLayout.ActiveDocument.1">
                  <p:embed/>
                  <p:pic>
                    <p:nvPicPr>
                      <p:cNvPr id="7" name="think-cell data - do not delete" hidden="1">
                        <a:extLst>
                          <a:ext uri="{FF2B5EF4-FFF2-40B4-BE49-F238E27FC236}">
                            <a16:creationId xmlns:a16="http://schemas.microsoft.com/office/drawing/2014/main" id="{2322F4EF-FFDD-26A4-9F80-6DFBEF30332C}"/>
                          </a:ext>
                        </a:extLst>
                      </p:cNvPr>
                      <p:cNvPicPr/>
                      <p:nvPr/>
                    </p:nvPicPr>
                    <p:blipFill>
                      <a:blip r:embed="rId51"/>
                      <a:stretch>
                        <a:fillRect/>
                      </a:stretch>
                    </p:blipFill>
                    <p:spPr>
                      <a:xfrm>
                        <a:off x="1588" y="1588"/>
                        <a:ext cx="1588" cy="1588"/>
                      </a:xfrm>
                      <a:prstGeom prst="rect">
                        <a:avLst/>
                      </a:prstGeom>
                    </p:spPr>
                  </p:pic>
                </p:oleObj>
              </mc:Fallback>
            </mc:AlternateContent>
          </a:graphicData>
        </a:graphic>
      </p:graphicFrame>
      <p:sp>
        <p:nvSpPr>
          <p:cNvPr id="287" name="Rectangle 286">
            <a:extLst>
              <a:ext uri="{FF2B5EF4-FFF2-40B4-BE49-F238E27FC236}">
                <a16:creationId xmlns:a16="http://schemas.microsoft.com/office/drawing/2014/main" id="{EE563316-5885-5005-3D40-815E4C487681}"/>
              </a:ext>
            </a:extLst>
          </p:cNvPr>
          <p:cNvSpPr/>
          <p:nvPr/>
        </p:nvSpPr>
        <p:spPr bwMode="gray">
          <a:xfrm>
            <a:off x="7197725" y="1554480"/>
            <a:ext cx="2198688" cy="4198620"/>
          </a:xfrm>
          <a:prstGeom prst="rect">
            <a:avLst/>
          </a:prstGeom>
          <a:solidFill>
            <a:srgbClr val="D6D6D6"/>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D6D6D6"/>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rgbClr val="000000"/>
              </a:solidFill>
            </a:endParaRPr>
          </a:p>
        </p:txBody>
      </p:sp>
      <p:sp>
        <p:nvSpPr>
          <p:cNvPr id="282" name="Rectangle 281">
            <a:extLst>
              <a:ext uri="{FF2B5EF4-FFF2-40B4-BE49-F238E27FC236}">
                <a16:creationId xmlns:a16="http://schemas.microsoft.com/office/drawing/2014/main" id="{EF8BCBBF-DB29-4AC9-913D-56FDD1C194D2}"/>
              </a:ext>
            </a:extLst>
          </p:cNvPr>
          <p:cNvSpPr/>
          <p:nvPr/>
        </p:nvSpPr>
        <p:spPr bwMode="gray">
          <a:xfrm>
            <a:off x="2505605" y="1554480"/>
            <a:ext cx="2210329" cy="4198620"/>
          </a:xfrm>
          <a:prstGeom prst="rect">
            <a:avLst/>
          </a:prstGeom>
          <a:solidFill>
            <a:srgbClr val="D6D6D6"/>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D6D6D6"/>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rgbClr val="000000"/>
              </a:solidFill>
            </a:endParaRPr>
          </a:p>
        </p:txBody>
      </p:sp>
      <p:sp>
        <p:nvSpPr>
          <p:cNvPr id="6" name="Title 5">
            <a:extLst>
              <a:ext uri="{FF2B5EF4-FFF2-40B4-BE49-F238E27FC236}">
                <a16:creationId xmlns:a16="http://schemas.microsoft.com/office/drawing/2014/main" id="{E124260E-8338-EA96-2C3E-539B074192B0}"/>
              </a:ext>
            </a:extLst>
          </p:cNvPr>
          <p:cNvSpPr>
            <a:spLocks noGrp="1"/>
          </p:cNvSpPr>
          <p:nvPr>
            <p:ph type="title"/>
          </p:nvPr>
        </p:nvSpPr>
        <p:spPr/>
        <p:txBody>
          <a:bodyPr vert="horz">
            <a:noAutofit/>
          </a:bodyPr>
          <a:lstStyle/>
          <a:p>
            <a:r>
              <a:rPr lang="en-US" dirty="0"/>
              <a:t>Despite increased geographic diversification, China firmly sustains market dominance across entire solar supply chain</a:t>
            </a:r>
          </a:p>
        </p:txBody>
      </p:sp>
      <p:sp>
        <p:nvSpPr>
          <p:cNvPr id="32" name="btfpNotesBox440432">
            <a:extLst>
              <a:ext uri="{FF2B5EF4-FFF2-40B4-BE49-F238E27FC236}">
                <a16:creationId xmlns:a16="http://schemas.microsoft.com/office/drawing/2014/main" id="{943B3969-31FF-6770-F156-CC027636979C}"/>
              </a:ext>
            </a:extLst>
          </p:cNvPr>
          <p:cNvSpPr txBox="1"/>
          <p:nvPr>
            <p:custDataLst>
              <p:tags r:id="rId3"/>
            </p:custDataLst>
          </p:nvPr>
        </p:nvSpPr>
        <p:spPr bwMode="gray">
          <a:xfrm>
            <a:off x="330196" y="6177106"/>
            <a:ext cx="9144000" cy="615553"/>
          </a:xfrm>
          <a:prstGeom prst="rect">
            <a:avLst/>
          </a:prstGeom>
          <a:noFill/>
        </p:spPr>
        <p:txBody>
          <a:bodyPr vert="horz" wrap="square" lIns="0" tIns="0" rIns="0" bIns="0" rtlCol="0" anchor="b">
            <a:spAutoFit/>
          </a:bodyPr>
          <a:lstStyle/>
          <a:p>
            <a:pPr marL="0" indent="0">
              <a:spcBef>
                <a:spcPts val="0"/>
              </a:spcBef>
              <a:buNone/>
            </a:pPr>
            <a:endParaRPr lang="en-US" sz="800" dirty="0">
              <a:solidFill>
                <a:srgbClr val="000000"/>
              </a:solidFill>
            </a:endParaRPr>
          </a:p>
          <a:p>
            <a:pPr marL="0" indent="0">
              <a:spcBef>
                <a:spcPts val="0"/>
              </a:spcBef>
              <a:buNone/>
            </a:pPr>
            <a:r>
              <a:rPr lang="en-US" sz="800" dirty="0">
                <a:solidFill>
                  <a:srgbClr val="000000"/>
                </a:solidFill>
              </a:rPr>
              <a:t>Sources: IEA, </a:t>
            </a:r>
            <a:r>
              <a:rPr lang="en-US" sz="800" dirty="0">
                <a:solidFill>
                  <a:srgbClr val="000000"/>
                </a:solidFill>
                <a:hlinkClick r:id="rId52"/>
              </a:rPr>
              <a:t>Solar PV Global Supply Chains</a:t>
            </a:r>
            <a:r>
              <a:rPr lang="en-US" sz="800" dirty="0">
                <a:solidFill>
                  <a:srgbClr val="000000"/>
                </a:solidFill>
              </a:rPr>
              <a:t> (2022); IEA, </a:t>
            </a:r>
            <a:r>
              <a:rPr lang="en-US" sz="800" dirty="0">
                <a:solidFill>
                  <a:srgbClr val="000000"/>
                </a:solidFill>
                <a:hlinkClick r:id="rId53"/>
              </a:rPr>
              <a:t>2027 Solar PV Global Supply Chain Projections</a:t>
            </a:r>
            <a:r>
              <a:rPr lang="en-US" sz="800" dirty="0">
                <a:solidFill>
                  <a:srgbClr val="000000"/>
                </a:solidFill>
              </a:rPr>
              <a:t> (2022); SEIA, </a:t>
            </a:r>
            <a:r>
              <a:rPr lang="en-US" sz="800" dirty="0">
                <a:solidFill>
                  <a:srgbClr val="000000"/>
                </a:solidFill>
                <a:hlinkClick r:id="rId54"/>
              </a:rPr>
              <a:t>Solar &amp; Storage Supply Chain Dashboard</a:t>
            </a:r>
            <a:r>
              <a:rPr lang="en-US" sz="800" dirty="0">
                <a:solidFill>
                  <a:srgbClr val="000000"/>
                </a:solidFill>
              </a:rPr>
              <a:t> (2025); IEA PVPS, </a:t>
            </a:r>
            <a:r>
              <a:rPr lang="en-US" sz="800" dirty="0">
                <a:solidFill>
                  <a:srgbClr val="000000"/>
                </a:solidFill>
                <a:hlinkClick r:id="rId55"/>
              </a:rPr>
              <a:t>Trends in Photovoltaic Applications 2024</a:t>
            </a:r>
            <a:r>
              <a:rPr lang="en-US" sz="800" dirty="0">
                <a:solidFill>
                  <a:srgbClr val="000000"/>
                </a:solidFill>
              </a:rPr>
              <a:t> (2024).</a:t>
            </a:r>
          </a:p>
          <a:p>
            <a:pPr marL="0" indent="0">
              <a:spcBef>
                <a:spcPts val="0"/>
              </a:spcBef>
              <a:buNone/>
            </a:pPr>
            <a:r>
              <a:rPr lang="en-US" sz="800" dirty="0">
                <a:solidFill>
                  <a:srgbClr val="000000"/>
                </a:solidFill>
              </a:rPr>
              <a:t>Credit: </a:t>
            </a:r>
            <a:r>
              <a:rPr lang="en-US" sz="800" dirty="0" err="1">
                <a:solidFill>
                  <a:srgbClr val="000000"/>
                </a:solidFill>
              </a:rPr>
              <a:t>Shaurir</a:t>
            </a:r>
            <a:r>
              <a:rPr lang="en-US" sz="800" dirty="0">
                <a:solidFill>
                  <a:srgbClr val="000000"/>
                </a:solidFill>
              </a:rPr>
              <a:t> Ramanujan, </a:t>
            </a:r>
            <a:r>
              <a:rPr lang="en-US" sz="800" dirty="0" err="1">
                <a:solidFill>
                  <a:srgbClr val="000000"/>
                </a:solidFill>
              </a:rPr>
              <a:t>Taicheng</a:t>
            </a:r>
            <a:r>
              <a:rPr lang="en-US" sz="800" dirty="0">
                <a:solidFill>
                  <a:srgbClr val="000000"/>
                </a:solidFill>
              </a:rPr>
              <a:t> Jin,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 Heonjae Lee, </a:t>
            </a:r>
            <a:r>
              <a:rPr lang="en-US" sz="800" dirty="0" err="1">
                <a:solidFill>
                  <a:srgbClr val="000000"/>
                </a:solidFill>
              </a:rPr>
              <a:t>Hyae</a:t>
            </a:r>
            <a:r>
              <a:rPr lang="en-US" sz="800" dirty="0">
                <a:solidFill>
                  <a:srgbClr val="000000"/>
                </a:solidFill>
              </a:rPr>
              <a:t> Ryung Kim, and</a:t>
            </a:r>
            <a:r>
              <a:rPr lang="en-US" sz="800" dirty="0"/>
              <a:t> </a:t>
            </a:r>
            <a:r>
              <a:rPr lang="en-US" sz="800" dirty="0">
                <a:solidFill>
                  <a:srgbClr val="46647B"/>
                </a:solidFill>
                <a:hlinkClick r:id="rId56">
                  <a:extLst>
                    <a:ext uri="{A12FA001-AC4F-418D-AE19-62706E023703}">
                      <ahyp:hlinkClr xmlns:ahyp="http://schemas.microsoft.com/office/drawing/2018/hyperlinkcolor" val="tx"/>
                    </a:ext>
                  </a:extLst>
                </a:hlinkClick>
              </a:rPr>
              <a:t>Gernot Wagner</a:t>
            </a:r>
            <a:r>
              <a:rPr lang="en-US" sz="800" dirty="0">
                <a:solidFill>
                  <a:srgbClr val="000000"/>
                </a:solidFill>
              </a:rPr>
              <a:t>. </a:t>
            </a:r>
            <a:r>
              <a:rPr lang="en-US" sz="800" dirty="0">
                <a:solidFill>
                  <a:srgbClr val="46647B"/>
                </a:solidFill>
                <a:hlinkClick r:id="rId57">
                  <a:extLst>
                    <a:ext uri="{A12FA001-AC4F-418D-AE19-62706E023703}">
                      <ahyp:hlinkClr xmlns:ahyp="http://schemas.microsoft.com/office/drawing/2018/hyperlinkcolor" val="tx"/>
                    </a:ext>
                  </a:extLst>
                </a:hlinkClick>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46647B"/>
                </a:solidFill>
                <a:hlinkClick r:id="rId58">
                  <a:extLst>
                    <a:ext uri="{A12FA001-AC4F-418D-AE19-62706E023703}">
                      <ahyp:hlinkClr xmlns:ahyp="http://schemas.microsoft.com/office/drawing/2018/hyperlinkcolor" val="tx"/>
                    </a:ext>
                  </a:extLst>
                </a:hlinkClick>
              </a:rPr>
              <a:t>Scaling Solar</a:t>
            </a:r>
            <a:r>
              <a:rPr lang="en-US" sz="800" dirty="0">
                <a:solidFill>
                  <a:srgbClr val="000000"/>
                </a:solidFill>
              </a:rPr>
              <a:t>” (</a:t>
            </a:r>
            <a:r>
              <a:rPr lang="en-US" sz="800" dirty="0">
                <a:solidFill>
                  <a:srgbClr val="000000"/>
                </a:solidFill>
                <a:latin typeface="Arial"/>
              </a:rPr>
              <a:t>14 August 2025</a:t>
            </a:r>
            <a:r>
              <a:rPr lang="en-US" sz="800" dirty="0">
                <a:solidFill>
                  <a:srgbClr val="000000"/>
                </a:solidFill>
              </a:rPr>
              <a:t>).</a:t>
            </a:r>
            <a:endParaRPr lang="en-US" sz="800" dirty="0">
              <a:solidFill>
                <a:srgbClr val="000000"/>
              </a:solidFill>
              <a:cs typeface="Arial"/>
            </a:endParaRPr>
          </a:p>
        </p:txBody>
      </p:sp>
      <p:graphicFrame>
        <p:nvGraphicFramePr>
          <p:cNvPr id="22" name="Chart 21">
            <a:extLst>
              <a:ext uri="{FF2B5EF4-FFF2-40B4-BE49-F238E27FC236}">
                <a16:creationId xmlns:a16="http://schemas.microsoft.com/office/drawing/2014/main" id="{8B71B7C0-5367-7018-257D-242CC16FCCA0}"/>
              </a:ext>
            </a:extLst>
          </p:cNvPr>
          <p:cNvGraphicFramePr/>
          <p:nvPr>
            <p:custDataLst>
              <p:tags r:id="rId4"/>
            </p:custDataLst>
          </p:nvPr>
        </p:nvGraphicFramePr>
        <p:xfrm>
          <a:off x="7278688" y="1758950"/>
          <a:ext cx="2117725" cy="3995738"/>
        </p:xfrm>
        <a:graphic>
          <a:graphicData uri="http://schemas.openxmlformats.org/drawingml/2006/chart">
            <c:chart xmlns:c="http://schemas.openxmlformats.org/drawingml/2006/chart" xmlns:r="http://schemas.openxmlformats.org/officeDocument/2006/relationships" r:id="rId59"/>
          </a:graphicData>
        </a:graphic>
      </p:graphicFrame>
      <p:sp>
        <p:nvSpPr>
          <p:cNvPr id="37" name="Text Placeholder 10">
            <a:extLst>
              <a:ext uri="{FF2B5EF4-FFF2-40B4-BE49-F238E27FC236}">
                <a16:creationId xmlns:a16="http://schemas.microsoft.com/office/drawing/2014/main" id="{1E75D2C8-C841-762D-5A33-0DB2FE7D5572}"/>
              </a:ext>
            </a:extLst>
          </p:cNvPr>
          <p:cNvSpPr>
            <a:spLocks/>
          </p:cNvSpPr>
          <p:nvPr>
            <p:custDataLst>
              <p:tags r:id="rId5"/>
            </p:custDataLst>
          </p:nvPr>
        </p:nvSpPr>
        <p:spPr bwMode="auto">
          <a:xfrm>
            <a:off x="7459663" y="557212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C02CEEF-82F0-40C2-BF8D-462BD5E0004C}" type="datetime'2''''''''''''''''0''''''''1''''''''''''''0'''''''''''">
              <a:rPr lang="en-US" altLang="en-US" sz="1000" smtClean="0"/>
              <a:pPr marL="0" lvl="0" indent="0" algn="ctr">
                <a:spcBef>
                  <a:spcPct val="0"/>
                </a:spcBef>
                <a:spcAft>
                  <a:spcPct val="0"/>
                </a:spcAft>
                <a:buNone/>
              </a:pPr>
              <a:t>2010</a:t>
            </a:fld>
            <a:endParaRPr lang="en-US" sz="1000"/>
          </a:p>
        </p:txBody>
      </p:sp>
      <p:sp>
        <p:nvSpPr>
          <p:cNvPr id="38" name="Text Placeholder 10">
            <a:extLst>
              <a:ext uri="{FF2B5EF4-FFF2-40B4-BE49-F238E27FC236}">
                <a16:creationId xmlns:a16="http://schemas.microsoft.com/office/drawing/2014/main" id="{80025F94-3D49-B421-C1C0-3F33D8CFA315}"/>
              </a:ext>
            </a:extLst>
          </p:cNvPr>
          <p:cNvSpPr>
            <a:spLocks/>
          </p:cNvSpPr>
          <p:nvPr>
            <p:custDataLst>
              <p:tags r:id="rId6"/>
            </p:custDataLst>
          </p:nvPr>
        </p:nvSpPr>
        <p:spPr bwMode="auto">
          <a:xfrm>
            <a:off x="7947025" y="557212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8ECAD22-F079-4169-A75E-420574BEA164}" type="datetime'''''''''''''''''''2''''''''''''''''''''''''0''''1''''5'''''">
              <a:rPr lang="en-US" altLang="en-US" sz="1000" smtClean="0"/>
              <a:pPr marL="0" lvl="0" indent="0" algn="ctr">
                <a:spcBef>
                  <a:spcPct val="0"/>
                </a:spcBef>
                <a:spcAft>
                  <a:spcPct val="0"/>
                </a:spcAft>
                <a:buNone/>
              </a:pPr>
              <a:t>2015</a:t>
            </a:fld>
            <a:endParaRPr lang="en-US" sz="1000"/>
          </a:p>
        </p:txBody>
      </p:sp>
      <p:sp>
        <p:nvSpPr>
          <p:cNvPr id="39" name="Text Placeholder 10">
            <a:extLst>
              <a:ext uri="{FF2B5EF4-FFF2-40B4-BE49-F238E27FC236}">
                <a16:creationId xmlns:a16="http://schemas.microsoft.com/office/drawing/2014/main" id="{F4F9E81F-3281-B1E2-1BC4-CF192934843B}"/>
              </a:ext>
            </a:extLst>
          </p:cNvPr>
          <p:cNvSpPr>
            <a:spLocks/>
          </p:cNvSpPr>
          <p:nvPr>
            <p:custDataLst>
              <p:tags r:id="rId7"/>
            </p:custDataLst>
          </p:nvPr>
        </p:nvSpPr>
        <p:spPr bwMode="auto">
          <a:xfrm>
            <a:off x="8435975" y="557212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B1FAFF5-FCE7-4AB7-9965-5FC6F36E8D47}" type="datetime'''20''''''''''''''2''''''''''''''''''''''''''1'''''''">
              <a:rPr lang="en-US" altLang="en-US" sz="1000" smtClean="0"/>
              <a:pPr marL="0" lvl="0" indent="0" algn="ctr">
                <a:spcBef>
                  <a:spcPct val="0"/>
                </a:spcBef>
                <a:spcAft>
                  <a:spcPct val="0"/>
                </a:spcAft>
                <a:buNone/>
              </a:pPr>
              <a:t>2021</a:t>
            </a:fld>
            <a:endParaRPr lang="en-US" sz="1000"/>
          </a:p>
        </p:txBody>
      </p:sp>
      <p:sp>
        <p:nvSpPr>
          <p:cNvPr id="25" name="Text Placeholder 10">
            <a:extLst>
              <a:ext uri="{FF2B5EF4-FFF2-40B4-BE49-F238E27FC236}">
                <a16:creationId xmlns:a16="http://schemas.microsoft.com/office/drawing/2014/main" id="{115DFB91-512B-3844-A114-92FBEDCA92F2}"/>
              </a:ext>
            </a:extLst>
          </p:cNvPr>
          <p:cNvSpPr>
            <a:spLocks/>
          </p:cNvSpPr>
          <p:nvPr>
            <p:custDataLst>
              <p:tags r:id="rId8"/>
            </p:custDataLst>
          </p:nvPr>
        </p:nvSpPr>
        <p:spPr bwMode="gray">
          <a:xfrm>
            <a:off x="8961438" y="2411413"/>
            <a:ext cx="217488" cy="152400"/>
          </a:xfrm>
          <a:prstGeom prst="rect">
            <a:avLst/>
          </a:prstGeom>
          <a:solidFill>
            <a:schemeClr val="accent3"/>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B9157A4-6F62-48CF-8064-7650F32B49DC}" type="datetime'''2''''''''''''''''''''''%'''''''''">
              <a:rPr lang="en-US" altLang="en-US" sz="1000" smtClean="0">
                <a:solidFill>
                  <a:schemeClr val="bg1"/>
                </a:solidFill>
                <a:effectLst/>
              </a:rPr>
              <a:pPr marL="0" lvl="0" indent="0" algn="ctr">
                <a:spcBef>
                  <a:spcPct val="0"/>
                </a:spcBef>
                <a:spcAft>
                  <a:spcPct val="0"/>
                </a:spcAft>
                <a:buNone/>
              </a:pPr>
              <a:t>2%</a:t>
            </a:fld>
            <a:endParaRPr lang="en-US" sz="1000">
              <a:solidFill>
                <a:schemeClr val="bg1"/>
              </a:solidFill>
            </a:endParaRPr>
          </a:p>
        </p:txBody>
      </p:sp>
      <p:sp>
        <p:nvSpPr>
          <p:cNvPr id="26" name="Text Placeholder 10">
            <a:extLst>
              <a:ext uri="{FF2B5EF4-FFF2-40B4-BE49-F238E27FC236}">
                <a16:creationId xmlns:a16="http://schemas.microsoft.com/office/drawing/2014/main" id="{115DFB91-512B-3844-A114-92FBEDCA92F2}"/>
              </a:ext>
            </a:extLst>
          </p:cNvPr>
          <p:cNvSpPr>
            <a:spLocks/>
          </p:cNvSpPr>
          <p:nvPr>
            <p:custDataLst>
              <p:tags r:id="rId9"/>
            </p:custDataLst>
          </p:nvPr>
        </p:nvSpPr>
        <p:spPr bwMode="gray">
          <a:xfrm>
            <a:off x="8961438" y="2047875"/>
            <a:ext cx="217488" cy="152400"/>
          </a:xfrm>
          <a:prstGeom prst="rect">
            <a:avLst/>
          </a:prstGeom>
          <a:solidFill>
            <a:schemeClr val="accent5"/>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AF1E77D-9E7D-481C-8A8A-2868441954B2}" type="datetime'''''''''''''''''''''''''''''''''''3''''''''%'">
              <a:rPr lang="en-US" altLang="en-US" sz="1000" smtClean="0">
                <a:solidFill>
                  <a:schemeClr val="bg1"/>
                </a:solidFill>
                <a:effectLst/>
              </a:rPr>
              <a:pPr marL="0" lvl="0" indent="0" algn="ctr">
                <a:spcBef>
                  <a:spcPct val="0"/>
                </a:spcBef>
                <a:spcAft>
                  <a:spcPct val="0"/>
                </a:spcAft>
                <a:buNone/>
              </a:pPr>
              <a:t>3%</a:t>
            </a:fld>
            <a:endParaRPr lang="en-US" sz="1000">
              <a:solidFill>
                <a:schemeClr val="bg1"/>
              </a:solidFill>
            </a:endParaRPr>
          </a:p>
        </p:txBody>
      </p:sp>
      <p:sp>
        <p:nvSpPr>
          <p:cNvPr id="304" name="Text Placeholder 10">
            <a:extLst>
              <a:ext uri="{FF2B5EF4-FFF2-40B4-BE49-F238E27FC236}">
                <a16:creationId xmlns:a16="http://schemas.microsoft.com/office/drawing/2014/main" id="{D7ACD318-F1FC-2465-B3E8-4EAFE3F74FA6}"/>
              </a:ext>
            </a:extLst>
          </p:cNvPr>
          <p:cNvSpPr>
            <a:spLocks/>
          </p:cNvSpPr>
          <p:nvPr>
            <p:custDataLst>
              <p:tags r:id="rId10"/>
            </p:custDataLst>
          </p:nvPr>
        </p:nvSpPr>
        <p:spPr bwMode="auto">
          <a:xfrm>
            <a:off x="8923338" y="557212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17A0180-9F29-44DC-B0C1-C27A8CA39A62}" type="datetime'''''''''''''2''''''0''2''''''''''''''''''3'''''''''''''">
              <a:rPr lang="en-US" altLang="en-US" sz="1000" smtClean="0"/>
              <a:pPr marL="0" lvl="0" indent="0" algn="ctr">
                <a:spcBef>
                  <a:spcPct val="0"/>
                </a:spcBef>
                <a:spcAft>
                  <a:spcPct val="0"/>
                </a:spcAft>
                <a:buNone/>
              </a:pPr>
              <a:t>2023</a:t>
            </a:fld>
            <a:endParaRPr lang="en-US" sz="1000"/>
          </a:p>
        </p:txBody>
      </p:sp>
      <p:grpSp>
        <p:nvGrpSpPr>
          <p:cNvPr id="192" name="btfpColumnHeaderBox641739">
            <a:extLst>
              <a:ext uri="{FF2B5EF4-FFF2-40B4-BE49-F238E27FC236}">
                <a16:creationId xmlns:a16="http://schemas.microsoft.com/office/drawing/2014/main" id="{EC6557A9-AD64-DBA3-636A-DEF2097FB7AC}"/>
              </a:ext>
            </a:extLst>
          </p:cNvPr>
          <p:cNvGrpSpPr/>
          <p:nvPr>
            <p:custDataLst>
              <p:tags r:id="rId11"/>
            </p:custDataLst>
          </p:nvPr>
        </p:nvGrpSpPr>
        <p:grpSpPr>
          <a:xfrm>
            <a:off x="7361238" y="1582265"/>
            <a:ext cx="1925638" cy="291303"/>
            <a:chOff x="330200" y="1297694"/>
            <a:chExt cx="2673664" cy="291303"/>
          </a:xfrm>
        </p:grpSpPr>
        <p:sp>
          <p:nvSpPr>
            <p:cNvPr id="190" name="btfpColumnHeaderBoxText641739">
              <a:extLst>
                <a:ext uri="{FF2B5EF4-FFF2-40B4-BE49-F238E27FC236}">
                  <a16:creationId xmlns:a16="http://schemas.microsoft.com/office/drawing/2014/main" id="{A3E1B12A-B1CD-7442-B472-483C1784E235}"/>
                </a:ext>
              </a:extLst>
            </p:cNvPr>
            <p:cNvSpPr txBox="1"/>
            <p:nvPr/>
          </p:nvSpPr>
          <p:spPr bwMode="gray">
            <a:xfrm>
              <a:off x="330200" y="1297694"/>
              <a:ext cx="2477492" cy="288219"/>
            </a:xfrm>
            <a:prstGeom prst="rect">
              <a:avLst/>
            </a:prstGeom>
            <a:noFill/>
          </p:spPr>
          <p:txBody>
            <a:bodyPr vert="horz" wrap="square" lIns="36036" tIns="36036" rIns="36036" bIns="36036" rtlCol="0" anchor="b">
              <a:spAutoFit/>
            </a:bodyPr>
            <a:lstStyle/>
            <a:p>
              <a:pPr marL="0" indent="0">
                <a:spcBef>
                  <a:spcPts val="0"/>
                </a:spcBef>
                <a:buNone/>
              </a:pPr>
              <a:r>
                <a:rPr lang="en-US" sz="1400" b="1">
                  <a:solidFill>
                    <a:srgbClr val="000000"/>
                  </a:solidFill>
                </a:rPr>
                <a:t>Modules</a:t>
              </a:r>
            </a:p>
          </p:txBody>
        </p:sp>
        <p:cxnSp>
          <p:nvCxnSpPr>
            <p:cNvPr id="191" name="btfpColumnHeaderBoxLine641739">
              <a:extLst>
                <a:ext uri="{FF2B5EF4-FFF2-40B4-BE49-F238E27FC236}">
                  <a16:creationId xmlns:a16="http://schemas.microsoft.com/office/drawing/2014/main" id="{229F6F6E-F86F-0C01-18DE-EDEB7CD5D3BA}"/>
                </a:ext>
              </a:extLst>
            </p:cNvPr>
            <p:cNvCxnSpPr/>
            <p:nvPr/>
          </p:nvCxnSpPr>
          <p:spPr bwMode="gray">
            <a:xfrm flipV="1">
              <a:off x="330200" y="1585913"/>
              <a:ext cx="2673664" cy="3084"/>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278" name="Rectangle 277">
            <a:extLst>
              <a:ext uri="{FF2B5EF4-FFF2-40B4-BE49-F238E27FC236}">
                <a16:creationId xmlns:a16="http://schemas.microsoft.com/office/drawing/2014/main" id="{5E62D5F8-FF89-89DD-A8D5-F9E9DC9A43D2}"/>
              </a:ext>
            </a:extLst>
          </p:cNvPr>
          <p:cNvSpPr/>
          <p:nvPr>
            <p:custDataLst>
              <p:tags r:id="rId12"/>
            </p:custDataLst>
          </p:nvPr>
        </p:nvSpPr>
        <p:spPr bwMode="auto">
          <a:xfrm>
            <a:off x="330200" y="5789613"/>
            <a:ext cx="4892675" cy="254000"/>
          </a:xfrm>
          <a:prstGeom prst="rect">
            <a:avLst/>
          </a:prstGeom>
          <a:noFill/>
          <a:ln w="31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01" name="Rectangle 200">
            <a:extLst>
              <a:ext uri="{FF2B5EF4-FFF2-40B4-BE49-F238E27FC236}">
                <a16:creationId xmlns:a16="http://schemas.microsoft.com/office/drawing/2014/main" id="{90B5E303-CE37-374F-4FFC-5D72366BCF01}"/>
              </a:ext>
            </a:extLst>
          </p:cNvPr>
          <p:cNvSpPr/>
          <p:nvPr>
            <p:custDataLst>
              <p:tags r:id="rId13"/>
            </p:custDataLst>
          </p:nvPr>
        </p:nvSpPr>
        <p:spPr bwMode="auto">
          <a:xfrm>
            <a:off x="381000" y="5845175"/>
            <a:ext cx="179388" cy="133350"/>
          </a:xfrm>
          <a:prstGeom prst="rect">
            <a:avLst/>
          </a:prstGeom>
          <a:solidFill>
            <a:schemeClr val="accent1"/>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02" name="Rectangle 201">
            <a:extLst>
              <a:ext uri="{FF2B5EF4-FFF2-40B4-BE49-F238E27FC236}">
                <a16:creationId xmlns:a16="http://schemas.microsoft.com/office/drawing/2014/main" id="{7C66BDB3-0718-892C-133F-A686110680AE}"/>
              </a:ext>
            </a:extLst>
          </p:cNvPr>
          <p:cNvSpPr/>
          <p:nvPr>
            <p:custDataLst>
              <p:tags r:id="rId14"/>
            </p:custDataLst>
          </p:nvPr>
        </p:nvSpPr>
        <p:spPr bwMode="auto">
          <a:xfrm>
            <a:off x="1042988" y="5845175"/>
            <a:ext cx="179388" cy="133350"/>
          </a:xfrm>
          <a:prstGeom prst="rect">
            <a:avLst/>
          </a:prstGeom>
          <a:solidFill>
            <a:schemeClr val="accent2"/>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03" name="Rectangle 202">
            <a:extLst>
              <a:ext uri="{FF2B5EF4-FFF2-40B4-BE49-F238E27FC236}">
                <a16:creationId xmlns:a16="http://schemas.microsoft.com/office/drawing/2014/main" id="{126FE309-52BF-35DD-1B57-3B7CD7344CEB}"/>
              </a:ext>
            </a:extLst>
          </p:cNvPr>
          <p:cNvSpPr/>
          <p:nvPr>
            <p:custDataLst>
              <p:tags r:id="rId15"/>
            </p:custDataLst>
          </p:nvPr>
        </p:nvSpPr>
        <p:spPr bwMode="auto">
          <a:xfrm>
            <a:off x="1781175" y="5845175"/>
            <a:ext cx="179388" cy="133350"/>
          </a:xfrm>
          <a:prstGeom prst="rect">
            <a:avLst/>
          </a:prstGeom>
          <a:solidFill>
            <a:schemeClr val="accent3"/>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04" name="Rectangle 203">
            <a:extLst>
              <a:ext uri="{FF2B5EF4-FFF2-40B4-BE49-F238E27FC236}">
                <a16:creationId xmlns:a16="http://schemas.microsoft.com/office/drawing/2014/main" id="{24EC0ECD-CD36-E89E-2ADE-B887FF332D2E}"/>
              </a:ext>
            </a:extLst>
          </p:cNvPr>
          <p:cNvSpPr/>
          <p:nvPr>
            <p:custDataLst>
              <p:tags r:id="rId16"/>
            </p:custDataLst>
          </p:nvPr>
        </p:nvSpPr>
        <p:spPr bwMode="auto">
          <a:xfrm>
            <a:off x="2922588" y="5845175"/>
            <a:ext cx="179388" cy="133350"/>
          </a:xfrm>
          <a:prstGeom prst="rect">
            <a:avLst/>
          </a:prstGeom>
          <a:solidFill>
            <a:schemeClr val="accent4"/>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05" name="Rectangle 204">
            <a:extLst>
              <a:ext uri="{FF2B5EF4-FFF2-40B4-BE49-F238E27FC236}">
                <a16:creationId xmlns:a16="http://schemas.microsoft.com/office/drawing/2014/main" id="{31216FFD-8654-9B4A-0865-A24685E9B5A4}"/>
              </a:ext>
            </a:extLst>
          </p:cNvPr>
          <p:cNvSpPr/>
          <p:nvPr>
            <p:custDataLst>
              <p:tags r:id="rId17"/>
            </p:custDataLst>
          </p:nvPr>
        </p:nvSpPr>
        <p:spPr bwMode="auto">
          <a:xfrm>
            <a:off x="3598863" y="5845175"/>
            <a:ext cx="179388" cy="133350"/>
          </a:xfrm>
          <a:prstGeom prst="rect">
            <a:avLst/>
          </a:prstGeom>
          <a:solidFill>
            <a:schemeClr val="accent5"/>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06" name="Rectangle 205">
            <a:extLst>
              <a:ext uri="{FF2B5EF4-FFF2-40B4-BE49-F238E27FC236}">
                <a16:creationId xmlns:a16="http://schemas.microsoft.com/office/drawing/2014/main" id="{9A1C6196-EEA7-AA86-9187-CA29A716BCB0}"/>
              </a:ext>
            </a:extLst>
          </p:cNvPr>
          <p:cNvSpPr/>
          <p:nvPr>
            <p:custDataLst>
              <p:tags r:id="rId18"/>
            </p:custDataLst>
          </p:nvPr>
        </p:nvSpPr>
        <p:spPr bwMode="auto">
          <a:xfrm>
            <a:off x="4203700" y="5845175"/>
            <a:ext cx="179388" cy="133350"/>
          </a:xfrm>
          <a:prstGeom prst="rect">
            <a:avLst/>
          </a:prstGeom>
          <a:solidFill>
            <a:schemeClr val="accent6"/>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93" name="Text Placeholder 10">
            <a:extLst>
              <a:ext uri="{FF2B5EF4-FFF2-40B4-BE49-F238E27FC236}">
                <a16:creationId xmlns:a16="http://schemas.microsoft.com/office/drawing/2014/main" id="{7AAE6D43-A0BE-D12D-4047-FA2DAAA77FF2}"/>
              </a:ext>
            </a:extLst>
          </p:cNvPr>
          <p:cNvSpPr>
            <a:spLocks/>
          </p:cNvSpPr>
          <p:nvPr>
            <p:custDataLst>
              <p:tags r:id="rId19"/>
            </p:custDataLst>
          </p:nvPr>
        </p:nvSpPr>
        <p:spPr bwMode="auto">
          <a:xfrm>
            <a:off x="611188" y="5840413"/>
            <a:ext cx="3302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C4886921-9FDF-4251-954E-CDD81E93DED3}" type="datetime'''''''''''''''''''''''''''''C''''''h''''in''''''a'''''''''''''">
              <a:rPr lang="en-US" altLang="en-US" sz="1000" smtClean="0"/>
              <a:pPr marL="0" lvl="0" indent="0">
                <a:spcBef>
                  <a:spcPct val="0"/>
                </a:spcBef>
                <a:spcAft>
                  <a:spcPct val="0"/>
                </a:spcAft>
                <a:buNone/>
              </a:pPr>
              <a:t>China</a:t>
            </a:fld>
            <a:endParaRPr lang="en-US" sz="1000"/>
          </a:p>
        </p:txBody>
      </p:sp>
      <p:sp>
        <p:nvSpPr>
          <p:cNvPr id="197" name="Text Placeholder 10">
            <a:extLst>
              <a:ext uri="{FF2B5EF4-FFF2-40B4-BE49-F238E27FC236}">
                <a16:creationId xmlns:a16="http://schemas.microsoft.com/office/drawing/2014/main" id="{8B7212FD-B741-3047-DB9D-3E6B857AD4AE}"/>
              </a:ext>
            </a:extLst>
          </p:cNvPr>
          <p:cNvSpPr>
            <a:spLocks/>
          </p:cNvSpPr>
          <p:nvPr>
            <p:custDataLst>
              <p:tags r:id="rId20"/>
            </p:custDataLst>
          </p:nvPr>
        </p:nvSpPr>
        <p:spPr bwMode="auto">
          <a:xfrm>
            <a:off x="1273175" y="5840413"/>
            <a:ext cx="406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1E856AEA-2DDC-43D3-A266-C0E9B9C4EB86}" type="datetime'''E''''''''''''''''''''''''u''rope'">
              <a:rPr lang="en-US" altLang="en-US" sz="1000" smtClean="0"/>
              <a:pPr marL="0" lvl="0" indent="0">
                <a:spcBef>
                  <a:spcPct val="0"/>
                </a:spcBef>
                <a:spcAft>
                  <a:spcPct val="0"/>
                </a:spcAft>
                <a:buNone/>
              </a:pPr>
              <a:t>Europe</a:t>
            </a:fld>
            <a:endParaRPr lang="en-US" sz="1000"/>
          </a:p>
        </p:txBody>
      </p:sp>
      <p:sp>
        <p:nvSpPr>
          <p:cNvPr id="196" name="Text Placeholder 10">
            <a:extLst>
              <a:ext uri="{FF2B5EF4-FFF2-40B4-BE49-F238E27FC236}">
                <a16:creationId xmlns:a16="http://schemas.microsoft.com/office/drawing/2014/main" id="{A506EFC7-4CFF-D86D-1067-847FC9A58EAD}"/>
              </a:ext>
            </a:extLst>
          </p:cNvPr>
          <p:cNvSpPr>
            <a:spLocks/>
          </p:cNvSpPr>
          <p:nvPr>
            <p:custDataLst>
              <p:tags r:id="rId21"/>
            </p:custDataLst>
          </p:nvPr>
        </p:nvSpPr>
        <p:spPr bwMode="auto">
          <a:xfrm>
            <a:off x="2011363" y="5840413"/>
            <a:ext cx="809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3CE05108-AAA7-465D-A328-132D93E3FD0B}" type="datetime'No''''rt''h ''''''''Am''''er''''''''i''''''c''a'''''''''''''''">
              <a:rPr lang="en-US" altLang="en-US" sz="1000" smtClean="0"/>
              <a:pPr marL="0" lvl="0" indent="0">
                <a:spcBef>
                  <a:spcPct val="0"/>
                </a:spcBef>
                <a:spcAft>
                  <a:spcPct val="0"/>
                </a:spcAft>
                <a:buNone/>
              </a:pPr>
              <a:t>North America</a:t>
            </a:fld>
            <a:endParaRPr lang="en-US" sz="1000"/>
          </a:p>
        </p:txBody>
      </p:sp>
      <p:sp>
        <p:nvSpPr>
          <p:cNvPr id="195" name="Text Placeholder 10">
            <a:extLst>
              <a:ext uri="{FF2B5EF4-FFF2-40B4-BE49-F238E27FC236}">
                <a16:creationId xmlns:a16="http://schemas.microsoft.com/office/drawing/2014/main" id="{ED78B863-5070-75EA-C181-E62A9D5CEFB6}"/>
              </a:ext>
            </a:extLst>
          </p:cNvPr>
          <p:cNvSpPr>
            <a:spLocks/>
          </p:cNvSpPr>
          <p:nvPr>
            <p:custDataLst>
              <p:tags r:id="rId22"/>
            </p:custDataLst>
          </p:nvPr>
        </p:nvSpPr>
        <p:spPr bwMode="auto">
          <a:xfrm>
            <a:off x="3152775" y="5840413"/>
            <a:ext cx="344488"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FE8FFCEE-99BE-41E6-96BA-99E9DAA130A5}" type="datetime'''''A''''''''''''''''''''''''''P''''''A''''''''''C'''''">
              <a:rPr lang="en-US" altLang="en-US" sz="1000" smtClean="0"/>
              <a:pPr marL="0" lvl="0" indent="0">
                <a:spcBef>
                  <a:spcPct val="0"/>
                </a:spcBef>
                <a:spcAft>
                  <a:spcPct val="0"/>
                </a:spcAft>
                <a:buNone/>
              </a:pPr>
              <a:t>APAC</a:t>
            </a:fld>
            <a:endParaRPr lang="en-US" sz="1000"/>
          </a:p>
        </p:txBody>
      </p:sp>
      <p:sp>
        <p:nvSpPr>
          <p:cNvPr id="198" name="Text Placeholder 10">
            <a:extLst>
              <a:ext uri="{FF2B5EF4-FFF2-40B4-BE49-F238E27FC236}">
                <a16:creationId xmlns:a16="http://schemas.microsoft.com/office/drawing/2014/main" id="{F36E8133-D01B-113C-DC94-7BEAC2E9B029}"/>
              </a:ext>
            </a:extLst>
          </p:cNvPr>
          <p:cNvSpPr>
            <a:spLocks/>
          </p:cNvSpPr>
          <p:nvPr>
            <p:custDataLst>
              <p:tags r:id="rId23"/>
            </p:custDataLst>
          </p:nvPr>
        </p:nvSpPr>
        <p:spPr bwMode="auto">
          <a:xfrm>
            <a:off x="3829050" y="5840413"/>
            <a:ext cx="2730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8AB27F15-C249-4C0A-B962-71BB1CE43C65}" type="datetime'I''n''''''''d''''''''''''''i''''''''a'''''''''">
              <a:rPr lang="en-US" altLang="en-US" sz="1000" smtClean="0"/>
              <a:pPr marL="0" lvl="0" indent="0">
                <a:spcBef>
                  <a:spcPct val="0"/>
                </a:spcBef>
                <a:spcAft>
                  <a:spcPct val="0"/>
                </a:spcAft>
                <a:buNone/>
              </a:pPr>
              <a:t>India</a:t>
            </a:fld>
            <a:endParaRPr lang="en-US" sz="1000"/>
          </a:p>
        </p:txBody>
      </p:sp>
      <p:sp>
        <p:nvSpPr>
          <p:cNvPr id="199" name="Text Placeholder 10">
            <a:extLst>
              <a:ext uri="{FF2B5EF4-FFF2-40B4-BE49-F238E27FC236}">
                <a16:creationId xmlns:a16="http://schemas.microsoft.com/office/drawing/2014/main" id="{EBE2029F-1914-DC5D-4E5F-7F10A017B8C2}"/>
              </a:ext>
            </a:extLst>
          </p:cNvPr>
          <p:cNvSpPr>
            <a:spLocks/>
          </p:cNvSpPr>
          <p:nvPr>
            <p:custDataLst>
              <p:tags r:id="rId24"/>
            </p:custDataLst>
          </p:nvPr>
        </p:nvSpPr>
        <p:spPr bwMode="auto">
          <a:xfrm>
            <a:off x="4433888" y="5840413"/>
            <a:ext cx="738188"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A86C31CD-1E07-4985-B63E-582E3CEFA007}" type="datetime'''''R''e''s''''t ''o''f'''''''''''''' ''''''wo''r''''''''''ld'">
              <a:rPr lang="en-US" altLang="en-US" sz="1000" smtClean="0"/>
              <a:pPr marL="0" lvl="0" indent="0">
                <a:spcBef>
                  <a:spcPct val="0"/>
                </a:spcBef>
                <a:spcAft>
                  <a:spcPct val="0"/>
                </a:spcAft>
                <a:buNone/>
              </a:pPr>
              <a:t>Rest of world</a:t>
            </a:fld>
            <a:endParaRPr lang="en-US" sz="1000"/>
          </a:p>
        </p:txBody>
      </p:sp>
      <p:grpSp>
        <p:nvGrpSpPr>
          <p:cNvPr id="228" name="btfpColumnHeaderBox641739">
            <a:extLst>
              <a:ext uri="{FF2B5EF4-FFF2-40B4-BE49-F238E27FC236}">
                <a16:creationId xmlns:a16="http://schemas.microsoft.com/office/drawing/2014/main" id="{2A76ED99-5959-E138-F948-A4CA577EB5DF}"/>
              </a:ext>
            </a:extLst>
          </p:cNvPr>
          <p:cNvGrpSpPr/>
          <p:nvPr>
            <p:custDataLst>
              <p:tags r:id="rId25"/>
            </p:custDataLst>
          </p:nvPr>
        </p:nvGrpSpPr>
        <p:grpSpPr>
          <a:xfrm>
            <a:off x="5051425" y="1582264"/>
            <a:ext cx="1925638" cy="291304"/>
            <a:chOff x="330200" y="1297776"/>
            <a:chExt cx="2673664" cy="291221"/>
          </a:xfrm>
        </p:grpSpPr>
        <p:sp>
          <p:nvSpPr>
            <p:cNvPr id="229" name="btfpColumnHeaderBoxText641739">
              <a:extLst>
                <a:ext uri="{FF2B5EF4-FFF2-40B4-BE49-F238E27FC236}">
                  <a16:creationId xmlns:a16="http://schemas.microsoft.com/office/drawing/2014/main" id="{A8DE2F64-6FDA-27A2-6720-DB7172775EFB}"/>
                </a:ext>
              </a:extLst>
            </p:cNvPr>
            <p:cNvSpPr txBox="1"/>
            <p:nvPr/>
          </p:nvSpPr>
          <p:spPr bwMode="gray">
            <a:xfrm>
              <a:off x="330200" y="1297776"/>
              <a:ext cx="2477492" cy="288137"/>
            </a:xfrm>
            <a:prstGeom prst="rect">
              <a:avLst/>
            </a:prstGeom>
            <a:noFill/>
          </p:spPr>
          <p:txBody>
            <a:bodyPr vert="horz" wrap="square" lIns="36036" tIns="36036" rIns="36036" bIns="36036" rtlCol="0" anchor="b">
              <a:spAutoFit/>
            </a:bodyPr>
            <a:lstStyle/>
            <a:p>
              <a:pPr marL="0" indent="0">
                <a:spcBef>
                  <a:spcPts val="0"/>
                </a:spcBef>
                <a:buNone/>
              </a:pPr>
              <a:r>
                <a:rPr lang="en-US" sz="1400" b="1">
                  <a:solidFill>
                    <a:srgbClr val="000000"/>
                  </a:solidFill>
                </a:rPr>
                <a:t>Cells</a:t>
              </a:r>
            </a:p>
          </p:txBody>
        </p:sp>
        <p:cxnSp>
          <p:nvCxnSpPr>
            <p:cNvPr id="230" name="btfpColumnHeaderBoxLine641739">
              <a:extLst>
                <a:ext uri="{FF2B5EF4-FFF2-40B4-BE49-F238E27FC236}">
                  <a16:creationId xmlns:a16="http://schemas.microsoft.com/office/drawing/2014/main" id="{73C5FD6C-9EE7-A306-248A-824E7DC6CE59}"/>
                </a:ext>
              </a:extLst>
            </p:cNvPr>
            <p:cNvCxnSpPr/>
            <p:nvPr/>
          </p:nvCxnSpPr>
          <p:spPr bwMode="gray">
            <a:xfrm flipV="1">
              <a:off x="330200" y="1585405"/>
              <a:ext cx="2673664" cy="3592"/>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252" name="btfpColumnHeaderBox641739">
            <a:extLst>
              <a:ext uri="{FF2B5EF4-FFF2-40B4-BE49-F238E27FC236}">
                <a16:creationId xmlns:a16="http://schemas.microsoft.com/office/drawing/2014/main" id="{4BAC2DBD-8E3D-CF31-6D21-6C1095561361}"/>
              </a:ext>
            </a:extLst>
          </p:cNvPr>
          <p:cNvGrpSpPr/>
          <p:nvPr>
            <p:custDataLst>
              <p:tags r:id="rId26"/>
            </p:custDataLst>
          </p:nvPr>
        </p:nvGrpSpPr>
        <p:grpSpPr>
          <a:xfrm>
            <a:off x="2640013" y="1582264"/>
            <a:ext cx="1925638" cy="291304"/>
            <a:chOff x="330200" y="1297776"/>
            <a:chExt cx="2673664" cy="291221"/>
          </a:xfrm>
        </p:grpSpPr>
        <p:sp>
          <p:nvSpPr>
            <p:cNvPr id="253" name="btfpColumnHeaderBoxText641739">
              <a:extLst>
                <a:ext uri="{FF2B5EF4-FFF2-40B4-BE49-F238E27FC236}">
                  <a16:creationId xmlns:a16="http://schemas.microsoft.com/office/drawing/2014/main" id="{BEFFEAE4-3512-7FEE-CCD0-D1BC64CF267A}"/>
                </a:ext>
              </a:extLst>
            </p:cNvPr>
            <p:cNvSpPr txBox="1"/>
            <p:nvPr/>
          </p:nvSpPr>
          <p:spPr bwMode="gray">
            <a:xfrm>
              <a:off x="330200" y="1297776"/>
              <a:ext cx="2477492" cy="288137"/>
            </a:xfrm>
            <a:prstGeom prst="rect">
              <a:avLst/>
            </a:prstGeom>
            <a:noFill/>
          </p:spPr>
          <p:txBody>
            <a:bodyPr vert="horz" wrap="square" lIns="36036" tIns="36036" rIns="36036" bIns="36036" rtlCol="0" anchor="b">
              <a:spAutoFit/>
            </a:bodyPr>
            <a:lstStyle/>
            <a:p>
              <a:pPr marL="0" indent="0">
                <a:spcBef>
                  <a:spcPts val="0"/>
                </a:spcBef>
                <a:buNone/>
              </a:pPr>
              <a:r>
                <a:rPr lang="en-US" sz="1400" b="1">
                  <a:solidFill>
                    <a:srgbClr val="000000"/>
                  </a:solidFill>
                </a:rPr>
                <a:t>Wafers</a:t>
              </a:r>
            </a:p>
          </p:txBody>
        </p:sp>
        <p:cxnSp>
          <p:nvCxnSpPr>
            <p:cNvPr id="254" name="btfpColumnHeaderBoxLine641739">
              <a:extLst>
                <a:ext uri="{FF2B5EF4-FFF2-40B4-BE49-F238E27FC236}">
                  <a16:creationId xmlns:a16="http://schemas.microsoft.com/office/drawing/2014/main" id="{13E90828-F8D7-1A38-730A-9FDE468CDFC4}"/>
                </a:ext>
              </a:extLst>
            </p:cNvPr>
            <p:cNvCxnSpPr/>
            <p:nvPr/>
          </p:nvCxnSpPr>
          <p:spPr bwMode="gray">
            <a:xfrm flipV="1">
              <a:off x="330200" y="1585404"/>
              <a:ext cx="2673664" cy="3593"/>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263" name="btfpColumnHeaderBox641739">
            <a:extLst>
              <a:ext uri="{FF2B5EF4-FFF2-40B4-BE49-F238E27FC236}">
                <a16:creationId xmlns:a16="http://schemas.microsoft.com/office/drawing/2014/main" id="{50D523F4-1A1A-8ADE-A611-C6FD0A258E22}"/>
              </a:ext>
            </a:extLst>
          </p:cNvPr>
          <p:cNvGrpSpPr/>
          <p:nvPr>
            <p:custDataLst>
              <p:tags r:id="rId27"/>
            </p:custDataLst>
          </p:nvPr>
        </p:nvGrpSpPr>
        <p:grpSpPr>
          <a:xfrm>
            <a:off x="330200" y="1582264"/>
            <a:ext cx="1920876" cy="291304"/>
            <a:chOff x="330200" y="1297776"/>
            <a:chExt cx="2667052" cy="291221"/>
          </a:xfrm>
        </p:grpSpPr>
        <p:sp>
          <p:nvSpPr>
            <p:cNvPr id="264" name="btfpColumnHeaderBoxText641739">
              <a:extLst>
                <a:ext uri="{FF2B5EF4-FFF2-40B4-BE49-F238E27FC236}">
                  <a16:creationId xmlns:a16="http://schemas.microsoft.com/office/drawing/2014/main" id="{5C66DEC2-C822-1A4C-6395-32BCC34BF513}"/>
                </a:ext>
              </a:extLst>
            </p:cNvPr>
            <p:cNvSpPr txBox="1"/>
            <p:nvPr/>
          </p:nvSpPr>
          <p:spPr bwMode="gray">
            <a:xfrm>
              <a:off x="330200" y="1297776"/>
              <a:ext cx="2477492" cy="288137"/>
            </a:xfrm>
            <a:prstGeom prst="rect">
              <a:avLst/>
            </a:prstGeom>
            <a:noFill/>
          </p:spPr>
          <p:txBody>
            <a:bodyPr vert="horz" wrap="square" lIns="36036" tIns="36036" rIns="36036" bIns="36036" rtlCol="0" anchor="b">
              <a:spAutoFit/>
            </a:bodyPr>
            <a:lstStyle/>
            <a:p>
              <a:pPr marL="0" indent="0">
                <a:spcBef>
                  <a:spcPts val="0"/>
                </a:spcBef>
                <a:buNone/>
              </a:pPr>
              <a:r>
                <a:rPr lang="en-US" sz="1400" b="1" dirty="0">
                  <a:solidFill>
                    <a:srgbClr val="000000"/>
                  </a:solidFill>
                </a:rPr>
                <a:t>Polysilicon</a:t>
              </a:r>
            </a:p>
          </p:txBody>
        </p:sp>
        <p:cxnSp>
          <p:nvCxnSpPr>
            <p:cNvPr id="265" name="btfpColumnHeaderBoxLine641739">
              <a:extLst>
                <a:ext uri="{FF2B5EF4-FFF2-40B4-BE49-F238E27FC236}">
                  <a16:creationId xmlns:a16="http://schemas.microsoft.com/office/drawing/2014/main" id="{D4BB2C25-B629-5C90-965F-51F058404EF2}"/>
                </a:ext>
              </a:extLst>
            </p:cNvPr>
            <p:cNvCxnSpPr/>
            <p:nvPr/>
          </p:nvCxnSpPr>
          <p:spPr bwMode="gray">
            <a:xfrm flipV="1">
              <a:off x="330200" y="1585404"/>
              <a:ext cx="2667052" cy="3593"/>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aphicFrame>
        <p:nvGraphicFramePr>
          <p:cNvPr id="24" name="Chart 23">
            <a:extLst>
              <a:ext uri="{FF2B5EF4-FFF2-40B4-BE49-F238E27FC236}">
                <a16:creationId xmlns:a16="http://schemas.microsoft.com/office/drawing/2014/main" id="{0C52B8AB-63AC-92D2-48BE-E114EE107B60}"/>
              </a:ext>
            </a:extLst>
          </p:cNvPr>
          <p:cNvGraphicFramePr/>
          <p:nvPr>
            <p:custDataLst>
              <p:tags r:id="rId28"/>
            </p:custDataLst>
          </p:nvPr>
        </p:nvGraphicFramePr>
        <p:xfrm>
          <a:off x="4968875" y="1758950"/>
          <a:ext cx="2189163" cy="3995738"/>
        </p:xfrm>
        <a:graphic>
          <a:graphicData uri="http://schemas.openxmlformats.org/drawingml/2006/chart">
            <c:chart xmlns:c="http://schemas.openxmlformats.org/drawingml/2006/chart" xmlns:r="http://schemas.openxmlformats.org/officeDocument/2006/relationships" r:id="rId60"/>
          </a:graphicData>
        </a:graphic>
      </p:graphicFrame>
      <p:cxnSp>
        <p:nvCxnSpPr>
          <p:cNvPr id="89" name="Conector recto 88">
            <a:extLst>
              <a:ext uri="{FF2B5EF4-FFF2-40B4-BE49-F238E27FC236}">
                <a16:creationId xmlns:a16="http://schemas.microsoft.com/office/drawing/2014/main" id="{C9E9547E-C60D-ED54-47B7-92BF8EA88A24}"/>
              </a:ext>
            </a:extLst>
          </p:cNvPr>
          <p:cNvCxnSpPr/>
          <p:nvPr>
            <p:custDataLst>
              <p:tags r:id="rId29"/>
            </p:custDataLst>
          </p:nvPr>
        </p:nvCxnSpPr>
        <p:spPr bwMode="auto">
          <a:xfrm flipH="1">
            <a:off x="5884863" y="3048000"/>
            <a:ext cx="47625" cy="0"/>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D42FF2A4-5E63-6365-BB49-864CE7E8D5ED}"/>
              </a:ext>
            </a:extLst>
          </p:cNvPr>
          <p:cNvCxnSpPr/>
          <p:nvPr>
            <p:custDataLst>
              <p:tags r:id="rId30"/>
            </p:custDataLst>
          </p:nvPr>
        </p:nvCxnSpPr>
        <p:spPr bwMode="auto">
          <a:xfrm flipH="1">
            <a:off x="6861175" y="2127250"/>
            <a:ext cx="50800" cy="0"/>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298" name="Text Placeholder 10">
            <a:extLst>
              <a:ext uri="{FF2B5EF4-FFF2-40B4-BE49-F238E27FC236}">
                <a16:creationId xmlns:a16="http://schemas.microsoft.com/office/drawing/2014/main" id="{D8CFB10E-2CFC-D67F-5DF7-83A989666BB9}"/>
              </a:ext>
            </a:extLst>
          </p:cNvPr>
          <p:cNvSpPr>
            <a:spLocks/>
          </p:cNvSpPr>
          <p:nvPr>
            <p:custDataLst>
              <p:tags r:id="rId31"/>
            </p:custDataLst>
          </p:nvPr>
        </p:nvSpPr>
        <p:spPr bwMode="auto">
          <a:xfrm>
            <a:off x="5149850" y="557212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B5C67EE-720D-4F22-AADB-64EBC1FD3780}" type="datetime'''''''''''''''''2''''''''''''0''''1''''''0'">
              <a:rPr lang="en-US" altLang="en-US" sz="1000" smtClean="0"/>
              <a:pPr marL="0" lvl="0" indent="0" algn="ctr">
                <a:spcBef>
                  <a:spcPct val="0"/>
                </a:spcBef>
                <a:spcAft>
                  <a:spcPct val="0"/>
                </a:spcAft>
                <a:buNone/>
              </a:pPr>
              <a:t>2010</a:t>
            </a:fld>
            <a:endParaRPr lang="en-US" sz="1000"/>
          </a:p>
        </p:txBody>
      </p:sp>
      <p:sp>
        <p:nvSpPr>
          <p:cNvPr id="299" name="Text Placeholder 10">
            <a:extLst>
              <a:ext uri="{FF2B5EF4-FFF2-40B4-BE49-F238E27FC236}">
                <a16:creationId xmlns:a16="http://schemas.microsoft.com/office/drawing/2014/main" id="{C2513503-DBE3-E7C5-5060-544161991C64}"/>
              </a:ext>
            </a:extLst>
          </p:cNvPr>
          <p:cNvSpPr>
            <a:spLocks/>
          </p:cNvSpPr>
          <p:nvPr>
            <p:custDataLst>
              <p:tags r:id="rId32"/>
            </p:custDataLst>
          </p:nvPr>
        </p:nvSpPr>
        <p:spPr bwMode="auto">
          <a:xfrm>
            <a:off x="5637213" y="557212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A6DBEB1-3BF2-4B21-B32F-93050D639078}" type="datetime'''2''''''''0''''''''''''''''''''''''15'''''''''">
              <a:rPr lang="en-US" altLang="en-US" sz="1000" smtClean="0"/>
              <a:pPr marL="0" lvl="0" indent="0" algn="ctr">
                <a:spcBef>
                  <a:spcPct val="0"/>
                </a:spcBef>
                <a:spcAft>
                  <a:spcPct val="0"/>
                </a:spcAft>
                <a:buNone/>
              </a:pPr>
              <a:t>2015</a:t>
            </a:fld>
            <a:endParaRPr lang="en-US" sz="1000"/>
          </a:p>
        </p:txBody>
      </p:sp>
      <p:sp>
        <p:nvSpPr>
          <p:cNvPr id="301" name="Text Placeholder 10">
            <a:extLst>
              <a:ext uri="{FF2B5EF4-FFF2-40B4-BE49-F238E27FC236}">
                <a16:creationId xmlns:a16="http://schemas.microsoft.com/office/drawing/2014/main" id="{4586F9D0-0652-ACF8-AA6F-F4F84ECED59F}"/>
              </a:ext>
            </a:extLst>
          </p:cNvPr>
          <p:cNvSpPr>
            <a:spLocks/>
          </p:cNvSpPr>
          <p:nvPr>
            <p:custDataLst>
              <p:tags r:id="rId33"/>
            </p:custDataLst>
          </p:nvPr>
        </p:nvSpPr>
        <p:spPr bwMode="auto">
          <a:xfrm>
            <a:off x="6126163" y="557212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216FDEA-6E60-4F6F-8F7E-FA900557825D}" type="datetime'''2''''''''02''''''''''''''1'''''''''''''''''''''''''''''''''">
              <a:rPr lang="en-US" altLang="en-US" sz="1000" smtClean="0"/>
              <a:pPr marL="0" lvl="0" indent="0" algn="ctr">
                <a:spcBef>
                  <a:spcPct val="0"/>
                </a:spcBef>
                <a:spcAft>
                  <a:spcPct val="0"/>
                </a:spcAft>
                <a:buNone/>
              </a:pPr>
              <a:t>2021</a:t>
            </a:fld>
            <a:endParaRPr lang="en-US" sz="1000"/>
          </a:p>
        </p:txBody>
      </p:sp>
      <p:sp>
        <p:nvSpPr>
          <p:cNvPr id="19" name="Text Placeholder 10">
            <a:extLst>
              <a:ext uri="{FF2B5EF4-FFF2-40B4-BE49-F238E27FC236}">
                <a16:creationId xmlns:a16="http://schemas.microsoft.com/office/drawing/2014/main" id="{115DFB91-512B-3844-A114-92FBEDCA92F2}"/>
              </a:ext>
            </a:extLst>
          </p:cNvPr>
          <p:cNvSpPr>
            <a:spLocks/>
          </p:cNvSpPr>
          <p:nvPr>
            <p:custDataLst>
              <p:tags r:id="rId34"/>
            </p:custDataLst>
          </p:nvPr>
        </p:nvSpPr>
        <p:spPr bwMode="gray">
          <a:xfrm>
            <a:off x="6651625" y="1920875"/>
            <a:ext cx="217488" cy="152400"/>
          </a:xfrm>
          <a:prstGeom prst="rect">
            <a:avLst/>
          </a:prstGeom>
          <a:solidFill>
            <a:schemeClr val="accent5"/>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31FAE7F-621C-4E00-A543-365D10EED229}" type="datetime'''''''''''''''''''''''''''1''''''''''''''''%'''''''''''''">
              <a:rPr lang="en-US" altLang="en-US" sz="1000" smtClean="0">
                <a:solidFill>
                  <a:schemeClr val="bg1"/>
                </a:solidFill>
                <a:effectLst/>
              </a:rPr>
              <a:pPr marL="0" lvl="0" indent="0" algn="ctr">
                <a:spcBef>
                  <a:spcPct val="0"/>
                </a:spcBef>
                <a:spcAft>
                  <a:spcPct val="0"/>
                </a:spcAft>
                <a:buNone/>
              </a:pPr>
              <a:t>1%</a:t>
            </a:fld>
            <a:endParaRPr lang="en-US" sz="1000">
              <a:solidFill>
                <a:schemeClr val="bg1"/>
              </a:solidFill>
            </a:endParaRPr>
          </a:p>
        </p:txBody>
      </p:sp>
      <p:sp>
        <p:nvSpPr>
          <p:cNvPr id="233" name="Text Placeholder 10">
            <a:extLst>
              <a:ext uri="{FF2B5EF4-FFF2-40B4-BE49-F238E27FC236}">
                <a16:creationId xmlns:a16="http://schemas.microsoft.com/office/drawing/2014/main" id="{2FAF58E8-BDCE-1B53-2BD1-62C4E71EA4BA}"/>
              </a:ext>
            </a:extLst>
          </p:cNvPr>
          <p:cNvSpPr>
            <a:spLocks/>
          </p:cNvSpPr>
          <p:nvPr>
            <p:custDataLst>
              <p:tags r:id="rId35"/>
            </p:custDataLst>
          </p:nvPr>
        </p:nvSpPr>
        <p:spPr bwMode="auto">
          <a:xfrm>
            <a:off x="6613525" y="557212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3003CA1-9E26-4170-AABB-6762347AEFE1}" type="datetime'''''''''''''''''''''''''2''''''0''''''''''''2''''''''''3'">
              <a:rPr lang="en-US" altLang="en-US" sz="1000" smtClean="0"/>
              <a:pPr marL="0" lvl="0" indent="0" algn="ctr">
                <a:spcBef>
                  <a:spcPct val="0"/>
                </a:spcBef>
                <a:spcAft>
                  <a:spcPct val="0"/>
                </a:spcAft>
                <a:buNone/>
              </a:pPr>
              <a:t>2023</a:t>
            </a:fld>
            <a:endParaRPr lang="en-US" sz="1000"/>
          </a:p>
        </p:txBody>
      </p:sp>
      <p:graphicFrame>
        <p:nvGraphicFramePr>
          <p:cNvPr id="27" name="Chart 26">
            <a:extLst>
              <a:ext uri="{FF2B5EF4-FFF2-40B4-BE49-F238E27FC236}">
                <a16:creationId xmlns:a16="http://schemas.microsoft.com/office/drawing/2014/main" id="{78E23509-E405-3FEE-5279-46CBCFCB32F3}"/>
              </a:ext>
            </a:extLst>
          </p:cNvPr>
          <p:cNvGraphicFramePr/>
          <p:nvPr>
            <p:custDataLst>
              <p:tags r:id="rId36"/>
            </p:custDataLst>
          </p:nvPr>
        </p:nvGraphicFramePr>
        <p:xfrm>
          <a:off x="2557463" y="1758950"/>
          <a:ext cx="2117725" cy="3995738"/>
        </p:xfrm>
        <a:graphic>
          <a:graphicData uri="http://schemas.openxmlformats.org/drawingml/2006/chart">
            <c:chart xmlns:c="http://schemas.openxmlformats.org/drawingml/2006/chart" xmlns:r="http://schemas.openxmlformats.org/officeDocument/2006/relationships" r:id="rId61"/>
          </a:graphicData>
        </a:graphic>
      </p:graphicFrame>
      <p:sp>
        <p:nvSpPr>
          <p:cNvPr id="367" name="Text Placeholder 10">
            <a:extLst>
              <a:ext uri="{FF2B5EF4-FFF2-40B4-BE49-F238E27FC236}">
                <a16:creationId xmlns:a16="http://schemas.microsoft.com/office/drawing/2014/main" id="{C7D1FE71-3488-362F-BB45-FDE08EA2567A}"/>
              </a:ext>
            </a:extLst>
          </p:cNvPr>
          <p:cNvSpPr>
            <a:spLocks/>
          </p:cNvSpPr>
          <p:nvPr>
            <p:custDataLst>
              <p:tags r:id="rId37"/>
            </p:custDataLst>
          </p:nvPr>
        </p:nvSpPr>
        <p:spPr bwMode="auto">
          <a:xfrm>
            <a:off x="2738438" y="557212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C0F6562-645C-4FCF-A805-7FF45A7EC01D}" type="datetime'''''''''''''''''''''''''''20''''''''''''1''''''''''0'''">
              <a:rPr lang="en-US" altLang="en-US" sz="1000" smtClean="0"/>
              <a:pPr marL="0" lvl="0" indent="0" algn="ctr">
                <a:spcBef>
                  <a:spcPct val="0"/>
                </a:spcBef>
                <a:spcAft>
                  <a:spcPct val="0"/>
                </a:spcAft>
                <a:buNone/>
              </a:pPr>
              <a:t>2010</a:t>
            </a:fld>
            <a:endParaRPr lang="en-US" sz="1000"/>
          </a:p>
        </p:txBody>
      </p:sp>
      <p:sp>
        <p:nvSpPr>
          <p:cNvPr id="368" name="Text Placeholder 10">
            <a:extLst>
              <a:ext uri="{FF2B5EF4-FFF2-40B4-BE49-F238E27FC236}">
                <a16:creationId xmlns:a16="http://schemas.microsoft.com/office/drawing/2014/main" id="{9FCD948F-848A-2514-C404-F5D4FB10BE1A}"/>
              </a:ext>
            </a:extLst>
          </p:cNvPr>
          <p:cNvSpPr>
            <a:spLocks/>
          </p:cNvSpPr>
          <p:nvPr>
            <p:custDataLst>
              <p:tags r:id="rId38"/>
            </p:custDataLst>
          </p:nvPr>
        </p:nvSpPr>
        <p:spPr bwMode="auto">
          <a:xfrm>
            <a:off x="3225800" y="557212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D6A6A45-FBED-4970-9574-CFBBC8B1F2A1}" type="datetime'''''20''''''1''''''''''''''''''''''''''''''5'''">
              <a:rPr lang="en-US" altLang="en-US" sz="1000" smtClean="0"/>
              <a:pPr marL="0" lvl="0" indent="0" algn="ctr">
                <a:spcBef>
                  <a:spcPct val="0"/>
                </a:spcBef>
                <a:spcAft>
                  <a:spcPct val="0"/>
                </a:spcAft>
                <a:buNone/>
              </a:pPr>
              <a:t>2015</a:t>
            </a:fld>
            <a:endParaRPr lang="en-US" sz="1000"/>
          </a:p>
        </p:txBody>
      </p:sp>
      <p:sp>
        <p:nvSpPr>
          <p:cNvPr id="369" name="Text Placeholder 10">
            <a:extLst>
              <a:ext uri="{FF2B5EF4-FFF2-40B4-BE49-F238E27FC236}">
                <a16:creationId xmlns:a16="http://schemas.microsoft.com/office/drawing/2014/main" id="{340082CF-F3A6-FDE5-5937-B97BF9E14DE1}"/>
              </a:ext>
            </a:extLst>
          </p:cNvPr>
          <p:cNvSpPr>
            <a:spLocks/>
          </p:cNvSpPr>
          <p:nvPr>
            <p:custDataLst>
              <p:tags r:id="rId39"/>
            </p:custDataLst>
          </p:nvPr>
        </p:nvSpPr>
        <p:spPr bwMode="auto">
          <a:xfrm>
            <a:off x="3714750" y="557212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F814003-9A8E-4B7E-BD4D-C70CB29757B2}" type="datetime'''''''''''''''2''''''0''''''''''''''''''''''''''2''''1'">
              <a:rPr lang="en-US" altLang="en-US" sz="1000" smtClean="0"/>
              <a:pPr marL="0" lvl="0" indent="0" algn="ctr">
                <a:spcBef>
                  <a:spcPct val="0"/>
                </a:spcBef>
                <a:spcAft>
                  <a:spcPct val="0"/>
                </a:spcAft>
                <a:buNone/>
              </a:pPr>
              <a:t>2021</a:t>
            </a:fld>
            <a:endParaRPr lang="en-US" sz="1000"/>
          </a:p>
        </p:txBody>
      </p:sp>
      <p:sp>
        <p:nvSpPr>
          <p:cNvPr id="16" name="Text Placeholder 10">
            <a:extLst>
              <a:ext uri="{FF2B5EF4-FFF2-40B4-BE49-F238E27FC236}">
                <a16:creationId xmlns:a16="http://schemas.microsoft.com/office/drawing/2014/main" id="{115DFB91-512B-3844-A114-92FBEDCA92F2}"/>
              </a:ext>
            </a:extLst>
          </p:cNvPr>
          <p:cNvSpPr>
            <a:spLocks/>
          </p:cNvSpPr>
          <p:nvPr>
            <p:custDataLst>
              <p:tags r:id="rId40"/>
            </p:custDataLst>
          </p:nvPr>
        </p:nvSpPr>
        <p:spPr bwMode="gray">
          <a:xfrm>
            <a:off x="4271963" y="1966913"/>
            <a:ext cx="153988" cy="106363"/>
          </a:xfrm>
          <a:prstGeom prst="rect">
            <a:avLst/>
          </a:prstGeom>
          <a:solidFill>
            <a:schemeClr val="accent4"/>
          </a:solidFill>
          <a:ln>
            <a:noFill/>
          </a:ln>
          <a:effectLst/>
        </p:spPr>
        <p:txBody>
          <a:bodyPr vert="horz" wrap="none" lIns="12700" tIns="0" rIns="1270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DBDC241-F36C-46AD-9121-A2FF831E9FF8}" type="datetime'''''2''%'''''''''''''''">
              <a:rPr lang="en-US" altLang="en-US" sz="700" smtClean="0">
                <a:solidFill>
                  <a:schemeClr val="bg1"/>
                </a:solidFill>
                <a:effectLst/>
              </a:rPr>
              <a:pPr marL="0" lvl="0" indent="0" algn="ctr">
                <a:spcBef>
                  <a:spcPct val="0"/>
                </a:spcBef>
                <a:spcAft>
                  <a:spcPct val="0"/>
                </a:spcAft>
                <a:buNone/>
              </a:pPr>
              <a:t>2%</a:t>
            </a:fld>
            <a:endParaRPr lang="en-US" sz="700">
              <a:solidFill>
                <a:schemeClr val="bg1"/>
              </a:solidFill>
            </a:endParaRPr>
          </a:p>
        </p:txBody>
      </p:sp>
      <p:sp>
        <p:nvSpPr>
          <p:cNvPr id="162" name="Text Placeholder 10">
            <a:extLst>
              <a:ext uri="{FF2B5EF4-FFF2-40B4-BE49-F238E27FC236}">
                <a16:creationId xmlns:a16="http://schemas.microsoft.com/office/drawing/2014/main" id="{9DC37D47-800D-C6AB-698F-87F4019E298B}"/>
              </a:ext>
            </a:extLst>
          </p:cNvPr>
          <p:cNvSpPr>
            <a:spLocks/>
          </p:cNvSpPr>
          <p:nvPr>
            <p:custDataLst>
              <p:tags r:id="rId41"/>
            </p:custDataLst>
          </p:nvPr>
        </p:nvSpPr>
        <p:spPr bwMode="auto">
          <a:xfrm>
            <a:off x="4202113" y="557212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786AA2D-06CB-40D6-9BF2-B849AF272131}" type="datetime'2''''''''''''''''''''''''''''''''''''''0''''''''''2''''3'''''">
              <a:rPr lang="en-US" altLang="en-US" sz="1000" smtClean="0"/>
              <a:pPr marL="0" lvl="0" indent="0" algn="ctr">
                <a:spcBef>
                  <a:spcPct val="0"/>
                </a:spcBef>
                <a:spcAft>
                  <a:spcPct val="0"/>
                </a:spcAft>
                <a:buNone/>
              </a:pPr>
              <a:t>2023</a:t>
            </a:fld>
            <a:endParaRPr lang="en-US" sz="1000"/>
          </a:p>
        </p:txBody>
      </p:sp>
      <p:graphicFrame>
        <p:nvGraphicFramePr>
          <p:cNvPr id="28" name="Chart 27">
            <a:extLst>
              <a:ext uri="{FF2B5EF4-FFF2-40B4-BE49-F238E27FC236}">
                <a16:creationId xmlns:a16="http://schemas.microsoft.com/office/drawing/2014/main" id="{C720B953-629F-117C-B470-497E79DF67A6}"/>
              </a:ext>
            </a:extLst>
          </p:cNvPr>
          <p:cNvGraphicFramePr/>
          <p:nvPr>
            <p:custDataLst>
              <p:tags r:id="rId42"/>
            </p:custDataLst>
          </p:nvPr>
        </p:nvGraphicFramePr>
        <p:xfrm>
          <a:off x="242888" y="1758950"/>
          <a:ext cx="2117725" cy="3995738"/>
        </p:xfrm>
        <a:graphic>
          <a:graphicData uri="http://schemas.openxmlformats.org/drawingml/2006/chart">
            <c:chart xmlns:c="http://schemas.openxmlformats.org/drawingml/2006/chart" xmlns:r="http://schemas.openxmlformats.org/officeDocument/2006/relationships" r:id="rId62"/>
          </a:graphicData>
        </a:graphic>
      </p:graphicFrame>
      <p:sp>
        <p:nvSpPr>
          <p:cNvPr id="399" name="Text Placeholder 10">
            <a:extLst>
              <a:ext uri="{FF2B5EF4-FFF2-40B4-BE49-F238E27FC236}">
                <a16:creationId xmlns:a16="http://schemas.microsoft.com/office/drawing/2014/main" id="{61175C2E-E681-1F5F-FFCE-F1DF2C71357A}"/>
              </a:ext>
            </a:extLst>
          </p:cNvPr>
          <p:cNvSpPr>
            <a:spLocks/>
          </p:cNvSpPr>
          <p:nvPr>
            <p:custDataLst>
              <p:tags r:id="rId43"/>
            </p:custDataLst>
          </p:nvPr>
        </p:nvSpPr>
        <p:spPr bwMode="auto">
          <a:xfrm>
            <a:off x="423863" y="557212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F070844-A000-42EB-8117-8F4DB00AAB88}" type="datetime'''''''2''''''''''''''''''0''1''''''''''''''''''''''0'''">
              <a:rPr lang="en-US" altLang="en-US" sz="1000" smtClean="0"/>
              <a:pPr marL="0" lvl="0" indent="0" algn="ctr">
                <a:spcBef>
                  <a:spcPct val="0"/>
                </a:spcBef>
                <a:spcAft>
                  <a:spcPct val="0"/>
                </a:spcAft>
                <a:buNone/>
              </a:pPr>
              <a:t>2010</a:t>
            </a:fld>
            <a:endParaRPr lang="en-US" sz="1000"/>
          </a:p>
        </p:txBody>
      </p:sp>
      <p:sp>
        <p:nvSpPr>
          <p:cNvPr id="400" name="Text Placeholder 10">
            <a:extLst>
              <a:ext uri="{FF2B5EF4-FFF2-40B4-BE49-F238E27FC236}">
                <a16:creationId xmlns:a16="http://schemas.microsoft.com/office/drawing/2014/main" id="{2937220A-B1F3-7928-4E48-C679C3E3DE84}"/>
              </a:ext>
            </a:extLst>
          </p:cNvPr>
          <p:cNvSpPr>
            <a:spLocks/>
          </p:cNvSpPr>
          <p:nvPr>
            <p:custDataLst>
              <p:tags r:id="rId44"/>
            </p:custDataLst>
          </p:nvPr>
        </p:nvSpPr>
        <p:spPr bwMode="auto">
          <a:xfrm>
            <a:off x="911225" y="557212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B5C3783-2A97-4B6E-BD01-FC8AC700D559}" type="datetime'''''''2''''''''0''1''''''''''''''5'''''''">
              <a:rPr lang="en-US" altLang="en-US" sz="1000" smtClean="0"/>
              <a:pPr marL="0" lvl="0" indent="0" algn="ctr">
                <a:spcBef>
                  <a:spcPct val="0"/>
                </a:spcBef>
                <a:spcAft>
                  <a:spcPct val="0"/>
                </a:spcAft>
                <a:buNone/>
              </a:pPr>
              <a:t>2015</a:t>
            </a:fld>
            <a:endParaRPr lang="en-US" sz="1000"/>
          </a:p>
        </p:txBody>
      </p:sp>
      <p:sp>
        <p:nvSpPr>
          <p:cNvPr id="401" name="Text Placeholder 10">
            <a:extLst>
              <a:ext uri="{FF2B5EF4-FFF2-40B4-BE49-F238E27FC236}">
                <a16:creationId xmlns:a16="http://schemas.microsoft.com/office/drawing/2014/main" id="{649B2AA5-870F-40CB-A822-068A0769ADAB}"/>
              </a:ext>
            </a:extLst>
          </p:cNvPr>
          <p:cNvSpPr>
            <a:spLocks/>
          </p:cNvSpPr>
          <p:nvPr>
            <p:custDataLst>
              <p:tags r:id="rId45"/>
            </p:custDataLst>
          </p:nvPr>
        </p:nvSpPr>
        <p:spPr bwMode="auto">
          <a:xfrm>
            <a:off x="1400175" y="557212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77131A5-074E-49C4-A516-4877BE8C23FB}" type="datetime'''''''''''''2''''0''''''''''''''''''2''1'''''''''''''''''''">
              <a:rPr lang="en-US" altLang="en-US" sz="1000" smtClean="0"/>
              <a:pPr marL="0" lvl="0" indent="0" algn="ctr">
                <a:spcBef>
                  <a:spcPct val="0"/>
                </a:spcBef>
                <a:spcAft>
                  <a:spcPct val="0"/>
                </a:spcAft>
                <a:buNone/>
              </a:pPr>
              <a:t>2021</a:t>
            </a:fld>
            <a:endParaRPr lang="en-US" sz="1000"/>
          </a:p>
        </p:txBody>
      </p:sp>
      <p:sp>
        <p:nvSpPr>
          <p:cNvPr id="11" name="Text Placeholder 10">
            <a:extLst>
              <a:ext uri="{FF2B5EF4-FFF2-40B4-BE49-F238E27FC236}">
                <a16:creationId xmlns:a16="http://schemas.microsoft.com/office/drawing/2014/main" id="{115DFB91-512B-3844-A114-92FBEDCA92F2}"/>
              </a:ext>
            </a:extLst>
          </p:cNvPr>
          <p:cNvSpPr>
            <a:spLocks/>
          </p:cNvSpPr>
          <p:nvPr>
            <p:custDataLst>
              <p:tags r:id="rId46"/>
            </p:custDataLst>
          </p:nvPr>
        </p:nvSpPr>
        <p:spPr bwMode="gray">
          <a:xfrm>
            <a:off x="1957388" y="2038350"/>
            <a:ext cx="153988" cy="106363"/>
          </a:xfrm>
          <a:prstGeom prst="rect">
            <a:avLst/>
          </a:prstGeom>
          <a:solidFill>
            <a:schemeClr val="accent3"/>
          </a:solidFill>
          <a:ln>
            <a:noFill/>
          </a:ln>
          <a:effectLst/>
        </p:spPr>
        <p:txBody>
          <a:bodyPr vert="horz" wrap="none" lIns="12700" tIns="0" rIns="1270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9C25DCE-4671-452E-86A6-444B54BEE547}" type="datetime'''''2''''''%'''''''''''''''''''''''''''''''''''''''''''">
              <a:rPr lang="en-US" altLang="en-US" sz="700" smtClean="0">
                <a:solidFill>
                  <a:schemeClr val="bg1"/>
                </a:solidFill>
                <a:effectLst/>
              </a:rPr>
              <a:pPr marL="0" lvl="0" indent="0" algn="ctr">
                <a:spcBef>
                  <a:spcPct val="0"/>
                </a:spcBef>
                <a:spcAft>
                  <a:spcPct val="0"/>
                </a:spcAft>
                <a:buNone/>
              </a:pPr>
              <a:t>2%</a:t>
            </a:fld>
            <a:endParaRPr lang="en-US" sz="700">
              <a:solidFill>
                <a:schemeClr val="bg1"/>
              </a:solidFill>
            </a:endParaRPr>
          </a:p>
        </p:txBody>
      </p:sp>
      <p:sp>
        <p:nvSpPr>
          <p:cNvPr id="51" name="Text Placeholder 10">
            <a:extLst>
              <a:ext uri="{FF2B5EF4-FFF2-40B4-BE49-F238E27FC236}">
                <a16:creationId xmlns:a16="http://schemas.microsoft.com/office/drawing/2014/main" id="{085875DF-5EC3-9B49-808D-98CC2A771A50}"/>
              </a:ext>
            </a:extLst>
          </p:cNvPr>
          <p:cNvSpPr>
            <a:spLocks/>
          </p:cNvSpPr>
          <p:nvPr>
            <p:custDataLst>
              <p:tags r:id="rId47"/>
            </p:custDataLst>
          </p:nvPr>
        </p:nvSpPr>
        <p:spPr bwMode="auto">
          <a:xfrm>
            <a:off x="1887538" y="557212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1365982-5791-4F52-A80D-65A463574A34}" type="datetime'''''20''''''''''''''2''''''''''3'">
              <a:rPr lang="en-US" altLang="en-US" sz="1000" smtClean="0"/>
              <a:pPr marL="0" lvl="0" indent="0" algn="ctr">
                <a:spcBef>
                  <a:spcPct val="0"/>
                </a:spcBef>
                <a:spcAft>
                  <a:spcPct val="0"/>
                </a:spcAft>
                <a:buNone/>
              </a:pPr>
              <a:t>2023</a:t>
            </a:fld>
            <a:endParaRPr lang="en-US" sz="1000"/>
          </a:p>
        </p:txBody>
      </p:sp>
      <p:sp>
        <p:nvSpPr>
          <p:cNvPr id="54" name="TextBox 8">
            <a:extLst>
              <a:ext uri="{FF2B5EF4-FFF2-40B4-BE49-F238E27FC236}">
                <a16:creationId xmlns:a16="http://schemas.microsoft.com/office/drawing/2014/main" id="{B4A09B9F-8E95-4485-3632-D771530F7184}"/>
              </a:ext>
            </a:extLst>
          </p:cNvPr>
          <p:cNvSpPr txBox="1"/>
          <p:nvPr/>
        </p:nvSpPr>
        <p:spPr bwMode="gray">
          <a:xfrm>
            <a:off x="9585961" y="1554480"/>
            <a:ext cx="2275838" cy="4231928"/>
          </a:xfrm>
          <a:prstGeom prst="rect">
            <a:avLst/>
          </a:prstGeom>
          <a:solidFill>
            <a:srgbClr val="E3E8EE"/>
          </a:solidFill>
        </p:spPr>
        <p:txBody>
          <a:bodyPr wrap="square" lIns="137160" tIns="137160" rIns="274320" bIns="137160" rtlCol="0">
            <a:spAutoFit/>
          </a:bodyPr>
          <a:lstStyle/>
          <a:p>
            <a:pPr marL="0" indent="0">
              <a:spcBef>
                <a:spcPts val="600"/>
              </a:spcBef>
              <a:spcAft>
                <a:spcPts val="600"/>
              </a:spcAft>
              <a:buNone/>
            </a:pPr>
            <a:r>
              <a:rPr lang="en-US" sz="1250" b="1" dirty="0"/>
              <a:t>Observations   </a:t>
            </a:r>
            <a:endParaRPr kumimoji="0" lang="en-US" sz="1050" i="0" u="none" strike="noStrike" kern="1200" cap="none" spc="0" normalizeH="0" baseline="0" noProof="0" dirty="0">
              <a:ln>
                <a:noFill/>
              </a:ln>
              <a:solidFill>
                <a:srgbClr val="000000"/>
              </a:solidFill>
              <a:effectLst/>
              <a:uLnTx/>
              <a:uFillTx/>
              <a:latin typeface="Arial"/>
              <a:ea typeface="+mn-ea"/>
              <a:cs typeface="+mn-cs"/>
            </a:endParaRPr>
          </a:p>
          <a:p>
            <a:pPr>
              <a:spcBef>
                <a:spcPts val="600"/>
              </a:spcBef>
            </a:pPr>
            <a:r>
              <a:rPr lang="en-US" sz="1050" b="1" dirty="0"/>
              <a:t>China’s share </a:t>
            </a:r>
            <a:r>
              <a:rPr lang="en-US" sz="1050" dirty="0"/>
              <a:t>in </a:t>
            </a:r>
            <a:r>
              <a:rPr lang="en-US" sz="1050" b="1" dirty="0"/>
              <a:t>all solar PV manufacturing stages exceeds 75</a:t>
            </a:r>
            <a:r>
              <a:rPr lang="en-US" sz="1050" dirty="0"/>
              <a:t>% - </a:t>
            </a:r>
            <a:r>
              <a:rPr lang="en-US" sz="1050" b="1" dirty="0"/>
              <a:t>more than double its 36% share in global PV demand</a:t>
            </a:r>
            <a:r>
              <a:rPr lang="en-US" sz="1050" dirty="0"/>
              <a:t>. </a:t>
            </a:r>
          </a:p>
          <a:p>
            <a:pPr>
              <a:spcBef>
                <a:spcPts val="600"/>
              </a:spcBef>
            </a:pPr>
            <a:r>
              <a:rPr lang="en-US" sz="1050" dirty="0"/>
              <a:t>In 2025, solar module manufacturing in the United States surpassed </a:t>
            </a:r>
            <a:r>
              <a:rPr lang="en-US" sz="1050" b="1" dirty="0"/>
              <a:t>50 GW of capacity</a:t>
            </a:r>
          </a:p>
          <a:p>
            <a:pPr lvl="1"/>
            <a:r>
              <a:rPr lang="en-US" sz="850" dirty="0"/>
              <a:t>U.S. solar and storage manufacturing has reached </a:t>
            </a:r>
            <a:r>
              <a:rPr lang="en-US" sz="850" b="1" dirty="0"/>
              <a:t>$40.6 billion since Q3 2022</a:t>
            </a:r>
          </a:p>
          <a:p>
            <a:pPr>
              <a:spcBef>
                <a:spcPts val="600"/>
              </a:spcBef>
            </a:pPr>
            <a:r>
              <a:rPr lang="en-US" sz="1050" dirty="0"/>
              <a:t>China faces </a:t>
            </a:r>
            <a:r>
              <a:rPr lang="en-US" sz="1050" b="1" dirty="0"/>
              <a:t>cells and modules competition </a:t>
            </a:r>
            <a:r>
              <a:rPr lang="en-US" sz="1050" dirty="0"/>
              <a:t>from Vietnam, Malaysia, and Thailand.</a:t>
            </a:r>
          </a:p>
          <a:p>
            <a:pPr>
              <a:spcBef>
                <a:spcPts val="600"/>
              </a:spcBef>
            </a:pPr>
            <a:r>
              <a:rPr lang="en-US" sz="1050" dirty="0"/>
              <a:t>With increased incentives, </a:t>
            </a:r>
            <a:r>
              <a:rPr lang="en-US" sz="1050" b="1" dirty="0"/>
              <a:t>North America and India </a:t>
            </a:r>
            <a:r>
              <a:rPr lang="en-US" sz="1050" dirty="0"/>
              <a:t>are </a:t>
            </a:r>
            <a:r>
              <a:rPr lang="en-US" sz="1050" b="1" dirty="0"/>
              <a:t>projected </a:t>
            </a:r>
            <a:r>
              <a:rPr lang="en-US" sz="1050" dirty="0"/>
              <a:t>to scale </a:t>
            </a:r>
            <a:r>
              <a:rPr lang="en-US" sz="1050" b="1" dirty="0"/>
              <a:t>wafer, cell, and module production by 2027</a:t>
            </a:r>
            <a:r>
              <a:rPr lang="en-US" sz="1050" dirty="0"/>
              <a:t>.</a:t>
            </a:r>
          </a:p>
        </p:txBody>
      </p:sp>
    </p:spTree>
    <p:custDataLst>
      <p:tags r:id="rId1"/>
    </p:custDataLst>
    <p:extLst>
      <p:ext uri="{BB962C8B-B14F-4D97-AF65-F5344CB8AC3E}">
        <p14:creationId xmlns:p14="http://schemas.microsoft.com/office/powerpoint/2010/main" val="14188670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p:cNvGraphicFramePr>
          <p:nvPr>
            <p:custDataLst>
              <p:tags r:id="rId2"/>
            </p:custDataLst>
            <p:extLst>
              <p:ext uri="{D42A27DB-BD31-4B8C-83A1-F6EECF244321}">
                <p14:modId xmlns:p14="http://schemas.microsoft.com/office/powerpoint/2010/main" val="7785421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4" imgW="592" imgH="591" progId="TCLayout.ActiveDocument.1">
                  <p:embed/>
                </p:oleObj>
              </mc:Choice>
              <mc:Fallback>
                <p:oleObj name="think-cell Slide" r:id="rId64" imgW="592" imgH="591" progId="TCLayout.ActiveDocument.1">
                  <p:embed/>
                  <p:pic>
                    <p:nvPicPr>
                      <p:cNvPr id="7" name="think-cell data - do not delete" hidden="1"/>
                      <p:cNvPicPr/>
                      <p:nvPr/>
                    </p:nvPicPr>
                    <p:blipFill>
                      <a:blip r:embed="rId65"/>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dirty="0"/>
              <a:t>China’s low production costs are enabled by vertical integration and a focus on mega-scale plants </a:t>
            </a:r>
          </a:p>
        </p:txBody>
      </p:sp>
      <p:grpSp>
        <p:nvGrpSpPr>
          <p:cNvPr id="5" name="btfpColumnHeaderBox567145"/>
          <p:cNvGrpSpPr/>
          <p:nvPr>
            <p:custDataLst>
              <p:tags r:id="rId3"/>
            </p:custDataLst>
          </p:nvPr>
        </p:nvGrpSpPr>
        <p:grpSpPr>
          <a:xfrm>
            <a:off x="330199" y="1554480"/>
            <a:ext cx="4288314" cy="288219"/>
            <a:chOff x="330200" y="1560800"/>
            <a:chExt cx="1873885" cy="288219"/>
          </a:xfrm>
        </p:grpSpPr>
        <p:sp>
          <p:nvSpPr>
            <p:cNvPr id="3" name="btfpColumnHeaderBoxText567145"/>
            <p:cNvSpPr txBox="1"/>
            <p:nvPr/>
          </p:nvSpPr>
          <p:spPr bwMode="gray">
            <a:xfrm>
              <a:off x="330200" y="1560800"/>
              <a:ext cx="1873885" cy="288219"/>
            </a:xfrm>
            <a:prstGeom prst="rect">
              <a:avLst/>
            </a:prstGeom>
            <a:noFill/>
          </p:spPr>
          <p:txBody>
            <a:bodyPr vert="horz" wrap="square" lIns="36036" tIns="36036" rIns="36036" bIns="36036" rtlCol="0" anchor="b">
              <a:spAutoFit/>
            </a:bodyPr>
            <a:lstStyle/>
            <a:p>
              <a:pPr marL="0" indent="0">
                <a:spcBef>
                  <a:spcPts val="0"/>
                </a:spcBef>
                <a:buNone/>
              </a:pPr>
              <a:r>
                <a:rPr lang="en-US" sz="1400" b="1" dirty="0">
                  <a:solidFill>
                    <a:srgbClr val="000000"/>
                  </a:solidFill>
                </a:rPr>
                <a:t>Lowest production costs globally</a:t>
              </a:r>
            </a:p>
          </p:txBody>
        </p:sp>
        <p:cxnSp>
          <p:nvCxnSpPr>
            <p:cNvPr id="4" name="btfpColumnHeaderBoxLine567145"/>
            <p:cNvCxnSpPr/>
            <p:nvPr/>
          </p:nvCxnSpPr>
          <p:spPr bwMode="gray">
            <a:xfrm>
              <a:off x="330200" y="1834858"/>
              <a:ext cx="1873885"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9" name="btfpColumnHeaderBox567145"/>
          <p:cNvGrpSpPr/>
          <p:nvPr>
            <p:custDataLst>
              <p:tags r:id="rId4"/>
            </p:custDataLst>
          </p:nvPr>
        </p:nvGrpSpPr>
        <p:grpSpPr>
          <a:xfrm>
            <a:off x="5157788" y="1554480"/>
            <a:ext cx="4288314" cy="288219"/>
            <a:chOff x="330200" y="1555336"/>
            <a:chExt cx="1873885" cy="288219"/>
          </a:xfrm>
        </p:grpSpPr>
        <p:sp>
          <p:nvSpPr>
            <p:cNvPr id="10" name="btfpColumnHeaderBoxText567145"/>
            <p:cNvSpPr txBox="1"/>
            <p:nvPr/>
          </p:nvSpPr>
          <p:spPr bwMode="gray">
            <a:xfrm>
              <a:off x="330200" y="1555336"/>
              <a:ext cx="1873885" cy="288219"/>
            </a:xfrm>
            <a:prstGeom prst="rect">
              <a:avLst/>
            </a:prstGeom>
            <a:noFill/>
          </p:spPr>
          <p:txBody>
            <a:bodyPr vert="horz" wrap="square" lIns="36036" tIns="36036" rIns="36036" bIns="36036" rtlCol="0" anchor="b">
              <a:spAutoFit/>
            </a:bodyPr>
            <a:lstStyle/>
            <a:p>
              <a:pPr marL="0" indent="0">
                <a:spcBef>
                  <a:spcPts val="0"/>
                </a:spcBef>
                <a:buNone/>
              </a:pPr>
              <a:r>
                <a:rPr lang="en-US" sz="1400" b="1" dirty="0">
                  <a:solidFill>
                    <a:srgbClr val="000000"/>
                  </a:solidFill>
                </a:rPr>
                <a:t>Lowest investment costs for new plants</a:t>
              </a:r>
            </a:p>
          </p:txBody>
        </p:sp>
        <p:cxnSp>
          <p:nvCxnSpPr>
            <p:cNvPr id="11" name="btfpColumnHeaderBoxLine567145"/>
            <p:cNvCxnSpPr/>
            <p:nvPr/>
          </p:nvCxnSpPr>
          <p:spPr bwMode="gray">
            <a:xfrm>
              <a:off x="330200" y="1826310"/>
              <a:ext cx="1873885"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aphicFrame>
        <p:nvGraphicFramePr>
          <p:cNvPr id="81" name="Chart 80"/>
          <p:cNvGraphicFramePr/>
          <p:nvPr>
            <p:custDataLst>
              <p:tags r:id="rId5"/>
            </p:custDataLst>
            <p:extLst>
              <p:ext uri="{D42A27DB-BD31-4B8C-83A1-F6EECF244321}">
                <p14:modId xmlns:p14="http://schemas.microsoft.com/office/powerpoint/2010/main" val="2195954935"/>
              </p:ext>
            </p:extLst>
          </p:nvPr>
        </p:nvGraphicFramePr>
        <p:xfrm>
          <a:off x="706438" y="2600325"/>
          <a:ext cx="3994150" cy="3378200"/>
        </p:xfrm>
        <a:graphic>
          <a:graphicData uri="http://schemas.openxmlformats.org/drawingml/2006/chart">
            <c:chart xmlns:c="http://schemas.openxmlformats.org/drawingml/2006/chart" xmlns:r="http://schemas.openxmlformats.org/officeDocument/2006/relationships" r:id="rId66"/>
          </a:graphicData>
        </a:graphic>
      </p:graphicFrame>
      <p:sp>
        <p:nvSpPr>
          <p:cNvPr id="62" name="Text Placeholder 10">
            <a:extLst>
              <a:ext uri="{FF2B5EF4-FFF2-40B4-BE49-F238E27FC236}">
                <a16:creationId xmlns:a16="http://schemas.microsoft.com/office/drawing/2014/main" id="{115DFB91-512B-3844-A114-92FBEDCA92F2}"/>
              </a:ext>
            </a:extLst>
          </p:cNvPr>
          <p:cNvSpPr>
            <a:spLocks/>
          </p:cNvSpPr>
          <p:nvPr>
            <p:custDataLst>
              <p:tags r:id="rId6"/>
            </p:custDataLst>
          </p:nvPr>
        </p:nvSpPr>
        <p:spPr bwMode="gray">
          <a:xfrm>
            <a:off x="392113" y="5805488"/>
            <a:ext cx="2952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2FDE5681-E7D6-44A6-9C93-50B07978F135}" type="datetime'0''''''''''.''''''0''''0'''''''''''''''">
              <a:rPr lang="en-US" altLang="en-US" sz="1200" smtClean="0"/>
              <a:pPr marL="0" lvl="0" indent="0" algn="r">
                <a:spcBef>
                  <a:spcPct val="0"/>
                </a:spcBef>
                <a:spcAft>
                  <a:spcPct val="0"/>
                </a:spcAft>
                <a:buNone/>
              </a:pPr>
              <a:t>0.00</a:t>
            </a:fld>
            <a:endParaRPr lang="en-US" sz="1200"/>
          </a:p>
        </p:txBody>
      </p:sp>
      <p:sp>
        <p:nvSpPr>
          <p:cNvPr id="63" name="Text Placeholder 10">
            <a:extLst>
              <a:ext uri="{FF2B5EF4-FFF2-40B4-BE49-F238E27FC236}">
                <a16:creationId xmlns:a16="http://schemas.microsoft.com/office/drawing/2014/main" id="{115DFB91-512B-3844-A114-92FBEDCA92F2}"/>
              </a:ext>
            </a:extLst>
          </p:cNvPr>
          <p:cNvSpPr>
            <a:spLocks/>
          </p:cNvSpPr>
          <p:nvPr>
            <p:custDataLst>
              <p:tags r:id="rId7"/>
            </p:custDataLst>
          </p:nvPr>
        </p:nvSpPr>
        <p:spPr bwMode="gray">
          <a:xfrm>
            <a:off x="392113" y="5162550"/>
            <a:ext cx="2952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994B8868-C42F-4C17-96EC-0CDC71F59BB8}" type="datetime'''0''.''''''''''''1''''''''''''''''0'''">
              <a:rPr lang="en-US" altLang="en-US" sz="1200" smtClean="0"/>
              <a:pPr marL="0" lvl="0" indent="0" algn="r">
                <a:spcBef>
                  <a:spcPct val="0"/>
                </a:spcBef>
                <a:spcAft>
                  <a:spcPct val="0"/>
                </a:spcAft>
                <a:buNone/>
              </a:pPr>
              <a:t>0.10</a:t>
            </a:fld>
            <a:endParaRPr lang="en-US" sz="1200"/>
          </a:p>
        </p:txBody>
      </p:sp>
      <p:sp>
        <p:nvSpPr>
          <p:cNvPr id="64" name="Text Placeholder 10">
            <a:extLst>
              <a:ext uri="{FF2B5EF4-FFF2-40B4-BE49-F238E27FC236}">
                <a16:creationId xmlns:a16="http://schemas.microsoft.com/office/drawing/2014/main" id="{115DFB91-512B-3844-A114-92FBEDCA92F2}"/>
              </a:ext>
            </a:extLst>
          </p:cNvPr>
          <p:cNvSpPr>
            <a:spLocks/>
          </p:cNvSpPr>
          <p:nvPr>
            <p:custDataLst>
              <p:tags r:id="rId8"/>
            </p:custDataLst>
          </p:nvPr>
        </p:nvSpPr>
        <p:spPr bwMode="gray">
          <a:xfrm>
            <a:off x="392113" y="4519613"/>
            <a:ext cx="2952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BB3DAD12-7269-48A4-9B74-E9D2595F332F}" type="datetime'''''''''''0''''.''''''2''''''''''''''''''''0'''''''''''">
              <a:rPr lang="en-US" altLang="en-US" sz="1200" smtClean="0"/>
              <a:pPr marL="0" lvl="0" indent="0" algn="r">
                <a:spcBef>
                  <a:spcPct val="0"/>
                </a:spcBef>
                <a:spcAft>
                  <a:spcPct val="0"/>
                </a:spcAft>
                <a:buNone/>
              </a:pPr>
              <a:t>0.20</a:t>
            </a:fld>
            <a:endParaRPr lang="en-US" sz="1200"/>
          </a:p>
        </p:txBody>
      </p:sp>
      <p:sp>
        <p:nvSpPr>
          <p:cNvPr id="66" name="Text Placeholder 10">
            <a:extLst>
              <a:ext uri="{FF2B5EF4-FFF2-40B4-BE49-F238E27FC236}">
                <a16:creationId xmlns:a16="http://schemas.microsoft.com/office/drawing/2014/main" id="{115DFB91-512B-3844-A114-92FBEDCA92F2}"/>
              </a:ext>
            </a:extLst>
          </p:cNvPr>
          <p:cNvSpPr>
            <a:spLocks/>
          </p:cNvSpPr>
          <p:nvPr>
            <p:custDataLst>
              <p:tags r:id="rId9"/>
            </p:custDataLst>
          </p:nvPr>
        </p:nvSpPr>
        <p:spPr bwMode="gray">
          <a:xfrm>
            <a:off x="392113" y="3878263"/>
            <a:ext cx="2952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09E56AF8-73B5-4FA1-B1CE-9D244D0C4C84}" type="datetime'''''''''''''''''''''''0''''.''30'''''''''''''''''''">
              <a:rPr lang="en-US" altLang="en-US" sz="1200" smtClean="0"/>
              <a:pPr marL="0" lvl="0" indent="0" algn="r">
                <a:spcBef>
                  <a:spcPct val="0"/>
                </a:spcBef>
                <a:spcAft>
                  <a:spcPct val="0"/>
                </a:spcAft>
                <a:buNone/>
              </a:pPr>
              <a:t>0.30</a:t>
            </a:fld>
            <a:endParaRPr lang="en-US" sz="1200"/>
          </a:p>
        </p:txBody>
      </p:sp>
      <p:sp>
        <p:nvSpPr>
          <p:cNvPr id="67" name="Text Placeholder 10">
            <a:extLst>
              <a:ext uri="{FF2B5EF4-FFF2-40B4-BE49-F238E27FC236}">
                <a16:creationId xmlns:a16="http://schemas.microsoft.com/office/drawing/2014/main" id="{115DFB91-512B-3844-A114-92FBEDCA92F2}"/>
              </a:ext>
            </a:extLst>
          </p:cNvPr>
          <p:cNvSpPr>
            <a:spLocks/>
          </p:cNvSpPr>
          <p:nvPr>
            <p:custDataLst>
              <p:tags r:id="rId10"/>
            </p:custDataLst>
          </p:nvPr>
        </p:nvSpPr>
        <p:spPr bwMode="gray">
          <a:xfrm>
            <a:off x="392113" y="3235325"/>
            <a:ext cx="2952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F2943B8A-314F-4181-851C-3A093AA9FCD0}" type="datetime'''''''''''0''''.4''''''''''''''''''''''''''''''''''''''''0'">
              <a:rPr lang="en-US" altLang="en-US" sz="1200" smtClean="0"/>
              <a:pPr marL="0" lvl="0" indent="0" algn="r">
                <a:spcBef>
                  <a:spcPct val="0"/>
                </a:spcBef>
                <a:spcAft>
                  <a:spcPct val="0"/>
                </a:spcAft>
                <a:buNone/>
              </a:pPr>
              <a:t>0.40</a:t>
            </a:fld>
            <a:endParaRPr lang="en-US" sz="1200"/>
          </a:p>
        </p:txBody>
      </p:sp>
      <p:sp>
        <p:nvSpPr>
          <p:cNvPr id="68" name="Text Placeholder 10">
            <a:extLst>
              <a:ext uri="{FF2B5EF4-FFF2-40B4-BE49-F238E27FC236}">
                <a16:creationId xmlns:a16="http://schemas.microsoft.com/office/drawing/2014/main" id="{115DFB91-512B-3844-A114-92FBEDCA92F2}"/>
              </a:ext>
            </a:extLst>
          </p:cNvPr>
          <p:cNvSpPr>
            <a:spLocks/>
          </p:cNvSpPr>
          <p:nvPr>
            <p:custDataLst>
              <p:tags r:id="rId11"/>
            </p:custDataLst>
          </p:nvPr>
        </p:nvSpPr>
        <p:spPr bwMode="gray">
          <a:xfrm>
            <a:off x="392113" y="2592388"/>
            <a:ext cx="2952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453065D6-82E4-4D01-A326-18F8C8ABBCDE}" type="datetime'''''''''''''''0''''''''.''''''''''''''''''''''''50'">
              <a:rPr lang="en-US" altLang="en-US" sz="1200" smtClean="0"/>
              <a:pPr marL="0" lvl="0" indent="0" algn="r">
                <a:spcBef>
                  <a:spcPct val="0"/>
                </a:spcBef>
                <a:spcAft>
                  <a:spcPct val="0"/>
                </a:spcAft>
                <a:buNone/>
              </a:pPr>
              <a:t>0.50</a:t>
            </a:fld>
            <a:endParaRPr lang="en-US" sz="1200"/>
          </a:p>
        </p:txBody>
      </p:sp>
      <p:sp>
        <p:nvSpPr>
          <p:cNvPr id="247" name="Text Placeholder 10">
            <a:extLst>
              <a:ext uri="{FF2B5EF4-FFF2-40B4-BE49-F238E27FC236}">
                <a16:creationId xmlns:a16="http://schemas.microsoft.com/office/drawing/2014/main" id="{115DFB91-512B-3844-A114-92FBEDCA92F2}"/>
              </a:ext>
            </a:extLst>
          </p:cNvPr>
          <p:cNvSpPr>
            <a:spLocks/>
          </p:cNvSpPr>
          <p:nvPr>
            <p:custDataLst>
              <p:tags r:id="rId12"/>
            </p:custDataLst>
          </p:nvPr>
        </p:nvSpPr>
        <p:spPr bwMode="auto">
          <a:xfrm>
            <a:off x="392113" y="2105025"/>
            <a:ext cx="4124325" cy="3651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200"/>
              <a:t>Total production costs for mono PERC c-Si solar components</a:t>
            </a:r>
            <a:br>
              <a:rPr lang="en-US" altLang="en-US" sz="1200"/>
            </a:br>
            <a:r>
              <a:rPr lang="en-US" altLang="en-US" sz="1200"/>
              <a:t>by input (2022, USD per watt) </a:t>
            </a:r>
            <a:endParaRPr lang="en-US" sz="1200"/>
          </a:p>
        </p:txBody>
      </p:sp>
      <p:sp>
        <p:nvSpPr>
          <p:cNvPr id="137" name="Text Placeholder 10">
            <a:extLst>
              <a:ext uri="{FF2B5EF4-FFF2-40B4-BE49-F238E27FC236}">
                <a16:creationId xmlns:a16="http://schemas.microsoft.com/office/drawing/2014/main" id="{115DFB91-512B-3844-A114-92FBEDCA92F2}"/>
              </a:ext>
            </a:extLst>
          </p:cNvPr>
          <p:cNvSpPr>
            <a:spLocks/>
          </p:cNvSpPr>
          <p:nvPr>
            <p:custDataLst>
              <p:tags r:id="rId13"/>
            </p:custDataLst>
          </p:nvPr>
        </p:nvSpPr>
        <p:spPr bwMode="auto">
          <a:xfrm>
            <a:off x="904875" y="5946775"/>
            <a:ext cx="40798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8965A63-2EED-4E9E-AEFB-797A09B0EA0A}" type="datetime'C''''''''''''''''''''''''''''''''''''''''''hi''na'''''''''">
              <a:rPr lang="en-US" altLang="en-US" sz="1200" smtClean="0"/>
              <a:pPr marL="0" lvl="0" indent="0" algn="ctr">
                <a:spcBef>
                  <a:spcPct val="0"/>
                </a:spcBef>
                <a:spcAft>
                  <a:spcPct val="0"/>
                </a:spcAft>
                <a:buNone/>
              </a:pPr>
              <a:t>China</a:t>
            </a:fld>
            <a:endParaRPr lang="en-US" sz="1200"/>
          </a:p>
        </p:txBody>
      </p:sp>
      <p:sp>
        <p:nvSpPr>
          <p:cNvPr id="139" name="Text Placeholder 10">
            <a:extLst>
              <a:ext uri="{FF2B5EF4-FFF2-40B4-BE49-F238E27FC236}">
                <a16:creationId xmlns:a16="http://schemas.microsoft.com/office/drawing/2014/main" id="{115DFB91-512B-3844-A114-92FBEDCA92F2}"/>
              </a:ext>
            </a:extLst>
          </p:cNvPr>
          <p:cNvSpPr>
            <a:spLocks/>
          </p:cNvSpPr>
          <p:nvPr>
            <p:custDataLst>
              <p:tags r:id="rId14"/>
            </p:custDataLst>
          </p:nvPr>
        </p:nvSpPr>
        <p:spPr bwMode="auto">
          <a:xfrm>
            <a:off x="1482725" y="5946775"/>
            <a:ext cx="5286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AF507A1-9D4A-4EF2-8BC3-8EEE7B5D5DC9}" type="datetime'''''A''''''''''SE''''''''''''''''''''''''''''''''''''''AN'">
              <a:rPr lang="en-US" altLang="en-US" sz="1200" smtClean="0"/>
              <a:pPr marL="0" lvl="0" indent="0" algn="ctr">
                <a:spcBef>
                  <a:spcPct val="0"/>
                </a:spcBef>
                <a:spcAft>
                  <a:spcPct val="0"/>
                </a:spcAft>
                <a:buNone/>
              </a:pPr>
              <a:t>ASEAN</a:t>
            </a:fld>
            <a:endParaRPr lang="en-US" sz="1200"/>
          </a:p>
        </p:txBody>
      </p:sp>
      <p:sp>
        <p:nvSpPr>
          <p:cNvPr id="140" name="Text Placeholder 10">
            <a:extLst>
              <a:ext uri="{FF2B5EF4-FFF2-40B4-BE49-F238E27FC236}">
                <a16:creationId xmlns:a16="http://schemas.microsoft.com/office/drawing/2014/main" id="{115DFB91-512B-3844-A114-92FBEDCA92F2}"/>
              </a:ext>
            </a:extLst>
          </p:cNvPr>
          <p:cNvSpPr>
            <a:spLocks/>
          </p:cNvSpPr>
          <p:nvPr>
            <p:custDataLst>
              <p:tags r:id="rId15"/>
            </p:custDataLst>
          </p:nvPr>
        </p:nvSpPr>
        <p:spPr bwMode="auto">
          <a:xfrm>
            <a:off x="2214563" y="5946775"/>
            <a:ext cx="3413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A16981D-8326-4119-BE3D-5047A49A3586}" type="datetime'I''''''''''n''d''''''''''''''''i''''''a'''''''''''''''''''''">
              <a:rPr lang="en-US" altLang="en-US" sz="1200" smtClean="0"/>
              <a:pPr marL="0" lvl="0" indent="0" algn="ctr">
                <a:spcBef>
                  <a:spcPct val="0"/>
                </a:spcBef>
                <a:spcAft>
                  <a:spcPct val="0"/>
                </a:spcAft>
                <a:buNone/>
              </a:pPr>
              <a:t>India</a:t>
            </a:fld>
            <a:endParaRPr lang="en-US" sz="1200"/>
          </a:p>
        </p:txBody>
      </p:sp>
      <p:sp>
        <p:nvSpPr>
          <p:cNvPr id="152" name="Text Placeholder 10">
            <a:extLst>
              <a:ext uri="{FF2B5EF4-FFF2-40B4-BE49-F238E27FC236}">
                <a16:creationId xmlns:a16="http://schemas.microsoft.com/office/drawing/2014/main" id="{115DFB91-512B-3844-A114-92FBEDCA92F2}"/>
              </a:ext>
            </a:extLst>
          </p:cNvPr>
          <p:cNvSpPr>
            <a:spLocks/>
          </p:cNvSpPr>
          <p:nvPr>
            <p:custDataLst>
              <p:tags r:id="rId16"/>
            </p:custDataLst>
          </p:nvPr>
        </p:nvSpPr>
        <p:spPr bwMode="auto">
          <a:xfrm>
            <a:off x="2797175" y="5946775"/>
            <a:ext cx="450850" cy="3651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3C0BEE5-CA12-4FFC-B312-83CD09330925}" type="datetime'''''''''''''Un''it''''''''''ed'''' ''''''S''''t''at''e''s'">
              <a:rPr lang="en-US" altLang="en-US" sz="1200" smtClean="0"/>
              <a:pPr marL="0" lvl="0" indent="0" algn="ctr">
                <a:spcBef>
                  <a:spcPct val="0"/>
                </a:spcBef>
                <a:spcAft>
                  <a:spcPct val="0"/>
                </a:spcAft>
                <a:buNone/>
              </a:pPr>
              <a:t>United States</a:t>
            </a:fld>
            <a:endParaRPr lang="en-US" sz="1200"/>
          </a:p>
        </p:txBody>
      </p:sp>
      <p:sp>
        <p:nvSpPr>
          <p:cNvPr id="153" name="Text Placeholder 10">
            <a:extLst>
              <a:ext uri="{FF2B5EF4-FFF2-40B4-BE49-F238E27FC236}">
                <a16:creationId xmlns:a16="http://schemas.microsoft.com/office/drawing/2014/main" id="{115DFB91-512B-3844-A114-92FBEDCA92F2}"/>
              </a:ext>
            </a:extLst>
          </p:cNvPr>
          <p:cNvSpPr>
            <a:spLocks/>
          </p:cNvSpPr>
          <p:nvPr>
            <p:custDataLst>
              <p:tags r:id="rId17"/>
            </p:custDataLst>
          </p:nvPr>
        </p:nvSpPr>
        <p:spPr bwMode="auto">
          <a:xfrm>
            <a:off x="3452813" y="5946775"/>
            <a:ext cx="4175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F202469-BBF1-4359-9EBA-9ED47A333EEF}" type="datetime'''Kor''e''''''''''''''''''''''''''a'''''''''''">
              <a:rPr lang="en-US" altLang="en-US" sz="1200" smtClean="0"/>
              <a:pPr marL="0" lvl="0" indent="0" algn="ctr">
                <a:spcBef>
                  <a:spcPct val="0"/>
                </a:spcBef>
                <a:spcAft>
                  <a:spcPct val="0"/>
                </a:spcAft>
                <a:buNone/>
              </a:pPr>
              <a:t>Korea</a:t>
            </a:fld>
            <a:endParaRPr lang="en-US" sz="1200"/>
          </a:p>
        </p:txBody>
      </p:sp>
      <p:sp>
        <p:nvSpPr>
          <p:cNvPr id="154" name="Text Placeholder 10">
            <a:extLst>
              <a:ext uri="{FF2B5EF4-FFF2-40B4-BE49-F238E27FC236}">
                <a16:creationId xmlns:a16="http://schemas.microsoft.com/office/drawing/2014/main" id="{115DFB91-512B-3844-A114-92FBEDCA92F2}"/>
              </a:ext>
            </a:extLst>
          </p:cNvPr>
          <p:cNvSpPr>
            <a:spLocks/>
          </p:cNvSpPr>
          <p:nvPr>
            <p:custDataLst>
              <p:tags r:id="rId18"/>
            </p:custDataLst>
          </p:nvPr>
        </p:nvSpPr>
        <p:spPr bwMode="auto">
          <a:xfrm>
            <a:off x="4048125" y="5946775"/>
            <a:ext cx="5016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4C16C86-0169-4F35-B847-D7F211489532}" type="datetime'''''E''''u''''''r''''''''''''''''''''''''o''''p''''e'''''">
              <a:rPr lang="en-US" altLang="en-US" sz="1200" smtClean="0"/>
              <a:pPr marL="0" lvl="0" indent="0" algn="ctr">
                <a:spcBef>
                  <a:spcPct val="0"/>
                </a:spcBef>
                <a:spcAft>
                  <a:spcPct val="0"/>
                </a:spcAft>
                <a:buNone/>
              </a:pPr>
              <a:t>Europe</a:t>
            </a:fld>
            <a:endParaRPr lang="en-US" sz="1200"/>
          </a:p>
        </p:txBody>
      </p:sp>
      <p:sp>
        <p:nvSpPr>
          <p:cNvPr id="144" name="Text Placeholder 10">
            <a:extLst>
              <a:ext uri="{FF2B5EF4-FFF2-40B4-BE49-F238E27FC236}">
                <a16:creationId xmlns:a16="http://schemas.microsoft.com/office/drawing/2014/main" id="{115DFB91-512B-3844-A114-92FBEDCA92F2}"/>
              </a:ext>
            </a:extLst>
          </p:cNvPr>
          <p:cNvSpPr>
            <a:spLocks/>
          </p:cNvSpPr>
          <p:nvPr>
            <p:custDataLst>
              <p:tags r:id="rId19"/>
            </p:custDataLst>
          </p:nvPr>
        </p:nvSpPr>
        <p:spPr bwMode="gray">
          <a:xfrm>
            <a:off x="938213" y="4144963"/>
            <a:ext cx="33972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9A70F14-CF42-469E-939C-58F23E3B0705}" type="datetime'''''''''''0''''''''''''''''.2''''''''''4'''''''''''''">
              <a:rPr lang="en-US" altLang="en-US" sz="1200" smtClean="0"/>
              <a:pPr marL="0" lvl="0" indent="0" algn="ctr">
                <a:spcBef>
                  <a:spcPct val="0"/>
                </a:spcBef>
                <a:spcAft>
                  <a:spcPct val="0"/>
                </a:spcAft>
                <a:buNone/>
              </a:pPr>
              <a:t>0.24</a:t>
            </a:fld>
            <a:endParaRPr lang="en-US" sz="1200"/>
          </a:p>
        </p:txBody>
      </p:sp>
      <p:sp>
        <p:nvSpPr>
          <p:cNvPr id="145" name="Text Placeholder 10">
            <a:extLst>
              <a:ext uri="{FF2B5EF4-FFF2-40B4-BE49-F238E27FC236}">
                <a16:creationId xmlns:a16="http://schemas.microsoft.com/office/drawing/2014/main" id="{115DFB91-512B-3844-A114-92FBEDCA92F2}"/>
              </a:ext>
            </a:extLst>
          </p:cNvPr>
          <p:cNvSpPr>
            <a:spLocks/>
          </p:cNvSpPr>
          <p:nvPr>
            <p:custDataLst>
              <p:tags r:id="rId20"/>
            </p:custDataLst>
          </p:nvPr>
        </p:nvSpPr>
        <p:spPr bwMode="gray">
          <a:xfrm>
            <a:off x="1576388" y="4081463"/>
            <a:ext cx="33972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EDEC133-9382-4A52-8D52-9DC242D7A4AD}" type="datetime'0''''''''.2''''''''''''''''''''''''''''''''''''5'''''''">
              <a:rPr lang="en-US" altLang="en-US" sz="1200" smtClean="0"/>
              <a:pPr marL="0" lvl="0" indent="0" algn="ctr">
                <a:spcBef>
                  <a:spcPct val="0"/>
                </a:spcBef>
                <a:spcAft>
                  <a:spcPct val="0"/>
                </a:spcAft>
                <a:buNone/>
              </a:pPr>
              <a:t>0.25</a:t>
            </a:fld>
            <a:endParaRPr lang="en-US" sz="1200"/>
          </a:p>
        </p:txBody>
      </p:sp>
      <p:sp>
        <p:nvSpPr>
          <p:cNvPr id="146" name="Text Placeholder 10">
            <a:extLst>
              <a:ext uri="{FF2B5EF4-FFF2-40B4-BE49-F238E27FC236}">
                <a16:creationId xmlns:a16="http://schemas.microsoft.com/office/drawing/2014/main" id="{115DFB91-512B-3844-A114-92FBEDCA92F2}"/>
              </a:ext>
            </a:extLst>
          </p:cNvPr>
          <p:cNvSpPr>
            <a:spLocks/>
          </p:cNvSpPr>
          <p:nvPr>
            <p:custDataLst>
              <p:tags r:id="rId21"/>
            </p:custDataLst>
          </p:nvPr>
        </p:nvSpPr>
        <p:spPr bwMode="gray">
          <a:xfrm>
            <a:off x="2214563" y="4017963"/>
            <a:ext cx="33972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0DE1978-4CB7-4A65-90F8-57515C7D8B9E}" type="datetime'''''''''''''''''''''''0''''''.''2''''''6'">
              <a:rPr lang="en-US" altLang="en-US" sz="1200" smtClean="0"/>
              <a:pPr marL="0" lvl="0" indent="0" algn="ctr">
                <a:spcBef>
                  <a:spcPct val="0"/>
                </a:spcBef>
                <a:spcAft>
                  <a:spcPct val="0"/>
                </a:spcAft>
                <a:buNone/>
              </a:pPr>
              <a:t>0.26</a:t>
            </a:fld>
            <a:endParaRPr lang="en-US" sz="1200"/>
          </a:p>
        </p:txBody>
      </p:sp>
      <p:sp useBgFill="1">
        <p:nvSpPr>
          <p:cNvPr id="155" name="Text Placeholder 10">
            <a:extLst>
              <a:ext uri="{FF2B5EF4-FFF2-40B4-BE49-F238E27FC236}">
                <a16:creationId xmlns:a16="http://schemas.microsoft.com/office/drawing/2014/main" id="{115DFB91-512B-3844-A114-92FBEDCA92F2}"/>
              </a:ext>
            </a:extLst>
          </p:cNvPr>
          <p:cNvSpPr>
            <a:spLocks/>
          </p:cNvSpPr>
          <p:nvPr>
            <p:custDataLst>
              <p:tags r:id="rId22"/>
            </p:custDataLst>
          </p:nvPr>
        </p:nvSpPr>
        <p:spPr bwMode="gray">
          <a:xfrm>
            <a:off x="2852738" y="3824288"/>
            <a:ext cx="339725" cy="182563"/>
          </a:xfrm>
          <a:prstGeom prst="rect">
            <a:avLst/>
          </a:prstGeom>
          <a:ln>
            <a:noFill/>
          </a:ln>
          <a:effec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E5E077E-6326-43C4-9CFB-F210A188CE17}" type="datetime'''''''''''''''''''''''0.''2''''''''''''''''''''9'''''''">
              <a:rPr lang="en-US" altLang="en-US" sz="1200" smtClean="0"/>
              <a:pPr marL="0" lvl="0" indent="0" algn="ctr">
                <a:spcBef>
                  <a:spcPct val="0"/>
                </a:spcBef>
                <a:spcAft>
                  <a:spcPct val="0"/>
                </a:spcAft>
                <a:buNone/>
              </a:pPr>
              <a:t>0.29</a:t>
            </a:fld>
            <a:endParaRPr lang="en-US" sz="1200"/>
          </a:p>
        </p:txBody>
      </p:sp>
      <p:sp>
        <p:nvSpPr>
          <p:cNvPr id="156" name="Text Placeholder 10">
            <a:extLst>
              <a:ext uri="{FF2B5EF4-FFF2-40B4-BE49-F238E27FC236}">
                <a16:creationId xmlns:a16="http://schemas.microsoft.com/office/drawing/2014/main" id="{115DFB91-512B-3844-A114-92FBEDCA92F2}"/>
              </a:ext>
            </a:extLst>
          </p:cNvPr>
          <p:cNvSpPr>
            <a:spLocks/>
          </p:cNvSpPr>
          <p:nvPr>
            <p:custDataLst>
              <p:tags r:id="rId23"/>
            </p:custDataLst>
          </p:nvPr>
        </p:nvSpPr>
        <p:spPr bwMode="gray">
          <a:xfrm>
            <a:off x="3490913" y="3695700"/>
            <a:ext cx="33972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0CDE2DC-DF52-45BC-A2EF-5E954997F4D2}" type="datetime'''''''''''''''''''''''''''''0''''.''''''''''''3''''1'''''">
              <a:rPr lang="en-US" altLang="en-US" sz="1200" smtClean="0"/>
              <a:pPr marL="0" lvl="0" indent="0" algn="ctr">
                <a:spcBef>
                  <a:spcPct val="0"/>
                </a:spcBef>
                <a:spcAft>
                  <a:spcPct val="0"/>
                </a:spcAft>
                <a:buNone/>
              </a:pPr>
              <a:t>0.31</a:t>
            </a:fld>
            <a:endParaRPr lang="en-US" sz="1200"/>
          </a:p>
        </p:txBody>
      </p:sp>
      <p:sp>
        <p:nvSpPr>
          <p:cNvPr id="157" name="Text Placeholder 10">
            <a:extLst>
              <a:ext uri="{FF2B5EF4-FFF2-40B4-BE49-F238E27FC236}">
                <a16:creationId xmlns:a16="http://schemas.microsoft.com/office/drawing/2014/main" id="{115DFB91-512B-3844-A114-92FBEDCA92F2}"/>
              </a:ext>
            </a:extLst>
          </p:cNvPr>
          <p:cNvSpPr>
            <a:spLocks/>
          </p:cNvSpPr>
          <p:nvPr>
            <p:custDataLst>
              <p:tags r:id="rId24"/>
            </p:custDataLst>
          </p:nvPr>
        </p:nvSpPr>
        <p:spPr bwMode="gray">
          <a:xfrm>
            <a:off x="4129088" y="3567113"/>
            <a:ext cx="33972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F4557CF-F9B3-4EC9-85F0-E00ACD3B2564}" type="datetime'''''''''''''''''''''''''0''.''''3''''''3'''''''''''''''''">
              <a:rPr lang="en-US" altLang="en-US" sz="1200" smtClean="0"/>
              <a:pPr marL="0" lvl="0" indent="0" algn="ctr">
                <a:spcBef>
                  <a:spcPct val="0"/>
                </a:spcBef>
                <a:spcAft>
                  <a:spcPct val="0"/>
                </a:spcAft>
                <a:buNone/>
              </a:pPr>
              <a:t>0.33</a:t>
            </a:fld>
            <a:endParaRPr lang="en-US" sz="1200"/>
          </a:p>
        </p:txBody>
      </p:sp>
      <p:sp>
        <p:nvSpPr>
          <p:cNvPr id="18" name="Rectangle 17"/>
          <p:cNvSpPr/>
          <p:nvPr/>
        </p:nvSpPr>
        <p:spPr bwMode="gray">
          <a:xfrm>
            <a:off x="788988" y="2682875"/>
            <a:ext cx="1839913" cy="1236663"/>
          </a:xfrm>
          <a:prstGeom prst="rect">
            <a:avLst/>
          </a:prstGeom>
          <a:solidFill>
            <a:schemeClr val="bg1"/>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36" name="Rectangle 235"/>
          <p:cNvSpPr/>
          <p:nvPr>
            <p:custDataLst>
              <p:tags r:id="rId25"/>
            </p:custDataLst>
          </p:nvPr>
        </p:nvSpPr>
        <p:spPr bwMode="auto">
          <a:xfrm>
            <a:off x="788988" y="2682875"/>
            <a:ext cx="1839913" cy="1236663"/>
          </a:xfrm>
          <a:prstGeom prst="rect">
            <a:avLst/>
          </a:prstGeom>
          <a:noFill/>
          <a:ln w="31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19" name="Rectangle 218"/>
          <p:cNvSpPr/>
          <p:nvPr>
            <p:custDataLst>
              <p:tags r:id="rId26"/>
            </p:custDataLst>
          </p:nvPr>
        </p:nvSpPr>
        <p:spPr bwMode="auto">
          <a:xfrm>
            <a:off x="849313" y="2747963"/>
            <a:ext cx="214313" cy="160338"/>
          </a:xfrm>
          <a:prstGeom prst="rect">
            <a:avLst/>
          </a:prstGeom>
          <a:solidFill>
            <a:schemeClr val="accent1"/>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20" name="Rectangle 219"/>
          <p:cNvSpPr/>
          <p:nvPr>
            <p:custDataLst>
              <p:tags r:id="rId27"/>
            </p:custDataLst>
          </p:nvPr>
        </p:nvSpPr>
        <p:spPr bwMode="auto">
          <a:xfrm>
            <a:off x="849313" y="2981325"/>
            <a:ext cx="214313" cy="160338"/>
          </a:xfrm>
          <a:prstGeom prst="rect">
            <a:avLst/>
          </a:prstGeom>
          <a:solidFill>
            <a:schemeClr val="accent2"/>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21" name="Rectangle 220"/>
          <p:cNvSpPr/>
          <p:nvPr>
            <p:custDataLst>
              <p:tags r:id="rId28"/>
            </p:custDataLst>
          </p:nvPr>
        </p:nvSpPr>
        <p:spPr bwMode="auto">
          <a:xfrm>
            <a:off x="849313" y="3214688"/>
            <a:ext cx="214313" cy="160338"/>
          </a:xfrm>
          <a:prstGeom prst="rect">
            <a:avLst/>
          </a:prstGeom>
          <a:solidFill>
            <a:schemeClr val="accent3"/>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22" name="Rectangle 221"/>
          <p:cNvSpPr/>
          <p:nvPr>
            <p:custDataLst>
              <p:tags r:id="rId29"/>
            </p:custDataLst>
          </p:nvPr>
        </p:nvSpPr>
        <p:spPr bwMode="auto">
          <a:xfrm>
            <a:off x="849313" y="3448050"/>
            <a:ext cx="214313" cy="160338"/>
          </a:xfrm>
          <a:prstGeom prst="rect">
            <a:avLst/>
          </a:prstGeom>
          <a:solidFill>
            <a:schemeClr val="accent4"/>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23" name="Rectangle 222"/>
          <p:cNvSpPr/>
          <p:nvPr>
            <p:custDataLst>
              <p:tags r:id="rId30"/>
            </p:custDataLst>
          </p:nvPr>
        </p:nvSpPr>
        <p:spPr bwMode="auto">
          <a:xfrm>
            <a:off x="849313" y="3681413"/>
            <a:ext cx="214313" cy="160338"/>
          </a:xfrm>
          <a:prstGeom prst="rect">
            <a:avLst/>
          </a:prstGeom>
          <a:solidFill>
            <a:schemeClr val="accent5"/>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14" name="Text Placeholder 10">
            <a:extLst>
              <a:ext uri="{FF2B5EF4-FFF2-40B4-BE49-F238E27FC236}">
                <a16:creationId xmlns:a16="http://schemas.microsoft.com/office/drawing/2014/main" id="{115DFB91-512B-3844-A114-92FBEDCA92F2}"/>
              </a:ext>
            </a:extLst>
          </p:cNvPr>
          <p:cNvSpPr>
            <a:spLocks/>
          </p:cNvSpPr>
          <p:nvPr>
            <p:custDataLst>
              <p:tags r:id="rId31"/>
            </p:custDataLst>
          </p:nvPr>
        </p:nvSpPr>
        <p:spPr bwMode="auto">
          <a:xfrm>
            <a:off x="1114425" y="2743200"/>
            <a:ext cx="6159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26205F6C-CBE2-415C-98ED-EEA2B41BC185}" type="datetime'M''''ate''''r''''''''''''''''''''''ia''''''''''''''ls'''">
              <a:rPr lang="en-US" altLang="en-US" sz="1200" smtClean="0"/>
              <a:pPr marL="0" lvl="0" indent="0">
                <a:spcBef>
                  <a:spcPct val="0"/>
                </a:spcBef>
                <a:spcAft>
                  <a:spcPct val="0"/>
                </a:spcAft>
                <a:buNone/>
              </a:pPr>
              <a:t>Materials</a:t>
            </a:fld>
            <a:endParaRPr lang="en-US" sz="1200"/>
          </a:p>
        </p:txBody>
      </p:sp>
      <p:sp>
        <p:nvSpPr>
          <p:cNvPr id="217" name="Text Placeholder 10">
            <a:extLst>
              <a:ext uri="{FF2B5EF4-FFF2-40B4-BE49-F238E27FC236}">
                <a16:creationId xmlns:a16="http://schemas.microsoft.com/office/drawing/2014/main" id="{115DFB91-512B-3844-A114-92FBEDCA92F2}"/>
              </a:ext>
            </a:extLst>
          </p:cNvPr>
          <p:cNvSpPr>
            <a:spLocks/>
          </p:cNvSpPr>
          <p:nvPr>
            <p:custDataLst>
              <p:tags r:id="rId32"/>
            </p:custDataLst>
          </p:nvPr>
        </p:nvSpPr>
        <p:spPr bwMode="auto">
          <a:xfrm>
            <a:off x="1114425" y="2976563"/>
            <a:ext cx="4810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A8148C75-B35C-42B6-8B70-68067E6643E7}" type="datetime'''''''En''''''''''''''''''''''''erg''''''y'''''">
              <a:rPr lang="en-US" altLang="en-US" sz="1200" smtClean="0"/>
              <a:pPr marL="0" lvl="0" indent="0">
                <a:spcBef>
                  <a:spcPct val="0"/>
                </a:spcBef>
                <a:spcAft>
                  <a:spcPct val="0"/>
                </a:spcAft>
                <a:buNone/>
              </a:pPr>
              <a:t>Energy</a:t>
            </a:fld>
            <a:endParaRPr lang="en-US" sz="1200"/>
          </a:p>
        </p:txBody>
      </p:sp>
      <p:sp>
        <p:nvSpPr>
          <p:cNvPr id="216" name="Text Placeholder 10">
            <a:extLst>
              <a:ext uri="{FF2B5EF4-FFF2-40B4-BE49-F238E27FC236}">
                <a16:creationId xmlns:a16="http://schemas.microsoft.com/office/drawing/2014/main" id="{115DFB91-512B-3844-A114-92FBEDCA92F2}"/>
              </a:ext>
            </a:extLst>
          </p:cNvPr>
          <p:cNvSpPr>
            <a:spLocks/>
          </p:cNvSpPr>
          <p:nvPr>
            <p:custDataLst>
              <p:tags r:id="rId33"/>
            </p:custDataLst>
          </p:nvPr>
        </p:nvSpPr>
        <p:spPr bwMode="auto">
          <a:xfrm>
            <a:off x="1114425" y="3209925"/>
            <a:ext cx="13414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4A3241C5-90AE-4E7F-884F-E5E354B3DE8F}" type="datetime'M''''''''''''a''n''u''fa''''''ctu''ri''n''''''g ''la''b''or'''">
              <a:rPr lang="en-US" altLang="en-US" sz="1200" smtClean="0"/>
              <a:pPr marL="0" lvl="0" indent="0">
                <a:spcBef>
                  <a:spcPct val="0"/>
                </a:spcBef>
                <a:spcAft>
                  <a:spcPct val="0"/>
                </a:spcAft>
                <a:buNone/>
              </a:pPr>
              <a:t>Manufacturing labor</a:t>
            </a:fld>
            <a:endParaRPr lang="en-US" sz="1200"/>
          </a:p>
        </p:txBody>
      </p:sp>
      <p:sp>
        <p:nvSpPr>
          <p:cNvPr id="215" name="Text Placeholder 10">
            <a:extLst>
              <a:ext uri="{FF2B5EF4-FFF2-40B4-BE49-F238E27FC236}">
                <a16:creationId xmlns:a16="http://schemas.microsoft.com/office/drawing/2014/main" id="{115DFB91-512B-3844-A114-92FBEDCA92F2}"/>
              </a:ext>
            </a:extLst>
          </p:cNvPr>
          <p:cNvSpPr>
            <a:spLocks/>
          </p:cNvSpPr>
          <p:nvPr>
            <p:custDataLst>
              <p:tags r:id="rId34"/>
            </p:custDataLst>
          </p:nvPr>
        </p:nvSpPr>
        <p:spPr bwMode="auto">
          <a:xfrm>
            <a:off x="1114425" y="3443288"/>
            <a:ext cx="85090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B0D972E2-C6C6-450C-B79E-C6BA8DC86299}" type="datetime'''''Dep''''''''''re''ci''''''''''at''i''''''on'''''''''''">
              <a:rPr lang="en-US" altLang="en-US" sz="1200" smtClean="0"/>
              <a:pPr marL="0" lvl="0" indent="0">
                <a:spcBef>
                  <a:spcPct val="0"/>
                </a:spcBef>
                <a:spcAft>
                  <a:spcPct val="0"/>
                </a:spcAft>
                <a:buNone/>
              </a:pPr>
              <a:t>Depreciation</a:t>
            </a:fld>
            <a:endParaRPr lang="en-US" sz="1200"/>
          </a:p>
        </p:txBody>
      </p:sp>
      <p:sp>
        <p:nvSpPr>
          <p:cNvPr id="212" name="Text Placeholder 10">
            <a:extLst>
              <a:ext uri="{FF2B5EF4-FFF2-40B4-BE49-F238E27FC236}">
                <a16:creationId xmlns:a16="http://schemas.microsoft.com/office/drawing/2014/main" id="{115DFB91-512B-3844-A114-92FBEDCA92F2}"/>
              </a:ext>
            </a:extLst>
          </p:cNvPr>
          <p:cNvSpPr>
            <a:spLocks/>
          </p:cNvSpPr>
          <p:nvPr>
            <p:custDataLst>
              <p:tags r:id="rId35"/>
            </p:custDataLst>
          </p:nvPr>
        </p:nvSpPr>
        <p:spPr bwMode="auto">
          <a:xfrm>
            <a:off x="1114425" y="3676650"/>
            <a:ext cx="14541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D8AF3949-A9FC-443A-87A5-473A00AA1F0F}" type="datetime'''O''the''r'''''''' ove''r''''''''''head'' c''o''s''''ts'''''">
              <a:rPr lang="en-US" altLang="en-US" sz="1200" smtClean="0"/>
              <a:pPr marL="0" lvl="0" indent="0">
                <a:spcBef>
                  <a:spcPct val="0"/>
                </a:spcBef>
                <a:spcAft>
                  <a:spcPct val="0"/>
                </a:spcAft>
                <a:buNone/>
              </a:pPr>
              <a:t>Other overhead costs</a:t>
            </a:fld>
            <a:endParaRPr lang="en-US" sz="1200"/>
          </a:p>
        </p:txBody>
      </p:sp>
      <p:sp>
        <p:nvSpPr>
          <p:cNvPr id="237" name="btfpNotesBox473470"/>
          <p:cNvSpPr txBox="1"/>
          <p:nvPr>
            <p:custDataLst>
              <p:tags r:id="rId36"/>
            </p:custDataLst>
          </p:nvPr>
        </p:nvSpPr>
        <p:spPr bwMode="gray">
          <a:xfrm>
            <a:off x="330196" y="6300216"/>
            <a:ext cx="9144000" cy="492443"/>
          </a:xfrm>
          <a:prstGeom prst="rect">
            <a:avLst/>
          </a:prstGeom>
          <a:noFill/>
        </p:spPr>
        <p:txBody>
          <a:bodyPr vert="horz" wrap="square" lIns="0" tIns="0" rIns="0" bIns="0" rtlCol="0" anchor="b">
            <a:spAutoFit/>
          </a:bodyPr>
          <a:lstStyle/>
          <a:p>
            <a:pPr marL="0" indent="0">
              <a:spcBef>
                <a:spcPts val="0"/>
              </a:spcBef>
              <a:buNone/>
            </a:pPr>
            <a:endParaRPr lang="en-US" sz="800" dirty="0">
              <a:solidFill>
                <a:srgbClr val="000000"/>
              </a:solidFill>
            </a:endParaRPr>
          </a:p>
          <a:p>
            <a:pPr marL="0" indent="0">
              <a:spcBef>
                <a:spcPts val="0"/>
              </a:spcBef>
              <a:buNone/>
            </a:pPr>
            <a:endParaRPr lang="en-US" sz="800" dirty="0">
              <a:solidFill>
                <a:srgbClr val="000000"/>
              </a:solidFill>
            </a:endParaRPr>
          </a:p>
          <a:p>
            <a:pPr marL="0" indent="0">
              <a:spcBef>
                <a:spcPts val="0"/>
              </a:spcBef>
              <a:buNone/>
            </a:pPr>
            <a:r>
              <a:rPr lang="en-US" sz="800" dirty="0">
                <a:solidFill>
                  <a:srgbClr val="000000"/>
                </a:solidFill>
              </a:rPr>
              <a:t>Source: IEA, </a:t>
            </a:r>
            <a:r>
              <a:rPr lang="en-US" sz="800" dirty="0">
                <a:solidFill>
                  <a:srgbClr val="000000"/>
                </a:solidFill>
                <a:hlinkClick r:id="rId67"/>
              </a:rPr>
              <a:t>Solar PV Global Supply Chains</a:t>
            </a:r>
            <a:r>
              <a:rPr lang="en-US" sz="800" dirty="0">
                <a:solidFill>
                  <a:srgbClr val="000000"/>
                </a:solidFill>
              </a:rPr>
              <a:t> (2022).</a:t>
            </a:r>
          </a:p>
          <a:p>
            <a:pPr marL="0" indent="0">
              <a:spcBef>
                <a:spcPts val="0"/>
              </a:spcBef>
              <a:buNone/>
            </a:pPr>
            <a:r>
              <a:rPr lang="en-US" sz="800" dirty="0">
                <a:solidFill>
                  <a:srgbClr val="000000"/>
                </a:solidFill>
              </a:rPr>
              <a:t>Credit: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a:t>
            </a:r>
            <a:r>
              <a:rPr lang="en-US" sz="800" dirty="0">
                <a:latin typeface="Arial"/>
              </a:rPr>
              <a:t> </a:t>
            </a:r>
            <a:r>
              <a:rPr lang="en-US" sz="800" dirty="0" err="1">
                <a:solidFill>
                  <a:srgbClr val="000000"/>
                </a:solidFill>
              </a:rPr>
              <a:t>Hyae</a:t>
            </a:r>
            <a:r>
              <a:rPr lang="en-US" sz="800" dirty="0">
                <a:solidFill>
                  <a:srgbClr val="000000"/>
                </a:solidFill>
              </a:rPr>
              <a:t> Ryung Kim, and</a:t>
            </a:r>
            <a:r>
              <a:rPr lang="en-US" sz="800" dirty="0"/>
              <a:t> </a:t>
            </a:r>
            <a:r>
              <a:rPr lang="en-US" sz="800" dirty="0">
                <a:solidFill>
                  <a:srgbClr val="46647B"/>
                </a:solidFill>
                <a:hlinkClick r:id="rId68">
                  <a:extLst>
                    <a:ext uri="{A12FA001-AC4F-418D-AE19-62706E023703}">
                      <ahyp:hlinkClr xmlns:ahyp="http://schemas.microsoft.com/office/drawing/2018/hyperlinkcolor" val="tx"/>
                    </a:ext>
                  </a:extLst>
                </a:hlinkClick>
              </a:rPr>
              <a:t>Gernot Wagner</a:t>
            </a:r>
            <a:r>
              <a:rPr lang="en-US" sz="800" dirty="0">
                <a:solidFill>
                  <a:srgbClr val="000000"/>
                </a:solidFill>
              </a:rPr>
              <a:t>. </a:t>
            </a:r>
            <a:r>
              <a:rPr lang="en-US" sz="800" dirty="0">
                <a:solidFill>
                  <a:srgbClr val="46647B"/>
                </a:solidFill>
                <a:hlinkClick r:id="rId69">
                  <a:extLst>
                    <a:ext uri="{A12FA001-AC4F-418D-AE19-62706E023703}">
                      <ahyp:hlinkClr xmlns:ahyp="http://schemas.microsoft.com/office/drawing/2018/hyperlinkcolor" val="tx"/>
                    </a:ext>
                  </a:extLst>
                </a:hlinkClick>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46647B"/>
                </a:solidFill>
                <a:hlinkClick r:id="rId70">
                  <a:extLst>
                    <a:ext uri="{A12FA001-AC4F-418D-AE19-62706E023703}">
                      <ahyp:hlinkClr xmlns:ahyp="http://schemas.microsoft.com/office/drawing/2018/hyperlinkcolor" val="tx"/>
                    </a:ext>
                  </a:extLst>
                </a:hlinkClick>
              </a:rPr>
              <a:t>Scaling Solar</a:t>
            </a:r>
            <a:r>
              <a:rPr lang="en-US" sz="800" dirty="0">
                <a:solidFill>
                  <a:srgbClr val="000000"/>
                </a:solidFill>
              </a:rPr>
              <a:t>” (</a:t>
            </a:r>
            <a:r>
              <a:rPr lang="en-US" sz="800" dirty="0">
                <a:solidFill>
                  <a:srgbClr val="000000"/>
                </a:solidFill>
                <a:latin typeface="Arial"/>
              </a:rPr>
              <a:t>14 August 2025</a:t>
            </a:r>
            <a:r>
              <a:rPr lang="en-US" sz="800" dirty="0">
                <a:solidFill>
                  <a:srgbClr val="000000"/>
                </a:solidFill>
              </a:rPr>
              <a:t>).</a:t>
            </a:r>
            <a:endParaRPr lang="en-US" sz="800" dirty="0">
              <a:solidFill>
                <a:srgbClr val="000000"/>
              </a:solidFill>
              <a:cs typeface="Arial"/>
            </a:endParaRPr>
          </a:p>
        </p:txBody>
      </p:sp>
      <p:graphicFrame>
        <p:nvGraphicFramePr>
          <p:cNvPr id="82" name="Chart 81"/>
          <p:cNvGraphicFramePr/>
          <p:nvPr>
            <p:custDataLst>
              <p:tags r:id="rId37"/>
            </p:custDataLst>
            <p:extLst>
              <p:ext uri="{D42A27DB-BD31-4B8C-83A1-F6EECF244321}">
                <p14:modId xmlns:p14="http://schemas.microsoft.com/office/powerpoint/2010/main" val="148683873"/>
              </p:ext>
            </p:extLst>
          </p:nvPr>
        </p:nvGraphicFramePr>
        <p:xfrm>
          <a:off x="5516563" y="2416175"/>
          <a:ext cx="4011612" cy="3746500"/>
        </p:xfrm>
        <a:graphic>
          <a:graphicData uri="http://schemas.openxmlformats.org/drawingml/2006/chart">
            <c:chart xmlns:c="http://schemas.openxmlformats.org/drawingml/2006/chart" xmlns:r="http://schemas.openxmlformats.org/officeDocument/2006/relationships" r:id="rId71"/>
          </a:graphicData>
        </a:graphic>
      </p:graphicFrame>
      <p:sp>
        <p:nvSpPr>
          <p:cNvPr id="85" name="Text Placeholder 10">
            <a:extLst>
              <a:ext uri="{FF2B5EF4-FFF2-40B4-BE49-F238E27FC236}">
                <a16:creationId xmlns:a16="http://schemas.microsoft.com/office/drawing/2014/main" id="{115DFB91-512B-3844-A114-92FBEDCA92F2}"/>
              </a:ext>
            </a:extLst>
          </p:cNvPr>
          <p:cNvSpPr>
            <a:spLocks/>
          </p:cNvSpPr>
          <p:nvPr>
            <p:custDataLst>
              <p:tags r:id="rId38"/>
            </p:custDataLst>
          </p:nvPr>
        </p:nvSpPr>
        <p:spPr bwMode="gray">
          <a:xfrm>
            <a:off x="5413375" y="5805488"/>
            <a:ext cx="841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EC5CD2BB-3FB5-4491-92BA-4DAF69513C7D}" type="datetime'''''''''''''''''''''0'''''''''''''''''''''''''">
              <a:rPr lang="en-US" altLang="en-US" sz="1200" smtClean="0"/>
              <a:pPr marL="0" lvl="0" indent="0" algn="r">
                <a:spcBef>
                  <a:spcPct val="0"/>
                </a:spcBef>
                <a:spcAft>
                  <a:spcPct val="0"/>
                </a:spcAft>
                <a:buNone/>
              </a:pPr>
              <a:t>0</a:t>
            </a:fld>
            <a:endParaRPr lang="en-US" sz="1200"/>
          </a:p>
        </p:txBody>
      </p:sp>
      <p:sp>
        <p:nvSpPr>
          <p:cNvPr id="86" name="Text Placeholder 10">
            <a:extLst>
              <a:ext uri="{FF2B5EF4-FFF2-40B4-BE49-F238E27FC236}">
                <a16:creationId xmlns:a16="http://schemas.microsoft.com/office/drawing/2014/main" id="{115DFB91-512B-3844-A114-92FBEDCA92F2}"/>
              </a:ext>
            </a:extLst>
          </p:cNvPr>
          <p:cNvSpPr>
            <a:spLocks/>
          </p:cNvSpPr>
          <p:nvPr>
            <p:custDataLst>
              <p:tags r:id="rId39"/>
            </p:custDataLst>
          </p:nvPr>
        </p:nvSpPr>
        <p:spPr bwMode="gray">
          <a:xfrm>
            <a:off x="5329238" y="5002213"/>
            <a:ext cx="1682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4F532B40-42A3-47C2-8E89-3080D44FE857}" type="datetime'''''''4''''''0'''''''''''''''''''''''''''''''''''''">
              <a:rPr lang="en-US" altLang="en-US" sz="1200" smtClean="0"/>
              <a:pPr marL="0" lvl="0" indent="0" algn="r">
                <a:spcBef>
                  <a:spcPct val="0"/>
                </a:spcBef>
                <a:spcAft>
                  <a:spcPct val="0"/>
                </a:spcAft>
                <a:buNone/>
              </a:pPr>
              <a:t>40</a:t>
            </a:fld>
            <a:endParaRPr lang="en-US" sz="1200"/>
          </a:p>
        </p:txBody>
      </p:sp>
      <p:sp>
        <p:nvSpPr>
          <p:cNvPr id="87" name="Text Placeholder 10">
            <a:extLst>
              <a:ext uri="{FF2B5EF4-FFF2-40B4-BE49-F238E27FC236}">
                <a16:creationId xmlns:a16="http://schemas.microsoft.com/office/drawing/2014/main" id="{115DFB91-512B-3844-A114-92FBEDCA92F2}"/>
              </a:ext>
            </a:extLst>
          </p:cNvPr>
          <p:cNvSpPr>
            <a:spLocks/>
          </p:cNvSpPr>
          <p:nvPr>
            <p:custDataLst>
              <p:tags r:id="rId40"/>
            </p:custDataLst>
          </p:nvPr>
        </p:nvSpPr>
        <p:spPr bwMode="gray">
          <a:xfrm>
            <a:off x="5329238" y="4198938"/>
            <a:ext cx="1682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379EC84F-AD5E-451E-A100-133E559CFDC8}" type="datetime'''8''''''''''''''''''''''''0'''''''''''''''''''''''''''''''">
              <a:rPr lang="en-US" altLang="en-US" sz="1200" smtClean="0"/>
              <a:pPr marL="0" lvl="0" indent="0" algn="r">
                <a:spcBef>
                  <a:spcPct val="0"/>
                </a:spcBef>
                <a:spcAft>
                  <a:spcPct val="0"/>
                </a:spcAft>
                <a:buNone/>
              </a:pPr>
              <a:t>80</a:t>
            </a:fld>
            <a:endParaRPr lang="en-US" sz="1200"/>
          </a:p>
        </p:txBody>
      </p:sp>
      <p:sp>
        <p:nvSpPr>
          <p:cNvPr id="88" name="Text Placeholder 10">
            <a:extLst>
              <a:ext uri="{FF2B5EF4-FFF2-40B4-BE49-F238E27FC236}">
                <a16:creationId xmlns:a16="http://schemas.microsoft.com/office/drawing/2014/main" id="{115DFB91-512B-3844-A114-92FBEDCA92F2}"/>
              </a:ext>
            </a:extLst>
          </p:cNvPr>
          <p:cNvSpPr>
            <a:spLocks/>
          </p:cNvSpPr>
          <p:nvPr>
            <p:custDataLst>
              <p:tags r:id="rId41"/>
            </p:custDataLst>
          </p:nvPr>
        </p:nvSpPr>
        <p:spPr bwMode="gray">
          <a:xfrm>
            <a:off x="5245100" y="3395663"/>
            <a:ext cx="252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B24DB141-B405-45D4-B74C-2FE863DA7E4F}" type="datetime'''''1''''''''''''''''''''''''''''''''2''0'''''''''''">
              <a:rPr lang="en-US" altLang="en-US" sz="1200" smtClean="0"/>
              <a:pPr marL="0" lvl="0" indent="0" algn="r">
                <a:spcBef>
                  <a:spcPct val="0"/>
                </a:spcBef>
                <a:spcAft>
                  <a:spcPct val="0"/>
                </a:spcAft>
                <a:buNone/>
              </a:pPr>
              <a:t>120</a:t>
            </a:fld>
            <a:endParaRPr lang="en-US" sz="1200"/>
          </a:p>
        </p:txBody>
      </p:sp>
      <p:sp>
        <p:nvSpPr>
          <p:cNvPr id="89" name="Text Placeholder 10">
            <a:extLst>
              <a:ext uri="{FF2B5EF4-FFF2-40B4-BE49-F238E27FC236}">
                <a16:creationId xmlns:a16="http://schemas.microsoft.com/office/drawing/2014/main" id="{115DFB91-512B-3844-A114-92FBEDCA92F2}"/>
              </a:ext>
            </a:extLst>
          </p:cNvPr>
          <p:cNvSpPr>
            <a:spLocks/>
          </p:cNvSpPr>
          <p:nvPr>
            <p:custDataLst>
              <p:tags r:id="rId42"/>
            </p:custDataLst>
          </p:nvPr>
        </p:nvSpPr>
        <p:spPr bwMode="gray">
          <a:xfrm>
            <a:off x="5245100" y="2592388"/>
            <a:ext cx="252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32A7646A-930C-4951-BE81-D13FDCF67974}" type="datetime'''''''''''''''''''''1''''''''''''''''''6''''0'''''">
              <a:rPr lang="en-US" altLang="en-US" sz="1200" smtClean="0"/>
              <a:pPr marL="0" lvl="0" indent="0" algn="r">
                <a:spcBef>
                  <a:spcPct val="0"/>
                </a:spcBef>
                <a:spcAft>
                  <a:spcPct val="0"/>
                </a:spcAft>
                <a:buNone/>
              </a:pPr>
              <a:t>160</a:t>
            </a:fld>
            <a:endParaRPr lang="en-US" sz="1200"/>
          </a:p>
        </p:txBody>
      </p:sp>
      <p:sp>
        <p:nvSpPr>
          <p:cNvPr id="336" name="Text Placeholder 10">
            <a:extLst>
              <a:ext uri="{FF2B5EF4-FFF2-40B4-BE49-F238E27FC236}">
                <a16:creationId xmlns:a16="http://schemas.microsoft.com/office/drawing/2014/main" id="{115DFB91-512B-3844-A114-92FBEDCA92F2}"/>
              </a:ext>
            </a:extLst>
          </p:cNvPr>
          <p:cNvSpPr>
            <a:spLocks/>
          </p:cNvSpPr>
          <p:nvPr>
            <p:custDataLst>
              <p:tags r:id="rId43"/>
            </p:custDataLst>
          </p:nvPr>
        </p:nvSpPr>
        <p:spPr bwMode="auto">
          <a:xfrm>
            <a:off x="5245100" y="2105025"/>
            <a:ext cx="3852863" cy="3651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200"/>
              <a:t>Investment required for new solar PV production capacity</a:t>
            </a:r>
          </a:p>
          <a:p>
            <a:pPr marL="0" lvl="0" indent="0">
              <a:spcBef>
                <a:spcPct val="0"/>
              </a:spcBef>
              <a:spcAft>
                <a:spcPct val="0"/>
              </a:spcAft>
              <a:buNone/>
            </a:pPr>
            <a:r>
              <a:rPr lang="en-US" altLang="en-US" sz="1200"/>
              <a:t>(in USD millions per GW of production capacity)</a:t>
            </a:r>
            <a:endParaRPr lang="en-US" sz="1200"/>
          </a:p>
        </p:txBody>
      </p:sp>
      <p:sp>
        <p:nvSpPr>
          <p:cNvPr id="296" name="Text Placeholder 10">
            <a:extLst>
              <a:ext uri="{FF2B5EF4-FFF2-40B4-BE49-F238E27FC236}">
                <a16:creationId xmlns:a16="http://schemas.microsoft.com/office/drawing/2014/main" id="{115DFB91-512B-3844-A114-92FBEDCA92F2}"/>
              </a:ext>
            </a:extLst>
          </p:cNvPr>
          <p:cNvSpPr>
            <a:spLocks/>
          </p:cNvSpPr>
          <p:nvPr>
            <p:custDataLst>
              <p:tags r:id="rId44"/>
            </p:custDataLst>
          </p:nvPr>
        </p:nvSpPr>
        <p:spPr bwMode="auto">
          <a:xfrm>
            <a:off x="5715000" y="5946775"/>
            <a:ext cx="72866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40E5A91-B53C-4996-9B16-68D21625E55F}" type="datetime'''''''''''''''''''P''''''o''ly''si''li''c''''''''''o''''''n'''">
              <a:rPr lang="en-US" altLang="en-US" sz="1200" smtClean="0"/>
              <a:pPr marL="0" lvl="0" indent="0" algn="ctr">
                <a:spcBef>
                  <a:spcPct val="0"/>
                </a:spcBef>
                <a:spcAft>
                  <a:spcPct val="0"/>
                </a:spcAft>
                <a:buNone/>
              </a:pPr>
              <a:t>Polysilicon</a:t>
            </a:fld>
            <a:endParaRPr lang="en-US" sz="1200"/>
          </a:p>
        </p:txBody>
      </p:sp>
      <p:sp>
        <p:nvSpPr>
          <p:cNvPr id="297" name="Text Placeholder 10">
            <a:extLst>
              <a:ext uri="{FF2B5EF4-FFF2-40B4-BE49-F238E27FC236}">
                <a16:creationId xmlns:a16="http://schemas.microsoft.com/office/drawing/2014/main" id="{115DFB91-512B-3844-A114-92FBEDCA92F2}"/>
              </a:ext>
            </a:extLst>
          </p:cNvPr>
          <p:cNvSpPr>
            <a:spLocks/>
          </p:cNvSpPr>
          <p:nvPr>
            <p:custDataLst>
              <p:tags r:id="rId45"/>
            </p:custDataLst>
          </p:nvPr>
        </p:nvSpPr>
        <p:spPr bwMode="auto">
          <a:xfrm>
            <a:off x="6805613" y="5946775"/>
            <a:ext cx="469900" cy="3651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en-US" sz="1200"/>
              <a:t>Ingots,   wafers</a:t>
            </a:r>
            <a:endParaRPr lang="en-US" sz="1200"/>
          </a:p>
        </p:txBody>
      </p:sp>
      <p:sp>
        <p:nvSpPr>
          <p:cNvPr id="298" name="Text Placeholder 10">
            <a:extLst>
              <a:ext uri="{FF2B5EF4-FFF2-40B4-BE49-F238E27FC236}">
                <a16:creationId xmlns:a16="http://schemas.microsoft.com/office/drawing/2014/main" id="{115DFB91-512B-3844-A114-92FBEDCA92F2}"/>
              </a:ext>
            </a:extLst>
          </p:cNvPr>
          <p:cNvSpPr>
            <a:spLocks/>
          </p:cNvSpPr>
          <p:nvPr>
            <p:custDataLst>
              <p:tags r:id="rId46"/>
            </p:custDataLst>
          </p:nvPr>
        </p:nvSpPr>
        <p:spPr bwMode="auto">
          <a:xfrm>
            <a:off x="7827963" y="5946775"/>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E6CADAB-0572-46FD-86F8-C85055F3FCCE}" type="datetime'''C''''''''''''e''''l''''''''''''''''''''''''l''''s'">
              <a:rPr lang="en-US" altLang="en-US" sz="1200" smtClean="0"/>
              <a:pPr marL="0" lvl="0" indent="0" algn="ctr">
                <a:spcBef>
                  <a:spcPct val="0"/>
                </a:spcBef>
                <a:spcAft>
                  <a:spcPct val="0"/>
                </a:spcAft>
                <a:buNone/>
              </a:pPr>
              <a:t>Cells</a:t>
            </a:fld>
            <a:endParaRPr lang="en-US" sz="1200"/>
          </a:p>
        </p:txBody>
      </p:sp>
      <p:sp>
        <p:nvSpPr>
          <p:cNvPr id="302" name="Text Placeholder 10">
            <a:extLst>
              <a:ext uri="{FF2B5EF4-FFF2-40B4-BE49-F238E27FC236}">
                <a16:creationId xmlns:a16="http://schemas.microsoft.com/office/drawing/2014/main" id="{115DFB91-512B-3844-A114-92FBEDCA92F2}"/>
              </a:ext>
            </a:extLst>
          </p:cNvPr>
          <p:cNvSpPr>
            <a:spLocks/>
          </p:cNvSpPr>
          <p:nvPr>
            <p:custDataLst>
              <p:tags r:id="rId47"/>
            </p:custDataLst>
          </p:nvPr>
        </p:nvSpPr>
        <p:spPr bwMode="auto">
          <a:xfrm>
            <a:off x="8670925" y="5946775"/>
            <a:ext cx="58578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B3C6995-EEFB-40CF-A8CB-6935598F7D84}" type="datetime'''M''''''''''''''''''''''od''''ul''e''''''s'''''">
              <a:rPr lang="en-US" altLang="en-US" sz="1200" smtClean="0"/>
              <a:pPr marL="0" lvl="0" indent="0" algn="ctr">
                <a:spcBef>
                  <a:spcPct val="0"/>
                </a:spcBef>
                <a:spcAft>
                  <a:spcPct val="0"/>
                </a:spcAft>
                <a:buNone/>
              </a:pPr>
              <a:t>Modules</a:t>
            </a:fld>
            <a:endParaRPr lang="en-US" sz="1200"/>
          </a:p>
        </p:txBody>
      </p:sp>
      <p:sp useBgFill="1">
        <p:nvSpPr>
          <p:cNvPr id="74" name="Text Placeholder 10">
            <a:extLst>
              <a:ext uri="{FF2B5EF4-FFF2-40B4-BE49-F238E27FC236}">
                <a16:creationId xmlns:a16="http://schemas.microsoft.com/office/drawing/2014/main" id="{115DFB91-512B-3844-A114-92FBEDCA92F2}"/>
              </a:ext>
            </a:extLst>
          </p:cNvPr>
          <p:cNvSpPr>
            <a:spLocks/>
          </p:cNvSpPr>
          <p:nvPr>
            <p:custDataLst>
              <p:tags r:id="rId48"/>
            </p:custDataLst>
          </p:nvPr>
        </p:nvSpPr>
        <p:spPr bwMode="gray">
          <a:xfrm>
            <a:off x="5830888" y="2633663"/>
            <a:ext cx="296863" cy="182563"/>
          </a:xfrm>
          <a:prstGeom prst="rect">
            <a:avLst/>
          </a:prstGeom>
          <a:ln>
            <a:noFill/>
          </a:ln>
          <a:effec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CF8804F-D0D5-40CE-AC19-69B07F0AD8CC}" type="datetime'1''''''''''''''''''''''5''''''''2'''''''''''''''''''''''''''''">
              <a:rPr lang="en-US" altLang="en-US" sz="1200" smtClean="0"/>
              <a:pPr marL="0" lvl="0" indent="0" algn="ctr">
                <a:spcBef>
                  <a:spcPct val="0"/>
                </a:spcBef>
                <a:spcAft>
                  <a:spcPct val="0"/>
                </a:spcAft>
                <a:buNone/>
              </a:pPr>
              <a:t>152</a:t>
            </a:fld>
            <a:endParaRPr lang="en-US" sz="1200"/>
          </a:p>
        </p:txBody>
      </p:sp>
      <p:sp useBgFill="1">
        <p:nvSpPr>
          <p:cNvPr id="75" name="Text Placeholder 10">
            <a:extLst>
              <a:ext uri="{FF2B5EF4-FFF2-40B4-BE49-F238E27FC236}">
                <a16:creationId xmlns:a16="http://schemas.microsoft.com/office/drawing/2014/main" id="{115DFB91-512B-3844-A114-92FBEDCA92F2}"/>
              </a:ext>
            </a:extLst>
          </p:cNvPr>
          <p:cNvSpPr>
            <a:spLocks/>
          </p:cNvSpPr>
          <p:nvPr>
            <p:custDataLst>
              <p:tags r:id="rId49"/>
            </p:custDataLst>
          </p:nvPr>
        </p:nvSpPr>
        <p:spPr bwMode="gray">
          <a:xfrm>
            <a:off x="6273800" y="4171950"/>
            <a:ext cx="212725" cy="182563"/>
          </a:xfrm>
          <a:prstGeom prst="rect">
            <a:avLst/>
          </a:prstGeom>
          <a:ln>
            <a:noFill/>
          </a:ln>
          <a:effec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5528BDD-8830-452C-836F-E4FE14323945}" type="datetime'7''''''''''''''''''''6'''''''''''">
              <a:rPr lang="en-US" altLang="en-US" sz="1200" smtClean="0"/>
              <a:pPr marL="0" lvl="0" indent="0" algn="ctr">
                <a:spcBef>
                  <a:spcPct val="0"/>
                </a:spcBef>
                <a:spcAft>
                  <a:spcPct val="0"/>
                </a:spcAft>
                <a:buNone/>
              </a:pPr>
              <a:t>76</a:t>
            </a:fld>
            <a:endParaRPr lang="en-US" sz="1200"/>
          </a:p>
        </p:txBody>
      </p:sp>
      <p:sp useBgFill="1">
        <p:nvSpPr>
          <p:cNvPr id="76" name="Text Placeholder 10">
            <a:extLst>
              <a:ext uri="{FF2B5EF4-FFF2-40B4-BE49-F238E27FC236}">
                <a16:creationId xmlns:a16="http://schemas.microsoft.com/office/drawing/2014/main" id="{115DFB91-512B-3844-A114-92FBEDCA92F2}"/>
              </a:ext>
            </a:extLst>
          </p:cNvPr>
          <p:cNvSpPr>
            <a:spLocks/>
          </p:cNvSpPr>
          <p:nvPr>
            <p:custDataLst>
              <p:tags r:id="rId50"/>
            </p:custDataLst>
          </p:nvPr>
        </p:nvSpPr>
        <p:spPr bwMode="gray">
          <a:xfrm>
            <a:off x="7235825" y="4248150"/>
            <a:ext cx="212725" cy="182563"/>
          </a:xfrm>
          <a:prstGeom prst="rect">
            <a:avLst/>
          </a:prstGeom>
          <a:ln>
            <a:noFill/>
          </a:ln>
          <a:effec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72E1513-0CBD-4181-B9E3-DC60AF14E212}" type="datetime'''''7''''''''''2'''''''''''''''">
              <a:rPr lang="en-US" altLang="en-US" sz="1200" smtClean="0"/>
              <a:pPr marL="0" lvl="0" indent="0" algn="ctr">
                <a:spcBef>
                  <a:spcPct val="0"/>
                </a:spcBef>
                <a:spcAft>
                  <a:spcPct val="0"/>
                </a:spcAft>
                <a:buNone/>
              </a:pPr>
              <a:t>72</a:t>
            </a:fld>
            <a:endParaRPr lang="en-US" sz="1200"/>
          </a:p>
        </p:txBody>
      </p:sp>
      <p:sp useBgFill="1">
        <p:nvSpPr>
          <p:cNvPr id="77" name="Text Placeholder 10">
            <a:extLst>
              <a:ext uri="{FF2B5EF4-FFF2-40B4-BE49-F238E27FC236}">
                <a16:creationId xmlns:a16="http://schemas.microsoft.com/office/drawing/2014/main" id="{115DFB91-512B-3844-A114-92FBEDCA92F2}"/>
              </a:ext>
            </a:extLst>
          </p:cNvPr>
          <p:cNvSpPr>
            <a:spLocks/>
          </p:cNvSpPr>
          <p:nvPr>
            <p:custDataLst>
              <p:tags r:id="rId51"/>
            </p:custDataLst>
          </p:nvPr>
        </p:nvSpPr>
        <p:spPr bwMode="gray">
          <a:xfrm>
            <a:off x="7759700" y="3398838"/>
            <a:ext cx="285750" cy="182563"/>
          </a:xfrm>
          <a:prstGeom prst="rect">
            <a:avLst/>
          </a:prstGeom>
          <a:ln>
            <a:noFill/>
          </a:ln>
          <a:effec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3E491B6-8056-4DB2-895C-1396BF4AF530}" type="datetime'''''''''''''''''''''''11''''''''''''''''''''''''''4'''">
              <a:rPr lang="en-US" altLang="en-US" sz="1200" smtClean="0"/>
              <a:pPr marL="0" lvl="0" indent="0" algn="ctr">
                <a:spcBef>
                  <a:spcPct val="0"/>
                </a:spcBef>
                <a:spcAft>
                  <a:spcPct val="0"/>
                </a:spcAft>
                <a:buNone/>
              </a:pPr>
              <a:t>114</a:t>
            </a:fld>
            <a:endParaRPr lang="en-US" sz="1200"/>
          </a:p>
        </p:txBody>
      </p:sp>
      <p:sp useBgFill="1">
        <p:nvSpPr>
          <p:cNvPr id="78" name="Text Placeholder 10">
            <a:extLst>
              <a:ext uri="{FF2B5EF4-FFF2-40B4-BE49-F238E27FC236}">
                <a16:creationId xmlns:a16="http://schemas.microsoft.com/office/drawing/2014/main" id="{115DFB91-512B-3844-A114-92FBEDCA92F2}"/>
              </a:ext>
            </a:extLst>
          </p:cNvPr>
          <p:cNvSpPr>
            <a:spLocks/>
          </p:cNvSpPr>
          <p:nvPr>
            <p:custDataLst>
              <p:tags r:id="rId52"/>
            </p:custDataLst>
          </p:nvPr>
        </p:nvSpPr>
        <p:spPr bwMode="gray">
          <a:xfrm>
            <a:off x="9158288" y="5067300"/>
            <a:ext cx="212725" cy="182563"/>
          </a:xfrm>
          <a:prstGeom prst="rect">
            <a:avLst/>
          </a:prstGeom>
          <a:ln>
            <a:noFill/>
          </a:ln>
          <a:effec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BB03822-691D-45F2-BF70-FEE682C07472}" type="datetime'3''''''''''''''''''''''1'''''''''''''''''''''''">
              <a:rPr lang="en-US" altLang="en-US" sz="1200" smtClean="0"/>
              <a:pPr marL="0" lvl="0" indent="0" algn="ctr">
                <a:spcBef>
                  <a:spcPct val="0"/>
                </a:spcBef>
                <a:spcAft>
                  <a:spcPct val="0"/>
                </a:spcAft>
                <a:buNone/>
              </a:pPr>
              <a:t>31</a:t>
            </a:fld>
            <a:endParaRPr lang="en-US" sz="1200"/>
          </a:p>
        </p:txBody>
      </p:sp>
      <p:sp>
        <p:nvSpPr>
          <p:cNvPr id="2" name="Rectangle 1"/>
          <p:cNvSpPr/>
          <p:nvPr/>
        </p:nvSpPr>
        <p:spPr bwMode="gray">
          <a:xfrm>
            <a:off x="8231188" y="2682875"/>
            <a:ext cx="1214437" cy="10128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26" name="Rectangle 325"/>
          <p:cNvSpPr/>
          <p:nvPr>
            <p:custDataLst>
              <p:tags r:id="rId53"/>
            </p:custDataLst>
          </p:nvPr>
        </p:nvSpPr>
        <p:spPr bwMode="auto">
          <a:xfrm>
            <a:off x="8231188" y="2682875"/>
            <a:ext cx="1214437" cy="1003300"/>
          </a:xfrm>
          <a:prstGeom prst="rect">
            <a:avLst/>
          </a:prstGeom>
          <a:noFill/>
          <a:ln w="31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00" name="Rectangle 299"/>
          <p:cNvSpPr/>
          <p:nvPr>
            <p:custDataLst>
              <p:tags r:id="rId54"/>
            </p:custDataLst>
          </p:nvPr>
        </p:nvSpPr>
        <p:spPr bwMode="auto">
          <a:xfrm>
            <a:off x="8291513" y="2747963"/>
            <a:ext cx="214313" cy="160338"/>
          </a:xfrm>
          <a:prstGeom prst="rect">
            <a:avLst/>
          </a:prstGeom>
          <a:solidFill>
            <a:schemeClr val="accent1"/>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01" name="Rectangle 300"/>
          <p:cNvSpPr/>
          <p:nvPr>
            <p:custDataLst>
              <p:tags r:id="rId55"/>
            </p:custDataLst>
          </p:nvPr>
        </p:nvSpPr>
        <p:spPr bwMode="auto">
          <a:xfrm>
            <a:off x="8291513" y="2981325"/>
            <a:ext cx="214313" cy="160338"/>
          </a:xfrm>
          <a:prstGeom prst="rect">
            <a:avLst/>
          </a:prstGeom>
          <a:solidFill>
            <a:schemeClr val="accent2"/>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07" name="Rectangle 306"/>
          <p:cNvSpPr/>
          <p:nvPr>
            <p:custDataLst>
              <p:tags r:id="rId56"/>
            </p:custDataLst>
          </p:nvPr>
        </p:nvSpPr>
        <p:spPr bwMode="auto">
          <a:xfrm>
            <a:off x="8291513" y="3214688"/>
            <a:ext cx="214313" cy="160338"/>
          </a:xfrm>
          <a:prstGeom prst="rect">
            <a:avLst/>
          </a:prstGeom>
          <a:solidFill>
            <a:schemeClr val="accent3"/>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08" name="Rectangle 307"/>
          <p:cNvSpPr/>
          <p:nvPr>
            <p:custDataLst>
              <p:tags r:id="rId57"/>
            </p:custDataLst>
          </p:nvPr>
        </p:nvSpPr>
        <p:spPr bwMode="auto">
          <a:xfrm>
            <a:off x="8291513" y="3448050"/>
            <a:ext cx="214313" cy="160338"/>
          </a:xfrm>
          <a:prstGeom prst="rect">
            <a:avLst/>
          </a:prstGeom>
          <a:solidFill>
            <a:schemeClr val="accent4"/>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93" name="Text Placeholder 10">
            <a:extLst>
              <a:ext uri="{FF2B5EF4-FFF2-40B4-BE49-F238E27FC236}">
                <a16:creationId xmlns:a16="http://schemas.microsoft.com/office/drawing/2014/main" id="{115DFB91-512B-3844-A114-92FBEDCA92F2}"/>
              </a:ext>
            </a:extLst>
          </p:cNvPr>
          <p:cNvSpPr>
            <a:spLocks/>
          </p:cNvSpPr>
          <p:nvPr>
            <p:custDataLst>
              <p:tags r:id="rId58"/>
            </p:custDataLst>
          </p:nvPr>
        </p:nvSpPr>
        <p:spPr bwMode="auto">
          <a:xfrm>
            <a:off x="8556625" y="2743200"/>
            <a:ext cx="39528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29065332-8222-4714-8B4D-E02AF9106D50}" type="datetime'''''''''''''''''''''C''''''''''''h''''i''''''''na'''''''''''">
              <a:rPr lang="en-US" altLang="en-US" sz="1200" smtClean="0"/>
              <a:pPr marL="0" lvl="0" indent="0">
                <a:spcBef>
                  <a:spcPct val="0"/>
                </a:spcBef>
                <a:spcAft>
                  <a:spcPct val="0"/>
                </a:spcAft>
                <a:buNone/>
              </a:pPr>
              <a:t>China</a:t>
            </a:fld>
            <a:endParaRPr lang="en-US" sz="1200"/>
          </a:p>
        </p:txBody>
      </p:sp>
      <p:sp>
        <p:nvSpPr>
          <p:cNvPr id="295" name="Text Placeholder 10">
            <a:extLst>
              <a:ext uri="{FF2B5EF4-FFF2-40B4-BE49-F238E27FC236}">
                <a16:creationId xmlns:a16="http://schemas.microsoft.com/office/drawing/2014/main" id="{115DFB91-512B-3844-A114-92FBEDCA92F2}"/>
              </a:ext>
            </a:extLst>
          </p:cNvPr>
          <p:cNvSpPr>
            <a:spLocks/>
          </p:cNvSpPr>
          <p:nvPr>
            <p:custDataLst>
              <p:tags r:id="rId59"/>
            </p:custDataLst>
          </p:nvPr>
        </p:nvSpPr>
        <p:spPr bwMode="auto">
          <a:xfrm>
            <a:off x="8556625" y="2976563"/>
            <a:ext cx="8286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B059BCD8-7F67-46FB-B95B-A3A3E8E4BA79}" type="datetime'''''Eu''''''''''''''''r''op''e'''''''' /'' ''''''US'''''''">
              <a:rPr lang="en-US" altLang="en-US" sz="1200" smtClean="0"/>
              <a:pPr marL="0" lvl="0" indent="0">
                <a:spcBef>
                  <a:spcPct val="0"/>
                </a:spcBef>
                <a:spcAft>
                  <a:spcPct val="0"/>
                </a:spcAft>
                <a:buNone/>
              </a:pPr>
              <a:t>Europe / US</a:t>
            </a:fld>
            <a:endParaRPr lang="en-US" sz="1200"/>
          </a:p>
        </p:txBody>
      </p:sp>
      <p:sp>
        <p:nvSpPr>
          <p:cNvPr id="303" name="Text Placeholder 10">
            <a:extLst>
              <a:ext uri="{FF2B5EF4-FFF2-40B4-BE49-F238E27FC236}">
                <a16:creationId xmlns:a16="http://schemas.microsoft.com/office/drawing/2014/main" id="{115DFB91-512B-3844-A114-92FBEDCA92F2}"/>
              </a:ext>
            </a:extLst>
          </p:cNvPr>
          <p:cNvSpPr>
            <a:spLocks/>
          </p:cNvSpPr>
          <p:nvPr>
            <p:custDataLst>
              <p:tags r:id="rId60"/>
            </p:custDataLst>
          </p:nvPr>
        </p:nvSpPr>
        <p:spPr bwMode="auto">
          <a:xfrm>
            <a:off x="8556625" y="3209925"/>
            <a:ext cx="3286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F1657B25-7F0D-4D1C-A5A4-EB644CFAF49C}" type="datetime'I''''''n''d''''''i''''''''''a'''''''''">
              <a:rPr lang="en-US" altLang="en-US" sz="1200" smtClean="0"/>
              <a:pPr marL="0" lvl="0" indent="0">
                <a:spcBef>
                  <a:spcPct val="0"/>
                </a:spcBef>
                <a:spcAft>
                  <a:spcPct val="0"/>
                </a:spcAft>
                <a:buNone/>
              </a:pPr>
              <a:t>India</a:t>
            </a:fld>
            <a:endParaRPr lang="en-US" sz="1200"/>
          </a:p>
        </p:txBody>
      </p:sp>
      <p:sp>
        <p:nvSpPr>
          <p:cNvPr id="304" name="Text Placeholder 10">
            <a:extLst>
              <a:ext uri="{FF2B5EF4-FFF2-40B4-BE49-F238E27FC236}">
                <a16:creationId xmlns:a16="http://schemas.microsoft.com/office/drawing/2014/main" id="{115DFB91-512B-3844-A114-92FBEDCA92F2}"/>
              </a:ext>
            </a:extLst>
          </p:cNvPr>
          <p:cNvSpPr>
            <a:spLocks/>
          </p:cNvSpPr>
          <p:nvPr>
            <p:custDataLst>
              <p:tags r:id="rId61"/>
            </p:custDataLst>
          </p:nvPr>
        </p:nvSpPr>
        <p:spPr bwMode="auto">
          <a:xfrm>
            <a:off x="8556625" y="3443288"/>
            <a:ext cx="5159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3BE1C756-C031-41AA-B702-B3751E92160E}" type="datetime'''A''''''S''''''''''''''E''''''''''''''A''''''''''''''''N'''''">
              <a:rPr lang="en-US" altLang="en-US" sz="1200" smtClean="0"/>
              <a:pPr marL="0" lvl="0" indent="0">
                <a:spcBef>
                  <a:spcPct val="0"/>
                </a:spcBef>
                <a:spcAft>
                  <a:spcPct val="0"/>
                </a:spcAft>
                <a:buNone/>
              </a:pPr>
              <a:t>ASEAN</a:t>
            </a:fld>
            <a:endParaRPr lang="en-US" sz="1200"/>
          </a:p>
        </p:txBody>
      </p:sp>
      <p:sp>
        <p:nvSpPr>
          <p:cNvPr id="8" name="Rectangle 7">
            <a:extLst>
              <a:ext uri="{FF2B5EF4-FFF2-40B4-BE49-F238E27FC236}">
                <a16:creationId xmlns:a16="http://schemas.microsoft.com/office/drawing/2014/main" id="{79144DD4-5D5C-C09F-4661-F92226E7D609}"/>
              </a:ext>
            </a:extLst>
          </p:cNvPr>
          <p:cNvSpPr/>
          <p:nvPr/>
        </p:nvSpPr>
        <p:spPr bwMode="gray">
          <a:xfrm>
            <a:off x="9710737" y="1554480"/>
            <a:ext cx="2151062" cy="3549333"/>
          </a:xfrm>
          <a:prstGeom prst="rect">
            <a:avLst/>
          </a:prstGeom>
          <a:solidFill>
            <a:srgbClr val="E3E8E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274320" bIns="228600" numCol="1" spcCol="0" rtlCol="0" fromWordArt="0" anchor="t" anchorCtr="0" forceAA="0" compatLnSpc="1">
            <a:prstTxWarp prst="textNoShape">
              <a:avLst/>
            </a:prstTxWarp>
            <a:noAutofit/>
          </a:bodyPr>
          <a:lstStyle/>
          <a:p>
            <a:pPr marL="0" indent="0">
              <a:spcBef>
                <a:spcPts val="600"/>
              </a:spcBef>
              <a:buNone/>
            </a:pPr>
            <a:r>
              <a:rPr lang="en-US" sz="1250" b="1" dirty="0">
                <a:solidFill>
                  <a:srgbClr val="000000"/>
                </a:solidFill>
              </a:rPr>
              <a:t>Observations</a:t>
            </a:r>
          </a:p>
          <a:p>
            <a:pPr>
              <a:spcBef>
                <a:spcPts val="600"/>
              </a:spcBef>
            </a:pPr>
            <a:r>
              <a:rPr lang="en-US" sz="1050" dirty="0">
                <a:solidFill>
                  <a:schemeClr val="tx1"/>
                </a:solidFill>
              </a:rPr>
              <a:t>Driven by </a:t>
            </a:r>
            <a:r>
              <a:rPr lang="en-US" sz="1050" b="1" dirty="0">
                <a:solidFill>
                  <a:schemeClr val="tx1"/>
                </a:solidFill>
              </a:rPr>
              <a:t>government investments in the early 2000s</a:t>
            </a:r>
            <a:r>
              <a:rPr lang="en-US" sz="1050" dirty="0">
                <a:solidFill>
                  <a:schemeClr val="tx1"/>
                </a:solidFill>
              </a:rPr>
              <a:t>, China built an </a:t>
            </a:r>
            <a:r>
              <a:rPr lang="en-US" sz="1050" b="1" dirty="0">
                <a:solidFill>
                  <a:schemeClr val="tx1"/>
                </a:solidFill>
              </a:rPr>
              <a:t>enormous lead in solar PV manufacturing</a:t>
            </a:r>
          </a:p>
          <a:p>
            <a:pPr>
              <a:spcBef>
                <a:spcPts val="600"/>
              </a:spcBef>
            </a:pPr>
            <a:r>
              <a:rPr lang="en-US" sz="1050" dirty="0">
                <a:solidFill>
                  <a:schemeClr val="tx1"/>
                </a:solidFill>
              </a:rPr>
              <a:t>Over the past 10 years, producers have also </a:t>
            </a:r>
            <a:r>
              <a:rPr lang="en-US" sz="1050" b="1" dirty="0">
                <a:solidFill>
                  <a:schemeClr val="tx1"/>
                </a:solidFill>
              </a:rPr>
              <a:t>vertically integrated along the value chain </a:t>
            </a:r>
            <a:r>
              <a:rPr lang="en-US" sz="1050" dirty="0">
                <a:solidFill>
                  <a:schemeClr val="tx1"/>
                </a:solidFill>
              </a:rPr>
              <a:t>to realize further economies of scale</a:t>
            </a:r>
          </a:p>
          <a:p>
            <a:pPr>
              <a:spcBef>
                <a:spcPts val="600"/>
              </a:spcBef>
            </a:pPr>
            <a:r>
              <a:rPr lang="en-US" sz="1050" dirty="0">
                <a:solidFill>
                  <a:schemeClr val="tx1"/>
                </a:solidFill>
              </a:rPr>
              <a:t>Finally, China now has </a:t>
            </a:r>
            <a:r>
              <a:rPr lang="en-US" sz="1050" b="1" dirty="0">
                <a:solidFill>
                  <a:schemeClr val="tx1"/>
                </a:solidFill>
              </a:rPr>
              <a:t>extensive expertise </a:t>
            </a:r>
            <a:r>
              <a:rPr lang="en-US" sz="1050" dirty="0">
                <a:solidFill>
                  <a:schemeClr val="tx1"/>
                </a:solidFill>
              </a:rPr>
              <a:t>in </a:t>
            </a:r>
            <a:r>
              <a:rPr lang="en-US" sz="1050" b="1" dirty="0">
                <a:solidFill>
                  <a:schemeClr val="tx1"/>
                </a:solidFill>
              </a:rPr>
              <a:t>developing mega-scale PV manufacturing facilities </a:t>
            </a:r>
            <a:r>
              <a:rPr lang="en-US" sz="1050" dirty="0">
                <a:solidFill>
                  <a:schemeClr val="tx1"/>
                </a:solidFill>
              </a:rPr>
              <a:t>that no other country can match</a:t>
            </a:r>
          </a:p>
          <a:p>
            <a:pPr marL="0" indent="0">
              <a:spcBef>
                <a:spcPts val="600"/>
              </a:spcBef>
              <a:buNone/>
            </a:pPr>
            <a:endParaRPr lang="en-US" sz="1050" b="1" dirty="0">
              <a:solidFill>
                <a:schemeClr val="tx1"/>
              </a:solidFill>
            </a:endParaRPr>
          </a:p>
          <a:p>
            <a:pPr marL="0" indent="0" algn="ctr">
              <a:spcBef>
                <a:spcPts val="600"/>
              </a:spcBef>
              <a:buNone/>
            </a:pPr>
            <a:endParaRPr lang="en-AT" sz="1600" dirty="0">
              <a:solidFill>
                <a:schemeClr val="tx1"/>
              </a:solidFill>
            </a:endParaRPr>
          </a:p>
        </p:txBody>
      </p:sp>
    </p:spTree>
    <p:custDataLst>
      <p:tags r:id="rId1"/>
    </p:custDataLst>
    <p:extLst>
      <p:ext uri="{BB962C8B-B14F-4D97-AF65-F5344CB8AC3E}">
        <p14:creationId xmlns:p14="http://schemas.microsoft.com/office/powerpoint/2010/main" val="2763008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00D19F9-8449-CE3A-6518-C21481D81AE9}"/>
              </a:ext>
            </a:extLst>
          </p:cNvPr>
          <p:cNvGraphicFramePr>
            <a:graphicFrameLocks noChangeAspect="1"/>
          </p:cNvGraphicFramePr>
          <p:nvPr>
            <p:custDataLst>
              <p:tags r:id="rId2"/>
            </p:custDataLst>
            <p:extLst>
              <p:ext uri="{D42A27DB-BD31-4B8C-83A1-F6EECF244321}">
                <p14:modId xmlns:p14="http://schemas.microsoft.com/office/powerpoint/2010/main" val="18222320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03" imgH="503" progId="TCLayout.ActiveDocument.1">
                  <p:embed/>
                </p:oleObj>
              </mc:Choice>
              <mc:Fallback>
                <p:oleObj name="think-cell Slide" r:id="rId6" imgW="503" imgH="503" progId="TCLayout.ActiveDocument.1">
                  <p:embed/>
                  <p:pic>
                    <p:nvPicPr>
                      <p:cNvPr id="6" name="think-cell data - do not delete" hidden="1">
                        <a:extLst>
                          <a:ext uri="{FF2B5EF4-FFF2-40B4-BE49-F238E27FC236}">
                            <a16:creationId xmlns:a16="http://schemas.microsoft.com/office/drawing/2014/main" id="{500D19F9-8449-CE3A-6518-C21481D81AE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143DF7D-7A48-5275-75D4-1123FAB0CA9D}"/>
              </a:ext>
            </a:extLst>
          </p:cNvPr>
          <p:cNvSpPr>
            <a:spLocks noGrp="1"/>
          </p:cNvSpPr>
          <p:nvPr>
            <p:ph type="title"/>
          </p:nvPr>
        </p:nvSpPr>
        <p:spPr/>
        <p:txBody>
          <a:bodyPr vert="horz"/>
          <a:lstStyle/>
          <a:p>
            <a:r>
              <a:rPr lang="en-US">
                <a:effectLst>
                  <a:outerShdw blurRad="50800" dist="38100" dir="8100000" algn="tr" rotWithShape="0">
                    <a:prstClr val="black">
                      <a:alpha val="40000"/>
                    </a:prstClr>
                  </a:outerShdw>
                </a:effectLst>
              </a:rPr>
              <a:t>Solar Deployment Landscape</a:t>
            </a:r>
          </a:p>
        </p:txBody>
      </p:sp>
    </p:spTree>
    <p:custDataLst>
      <p:tags r:id="rId1"/>
    </p:custDataLst>
    <p:extLst>
      <p:ext uri="{BB962C8B-B14F-4D97-AF65-F5344CB8AC3E}">
        <p14:creationId xmlns:p14="http://schemas.microsoft.com/office/powerpoint/2010/main" val="21720185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2E0FC-1BAB-686F-A3FC-814C7E51FC05}"/>
            </a:ext>
          </a:extLst>
        </p:cNvPr>
        <p:cNvGrpSpPr/>
        <p:nvPr/>
      </p:nvGrpSpPr>
      <p:grpSpPr>
        <a:xfrm>
          <a:off x="0" y="0"/>
          <a:ext cx="0" cy="0"/>
          <a:chOff x="0" y="0"/>
          <a:chExt cx="0" cy="0"/>
        </a:xfrm>
      </p:grpSpPr>
      <p:pic>
        <p:nvPicPr>
          <p:cNvPr id="30" name="btfpPhotoGeneric871618">
            <a:extLst>
              <a:ext uri="{FF2B5EF4-FFF2-40B4-BE49-F238E27FC236}">
                <a16:creationId xmlns:a16="http://schemas.microsoft.com/office/drawing/2014/main" id="{E38B546A-A343-86D1-EFF3-B3051B2B7867}"/>
              </a:ext>
            </a:extLst>
          </p:cNvPr>
          <p:cNvPicPr>
            <a:picLocks noChangeAspect="1" noChangeArrowheads="1"/>
          </p:cNvPicPr>
          <p:nvPr>
            <p:custDataLst>
              <p:tags r:id="rId2"/>
            </p:custDataLst>
          </p:nvPr>
        </p:nvPicPr>
        <p:blipFill>
          <a:blip r:embed="rId11" cstate="screen">
            <a:extLst>
              <a:ext uri="{28A0092B-C50C-407E-A947-70E740481C1C}">
                <a14:useLocalDpi xmlns:a14="http://schemas.microsoft.com/office/drawing/2010/main"/>
              </a:ext>
            </a:extLst>
          </a:blip>
          <a:srcRect/>
          <a:stretch/>
        </p:blipFill>
        <p:spPr bwMode="auto">
          <a:xfrm>
            <a:off x="330201" y="780698"/>
            <a:ext cx="3512304" cy="52622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hink-cell data - do not delete" hidden="1">
            <a:extLst>
              <a:ext uri="{FF2B5EF4-FFF2-40B4-BE49-F238E27FC236}">
                <a16:creationId xmlns:a16="http://schemas.microsoft.com/office/drawing/2014/main" id="{3911C6AB-4BBB-DD70-0FE0-FC51B3A80E67}"/>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592" imgH="591" progId="TCLayout.ActiveDocument.1">
                  <p:embed/>
                </p:oleObj>
              </mc:Choice>
              <mc:Fallback>
                <p:oleObj name="think-cell Slide" r:id="rId12" imgW="592" imgH="591" progId="TCLayout.ActiveDocument.1">
                  <p:embed/>
                  <p:pic>
                    <p:nvPicPr>
                      <p:cNvPr id="2" name="think-cell data - do not delete" hidden="1">
                        <a:extLst>
                          <a:ext uri="{FF2B5EF4-FFF2-40B4-BE49-F238E27FC236}">
                            <a16:creationId xmlns:a16="http://schemas.microsoft.com/office/drawing/2014/main" id="{3911C6AB-4BBB-DD70-0FE0-FC51B3A80E67}"/>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14" name="btfpNotesBox111697">
            <a:extLst>
              <a:ext uri="{FF2B5EF4-FFF2-40B4-BE49-F238E27FC236}">
                <a16:creationId xmlns:a16="http://schemas.microsoft.com/office/drawing/2014/main" id="{D96041CA-E817-D668-EB71-D499792CCA1A}"/>
              </a:ext>
            </a:extLst>
          </p:cNvPr>
          <p:cNvSpPr txBox="1"/>
          <p:nvPr>
            <p:custDataLst>
              <p:tags r:id="rId4"/>
            </p:custDataLst>
          </p:nvPr>
        </p:nvSpPr>
        <p:spPr bwMode="gray">
          <a:xfrm>
            <a:off x="330196" y="6526095"/>
            <a:ext cx="9144000" cy="123111"/>
          </a:xfrm>
          <a:prstGeom prst="rect">
            <a:avLst/>
          </a:prstGeom>
          <a:noFill/>
        </p:spPr>
        <p:txBody>
          <a:bodyPr vert="horz" wrap="square" lIns="0" tIns="0" rIns="0" bIns="0" rtlCol="0" anchor="b">
            <a:spAutoFit/>
          </a:bodyPr>
          <a:lstStyle/>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Isabel Hoyos, </a:t>
            </a:r>
            <a:r>
              <a:rPr kumimoji="0" lang="en-US" sz="800" b="0" i="0" u="none" strike="noStrike" kern="1200" cap="none" spc="0" normalizeH="0" baseline="0" noProof="0" dirty="0" err="1">
                <a:ln>
                  <a:noFill/>
                </a:ln>
                <a:solidFill>
                  <a:srgbClr val="000000"/>
                </a:solidFill>
                <a:effectLst/>
                <a:uLnTx/>
                <a:uFillTx/>
                <a:latin typeface="Arial"/>
                <a:ea typeface="+mn-ea"/>
                <a:cs typeface="+mn-cs"/>
              </a:rPr>
              <a:t>Taicheng</a:t>
            </a:r>
            <a:r>
              <a:rPr kumimoji="0" lang="en-US" sz="800" b="0" i="0" u="none" strike="noStrike" kern="1200" cap="none" spc="0" normalizeH="0" baseline="0" noProof="0" dirty="0">
                <a:ln>
                  <a:noFill/>
                </a:ln>
                <a:solidFill>
                  <a:srgbClr val="000000"/>
                </a:solidFill>
                <a:effectLst/>
                <a:uLnTx/>
                <a:uFillTx/>
                <a:latin typeface="Arial"/>
                <a:ea typeface="+mn-ea"/>
                <a:cs typeface="+mn-cs"/>
              </a:rPr>
              <a:t> Jin, 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a:t>
            </a:r>
            <a:r>
              <a:rPr lang="en-US" sz="800" dirty="0">
                <a:latin typeface="Arial"/>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4"/>
              </a:rPr>
              <a:t>Gernot Wagner</a:t>
            </a:r>
            <a:r>
              <a:rPr lang="en-US" sz="800" dirty="0">
                <a:solidFill>
                  <a:srgbClr val="000000"/>
                </a:solidFill>
                <a:latin typeface="Arial"/>
              </a:rPr>
              <a:t>.</a:t>
            </a:r>
            <a:r>
              <a:rPr lang="en-US" sz="800" dirty="0">
                <a:solidFill>
                  <a:srgbClr val="000000"/>
                </a:solidFill>
              </a:rPr>
              <a:t> </a:t>
            </a:r>
            <a:r>
              <a:rPr lang="en-US" sz="800" dirty="0">
                <a:solidFill>
                  <a:srgbClr val="000000"/>
                </a:solidFill>
                <a:hlinkClick r:id="rId15"/>
              </a:rPr>
              <a:t>Share with </a:t>
            </a:r>
            <a:r>
              <a:rPr lang="en-US" sz="800" dirty="0">
                <a:solidFill>
                  <a:srgbClr val="000000"/>
                </a:solidFill>
                <a:latin typeface="Arial"/>
                <a:hlinkClick r:id="rId15"/>
              </a:rPr>
              <a:t>attribution</a:t>
            </a:r>
            <a:r>
              <a:rPr lang="en-US" sz="800" dirty="0">
                <a:solidFill>
                  <a:srgbClr val="000000"/>
                </a:solidFill>
                <a:latin typeface="Arial"/>
              </a:rPr>
              <a:t>: Kim </a:t>
            </a:r>
            <a:r>
              <a:rPr lang="en-US" sz="800" i="1" dirty="0">
                <a:solidFill>
                  <a:srgbClr val="000000"/>
                </a:solidFill>
                <a:latin typeface="Arial"/>
              </a:rPr>
              <a:t>et al., </a:t>
            </a:r>
            <a:r>
              <a:rPr lang="en-US" sz="800" dirty="0">
                <a:solidFill>
                  <a:srgbClr val="000000"/>
                </a:solidFill>
                <a:latin typeface="Arial"/>
              </a:rPr>
              <a:t>“</a:t>
            </a:r>
            <a:r>
              <a:rPr lang="en-US" sz="800" dirty="0">
                <a:solidFill>
                  <a:srgbClr val="000000"/>
                </a:solidFill>
                <a:latin typeface="Arial"/>
                <a:hlinkClick r:id="rId16"/>
              </a:rPr>
              <a:t>Scaling Solar</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a:solidFill>
                  <a:srgbClr val="000000"/>
                </a:solidFill>
              </a:rPr>
              <a:t>(</a:t>
            </a:r>
            <a:r>
              <a:rPr lang="en-US" sz="800" dirty="0">
                <a:solidFill>
                  <a:srgbClr val="000000"/>
                </a:solidFill>
                <a:latin typeface="Arial"/>
              </a:rPr>
              <a:t>14 August 2025).</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29" name="TextBox 28">
            <a:extLst>
              <a:ext uri="{FF2B5EF4-FFF2-40B4-BE49-F238E27FC236}">
                <a16:creationId xmlns:a16="http://schemas.microsoft.com/office/drawing/2014/main" id="{9EFD211D-55EA-5C4C-C778-CA1E6334CFE0}"/>
              </a:ext>
            </a:extLst>
          </p:cNvPr>
          <p:cNvSpPr txBox="1"/>
          <p:nvPr/>
        </p:nvSpPr>
        <p:spPr bwMode="gray">
          <a:xfrm>
            <a:off x="3058222" y="3282025"/>
            <a:ext cx="6116444" cy="338554"/>
          </a:xfrm>
          <a:prstGeom prst="rect">
            <a:avLst/>
          </a:prstGeom>
          <a:noFill/>
        </p:spPr>
        <p:txBody>
          <a:bodyPr wrap="square">
            <a:spAutoFit/>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AT" sz="1600" b="0" i="0" u="none" strike="noStrike" kern="1200" cap="none" spc="0" normalizeH="0" baseline="0" noProof="0">
                <a:ln>
                  <a:noFill/>
                </a:ln>
                <a:solidFill>
                  <a:srgbClr val="000000"/>
                </a:solidFill>
                <a:effectLst/>
                <a:uLnTx/>
                <a:uFillTx/>
                <a:latin typeface="Times"/>
                <a:ea typeface="+mn-ea"/>
                <a:cs typeface="+mn-cs"/>
              </a:rPr>
              <a:t> </a:t>
            </a:r>
            <a:endParaRPr kumimoji="0" lang="en-AT" sz="1600" b="0" i="0" u="none" strike="noStrike" kern="1200" cap="none" spc="0" normalizeH="0" baseline="0" noProof="0">
              <a:ln>
                <a:noFill/>
              </a:ln>
              <a:solidFill>
                <a:srgbClr val="000000"/>
              </a:solidFill>
              <a:effectLst/>
              <a:uLnTx/>
              <a:uFillTx/>
              <a:latin typeface="Arial"/>
              <a:ea typeface="+mn-ea"/>
              <a:cs typeface="+mn-cs"/>
            </a:endParaRPr>
          </a:p>
        </p:txBody>
      </p:sp>
      <p:sp>
        <p:nvSpPr>
          <p:cNvPr id="36" name="btfpBulletedList771181">
            <a:extLst>
              <a:ext uri="{FF2B5EF4-FFF2-40B4-BE49-F238E27FC236}">
                <a16:creationId xmlns:a16="http://schemas.microsoft.com/office/drawing/2014/main" id="{8A7DBE02-2854-257F-DE06-37C1F5BBB90F}"/>
              </a:ext>
            </a:extLst>
          </p:cNvPr>
          <p:cNvSpPr txBox="1"/>
          <p:nvPr>
            <p:custDataLst>
              <p:tags r:id="rId5"/>
            </p:custDataLst>
          </p:nvPr>
        </p:nvSpPr>
        <p:spPr bwMode="gray">
          <a:xfrm>
            <a:off x="4178504" y="780698"/>
            <a:ext cx="7507288" cy="1057588"/>
          </a:xfrm>
          <a:prstGeom prst="rect">
            <a:avLst/>
          </a:prstGeom>
          <a:noFill/>
        </p:spPr>
        <p:txBody>
          <a:bodyPr vert="horz" wrap="square" lIns="36000" tIns="36000" rIns="36000" bIns="36000" rtlCol="0" anchor="t">
            <a:spAutoFit/>
          </a:bodyPr>
          <a:lstStyle/>
          <a:p>
            <a:pPr marL="0" marR="0" lvl="0" indent="0" algn="l" defTabSz="711200" rtl="0" eaLnBrk="1" fontAlgn="auto" latinLnBrk="0" hangingPunct="1">
              <a:lnSpc>
                <a:spcPct val="100000"/>
              </a:lnSpc>
              <a:spcBef>
                <a:spcPts val="1800"/>
              </a:spcBef>
              <a:spcAft>
                <a:spcPts val="0"/>
              </a:spcAft>
              <a:buClrTx/>
              <a:buSzTx/>
              <a:buFontTx/>
              <a:buNone/>
              <a:tabLst/>
              <a:defRPr/>
            </a:pPr>
            <a:r>
              <a:rPr kumimoji="0" lang="en-US" sz="1400" i="0" u="none" strike="noStrike" kern="1200" cap="none" spc="0" normalizeH="0" baseline="0" noProof="0">
                <a:ln>
                  <a:noFill/>
                </a:ln>
                <a:solidFill>
                  <a:srgbClr val="000000"/>
                </a:solidFill>
                <a:effectLst/>
                <a:uLnTx/>
                <a:uFillTx/>
                <a:latin typeface="Arial"/>
                <a:ea typeface="+mn-ea"/>
                <a:cs typeface="+mn-cs"/>
              </a:rPr>
              <a:t>To achieve net zero by 2050, </a:t>
            </a:r>
            <a:r>
              <a:rPr lang="en-US" sz="1400" b="1">
                <a:solidFill>
                  <a:srgbClr val="000000"/>
                </a:solidFill>
                <a:latin typeface="Arial"/>
              </a:rPr>
              <a:t>s</a:t>
            </a:r>
            <a:r>
              <a:rPr kumimoji="0" lang="en-US" sz="1400" b="1" i="0" u="none" strike="noStrike" kern="1200" cap="none" spc="0" normalizeH="0" baseline="0" noProof="0" err="1">
                <a:ln>
                  <a:noFill/>
                </a:ln>
                <a:solidFill>
                  <a:srgbClr val="000000"/>
                </a:solidFill>
                <a:effectLst/>
                <a:uLnTx/>
                <a:uFillTx/>
                <a:latin typeface="Arial"/>
                <a:ea typeface="+mn-ea"/>
                <a:cs typeface="+mn-cs"/>
              </a:rPr>
              <a:t>olar</a:t>
            </a:r>
            <a:r>
              <a:rPr kumimoji="0" lang="en-US" sz="1400" b="1" i="0" u="none" strike="noStrike" kern="1200" cap="none" spc="0" normalizeH="0" baseline="0" noProof="0">
                <a:ln>
                  <a:noFill/>
                </a:ln>
                <a:solidFill>
                  <a:srgbClr val="000000"/>
                </a:solidFill>
                <a:effectLst/>
                <a:uLnTx/>
                <a:uFillTx/>
                <a:latin typeface="Arial"/>
                <a:ea typeface="+mn-ea"/>
                <a:cs typeface="+mn-cs"/>
              </a:rPr>
              <a:t> PV capacity must grow 15-fold </a:t>
            </a:r>
            <a:r>
              <a:rPr kumimoji="0" lang="en-US" sz="1400" i="0" u="none" strike="noStrike" kern="1200" cap="none" spc="0" normalizeH="0" baseline="0" noProof="0">
                <a:ln>
                  <a:noFill/>
                </a:ln>
                <a:solidFill>
                  <a:srgbClr val="000000"/>
                </a:solidFill>
                <a:effectLst/>
                <a:uLnTx/>
                <a:uFillTx/>
                <a:latin typeface="Arial"/>
                <a:ea typeface="+mn-ea"/>
                <a:cs typeface="+mn-cs"/>
              </a:rPr>
              <a:t>— from 1,600 TWh in 2023 to 25,000 TWh in 2050.</a:t>
            </a:r>
            <a:endParaRPr kumimoji="0" lang="en-US" sz="1200" b="0" i="0" u="none" strike="noStrike" kern="1200" cap="none" spc="0" normalizeH="0" baseline="0" noProof="0">
              <a:ln>
                <a:noFill/>
              </a:ln>
              <a:solidFill>
                <a:srgbClr val="000000"/>
              </a:solidFill>
              <a:effectLst/>
              <a:uLnTx/>
              <a:uFillTx/>
              <a:latin typeface="Arial"/>
              <a:ea typeface="+mn-ea"/>
              <a:cs typeface="+mn-cs"/>
            </a:endParaRPr>
          </a:p>
          <a:p>
            <a:pPr lvl="1">
              <a:spcBef>
                <a:spcPts val="0"/>
              </a:spcBef>
              <a:defRPr/>
            </a:pPr>
            <a:r>
              <a:rPr kumimoji="0" lang="en-US" sz="1200" b="0" i="0" u="none" strike="noStrike" kern="1200" cap="none" spc="0" normalizeH="0" baseline="0" noProof="0">
                <a:ln>
                  <a:noFill/>
                </a:ln>
                <a:solidFill>
                  <a:srgbClr val="000000"/>
                </a:solidFill>
                <a:effectLst/>
                <a:uLnTx/>
                <a:uFillTx/>
                <a:latin typeface="Arial"/>
                <a:ea typeface="+mn-ea"/>
                <a:cs typeface="+mn-cs"/>
              </a:rPr>
              <a:t>Only </a:t>
            </a:r>
            <a:r>
              <a:rPr kumimoji="0" lang="en-US" sz="1200" b="1" i="0" u="none" strike="noStrike" kern="1200" cap="none" spc="0" normalizeH="0" baseline="0" noProof="0">
                <a:ln>
                  <a:noFill/>
                </a:ln>
                <a:solidFill>
                  <a:srgbClr val="000000"/>
                </a:solidFill>
                <a:effectLst/>
                <a:uLnTx/>
                <a:uFillTx/>
                <a:latin typeface="Arial"/>
                <a:ea typeface="+mn-ea"/>
                <a:cs typeface="+mn-cs"/>
              </a:rPr>
              <a:t>55% of global solar PV generation capacity </a:t>
            </a:r>
            <a:r>
              <a:rPr kumimoji="0" lang="en-US" sz="1200" b="0" i="0" u="none" strike="noStrike" kern="1200" cap="none" spc="0" normalizeH="0" baseline="0" noProof="0">
                <a:ln>
                  <a:noFill/>
                </a:ln>
                <a:solidFill>
                  <a:srgbClr val="000000"/>
                </a:solidFill>
                <a:effectLst/>
                <a:uLnTx/>
                <a:uFillTx/>
                <a:latin typeface="Arial"/>
                <a:ea typeface="+mn-ea"/>
                <a:cs typeface="+mn-cs"/>
              </a:rPr>
              <a:t>has been deployed by </a:t>
            </a:r>
            <a:r>
              <a:rPr kumimoji="0" lang="en-US" sz="1200" b="1" i="0" u="none" strike="noStrike" kern="1200" cap="none" spc="0" normalizeH="0" baseline="0" noProof="0">
                <a:ln>
                  <a:noFill/>
                </a:ln>
                <a:solidFill>
                  <a:srgbClr val="000000"/>
                </a:solidFill>
                <a:effectLst/>
                <a:uLnTx/>
                <a:uFillTx/>
                <a:latin typeface="Arial"/>
                <a:ea typeface="+mn-ea"/>
                <a:cs typeface="+mn-cs"/>
              </a:rPr>
              <a:t>utility companies</a:t>
            </a:r>
            <a:r>
              <a:rPr lang="en-US" sz="1200">
                <a:solidFill>
                  <a:srgbClr val="000000"/>
                </a:solidFill>
                <a:latin typeface="Arial"/>
              </a:rPr>
              <a:t>.</a:t>
            </a:r>
            <a:endParaRPr kumimoji="0" lang="en-US" sz="1200" b="1" i="0" u="none" strike="noStrike" kern="1200" cap="none" spc="0" normalizeH="0" baseline="0" noProof="0">
              <a:ln>
                <a:noFill/>
              </a:ln>
              <a:solidFill>
                <a:srgbClr val="000000"/>
              </a:solidFill>
              <a:effectLst/>
              <a:uLnTx/>
              <a:uFillTx/>
              <a:latin typeface="Arial"/>
              <a:ea typeface="+mn-ea"/>
              <a:cs typeface="Arial"/>
            </a:endParaRPr>
          </a:p>
          <a:p>
            <a:pPr marL="355600" marR="0" lvl="1" indent="-177800" algn="l" defTabSz="711200" rtl="0" eaLnBrk="1" fontAlgn="auto" latinLnBrk="0" hangingPunct="1">
              <a:lnSpc>
                <a:spcPct val="100000"/>
              </a:lnSpc>
              <a:spcBef>
                <a:spcPts val="0"/>
              </a:spcBef>
              <a:spcAft>
                <a:spcPts val="0"/>
              </a:spcAft>
              <a:buClrTx/>
              <a:buSzTx/>
              <a:buFontTx/>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Residential capacity </a:t>
            </a:r>
            <a:r>
              <a:rPr kumimoji="0" lang="en-US" sz="1200" b="0" i="0" u="none" strike="noStrike" kern="1200" cap="none" spc="0" normalizeH="0" baseline="0" noProof="0">
                <a:ln>
                  <a:noFill/>
                </a:ln>
                <a:solidFill>
                  <a:srgbClr val="000000"/>
                </a:solidFill>
                <a:effectLst/>
                <a:uLnTx/>
                <a:uFillTx/>
                <a:latin typeface="Arial"/>
                <a:ea typeface="+mn-ea"/>
                <a:cs typeface="+mn-cs"/>
              </a:rPr>
              <a:t>has </a:t>
            </a:r>
            <a:r>
              <a:rPr kumimoji="0" lang="en-US" sz="1200" b="1" i="0" u="none" strike="noStrike" kern="1200" cap="none" spc="0" normalizeH="0" baseline="0" noProof="0">
                <a:ln>
                  <a:noFill/>
                </a:ln>
                <a:solidFill>
                  <a:srgbClr val="000000"/>
                </a:solidFill>
                <a:effectLst/>
                <a:uLnTx/>
                <a:uFillTx/>
                <a:latin typeface="Arial"/>
                <a:ea typeface="+mn-ea"/>
                <a:cs typeface="+mn-cs"/>
              </a:rPr>
              <a:t>proportionally</a:t>
            </a:r>
            <a:r>
              <a:rPr kumimoji="0" lang="en-US" sz="1200" b="0" i="0" u="none" strike="noStrike" kern="1200" cap="none" spc="0" normalizeH="0" baseline="0" noProof="0">
                <a:ln>
                  <a:noFill/>
                </a:ln>
                <a:solidFill>
                  <a:srgbClr val="000000"/>
                </a:solidFill>
                <a:effectLst/>
                <a:uLnTx/>
                <a:uFillTx/>
                <a:latin typeface="Arial"/>
                <a:ea typeface="+mn-ea"/>
                <a:cs typeface="+mn-cs"/>
              </a:rPr>
              <a:t> </a:t>
            </a:r>
            <a:r>
              <a:rPr kumimoji="0" lang="en-US" sz="1200" b="1" i="0" u="none" strike="noStrike" kern="1200" cap="none" spc="0" normalizeH="0" baseline="0" noProof="0">
                <a:ln>
                  <a:noFill/>
                </a:ln>
                <a:solidFill>
                  <a:srgbClr val="000000"/>
                </a:solidFill>
                <a:effectLst/>
                <a:uLnTx/>
                <a:uFillTx/>
                <a:latin typeface="Arial"/>
                <a:ea typeface="+mn-ea"/>
                <a:cs typeface="+mn-cs"/>
              </a:rPr>
              <a:t>grown the fastest at +31% (’17</a:t>
            </a:r>
            <a:r>
              <a:rPr lang="en-US" sz="1200" b="1"/>
              <a:t>–</a:t>
            </a:r>
            <a:r>
              <a:rPr kumimoji="0" lang="en-US" sz="1200" b="1" i="0" u="none" strike="noStrike" kern="1200" cap="none" spc="0" normalizeH="0" baseline="0" noProof="0">
                <a:ln>
                  <a:noFill/>
                </a:ln>
                <a:solidFill>
                  <a:srgbClr val="000000"/>
                </a:solidFill>
                <a:effectLst/>
                <a:uLnTx/>
                <a:uFillTx/>
                <a:latin typeface="Arial"/>
                <a:ea typeface="+mn-ea"/>
                <a:cs typeface="+mn-cs"/>
              </a:rPr>
              <a:t>’22 CAGR)</a:t>
            </a:r>
            <a:r>
              <a:rPr kumimoji="0" lang="en-US" sz="1200" b="0" i="0" u="none" strike="noStrike" kern="1200" cap="none" spc="0" normalizeH="0" baseline="0" noProof="0">
                <a:ln>
                  <a:noFill/>
                </a:ln>
                <a:solidFill>
                  <a:srgbClr val="000000"/>
                </a:solidFill>
                <a:effectLst/>
                <a:uLnTx/>
                <a:uFillTx/>
                <a:latin typeface="Arial"/>
                <a:ea typeface="+mn-ea"/>
                <a:cs typeface="+mn-cs"/>
              </a:rPr>
              <a:t>, while </a:t>
            </a:r>
            <a:r>
              <a:rPr lang="en-US" sz="1200" b="1">
                <a:solidFill>
                  <a:srgbClr val="000000"/>
                </a:solidFill>
                <a:latin typeface="Arial"/>
              </a:rPr>
              <a:t>u</a:t>
            </a:r>
            <a:r>
              <a:rPr kumimoji="0" lang="en-US" sz="1200" b="1" i="0" u="none" strike="noStrike" kern="1200" cap="none" spc="0" normalizeH="0" baseline="0" noProof="0" err="1">
                <a:ln>
                  <a:noFill/>
                </a:ln>
                <a:solidFill>
                  <a:srgbClr val="000000"/>
                </a:solidFill>
                <a:effectLst/>
                <a:uLnTx/>
                <a:uFillTx/>
                <a:latin typeface="Arial"/>
                <a:ea typeface="+mn-ea"/>
                <a:cs typeface="+mn-cs"/>
              </a:rPr>
              <a:t>tility</a:t>
            </a:r>
            <a:r>
              <a:rPr kumimoji="0" lang="en-US" sz="1200" b="1" i="0" u="none" strike="noStrike" kern="1200" cap="none" spc="0" normalizeH="0" baseline="0" noProof="0">
                <a:ln>
                  <a:noFill/>
                </a:ln>
                <a:solidFill>
                  <a:srgbClr val="000000"/>
                </a:solidFill>
                <a:effectLst/>
                <a:uLnTx/>
                <a:uFillTx/>
                <a:latin typeface="Arial"/>
                <a:ea typeface="+mn-ea"/>
                <a:cs typeface="+mn-cs"/>
              </a:rPr>
              <a:t> capacity has grown the most in absolute terms</a:t>
            </a:r>
            <a:r>
              <a:rPr kumimoji="0" lang="en-US" sz="1200" b="0" i="0" u="none" strike="noStrike" kern="1200" cap="none" spc="0" normalizeH="0" baseline="0" noProof="0">
                <a:ln>
                  <a:noFill/>
                </a:ln>
                <a:solidFill>
                  <a:srgbClr val="000000"/>
                </a:solidFill>
                <a:effectLst/>
                <a:uLnTx/>
                <a:uFillTx/>
                <a:latin typeface="Arial"/>
                <a:ea typeface="+mn-ea"/>
                <a:cs typeface="+mn-cs"/>
              </a:rPr>
              <a:t> from </a:t>
            </a:r>
            <a:r>
              <a:rPr kumimoji="0" lang="en-US" sz="1200" b="1" i="0" u="none" strike="noStrike" kern="1200" cap="none" spc="0" normalizeH="0" baseline="0" noProof="0">
                <a:ln>
                  <a:noFill/>
                </a:ln>
                <a:solidFill>
                  <a:srgbClr val="000000"/>
                </a:solidFill>
                <a:effectLst/>
                <a:uLnTx/>
                <a:uFillTx/>
                <a:latin typeface="Arial"/>
                <a:ea typeface="+mn-ea"/>
                <a:cs typeface="+mn-cs"/>
              </a:rPr>
              <a:t>230 TWh to 961 TWh (+731 TWh ’17-’22)</a:t>
            </a:r>
            <a:r>
              <a:rPr kumimoji="0" lang="en-US" sz="1200" i="0" u="none" strike="noStrike" kern="1200" cap="none" spc="0" normalizeH="0" baseline="0" noProof="0">
                <a:ln>
                  <a:noFill/>
                </a:ln>
                <a:solidFill>
                  <a:srgbClr val="000000"/>
                </a:solidFill>
                <a:effectLst/>
                <a:uLnTx/>
                <a:uFillTx/>
                <a:latin typeface="Arial"/>
                <a:ea typeface="+mn-ea"/>
                <a:cs typeface="+mn-cs"/>
              </a:rPr>
              <a:t>.</a:t>
            </a:r>
            <a:endParaRPr kumimoji="0" lang="en-US" sz="1200" i="0" u="none" strike="noStrike" kern="1200" cap="none" spc="0" normalizeH="0" baseline="0" noProof="0">
              <a:ln>
                <a:noFill/>
              </a:ln>
              <a:solidFill>
                <a:srgbClr val="000000"/>
              </a:solidFill>
              <a:effectLst/>
              <a:uLnTx/>
              <a:uFillTx/>
              <a:latin typeface="Arial"/>
              <a:ea typeface="+mn-ea"/>
              <a:cs typeface="Arial"/>
            </a:endParaRPr>
          </a:p>
        </p:txBody>
      </p:sp>
      <p:sp>
        <p:nvSpPr>
          <p:cNvPr id="37" name="btfpBulletedList771181">
            <a:extLst>
              <a:ext uri="{FF2B5EF4-FFF2-40B4-BE49-F238E27FC236}">
                <a16:creationId xmlns:a16="http://schemas.microsoft.com/office/drawing/2014/main" id="{A66EE6E4-1B49-DE9F-69E8-BD59D397B71B}"/>
              </a:ext>
            </a:extLst>
          </p:cNvPr>
          <p:cNvSpPr txBox="1"/>
          <p:nvPr>
            <p:custDataLst>
              <p:tags r:id="rId6"/>
            </p:custDataLst>
          </p:nvPr>
        </p:nvSpPr>
        <p:spPr bwMode="gray">
          <a:xfrm>
            <a:off x="4178504" y="2023808"/>
            <a:ext cx="7507288" cy="1211476"/>
          </a:xfrm>
          <a:prstGeom prst="rect">
            <a:avLst/>
          </a:prstGeom>
          <a:noFill/>
        </p:spPr>
        <p:txBody>
          <a:bodyPr vert="horz" wrap="square" lIns="36000" tIns="36000" rIns="36000" bIns="36000" rtlCol="0" anchor="t">
            <a:spAutoFit/>
          </a:bodyPr>
          <a:lstStyle/>
          <a:p>
            <a:pPr marL="0" marR="0" lvl="0" indent="0" algn="l" defTabSz="711200" rtl="0" eaLnBrk="1" fontAlgn="auto" latinLnBrk="0" hangingPunct="1">
              <a:lnSpc>
                <a:spcPct val="100000"/>
              </a:lnSpc>
              <a:spcBef>
                <a:spcPts val="600"/>
              </a:spcBef>
              <a:spcAft>
                <a:spcPts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Arial"/>
                <a:ea typeface="+mn-ea"/>
                <a:cs typeface="+mn-cs"/>
              </a:rPr>
              <a:t>Residential solar challenges include </a:t>
            </a:r>
            <a:r>
              <a:rPr kumimoji="0" lang="en-US" sz="1400" b="1" i="0" u="none" strike="noStrike" kern="1200" cap="none" spc="0" normalizeH="0" baseline="0" noProof="0" dirty="0">
                <a:ln>
                  <a:noFill/>
                </a:ln>
                <a:solidFill>
                  <a:srgbClr val="000000"/>
                </a:solidFill>
                <a:effectLst/>
                <a:uLnTx/>
                <a:uFillTx/>
                <a:latin typeface="Arial"/>
                <a:ea typeface="+mn-ea"/>
                <a:cs typeface="+mn-cs"/>
              </a:rPr>
              <a:t>financing access</a:t>
            </a:r>
            <a:r>
              <a:rPr kumimoji="0" lang="en-US" sz="1400" i="0" u="none" strike="noStrike" kern="1200" cap="none" spc="0" normalizeH="0" baseline="0" noProof="0" dirty="0">
                <a:ln>
                  <a:noFill/>
                </a:ln>
                <a:solidFill>
                  <a:srgbClr val="000000"/>
                </a:solidFill>
                <a:effectLst/>
                <a:uLnTx/>
                <a:uFillTx/>
                <a:latin typeface="Arial"/>
                <a:ea typeface="+mn-ea"/>
                <a:cs typeface="+mn-cs"/>
              </a:rPr>
              <a:t>.</a:t>
            </a:r>
            <a:endParaRPr kumimoji="0" lang="en-US" sz="1400" i="0" u="none" strike="noStrike" kern="1200" cap="none" spc="0" normalizeH="0" baseline="0" noProof="0" dirty="0">
              <a:ln>
                <a:noFill/>
              </a:ln>
              <a:solidFill>
                <a:srgbClr val="000000"/>
              </a:solidFill>
              <a:effectLst/>
              <a:uLnTx/>
              <a:uFillTx/>
              <a:latin typeface="Arial"/>
              <a:ea typeface="+mn-ea"/>
              <a:cs typeface="Arial"/>
            </a:endParaRPr>
          </a:p>
          <a:p>
            <a:pPr marL="355600" marR="0" lvl="1" indent="-177800" algn="l" defTabSz="711200" rtl="0" eaLnBrk="1" fontAlgn="auto" latinLnBrk="0" hangingPunct="1">
              <a:lnSpc>
                <a:spcPct val="100000"/>
              </a:lnSpc>
              <a:spcBef>
                <a:spcPts val="0"/>
              </a:spcBef>
              <a:spcAft>
                <a:spcPts val="0"/>
              </a:spcAft>
              <a:buClrTx/>
              <a:buSzTx/>
              <a:buFontTx/>
              <a:buChar char="–"/>
              <a:tabLst/>
              <a:defRPr/>
            </a:pPr>
            <a:r>
              <a:rPr kumimoji="0" lang="en-US" sz="1200" i="0" u="none" strike="noStrike" kern="1200" cap="none" spc="0" normalizeH="0" baseline="0" noProof="0" dirty="0">
                <a:ln>
                  <a:noFill/>
                </a:ln>
                <a:solidFill>
                  <a:srgbClr val="000000"/>
                </a:solidFill>
                <a:effectLst/>
                <a:uLnTx/>
                <a:uFillTx/>
                <a:latin typeface="Arial"/>
                <a:ea typeface="+mn-ea"/>
                <a:cs typeface="+mn-cs"/>
              </a:rPr>
              <a:t>Recently in the United States, </a:t>
            </a:r>
            <a:r>
              <a:rPr kumimoji="0" lang="en-US" sz="1200" b="1" i="0" u="none" strike="noStrike" kern="1200" cap="none" spc="0" normalizeH="0" baseline="0" noProof="0" dirty="0">
                <a:ln>
                  <a:noFill/>
                </a:ln>
                <a:solidFill>
                  <a:srgbClr val="000000"/>
                </a:solidFill>
                <a:effectLst/>
                <a:uLnTx/>
                <a:uFillTx/>
                <a:latin typeface="Arial"/>
                <a:ea typeface="+mn-ea"/>
                <a:cs typeface="+mn-cs"/>
              </a:rPr>
              <a:t>solar loans and direct purchases </a:t>
            </a:r>
            <a:r>
              <a:rPr kumimoji="0" lang="en-US" sz="1200" i="0" u="none" strike="noStrike" kern="1200" cap="none" spc="0" normalizeH="0" baseline="0" noProof="0" dirty="0">
                <a:ln>
                  <a:noFill/>
                </a:ln>
                <a:solidFill>
                  <a:srgbClr val="000000"/>
                </a:solidFill>
                <a:effectLst/>
                <a:uLnTx/>
                <a:uFillTx/>
                <a:latin typeface="Arial"/>
                <a:ea typeface="+mn-ea"/>
                <a:cs typeface="+mn-cs"/>
              </a:rPr>
              <a:t>gained traction over once-dominant third-party ownership models.</a:t>
            </a:r>
          </a:p>
          <a:p>
            <a:pPr marL="355600" marR="0" lvl="1" indent="-177800" algn="l" defTabSz="711200" rtl="0" eaLnBrk="1" fontAlgn="auto" latinLnBrk="0" hangingPunct="1">
              <a:lnSpc>
                <a:spcPct val="100000"/>
              </a:lnSpc>
              <a:spcBef>
                <a:spcPts val="0"/>
              </a:spcBef>
              <a:spcAft>
                <a:spcPts val="0"/>
              </a:spcAft>
              <a:buClrTx/>
              <a:buSzTx/>
              <a:buFontTx/>
              <a:buChar char="–"/>
              <a:tabLst/>
              <a:defRPr/>
            </a:pPr>
            <a:r>
              <a:rPr kumimoji="0" lang="en-US" sz="1200" i="0" u="none" strike="noStrike" kern="1200" cap="none" spc="0" normalizeH="0" baseline="0" noProof="0" dirty="0">
                <a:ln>
                  <a:noFill/>
                </a:ln>
                <a:solidFill>
                  <a:srgbClr val="000000"/>
                </a:solidFill>
                <a:effectLst/>
                <a:uLnTx/>
                <a:uFillTx/>
                <a:latin typeface="Arial"/>
                <a:ea typeface="+mn-ea"/>
                <a:cs typeface="+mn-cs"/>
              </a:rPr>
              <a:t>Utilities either </a:t>
            </a:r>
            <a:r>
              <a:rPr kumimoji="0" lang="en-US" sz="1200" b="1" i="0" u="none" strike="noStrike" kern="1200" cap="none" spc="0" normalizeH="0" baseline="0" noProof="0" dirty="0">
                <a:ln>
                  <a:noFill/>
                </a:ln>
                <a:solidFill>
                  <a:srgbClr val="000000"/>
                </a:solidFill>
                <a:effectLst/>
                <a:uLnTx/>
                <a:uFillTx/>
                <a:latin typeface="Arial"/>
                <a:ea typeface="+mn-ea"/>
                <a:cs typeface="+mn-cs"/>
              </a:rPr>
              <a:t>pay homeowners directly </a:t>
            </a:r>
            <a:r>
              <a:rPr kumimoji="0" lang="en-US" sz="1200" i="0" u="none" strike="noStrike" kern="1200" cap="none" spc="0" normalizeH="0" baseline="0" noProof="0" dirty="0">
                <a:ln>
                  <a:noFill/>
                </a:ln>
                <a:solidFill>
                  <a:srgbClr val="000000"/>
                </a:solidFill>
                <a:effectLst/>
                <a:uLnTx/>
                <a:uFillTx/>
                <a:latin typeface="Arial"/>
                <a:ea typeface="+mn-ea"/>
                <a:cs typeface="+mn-cs"/>
              </a:rPr>
              <a:t>for their power (direct payment mechanisms) or give </a:t>
            </a:r>
            <a:r>
              <a:rPr kumimoji="0" lang="en-US" sz="1200" b="1" i="0" u="none" strike="noStrike" kern="1200" cap="none" spc="0" normalizeH="0" baseline="0" noProof="0" dirty="0">
                <a:ln>
                  <a:noFill/>
                </a:ln>
                <a:solidFill>
                  <a:srgbClr val="000000"/>
                </a:solidFill>
                <a:effectLst/>
                <a:uLnTx/>
                <a:uFillTx/>
                <a:latin typeface="Arial"/>
                <a:ea typeface="+mn-ea"/>
                <a:cs typeface="+mn-cs"/>
              </a:rPr>
              <a:t>credits to offset future consumption </a:t>
            </a:r>
            <a:r>
              <a:rPr kumimoji="0" lang="en-US" sz="1200" i="0" u="none" strike="noStrike" kern="1200" cap="none" spc="0" normalizeH="0" baseline="0" noProof="0" dirty="0">
                <a:ln>
                  <a:noFill/>
                </a:ln>
                <a:solidFill>
                  <a:srgbClr val="000000"/>
                </a:solidFill>
                <a:effectLst/>
                <a:uLnTx/>
                <a:uFillTx/>
                <a:latin typeface="Arial"/>
                <a:ea typeface="+mn-ea"/>
                <a:cs typeface="+mn-cs"/>
              </a:rPr>
              <a:t>(credit systems).</a:t>
            </a:r>
          </a:p>
          <a:p>
            <a:pPr marL="355600" marR="0" lvl="1" indent="-177800" algn="l" defTabSz="711200" rtl="0" eaLnBrk="1" fontAlgn="auto" latinLnBrk="0" hangingPunct="1">
              <a:lnSpc>
                <a:spcPct val="100000"/>
              </a:lnSpc>
              <a:spcBef>
                <a:spcPts val="0"/>
              </a:spcBef>
              <a:spcAft>
                <a:spcPts val="0"/>
              </a:spcAft>
              <a:buClrTx/>
              <a:buSzTx/>
              <a:buFontTx/>
              <a:buChar char="–"/>
              <a:tabLst/>
              <a:defRPr/>
            </a:pPr>
            <a:r>
              <a:rPr kumimoji="0" lang="en-US" sz="1200" i="0" u="none" strike="noStrike" kern="1200" cap="none" spc="0" normalizeH="0" baseline="0" noProof="0" dirty="0">
                <a:ln>
                  <a:noFill/>
                </a:ln>
                <a:solidFill>
                  <a:srgbClr val="000000"/>
                </a:solidFill>
                <a:effectLst/>
                <a:uLnTx/>
                <a:uFillTx/>
                <a:latin typeface="Arial"/>
                <a:ea typeface="+mn-ea"/>
                <a:cs typeface="Arial"/>
              </a:rPr>
              <a:t>Community solar projects are a different way for </a:t>
            </a:r>
            <a:r>
              <a:rPr kumimoji="0" lang="en-US" sz="1200" b="1" i="0" u="none" strike="noStrike" kern="1200" cap="none" spc="0" normalizeH="0" baseline="0" noProof="0" dirty="0">
                <a:ln>
                  <a:noFill/>
                </a:ln>
                <a:solidFill>
                  <a:srgbClr val="000000"/>
                </a:solidFill>
                <a:effectLst/>
                <a:uLnTx/>
                <a:uFillTx/>
                <a:latin typeface="Arial"/>
                <a:ea typeface="+mn-ea"/>
                <a:cs typeface="Arial"/>
              </a:rPr>
              <a:t>non-homeowners to get access</a:t>
            </a:r>
            <a:r>
              <a:rPr kumimoji="0" lang="en-US" sz="1200" i="0" u="none" strike="noStrike" kern="1200" cap="none" spc="0" normalizeH="0" baseline="0" noProof="0" dirty="0">
                <a:ln>
                  <a:noFill/>
                </a:ln>
                <a:solidFill>
                  <a:srgbClr val="000000"/>
                </a:solidFill>
                <a:effectLst/>
                <a:uLnTx/>
                <a:uFillTx/>
                <a:latin typeface="Arial"/>
                <a:ea typeface="+mn-ea"/>
                <a:cs typeface="Arial"/>
              </a:rPr>
              <a:t> to solar PV.</a:t>
            </a:r>
          </a:p>
        </p:txBody>
      </p:sp>
      <p:sp>
        <p:nvSpPr>
          <p:cNvPr id="39" name="btfpBulletedList771181">
            <a:extLst>
              <a:ext uri="{FF2B5EF4-FFF2-40B4-BE49-F238E27FC236}">
                <a16:creationId xmlns:a16="http://schemas.microsoft.com/office/drawing/2014/main" id="{F7EE0693-D671-3610-3E92-FB90635E5EC0}"/>
              </a:ext>
            </a:extLst>
          </p:cNvPr>
          <p:cNvSpPr txBox="1"/>
          <p:nvPr>
            <p:custDataLst>
              <p:tags r:id="rId7"/>
            </p:custDataLst>
          </p:nvPr>
        </p:nvSpPr>
        <p:spPr bwMode="gray">
          <a:xfrm>
            <a:off x="4178504" y="3420806"/>
            <a:ext cx="7507288" cy="1242254"/>
          </a:xfrm>
          <a:prstGeom prst="rect">
            <a:avLst/>
          </a:prstGeom>
          <a:noFill/>
        </p:spPr>
        <p:txBody>
          <a:bodyPr vert="horz" wrap="square" lIns="36000" tIns="36000" rIns="36000" bIns="36000" rtlCol="0" anchor="t">
            <a:spAutoFit/>
          </a:bodyPr>
          <a:lstStyle/>
          <a:p>
            <a:pPr marL="0" marR="0" lvl="0" indent="0" algn="l" defTabSz="711200" rtl="0" eaLnBrk="1" fontAlgn="auto" latinLnBrk="0" hangingPunct="1">
              <a:lnSpc>
                <a:spcPct val="100000"/>
              </a:lnSpc>
              <a:spcBef>
                <a:spcPts val="1800"/>
              </a:spcBef>
              <a:spcAft>
                <a:spcPts val="0"/>
              </a:spcAft>
              <a:buClrTx/>
              <a:buSzTx/>
              <a:buFontTx/>
              <a:buNone/>
              <a:tabLst/>
              <a:defRPr/>
            </a:pPr>
            <a:r>
              <a:rPr kumimoji="0" lang="en-US" sz="1400" i="0" u="none" strike="noStrike" kern="1200" cap="none" spc="0" normalizeH="0" baseline="0" noProof="0">
                <a:ln>
                  <a:noFill/>
                </a:ln>
                <a:solidFill>
                  <a:srgbClr val="000000"/>
                </a:solidFill>
                <a:effectLst/>
                <a:uLnTx/>
                <a:uFillTx/>
                <a:latin typeface="Arial"/>
                <a:ea typeface="+mn-ea"/>
                <a:cs typeface="+mn-cs"/>
              </a:rPr>
              <a:t>Commercial </a:t>
            </a:r>
            <a:r>
              <a:rPr lang="en-US" sz="1400">
                <a:solidFill>
                  <a:srgbClr val="000000"/>
                </a:solidFill>
                <a:latin typeface="Arial"/>
              </a:rPr>
              <a:t>and </a:t>
            </a:r>
            <a:r>
              <a:rPr kumimoji="0" lang="en-US" sz="1400" i="0" u="none" strike="noStrike" kern="1200" cap="none" spc="0" normalizeH="0" baseline="0" noProof="0">
                <a:ln>
                  <a:noFill/>
                </a:ln>
                <a:solidFill>
                  <a:srgbClr val="000000"/>
                </a:solidFill>
                <a:effectLst/>
                <a:uLnTx/>
                <a:uFillTx/>
                <a:latin typeface="Arial"/>
                <a:ea typeface="+mn-ea"/>
                <a:cs typeface="+mn-cs"/>
              </a:rPr>
              <a:t>industrial players can opt for on-site installation of solar panels</a:t>
            </a:r>
            <a:r>
              <a:rPr lang="en-US" sz="1400">
                <a:solidFill>
                  <a:srgbClr val="000000"/>
                </a:solidFill>
                <a:latin typeface="Arial"/>
              </a:rPr>
              <a:t>, </a:t>
            </a:r>
            <a:r>
              <a:rPr kumimoji="0" lang="en-US" sz="1400" i="0" u="none" strike="noStrike" kern="1200" cap="none" spc="0" normalizeH="0" baseline="0" noProof="0">
                <a:ln>
                  <a:noFill/>
                </a:ln>
                <a:solidFill>
                  <a:srgbClr val="000000"/>
                </a:solidFill>
                <a:effectLst/>
                <a:uLnTx/>
                <a:uFillTx/>
                <a:latin typeface="Arial"/>
                <a:ea typeface="+mn-ea"/>
                <a:cs typeface="+mn-cs"/>
              </a:rPr>
              <a:t>signing a </a:t>
            </a:r>
            <a:r>
              <a:rPr lang="en-US" sz="1400" b="1">
                <a:solidFill>
                  <a:srgbClr val="000000"/>
                </a:solidFill>
                <a:latin typeface="Arial"/>
              </a:rPr>
              <a:t>p</a:t>
            </a:r>
            <a:r>
              <a:rPr kumimoji="0" lang="en-US" sz="1400" b="1" i="0" u="none" strike="noStrike" kern="1200" cap="none" spc="0" normalizeH="0" baseline="0" noProof="0" err="1">
                <a:ln>
                  <a:noFill/>
                </a:ln>
                <a:solidFill>
                  <a:srgbClr val="000000"/>
                </a:solidFill>
                <a:effectLst/>
                <a:uLnTx/>
                <a:uFillTx/>
                <a:latin typeface="Arial"/>
                <a:ea typeface="+mn-ea"/>
                <a:cs typeface="+mn-cs"/>
              </a:rPr>
              <a:t>ower</a:t>
            </a:r>
            <a:r>
              <a:rPr kumimoji="0" lang="en-US" sz="1400" b="1" i="0" u="none" strike="noStrike" kern="1200" cap="none" spc="0" normalizeH="0" baseline="0" noProof="0">
                <a:ln>
                  <a:noFill/>
                </a:ln>
                <a:solidFill>
                  <a:srgbClr val="000000"/>
                </a:solidFill>
                <a:effectLst/>
                <a:uLnTx/>
                <a:uFillTx/>
                <a:latin typeface="Arial"/>
                <a:ea typeface="+mn-ea"/>
                <a:cs typeface="+mn-cs"/>
              </a:rPr>
              <a:t> </a:t>
            </a:r>
            <a:r>
              <a:rPr lang="en-US" sz="1400" b="1">
                <a:solidFill>
                  <a:srgbClr val="000000"/>
                </a:solidFill>
                <a:latin typeface="Arial"/>
              </a:rPr>
              <a:t>p</a:t>
            </a:r>
            <a:r>
              <a:rPr kumimoji="0" lang="en-US" sz="1400" b="1" i="0" u="none" strike="noStrike" kern="1200" cap="none" spc="0" normalizeH="0" baseline="0" noProof="0" err="1">
                <a:ln>
                  <a:noFill/>
                </a:ln>
                <a:solidFill>
                  <a:srgbClr val="000000"/>
                </a:solidFill>
                <a:effectLst/>
                <a:uLnTx/>
                <a:uFillTx/>
                <a:latin typeface="Arial"/>
                <a:ea typeface="+mn-ea"/>
                <a:cs typeface="+mn-cs"/>
              </a:rPr>
              <a:t>urchase</a:t>
            </a:r>
            <a:r>
              <a:rPr kumimoji="0" lang="en-US" sz="1400" b="1" i="0" u="none" strike="noStrike" kern="1200" cap="none" spc="0" normalizeH="0" baseline="0" noProof="0">
                <a:ln>
                  <a:noFill/>
                </a:ln>
                <a:solidFill>
                  <a:srgbClr val="000000"/>
                </a:solidFill>
                <a:effectLst/>
                <a:uLnTx/>
                <a:uFillTx/>
                <a:latin typeface="Arial"/>
                <a:ea typeface="+mn-ea"/>
                <a:cs typeface="+mn-cs"/>
              </a:rPr>
              <a:t> </a:t>
            </a:r>
            <a:r>
              <a:rPr lang="en-US" sz="1400" b="1">
                <a:solidFill>
                  <a:srgbClr val="000000"/>
                </a:solidFill>
                <a:latin typeface="Arial"/>
              </a:rPr>
              <a:t>a</a:t>
            </a:r>
            <a:r>
              <a:rPr kumimoji="0" lang="en-US" sz="1400" b="1" i="0" u="none" strike="noStrike" kern="1200" cap="none" spc="0" normalizeH="0" baseline="0" noProof="0" err="1">
                <a:ln>
                  <a:noFill/>
                </a:ln>
                <a:solidFill>
                  <a:srgbClr val="000000"/>
                </a:solidFill>
                <a:effectLst/>
                <a:uLnTx/>
                <a:uFillTx/>
                <a:latin typeface="Arial"/>
                <a:ea typeface="+mn-ea"/>
                <a:cs typeface="+mn-cs"/>
              </a:rPr>
              <a:t>greement</a:t>
            </a:r>
            <a:r>
              <a:rPr kumimoji="0" lang="en-US" sz="1400" b="1" i="0" u="none" strike="noStrike" kern="1200" cap="none" spc="0" normalizeH="0" baseline="0" noProof="0">
                <a:ln>
                  <a:noFill/>
                </a:ln>
                <a:solidFill>
                  <a:srgbClr val="000000"/>
                </a:solidFill>
                <a:effectLst/>
                <a:uLnTx/>
                <a:uFillTx/>
                <a:latin typeface="Arial"/>
                <a:ea typeface="+mn-ea"/>
                <a:cs typeface="+mn-cs"/>
              </a:rPr>
              <a:t> (PPA) </a:t>
            </a:r>
            <a:r>
              <a:rPr lang="en-US" sz="1400">
                <a:solidFill>
                  <a:srgbClr val="000000"/>
                </a:solidFill>
                <a:latin typeface="Arial"/>
              </a:rPr>
              <a:t>or opting for a </a:t>
            </a:r>
            <a:r>
              <a:rPr lang="en-US" sz="1400" b="1">
                <a:solidFill>
                  <a:srgbClr val="000000"/>
                </a:solidFill>
                <a:latin typeface="Arial"/>
              </a:rPr>
              <a:t>solar lease </a:t>
            </a:r>
            <a:r>
              <a:rPr kumimoji="0" lang="en-US" sz="1400" i="0" u="none" strike="noStrike" kern="1200" cap="none" spc="0" normalizeH="0" baseline="0" noProof="0">
                <a:ln>
                  <a:noFill/>
                </a:ln>
                <a:solidFill>
                  <a:srgbClr val="000000"/>
                </a:solidFill>
                <a:effectLst/>
                <a:uLnTx/>
                <a:uFillTx/>
                <a:latin typeface="Arial"/>
                <a:ea typeface="+mn-ea"/>
                <a:cs typeface="+mn-cs"/>
              </a:rPr>
              <a:t>with a solar PV provider.</a:t>
            </a:r>
          </a:p>
          <a:p>
            <a:pPr marL="355600" marR="0" lvl="1" indent="-177800" algn="l" defTabSz="711200" rtl="0" eaLnBrk="1" fontAlgn="auto" latinLnBrk="0" hangingPunct="1">
              <a:lnSpc>
                <a:spcPct val="100000"/>
              </a:lnSpc>
              <a:spcBef>
                <a:spcPts val="0"/>
              </a:spcBef>
              <a:spcAft>
                <a:spcPts val="0"/>
              </a:spcAft>
              <a:buClrTx/>
              <a:buSzTx/>
              <a:buFontTx/>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PPAs</a:t>
            </a:r>
            <a:r>
              <a:rPr kumimoji="0" lang="en-US" sz="1200" i="0" u="none" strike="noStrike" kern="1200" cap="none" spc="0" normalizeH="0" baseline="0" noProof="0">
                <a:ln>
                  <a:noFill/>
                </a:ln>
                <a:solidFill>
                  <a:srgbClr val="000000"/>
                </a:solidFill>
                <a:effectLst/>
                <a:uLnTx/>
                <a:uFillTx/>
                <a:latin typeface="Arial"/>
                <a:ea typeface="+mn-ea"/>
                <a:cs typeface="+mn-cs"/>
              </a:rPr>
              <a:t> have surged in popularity recently, with global volume covered by PPAs growing from 14 GW to 110 GW from 2016 to 2021.</a:t>
            </a:r>
          </a:p>
          <a:p>
            <a:pPr marL="355600" marR="0" lvl="1" indent="-177800" algn="l" defTabSz="711200" rtl="0" eaLnBrk="1" fontAlgn="auto" latinLnBrk="0" hangingPunct="1">
              <a:lnSpc>
                <a:spcPct val="100000"/>
              </a:lnSpc>
              <a:spcBef>
                <a:spcPts val="0"/>
              </a:spcBef>
              <a:spcAft>
                <a:spcPts val="0"/>
              </a:spcAft>
              <a:buClrTx/>
              <a:buSzTx/>
              <a:buFontTx/>
              <a:buChar char="–"/>
              <a:tabLst/>
              <a:defRPr/>
            </a:pPr>
            <a:r>
              <a:rPr lang="en-US" sz="1200" b="1">
                <a:solidFill>
                  <a:srgbClr val="000000"/>
                </a:solidFill>
                <a:latin typeface="Arial"/>
              </a:rPr>
              <a:t>Solar leases </a:t>
            </a:r>
            <a:r>
              <a:rPr lang="en-US" sz="1200">
                <a:solidFill>
                  <a:srgbClr val="000000"/>
                </a:solidFill>
                <a:latin typeface="Arial"/>
              </a:rPr>
              <a:t>have also grown in popularity in the Northeast corridor and recently California with very attractive lease rates ranging from $68,000 to $100,000 a year per 100,000 square feet.</a:t>
            </a:r>
            <a:endParaRPr kumimoji="0" lang="en-US" sz="1200" i="0" u="none" strike="noStrike" kern="1200" cap="none" spc="0" normalizeH="0" baseline="0" noProof="0">
              <a:ln>
                <a:noFill/>
              </a:ln>
              <a:solidFill>
                <a:srgbClr val="000000"/>
              </a:solidFill>
              <a:effectLst/>
              <a:uLnTx/>
              <a:uFillTx/>
              <a:latin typeface="Arial"/>
              <a:ea typeface="+mn-ea"/>
              <a:cs typeface="+mn-cs"/>
            </a:endParaRPr>
          </a:p>
        </p:txBody>
      </p:sp>
      <p:sp>
        <p:nvSpPr>
          <p:cNvPr id="53" name="btfpBulletedList771181">
            <a:extLst>
              <a:ext uri="{FF2B5EF4-FFF2-40B4-BE49-F238E27FC236}">
                <a16:creationId xmlns:a16="http://schemas.microsoft.com/office/drawing/2014/main" id="{3B91CD4F-6FDD-575B-56B5-A8DF683AB872}"/>
              </a:ext>
            </a:extLst>
          </p:cNvPr>
          <p:cNvSpPr txBox="1"/>
          <p:nvPr>
            <p:custDataLst>
              <p:tags r:id="rId8"/>
            </p:custDataLst>
          </p:nvPr>
        </p:nvSpPr>
        <p:spPr bwMode="gray">
          <a:xfrm>
            <a:off x="4178504" y="4848583"/>
            <a:ext cx="7507288" cy="872922"/>
          </a:xfrm>
          <a:prstGeom prst="rect">
            <a:avLst/>
          </a:prstGeom>
          <a:noFill/>
        </p:spPr>
        <p:txBody>
          <a:bodyPr vert="horz" wrap="square" lIns="36000" tIns="36000" rIns="36000" bIns="36000" rtlCol="0" anchor="t">
            <a:spAutoFit/>
          </a:bodyPr>
          <a:lstStyle/>
          <a:p>
            <a:pPr marL="0" marR="0" lvl="0" indent="0" algn="l" defTabSz="711200" rtl="0" eaLnBrk="1" fontAlgn="auto" latinLnBrk="0" hangingPunct="1">
              <a:lnSpc>
                <a:spcPct val="100000"/>
              </a:lnSpc>
              <a:spcBef>
                <a:spcPts val="180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Project finance </a:t>
            </a:r>
            <a:r>
              <a:rPr kumimoji="0" lang="en-US" sz="1400" b="0" i="0" u="none" strike="noStrike" kern="1200" cap="none" spc="0" normalizeH="0" baseline="0" noProof="0" dirty="0">
                <a:ln>
                  <a:noFill/>
                </a:ln>
                <a:solidFill>
                  <a:srgbClr val="000000"/>
                </a:solidFill>
                <a:effectLst/>
                <a:uLnTx/>
                <a:uFillTx/>
                <a:latin typeface="Arial"/>
                <a:ea typeface="+mn-ea"/>
                <a:cs typeface="+mn-cs"/>
              </a:rPr>
              <a:t>has become an increasingly popular financing method for </a:t>
            </a:r>
            <a:r>
              <a:rPr kumimoji="0" lang="en-US" sz="1400" b="1" i="0" u="none" strike="noStrike" kern="1200" cap="none" spc="0" normalizeH="0" baseline="0" noProof="0" dirty="0">
                <a:ln>
                  <a:noFill/>
                </a:ln>
                <a:solidFill>
                  <a:srgbClr val="000000"/>
                </a:solidFill>
                <a:effectLst/>
                <a:uLnTx/>
                <a:uFillTx/>
                <a:latin typeface="Arial"/>
                <a:ea typeface="+mn-ea"/>
                <a:cs typeface="+mn-cs"/>
              </a:rPr>
              <a:t>utility-scale solar PV projects </a:t>
            </a:r>
            <a:r>
              <a:rPr kumimoji="0" lang="en-US" sz="1400" b="0" i="0" u="none" strike="noStrike" kern="1200" cap="none" spc="0" normalizeH="0" baseline="0" noProof="0" dirty="0">
                <a:ln>
                  <a:noFill/>
                </a:ln>
                <a:solidFill>
                  <a:srgbClr val="000000"/>
                </a:solidFill>
                <a:effectLst/>
                <a:uLnTx/>
                <a:uFillTx/>
                <a:latin typeface="Arial"/>
                <a:ea typeface="+mn-ea"/>
                <a:cs typeface="+mn-cs"/>
              </a:rPr>
              <a:t>given a surge in projects covered by PPAs. Project finance benefits include: </a:t>
            </a:r>
          </a:p>
          <a:p>
            <a:pPr marL="355600" marR="0" lvl="1" indent="-177800" algn="l" defTabSz="711200" rtl="0" eaLnBrk="1" fontAlgn="auto" latinLnBrk="0" hangingPunct="1">
              <a:lnSpc>
                <a:spcPct val="100000"/>
              </a:lnSpc>
              <a:spcBef>
                <a:spcPts val="0"/>
              </a:spcBef>
              <a:spcAft>
                <a:spcPts val="0"/>
              </a:spcAft>
              <a:buClrTx/>
              <a:buSzTx/>
              <a:buFontTx/>
              <a:buChar char="–"/>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Risk isolation</a:t>
            </a:r>
          </a:p>
          <a:p>
            <a:pPr marL="355600" marR="0" lvl="1" indent="-177800" algn="l" defTabSz="711200" rtl="0" eaLnBrk="1" fontAlgn="auto" latinLnBrk="0" hangingPunct="1">
              <a:lnSpc>
                <a:spcPct val="100000"/>
              </a:lnSpc>
              <a:spcBef>
                <a:spcPts val="0"/>
              </a:spcBef>
              <a:spcAft>
                <a:spcPts val="0"/>
              </a:spcAft>
              <a:buClrTx/>
              <a:buSzTx/>
              <a:buFontTx/>
              <a:buChar char="–"/>
              <a:tabLst/>
              <a:defRPr/>
            </a:pPr>
            <a:r>
              <a:rPr lang="en-US" sz="1200" b="1" dirty="0">
                <a:solidFill>
                  <a:srgbClr val="000000"/>
                </a:solidFill>
                <a:latin typeface="Arial"/>
              </a:rPr>
              <a:t>Ability to o</a:t>
            </a:r>
            <a:r>
              <a:rPr kumimoji="0" lang="en-US" sz="1200" b="1" i="0" u="none" strike="noStrike" kern="1200" cap="none" spc="0" normalizeH="0" baseline="0" noProof="0" dirty="0" err="1">
                <a:ln>
                  <a:noFill/>
                </a:ln>
                <a:solidFill>
                  <a:srgbClr val="000000"/>
                </a:solidFill>
                <a:effectLst/>
                <a:uLnTx/>
                <a:uFillTx/>
                <a:latin typeface="Arial"/>
                <a:ea typeface="+mn-ea"/>
                <a:cs typeface="+mn-cs"/>
              </a:rPr>
              <a:t>ptimize</a:t>
            </a:r>
            <a:r>
              <a:rPr kumimoji="0" lang="en-US" sz="1200" b="1" i="0" u="none" strike="noStrike" kern="1200" cap="none" spc="0" normalizeH="0" baseline="0" noProof="0" dirty="0">
                <a:ln>
                  <a:noFill/>
                </a:ln>
                <a:solidFill>
                  <a:srgbClr val="000000"/>
                </a:solidFill>
                <a:effectLst/>
                <a:uLnTx/>
                <a:uFillTx/>
                <a:latin typeface="Arial"/>
                <a:ea typeface="+mn-ea"/>
                <a:cs typeface="+mn-cs"/>
              </a:rPr>
              <a:t> capital </a:t>
            </a:r>
            <a:r>
              <a:rPr lang="en-US" sz="1200" b="1" dirty="0">
                <a:solidFill>
                  <a:srgbClr val="000000"/>
                </a:solidFill>
                <a:latin typeface="Arial"/>
              </a:rPr>
              <a:t>s</a:t>
            </a:r>
            <a:r>
              <a:rPr kumimoji="0" lang="en-US" sz="1200" b="1" i="0" u="none" strike="noStrike" kern="1200" cap="none" spc="0" normalizeH="0" baseline="0" noProof="0" dirty="0" err="1">
                <a:ln>
                  <a:noFill/>
                </a:ln>
                <a:solidFill>
                  <a:srgbClr val="000000"/>
                </a:solidFill>
                <a:effectLst/>
                <a:uLnTx/>
                <a:uFillTx/>
                <a:latin typeface="Arial"/>
                <a:ea typeface="+mn-ea"/>
                <a:cs typeface="+mn-cs"/>
              </a:rPr>
              <a:t>tructure</a:t>
            </a:r>
            <a:r>
              <a:rPr kumimoji="0" lang="en-US" sz="1200" b="1" i="0" u="none" strike="noStrike" kern="1200" cap="none" spc="0" normalizeH="0" baseline="0" noProof="0" dirty="0">
                <a:ln>
                  <a:noFill/>
                </a:ln>
                <a:solidFill>
                  <a:srgbClr val="000000"/>
                </a:solidFill>
                <a:effectLst/>
                <a:uLnTx/>
                <a:uFillTx/>
                <a:latin typeface="Arial"/>
                <a:ea typeface="+mn-ea"/>
                <a:cs typeface="+mn-cs"/>
              </a:rPr>
              <a:t> </a:t>
            </a:r>
          </a:p>
        </p:txBody>
      </p:sp>
      <p:cxnSp>
        <p:nvCxnSpPr>
          <p:cNvPr id="5" name="Straight Connector 4">
            <a:extLst>
              <a:ext uri="{FF2B5EF4-FFF2-40B4-BE49-F238E27FC236}">
                <a16:creationId xmlns:a16="http://schemas.microsoft.com/office/drawing/2014/main" id="{5F416C48-C9EE-F9A0-11AC-8B703040A80A}"/>
              </a:ext>
            </a:extLst>
          </p:cNvPr>
          <p:cNvCxnSpPr>
            <a:cxnSpLocks/>
          </p:cNvCxnSpPr>
          <p:nvPr/>
        </p:nvCxnSpPr>
        <p:spPr bwMode="gray">
          <a:xfrm>
            <a:off x="4178504" y="1931047"/>
            <a:ext cx="7502525" cy="0"/>
          </a:xfrm>
          <a:prstGeom prst="line">
            <a:avLst/>
          </a:prstGeom>
          <a:ln w="19050"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1F7D45E-82C6-352B-9069-718C9D6E8351}"/>
              </a:ext>
            </a:extLst>
          </p:cNvPr>
          <p:cNvCxnSpPr>
            <a:cxnSpLocks/>
          </p:cNvCxnSpPr>
          <p:nvPr/>
        </p:nvCxnSpPr>
        <p:spPr bwMode="gray">
          <a:xfrm>
            <a:off x="4178504" y="3328045"/>
            <a:ext cx="7502525" cy="0"/>
          </a:xfrm>
          <a:prstGeom prst="line">
            <a:avLst/>
          </a:prstGeom>
          <a:ln w="19050"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010C138-40AD-0490-D814-73B96F28214F}"/>
              </a:ext>
            </a:extLst>
          </p:cNvPr>
          <p:cNvCxnSpPr>
            <a:cxnSpLocks/>
          </p:cNvCxnSpPr>
          <p:nvPr/>
        </p:nvCxnSpPr>
        <p:spPr bwMode="gray">
          <a:xfrm>
            <a:off x="4178504" y="4755821"/>
            <a:ext cx="7502525" cy="0"/>
          </a:xfrm>
          <a:prstGeom prst="line">
            <a:avLst/>
          </a:prstGeom>
          <a:ln w="19050"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7" name="Title 2">
            <a:extLst>
              <a:ext uri="{FF2B5EF4-FFF2-40B4-BE49-F238E27FC236}">
                <a16:creationId xmlns:a16="http://schemas.microsoft.com/office/drawing/2014/main" id="{BE2FA8C0-0188-AFF4-A188-58218F1103E4}"/>
              </a:ext>
            </a:extLst>
          </p:cNvPr>
          <p:cNvSpPr txBox="1">
            <a:spLocks/>
          </p:cNvSpPr>
          <p:nvPr/>
        </p:nvSpPr>
        <p:spPr>
          <a:xfrm>
            <a:off x="501445" y="4725085"/>
            <a:ext cx="3165987" cy="1154162"/>
          </a:xfrm>
          <a:prstGeom prst="rect">
            <a:avLst/>
          </a:prstGeom>
          <a:solidFill>
            <a:srgbClr val="9D9D9D">
              <a:alpha val="67059"/>
            </a:srgbClr>
          </a:solidFill>
        </p:spPr>
        <p:txBody>
          <a:bodyPr vert="horz" lIns="91440" tIns="0" rIns="91440" bIns="45720" rtlCol="0" anchor="b" anchorCtr="0">
            <a:spAutoFit/>
          </a:bodyPr>
          <a:lstStyle>
            <a:lvl1pPr algn="l" defTabSz="711200" rtl="0" eaLnBrk="1" latinLnBrk="0" hangingPunct="1">
              <a:lnSpc>
                <a:spcPct val="100000"/>
              </a:lnSpc>
              <a:spcBef>
                <a:spcPct val="0"/>
              </a:spcBef>
              <a:buNone/>
              <a:defRPr sz="2800" b="1" kern="1200" baseline="0">
                <a:solidFill>
                  <a:schemeClr val="tx1"/>
                </a:solidFill>
                <a:latin typeface="+mj-lt"/>
                <a:ea typeface="+mj-ea"/>
                <a:cs typeface="+mj-cs"/>
              </a:defRPr>
            </a:lvl1p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a:ea typeface="+mj-ea"/>
                <a:cs typeface="+mj-cs"/>
              </a:rPr>
              <a:t>Key messages</a:t>
            </a:r>
            <a:br>
              <a:rPr kumimoji="0" lang="en-US" sz="2400" b="1" i="0" u="none" strike="noStrike" kern="1200" cap="none" spc="0" normalizeH="0" baseline="0" noProof="0">
                <a:ln>
                  <a:noFill/>
                </a:ln>
                <a:solidFill>
                  <a:srgbClr val="FFFFFF"/>
                </a:solidFill>
                <a:effectLst/>
                <a:uLnTx/>
                <a:uFillTx/>
                <a:latin typeface="Arial"/>
                <a:ea typeface="+mj-ea"/>
                <a:cs typeface="+mj-cs"/>
              </a:rPr>
            </a:br>
            <a:r>
              <a:rPr lang="en-US" sz="2400" b="0">
                <a:solidFill>
                  <a:schemeClr val="bg1"/>
                </a:solidFill>
              </a:rPr>
              <a:t>Solar Deployment Landscape</a:t>
            </a:r>
            <a:endParaRPr kumimoji="0" lang="en-US" sz="2400" b="1" i="0" u="none" strike="noStrike" kern="1200" cap="none" spc="0" normalizeH="0" baseline="0" noProof="0">
              <a:ln>
                <a:noFill/>
              </a:ln>
              <a:solidFill>
                <a:srgbClr val="FFFFFF"/>
              </a:solidFill>
              <a:effectLst/>
              <a:uLnTx/>
              <a:uFillTx/>
              <a:latin typeface="Arial"/>
              <a:ea typeface="+mj-ea"/>
              <a:cs typeface="+mj-cs"/>
            </a:endParaRPr>
          </a:p>
        </p:txBody>
      </p:sp>
    </p:spTree>
    <p:custDataLst>
      <p:tags r:id="rId1"/>
    </p:custDataLst>
    <p:extLst>
      <p:ext uri="{BB962C8B-B14F-4D97-AF65-F5344CB8AC3E}">
        <p14:creationId xmlns:p14="http://schemas.microsoft.com/office/powerpoint/2010/main" val="231843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p:cNvGraphicFramePr>
          <p:nvPr>
            <p:custDataLst>
              <p:tags r:id="rId2"/>
            </p:custDataLst>
            <p:extLst>
              <p:ext uri="{D42A27DB-BD31-4B8C-83A1-F6EECF244321}">
                <p14:modId xmlns:p14="http://schemas.microsoft.com/office/powerpoint/2010/main" val="1806217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8" imgW="347" imgH="348" progId="TCLayout.ActiveDocument.1">
                  <p:embed/>
                </p:oleObj>
              </mc:Choice>
              <mc:Fallback>
                <p:oleObj name="think-cell Slide" r:id="rId78" imgW="347" imgH="348" progId="TCLayout.ActiveDocument.1">
                  <p:embed/>
                  <p:pic>
                    <p:nvPicPr>
                      <p:cNvPr id="7" name="think-cell data - do not delete" hidden="1"/>
                      <p:cNvPicPr/>
                      <p:nvPr/>
                    </p:nvPicPr>
                    <p:blipFill>
                      <a:blip r:embed="rId79"/>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a:t>~70% of solar PV investment comes from private sources, mostly commercial financial institutions and corporations</a:t>
            </a:r>
          </a:p>
        </p:txBody>
      </p:sp>
      <p:graphicFrame>
        <p:nvGraphicFramePr>
          <p:cNvPr id="1034" name="Chart 1033">
            <a:extLst>
              <a:ext uri="{FF2B5EF4-FFF2-40B4-BE49-F238E27FC236}">
                <a16:creationId xmlns:a16="http://schemas.microsoft.com/office/drawing/2014/main" id="{F9444BEF-30DE-83E1-A394-37397216026B}"/>
              </a:ext>
            </a:extLst>
          </p:cNvPr>
          <p:cNvGraphicFramePr/>
          <p:nvPr>
            <p:custDataLst>
              <p:tags r:id="rId3"/>
            </p:custDataLst>
          </p:nvPr>
        </p:nvGraphicFramePr>
        <p:xfrm>
          <a:off x="571500" y="2125663"/>
          <a:ext cx="2254250" cy="4124325"/>
        </p:xfrm>
        <a:graphic>
          <a:graphicData uri="http://schemas.openxmlformats.org/drawingml/2006/chart">
            <c:chart xmlns:c="http://schemas.openxmlformats.org/drawingml/2006/chart" xmlns:r="http://schemas.openxmlformats.org/officeDocument/2006/relationships" r:id="rId80"/>
          </a:graphicData>
        </a:graphic>
      </p:graphicFrame>
      <p:sp>
        <p:nvSpPr>
          <p:cNvPr id="64" name="Text Placeholder 10">
            <a:extLst>
              <a:ext uri="{FF2B5EF4-FFF2-40B4-BE49-F238E27FC236}">
                <a16:creationId xmlns:a16="http://schemas.microsoft.com/office/drawing/2014/main" id="{115DFB91-512B-3844-A114-92FBEDCA92F2}"/>
              </a:ext>
            </a:extLst>
          </p:cNvPr>
          <p:cNvSpPr>
            <a:spLocks/>
          </p:cNvSpPr>
          <p:nvPr>
            <p:custDataLst>
              <p:tags r:id="rId4"/>
            </p:custDataLst>
          </p:nvPr>
        </p:nvSpPr>
        <p:spPr bwMode="gray">
          <a:xfrm>
            <a:off x="484188" y="5892800"/>
            <a:ext cx="2190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0AEE07BF-61A4-4689-9053-A05D4F5867C1}" type="datetime'''''''''''''''''''''''''''''''''''0%'''''''''''''''''''''">
              <a:rPr lang="en-US" altLang="en-US" sz="1200" smtClean="0"/>
              <a:pPr marL="0" lvl="0" indent="0" algn="r">
                <a:spcBef>
                  <a:spcPct val="0"/>
                </a:spcBef>
                <a:spcAft>
                  <a:spcPct val="0"/>
                </a:spcAft>
                <a:buNone/>
              </a:pPr>
              <a:t>0%</a:t>
            </a:fld>
            <a:endParaRPr lang="en-US" sz="1200"/>
          </a:p>
        </p:txBody>
      </p:sp>
      <p:sp>
        <p:nvSpPr>
          <p:cNvPr id="70" name="Text Placeholder 10">
            <a:extLst>
              <a:ext uri="{FF2B5EF4-FFF2-40B4-BE49-F238E27FC236}">
                <a16:creationId xmlns:a16="http://schemas.microsoft.com/office/drawing/2014/main" id="{E43F8701-8212-7CB9-D66D-615560F0C5B3}"/>
              </a:ext>
            </a:extLst>
          </p:cNvPr>
          <p:cNvSpPr txBox="1">
            <a:spLocks/>
          </p:cNvSpPr>
          <p:nvPr>
            <p:custDataLst>
              <p:tags r:id="rId5"/>
            </p:custDataLst>
          </p:nvPr>
        </p:nvSpPr>
        <p:spPr bwMode="gray">
          <a:xfrm>
            <a:off x="400050" y="5534025"/>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0739BCE3-E9E9-40BD-B074-0BE115E86F94}" type="datetime'''''''''''''''''''''''''''''''''''''''''''1''''0''''''''''%'''">
              <a:rPr lang="en-US" altLang="en-US" sz="1200" smtClean="0">
                <a:effectLst/>
              </a:rPr>
              <a:pPr marL="0" indent="0" algn="r">
                <a:spcBef>
                  <a:spcPct val="0"/>
                </a:spcBef>
                <a:spcAft>
                  <a:spcPct val="0"/>
                </a:spcAft>
                <a:buNone/>
              </a:pPr>
              <a:t>10%</a:t>
            </a:fld>
            <a:endParaRPr lang="en-US" sz="1200"/>
          </a:p>
        </p:txBody>
      </p:sp>
      <p:sp>
        <p:nvSpPr>
          <p:cNvPr id="71" name="Text Placeholder 10">
            <a:extLst>
              <a:ext uri="{FF2B5EF4-FFF2-40B4-BE49-F238E27FC236}">
                <a16:creationId xmlns:a16="http://schemas.microsoft.com/office/drawing/2014/main" id="{4AD4D117-D0B3-9C4E-74AD-BF03FD85A3EA}"/>
              </a:ext>
            </a:extLst>
          </p:cNvPr>
          <p:cNvSpPr txBox="1">
            <a:spLocks/>
          </p:cNvSpPr>
          <p:nvPr>
            <p:custDataLst>
              <p:tags r:id="rId6"/>
            </p:custDataLst>
          </p:nvPr>
        </p:nvSpPr>
        <p:spPr bwMode="gray">
          <a:xfrm>
            <a:off x="400050" y="5175250"/>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5F138E9A-835A-4989-87E8-E0223BFCFB58}" type="datetime'2''''''''''''''''''''''''''0''''''''''''''''''%'''''''">
              <a:rPr lang="en-US" altLang="en-US" sz="1200" smtClean="0">
                <a:effectLst/>
              </a:rPr>
              <a:pPr marL="0" indent="0" algn="r">
                <a:spcBef>
                  <a:spcPct val="0"/>
                </a:spcBef>
                <a:spcAft>
                  <a:spcPct val="0"/>
                </a:spcAft>
                <a:buNone/>
              </a:pPr>
              <a:t>20%</a:t>
            </a:fld>
            <a:endParaRPr lang="en-US" sz="1200"/>
          </a:p>
        </p:txBody>
      </p:sp>
      <p:sp>
        <p:nvSpPr>
          <p:cNvPr id="72" name="Text Placeholder 10">
            <a:extLst>
              <a:ext uri="{FF2B5EF4-FFF2-40B4-BE49-F238E27FC236}">
                <a16:creationId xmlns:a16="http://schemas.microsoft.com/office/drawing/2014/main" id="{17AECAE7-CDB5-2CA6-7F5F-0104D38B1F4F}"/>
              </a:ext>
            </a:extLst>
          </p:cNvPr>
          <p:cNvSpPr txBox="1">
            <a:spLocks/>
          </p:cNvSpPr>
          <p:nvPr>
            <p:custDataLst>
              <p:tags r:id="rId7"/>
            </p:custDataLst>
          </p:nvPr>
        </p:nvSpPr>
        <p:spPr bwMode="gray">
          <a:xfrm>
            <a:off x="400050" y="4814888"/>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AE084ED6-4B53-4694-AA3F-B33333FD6241}" type="datetime'''''''3''''0''''%'''''''''''''''''''''''''''''''''''''">
              <a:rPr lang="en-US" altLang="en-US" sz="1200" smtClean="0">
                <a:effectLst/>
              </a:rPr>
              <a:pPr marL="0" indent="0" algn="r">
                <a:spcBef>
                  <a:spcPct val="0"/>
                </a:spcBef>
                <a:spcAft>
                  <a:spcPct val="0"/>
                </a:spcAft>
                <a:buNone/>
              </a:pPr>
              <a:t>30%</a:t>
            </a:fld>
            <a:endParaRPr lang="en-US" sz="1200"/>
          </a:p>
        </p:txBody>
      </p:sp>
      <p:sp>
        <p:nvSpPr>
          <p:cNvPr id="73" name="Text Placeholder 10">
            <a:extLst>
              <a:ext uri="{FF2B5EF4-FFF2-40B4-BE49-F238E27FC236}">
                <a16:creationId xmlns:a16="http://schemas.microsoft.com/office/drawing/2014/main" id="{59CF8B37-3420-8F01-5DF7-AD21C13D58DE}"/>
              </a:ext>
            </a:extLst>
          </p:cNvPr>
          <p:cNvSpPr txBox="1">
            <a:spLocks/>
          </p:cNvSpPr>
          <p:nvPr>
            <p:custDataLst>
              <p:tags r:id="rId8"/>
            </p:custDataLst>
          </p:nvPr>
        </p:nvSpPr>
        <p:spPr bwMode="gray">
          <a:xfrm>
            <a:off x="400050" y="4456113"/>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432F0291-5D3F-407C-B2D9-C4CA2F0FE320}" type="datetime'''''''4''''''''''''''''''''''''0''''''''''''''''''''''''''''%'">
              <a:rPr lang="en-US" altLang="en-US" sz="1200" smtClean="0">
                <a:effectLst/>
              </a:rPr>
              <a:pPr marL="0" indent="0" algn="r">
                <a:spcBef>
                  <a:spcPct val="0"/>
                </a:spcBef>
                <a:spcAft>
                  <a:spcPct val="0"/>
                </a:spcAft>
                <a:buNone/>
              </a:pPr>
              <a:t>40%</a:t>
            </a:fld>
            <a:endParaRPr lang="en-US" sz="1200"/>
          </a:p>
        </p:txBody>
      </p:sp>
      <p:sp>
        <p:nvSpPr>
          <p:cNvPr id="78" name="Text Placeholder 10">
            <a:extLst>
              <a:ext uri="{FF2B5EF4-FFF2-40B4-BE49-F238E27FC236}">
                <a16:creationId xmlns:a16="http://schemas.microsoft.com/office/drawing/2014/main" id="{26492E92-7AA4-6E84-3F7B-356CF25A7F3B}"/>
              </a:ext>
            </a:extLst>
          </p:cNvPr>
          <p:cNvSpPr txBox="1">
            <a:spLocks/>
          </p:cNvSpPr>
          <p:nvPr>
            <p:custDataLst>
              <p:tags r:id="rId9"/>
            </p:custDataLst>
          </p:nvPr>
        </p:nvSpPr>
        <p:spPr bwMode="gray">
          <a:xfrm>
            <a:off x="400050" y="4097338"/>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F6B79FE0-57C7-4548-932B-7A6330264B58}" type="datetime'''''''50''''''''''''''''''''%'''''''''''''''''">
              <a:rPr lang="en-US" altLang="en-US" sz="1200" smtClean="0">
                <a:effectLst/>
              </a:rPr>
              <a:pPr marL="0" indent="0" algn="r">
                <a:spcBef>
                  <a:spcPct val="0"/>
                </a:spcBef>
                <a:spcAft>
                  <a:spcPct val="0"/>
                </a:spcAft>
                <a:buNone/>
              </a:pPr>
              <a:t>50%</a:t>
            </a:fld>
            <a:endParaRPr lang="en-US" sz="1200"/>
          </a:p>
        </p:txBody>
      </p:sp>
      <p:sp>
        <p:nvSpPr>
          <p:cNvPr id="79" name="Text Placeholder 10">
            <a:extLst>
              <a:ext uri="{FF2B5EF4-FFF2-40B4-BE49-F238E27FC236}">
                <a16:creationId xmlns:a16="http://schemas.microsoft.com/office/drawing/2014/main" id="{FFCB7CF1-1847-9DE5-DB5C-C0F05FCB84BE}"/>
              </a:ext>
            </a:extLst>
          </p:cNvPr>
          <p:cNvSpPr txBox="1">
            <a:spLocks/>
          </p:cNvSpPr>
          <p:nvPr>
            <p:custDataLst>
              <p:tags r:id="rId10"/>
            </p:custDataLst>
          </p:nvPr>
        </p:nvSpPr>
        <p:spPr bwMode="gray">
          <a:xfrm>
            <a:off x="400050" y="3738563"/>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86F3A0F4-8E85-4353-B9A2-B8D9ED13278F}" type="datetime'''''''''''''''6''0''''''''''''''%'''">
              <a:rPr lang="en-US" altLang="en-US" sz="1200" smtClean="0">
                <a:effectLst/>
              </a:rPr>
              <a:pPr marL="0" indent="0" algn="r">
                <a:spcBef>
                  <a:spcPct val="0"/>
                </a:spcBef>
                <a:spcAft>
                  <a:spcPct val="0"/>
                </a:spcAft>
                <a:buNone/>
              </a:pPr>
              <a:t>60%</a:t>
            </a:fld>
            <a:endParaRPr lang="en-US" sz="1200"/>
          </a:p>
        </p:txBody>
      </p:sp>
      <p:sp>
        <p:nvSpPr>
          <p:cNvPr id="80" name="Text Placeholder 10">
            <a:extLst>
              <a:ext uri="{FF2B5EF4-FFF2-40B4-BE49-F238E27FC236}">
                <a16:creationId xmlns:a16="http://schemas.microsoft.com/office/drawing/2014/main" id="{E21A9242-B11F-740E-F100-9FA8A3A28A6B}"/>
              </a:ext>
            </a:extLst>
          </p:cNvPr>
          <p:cNvSpPr txBox="1">
            <a:spLocks/>
          </p:cNvSpPr>
          <p:nvPr>
            <p:custDataLst>
              <p:tags r:id="rId11"/>
            </p:custDataLst>
          </p:nvPr>
        </p:nvSpPr>
        <p:spPr bwMode="gray">
          <a:xfrm>
            <a:off x="400050" y="3379788"/>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77335A6D-DF85-4C9E-9531-3737E5E5ABE5}" type="datetime'''70''%'''''''''''''''''''''''''''''''''''''''">
              <a:rPr lang="en-US" altLang="en-US" sz="1200" smtClean="0">
                <a:effectLst/>
              </a:rPr>
              <a:pPr marL="0" indent="0" algn="r">
                <a:spcBef>
                  <a:spcPct val="0"/>
                </a:spcBef>
                <a:spcAft>
                  <a:spcPct val="0"/>
                </a:spcAft>
                <a:buNone/>
              </a:pPr>
              <a:t>70%</a:t>
            </a:fld>
            <a:endParaRPr lang="en-US" sz="1200"/>
          </a:p>
        </p:txBody>
      </p:sp>
      <p:sp>
        <p:nvSpPr>
          <p:cNvPr id="81" name="Text Placeholder 10">
            <a:extLst>
              <a:ext uri="{FF2B5EF4-FFF2-40B4-BE49-F238E27FC236}">
                <a16:creationId xmlns:a16="http://schemas.microsoft.com/office/drawing/2014/main" id="{407EFDC1-A95E-AAD1-5D45-DD1FBF649577}"/>
              </a:ext>
            </a:extLst>
          </p:cNvPr>
          <p:cNvSpPr txBox="1">
            <a:spLocks/>
          </p:cNvSpPr>
          <p:nvPr>
            <p:custDataLst>
              <p:tags r:id="rId12"/>
            </p:custDataLst>
          </p:nvPr>
        </p:nvSpPr>
        <p:spPr bwMode="gray">
          <a:xfrm>
            <a:off x="400050" y="3019425"/>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44F2B144-8934-46B5-8219-9BD174D73D54}" type="datetime'8''''''''''''''''0''''''''''''''''''''''%'''''''''''''">
              <a:rPr lang="en-US" altLang="en-US" sz="1200" smtClean="0">
                <a:effectLst/>
              </a:rPr>
              <a:pPr marL="0" indent="0" algn="r">
                <a:spcBef>
                  <a:spcPct val="0"/>
                </a:spcBef>
                <a:spcAft>
                  <a:spcPct val="0"/>
                </a:spcAft>
                <a:buNone/>
              </a:pPr>
              <a:t>80%</a:t>
            </a:fld>
            <a:endParaRPr lang="en-US" sz="1200"/>
          </a:p>
        </p:txBody>
      </p:sp>
      <p:sp>
        <p:nvSpPr>
          <p:cNvPr id="82" name="Text Placeholder 10">
            <a:extLst>
              <a:ext uri="{FF2B5EF4-FFF2-40B4-BE49-F238E27FC236}">
                <a16:creationId xmlns:a16="http://schemas.microsoft.com/office/drawing/2014/main" id="{4A14B64A-C4C0-D594-F0F0-9DDA059CE08A}"/>
              </a:ext>
            </a:extLst>
          </p:cNvPr>
          <p:cNvSpPr txBox="1">
            <a:spLocks/>
          </p:cNvSpPr>
          <p:nvPr>
            <p:custDataLst>
              <p:tags r:id="rId13"/>
            </p:custDataLst>
          </p:nvPr>
        </p:nvSpPr>
        <p:spPr bwMode="gray">
          <a:xfrm>
            <a:off x="400050" y="2660650"/>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1291C245-6686-4A11-95E9-F584743A3AB7}" type="datetime'''''''''''''''''''9''''''''''''0''''''''%'''''''''''''''''''">
              <a:rPr lang="en-US" altLang="en-US" sz="1200" smtClean="0">
                <a:effectLst/>
              </a:rPr>
              <a:pPr marL="0" indent="0" algn="r">
                <a:spcBef>
                  <a:spcPct val="0"/>
                </a:spcBef>
                <a:spcAft>
                  <a:spcPct val="0"/>
                </a:spcAft>
                <a:buNone/>
              </a:pPr>
              <a:t>90%</a:t>
            </a:fld>
            <a:endParaRPr lang="en-US" sz="1200"/>
          </a:p>
        </p:txBody>
      </p:sp>
      <p:sp>
        <p:nvSpPr>
          <p:cNvPr id="83" name="Text Placeholder 10">
            <a:extLst>
              <a:ext uri="{FF2B5EF4-FFF2-40B4-BE49-F238E27FC236}">
                <a16:creationId xmlns:a16="http://schemas.microsoft.com/office/drawing/2014/main" id="{4D7288E9-1A63-846B-B231-9E45F443156C}"/>
              </a:ext>
            </a:extLst>
          </p:cNvPr>
          <p:cNvSpPr txBox="1">
            <a:spLocks/>
          </p:cNvSpPr>
          <p:nvPr>
            <p:custDataLst>
              <p:tags r:id="rId14"/>
            </p:custDataLst>
          </p:nvPr>
        </p:nvSpPr>
        <p:spPr bwMode="gray">
          <a:xfrm>
            <a:off x="315913" y="2301875"/>
            <a:ext cx="3873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40867317-6E68-4AA1-9E81-122819AA2370}" type="datetime'10''''''''''''''''''''0''''%'">
              <a:rPr lang="en-US" altLang="en-US" sz="1200" smtClean="0">
                <a:effectLst/>
              </a:rPr>
              <a:pPr marL="0" indent="0" algn="r">
                <a:spcBef>
                  <a:spcPct val="0"/>
                </a:spcBef>
                <a:spcAft>
                  <a:spcPct val="0"/>
                </a:spcAft>
                <a:buNone/>
              </a:pPr>
              <a:t>100%</a:t>
            </a:fld>
            <a:endParaRPr lang="en-US" sz="1200"/>
          </a:p>
        </p:txBody>
      </p:sp>
      <p:cxnSp>
        <p:nvCxnSpPr>
          <p:cNvPr id="771" name="Straight Connector 770">
            <a:extLst>
              <a:ext uri="{FF2B5EF4-FFF2-40B4-BE49-F238E27FC236}">
                <a16:creationId xmlns:a16="http://schemas.microsoft.com/office/drawing/2014/main" id="{74D63F71-F344-5BE6-4DF9-E9EC2BB5E7D8}"/>
              </a:ext>
            </a:extLst>
          </p:cNvPr>
          <p:cNvCxnSpPr/>
          <p:nvPr>
            <p:custDataLst>
              <p:tags r:id="rId15"/>
            </p:custDataLst>
          </p:nvPr>
        </p:nvCxnSpPr>
        <p:spPr bwMode="auto">
          <a:xfrm flipH="1" flipV="1">
            <a:off x="2119313" y="2449513"/>
            <a:ext cx="95250" cy="30797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926" name="Straight Connector 925">
            <a:extLst>
              <a:ext uri="{FF2B5EF4-FFF2-40B4-BE49-F238E27FC236}">
                <a16:creationId xmlns:a16="http://schemas.microsoft.com/office/drawing/2014/main" id="{0350EBD3-C8CC-B09F-6F11-F00FB7AEF1EC}"/>
              </a:ext>
            </a:extLst>
          </p:cNvPr>
          <p:cNvCxnSpPr/>
          <p:nvPr>
            <p:custDataLst>
              <p:tags r:id="rId16"/>
            </p:custDataLst>
          </p:nvPr>
        </p:nvCxnSpPr>
        <p:spPr bwMode="auto">
          <a:xfrm flipH="1" flipV="1">
            <a:off x="2119313" y="2424113"/>
            <a:ext cx="95250" cy="150813"/>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918" name="Straight Connector 917">
            <a:extLst>
              <a:ext uri="{FF2B5EF4-FFF2-40B4-BE49-F238E27FC236}">
                <a16:creationId xmlns:a16="http://schemas.microsoft.com/office/drawing/2014/main" id="{CC0E166B-0715-4C7D-3E3F-B548619B49C0}"/>
              </a:ext>
            </a:extLst>
          </p:cNvPr>
          <p:cNvCxnSpPr/>
          <p:nvPr>
            <p:custDataLst>
              <p:tags r:id="rId17"/>
            </p:custDataLst>
          </p:nvPr>
        </p:nvCxnSpPr>
        <p:spPr bwMode="auto">
          <a:xfrm flipH="1" flipV="1">
            <a:off x="2119313" y="2401888"/>
            <a:ext cx="95250" cy="80962"/>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696" name="Text Placeholder 10">
            <a:extLst>
              <a:ext uri="{FF2B5EF4-FFF2-40B4-BE49-F238E27FC236}">
                <a16:creationId xmlns:a16="http://schemas.microsoft.com/office/drawing/2014/main" id="{8FDC1BC1-BB65-83D4-5C11-F7D2A1781877}"/>
              </a:ext>
            </a:extLst>
          </p:cNvPr>
          <p:cNvSpPr txBox="1">
            <a:spLocks/>
          </p:cNvSpPr>
          <p:nvPr>
            <p:custDataLst>
              <p:tags r:id="rId18"/>
            </p:custDataLst>
          </p:nvPr>
        </p:nvSpPr>
        <p:spPr bwMode="gray">
          <a:xfrm>
            <a:off x="1319213" y="2590800"/>
            <a:ext cx="263525" cy="182563"/>
          </a:xfrm>
          <a:prstGeom prst="rect">
            <a:avLst/>
          </a:prstGeom>
          <a:solidFill>
            <a:srgbClr val="E6BFE6"/>
          </a:solidFill>
          <a:ln>
            <a:noFill/>
          </a:ln>
          <a:effec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AC2244F5-BA78-4A1A-B1EE-B0350EB01EE7}" type="datetime'''''''''''''''''''''''''''''''''''''''''''''''''''3''%'''''''">
              <a:rPr lang="en-US" altLang="en-US" sz="1200" smtClean="0">
                <a:effectLst/>
              </a:rPr>
              <a:pPr marL="0" indent="0" algn="ctr">
                <a:spcBef>
                  <a:spcPct val="0"/>
                </a:spcBef>
                <a:spcAft>
                  <a:spcPct val="0"/>
                </a:spcAft>
                <a:buNone/>
              </a:pPr>
              <a:t>3%</a:t>
            </a:fld>
            <a:endParaRPr lang="en-US" sz="1200"/>
          </a:p>
        </p:txBody>
      </p:sp>
      <p:sp>
        <p:nvSpPr>
          <p:cNvPr id="767" name="Text Placeholder 10">
            <a:extLst>
              <a:ext uri="{FF2B5EF4-FFF2-40B4-BE49-F238E27FC236}">
                <a16:creationId xmlns:a16="http://schemas.microsoft.com/office/drawing/2014/main" id="{9CEC7D0F-9967-1EB8-6C2F-D28EF1B24621}"/>
              </a:ext>
            </a:extLst>
          </p:cNvPr>
          <p:cNvSpPr txBox="1">
            <a:spLocks/>
          </p:cNvSpPr>
          <p:nvPr>
            <p:custDataLst>
              <p:tags r:id="rId19"/>
            </p:custDataLst>
          </p:nvPr>
        </p:nvSpPr>
        <p:spPr bwMode="gray">
          <a:xfrm>
            <a:off x="1816100" y="2487613"/>
            <a:ext cx="263525" cy="182563"/>
          </a:xfrm>
          <a:prstGeom prst="rect">
            <a:avLst/>
          </a:prstGeom>
          <a:solidFill>
            <a:srgbClr val="B7DD9E"/>
          </a:solidFill>
          <a:ln>
            <a:noFill/>
          </a:ln>
          <a:effec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8024A1F7-FBE7-474B-AB91-A4840C246F4D}" type="datetime'''''''''''''''''''''''3''''''''''''''''%'''''''''''''''''''''">
              <a:rPr lang="en-US" altLang="en-US" sz="1200" smtClean="0">
                <a:effectLst/>
              </a:rPr>
              <a:pPr marL="0" indent="0" algn="ctr">
                <a:spcBef>
                  <a:spcPct val="0"/>
                </a:spcBef>
                <a:spcAft>
                  <a:spcPct val="0"/>
                </a:spcAft>
                <a:buNone/>
              </a:pPr>
              <a:t>3%</a:t>
            </a:fld>
            <a:endParaRPr lang="en-US" sz="1200"/>
          </a:p>
        </p:txBody>
      </p:sp>
      <p:sp>
        <p:nvSpPr>
          <p:cNvPr id="768" name="Text Placeholder 10">
            <a:extLst>
              <a:ext uri="{FF2B5EF4-FFF2-40B4-BE49-F238E27FC236}">
                <a16:creationId xmlns:a16="http://schemas.microsoft.com/office/drawing/2014/main" id="{E2EC296A-D2B9-EBC1-73BA-5F709F28F1B7}"/>
              </a:ext>
            </a:extLst>
          </p:cNvPr>
          <p:cNvSpPr txBox="1">
            <a:spLocks/>
          </p:cNvSpPr>
          <p:nvPr>
            <p:custDataLst>
              <p:tags r:id="rId20"/>
            </p:custDataLst>
          </p:nvPr>
        </p:nvSpPr>
        <p:spPr bwMode="gray">
          <a:xfrm>
            <a:off x="1319213" y="2405063"/>
            <a:ext cx="263525" cy="182563"/>
          </a:xfrm>
          <a:prstGeom prst="rect">
            <a:avLst/>
          </a:prstGeom>
          <a:solidFill>
            <a:srgbClr val="6BCCF5"/>
          </a:solidFill>
          <a:ln>
            <a:noFill/>
          </a:ln>
          <a:effec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DB944C98-3C53-4A23-98B8-E22899B007DF}" type="datetime'''''''''''''2''''''''''''''''''%'''''''''''''''''">
              <a:rPr lang="en-US" altLang="en-US" sz="1200" smtClean="0">
                <a:effectLst/>
              </a:rPr>
              <a:pPr marL="0" indent="0" algn="ctr">
                <a:spcBef>
                  <a:spcPct val="0"/>
                </a:spcBef>
                <a:spcAft>
                  <a:spcPct val="0"/>
                </a:spcAft>
                <a:buNone/>
              </a:pPr>
              <a:t>2%</a:t>
            </a:fld>
            <a:endParaRPr lang="en-US" sz="1200"/>
          </a:p>
        </p:txBody>
      </p:sp>
      <p:sp>
        <p:nvSpPr>
          <p:cNvPr id="796" name="Text Placeholder 10">
            <a:extLst>
              <a:ext uri="{FF2B5EF4-FFF2-40B4-BE49-F238E27FC236}">
                <a16:creationId xmlns:a16="http://schemas.microsoft.com/office/drawing/2014/main" id="{E3C50C6C-6748-30E6-FB42-9E67AEBE2CF0}"/>
              </a:ext>
            </a:extLst>
          </p:cNvPr>
          <p:cNvSpPr txBox="1">
            <a:spLocks/>
          </p:cNvSpPr>
          <p:nvPr>
            <p:custDataLst>
              <p:tags r:id="rId21"/>
            </p:custDataLst>
          </p:nvPr>
        </p:nvSpPr>
        <p:spPr bwMode="auto">
          <a:xfrm>
            <a:off x="817563" y="6034088"/>
            <a:ext cx="17621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200">
                <a:effectLst/>
              </a:rPr>
              <a:t>Investment by percentage</a:t>
            </a:r>
            <a:endParaRPr lang="en-US" sz="1200"/>
          </a:p>
        </p:txBody>
      </p:sp>
      <p:sp>
        <p:nvSpPr>
          <p:cNvPr id="699" name="Text Placeholder 10">
            <a:extLst>
              <a:ext uri="{FF2B5EF4-FFF2-40B4-BE49-F238E27FC236}">
                <a16:creationId xmlns:a16="http://schemas.microsoft.com/office/drawing/2014/main" id="{822273B9-D5CB-0758-99CA-93AE3FBFAA2B}"/>
              </a:ext>
            </a:extLst>
          </p:cNvPr>
          <p:cNvSpPr txBox="1">
            <a:spLocks/>
          </p:cNvSpPr>
          <p:nvPr>
            <p:custDataLst>
              <p:tags r:id="rId22"/>
            </p:custDataLst>
          </p:nvPr>
        </p:nvSpPr>
        <p:spPr bwMode="gray">
          <a:xfrm>
            <a:off x="1457325" y="2184400"/>
            <a:ext cx="482600" cy="182563"/>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200"/>
              <a:t>$348B</a:t>
            </a:r>
            <a:endParaRPr lang="en-US" sz="1200"/>
          </a:p>
        </p:txBody>
      </p:sp>
      <p:sp>
        <p:nvSpPr>
          <p:cNvPr id="77" name="btfpNotesBox125409"/>
          <p:cNvSpPr txBox="1"/>
          <p:nvPr>
            <p:custDataLst>
              <p:tags r:id="rId23"/>
            </p:custDataLst>
          </p:nvPr>
        </p:nvSpPr>
        <p:spPr bwMode="gray">
          <a:xfrm>
            <a:off x="330196" y="6300216"/>
            <a:ext cx="9144000" cy="492443"/>
          </a:xfrm>
          <a:prstGeom prst="rect">
            <a:avLst/>
          </a:prstGeom>
          <a:noFill/>
        </p:spPr>
        <p:txBody>
          <a:bodyPr vert="horz" wrap="square" lIns="0" tIns="0" rIns="0" bIns="0" rtlCol="0" anchor="b">
            <a:spAutoFit/>
          </a:bodyPr>
          <a:lstStyle/>
          <a:p>
            <a:pPr marL="0" indent="0">
              <a:spcBef>
                <a:spcPts val="0"/>
              </a:spcBef>
              <a:buNone/>
            </a:pPr>
            <a:endParaRPr lang="en-US" sz="800" dirty="0">
              <a:solidFill>
                <a:srgbClr val="000000"/>
              </a:solidFill>
            </a:endParaRPr>
          </a:p>
          <a:p>
            <a:pPr marL="0" indent="0">
              <a:spcBef>
                <a:spcPts val="0"/>
              </a:spcBef>
              <a:buNone/>
            </a:pPr>
            <a:endParaRPr lang="en-US" sz="800" dirty="0">
              <a:solidFill>
                <a:srgbClr val="000000"/>
              </a:solidFill>
            </a:endParaRPr>
          </a:p>
          <a:p>
            <a:pPr marL="0" indent="0">
              <a:spcBef>
                <a:spcPts val="0"/>
              </a:spcBef>
              <a:buNone/>
            </a:pPr>
            <a:r>
              <a:rPr lang="en-US" sz="800" dirty="0">
                <a:solidFill>
                  <a:srgbClr val="000000"/>
                </a:solidFill>
              </a:rPr>
              <a:t>Sources: CPI and IRENA, </a:t>
            </a:r>
            <a:r>
              <a:rPr lang="en-US" sz="800" dirty="0">
                <a:solidFill>
                  <a:srgbClr val="000000"/>
                </a:solidFill>
                <a:hlinkClick r:id="rId81"/>
              </a:rPr>
              <a:t>Global Landscape of Renewable Energy Finance 2023</a:t>
            </a:r>
            <a:r>
              <a:rPr lang="en-US" sz="800" dirty="0">
                <a:solidFill>
                  <a:srgbClr val="000000"/>
                </a:solidFill>
              </a:rPr>
              <a:t> (2023); IRENA, </a:t>
            </a:r>
            <a:r>
              <a:rPr lang="en-US" sz="800" dirty="0">
                <a:solidFill>
                  <a:srgbClr val="000000"/>
                </a:solidFill>
                <a:hlinkClick r:id="rId82"/>
              </a:rPr>
              <a:t>Investment Trends</a:t>
            </a:r>
            <a:r>
              <a:rPr lang="en-US" sz="800" dirty="0">
                <a:solidFill>
                  <a:srgbClr val="000000"/>
                </a:solidFill>
              </a:rPr>
              <a:t> (2023).</a:t>
            </a:r>
          </a:p>
          <a:p>
            <a:pPr marL="0" indent="0">
              <a:spcBef>
                <a:spcPts val="0"/>
              </a:spcBef>
              <a:buNone/>
            </a:pPr>
            <a:r>
              <a:rPr lang="en-US" sz="800" dirty="0">
                <a:solidFill>
                  <a:srgbClr val="000000"/>
                </a:solidFill>
              </a:rPr>
              <a:t>Credit: Isabel Hoyos, </a:t>
            </a:r>
            <a:r>
              <a:rPr lang="en-US" sz="800" dirty="0" err="1">
                <a:solidFill>
                  <a:srgbClr val="000000"/>
                </a:solidFill>
              </a:rPr>
              <a:t>Taicheng</a:t>
            </a:r>
            <a:r>
              <a:rPr lang="en-US" sz="800" dirty="0">
                <a:solidFill>
                  <a:srgbClr val="000000"/>
                </a:solidFill>
              </a:rPr>
              <a:t> Jin, Hassan Riaz, </a:t>
            </a:r>
            <a:r>
              <a:rPr lang="en-US" sz="800" dirty="0" err="1">
                <a:solidFill>
                  <a:srgbClr val="000000"/>
                </a:solidFill>
              </a:rPr>
              <a:t>Hyae</a:t>
            </a:r>
            <a:r>
              <a:rPr lang="en-US" sz="800" dirty="0">
                <a:solidFill>
                  <a:srgbClr val="000000"/>
                </a:solidFill>
              </a:rPr>
              <a:t> Ryung Kim, and</a:t>
            </a:r>
            <a:r>
              <a:rPr lang="en-US" sz="800" dirty="0"/>
              <a:t> </a:t>
            </a:r>
            <a:r>
              <a:rPr lang="en-US" sz="800" dirty="0">
                <a:hlinkClick r:id="rId83"/>
              </a:rPr>
              <a:t>Gernot Wagner</a:t>
            </a:r>
            <a:r>
              <a:rPr lang="en-US" sz="800" dirty="0">
                <a:solidFill>
                  <a:srgbClr val="000000"/>
                </a:solidFill>
              </a:rPr>
              <a:t>. </a:t>
            </a:r>
            <a:r>
              <a:rPr lang="en-US" sz="800" dirty="0">
                <a:hlinkClick r:id="rId84"/>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hlinkClick r:id="rId85"/>
              </a:rPr>
              <a:t>Scaling Solar</a:t>
            </a:r>
            <a:r>
              <a:rPr lang="en-US" sz="800" dirty="0">
                <a:solidFill>
                  <a:srgbClr val="000000"/>
                </a:solidFill>
              </a:rPr>
              <a:t>” (</a:t>
            </a:r>
            <a:r>
              <a:rPr lang="en-US" sz="800" dirty="0">
                <a:solidFill>
                  <a:srgbClr val="000000"/>
                </a:solidFill>
                <a:latin typeface="Arial"/>
              </a:rPr>
              <a:t>14 August 2025</a:t>
            </a:r>
            <a:r>
              <a:rPr lang="en-US" sz="800" dirty="0">
                <a:solidFill>
                  <a:srgbClr val="000000"/>
                </a:solidFill>
              </a:rPr>
              <a:t>).</a:t>
            </a:r>
          </a:p>
        </p:txBody>
      </p:sp>
      <p:sp>
        <p:nvSpPr>
          <p:cNvPr id="3" name="Rectangle 2">
            <a:extLst>
              <a:ext uri="{FF2B5EF4-FFF2-40B4-BE49-F238E27FC236}">
                <a16:creationId xmlns:a16="http://schemas.microsoft.com/office/drawing/2014/main" id="{2DAE7548-A361-B82A-F0D7-7949AC577CF7}"/>
              </a:ext>
            </a:extLst>
          </p:cNvPr>
          <p:cNvSpPr/>
          <p:nvPr/>
        </p:nvSpPr>
        <p:spPr bwMode="gray">
          <a:xfrm>
            <a:off x="8079000" y="1554480"/>
            <a:ext cx="3676119" cy="4465320"/>
          </a:xfrm>
          <a:prstGeom prst="rect">
            <a:avLst/>
          </a:prstGeom>
          <a:solidFill>
            <a:srgbClr val="E3E8E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274320" bIns="137160" numCol="1" spcCol="0" rtlCol="0" fromWordArt="0" anchor="t" anchorCtr="0" forceAA="0" compatLnSpc="1">
            <a:prstTxWarp prst="textNoShape">
              <a:avLst/>
            </a:prstTxWarp>
            <a:noAutofit/>
          </a:bodyPr>
          <a:lstStyle/>
          <a:p>
            <a:pPr marL="0" indent="0">
              <a:spcBef>
                <a:spcPts val="600"/>
              </a:spcBef>
              <a:buNone/>
            </a:pPr>
            <a:r>
              <a:rPr lang="en-US" sz="1250" b="1" dirty="0">
                <a:solidFill>
                  <a:sysClr val="windowText" lastClr="000000"/>
                </a:solidFill>
              </a:rPr>
              <a:t>Observations</a:t>
            </a:r>
            <a:endParaRPr lang="en-US" sz="1200" dirty="0">
              <a:solidFill>
                <a:schemeClr val="tx1"/>
              </a:solidFill>
            </a:endParaRPr>
          </a:p>
          <a:p>
            <a:pPr>
              <a:spcBef>
                <a:spcPts val="600"/>
              </a:spcBef>
              <a:spcAft>
                <a:spcPts val="600"/>
              </a:spcAft>
            </a:pPr>
            <a:r>
              <a:rPr lang="en-US" sz="1050" dirty="0">
                <a:solidFill>
                  <a:schemeClr val="tx1"/>
                </a:solidFill>
              </a:rPr>
              <a:t>In 2020, </a:t>
            </a:r>
            <a:r>
              <a:rPr lang="en-US" sz="1050" b="1" dirty="0">
                <a:solidFill>
                  <a:schemeClr val="tx1"/>
                </a:solidFill>
              </a:rPr>
              <a:t>68% of funding for solar PV came from private sources</a:t>
            </a:r>
            <a:r>
              <a:rPr lang="en-US" sz="1050" dirty="0">
                <a:solidFill>
                  <a:schemeClr val="tx1"/>
                </a:solidFill>
              </a:rPr>
              <a:t>.</a:t>
            </a:r>
          </a:p>
          <a:p>
            <a:pPr lvl="1">
              <a:spcAft>
                <a:spcPts val="600"/>
              </a:spcAft>
            </a:pPr>
            <a:r>
              <a:rPr lang="en-US" sz="850" dirty="0">
                <a:solidFill>
                  <a:schemeClr val="tx1"/>
                </a:solidFill>
              </a:rPr>
              <a:t>Private capital tends to flow to regions with low risk, making public investment in regions like Sub-Saharan Africa necessary.</a:t>
            </a:r>
          </a:p>
          <a:p>
            <a:pPr lvl="1">
              <a:spcAft>
                <a:spcPts val="600"/>
              </a:spcAft>
            </a:pPr>
            <a:r>
              <a:rPr lang="en-US" sz="850" dirty="0">
                <a:solidFill>
                  <a:schemeClr val="tx1"/>
                </a:solidFill>
              </a:rPr>
              <a:t>State-owned financial institutions and national development finance institutions provided most of the public funding for renewable energy in 2020.</a:t>
            </a:r>
          </a:p>
          <a:p>
            <a:pPr>
              <a:spcBef>
                <a:spcPts val="600"/>
              </a:spcBef>
              <a:spcAft>
                <a:spcPts val="600"/>
              </a:spcAft>
            </a:pPr>
            <a:r>
              <a:rPr lang="en-US" sz="1050" b="1" dirty="0">
                <a:solidFill>
                  <a:schemeClr val="tx1"/>
                </a:solidFill>
              </a:rPr>
              <a:t>Households and individuals </a:t>
            </a:r>
            <a:r>
              <a:rPr lang="en-US" sz="1050" dirty="0">
                <a:solidFill>
                  <a:schemeClr val="tx1"/>
                </a:solidFill>
              </a:rPr>
              <a:t>accounted for 10% of investment in all renewable energy in 2020 — </a:t>
            </a:r>
            <a:r>
              <a:rPr lang="en-US" sz="1050" b="1" dirty="0">
                <a:solidFill>
                  <a:schemeClr val="tx1"/>
                </a:solidFill>
              </a:rPr>
              <a:t>85% of that for solar PV</a:t>
            </a:r>
            <a:r>
              <a:rPr lang="en-US" sz="1050" dirty="0">
                <a:solidFill>
                  <a:schemeClr val="tx1"/>
                </a:solidFill>
              </a:rPr>
              <a:t>.</a:t>
            </a:r>
          </a:p>
          <a:p>
            <a:pPr>
              <a:spcBef>
                <a:spcPts val="600"/>
              </a:spcBef>
              <a:spcAft>
                <a:spcPts val="600"/>
              </a:spcAft>
            </a:pPr>
            <a:r>
              <a:rPr lang="en-US" sz="1050" b="1" dirty="0">
                <a:solidFill>
                  <a:schemeClr val="tx1"/>
                </a:solidFill>
              </a:rPr>
              <a:t>Commercial financial institutions </a:t>
            </a:r>
            <a:r>
              <a:rPr lang="en-US" sz="1050" dirty="0">
                <a:solidFill>
                  <a:schemeClr val="tx1"/>
                </a:solidFill>
              </a:rPr>
              <a:t>and </a:t>
            </a:r>
            <a:r>
              <a:rPr lang="en-US" sz="1050" b="1" dirty="0">
                <a:solidFill>
                  <a:schemeClr val="tx1"/>
                </a:solidFill>
              </a:rPr>
              <a:t>corporations</a:t>
            </a:r>
            <a:r>
              <a:rPr lang="en-US" sz="1050" dirty="0">
                <a:solidFill>
                  <a:schemeClr val="tx1"/>
                </a:solidFill>
              </a:rPr>
              <a:t> accounted for </a:t>
            </a:r>
            <a:r>
              <a:rPr lang="en-US" sz="1050" b="1" dirty="0">
                <a:solidFill>
                  <a:schemeClr val="tx1"/>
                </a:solidFill>
              </a:rPr>
              <a:t>~59% </a:t>
            </a:r>
            <a:r>
              <a:rPr lang="en-US" sz="1050" dirty="0">
                <a:solidFill>
                  <a:schemeClr val="tx1"/>
                </a:solidFill>
              </a:rPr>
              <a:t>of all renewable energy investment in 2020.</a:t>
            </a:r>
          </a:p>
          <a:p>
            <a:pPr>
              <a:spcBef>
                <a:spcPts val="600"/>
              </a:spcBef>
              <a:spcAft>
                <a:spcPts val="600"/>
              </a:spcAft>
            </a:pPr>
            <a:r>
              <a:rPr lang="en-US" sz="1050" b="1" dirty="0">
                <a:solidFill>
                  <a:schemeClr val="tx1"/>
                </a:solidFill>
              </a:rPr>
              <a:t>Institutional investors </a:t>
            </a:r>
            <a:r>
              <a:rPr lang="en-US" sz="1050" dirty="0">
                <a:solidFill>
                  <a:schemeClr val="tx1"/>
                </a:solidFill>
              </a:rPr>
              <a:t>accounted for only 1% of investment in renewable energy in 2020 and tend to favor established technologies like solar PV and onshore wind.</a:t>
            </a:r>
          </a:p>
          <a:p>
            <a:pPr lvl="1">
              <a:spcAft>
                <a:spcPts val="600"/>
              </a:spcAft>
            </a:pPr>
            <a:r>
              <a:rPr lang="en-US" sz="850" dirty="0">
                <a:solidFill>
                  <a:schemeClr val="tx1"/>
                </a:solidFill>
              </a:rPr>
              <a:t>In 2020, solar PV accounted for 74% of renewable energy funding by institutional investors. </a:t>
            </a:r>
          </a:p>
        </p:txBody>
      </p:sp>
      <p:grpSp>
        <p:nvGrpSpPr>
          <p:cNvPr id="2" name="Group 1">
            <a:extLst>
              <a:ext uri="{FF2B5EF4-FFF2-40B4-BE49-F238E27FC236}">
                <a16:creationId xmlns:a16="http://schemas.microsoft.com/office/drawing/2014/main" id="{183D8432-F930-99C1-017E-E13EB01D6AB9}"/>
              </a:ext>
            </a:extLst>
          </p:cNvPr>
          <p:cNvGrpSpPr/>
          <p:nvPr/>
        </p:nvGrpSpPr>
        <p:grpSpPr>
          <a:xfrm>
            <a:off x="329183" y="1554480"/>
            <a:ext cx="3968103" cy="503663"/>
            <a:chOff x="329183" y="1612478"/>
            <a:chExt cx="3968103" cy="503663"/>
          </a:xfrm>
        </p:grpSpPr>
        <p:sp>
          <p:nvSpPr>
            <p:cNvPr id="41" name="btfpColumnHeaderBoxText334488">
              <a:extLst>
                <a:ext uri="{FF2B5EF4-FFF2-40B4-BE49-F238E27FC236}">
                  <a16:creationId xmlns:a16="http://schemas.microsoft.com/office/drawing/2014/main" id="{AAE60A6D-CBB9-B909-A7A9-BA9D12B25304}"/>
                </a:ext>
              </a:extLst>
            </p:cNvPr>
            <p:cNvSpPr txBox="1"/>
            <p:nvPr/>
          </p:nvSpPr>
          <p:spPr bwMode="gray">
            <a:xfrm>
              <a:off x="329183" y="1612478"/>
              <a:ext cx="3968103" cy="503663"/>
            </a:xfrm>
            <a:prstGeom prst="rect">
              <a:avLst/>
            </a:prstGeom>
            <a:noFill/>
          </p:spPr>
          <p:txBody>
            <a:bodyPr vert="horz" wrap="square" lIns="36036" tIns="36036" rIns="36036" bIns="36036" rtlCol="0" anchor="b">
              <a:spAutoFit/>
            </a:bodyPr>
            <a:lstStyle/>
            <a:p>
              <a:pPr marL="0" indent="0">
                <a:spcBef>
                  <a:spcPts val="0"/>
                </a:spcBef>
                <a:buNone/>
              </a:pPr>
              <a:r>
                <a:rPr lang="en-US" sz="1400" b="1" dirty="0">
                  <a:solidFill>
                    <a:srgbClr val="000000"/>
                  </a:solidFill>
                </a:rPr>
                <a:t>Global renewable energy finance, </a:t>
              </a:r>
            </a:p>
            <a:p>
              <a:pPr marL="0" indent="0">
                <a:spcBef>
                  <a:spcPts val="0"/>
                </a:spcBef>
                <a:buNone/>
              </a:pPr>
              <a:r>
                <a:rPr lang="en-US" sz="1400" b="1" dirty="0">
                  <a:solidFill>
                    <a:srgbClr val="000000"/>
                  </a:solidFill>
                </a:rPr>
                <a:t>by type of investor (2020)</a:t>
              </a:r>
            </a:p>
          </p:txBody>
        </p:sp>
        <p:cxnSp>
          <p:nvCxnSpPr>
            <p:cNvPr id="42" name="btfpColumnHeaderBoxLine334488">
              <a:extLst>
                <a:ext uri="{FF2B5EF4-FFF2-40B4-BE49-F238E27FC236}">
                  <a16:creationId xmlns:a16="http://schemas.microsoft.com/office/drawing/2014/main" id="{ADA02B5D-6B47-8BA3-A7B4-D6B8B0C05C33}"/>
                </a:ext>
              </a:extLst>
            </p:cNvPr>
            <p:cNvCxnSpPr>
              <a:cxnSpLocks/>
            </p:cNvCxnSpPr>
            <p:nvPr/>
          </p:nvCxnSpPr>
          <p:spPr bwMode="gray">
            <a:xfrm>
              <a:off x="329183" y="2116141"/>
              <a:ext cx="3685935"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888" name="Rectangle 887">
            <a:extLst>
              <a:ext uri="{FF2B5EF4-FFF2-40B4-BE49-F238E27FC236}">
                <a16:creationId xmlns:a16="http://schemas.microsoft.com/office/drawing/2014/main" id="{6D55E3C9-7B20-FE2A-8DF8-819EA9F0E6CA}"/>
              </a:ext>
            </a:extLst>
          </p:cNvPr>
          <p:cNvSpPr/>
          <p:nvPr>
            <p:custDataLst>
              <p:tags r:id="rId24"/>
            </p:custDataLst>
          </p:nvPr>
        </p:nvSpPr>
        <p:spPr bwMode="auto">
          <a:xfrm>
            <a:off x="2643188" y="3921125"/>
            <a:ext cx="179388" cy="133350"/>
          </a:xfrm>
          <a:prstGeom prst="rect">
            <a:avLst/>
          </a:prstGeom>
          <a:solidFill>
            <a:srgbClr val="E6BFE6"/>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83" name="Rectangle 882">
            <a:extLst>
              <a:ext uri="{FF2B5EF4-FFF2-40B4-BE49-F238E27FC236}">
                <a16:creationId xmlns:a16="http://schemas.microsoft.com/office/drawing/2014/main" id="{D6A4E5D6-BCA7-A387-CD66-149485EE8D60}"/>
              </a:ext>
            </a:extLst>
          </p:cNvPr>
          <p:cNvSpPr/>
          <p:nvPr>
            <p:custDataLst>
              <p:tags r:id="rId25"/>
            </p:custDataLst>
          </p:nvPr>
        </p:nvSpPr>
        <p:spPr bwMode="auto">
          <a:xfrm>
            <a:off x="2643188" y="2447925"/>
            <a:ext cx="179388" cy="133350"/>
          </a:xfrm>
          <a:prstGeom prst="rect">
            <a:avLst/>
          </a:prstGeom>
          <a:solidFill>
            <a:schemeClr val="accent3"/>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92" name="Rectangle 891">
            <a:extLst>
              <a:ext uri="{FF2B5EF4-FFF2-40B4-BE49-F238E27FC236}">
                <a16:creationId xmlns:a16="http://schemas.microsoft.com/office/drawing/2014/main" id="{B2BF90E6-8182-029B-0ECD-3FFA3F5F847B}"/>
              </a:ext>
            </a:extLst>
          </p:cNvPr>
          <p:cNvSpPr/>
          <p:nvPr>
            <p:custDataLst>
              <p:tags r:id="rId26"/>
            </p:custDataLst>
          </p:nvPr>
        </p:nvSpPr>
        <p:spPr bwMode="auto">
          <a:xfrm>
            <a:off x="2643188" y="4886325"/>
            <a:ext cx="179388" cy="133350"/>
          </a:xfrm>
          <a:prstGeom prst="rect">
            <a:avLst/>
          </a:prstGeom>
          <a:solidFill>
            <a:srgbClr val="9DB1CF"/>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84" name="Rectangle 883">
            <a:extLst>
              <a:ext uri="{FF2B5EF4-FFF2-40B4-BE49-F238E27FC236}">
                <a16:creationId xmlns:a16="http://schemas.microsoft.com/office/drawing/2014/main" id="{4568C400-4FDD-3DA2-4305-6E9A7A5FCCEA}"/>
              </a:ext>
            </a:extLst>
          </p:cNvPr>
          <p:cNvSpPr/>
          <p:nvPr>
            <p:custDataLst>
              <p:tags r:id="rId27"/>
            </p:custDataLst>
          </p:nvPr>
        </p:nvSpPr>
        <p:spPr bwMode="auto">
          <a:xfrm>
            <a:off x="2643188" y="2803525"/>
            <a:ext cx="179388" cy="133350"/>
          </a:xfrm>
          <a:prstGeom prst="rect">
            <a:avLst/>
          </a:prstGeom>
          <a:solidFill>
            <a:schemeClr val="accent4"/>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91" name="Rectangle 890">
            <a:extLst>
              <a:ext uri="{FF2B5EF4-FFF2-40B4-BE49-F238E27FC236}">
                <a16:creationId xmlns:a16="http://schemas.microsoft.com/office/drawing/2014/main" id="{57598136-CB38-0DEC-61ED-8ADE2ABE473B}"/>
              </a:ext>
            </a:extLst>
          </p:cNvPr>
          <p:cNvSpPr/>
          <p:nvPr>
            <p:custDataLst>
              <p:tags r:id="rId28"/>
            </p:custDataLst>
          </p:nvPr>
        </p:nvSpPr>
        <p:spPr bwMode="auto">
          <a:xfrm>
            <a:off x="2643188" y="4683125"/>
            <a:ext cx="179388" cy="133350"/>
          </a:xfrm>
          <a:prstGeom prst="rect">
            <a:avLst/>
          </a:prstGeom>
          <a:solidFill>
            <a:srgbClr val="C3CFE1"/>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85" name="Rectangle 884">
            <a:extLst>
              <a:ext uri="{FF2B5EF4-FFF2-40B4-BE49-F238E27FC236}">
                <a16:creationId xmlns:a16="http://schemas.microsoft.com/office/drawing/2014/main" id="{867F49CA-EDD5-BE85-EC32-9F5912F6D29E}"/>
              </a:ext>
            </a:extLst>
          </p:cNvPr>
          <p:cNvSpPr/>
          <p:nvPr>
            <p:custDataLst>
              <p:tags r:id="rId29"/>
            </p:custDataLst>
          </p:nvPr>
        </p:nvSpPr>
        <p:spPr bwMode="auto">
          <a:xfrm>
            <a:off x="2643188" y="3006725"/>
            <a:ext cx="179388" cy="133350"/>
          </a:xfrm>
          <a:prstGeom prst="rect">
            <a:avLst/>
          </a:prstGeom>
          <a:solidFill>
            <a:schemeClr val="accent5"/>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90" name="Rectangle 889">
            <a:extLst>
              <a:ext uri="{FF2B5EF4-FFF2-40B4-BE49-F238E27FC236}">
                <a16:creationId xmlns:a16="http://schemas.microsoft.com/office/drawing/2014/main" id="{AB985EBB-76CB-A05B-2E19-003B7CDC9E3F}"/>
              </a:ext>
            </a:extLst>
          </p:cNvPr>
          <p:cNvSpPr/>
          <p:nvPr>
            <p:custDataLst>
              <p:tags r:id="rId30"/>
            </p:custDataLst>
          </p:nvPr>
        </p:nvSpPr>
        <p:spPr bwMode="auto">
          <a:xfrm>
            <a:off x="2643188" y="4479925"/>
            <a:ext cx="179388" cy="133350"/>
          </a:xfrm>
          <a:prstGeom prst="rect">
            <a:avLst/>
          </a:prstGeom>
          <a:solidFill>
            <a:srgbClr val="6BCCF5"/>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86" name="Rectangle 885">
            <a:extLst>
              <a:ext uri="{FF2B5EF4-FFF2-40B4-BE49-F238E27FC236}">
                <a16:creationId xmlns:a16="http://schemas.microsoft.com/office/drawing/2014/main" id="{989BA828-1714-41DD-EF53-8126E380DE89}"/>
              </a:ext>
            </a:extLst>
          </p:cNvPr>
          <p:cNvSpPr/>
          <p:nvPr>
            <p:custDataLst>
              <p:tags r:id="rId31"/>
            </p:custDataLst>
          </p:nvPr>
        </p:nvSpPr>
        <p:spPr bwMode="auto">
          <a:xfrm>
            <a:off x="2643188" y="3362325"/>
            <a:ext cx="179388" cy="133350"/>
          </a:xfrm>
          <a:prstGeom prst="rect">
            <a:avLst/>
          </a:prstGeom>
          <a:solidFill>
            <a:schemeClr val="accent6"/>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89" name="Rectangle 888">
            <a:extLst>
              <a:ext uri="{FF2B5EF4-FFF2-40B4-BE49-F238E27FC236}">
                <a16:creationId xmlns:a16="http://schemas.microsoft.com/office/drawing/2014/main" id="{F7F84735-ABAC-945F-A486-12ADF6FB5B6F}"/>
              </a:ext>
            </a:extLst>
          </p:cNvPr>
          <p:cNvSpPr/>
          <p:nvPr>
            <p:custDataLst>
              <p:tags r:id="rId32"/>
            </p:custDataLst>
          </p:nvPr>
        </p:nvSpPr>
        <p:spPr bwMode="auto">
          <a:xfrm>
            <a:off x="2643188" y="4124325"/>
            <a:ext cx="179388" cy="133350"/>
          </a:xfrm>
          <a:prstGeom prst="rect">
            <a:avLst/>
          </a:prstGeom>
          <a:solidFill>
            <a:srgbClr val="B7DD9E"/>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87" name="Rectangle 886">
            <a:extLst>
              <a:ext uri="{FF2B5EF4-FFF2-40B4-BE49-F238E27FC236}">
                <a16:creationId xmlns:a16="http://schemas.microsoft.com/office/drawing/2014/main" id="{C6171ECA-26CB-0081-E01A-36ECA55B40D0}"/>
              </a:ext>
            </a:extLst>
          </p:cNvPr>
          <p:cNvSpPr/>
          <p:nvPr>
            <p:custDataLst>
              <p:tags r:id="rId33"/>
            </p:custDataLst>
          </p:nvPr>
        </p:nvSpPr>
        <p:spPr bwMode="auto">
          <a:xfrm>
            <a:off x="2643188" y="3565525"/>
            <a:ext cx="179388" cy="133350"/>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920" name="Rectangle 919">
            <a:extLst>
              <a:ext uri="{FF2B5EF4-FFF2-40B4-BE49-F238E27FC236}">
                <a16:creationId xmlns:a16="http://schemas.microsoft.com/office/drawing/2014/main" id="{3AFEACB5-A26E-4B42-6725-AA961CDD148B}"/>
              </a:ext>
            </a:extLst>
          </p:cNvPr>
          <p:cNvSpPr/>
          <p:nvPr>
            <p:custDataLst>
              <p:tags r:id="rId34"/>
            </p:custDataLst>
          </p:nvPr>
        </p:nvSpPr>
        <p:spPr bwMode="auto">
          <a:xfrm>
            <a:off x="2643188" y="5241925"/>
            <a:ext cx="179388" cy="133350"/>
          </a:xfrm>
          <a:prstGeom prst="rect">
            <a:avLst/>
          </a:prstGeom>
          <a:solidFill>
            <a:srgbClr val="6F8DB9"/>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684" name="Text Placeholder 10">
            <a:extLst>
              <a:ext uri="{FF2B5EF4-FFF2-40B4-BE49-F238E27FC236}">
                <a16:creationId xmlns:a16="http://schemas.microsoft.com/office/drawing/2014/main" id="{FB34F297-D5A9-9046-311E-B9A59359BE79}"/>
              </a:ext>
            </a:extLst>
          </p:cNvPr>
          <p:cNvSpPr txBox="1">
            <a:spLocks/>
          </p:cNvSpPr>
          <p:nvPr>
            <p:custDataLst>
              <p:tags r:id="rId35"/>
            </p:custDataLst>
          </p:nvPr>
        </p:nvSpPr>
        <p:spPr bwMode="auto">
          <a:xfrm>
            <a:off x="2873376" y="3916363"/>
            <a:ext cx="13827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000">
                <a:effectLst/>
              </a:rPr>
              <a:t>State-Owned Enterprises</a:t>
            </a:r>
            <a:endParaRPr lang="en-US" sz="1000"/>
          </a:p>
        </p:txBody>
      </p:sp>
      <p:sp>
        <p:nvSpPr>
          <p:cNvPr id="685" name="Text Placeholder 10">
            <a:extLst>
              <a:ext uri="{FF2B5EF4-FFF2-40B4-BE49-F238E27FC236}">
                <a16:creationId xmlns:a16="http://schemas.microsoft.com/office/drawing/2014/main" id="{234C7D6B-CFAB-B2A9-4C9E-3E82AFBBD9E0}"/>
              </a:ext>
            </a:extLst>
          </p:cNvPr>
          <p:cNvSpPr txBox="1">
            <a:spLocks/>
          </p:cNvSpPr>
          <p:nvPr>
            <p:custDataLst>
              <p:tags r:id="rId36"/>
            </p:custDataLst>
          </p:nvPr>
        </p:nvSpPr>
        <p:spPr bwMode="auto">
          <a:xfrm>
            <a:off x="2873375" y="4119563"/>
            <a:ext cx="1392238"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000"/>
              <a:t>Multilateral Development</a:t>
            </a:r>
          </a:p>
          <a:p>
            <a:pPr marL="0" indent="0">
              <a:spcBef>
                <a:spcPct val="0"/>
              </a:spcBef>
              <a:spcAft>
                <a:spcPct val="0"/>
              </a:spcAft>
              <a:buNone/>
            </a:pPr>
            <a:r>
              <a:rPr lang="en-US" sz="1000"/>
              <a:t>Finance Institutions</a:t>
            </a:r>
          </a:p>
        </p:txBody>
      </p:sp>
      <p:sp>
        <p:nvSpPr>
          <p:cNvPr id="682" name="Text Placeholder 10">
            <a:extLst>
              <a:ext uri="{FF2B5EF4-FFF2-40B4-BE49-F238E27FC236}">
                <a16:creationId xmlns:a16="http://schemas.microsoft.com/office/drawing/2014/main" id="{305031E6-4198-CDAF-5CDB-95B2C76958EF}"/>
              </a:ext>
            </a:extLst>
          </p:cNvPr>
          <p:cNvSpPr txBox="1">
            <a:spLocks/>
          </p:cNvSpPr>
          <p:nvPr>
            <p:custDataLst>
              <p:tags r:id="rId37"/>
            </p:custDataLst>
          </p:nvPr>
        </p:nvSpPr>
        <p:spPr bwMode="auto">
          <a:xfrm>
            <a:off x="2873376" y="3560763"/>
            <a:ext cx="1243013"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sz="1000"/>
              <a:t>National Development</a:t>
            </a:r>
          </a:p>
          <a:p>
            <a:pPr marL="0" indent="0">
              <a:spcBef>
                <a:spcPct val="0"/>
              </a:spcBef>
              <a:spcAft>
                <a:spcPct val="0"/>
              </a:spcAft>
              <a:buNone/>
            </a:pPr>
            <a:r>
              <a:rPr lang="en-US" sz="1000"/>
              <a:t>Finance Institutions</a:t>
            </a:r>
          </a:p>
        </p:txBody>
      </p:sp>
      <p:sp>
        <p:nvSpPr>
          <p:cNvPr id="686" name="Text Placeholder 10">
            <a:extLst>
              <a:ext uri="{FF2B5EF4-FFF2-40B4-BE49-F238E27FC236}">
                <a16:creationId xmlns:a16="http://schemas.microsoft.com/office/drawing/2014/main" id="{DEEEC191-5DD1-7E32-E8E8-955546FC673B}"/>
              </a:ext>
            </a:extLst>
          </p:cNvPr>
          <p:cNvSpPr txBox="1">
            <a:spLocks/>
          </p:cNvSpPr>
          <p:nvPr>
            <p:custDataLst>
              <p:tags r:id="rId38"/>
            </p:custDataLst>
          </p:nvPr>
        </p:nvSpPr>
        <p:spPr bwMode="auto">
          <a:xfrm>
            <a:off x="2873376" y="4475163"/>
            <a:ext cx="695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6BAF00E-116D-4937-BF4D-C201435C3EF3}" type="datetime'''''''G''''''''''o''v''''''''e''''r''nme''''n''''t'''''''''''">
              <a:rPr lang="en-US" altLang="en-US" sz="1000" smtClean="0"/>
              <a:pPr marL="0" indent="0">
                <a:spcBef>
                  <a:spcPct val="0"/>
                </a:spcBef>
                <a:spcAft>
                  <a:spcPct val="0"/>
                </a:spcAft>
                <a:buNone/>
              </a:pPr>
              <a:t>Government</a:t>
            </a:fld>
            <a:endParaRPr lang="en-US" sz="1000"/>
          </a:p>
        </p:txBody>
      </p:sp>
      <p:sp>
        <p:nvSpPr>
          <p:cNvPr id="681" name="Text Placeholder 10">
            <a:extLst>
              <a:ext uri="{FF2B5EF4-FFF2-40B4-BE49-F238E27FC236}">
                <a16:creationId xmlns:a16="http://schemas.microsoft.com/office/drawing/2014/main" id="{2D98F062-9413-B65B-D136-F2775B4B88BF}"/>
              </a:ext>
            </a:extLst>
          </p:cNvPr>
          <p:cNvSpPr txBox="1">
            <a:spLocks/>
          </p:cNvSpPr>
          <p:nvPr>
            <p:custDataLst>
              <p:tags r:id="rId39"/>
            </p:custDataLst>
          </p:nvPr>
        </p:nvSpPr>
        <p:spPr bwMode="auto">
          <a:xfrm>
            <a:off x="2873375" y="3357563"/>
            <a:ext cx="12985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1041FB60-DC03-439F-8836-BC3607C5D8DC}" type="datetime'''H''''''o''useho''''l''d''s/I''''ndivi''''d''''''ua''ls'">
              <a:rPr lang="en-US" altLang="en-US" sz="1000" smtClean="0"/>
              <a:pPr marL="0" indent="0">
                <a:spcBef>
                  <a:spcPct val="0"/>
                </a:spcBef>
                <a:spcAft>
                  <a:spcPct val="0"/>
                </a:spcAft>
                <a:buNone/>
              </a:pPr>
              <a:t>Households/Individuals</a:t>
            </a:fld>
            <a:endParaRPr lang="en-US" sz="1000"/>
          </a:p>
        </p:txBody>
      </p:sp>
      <p:sp>
        <p:nvSpPr>
          <p:cNvPr id="687" name="Text Placeholder 10">
            <a:extLst>
              <a:ext uri="{FF2B5EF4-FFF2-40B4-BE49-F238E27FC236}">
                <a16:creationId xmlns:a16="http://schemas.microsoft.com/office/drawing/2014/main" id="{5011BF16-C1CA-6D9F-C354-3789C61D2B94}"/>
              </a:ext>
            </a:extLst>
          </p:cNvPr>
          <p:cNvSpPr txBox="1">
            <a:spLocks/>
          </p:cNvSpPr>
          <p:nvPr>
            <p:custDataLst>
              <p:tags r:id="rId40"/>
            </p:custDataLst>
          </p:nvPr>
        </p:nvSpPr>
        <p:spPr bwMode="auto">
          <a:xfrm>
            <a:off x="2873376" y="4678363"/>
            <a:ext cx="11858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A2630F7A-17FF-4980-A5B9-C67F8A6D96D0}" type="datetime'In''s''t''itu''t''''''''ional I''n''''''v''e''''st''ors'''">
              <a:rPr lang="en-US" altLang="en-US" sz="1000" smtClean="0"/>
              <a:pPr marL="0" indent="0">
                <a:spcBef>
                  <a:spcPct val="0"/>
                </a:spcBef>
                <a:spcAft>
                  <a:spcPct val="0"/>
                </a:spcAft>
                <a:buNone/>
              </a:pPr>
              <a:t>Institutional Investors</a:t>
            </a:fld>
            <a:endParaRPr lang="en-US" sz="1000"/>
          </a:p>
        </p:txBody>
      </p:sp>
      <p:sp>
        <p:nvSpPr>
          <p:cNvPr id="680" name="Text Placeholder 10">
            <a:extLst>
              <a:ext uri="{FF2B5EF4-FFF2-40B4-BE49-F238E27FC236}">
                <a16:creationId xmlns:a16="http://schemas.microsoft.com/office/drawing/2014/main" id="{967E2A71-F54F-C23B-9FF5-4F6507552C2D}"/>
              </a:ext>
            </a:extLst>
          </p:cNvPr>
          <p:cNvSpPr txBox="1">
            <a:spLocks/>
          </p:cNvSpPr>
          <p:nvPr>
            <p:custDataLst>
              <p:tags r:id="rId41"/>
            </p:custDataLst>
          </p:nvPr>
        </p:nvSpPr>
        <p:spPr bwMode="auto">
          <a:xfrm>
            <a:off x="2873375" y="3001963"/>
            <a:ext cx="1249363"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sz="1000"/>
              <a:t>State-Owned Financial</a:t>
            </a:r>
          </a:p>
          <a:p>
            <a:pPr marL="0" indent="0">
              <a:spcBef>
                <a:spcPct val="0"/>
              </a:spcBef>
              <a:spcAft>
                <a:spcPct val="0"/>
              </a:spcAft>
              <a:buNone/>
            </a:pPr>
            <a:r>
              <a:rPr lang="en-US" sz="1000"/>
              <a:t>Institutions</a:t>
            </a:r>
          </a:p>
        </p:txBody>
      </p:sp>
      <p:sp>
        <p:nvSpPr>
          <p:cNvPr id="688" name="Text Placeholder 10">
            <a:extLst>
              <a:ext uri="{FF2B5EF4-FFF2-40B4-BE49-F238E27FC236}">
                <a16:creationId xmlns:a16="http://schemas.microsoft.com/office/drawing/2014/main" id="{C16E6F3B-FA8C-7615-45F4-87527719B91E}"/>
              </a:ext>
            </a:extLst>
          </p:cNvPr>
          <p:cNvSpPr txBox="1">
            <a:spLocks/>
          </p:cNvSpPr>
          <p:nvPr>
            <p:custDataLst>
              <p:tags r:id="rId42"/>
            </p:custDataLst>
          </p:nvPr>
        </p:nvSpPr>
        <p:spPr bwMode="auto">
          <a:xfrm>
            <a:off x="2873376" y="4881563"/>
            <a:ext cx="1236663"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000"/>
              <a:t>Bilateral Development</a:t>
            </a:r>
          </a:p>
          <a:p>
            <a:pPr marL="0" indent="0">
              <a:spcBef>
                <a:spcPct val="0"/>
              </a:spcBef>
              <a:spcAft>
                <a:spcPct val="0"/>
              </a:spcAft>
              <a:buNone/>
            </a:pPr>
            <a:r>
              <a:rPr lang="en-US" sz="1000"/>
              <a:t>Finance Institutions</a:t>
            </a:r>
          </a:p>
        </p:txBody>
      </p:sp>
      <p:sp>
        <p:nvSpPr>
          <p:cNvPr id="679" name="Text Placeholder 10">
            <a:extLst>
              <a:ext uri="{FF2B5EF4-FFF2-40B4-BE49-F238E27FC236}">
                <a16:creationId xmlns:a16="http://schemas.microsoft.com/office/drawing/2014/main" id="{76D30BC5-9EEC-5FCB-9C81-3D15766A9080}"/>
              </a:ext>
            </a:extLst>
          </p:cNvPr>
          <p:cNvSpPr txBox="1">
            <a:spLocks/>
          </p:cNvSpPr>
          <p:nvPr>
            <p:custDataLst>
              <p:tags r:id="rId43"/>
            </p:custDataLst>
          </p:nvPr>
        </p:nvSpPr>
        <p:spPr bwMode="auto">
          <a:xfrm>
            <a:off x="2873375" y="2798763"/>
            <a:ext cx="660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E71A0633-C1BF-49F4-B668-51241167B98E}" type="datetime'C''or''''p''''''o''''''''''''ra''''''''ti''''o''''''''''''n'''">
              <a:rPr lang="en-US" altLang="en-US" sz="1000" smtClean="0"/>
              <a:pPr marL="0" indent="0">
                <a:spcBef>
                  <a:spcPct val="0"/>
                </a:spcBef>
                <a:spcAft>
                  <a:spcPct val="0"/>
                </a:spcAft>
                <a:buNone/>
              </a:pPr>
              <a:t>Corporation</a:t>
            </a:fld>
            <a:endParaRPr lang="en-US" sz="1000"/>
          </a:p>
        </p:txBody>
      </p:sp>
      <p:sp>
        <p:nvSpPr>
          <p:cNvPr id="915" name="Text Placeholder 10">
            <a:extLst>
              <a:ext uri="{FF2B5EF4-FFF2-40B4-BE49-F238E27FC236}">
                <a16:creationId xmlns:a16="http://schemas.microsoft.com/office/drawing/2014/main" id="{6CFA9D3E-404F-41D4-ED0F-996B8EF95EA6}"/>
              </a:ext>
            </a:extLst>
          </p:cNvPr>
          <p:cNvSpPr txBox="1">
            <a:spLocks/>
          </p:cNvSpPr>
          <p:nvPr>
            <p:custDataLst>
              <p:tags r:id="rId44"/>
            </p:custDataLst>
          </p:nvPr>
        </p:nvSpPr>
        <p:spPr bwMode="auto">
          <a:xfrm>
            <a:off x="2873375" y="5237163"/>
            <a:ext cx="3508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E225EF68-BE06-47E2-8D27-2429F0B8BE42}" type="datetime'''''''''''F''''''''u''''''''n''''ds'''''">
              <a:rPr lang="en-US" altLang="en-US" sz="1000" smtClean="0"/>
              <a:pPr marL="0" indent="0">
                <a:spcBef>
                  <a:spcPct val="0"/>
                </a:spcBef>
                <a:spcAft>
                  <a:spcPct val="0"/>
                </a:spcAft>
                <a:buNone/>
              </a:pPr>
              <a:t>Funds</a:t>
            </a:fld>
            <a:endParaRPr lang="en-US" sz="1000"/>
          </a:p>
        </p:txBody>
      </p:sp>
      <p:sp>
        <p:nvSpPr>
          <p:cNvPr id="678" name="Text Placeholder 10">
            <a:extLst>
              <a:ext uri="{FF2B5EF4-FFF2-40B4-BE49-F238E27FC236}">
                <a16:creationId xmlns:a16="http://schemas.microsoft.com/office/drawing/2014/main" id="{508940D6-1F65-1B0D-364D-00369985DA90}"/>
              </a:ext>
            </a:extLst>
          </p:cNvPr>
          <p:cNvSpPr txBox="1">
            <a:spLocks/>
          </p:cNvSpPr>
          <p:nvPr>
            <p:custDataLst>
              <p:tags r:id="rId45"/>
            </p:custDataLst>
          </p:nvPr>
        </p:nvSpPr>
        <p:spPr bwMode="auto">
          <a:xfrm>
            <a:off x="2873375" y="2443163"/>
            <a:ext cx="1254125"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sz="1000"/>
              <a:t>Commercial Financial </a:t>
            </a:r>
          </a:p>
          <a:p>
            <a:pPr marL="0" indent="0">
              <a:spcBef>
                <a:spcPct val="0"/>
              </a:spcBef>
              <a:spcAft>
                <a:spcPct val="0"/>
              </a:spcAft>
              <a:buNone/>
            </a:pPr>
            <a:r>
              <a:rPr lang="en-US" sz="1000"/>
              <a:t>Institutions</a:t>
            </a:r>
          </a:p>
        </p:txBody>
      </p:sp>
      <p:graphicFrame>
        <p:nvGraphicFramePr>
          <p:cNvPr id="903" name="Chart 902">
            <a:extLst>
              <a:ext uri="{FF2B5EF4-FFF2-40B4-BE49-F238E27FC236}">
                <a16:creationId xmlns:a16="http://schemas.microsoft.com/office/drawing/2014/main" id="{E3EB870D-D425-68AE-B435-D4CF6D00656B}"/>
              </a:ext>
            </a:extLst>
          </p:cNvPr>
          <p:cNvGraphicFramePr/>
          <p:nvPr>
            <p:custDataLst>
              <p:tags r:id="rId46"/>
            </p:custDataLst>
          </p:nvPr>
        </p:nvGraphicFramePr>
        <p:xfrm>
          <a:off x="4779963" y="2152650"/>
          <a:ext cx="2254250" cy="4124325"/>
        </p:xfrm>
        <a:graphic>
          <a:graphicData uri="http://schemas.openxmlformats.org/drawingml/2006/chart">
            <c:chart xmlns:c="http://schemas.openxmlformats.org/drawingml/2006/chart" xmlns:r="http://schemas.openxmlformats.org/officeDocument/2006/relationships" r:id="rId86"/>
          </a:graphicData>
        </a:graphic>
      </p:graphicFrame>
      <p:sp>
        <p:nvSpPr>
          <p:cNvPr id="30" name="Text Placeholder 10">
            <a:extLst>
              <a:ext uri="{FF2B5EF4-FFF2-40B4-BE49-F238E27FC236}">
                <a16:creationId xmlns:a16="http://schemas.microsoft.com/office/drawing/2014/main" id="{863D2BC6-F492-9E13-E3C9-A52EAD5E9387}"/>
              </a:ext>
            </a:extLst>
          </p:cNvPr>
          <p:cNvSpPr txBox="1">
            <a:spLocks/>
          </p:cNvSpPr>
          <p:nvPr>
            <p:custDataLst>
              <p:tags r:id="rId47"/>
            </p:custDataLst>
          </p:nvPr>
        </p:nvSpPr>
        <p:spPr bwMode="gray">
          <a:xfrm>
            <a:off x="4527550" y="5561013"/>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509B3547-297D-48A0-99AD-322472A5596F}" type="datetime'''''''''''''''1''''''''0''''%'">
              <a:rPr lang="en-US" altLang="en-US" sz="1200" smtClean="0"/>
              <a:pPr marL="0" indent="0" algn="r">
                <a:spcBef>
                  <a:spcPct val="0"/>
                </a:spcBef>
                <a:spcAft>
                  <a:spcPct val="0"/>
                </a:spcAft>
                <a:buNone/>
              </a:pPr>
              <a:t>10%</a:t>
            </a:fld>
            <a:endParaRPr lang="en-US" sz="1200"/>
          </a:p>
        </p:txBody>
      </p:sp>
      <p:sp>
        <p:nvSpPr>
          <p:cNvPr id="31" name="Text Placeholder 10">
            <a:extLst>
              <a:ext uri="{FF2B5EF4-FFF2-40B4-BE49-F238E27FC236}">
                <a16:creationId xmlns:a16="http://schemas.microsoft.com/office/drawing/2014/main" id="{C4E45BBA-831E-7EC4-A0D6-BCC0938B85B7}"/>
              </a:ext>
            </a:extLst>
          </p:cNvPr>
          <p:cNvSpPr txBox="1">
            <a:spLocks/>
          </p:cNvSpPr>
          <p:nvPr>
            <p:custDataLst>
              <p:tags r:id="rId48"/>
            </p:custDataLst>
          </p:nvPr>
        </p:nvSpPr>
        <p:spPr bwMode="gray">
          <a:xfrm>
            <a:off x="4527550" y="5202238"/>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80D910EE-A9A8-4FA9-8434-1E7ACBBCBCE8}" type="datetime'2''''''''0''%'''''''''''''''''''''''''''''''''''''''''''''''">
              <a:rPr lang="en-US" altLang="en-US" sz="1200" smtClean="0"/>
              <a:pPr marL="0" indent="0" algn="r">
                <a:spcBef>
                  <a:spcPct val="0"/>
                </a:spcBef>
                <a:spcAft>
                  <a:spcPct val="0"/>
                </a:spcAft>
                <a:buNone/>
              </a:pPr>
              <a:t>20%</a:t>
            </a:fld>
            <a:endParaRPr lang="en-US" sz="1200"/>
          </a:p>
        </p:txBody>
      </p:sp>
      <p:sp>
        <p:nvSpPr>
          <p:cNvPr id="32" name="Text Placeholder 10">
            <a:extLst>
              <a:ext uri="{FF2B5EF4-FFF2-40B4-BE49-F238E27FC236}">
                <a16:creationId xmlns:a16="http://schemas.microsoft.com/office/drawing/2014/main" id="{1855FEEA-6282-77C4-87E3-3AB306D62FE7}"/>
              </a:ext>
            </a:extLst>
          </p:cNvPr>
          <p:cNvSpPr txBox="1">
            <a:spLocks/>
          </p:cNvSpPr>
          <p:nvPr>
            <p:custDataLst>
              <p:tags r:id="rId49"/>
            </p:custDataLst>
          </p:nvPr>
        </p:nvSpPr>
        <p:spPr bwMode="gray">
          <a:xfrm>
            <a:off x="4527550" y="4841875"/>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B1663EF8-D45B-43AC-A552-0CD1F59B3F2F}" type="datetime'''''''''''''''''''''''''''3''''0''''''%'''''''''">
              <a:rPr lang="en-US" altLang="en-US" sz="1200" smtClean="0"/>
              <a:pPr marL="0" indent="0" algn="r">
                <a:spcBef>
                  <a:spcPct val="0"/>
                </a:spcBef>
                <a:spcAft>
                  <a:spcPct val="0"/>
                </a:spcAft>
                <a:buNone/>
              </a:pPr>
              <a:t>30%</a:t>
            </a:fld>
            <a:endParaRPr lang="en-US" sz="1200"/>
          </a:p>
        </p:txBody>
      </p:sp>
      <p:sp>
        <p:nvSpPr>
          <p:cNvPr id="33" name="Text Placeholder 10">
            <a:extLst>
              <a:ext uri="{FF2B5EF4-FFF2-40B4-BE49-F238E27FC236}">
                <a16:creationId xmlns:a16="http://schemas.microsoft.com/office/drawing/2014/main" id="{41C46DA7-645D-9462-D9A4-E0F68D65F2E5}"/>
              </a:ext>
            </a:extLst>
          </p:cNvPr>
          <p:cNvSpPr txBox="1">
            <a:spLocks/>
          </p:cNvSpPr>
          <p:nvPr>
            <p:custDataLst>
              <p:tags r:id="rId50"/>
            </p:custDataLst>
          </p:nvPr>
        </p:nvSpPr>
        <p:spPr bwMode="gray">
          <a:xfrm>
            <a:off x="4527550" y="4483100"/>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A2FE60AB-FF95-45BD-8C60-3ABE873DDD5C}" type="datetime'''''4''0''%'''''''''''''''''''''''''''''''''''''''''''''''">
              <a:rPr lang="en-US" altLang="en-US" sz="1200" smtClean="0"/>
              <a:pPr marL="0" indent="0" algn="r">
                <a:spcBef>
                  <a:spcPct val="0"/>
                </a:spcBef>
                <a:spcAft>
                  <a:spcPct val="0"/>
                </a:spcAft>
                <a:buNone/>
              </a:pPr>
              <a:t>40%</a:t>
            </a:fld>
            <a:endParaRPr lang="en-US" sz="1200"/>
          </a:p>
        </p:txBody>
      </p:sp>
      <p:sp>
        <p:nvSpPr>
          <p:cNvPr id="34" name="Text Placeholder 10">
            <a:extLst>
              <a:ext uri="{FF2B5EF4-FFF2-40B4-BE49-F238E27FC236}">
                <a16:creationId xmlns:a16="http://schemas.microsoft.com/office/drawing/2014/main" id="{2F284ADD-E2A8-0F75-C8CB-CA87341817CC}"/>
              </a:ext>
            </a:extLst>
          </p:cNvPr>
          <p:cNvSpPr txBox="1">
            <a:spLocks/>
          </p:cNvSpPr>
          <p:nvPr>
            <p:custDataLst>
              <p:tags r:id="rId51"/>
            </p:custDataLst>
          </p:nvPr>
        </p:nvSpPr>
        <p:spPr bwMode="gray">
          <a:xfrm>
            <a:off x="4527550" y="4124325"/>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84219AFF-7845-4484-BCC7-FBDBDADC6D34}" type="datetime'''''''''''''''''5''''''''0''''''''''%'''''''''''">
              <a:rPr lang="en-US" altLang="en-US" sz="1200" smtClean="0"/>
              <a:pPr marL="0" indent="0" algn="r">
                <a:spcBef>
                  <a:spcPct val="0"/>
                </a:spcBef>
                <a:spcAft>
                  <a:spcPct val="0"/>
                </a:spcAft>
                <a:buNone/>
              </a:pPr>
              <a:t>50%</a:t>
            </a:fld>
            <a:endParaRPr lang="en-US" sz="1200"/>
          </a:p>
        </p:txBody>
      </p:sp>
      <p:sp>
        <p:nvSpPr>
          <p:cNvPr id="35" name="Text Placeholder 10">
            <a:extLst>
              <a:ext uri="{FF2B5EF4-FFF2-40B4-BE49-F238E27FC236}">
                <a16:creationId xmlns:a16="http://schemas.microsoft.com/office/drawing/2014/main" id="{4CE2290D-E16D-53B0-CD71-5C6D2D304D70}"/>
              </a:ext>
            </a:extLst>
          </p:cNvPr>
          <p:cNvSpPr txBox="1">
            <a:spLocks/>
          </p:cNvSpPr>
          <p:nvPr>
            <p:custDataLst>
              <p:tags r:id="rId52"/>
            </p:custDataLst>
          </p:nvPr>
        </p:nvSpPr>
        <p:spPr bwMode="gray">
          <a:xfrm>
            <a:off x="4527550" y="3765550"/>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4D73976C-EE3A-438F-80CA-3E0877CEEA7C}" type="datetime'''''''''6''''''''''''''''''''''0''''''''''''%'''''">
              <a:rPr lang="en-US" altLang="en-US" sz="1200" smtClean="0"/>
              <a:pPr marL="0" indent="0" algn="r">
                <a:spcBef>
                  <a:spcPct val="0"/>
                </a:spcBef>
                <a:spcAft>
                  <a:spcPct val="0"/>
                </a:spcAft>
                <a:buNone/>
              </a:pPr>
              <a:t>60%</a:t>
            </a:fld>
            <a:endParaRPr lang="en-US" sz="1200"/>
          </a:p>
        </p:txBody>
      </p:sp>
      <p:sp>
        <p:nvSpPr>
          <p:cNvPr id="36" name="Text Placeholder 10">
            <a:extLst>
              <a:ext uri="{FF2B5EF4-FFF2-40B4-BE49-F238E27FC236}">
                <a16:creationId xmlns:a16="http://schemas.microsoft.com/office/drawing/2014/main" id="{D93CFAB0-B31F-EF2C-9678-2E087D8280E5}"/>
              </a:ext>
            </a:extLst>
          </p:cNvPr>
          <p:cNvSpPr txBox="1">
            <a:spLocks/>
          </p:cNvSpPr>
          <p:nvPr>
            <p:custDataLst>
              <p:tags r:id="rId53"/>
            </p:custDataLst>
          </p:nvPr>
        </p:nvSpPr>
        <p:spPr bwMode="gray">
          <a:xfrm>
            <a:off x="4527550" y="3406775"/>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E1749418-B549-40F7-BCCD-1D472B4801B1}" type="datetime'''''''7''''0''''''''''''''''''''''''%'''''''''''''''''''''">
              <a:rPr lang="en-US" altLang="en-US" sz="1200" smtClean="0"/>
              <a:pPr marL="0" indent="0" algn="r">
                <a:spcBef>
                  <a:spcPct val="0"/>
                </a:spcBef>
                <a:spcAft>
                  <a:spcPct val="0"/>
                </a:spcAft>
                <a:buNone/>
              </a:pPr>
              <a:t>70%</a:t>
            </a:fld>
            <a:endParaRPr lang="en-US" sz="1200"/>
          </a:p>
        </p:txBody>
      </p:sp>
      <p:sp>
        <p:nvSpPr>
          <p:cNvPr id="37" name="Text Placeholder 10">
            <a:extLst>
              <a:ext uri="{FF2B5EF4-FFF2-40B4-BE49-F238E27FC236}">
                <a16:creationId xmlns:a16="http://schemas.microsoft.com/office/drawing/2014/main" id="{7B826D95-B0E6-4453-9920-DBAFE8A0431B}"/>
              </a:ext>
            </a:extLst>
          </p:cNvPr>
          <p:cNvSpPr>
            <a:spLocks/>
          </p:cNvSpPr>
          <p:nvPr>
            <p:custDataLst>
              <p:tags r:id="rId54"/>
            </p:custDataLst>
          </p:nvPr>
        </p:nvSpPr>
        <p:spPr bwMode="gray">
          <a:xfrm>
            <a:off x="4611688" y="5919788"/>
            <a:ext cx="2190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C7B987D2-B470-4FC6-B14E-8603B145C51D}" type="datetime'''''''''''''''''''''''0''%'''''''''''''''''''''''''''''''''">
              <a:rPr lang="en-US" altLang="en-US" sz="1200" smtClean="0"/>
              <a:pPr marL="0" lvl="0" indent="0" algn="r">
                <a:spcBef>
                  <a:spcPct val="0"/>
                </a:spcBef>
                <a:spcAft>
                  <a:spcPct val="0"/>
                </a:spcAft>
                <a:buNone/>
              </a:pPr>
              <a:t>0%</a:t>
            </a:fld>
            <a:endParaRPr lang="en-US" sz="1200"/>
          </a:p>
        </p:txBody>
      </p:sp>
      <p:sp>
        <p:nvSpPr>
          <p:cNvPr id="38" name="Text Placeholder 10">
            <a:extLst>
              <a:ext uri="{FF2B5EF4-FFF2-40B4-BE49-F238E27FC236}">
                <a16:creationId xmlns:a16="http://schemas.microsoft.com/office/drawing/2014/main" id="{C6D708EF-0628-A2B4-6928-6C6040605CFA}"/>
              </a:ext>
            </a:extLst>
          </p:cNvPr>
          <p:cNvSpPr txBox="1">
            <a:spLocks/>
          </p:cNvSpPr>
          <p:nvPr>
            <p:custDataLst>
              <p:tags r:id="rId55"/>
            </p:custDataLst>
          </p:nvPr>
        </p:nvSpPr>
        <p:spPr bwMode="gray">
          <a:xfrm>
            <a:off x="4527550" y="2687638"/>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233A6736-8670-44F8-A250-CB34558868B5}" type="datetime'''''''''''9''''''''''''''''''''''''''''''''0%'">
              <a:rPr lang="en-US" altLang="en-US" sz="1200" smtClean="0"/>
              <a:pPr marL="0" indent="0" algn="r">
                <a:spcBef>
                  <a:spcPct val="0"/>
                </a:spcBef>
                <a:spcAft>
                  <a:spcPct val="0"/>
                </a:spcAft>
                <a:buNone/>
              </a:pPr>
              <a:t>90%</a:t>
            </a:fld>
            <a:endParaRPr lang="en-US" sz="1200"/>
          </a:p>
        </p:txBody>
      </p:sp>
      <p:sp>
        <p:nvSpPr>
          <p:cNvPr id="39" name="Text Placeholder 10">
            <a:extLst>
              <a:ext uri="{FF2B5EF4-FFF2-40B4-BE49-F238E27FC236}">
                <a16:creationId xmlns:a16="http://schemas.microsoft.com/office/drawing/2014/main" id="{9E95A856-8783-E510-045C-2FF35970B5A6}"/>
              </a:ext>
            </a:extLst>
          </p:cNvPr>
          <p:cNvSpPr txBox="1">
            <a:spLocks/>
          </p:cNvSpPr>
          <p:nvPr>
            <p:custDataLst>
              <p:tags r:id="rId56"/>
            </p:custDataLst>
          </p:nvPr>
        </p:nvSpPr>
        <p:spPr bwMode="gray">
          <a:xfrm>
            <a:off x="4443413" y="2328863"/>
            <a:ext cx="3873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A4116B13-A0CE-48F1-8858-C1A3728513A1}" type="datetime'''''''''''''''''''''1''''''''0''0''''''''%'''''''''''">
              <a:rPr lang="en-US" altLang="en-US" sz="1200" smtClean="0"/>
              <a:pPr marL="0" indent="0" algn="r">
                <a:spcBef>
                  <a:spcPct val="0"/>
                </a:spcBef>
                <a:spcAft>
                  <a:spcPct val="0"/>
                </a:spcAft>
                <a:buNone/>
              </a:pPr>
              <a:t>100%</a:t>
            </a:fld>
            <a:endParaRPr lang="en-US" sz="1200"/>
          </a:p>
        </p:txBody>
      </p:sp>
      <p:sp>
        <p:nvSpPr>
          <p:cNvPr id="43" name="Text Placeholder 10">
            <a:extLst>
              <a:ext uri="{FF2B5EF4-FFF2-40B4-BE49-F238E27FC236}">
                <a16:creationId xmlns:a16="http://schemas.microsoft.com/office/drawing/2014/main" id="{6274DC01-925F-A8C6-8A63-D0058D9F04BF}"/>
              </a:ext>
            </a:extLst>
          </p:cNvPr>
          <p:cNvSpPr txBox="1">
            <a:spLocks/>
          </p:cNvSpPr>
          <p:nvPr>
            <p:custDataLst>
              <p:tags r:id="rId57"/>
            </p:custDataLst>
          </p:nvPr>
        </p:nvSpPr>
        <p:spPr bwMode="gray">
          <a:xfrm>
            <a:off x="4527550" y="3046413"/>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D7B2B6EA-A701-4189-A8CB-6ACB6CBB5901}" type="datetime'''''''''''''''''''''''8''''''''''''''''''''0%'''''''''''''''''">
              <a:rPr lang="en-US" altLang="en-US" sz="1200" smtClean="0"/>
              <a:pPr marL="0" indent="0" algn="r">
                <a:spcBef>
                  <a:spcPct val="0"/>
                </a:spcBef>
                <a:spcAft>
                  <a:spcPct val="0"/>
                </a:spcAft>
                <a:buNone/>
              </a:pPr>
              <a:t>80%</a:t>
            </a:fld>
            <a:endParaRPr lang="en-US" sz="1200"/>
          </a:p>
        </p:txBody>
      </p:sp>
      <p:sp>
        <p:nvSpPr>
          <p:cNvPr id="44" name="Text Placeholder 10">
            <a:extLst>
              <a:ext uri="{FF2B5EF4-FFF2-40B4-BE49-F238E27FC236}">
                <a16:creationId xmlns:a16="http://schemas.microsoft.com/office/drawing/2014/main" id="{B4041EB9-8D16-631E-B3A7-63AB23609908}"/>
              </a:ext>
            </a:extLst>
          </p:cNvPr>
          <p:cNvSpPr txBox="1">
            <a:spLocks/>
          </p:cNvSpPr>
          <p:nvPr>
            <p:custDataLst>
              <p:tags r:id="rId58"/>
            </p:custDataLst>
          </p:nvPr>
        </p:nvSpPr>
        <p:spPr bwMode="gray">
          <a:xfrm>
            <a:off x="6045200" y="2370138"/>
            <a:ext cx="263525" cy="182563"/>
          </a:xfrm>
          <a:prstGeom prst="rect">
            <a:avLst/>
          </a:prstGeom>
          <a:solidFill>
            <a:schemeClr val="accent4"/>
          </a:solidFill>
          <a:ln>
            <a:noFill/>
          </a:ln>
          <a:effec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78C2DF0A-6756-4E50-9F20-CD8E26C6A20D}" type="datetime'''''''''2''''''''''''''''''%'''">
              <a:rPr lang="en-US" altLang="en-US" sz="1200" smtClean="0">
                <a:solidFill>
                  <a:schemeClr val="bg1"/>
                </a:solidFill>
                <a:effectLst/>
              </a:rPr>
              <a:pPr marL="0" indent="0" algn="ctr">
                <a:spcBef>
                  <a:spcPct val="0"/>
                </a:spcBef>
                <a:spcAft>
                  <a:spcPct val="0"/>
                </a:spcAft>
                <a:buNone/>
              </a:pPr>
              <a:t>2%</a:t>
            </a:fld>
            <a:endParaRPr lang="en-US" sz="1200">
              <a:solidFill>
                <a:schemeClr val="bg1"/>
              </a:solidFill>
            </a:endParaRPr>
          </a:p>
        </p:txBody>
      </p:sp>
      <p:sp>
        <p:nvSpPr>
          <p:cNvPr id="45" name="Text Placeholder 10">
            <a:extLst>
              <a:ext uri="{FF2B5EF4-FFF2-40B4-BE49-F238E27FC236}">
                <a16:creationId xmlns:a16="http://schemas.microsoft.com/office/drawing/2014/main" id="{73C75B1E-AB88-8D62-4E2E-44BBBA126AED}"/>
              </a:ext>
            </a:extLst>
          </p:cNvPr>
          <p:cNvSpPr txBox="1">
            <a:spLocks/>
          </p:cNvSpPr>
          <p:nvPr>
            <p:custDataLst>
              <p:tags r:id="rId59"/>
            </p:custDataLst>
          </p:nvPr>
        </p:nvSpPr>
        <p:spPr bwMode="gray">
          <a:xfrm>
            <a:off x="6045200" y="2559050"/>
            <a:ext cx="263525" cy="182563"/>
          </a:xfrm>
          <a:prstGeom prst="rect">
            <a:avLst/>
          </a:prstGeom>
          <a:solidFill>
            <a:schemeClr val="accent5"/>
          </a:solidFill>
          <a:ln>
            <a:noFill/>
          </a:ln>
          <a:effec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9C560A6C-C4EC-42C6-9BAA-42CA6C1C524A}" type="datetime'3''''''''''''''''''''''%'''''''''">
              <a:rPr lang="en-US" altLang="en-US" sz="1200" smtClean="0">
                <a:solidFill>
                  <a:schemeClr val="bg1"/>
                </a:solidFill>
                <a:effectLst/>
              </a:rPr>
              <a:pPr marL="0" indent="0" algn="ctr">
                <a:spcBef>
                  <a:spcPct val="0"/>
                </a:spcBef>
                <a:spcAft>
                  <a:spcPct val="0"/>
                </a:spcAft>
                <a:buNone/>
              </a:pPr>
              <a:t>3%</a:t>
            </a:fld>
            <a:endParaRPr lang="en-US" sz="1200">
              <a:solidFill>
                <a:schemeClr val="bg1"/>
              </a:solidFill>
            </a:endParaRPr>
          </a:p>
        </p:txBody>
      </p:sp>
      <p:sp>
        <p:nvSpPr>
          <p:cNvPr id="46" name="Text Placeholder 10">
            <a:extLst>
              <a:ext uri="{FF2B5EF4-FFF2-40B4-BE49-F238E27FC236}">
                <a16:creationId xmlns:a16="http://schemas.microsoft.com/office/drawing/2014/main" id="{89E9282B-AA6A-EB23-70F1-578E9DA53117}"/>
              </a:ext>
            </a:extLst>
          </p:cNvPr>
          <p:cNvSpPr txBox="1">
            <a:spLocks/>
          </p:cNvSpPr>
          <p:nvPr>
            <p:custDataLst>
              <p:tags r:id="rId60"/>
            </p:custDataLst>
          </p:nvPr>
        </p:nvSpPr>
        <p:spPr bwMode="gray">
          <a:xfrm>
            <a:off x="5664200" y="2187575"/>
            <a:ext cx="4826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200">
                <a:effectLst/>
              </a:rPr>
              <a:t>$</a:t>
            </a:r>
            <a:fld id="{886CF816-8A49-40EF-A923-B23A9467B9D2}" type="datetime'''''''''''''''''''''''''''''''''''''3''''''''''3''''''9'''''''">
              <a:rPr lang="en-US" altLang="en-US" sz="1200" smtClean="0"/>
              <a:pPr marL="0" indent="0" algn="ctr">
                <a:spcBef>
                  <a:spcPct val="0"/>
                </a:spcBef>
                <a:spcAft>
                  <a:spcPct val="0"/>
                </a:spcAft>
                <a:buNone/>
              </a:pPr>
              <a:t>339</a:t>
            </a:fld>
            <a:r>
              <a:rPr lang="en-US" altLang="en-US" sz="1200">
                <a:effectLst/>
              </a:rPr>
              <a:t>B</a:t>
            </a:r>
            <a:endParaRPr lang="en-US" sz="1200"/>
          </a:p>
        </p:txBody>
      </p:sp>
      <p:sp>
        <p:nvSpPr>
          <p:cNvPr id="47" name="Text Placeholder 10">
            <a:extLst>
              <a:ext uri="{FF2B5EF4-FFF2-40B4-BE49-F238E27FC236}">
                <a16:creationId xmlns:a16="http://schemas.microsoft.com/office/drawing/2014/main" id="{D1CC4B47-7FEC-B1F9-2D8D-0EEEAB5B9CA0}"/>
              </a:ext>
            </a:extLst>
          </p:cNvPr>
          <p:cNvSpPr txBox="1">
            <a:spLocks/>
          </p:cNvSpPr>
          <p:nvPr>
            <p:custDataLst>
              <p:tags r:id="rId61"/>
            </p:custDataLst>
          </p:nvPr>
        </p:nvSpPr>
        <p:spPr bwMode="gray">
          <a:xfrm>
            <a:off x="5503863" y="2455863"/>
            <a:ext cx="263525" cy="182563"/>
          </a:xfrm>
          <a:prstGeom prst="rect">
            <a:avLst/>
          </a:prstGeom>
          <a:solidFill>
            <a:schemeClr val="accent3"/>
          </a:solidFill>
          <a:ln>
            <a:noFill/>
          </a:ln>
          <a:effec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802E54DB-3CE0-475B-BF8E-8231FFA13AE3}" type="datetime'''''''2''''''''''''''''''''''''%'''''''''''''''''''''''''">
              <a:rPr lang="en-US" altLang="en-US" sz="1200" smtClean="0">
                <a:solidFill>
                  <a:schemeClr val="bg1"/>
                </a:solidFill>
                <a:effectLst/>
              </a:rPr>
              <a:pPr marL="0" indent="0" algn="ctr">
                <a:spcBef>
                  <a:spcPct val="0"/>
                </a:spcBef>
                <a:spcAft>
                  <a:spcPct val="0"/>
                </a:spcAft>
                <a:buNone/>
              </a:pPr>
              <a:t>2%</a:t>
            </a:fld>
            <a:endParaRPr lang="en-US" sz="1200">
              <a:solidFill>
                <a:schemeClr val="bg1"/>
              </a:solidFill>
            </a:endParaRPr>
          </a:p>
        </p:txBody>
      </p:sp>
      <p:sp>
        <p:nvSpPr>
          <p:cNvPr id="48" name="Rectangle 47">
            <a:extLst>
              <a:ext uri="{FF2B5EF4-FFF2-40B4-BE49-F238E27FC236}">
                <a16:creationId xmlns:a16="http://schemas.microsoft.com/office/drawing/2014/main" id="{34F1C551-31D9-5EE6-B59D-9EF78E48766B}"/>
              </a:ext>
            </a:extLst>
          </p:cNvPr>
          <p:cNvSpPr/>
          <p:nvPr>
            <p:custDataLst>
              <p:tags r:id="rId62"/>
            </p:custDataLst>
          </p:nvPr>
        </p:nvSpPr>
        <p:spPr bwMode="auto">
          <a:xfrm>
            <a:off x="6927850" y="3167063"/>
            <a:ext cx="160338" cy="120650"/>
          </a:xfrm>
          <a:prstGeom prst="rect">
            <a:avLst/>
          </a:prstGeom>
          <a:solidFill>
            <a:schemeClr val="accent4"/>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9" name="Rectangle 48">
            <a:extLst>
              <a:ext uri="{FF2B5EF4-FFF2-40B4-BE49-F238E27FC236}">
                <a16:creationId xmlns:a16="http://schemas.microsoft.com/office/drawing/2014/main" id="{A044C546-1F42-D378-A38A-9825FC01E80A}"/>
              </a:ext>
            </a:extLst>
          </p:cNvPr>
          <p:cNvSpPr/>
          <p:nvPr>
            <p:custDataLst>
              <p:tags r:id="rId63"/>
            </p:custDataLst>
          </p:nvPr>
        </p:nvSpPr>
        <p:spPr bwMode="auto">
          <a:xfrm>
            <a:off x="6927850" y="2468563"/>
            <a:ext cx="160338" cy="120650"/>
          </a:xfrm>
          <a:prstGeom prst="rect">
            <a:avLst/>
          </a:prstGeom>
          <a:solidFill>
            <a:srgbClr val="FDDB0D"/>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0" name="Rectangle 49">
            <a:extLst>
              <a:ext uri="{FF2B5EF4-FFF2-40B4-BE49-F238E27FC236}">
                <a16:creationId xmlns:a16="http://schemas.microsoft.com/office/drawing/2014/main" id="{5B21A9E6-2F7B-16AD-A8C8-B4822DE441FD}"/>
              </a:ext>
            </a:extLst>
          </p:cNvPr>
          <p:cNvSpPr/>
          <p:nvPr>
            <p:custDataLst>
              <p:tags r:id="rId64"/>
            </p:custDataLst>
          </p:nvPr>
        </p:nvSpPr>
        <p:spPr bwMode="auto">
          <a:xfrm>
            <a:off x="6927850" y="3541713"/>
            <a:ext cx="160338" cy="120650"/>
          </a:xfrm>
          <a:prstGeom prst="rect">
            <a:avLst/>
          </a:prstGeom>
          <a:solidFill>
            <a:schemeClr val="accent6"/>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1" name="Rectangle 50">
            <a:extLst>
              <a:ext uri="{FF2B5EF4-FFF2-40B4-BE49-F238E27FC236}">
                <a16:creationId xmlns:a16="http://schemas.microsoft.com/office/drawing/2014/main" id="{D14AE64B-36FC-16A0-8C4D-BC5A543F4373}"/>
              </a:ext>
            </a:extLst>
          </p:cNvPr>
          <p:cNvSpPr/>
          <p:nvPr>
            <p:custDataLst>
              <p:tags r:id="rId65"/>
            </p:custDataLst>
          </p:nvPr>
        </p:nvSpPr>
        <p:spPr bwMode="auto">
          <a:xfrm>
            <a:off x="6927850" y="2655888"/>
            <a:ext cx="160338" cy="120650"/>
          </a:xfrm>
          <a:prstGeom prst="rect">
            <a:avLst/>
          </a:prstGeom>
          <a:solidFill>
            <a:srgbClr val="D86D0A"/>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2" name="Rectangle 51">
            <a:extLst>
              <a:ext uri="{FF2B5EF4-FFF2-40B4-BE49-F238E27FC236}">
                <a16:creationId xmlns:a16="http://schemas.microsoft.com/office/drawing/2014/main" id="{8AB65FAF-12C9-CF8A-C44E-360C060E1CCB}"/>
              </a:ext>
            </a:extLst>
          </p:cNvPr>
          <p:cNvSpPr/>
          <p:nvPr>
            <p:custDataLst>
              <p:tags r:id="rId66"/>
            </p:custDataLst>
          </p:nvPr>
        </p:nvSpPr>
        <p:spPr bwMode="auto">
          <a:xfrm>
            <a:off x="6927850" y="3354388"/>
            <a:ext cx="160338" cy="120650"/>
          </a:xfrm>
          <a:prstGeom prst="rect">
            <a:avLst/>
          </a:prstGeom>
          <a:solidFill>
            <a:schemeClr val="accent5"/>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3" name="Rectangle 52">
            <a:extLst>
              <a:ext uri="{FF2B5EF4-FFF2-40B4-BE49-F238E27FC236}">
                <a16:creationId xmlns:a16="http://schemas.microsoft.com/office/drawing/2014/main" id="{B837DF93-24D0-078C-7309-B97EABDA94E9}"/>
              </a:ext>
            </a:extLst>
          </p:cNvPr>
          <p:cNvSpPr/>
          <p:nvPr>
            <p:custDataLst>
              <p:tags r:id="rId67"/>
            </p:custDataLst>
          </p:nvPr>
        </p:nvSpPr>
        <p:spPr bwMode="auto">
          <a:xfrm>
            <a:off x="6927850" y="2979738"/>
            <a:ext cx="160338" cy="120650"/>
          </a:xfrm>
          <a:prstGeom prst="rect">
            <a:avLst/>
          </a:prstGeom>
          <a:solidFill>
            <a:schemeClr val="accent3"/>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4" name="Rectangle 53">
            <a:extLst>
              <a:ext uri="{FF2B5EF4-FFF2-40B4-BE49-F238E27FC236}">
                <a16:creationId xmlns:a16="http://schemas.microsoft.com/office/drawing/2014/main" id="{BB37D1E1-893B-2557-E8C8-0EEDF1B2ABCB}"/>
              </a:ext>
            </a:extLst>
          </p:cNvPr>
          <p:cNvSpPr/>
          <p:nvPr>
            <p:custDataLst>
              <p:tags r:id="rId68"/>
            </p:custDataLst>
          </p:nvPr>
        </p:nvSpPr>
        <p:spPr bwMode="auto">
          <a:xfrm>
            <a:off x="6927850" y="3729038"/>
            <a:ext cx="160338" cy="120650"/>
          </a:xfrm>
          <a:prstGeom prst="rect">
            <a:avLst/>
          </a:prstGeom>
          <a:solidFill>
            <a:schemeClr val="accent1"/>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5" name="Text Placeholder 10">
            <a:extLst>
              <a:ext uri="{FF2B5EF4-FFF2-40B4-BE49-F238E27FC236}">
                <a16:creationId xmlns:a16="http://schemas.microsoft.com/office/drawing/2014/main" id="{1D9C3B43-3927-184B-5C1B-D13D48C47A92}"/>
              </a:ext>
            </a:extLst>
          </p:cNvPr>
          <p:cNvSpPr txBox="1">
            <a:spLocks/>
          </p:cNvSpPr>
          <p:nvPr>
            <p:custDataLst>
              <p:tags r:id="rId69"/>
            </p:custDataLst>
          </p:nvPr>
        </p:nvSpPr>
        <p:spPr bwMode="auto">
          <a:xfrm>
            <a:off x="7138988" y="3163888"/>
            <a:ext cx="6159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9F4EBA9-D78C-4009-857C-166A70C9532F}" type="datetime'''''''''''''Hy''''''''d''ro''''po''''w''''''''e''''''r'''''">
              <a:rPr lang="en-US" altLang="en-US" sz="900" smtClean="0"/>
              <a:pPr marL="0" indent="0">
                <a:spcBef>
                  <a:spcPct val="0"/>
                </a:spcBef>
                <a:spcAft>
                  <a:spcPct val="0"/>
                </a:spcAft>
                <a:buNone/>
              </a:pPr>
              <a:t>Hydropower</a:t>
            </a:fld>
            <a:endParaRPr lang="en-US" sz="900"/>
          </a:p>
        </p:txBody>
      </p:sp>
      <p:sp>
        <p:nvSpPr>
          <p:cNvPr id="56" name="Text Placeholder 10">
            <a:extLst>
              <a:ext uri="{FF2B5EF4-FFF2-40B4-BE49-F238E27FC236}">
                <a16:creationId xmlns:a16="http://schemas.microsoft.com/office/drawing/2014/main" id="{70556C0A-9F59-5388-EF0E-34CE3ECF3DFE}"/>
              </a:ext>
            </a:extLst>
          </p:cNvPr>
          <p:cNvSpPr txBox="1">
            <a:spLocks/>
          </p:cNvSpPr>
          <p:nvPr>
            <p:custDataLst>
              <p:tags r:id="rId70"/>
            </p:custDataLst>
          </p:nvPr>
        </p:nvSpPr>
        <p:spPr bwMode="auto">
          <a:xfrm>
            <a:off x="7138988" y="3351213"/>
            <a:ext cx="2857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5A2A54D5-1141-4E70-AD74-8F7832C50CB9}" type="datetime'''''''''''O''''''''t''''''''h''''''er'''''''''">
              <a:rPr lang="en-US" altLang="en-US" sz="900" smtClean="0"/>
              <a:pPr marL="0" indent="0">
                <a:spcBef>
                  <a:spcPct val="0"/>
                </a:spcBef>
                <a:spcAft>
                  <a:spcPct val="0"/>
                </a:spcAft>
                <a:buNone/>
              </a:pPr>
              <a:t>Other</a:t>
            </a:fld>
            <a:endParaRPr lang="en-US" sz="900"/>
          </a:p>
        </p:txBody>
      </p:sp>
      <p:sp>
        <p:nvSpPr>
          <p:cNvPr id="57" name="Text Placeholder 10">
            <a:extLst>
              <a:ext uri="{FF2B5EF4-FFF2-40B4-BE49-F238E27FC236}">
                <a16:creationId xmlns:a16="http://schemas.microsoft.com/office/drawing/2014/main" id="{BFDF2C82-F257-5990-0199-97B508266A99}"/>
              </a:ext>
            </a:extLst>
          </p:cNvPr>
          <p:cNvSpPr txBox="1">
            <a:spLocks/>
          </p:cNvSpPr>
          <p:nvPr>
            <p:custDataLst>
              <p:tags r:id="rId71"/>
            </p:custDataLst>
          </p:nvPr>
        </p:nvSpPr>
        <p:spPr bwMode="auto">
          <a:xfrm>
            <a:off x="7138988" y="2976563"/>
            <a:ext cx="5143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78194D1-1D8C-4D9E-9D97-89E30333DBFE}" type="datetime'''''''''''''''''''Bio''e''''n''''''''''''''''er''gy'''">
              <a:rPr lang="en-US" altLang="en-US" sz="900" smtClean="0"/>
              <a:pPr marL="0" indent="0">
                <a:spcBef>
                  <a:spcPct val="0"/>
                </a:spcBef>
                <a:spcAft>
                  <a:spcPct val="0"/>
                </a:spcAft>
                <a:buNone/>
              </a:pPr>
              <a:t>Bioenergy</a:t>
            </a:fld>
            <a:endParaRPr lang="en-US" sz="900"/>
          </a:p>
        </p:txBody>
      </p:sp>
      <p:sp>
        <p:nvSpPr>
          <p:cNvPr id="58" name="Text Placeholder 10">
            <a:extLst>
              <a:ext uri="{FF2B5EF4-FFF2-40B4-BE49-F238E27FC236}">
                <a16:creationId xmlns:a16="http://schemas.microsoft.com/office/drawing/2014/main" id="{E50E0ABF-ABAB-22E8-B144-F452231C525A}"/>
              </a:ext>
            </a:extLst>
          </p:cNvPr>
          <p:cNvSpPr txBox="1">
            <a:spLocks/>
          </p:cNvSpPr>
          <p:nvPr>
            <p:custDataLst>
              <p:tags r:id="rId72"/>
            </p:custDataLst>
          </p:nvPr>
        </p:nvSpPr>
        <p:spPr bwMode="auto">
          <a:xfrm>
            <a:off x="7138988" y="3538538"/>
            <a:ext cx="7048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4B0E5C1-E097-4B11-A49A-995FB1A3B6D6}" type="datetime'''O''''n''''''''s''''''''''ho''''''r''''''e ''''''''''wi''nd'">
              <a:rPr lang="en-US" altLang="en-US" sz="900" smtClean="0"/>
              <a:pPr marL="0" indent="0">
                <a:spcBef>
                  <a:spcPct val="0"/>
                </a:spcBef>
                <a:spcAft>
                  <a:spcPct val="0"/>
                </a:spcAft>
                <a:buNone/>
              </a:pPr>
              <a:t>Onshore wind</a:t>
            </a:fld>
            <a:endParaRPr lang="en-US" sz="900"/>
          </a:p>
        </p:txBody>
      </p:sp>
      <p:sp>
        <p:nvSpPr>
          <p:cNvPr id="59" name="Text Placeholder 10">
            <a:extLst>
              <a:ext uri="{FF2B5EF4-FFF2-40B4-BE49-F238E27FC236}">
                <a16:creationId xmlns:a16="http://schemas.microsoft.com/office/drawing/2014/main" id="{AF0B898A-4566-11B0-5A42-4872B261366D}"/>
              </a:ext>
            </a:extLst>
          </p:cNvPr>
          <p:cNvSpPr txBox="1">
            <a:spLocks/>
          </p:cNvSpPr>
          <p:nvPr>
            <p:custDataLst>
              <p:tags r:id="rId73"/>
            </p:custDataLst>
          </p:nvPr>
        </p:nvSpPr>
        <p:spPr bwMode="auto">
          <a:xfrm>
            <a:off x="7138988" y="2652713"/>
            <a:ext cx="74930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BE75FA0A-85BA-489A-89B0-F0111EE0609D}" type="datetime'''''So''lar'' the''rmal&#10;''''i''n''cludin''''''g ''''CSP'' '''">
              <a:rPr lang="en-US" altLang="en-US" sz="900" smtClean="0"/>
              <a:pPr marL="0" indent="0">
                <a:spcBef>
                  <a:spcPct val="0"/>
                </a:spcBef>
                <a:spcAft>
                  <a:spcPct val="0"/>
                </a:spcAft>
                <a:buNone/>
              </a:pPr>
              <a:t>Solar thermal
including CSP </a:t>
            </a:fld>
            <a:endParaRPr lang="en-US" sz="900"/>
          </a:p>
        </p:txBody>
      </p:sp>
      <p:sp>
        <p:nvSpPr>
          <p:cNvPr id="60" name="Text Placeholder 10">
            <a:extLst>
              <a:ext uri="{FF2B5EF4-FFF2-40B4-BE49-F238E27FC236}">
                <a16:creationId xmlns:a16="http://schemas.microsoft.com/office/drawing/2014/main" id="{7989C2C3-2D48-4505-C5F4-C2DD31D4FB6F}"/>
              </a:ext>
            </a:extLst>
          </p:cNvPr>
          <p:cNvSpPr txBox="1">
            <a:spLocks/>
          </p:cNvSpPr>
          <p:nvPr>
            <p:custDataLst>
              <p:tags r:id="rId74"/>
            </p:custDataLst>
          </p:nvPr>
        </p:nvSpPr>
        <p:spPr bwMode="auto">
          <a:xfrm>
            <a:off x="7138988" y="3725863"/>
            <a:ext cx="7048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536FE9FA-C094-435C-AED3-DBE8F9D47572}" type="datetime'''''O''''''''''''''ff''''sh''''ore'''' ''''''''win''d'">
              <a:rPr lang="en-US" altLang="en-US" sz="900" smtClean="0"/>
              <a:pPr marL="0" indent="0">
                <a:spcBef>
                  <a:spcPct val="0"/>
                </a:spcBef>
                <a:spcAft>
                  <a:spcPct val="0"/>
                </a:spcAft>
                <a:buNone/>
              </a:pPr>
              <a:t>Offshore wind</a:t>
            </a:fld>
            <a:endParaRPr lang="en-US" sz="900"/>
          </a:p>
        </p:txBody>
      </p:sp>
      <p:sp>
        <p:nvSpPr>
          <p:cNvPr id="61" name="Text Placeholder 10">
            <a:extLst>
              <a:ext uri="{FF2B5EF4-FFF2-40B4-BE49-F238E27FC236}">
                <a16:creationId xmlns:a16="http://schemas.microsoft.com/office/drawing/2014/main" id="{8D24C659-9552-4072-AD0D-0403CC7D50D4}"/>
              </a:ext>
            </a:extLst>
          </p:cNvPr>
          <p:cNvSpPr txBox="1">
            <a:spLocks/>
          </p:cNvSpPr>
          <p:nvPr>
            <p:custDataLst>
              <p:tags r:id="rId75"/>
            </p:custDataLst>
          </p:nvPr>
        </p:nvSpPr>
        <p:spPr bwMode="auto">
          <a:xfrm>
            <a:off x="7138988" y="2465388"/>
            <a:ext cx="4508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6EAD45DE-B55F-41F0-8981-66B8951BCAB1}" type="datetime'''So''l''''''''''a''''r'''''''''' ''''''''P''''''V'''''''">
              <a:rPr lang="en-US" altLang="en-US" sz="900" smtClean="0"/>
              <a:pPr marL="0" indent="0">
                <a:spcBef>
                  <a:spcPct val="0"/>
                </a:spcBef>
                <a:spcAft>
                  <a:spcPct val="0"/>
                </a:spcAft>
                <a:buNone/>
              </a:pPr>
              <a:t>Solar PV</a:t>
            </a:fld>
            <a:endParaRPr lang="en-US" sz="900"/>
          </a:p>
        </p:txBody>
      </p:sp>
      <p:grpSp>
        <p:nvGrpSpPr>
          <p:cNvPr id="4" name="Group 3">
            <a:extLst>
              <a:ext uri="{FF2B5EF4-FFF2-40B4-BE49-F238E27FC236}">
                <a16:creationId xmlns:a16="http://schemas.microsoft.com/office/drawing/2014/main" id="{2D5F42BD-1912-7B6F-80EC-12EE5F4235A8}"/>
              </a:ext>
            </a:extLst>
          </p:cNvPr>
          <p:cNvGrpSpPr/>
          <p:nvPr/>
        </p:nvGrpSpPr>
        <p:grpSpPr>
          <a:xfrm>
            <a:off x="4441825" y="1554480"/>
            <a:ext cx="3414450" cy="503663"/>
            <a:chOff x="4441825" y="1568120"/>
            <a:chExt cx="3414450" cy="503663"/>
          </a:xfrm>
        </p:grpSpPr>
        <p:sp>
          <p:nvSpPr>
            <p:cNvPr id="63" name="btfpColumnHeaderBoxText334488">
              <a:extLst>
                <a:ext uri="{FF2B5EF4-FFF2-40B4-BE49-F238E27FC236}">
                  <a16:creationId xmlns:a16="http://schemas.microsoft.com/office/drawing/2014/main" id="{FF56A7EE-D701-04FD-75E5-0940684AD6A8}"/>
                </a:ext>
              </a:extLst>
            </p:cNvPr>
            <p:cNvSpPr txBox="1"/>
            <p:nvPr/>
          </p:nvSpPr>
          <p:spPr bwMode="gray">
            <a:xfrm>
              <a:off x="4441825" y="1568120"/>
              <a:ext cx="3414450" cy="503663"/>
            </a:xfrm>
            <a:prstGeom prst="rect">
              <a:avLst/>
            </a:prstGeom>
            <a:noFill/>
          </p:spPr>
          <p:txBody>
            <a:bodyPr vert="horz" wrap="square" lIns="36036" tIns="36036" rIns="36036" bIns="36036" rtlCol="0" anchor="b">
              <a:spAutoFit/>
            </a:bodyPr>
            <a:lstStyle/>
            <a:p>
              <a:pPr marL="0" indent="0">
                <a:spcBef>
                  <a:spcPts val="0"/>
                </a:spcBef>
                <a:buNone/>
              </a:pPr>
              <a:r>
                <a:rPr lang="en-US" sz="1400" b="1" dirty="0">
                  <a:solidFill>
                    <a:srgbClr val="000000"/>
                  </a:solidFill>
                </a:rPr>
                <a:t>Global renewable energy finance, </a:t>
              </a:r>
            </a:p>
            <a:p>
              <a:pPr marL="0" indent="0">
                <a:spcBef>
                  <a:spcPts val="0"/>
                </a:spcBef>
                <a:buNone/>
              </a:pPr>
              <a:r>
                <a:rPr lang="en-US" sz="1400" b="1" dirty="0">
                  <a:solidFill>
                    <a:srgbClr val="000000"/>
                  </a:solidFill>
                </a:rPr>
                <a:t>by technology (2020)</a:t>
              </a:r>
              <a:endParaRPr lang="en-US" sz="1400" dirty="0">
                <a:solidFill>
                  <a:srgbClr val="000000"/>
                </a:solidFill>
              </a:endParaRPr>
            </a:p>
          </p:txBody>
        </p:sp>
        <p:cxnSp>
          <p:nvCxnSpPr>
            <p:cNvPr id="896" name="btfpColumnHeaderBoxLine334488">
              <a:extLst>
                <a:ext uri="{FF2B5EF4-FFF2-40B4-BE49-F238E27FC236}">
                  <a16:creationId xmlns:a16="http://schemas.microsoft.com/office/drawing/2014/main" id="{8432E48D-E850-C838-04AE-5D6B2EF2D38E}"/>
                </a:ext>
              </a:extLst>
            </p:cNvPr>
            <p:cNvCxnSpPr>
              <a:cxnSpLocks/>
            </p:cNvCxnSpPr>
            <p:nvPr/>
          </p:nvCxnSpPr>
          <p:spPr bwMode="gray">
            <a:xfrm>
              <a:off x="4441825" y="2071783"/>
              <a:ext cx="3414450"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941075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D3C61-A2D4-41A2-5DF6-57D4DED3A814}"/>
            </a:ext>
          </a:extLst>
        </p:cNvPr>
        <p:cNvGrpSpPr/>
        <p:nvPr/>
      </p:nvGrpSpPr>
      <p:grpSpPr>
        <a:xfrm>
          <a:off x="0" y="0"/>
          <a:ext cx="0" cy="0"/>
          <a:chOff x="0" y="0"/>
          <a:chExt cx="0" cy="0"/>
        </a:xfrm>
      </p:grpSpPr>
      <p:graphicFrame>
        <p:nvGraphicFramePr>
          <p:cNvPr id="32" name="think-cell data - do not delete" hidden="1">
            <a:extLst>
              <a:ext uri="{FF2B5EF4-FFF2-40B4-BE49-F238E27FC236}">
                <a16:creationId xmlns:a16="http://schemas.microsoft.com/office/drawing/2014/main" id="{5AF9F32E-3C87-D23F-88BA-E0B39AD8F687}"/>
              </a:ext>
            </a:extLst>
          </p:cNvPr>
          <p:cNvGraphicFramePr>
            <a:graphicFrameLocks/>
          </p:cNvGraphicFramePr>
          <p:nvPr>
            <p:custDataLst>
              <p:tags r:id="rId2"/>
            </p:custDataLst>
            <p:extLst>
              <p:ext uri="{D42A27DB-BD31-4B8C-83A1-F6EECF244321}">
                <p14:modId xmlns:p14="http://schemas.microsoft.com/office/powerpoint/2010/main" val="99842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5" imgW="592" imgH="591" progId="TCLayout.ActiveDocument.1">
                  <p:embed/>
                </p:oleObj>
              </mc:Choice>
              <mc:Fallback>
                <p:oleObj name="think-cell Slide" r:id="rId85" imgW="592" imgH="591" progId="TCLayout.ActiveDocument.1">
                  <p:embed/>
                  <p:pic>
                    <p:nvPicPr>
                      <p:cNvPr id="32" name="think-cell data - do not delete" hidden="1">
                        <a:extLst>
                          <a:ext uri="{FF2B5EF4-FFF2-40B4-BE49-F238E27FC236}">
                            <a16:creationId xmlns:a16="http://schemas.microsoft.com/office/drawing/2014/main" id="{5AF9F32E-3C87-D23F-88BA-E0B39AD8F687}"/>
                          </a:ext>
                        </a:extLst>
                      </p:cNvPr>
                      <p:cNvPicPr/>
                      <p:nvPr/>
                    </p:nvPicPr>
                    <p:blipFill>
                      <a:blip r:embed="rId86"/>
                      <a:stretch>
                        <a:fillRect/>
                      </a:stretch>
                    </p:blipFill>
                    <p:spPr>
                      <a:xfrm>
                        <a:off x="1588" y="1588"/>
                        <a:ext cx="1588" cy="1588"/>
                      </a:xfrm>
                      <a:prstGeom prst="rect">
                        <a:avLst/>
                      </a:prstGeom>
                    </p:spPr>
                  </p:pic>
                </p:oleObj>
              </mc:Fallback>
            </mc:AlternateContent>
          </a:graphicData>
        </a:graphic>
      </p:graphicFrame>
      <p:sp>
        <p:nvSpPr>
          <p:cNvPr id="1636" name="Text Placeholder 10">
            <a:extLst>
              <a:ext uri="{FF2B5EF4-FFF2-40B4-BE49-F238E27FC236}">
                <a16:creationId xmlns:a16="http://schemas.microsoft.com/office/drawing/2014/main" id="{AB43EFC1-EA70-EC9A-D39E-B2C0FC526143}"/>
              </a:ext>
            </a:extLst>
          </p:cNvPr>
          <p:cNvSpPr>
            <a:spLocks noGrp="1"/>
          </p:cNvSpPr>
          <p:nvPr>
            <p:custDataLst>
              <p:tags r:id="rId3"/>
            </p:custDataLst>
          </p:nvPr>
        </p:nvSpPr>
        <p:spPr bwMode="auto">
          <a:xfrm>
            <a:off x="492125" y="1453356"/>
            <a:ext cx="3143250" cy="5476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1200" b="1" u="none" strike="noStrike" kern="1200" cap="none" spc="0" normalizeH="0" baseline="0" noProof="0">
                <a:ln>
                  <a:noFill/>
                </a:ln>
                <a:solidFill>
                  <a:srgbClr val="000000"/>
                </a:solidFill>
                <a:effectLst/>
                <a:uLnTx/>
                <a:uFillTx/>
                <a:latin typeface="Arial"/>
              </a:rPr>
              <a:t>CO</a:t>
            </a:r>
            <a:r>
              <a:rPr kumimoji="0" lang="en-US" altLang="en-US" sz="1200" b="1" u="none" strike="noStrike" kern="1200" cap="none" spc="0" normalizeH="0" baseline="-25000" noProof="0">
                <a:ln>
                  <a:noFill/>
                </a:ln>
                <a:solidFill>
                  <a:srgbClr val="000000"/>
                </a:solidFill>
                <a:effectLst/>
                <a:uLnTx/>
                <a:uFillTx/>
                <a:latin typeface="Arial"/>
              </a:rPr>
              <a:t>2</a:t>
            </a:r>
            <a:r>
              <a:rPr kumimoji="0" lang="en-US" altLang="en-US" sz="1200" b="1" u="none" strike="noStrike" kern="1200" cap="none" spc="0" normalizeH="0" baseline="0" noProof="0">
                <a:ln>
                  <a:noFill/>
                </a:ln>
                <a:solidFill>
                  <a:srgbClr val="000000"/>
                </a:solidFill>
                <a:effectLst/>
                <a:uLnTx/>
                <a:uFillTx/>
                <a:latin typeface="Arial"/>
              </a:rPr>
              <a:t>e emissions in 2024*: </a:t>
            </a:r>
            <a:r>
              <a:rPr lang="en-US" altLang="en-US" sz="1200" b="1">
                <a:solidFill>
                  <a:srgbClr val="000000"/>
                </a:solidFill>
                <a:latin typeface="Arial"/>
              </a:rPr>
              <a:t>~50</a:t>
            </a:r>
            <a:r>
              <a:rPr kumimoji="0" lang="en-US" altLang="en-US" sz="1200" b="1" u="none" strike="noStrike" kern="1200" cap="none" spc="0" normalizeH="0" baseline="0" noProof="0">
                <a:ln>
                  <a:noFill/>
                </a:ln>
                <a:solidFill>
                  <a:srgbClr val="000000"/>
                </a:solidFill>
                <a:effectLst/>
                <a:uLnTx/>
                <a:uFillTx/>
                <a:latin typeface="Arial"/>
              </a:rPr>
              <a:t> billion tonnes</a:t>
            </a:r>
          </a:p>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endParaRPr kumimoji="0" lang="en-US" sz="1200" b="1" u="none" strike="noStrike" kern="1200" cap="none" spc="0" normalizeH="0" baseline="-25000" noProof="0">
              <a:ln>
                <a:noFill/>
              </a:ln>
              <a:solidFill>
                <a:srgbClr val="000000"/>
              </a:solidFill>
              <a:effectLst/>
              <a:uLnTx/>
              <a:uFillTx/>
              <a:latin typeface="Arial"/>
            </a:endParaRPr>
          </a:p>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endParaRPr kumimoji="0" lang="en-US" sz="1200" b="1" u="none" strike="noStrike" kern="1200" cap="none" spc="0" normalizeH="0" baseline="-25000" noProof="0">
              <a:ln>
                <a:noFill/>
              </a:ln>
              <a:solidFill>
                <a:srgbClr val="000000"/>
              </a:solidFill>
              <a:effectLst/>
              <a:uLnTx/>
              <a:uFillTx/>
              <a:latin typeface="Arial"/>
            </a:endParaRPr>
          </a:p>
        </p:txBody>
      </p:sp>
      <p:sp>
        <p:nvSpPr>
          <p:cNvPr id="1662" name="Title 1661">
            <a:extLst>
              <a:ext uri="{FF2B5EF4-FFF2-40B4-BE49-F238E27FC236}">
                <a16:creationId xmlns:a16="http://schemas.microsoft.com/office/drawing/2014/main" id="{146EADD6-5F5D-7B25-A8E2-BE658C460219}"/>
              </a:ext>
            </a:extLst>
          </p:cNvPr>
          <p:cNvSpPr>
            <a:spLocks noGrp="1"/>
          </p:cNvSpPr>
          <p:nvPr>
            <p:ph type="title"/>
          </p:nvPr>
        </p:nvSpPr>
        <p:spPr>
          <a:xfrm>
            <a:off x="330200" y="523318"/>
            <a:ext cx="11762205" cy="574147"/>
          </a:xfrm>
          <a:solidFill>
            <a:schemeClr val="bg1"/>
          </a:solidFill>
        </p:spPr>
        <p:txBody>
          <a:bodyPr vert="horz">
            <a:noAutofit/>
          </a:bodyPr>
          <a:lstStyle/>
          <a:p>
            <a:r>
              <a:rPr lang="en-US" dirty="0"/>
              <a:t>Solar can abate 5.5 to 10 Gt of CO</a:t>
            </a:r>
            <a:r>
              <a:rPr lang="en-US" baseline="-25000" dirty="0"/>
              <a:t>2</a:t>
            </a:r>
            <a:r>
              <a:rPr lang="en-US" dirty="0"/>
              <a:t>e by 2050 in select subsectors depending on the transition scenario</a:t>
            </a:r>
          </a:p>
        </p:txBody>
      </p:sp>
      <p:sp>
        <p:nvSpPr>
          <p:cNvPr id="5" name="btfpNotesBox111697">
            <a:extLst>
              <a:ext uri="{FF2B5EF4-FFF2-40B4-BE49-F238E27FC236}">
                <a16:creationId xmlns:a16="http://schemas.microsoft.com/office/drawing/2014/main" id="{F508D049-0A54-4F81-0796-BA6050777050}"/>
              </a:ext>
            </a:extLst>
          </p:cNvPr>
          <p:cNvSpPr txBox="1"/>
          <p:nvPr>
            <p:custDataLst>
              <p:tags r:id="rId4"/>
            </p:custDataLst>
          </p:nvPr>
        </p:nvSpPr>
        <p:spPr bwMode="gray">
          <a:xfrm>
            <a:off x="330199" y="6300216"/>
            <a:ext cx="8995442" cy="492443"/>
          </a:xfrm>
          <a:prstGeom prst="rect">
            <a:avLst/>
          </a:prstGeom>
          <a:noFill/>
        </p:spPr>
        <p:txBody>
          <a:bodyPr vert="horz" wrap="square" lIns="0" tIns="0" rIns="0" bIns="0" rtlCol="0" anchor="b">
            <a:spAutoFit/>
          </a:bodyPr>
          <a:lstStyle/>
          <a:p>
            <a:pPr marL="0" indent="0">
              <a:spcBef>
                <a:spcPts val="0"/>
              </a:spcBef>
              <a:buNone/>
              <a:defRPr/>
            </a:pPr>
            <a:r>
              <a:rPr lang="en-US" sz="800" dirty="0">
                <a:solidFill>
                  <a:srgbClr val="000000"/>
                </a:solidFill>
                <a:latin typeface="Arial"/>
                <a:cs typeface="Arial"/>
              </a:rPr>
              <a:t>(*) 2024 emissions based on projections.</a:t>
            </a:r>
            <a:endParaRPr lang="en-US" dirty="0"/>
          </a:p>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Rhodium Group, </a:t>
            </a:r>
            <a:r>
              <a:rPr lang="en-US" sz="800" dirty="0">
                <a:solidFill>
                  <a:srgbClr val="000000"/>
                </a:solidFill>
                <a:latin typeface="Arial"/>
                <a:hlinkClick r:id="rId87"/>
              </a:rPr>
              <a:t>Climate Deck</a:t>
            </a:r>
            <a:r>
              <a:rPr lang="en-US" sz="800" dirty="0">
                <a:solidFill>
                  <a:srgbClr val="000000"/>
                </a:solidFill>
                <a:latin typeface="Aria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2024); BNEF,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88"/>
              </a:rPr>
              <a:t>New Energy Outlook</a:t>
            </a:r>
            <a:r>
              <a:rPr kumimoji="0" lang="en-US" sz="800" b="0" i="0" u="none" strike="noStrike" kern="1200" cap="none" spc="0" normalizeH="0" baseline="0" noProof="0" dirty="0">
                <a:ln>
                  <a:noFill/>
                </a:ln>
                <a:solidFill>
                  <a:srgbClr val="000000"/>
                </a:solidFill>
                <a:effectLst/>
                <a:uLnTx/>
                <a:uFillTx/>
                <a:latin typeface="Arial"/>
                <a:ea typeface="+mn-ea"/>
                <a:cs typeface="+mn-cs"/>
              </a:rPr>
              <a:t> (2025);</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89"/>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IRENA,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89"/>
              </a:rPr>
              <a:t>Transport</a:t>
            </a:r>
            <a:r>
              <a:rPr kumimoji="0" lang="en-US" sz="800" b="0" i="0" u="none" strike="noStrike" kern="1200" cap="none" spc="0" normalizeH="0" baseline="0" noProof="0" dirty="0">
                <a:ln>
                  <a:noFill/>
                </a:ln>
                <a:solidFill>
                  <a:srgbClr val="000000"/>
                </a:solidFill>
                <a:effectLst/>
                <a:uLnTx/>
                <a:uFillTx/>
                <a:latin typeface="Arial"/>
                <a:ea typeface="+mn-ea"/>
                <a:cs typeface="+mn-cs"/>
              </a:rPr>
              <a:t> (2025); IEA,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90"/>
              </a:rPr>
              <a:t>Net Zero by 2050</a:t>
            </a:r>
            <a:r>
              <a:rPr kumimoji="0" lang="en-US" sz="800" b="0" i="0" u="none" strike="noStrike" kern="1200" cap="none" spc="0" normalizeH="0" baseline="0" noProof="0" dirty="0">
                <a:ln>
                  <a:noFill/>
                </a:ln>
                <a:solidFill>
                  <a:srgbClr val="000000"/>
                </a:solidFill>
                <a:effectLst/>
                <a:uLnTx/>
                <a:uFillTx/>
                <a:latin typeface="Arial"/>
                <a:ea typeface="+mn-ea"/>
                <a:cs typeface="+mn-cs"/>
              </a:rPr>
              <a:t> (2023); Way </a:t>
            </a:r>
            <a:r>
              <a:rPr kumimoji="0" lang="en-US" sz="800" b="0" i="1" u="none" strike="noStrike" kern="1200" cap="none" spc="0" normalizeH="0" baseline="0" noProof="0" dirty="0">
                <a:ln>
                  <a:noFill/>
                </a:ln>
                <a:solidFill>
                  <a:srgbClr val="000000"/>
                </a:solidFill>
                <a:effectLst/>
                <a:uLnTx/>
                <a:uFillTx/>
                <a:latin typeface="Arial"/>
                <a:ea typeface="+mn-ea"/>
                <a:cs typeface="+mn-cs"/>
              </a:rPr>
              <a:t>et al.</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91"/>
              </a:rPr>
              <a:t>Empirically Grounded </a:t>
            </a:r>
            <a:r>
              <a:rPr lang="en-US" sz="800" dirty="0">
                <a:solidFill>
                  <a:srgbClr val="000000"/>
                </a:solidFill>
                <a:latin typeface="Arial"/>
                <a:hlinkClick r:id="rId91"/>
              </a:rPr>
              <a:t>T</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91"/>
              </a:rPr>
              <a:t>echnology</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91"/>
              </a:rPr>
              <a:t> </a:t>
            </a:r>
            <a:r>
              <a:rPr lang="en-US" sz="800" dirty="0">
                <a:solidFill>
                  <a:srgbClr val="000000"/>
                </a:solidFill>
                <a:latin typeface="Arial"/>
                <a:hlinkClick r:id="rId91"/>
              </a:rPr>
              <a:t>F</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91"/>
              </a:rPr>
              <a:t>orecasts</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91"/>
              </a:rPr>
              <a:t> and the Energy </a:t>
            </a:r>
            <a:r>
              <a:rPr lang="en-US" sz="800" dirty="0">
                <a:solidFill>
                  <a:srgbClr val="000000"/>
                </a:solidFill>
                <a:latin typeface="Arial"/>
                <a:hlinkClick r:id="rId91"/>
              </a:rPr>
              <a:t>T</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91"/>
              </a:rPr>
              <a:t>ransition</a:t>
            </a:r>
            <a:r>
              <a:rPr kumimoji="0" lang="en-US" sz="800" b="0" i="0" u="none" strike="noStrike" kern="1200" cap="none" spc="0" normalizeH="0" baseline="0" noProof="0" dirty="0">
                <a:ln>
                  <a:noFill/>
                </a:ln>
                <a:solidFill>
                  <a:srgbClr val="000000"/>
                </a:solidFill>
                <a:effectLst/>
                <a:uLnTx/>
                <a:uFillTx/>
                <a:latin typeface="Arial"/>
                <a:ea typeface="+mn-ea"/>
                <a:cs typeface="+mn-cs"/>
              </a:rPr>
              <a:t> (2022). </a:t>
            </a:r>
            <a:br>
              <a:rPr lang="en-US" sz="800" b="0" i="0" u="none" strike="noStrike" kern="1200" cap="none" spc="0" normalizeH="0" baseline="0" noProof="0" dirty="0">
                <a:ln>
                  <a:noFill/>
                </a:ln>
                <a:effectLst/>
                <a:uLnTx/>
                <a:uFillTx/>
                <a:latin typeface="Arial"/>
              </a:rPr>
            </a:br>
            <a:r>
              <a:rPr kumimoji="0" lang="en-US" sz="800" b="0" i="0" u="none" strike="noStrike" kern="1200" cap="none" spc="0" normalizeH="0" baseline="0" noProof="0" dirty="0">
                <a:ln>
                  <a:noFill/>
                </a:ln>
                <a:solidFill>
                  <a:srgbClr val="000000"/>
                </a:solidFill>
                <a:effectLst/>
                <a:uLnTx/>
                <a:uFillTx/>
                <a:latin typeface="Arial"/>
                <a:ea typeface="+mn-ea"/>
                <a:cs typeface="+mn-cs"/>
              </a:rPr>
              <a:t>Credit: Hassan Riaz, Theo Moers,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92"/>
              </a:rPr>
              <a:t>Gernot Wagner</a:t>
            </a:r>
            <a:r>
              <a:rPr lang="en-US" sz="800" dirty="0">
                <a:solidFill>
                  <a:srgbClr val="000000"/>
                </a:solidFill>
                <a:latin typeface="Arial"/>
              </a:rPr>
              <a:t>.</a:t>
            </a:r>
            <a:r>
              <a:rPr lang="en-US" sz="800" dirty="0">
                <a:solidFill>
                  <a:srgbClr val="000000"/>
                </a:solidFill>
              </a:rPr>
              <a:t> </a:t>
            </a:r>
            <a:r>
              <a:rPr lang="en-US" sz="800" dirty="0">
                <a:solidFill>
                  <a:srgbClr val="000000"/>
                </a:solidFill>
                <a:hlinkClick r:id="rId93"/>
              </a:rPr>
              <a:t>Share</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93"/>
              </a:rPr>
              <a:t>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a:solidFill>
                  <a:srgbClr val="000000"/>
                </a:solidFill>
                <a:latin typeface="Arial"/>
              </a:rPr>
              <a:t>Kim </a:t>
            </a:r>
            <a:r>
              <a:rPr lang="en-US" sz="800" i="1" dirty="0">
                <a:solidFill>
                  <a:srgbClr val="000000"/>
                </a:solidFill>
                <a:latin typeface="Arial"/>
              </a:rPr>
              <a:t>et al., </a:t>
            </a:r>
            <a:r>
              <a:rPr lang="en-US" sz="800" dirty="0">
                <a:solidFill>
                  <a:srgbClr val="000000"/>
                </a:solidFill>
                <a:latin typeface="Arial"/>
              </a:rPr>
              <a:t>“</a:t>
            </a:r>
            <a:r>
              <a:rPr lang="en-US" sz="800" dirty="0">
                <a:solidFill>
                  <a:srgbClr val="000000"/>
                </a:solidFill>
                <a:latin typeface="Arial"/>
                <a:hlinkClick r:id="rId94"/>
              </a:rPr>
              <a:t>Scaling Solar</a:t>
            </a:r>
            <a:r>
              <a:rPr lang="en-US" sz="800" dirty="0">
                <a:solidFill>
                  <a:srgbClr val="000000"/>
                </a:solidFill>
                <a:latin typeface="Arial"/>
              </a:rPr>
              <a:t>” (14 August 2025).</a:t>
            </a:r>
            <a:endParaRPr lang="en-US" dirty="0"/>
          </a:p>
        </p:txBody>
      </p:sp>
      <p:sp>
        <p:nvSpPr>
          <p:cNvPr id="19" name="Rectangle 18">
            <a:extLst>
              <a:ext uri="{FF2B5EF4-FFF2-40B4-BE49-F238E27FC236}">
                <a16:creationId xmlns:a16="http://schemas.microsoft.com/office/drawing/2014/main" id="{A432D508-14AD-D7F9-6AB0-61A0ADCFD54C}"/>
              </a:ext>
            </a:extLst>
          </p:cNvPr>
          <p:cNvSpPr/>
          <p:nvPr>
            <p:custDataLst>
              <p:tags r:id="rId5"/>
            </p:custDataLst>
          </p:nvPr>
        </p:nvSpPr>
        <p:spPr bwMode="auto">
          <a:xfrm>
            <a:off x="10561638" y="4057650"/>
            <a:ext cx="784225" cy="1768475"/>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624" name="Rectangle 1623">
            <a:extLst>
              <a:ext uri="{FF2B5EF4-FFF2-40B4-BE49-F238E27FC236}">
                <a16:creationId xmlns:a16="http://schemas.microsoft.com/office/drawing/2014/main" id="{092FC510-4056-C158-A14C-FB0ED355BDC9}"/>
              </a:ext>
            </a:extLst>
          </p:cNvPr>
          <p:cNvSpPr/>
          <p:nvPr>
            <p:custDataLst>
              <p:tags r:id="rId6"/>
            </p:custDataLst>
          </p:nvPr>
        </p:nvSpPr>
        <p:spPr bwMode="auto">
          <a:xfrm>
            <a:off x="10561638" y="3252789"/>
            <a:ext cx="784225" cy="804863"/>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79ADC9EE-2182-E60F-EC12-A1FFE7943DDC}"/>
              </a:ext>
            </a:extLst>
          </p:cNvPr>
          <p:cNvSpPr/>
          <p:nvPr>
            <p:custDataLst>
              <p:tags r:id="rId7"/>
            </p:custDataLst>
          </p:nvPr>
        </p:nvSpPr>
        <p:spPr bwMode="auto">
          <a:xfrm>
            <a:off x="10561638" y="2705100"/>
            <a:ext cx="784225" cy="547688"/>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F66DF687-1C02-CD6F-6ED9-7974EF0E156E}"/>
              </a:ext>
            </a:extLst>
          </p:cNvPr>
          <p:cNvSpPr/>
          <p:nvPr>
            <p:custDataLst>
              <p:tags r:id="rId8"/>
            </p:custDataLst>
          </p:nvPr>
        </p:nvSpPr>
        <p:spPr bwMode="auto">
          <a:xfrm>
            <a:off x="10561638" y="2325689"/>
            <a:ext cx="784225" cy="379413"/>
          </a:xfrm>
          <a:prstGeom prst="rect">
            <a:avLst/>
          </a:prstGeom>
          <a:solidFill>
            <a:srgbClr val="6BCCF5"/>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58A4B8EA-3030-7B07-6C69-BAF4470D99B7}"/>
              </a:ext>
            </a:extLst>
          </p:cNvPr>
          <p:cNvSpPr/>
          <p:nvPr>
            <p:custDataLst>
              <p:tags r:id="rId9"/>
            </p:custDataLst>
          </p:nvPr>
        </p:nvSpPr>
        <p:spPr bwMode="auto">
          <a:xfrm>
            <a:off x="10561638" y="2057400"/>
            <a:ext cx="784225" cy="268288"/>
          </a:xfrm>
          <a:prstGeom prst="rect">
            <a:avLst/>
          </a:prstGeom>
          <a:solidFill>
            <a:srgbClr val="364D6E"/>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21" name="Rectangle 120">
            <a:extLst>
              <a:ext uri="{FF2B5EF4-FFF2-40B4-BE49-F238E27FC236}">
                <a16:creationId xmlns:a16="http://schemas.microsoft.com/office/drawing/2014/main" id="{17F74454-8F37-4BD2-6A14-3BBE1A7856BE}"/>
              </a:ext>
            </a:extLst>
          </p:cNvPr>
          <p:cNvSpPr/>
          <p:nvPr>
            <p:custDataLst>
              <p:tags r:id="rId10"/>
            </p:custDataLst>
          </p:nvPr>
        </p:nvSpPr>
        <p:spPr bwMode="auto">
          <a:xfrm>
            <a:off x="8899525" y="3954463"/>
            <a:ext cx="1662113" cy="1871663"/>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C3B8050B-E2C1-8588-7902-86688044B515}"/>
              </a:ext>
            </a:extLst>
          </p:cNvPr>
          <p:cNvSpPr/>
          <p:nvPr>
            <p:custDataLst>
              <p:tags r:id="rId11"/>
            </p:custDataLst>
          </p:nvPr>
        </p:nvSpPr>
        <p:spPr bwMode="auto">
          <a:xfrm>
            <a:off x="8899525" y="3365500"/>
            <a:ext cx="1662113" cy="588963"/>
          </a:xfrm>
          <a:prstGeom prst="rect">
            <a:avLst/>
          </a:prstGeom>
          <a:solidFill>
            <a:srgbClr val="6BCCF5"/>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621" name="Rectangle 1620">
            <a:extLst>
              <a:ext uri="{FF2B5EF4-FFF2-40B4-BE49-F238E27FC236}">
                <a16:creationId xmlns:a16="http://schemas.microsoft.com/office/drawing/2014/main" id="{95296EF3-8738-8721-2A3B-CB6F6C5394B1}"/>
              </a:ext>
            </a:extLst>
          </p:cNvPr>
          <p:cNvSpPr/>
          <p:nvPr>
            <p:custDataLst>
              <p:tags r:id="rId12"/>
            </p:custDataLst>
          </p:nvPr>
        </p:nvSpPr>
        <p:spPr bwMode="auto">
          <a:xfrm>
            <a:off x="8899525" y="2974976"/>
            <a:ext cx="1662113" cy="390525"/>
          </a:xfrm>
          <a:prstGeom prst="rect">
            <a:avLst/>
          </a:prstGeom>
          <a:solidFill>
            <a:srgbClr val="364D6E"/>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490004C7-4A6C-25E9-9AD9-CD916B8623C6}"/>
              </a:ext>
            </a:extLst>
          </p:cNvPr>
          <p:cNvSpPr/>
          <p:nvPr>
            <p:custDataLst>
              <p:tags r:id="rId13"/>
            </p:custDataLst>
          </p:nvPr>
        </p:nvSpPr>
        <p:spPr bwMode="auto">
          <a:xfrm>
            <a:off x="8899525" y="2593975"/>
            <a:ext cx="1662113" cy="381000"/>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9" name="Rectangle 28">
            <a:extLst>
              <a:ext uri="{FF2B5EF4-FFF2-40B4-BE49-F238E27FC236}">
                <a16:creationId xmlns:a16="http://schemas.microsoft.com/office/drawing/2014/main" id="{EE72FDEC-0C17-658F-8E40-A764991D71FF}"/>
              </a:ext>
            </a:extLst>
          </p:cNvPr>
          <p:cNvSpPr/>
          <p:nvPr>
            <p:custDataLst>
              <p:tags r:id="rId14"/>
            </p:custDataLst>
          </p:nvPr>
        </p:nvSpPr>
        <p:spPr bwMode="auto">
          <a:xfrm>
            <a:off x="8899525" y="2187575"/>
            <a:ext cx="1662113" cy="406400"/>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5D754C9D-9FF9-1609-A713-5FFEBF48C6D2}"/>
              </a:ext>
            </a:extLst>
          </p:cNvPr>
          <p:cNvSpPr/>
          <p:nvPr>
            <p:custDataLst>
              <p:tags r:id="rId15"/>
            </p:custDataLst>
          </p:nvPr>
        </p:nvSpPr>
        <p:spPr bwMode="auto">
          <a:xfrm>
            <a:off x="8899525" y="2162175"/>
            <a:ext cx="1662113" cy="25400"/>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4AE44FBA-DBC9-E7E0-C1E9-A15D8249ACEC}"/>
              </a:ext>
            </a:extLst>
          </p:cNvPr>
          <p:cNvSpPr/>
          <p:nvPr>
            <p:custDataLst>
              <p:tags r:id="rId16"/>
            </p:custDataLst>
          </p:nvPr>
        </p:nvSpPr>
        <p:spPr bwMode="auto">
          <a:xfrm>
            <a:off x="8899525" y="2151064"/>
            <a:ext cx="1662113" cy="11113"/>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0" name="Rectangle 9">
            <a:extLst>
              <a:ext uri="{FF2B5EF4-FFF2-40B4-BE49-F238E27FC236}">
                <a16:creationId xmlns:a16="http://schemas.microsoft.com/office/drawing/2014/main" id="{FEC67CCD-9053-D8FF-E1CB-EADB6151CC7C}"/>
              </a:ext>
            </a:extLst>
          </p:cNvPr>
          <p:cNvSpPr/>
          <p:nvPr>
            <p:custDataLst>
              <p:tags r:id="rId17"/>
            </p:custDataLst>
          </p:nvPr>
        </p:nvSpPr>
        <p:spPr bwMode="auto">
          <a:xfrm>
            <a:off x="8899525" y="2143125"/>
            <a:ext cx="1662113" cy="7938"/>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17" name="Rectangle 16">
            <a:extLst>
              <a:ext uri="{FF2B5EF4-FFF2-40B4-BE49-F238E27FC236}">
                <a16:creationId xmlns:a16="http://schemas.microsoft.com/office/drawing/2014/main" id="{58A44F5E-75B3-2B26-B19B-3C7B09125400}"/>
              </a:ext>
            </a:extLst>
          </p:cNvPr>
          <p:cNvSpPr/>
          <p:nvPr>
            <p:custDataLst>
              <p:tags r:id="rId18"/>
            </p:custDataLst>
          </p:nvPr>
        </p:nvSpPr>
        <p:spPr bwMode="auto">
          <a:xfrm>
            <a:off x="8899525" y="2057401"/>
            <a:ext cx="1662113" cy="85725"/>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1" name="Rectangle 30">
            <a:extLst>
              <a:ext uri="{FF2B5EF4-FFF2-40B4-BE49-F238E27FC236}">
                <a16:creationId xmlns:a16="http://schemas.microsoft.com/office/drawing/2014/main" id="{6F954963-6B49-2A81-B206-A5AA1E34E1BD}"/>
              </a:ext>
            </a:extLst>
          </p:cNvPr>
          <p:cNvSpPr/>
          <p:nvPr>
            <p:custDataLst>
              <p:tags r:id="rId19"/>
            </p:custDataLst>
          </p:nvPr>
        </p:nvSpPr>
        <p:spPr bwMode="auto">
          <a:xfrm>
            <a:off x="6713537" y="4814888"/>
            <a:ext cx="2185988" cy="1011238"/>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33" name="Rectangle 32">
            <a:extLst>
              <a:ext uri="{FF2B5EF4-FFF2-40B4-BE49-F238E27FC236}">
                <a16:creationId xmlns:a16="http://schemas.microsoft.com/office/drawing/2014/main" id="{3470BEE6-7E1D-D6A1-C579-826F16054009}"/>
              </a:ext>
            </a:extLst>
          </p:cNvPr>
          <p:cNvSpPr/>
          <p:nvPr>
            <p:custDataLst>
              <p:tags r:id="rId20"/>
            </p:custDataLst>
          </p:nvPr>
        </p:nvSpPr>
        <p:spPr bwMode="auto">
          <a:xfrm>
            <a:off x="6713537" y="3619500"/>
            <a:ext cx="2185988" cy="1195388"/>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73DB28BF-86BC-A2BA-9916-2BC0A3EC27FB}"/>
              </a:ext>
            </a:extLst>
          </p:cNvPr>
          <p:cNvSpPr/>
          <p:nvPr>
            <p:custDataLst>
              <p:tags r:id="rId21"/>
            </p:custDataLst>
          </p:nvPr>
        </p:nvSpPr>
        <p:spPr bwMode="auto">
          <a:xfrm>
            <a:off x="6713537" y="2840038"/>
            <a:ext cx="2185988" cy="779463"/>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6A6F7F09-EB08-B9D7-BB14-FDF521BD5343}"/>
              </a:ext>
            </a:extLst>
          </p:cNvPr>
          <p:cNvSpPr/>
          <p:nvPr>
            <p:custDataLst>
              <p:tags r:id="rId22"/>
            </p:custDataLst>
          </p:nvPr>
        </p:nvSpPr>
        <p:spPr bwMode="auto">
          <a:xfrm>
            <a:off x="6713537" y="2689225"/>
            <a:ext cx="2185988" cy="150813"/>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36" name="Rectangle 35">
            <a:extLst>
              <a:ext uri="{FF2B5EF4-FFF2-40B4-BE49-F238E27FC236}">
                <a16:creationId xmlns:a16="http://schemas.microsoft.com/office/drawing/2014/main" id="{4628605C-08D0-4E23-DC7A-CFC4C953A962}"/>
              </a:ext>
            </a:extLst>
          </p:cNvPr>
          <p:cNvSpPr/>
          <p:nvPr>
            <p:custDataLst>
              <p:tags r:id="rId23"/>
            </p:custDataLst>
          </p:nvPr>
        </p:nvSpPr>
        <p:spPr bwMode="auto">
          <a:xfrm>
            <a:off x="6713537" y="2057400"/>
            <a:ext cx="2185988" cy="631825"/>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617" name="Rectangle 1616">
            <a:extLst>
              <a:ext uri="{FF2B5EF4-FFF2-40B4-BE49-F238E27FC236}">
                <a16:creationId xmlns:a16="http://schemas.microsoft.com/office/drawing/2014/main" id="{B255DCC4-BE2C-DBE3-E07D-50A631FF71F5}"/>
              </a:ext>
            </a:extLst>
          </p:cNvPr>
          <p:cNvSpPr/>
          <p:nvPr>
            <p:custDataLst>
              <p:tags r:id="rId24"/>
            </p:custDataLst>
          </p:nvPr>
        </p:nvSpPr>
        <p:spPr bwMode="auto">
          <a:xfrm>
            <a:off x="3760787" y="4122738"/>
            <a:ext cx="2952750" cy="1703388"/>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A4C90353-7535-2FB2-B50D-7D1EE45F9F9A}"/>
              </a:ext>
            </a:extLst>
          </p:cNvPr>
          <p:cNvSpPr/>
          <p:nvPr>
            <p:custDataLst>
              <p:tags r:id="rId25"/>
            </p:custDataLst>
          </p:nvPr>
        </p:nvSpPr>
        <p:spPr bwMode="auto">
          <a:xfrm>
            <a:off x="3760787" y="3783013"/>
            <a:ext cx="2952750" cy="339725"/>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A1DE2346-432D-7CCA-6914-FEE18F4EA8D4}"/>
              </a:ext>
            </a:extLst>
          </p:cNvPr>
          <p:cNvSpPr/>
          <p:nvPr>
            <p:custDataLst>
              <p:tags r:id="rId26"/>
            </p:custDataLst>
          </p:nvPr>
        </p:nvSpPr>
        <p:spPr bwMode="auto">
          <a:xfrm>
            <a:off x="3760787" y="3663950"/>
            <a:ext cx="2952750" cy="119063"/>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618" name="Rectangle 1617">
            <a:extLst>
              <a:ext uri="{FF2B5EF4-FFF2-40B4-BE49-F238E27FC236}">
                <a16:creationId xmlns:a16="http://schemas.microsoft.com/office/drawing/2014/main" id="{176C8969-CED8-3487-A6E8-1FE3F8942345}"/>
              </a:ext>
            </a:extLst>
          </p:cNvPr>
          <p:cNvSpPr/>
          <p:nvPr>
            <p:custDataLst>
              <p:tags r:id="rId27"/>
            </p:custDataLst>
          </p:nvPr>
        </p:nvSpPr>
        <p:spPr bwMode="auto">
          <a:xfrm>
            <a:off x="3760787" y="2754313"/>
            <a:ext cx="2952750" cy="909638"/>
          </a:xfrm>
          <a:prstGeom prst="rect">
            <a:avLst/>
          </a:prstGeom>
          <a:solidFill>
            <a:srgbClr val="6BCCF5"/>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41" name="Rectangle 40">
            <a:extLst>
              <a:ext uri="{FF2B5EF4-FFF2-40B4-BE49-F238E27FC236}">
                <a16:creationId xmlns:a16="http://schemas.microsoft.com/office/drawing/2014/main" id="{49FAB53F-E3B1-24D8-FBE0-EC1C783D19C8}"/>
              </a:ext>
            </a:extLst>
          </p:cNvPr>
          <p:cNvSpPr/>
          <p:nvPr>
            <p:custDataLst>
              <p:tags r:id="rId28"/>
            </p:custDataLst>
          </p:nvPr>
        </p:nvSpPr>
        <p:spPr bwMode="auto">
          <a:xfrm>
            <a:off x="3760787" y="2057401"/>
            <a:ext cx="2952750" cy="696913"/>
          </a:xfrm>
          <a:prstGeom prst="rect">
            <a:avLst/>
          </a:prstGeom>
          <a:solidFill>
            <a:srgbClr val="364D6E"/>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3" name="Rectangle 42">
            <a:extLst>
              <a:ext uri="{FF2B5EF4-FFF2-40B4-BE49-F238E27FC236}">
                <a16:creationId xmlns:a16="http://schemas.microsoft.com/office/drawing/2014/main" id="{4B35FB7F-1903-B81C-1087-6A1A3C7CBCBD}"/>
              </a:ext>
            </a:extLst>
          </p:cNvPr>
          <p:cNvSpPr/>
          <p:nvPr>
            <p:custDataLst>
              <p:tags r:id="rId29"/>
            </p:custDataLst>
          </p:nvPr>
        </p:nvSpPr>
        <p:spPr bwMode="auto">
          <a:xfrm>
            <a:off x="782637" y="5183188"/>
            <a:ext cx="2978150" cy="642938"/>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4" name="Rectangle 43">
            <a:extLst>
              <a:ext uri="{FF2B5EF4-FFF2-40B4-BE49-F238E27FC236}">
                <a16:creationId xmlns:a16="http://schemas.microsoft.com/office/drawing/2014/main" id="{BDE22209-9B35-C9A5-DA92-7DE7D614320F}"/>
              </a:ext>
            </a:extLst>
          </p:cNvPr>
          <p:cNvSpPr/>
          <p:nvPr>
            <p:custDataLst>
              <p:tags r:id="rId30"/>
            </p:custDataLst>
          </p:nvPr>
        </p:nvSpPr>
        <p:spPr bwMode="auto">
          <a:xfrm>
            <a:off x="782637" y="4706938"/>
            <a:ext cx="2978150" cy="476250"/>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5" name="Rectangle 44">
            <a:extLst>
              <a:ext uri="{FF2B5EF4-FFF2-40B4-BE49-F238E27FC236}">
                <a16:creationId xmlns:a16="http://schemas.microsoft.com/office/drawing/2014/main" id="{32387C66-8154-8C9F-1E91-6409CEB14F34}"/>
              </a:ext>
            </a:extLst>
          </p:cNvPr>
          <p:cNvSpPr/>
          <p:nvPr>
            <p:custDataLst>
              <p:tags r:id="rId31"/>
            </p:custDataLst>
          </p:nvPr>
        </p:nvSpPr>
        <p:spPr bwMode="auto">
          <a:xfrm>
            <a:off x="782637" y="4606926"/>
            <a:ext cx="2978150" cy="100013"/>
          </a:xfrm>
          <a:prstGeom prst="rect">
            <a:avLst/>
          </a:prstGeom>
          <a:solidFill>
            <a:srgbClr val="6BCCF5"/>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614" name="Rectangle 1613">
            <a:extLst>
              <a:ext uri="{FF2B5EF4-FFF2-40B4-BE49-F238E27FC236}">
                <a16:creationId xmlns:a16="http://schemas.microsoft.com/office/drawing/2014/main" id="{05427EFF-E739-5A1E-5165-A55BB7415DE7}"/>
              </a:ext>
            </a:extLst>
          </p:cNvPr>
          <p:cNvSpPr/>
          <p:nvPr>
            <p:custDataLst>
              <p:tags r:id="rId32"/>
            </p:custDataLst>
          </p:nvPr>
        </p:nvSpPr>
        <p:spPr bwMode="auto">
          <a:xfrm>
            <a:off x="782637" y="4537075"/>
            <a:ext cx="2978150" cy="69850"/>
          </a:xfrm>
          <a:prstGeom prst="rect">
            <a:avLst/>
          </a:prstGeom>
          <a:solidFill>
            <a:srgbClr val="364D6E"/>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D45FBA12-41EB-0642-9FE2-FABA6925C305}"/>
              </a:ext>
            </a:extLst>
          </p:cNvPr>
          <p:cNvSpPr/>
          <p:nvPr>
            <p:custDataLst>
              <p:tags r:id="rId33"/>
            </p:custDataLst>
          </p:nvPr>
        </p:nvSpPr>
        <p:spPr bwMode="auto">
          <a:xfrm>
            <a:off x="782637" y="3762375"/>
            <a:ext cx="2978150" cy="774700"/>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7" name="Rectangle 46">
            <a:extLst>
              <a:ext uri="{FF2B5EF4-FFF2-40B4-BE49-F238E27FC236}">
                <a16:creationId xmlns:a16="http://schemas.microsoft.com/office/drawing/2014/main" id="{AF45E70E-6A20-7FE3-0975-610D2329417A}"/>
              </a:ext>
            </a:extLst>
          </p:cNvPr>
          <p:cNvSpPr/>
          <p:nvPr>
            <p:custDataLst>
              <p:tags r:id="rId34"/>
            </p:custDataLst>
          </p:nvPr>
        </p:nvSpPr>
        <p:spPr bwMode="auto">
          <a:xfrm>
            <a:off x="782637" y="3138488"/>
            <a:ext cx="2978150" cy="623888"/>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262410A4-3F59-499D-1A64-A0A93E8E524A}"/>
              </a:ext>
            </a:extLst>
          </p:cNvPr>
          <p:cNvSpPr/>
          <p:nvPr>
            <p:custDataLst>
              <p:tags r:id="rId35"/>
            </p:custDataLst>
          </p:nvPr>
        </p:nvSpPr>
        <p:spPr bwMode="auto">
          <a:xfrm>
            <a:off x="782637" y="3124200"/>
            <a:ext cx="2978150" cy="14288"/>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9" name="Rectangle 48">
            <a:extLst>
              <a:ext uri="{FF2B5EF4-FFF2-40B4-BE49-F238E27FC236}">
                <a16:creationId xmlns:a16="http://schemas.microsoft.com/office/drawing/2014/main" id="{1C822E36-77D0-58DF-29AB-208270BE27B4}"/>
              </a:ext>
            </a:extLst>
          </p:cNvPr>
          <p:cNvSpPr/>
          <p:nvPr>
            <p:custDataLst>
              <p:tags r:id="rId36"/>
            </p:custDataLst>
          </p:nvPr>
        </p:nvSpPr>
        <p:spPr bwMode="auto">
          <a:xfrm>
            <a:off x="782637" y="3114675"/>
            <a:ext cx="2978150" cy="9525"/>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50" name="Rectangle 49">
            <a:extLst>
              <a:ext uri="{FF2B5EF4-FFF2-40B4-BE49-F238E27FC236}">
                <a16:creationId xmlns:a16="http://schemas.microsoft.com/office/drawing/2014/main" id="{9D384151-56FB-93BC-524D-C4B4CEEE5523}"/>
              </a:ext>
            </a:extLst>
          </p:cNvPr>
          <p:cNvSpPr/>
          <p:nvPr>
            <p:custDataLst>
              <p:tags r:id="rId37"/>
            </p:custDataLst>
          </p:nvPr>
        </p:nvSpPr>
        <p:spPr bwMode="auto">
          <a:xfrm>
            <a:off x="782637" y="2608264"/>
            <a:ext cx="2978150" cy="506413"/>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9A204C22-53FD-7825-7512-3F6DF5464349}"/>
              </a:ext>
            </a:extLst>
          </p:cNvPr>
          <p:cNvSpPr/>
          <p:nvPr>
            <p:custDataLst>
              <p:tags r:id="rId38"/>
            </p:custDataLst>
          </p:nvPr>
        </p:nvSpPr>
        <p:spPr bwMode="auto">
          <a:xfrm>
            <a:off x="782637" y="2344739"/>
            <a:ext cx="2978150" cy="263525"/>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EB53A17E-2821-2CED-8622-CECF8D1EA9FE}"/>
              </a:ext>
            </a:extLst>
          </p:cNvPr>
          <p:cNvSpPr/>
          <p:nvPr>
            <p:custDataLst>
              <p:tags r:id="rId39"/>
            </p:custDataLst>
          </p:nvPr>
        </p:nvSpPr>
        <p:spPr bwMode="auto">
          <a:xfrm>
            <a:off x="782637" y="2281238"/>
            <a:ext cx="2978150" cy="63500"/>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A6DAC24E-3C7B-FFB8-8ACB-571A4B2BB4AD}"/>
              </a:ext>
            </a:extLst>
          </p:cNvPr>
          <p:cNvSpPr/>
          <p:nvPr>
            <p:custDataLst>
              <p:tags r:id="rId40"/>
            </p:custDataLst>
          </p:nvPr>
        </p:nvSpPr>
        <p:spPr bwMode="auto">
          <a:xfrm>
            <a:off x="782637" y="2116138"/>
            <a:ext cx="2978150" cy="165100"/>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86" name="Rectangle 85">
            <a:extLst>
              <a:ext uri="{FF2B5EF4-FFF2-40B4-BE49-F238E27FC236}">
                <a16:creationId xmlns:a16="http://schemas.microsoft.com/office/drawing/2014/main" id="{650DFA14-F0D6-0D81-6993-B0FB717EF8E2}"/>
              </a:ext>
            </a:extLst>
          </p:cNvPr>
          <p:cNvSpPr/>
          <p:nvPr>
            <p:custDataLst>
              <p:tags r:id="rId41"/>
            </p:custDataLst>
          </p:nvPr>
        </p:nvSpPr>
        <p:spPr bwMode="auto">
          <a:xfrm>
            <a:off x="782638" y="2057400"/>
            <a:ext cx="2978150" cy="58738"/>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53" name="Straight Connector 52">
            <a:extLst>
              <a:ext uri="{FF2B5EF4-FFF2-40B4-BE49-F238E27FC236}">
                <a16:creationId xmlns:a16="http://schemas.microsoft.com/office/drawing/2014/main" id="{D513F8CD-BEC4-FD48-76F7-8FD5E73CD9CF}"/>
              </a:ext>
            </a:extLst>
          </p:cNvPr>
          <p:cNvCxnSpPr/>
          <p:nvPr>
            <p:custDataLst>
              <p:tags r:id="rId42"/>
            </p:custDataLst>
          </p:nvPr>
        </p:nvCxnSpPr>
        <p:spPr bwMode="auto">
          <a:xfrm>
            <a:off x="777874" y="5826125"/>
            <a:ext cx="10572750"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759" name="Text Placeholder 10">
            <a:extLst>
              <a:ext uri="{FF2B5EF4-FFF2-40B4-BE49-F238E27FC236}">
                <a16:creationId xmlns:a16="http://schemas.microsoft.com/office/drawing/2014/main" id="{0378EBCB-ED70-54BE-7937-AE00876E3DEC}"/>
              </a:ext>
            </a:extLst>
          </p:cNvPr>
          <p:cNvSpPr txBox="1">
            <a:spLocks/>
          </p:cNvSpPr>
          <p:nvPr>
            <p:custDataLst>
              <p:tags r:id="rId43"/>
            </p:custDataLst>
          </p:nvPr>
        </p:nvSpPr>
        <p:spPr bwMode="gray">
          <a:xfrm>
            <a:off x="7451725" y="2641600"/>
            <a:ext cx="709613" cy="244475"/>
          </a:xfrm>
          <a:prstGeom prst="rect">
            <a:avLst/>
          </a:prstGeom>
          <a:solidFill>
            <a:srgbClr val="D2D9E1"/>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BC0329CC-4E7E-4DB0-8B89-BF201F181BBF}" type="datetime'Ag''ric''''''''u''''ltu''''r''''''''e f''u''''''''''''el'''''">
              <a:rPr lang="en-US" altLang="en-US" sz="800" smtClean="0">
                <a:solidFill>
                  <a:srgbClr val="000000"/>
                </a:solidFill>
                <a:effectLst/>
              </a:rPr>
              <a:pPr marL="0" indent="0" algn="ctr">
                <a:spcBef>
                  <a:spcPct val="0"/>
                </a:spcBef>
                <a:spcAft>
                  <a:spcPct val="0"/>
                </a:spcAft>
                <a:buNone/>
              </a:pPr>
              <a:t>Agriculture fuel</a:t>
            </a:fld>
            <a:br>
              <a:rPr lang="en-US" altLang="en-US" sz="800">
                <a:solidFill>
                  <a:srgbClr val="000000"/>
                </a:solidFill>
                <a:effectLst/>
              </a:rPr>
            </a:br>
            <a:fld id="{BA3E6DFC-922F-4F89-8160-C905C19AFC45}" type="datetime'4''''''''''''''''''''''''''''''%'''''''''''''''''''''''">
              <a:rPr lang="en-US" altLang="en-US" sz="800" smtClean="0">
                <a:solidFill>
                  <a:srgbClr val="000000"/>
                </a:solidFill>
                <a:effectLst/>
              </a:rPr>
              <a:pPr marL="0" indent="0" algn="ctr">
                <a:spcBef>
                  <a:spcPct val="0"/>
                </a:spcBef>
                <a:spcAft>
                  <a:spcPct val="0"/>
                </a:spcAft>
                <a:buNone/>
              </a:pPr>
              <a:t>4%</a:t>
            </a:fld>
            <a:endParaRPr lang="en-US" sz="800">
              <a:solidFill>
                <a:srgbClr val="000000"/>
              </a:solidFill>
            </a:endParaRPr>
          </a:p>
        </p:txBody>
      </p:sp>
      <p:sp>
        <p:nvSpPr>
          <p:cNvPr id="1758" name="Text Placeholder 10">
            <a:extLst>
              <a:ext uri="{FF2B5EF4-FFF2-40B4-BE49-F238E27FC236}">
                <a16:creationId xmlns:a16="http://schemas.microsoft.com/office/drawing/2014/main" id="{2573B3E7-F43F-01A5-96D4-3A1C1931B6AD}"/>
              </a:ext>
            </a:extLst>
          </p:cNvPr>
          <p:cNvSpPr txBox="1">
            <a:spLocks/>
          </p:cNvSpPr>
          <p:nvPr>
            <p:custDataLst>
              <p:tags r:id="rId44"/>
            </p:custDataLst>
          </p:nvPr>
        </p:nvSpPr>
        <p:spPr bwMode="gray">
          <a:xfrm>
            <a:off x="7570788" y="3046413"/>
            <a:ext cx="46990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776E185D-FAAA-4718-B1FA-734075115998}" type="datetime'W''a''''''''''''''''''s''t''''''e'''''''''">
              <a:rPr lang="en-US" altLang="en-US" sz="1200" smtClean="0"/>
              <a:pPr marL="0" indent="0" algn="ctr">
                <a:spcBef>
                  <a:spcPct val="0"/>
                </a:spcBef>
                <a:spcAft>
                  <a:spcPct val="0"/>
                </a:spcAft>
                <a:buNone/>
              </a:pPr>
              <a:t>Waste</a:t>
            </a:fld>
            <a:br>
              <a:rPr lang="en-US" altLang="en-US" sz="1200">
                <a:effectLst/>
              </a:rPr>
            </a:br>
            <a:fld id="{1003E166-B06A-4438-8D3E-51203ED1710D}" type="datetime'''''2''1''''''''''''''''''%'''''''''''''''''''''">
              <a:rPr lang="en-US" altLang="en-US" sz="1200" smtClean="0"/>
              <a:pPr marL="0" indent="0" algn="ctr">
                <a:spcBef>
                  <a:spcPct val="0"/>
                </a:spcBef>
                <a:spcAft>
                  <a:spcPct val="0"/>
                </a:spcAft>
                <a:buNone/>
              </a:pPr>
              <a:t>21%</a:t>
            </a:fld>
            <a:endParaRPr lang="en-US" sz="1200"/>
          </a:p>
        </p:txBody>
      </p:sp>
      <p:sp>
        <p:nvSpPr>
          <p:cNvPr id="1760" name="Text Placeholder 10">
            <a:extLst>
              <a:ext uri="{FF2B5EF4-FFF2-40B4-BE49-F238E27FC236}">
                <a16:creationId xmlns:a16="http://schemas.microsoft.com/office/drawing/2014/main" id="{9B4D0C53-AAF4-DAB8-EC01-3C7016A3FA35}"/>
              </a:ext>
            </a:extLst>
          </p:cNvPr>
          <p:cNvSpPr txBox="1">
            <a:spLocks/>
          </p:cNvSpPr>
          <p:nvPr>
            <p:custDataLst>
              <p:tags r:id="rId45"/>
            </p:custDataLst>
          </p:nvPr>
        </p:nvSpPr>
        <p:spPr bwMode="gray">
          <a:xfrm>
            <a:off x="7631113" y="2251075"/>
            <a:ext cx="350838" cy="244475"/>
          </a:xfrm>
          <a:prstGeom prst="rect">
            <a:avLst/>
          </a:prstGeom>
          <a:noFill/>
          <a:ln>
            <a:noFill/>
          </a:ln>
          <a:effectLst/>
          <a:extLst>
            <a:ext uri="{909E8E84-426E-40DD-AFC4-6F175D3DCCD1}">
              <a14:hiddenFill xmlns:a14="http://schemas.microsoft.com/office/drawing/2010/main">
                <a:solidFill>
                  <a:srgbClr val="D2D9E1"/>
                </a:solidFill>
              </a14:hiddenFill>
            </a:ext>
          </a:ex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C577B432-1245-44E2-ADBE-1F8CB7651888}" type="datetime'''L''''''''U''''''''''''''''LC''''''''''''''F'''''''''''''''''">
              <a:rPr lang="en-US" altLang="en-US" sz="800" smtClean="0"/>
              <a:pPr marL="0" indent="0" algn="ctr">
                <a:spcBef>
                  <a:spcPct val="0"/>
                </a:spcBef>
                <a:spcAft>
                  <a:spcPct val="0"/>
                </a:spcAft>
                <a:buNone/>
              </a:pPr>
              <a:t>LULCF</a:t>
            </a:fld>
            <a:br>
              <a:rPr lang="en-US" altLang="en-US" sz="800">
                <a:effectLst/>
              </a:rPr>
            </a:br>
            <a:fld id="{4B69666C-094A-4427-8F02-F01726EE3EEA}" type="datetime'1''''''''''''''''''''''''''''''''''''''''7%'''''''''''''''''">
              <a:rPr lang="en-US" altLang="en-US" sz="800" smtClean="0"/>
              <a:pPr marL="0" indent="0" algn="ctr">
                <a:spcBef>
                  <a:spcPct val="0"/>
                </a:spcBef>
                <a:spcAft>
                  <a:spcPct val="0"/>
                </a:spcAft>
                <a:buNone/>
              </a:pPr>
              <a:t>17%</a:t>
            </a:fld>
            <a:endParaRPr lang="en-US" sz="800"/>
          </a:p>
        </p:txBody>
      </p:sp>
      <p:sp>
        <p:nvSpPr>
          <p:cNvPr id="1757" name="Text Placeholder 10">
            <a:extLst>
              <a:ext uri="{FF2B5EF4-FFF2-40B4-BE49-F238E27FC236}">
                <a16:creationId xmlns:a16="http://schemas.microsoft.com/office/drawing/2014/main" id="{665E10F1-EB4D-F571-0948-12480773DBFF}"/>
              </a:ext>
            </a:extLst>
          </p:cNvPr>
          <p:cNvSpPr txBox="1">
            <a:spLocks/>
          </p:cNvSpPr>
          <p:nvPr>
            <p:custDataLst>
              <p:tags r:id="rId46"/>
            </p:custDataLst>
          </p:nvPr>
        </p:nvSpPr>
        <p:spPr bwMode="gray">
          <a:xfrm>
            <a:off x="7467600" y="4033838"/>
            <a:ext cx="677863"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2EC89805-78BB-4E1A-BDA5-4530DC911FA5}" type="datetime'''''''''''L''''''i''''''v''e''''s''''''''t''o''''''''''c''''k'">
              <a:rPr lang="en-US" altLang="en-US" sz="1200" smtClean="0"/>
              <a:pPr marL="0" indent="0" algn="ctr">
                <a:spcBef>
                  <a:spcPct val="0"/>
                </a:spcBef>
                <a:spcAft>
                  <a:spcPct val="0"/>
                </a:spcAft>
                <a:buNone/>
              </a:pPr>
              <a:t>Livestock</a:t>
            </a:fld>
            <a:br>
              <a:rPr lang="en-US" altLang="en-US" sz="1200">
                <a:effectLst/>
              </a:rPr>
            </a:br>
            <a:fld id="{95889984-7A49-42F9-8DAB-B7D6B5E4921B}" type="datetime'32''''''''''''''''''%'''''''''''''''''''''''''''''''''''''''''">
              <a:rPr lang="en-US" altLang="en-US" sz="1200" smtClean="0"/>
              <a:pPr marL="0" indent="0" algn="ctr">
                <a:spcBef>
                  <a:spcPct val="0"/>
                </a:spcBef>
                <a:spcAft>
                  <a:spcPct val="0"/>
                </a:spcAft>
                <a:buNone/>
              </a:pPr>
              <a:t>32%</a:t>
            </a:fld>
            <a:endParaRPr lang="en-US" sz="1200"/>
          </a:p>
        </p:txBody>
      </p:sp>
      <p:sp>
        <p:nvSpPr>
          <p:cNvPr id="1761" name="Text Placeholder 10">
            <a:extLst>
              <a:ext uri="{FF2B5EF4-FFF2-40B4-BE49-F238E27FC236}">
                <a16:creationId xmlns:a16="http://schemas.microsoft.com/office/drawing/2014/main" id="{C85AD02B-0192-728A-FE33-1CCAFCB79812}"/>
              </a:ext>
            </a:extLst>
          </p:cNvPr>
          <p:cNvSpPr txBox="1">
            <a:spLocks/>
          </p:cNvSpPr>
          <p:nvPr>
            <p:custDataLst>
              <p:tags r:id="rId47"/>
            </p:custDataLst>
          </p:nvPr>
        </p:nvSpPr>
        <p:spPr bwMode="gray">
          <a:xfrm>
            <a:off x="9526588" y="4706938"/>
            <a:ext cx="40640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B5EA49F9-905E-4B86-9890-007F230546FA}" type="datetime'''''''''''Ro''''''''a''''''''''d'">
              <a:rPr lang="en-US" altLang="en-US" sz="1200" smtClean="0"/>
              <a:pPr marL="0" indent="0" algn="ctr">
                <a:spcBef>
                  <a:spcPct val="0"/>
                </a:spcBef>
                <a:spcAft>
                  <a:spcPct val="0"/>
                </a:spcAft>
                <a:buNone/>
              </a:pPr>
              <a:t>Road</a:t>
            </a:fld>
            <a:br>
              <a:rPr lang="en-US" altLang="en-US" sz="1200">
                <a:effectLst/>
              </a:rPr>
            </a:br>
            <a:fld id="{5194F339-022D-4313-A12E-9D8B25EB9F47}" type="datetime'''''''''''''''50''''''''''''''''''%'''''">
              <a:rPr lang="en-US" altLang="en-US" sz="1200" smtClean="0"/>
              <a:pPr marL="0" indent="0" algn="ctr">
                <a:spcBef>
                  <a:spcPct val="0"/>
                </a:spcBef>
                <a:spcAft>
                  <a:spcPct val="0"/>
                </a:spcAft>
                <a:buNone/>
              </a:pPr>
              <a:t>50%</a:t>
            </a:fld>
            <a:endParaRPr lang="en-US" sz="1200"/>
          </a:p>
        </p:txBody>
      </p:sp>
      <p:sp>
        <p:nvSpPr>
          <p:cNvPr id="1756" name="Text Placeholder 10">
            <a:extLst>
              <a:ext uri="{FF2B5EF4-FFF2-40B4-BE49-F238E27FC236}">
                <a16:creationId xmlns:a16="http://schemas.microsoft.com/office/drawing/2014/main" id="{C9227F4C-94F7-3BB3-8638-3FE3A9FCB3AC}"/>
              </a:ext>
            </a:extLst>
          </p:cNvPr>
          <p:cNvSpPr txBox="1">
            <a:spLocks/>
          </p:cNvSpPr>
          <p:nvPr>
            <p:custDataLst>
              <p:tags r:id="rId48"/>
            </p:custDataLst>
          </p:nvPr>
        </p:nvSpPr>
        <p:spPr bwMode="gray">
          <a:xfrm>
            <a:off x="7581900" y="5137150"/>
            <a:ext cx="449263"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0F9DEA76-3223-4A91-A98E-D39B7550FEED}" type="datetime'''''''''''''''''C''''''''r''''o''''''''''''''''ps'''''''''''">
              <a:rPr lang="en-US" altLang="en-US" sz="1200" smtClean="0"/>
              <a:pPr marL="0" indent="0" algn="ctr">
                <a:spcBef>
                  <a:spcPct val="0"/>
                </a:spcBef>
                <a:spcAft>
                  <a:spcPct val="0"/>
                </a:spcAft>
                <a:buNone/>
              </a:pPr>
              <a:t>Crops</a:t>
            </a:fld>
            <a:br>
              <a:rPr lang="en-US" altLang="en-US" sz="1200">
                <a:effectLst/>
              </a:rPr>
            </a:br>
            <a:fld id="{A69AEDA8-3798-4E31-9302-0220A75E22AC}" type="datetime'''''''''''27''''''''''''''''''%'''''''''''''''''''''''''''''">
              <a:rPr lang="en-US" altLang="en-US" sz="1200" smtClean="0"/>
              <a:pPr marL="0" indent="0" algn="ctr">
                <a:spcBef>
                  <a:spcPct val="0"/>
                </a:spcBef>
                <a:spcAft>
                  <a:spcPct val="0"/>
                </a:spcAft>
                <a:buNone/>
              </a:pPr>
              <a:t>27%</a:t>
            </a:fld>
            <a:endParaRPr lang="en-US" sz="1200"/>
          </a:p>
        </p:txBody>
      </p:sp>
      <p:sp>
        <p:nvSpPr>
          <p:cNvPr id="1753" name="Text Placeholder 10">
            <a:extLst>
              <a:ext uri="{FF2B5EF4-FFF2-40B4-BE49-F238E27FC236}">
                <a16:creationId xmlns:a16="http://schemas.microsoft.com/office/drawing/2014/main" id="{F55433ED-76FE-3738-FA9C-57AC64CC9183}"/>
              </a:ext>
            </a:extLst>
          </p:cNvPr>
          <p:cNvSpPr txBox="1">
            <a:spLocks/>
          </p:cNvSpPr>
          <p:nvPr>
            <p:custDataLst>
              <p:tags r:id="rId49"/>
            </p:custDataLst>
          </p:nvPr>
        </p:nvSpPr>
        <p:spPr bwMode="gray">
          <a:xfrm>
            <a:off x="5843588" y="3540125"/>
            <a:ext cx="263525" cy="365125"/>
          </a:xfrm>
          <a:prstGeom prst="rect">
            <a:avLst/>
          </a:prstGeom>
          <a:solidFill>
            <a:srgbClr val="D2D9E1"/>
          </a:solidFill>
          <a:ln>
            <a:noFill/>
          </a:ln>
          <a:effec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3AB2D724-8ECD-40E4-83F6-9E79399541E4}" type="datetime'''''''''''''''''''''''O''''''''''''''i''''''''''l'''''''''''">
              <a:rPr lang="en-US" altLang="en-US" sz="1200" smtClean="0">
                <a:effectLst/>
              </a:rPr>
              <a:pPr marL="0" indent="0" algn="ctr">
                <a:spcBef>
                  <a:spcPct val="0"/>
                </a:spcBef>
                <a:spcAft>
                  <a:spcPct val="0"/>
                </a:spcAft>
                <a:buNone/>
              </a:pPr>
              <a:t>Oil</a:t>
            </a:fld>
            <a:br>
              <a:rPr lang="en-US" altLang="en-US" sz="1200">
                <a:effectLst/>
              </a:rPr>
            </a:br>
            <a:fld id="{94A8D719-86BB-4EE8-8379-A58F212F7FCF}" type="datetime'''''''''''''''''''''''''''3''''%'''''''''''''''''''''''''">
              <a:rPr lang="en-US" altLang="en-US" sz="1200" smtClean="0">
                <a:effectLst/>
              </a:rPr>
              <a:pPr marL="0" indent="0" algn="ctr">
                <a:spcBef>
                  <a:spcPct val="0"/>
                </a:spcBef>
                <a:spcAft>
                  <a:spcPct val="0"/>
                </a:spcAft>
                <a:buNone/>
              </a:pPr>
              <a:t>3%</a:t>
            </a:fld>
            <a:endParaRPr lang="en-US" sz="1200"/>
          </a:p>
        </p:txBody>
      </p:sp>
      <p:sp>
        <p:nvSpPr>
          <p:cNvPr id="1763" name="Text Placeholder 10">
            <a:extLst>
              <a:ext uri="{FF2B5EF4-FFF2-40B4-BE49-F238E27FC236}">
                <a16:creationId xmlns:a16="http://schemas.microsoft.com/office/drawing/2014/main" id="{94235B92-7CD7-A05E-47CE-37AB6D9470B9}"/>
              </a:ext>
            </a:extLst>
          </p:cNvPr>
          <p:cNvSpPr txBox="1">
            <a:spLocks/>
          </p:cNvSpPr>
          <p:nvPr>
            <p:custDataLst>
              <p:tags r:id="rId50"/>
            </p:custDataLst>
          </p:nvPr>
        </p:nvSpPr>
        <p:spPr bwMode="gray">
          <a:xfrm>
            <a:off x="9556750" y="2987675"/>
            <a:ext cx="347663"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br>
              <a:rPr lang="en-US" altLang="en-US" sz="1200">
                <a:solidFill>
                  <a:schemeClr val="bg1"/>
                </a:solidFill>
                <a:effectLst/>
              </a:rPr>
            </a:br>
            <a:fld id="{C11AFC1B-57EE-496D-857F-CFF46785C59C}" type="datetime'''1''''''''''''''''''''''''''''0''''''''%'''''''''''''''''''''">
              <a:rPr lang="en-US" altLang="en-US" sz="1200" smtClean="0">
                <a:solidFill>
                  <a:schemeClr val="bg1"/>
                </a:solidFill>
              </a:rPr>
              <a:pPr marL="0" indent="0" algn="ctr">
                <a:spcBef>
                  <a:spcPct val="0"/>
                </a:spcBef>
                <a:spcAft>
                  <a:spcPct val="0"/>
                </a:spcAft>
                <a:buNone/>
              </a:pPr>
              <a:t>10%</a:t>
            </a:fld>
            <a:endParaRPr lang="en-US" sz="1200">
              <a:solidFill>
                <a:schemeClr val="bg1"/>
              </a:solidFill>
            </a:endParaRPr>
          </a:p>
        </p:txBody>
      </p:sp>
      <p:sp>
        <p:nvSpPr>
          <p:cNvPr id="1752" name="Text Placeholder 10">
            <a:extLst>
              <a:ext uri="{FF2B5EF4-FFF2-40B4-BE49-F238E27FC236}">
                <a16:creationId xmlns:a16="http://schemas.microsoft.com/office/drawing/2014/main" id="{EC5F24F2-5EFE-F143-F6B6-268B8A2A2C0B}"/>
              </a:ext>
            </a:extLst>
          </p:cNvPr>
          <p:cNvSpPr txBox="1">
            <a:spLocks/>
          </p:cNvSpPr>
          <p:nvPr>
            <p:custDataLst>
              <p:tags r:id="rId51"/>
            </p:custDataLst>
          </p:nvPr>
        </p:nvSpPr>
        <p:spPr bwMode="gray">
          <a:xfrm>
            <a:off x="4089400" y="3770313"/>
            <a:ext cx="820738" cy="365125"/>
          </a:xfrm>
          <a:prstGeom prst="rect">
            <a:avLst/>
          </a:prstGeom>
          <a:noFill/>
          <a:ln>
            <a:noFill/>
          </a:ln>
          <a:effectLst/>
          <a:extLst>
            <a:ext uri="{909E8E84-426E-40DD-AFC4-6F175D3DCCD1}">
              <a14:hiddenFill xmlns:a14="http://schemas.microsoft.com/office/drawing/2010/main">
                <a:solidFill>
                  <a:srgbClr val="D2D9E1"/>
                </a:solidFill>
              </a14:hiddenFill>
            </a:ext>
          </a:ex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B450C87C-3ABF-406E-A68A-F0925E4EA321}" type="datetime'''N''''a''tu''ra''''l'''' ''''''''''ga''''s'''''">
              <a:rPr lang="en-US" altLang="en-US" sz="1200" smtClean="0"/>
              <a:pPr marL="0" indent="0" algn="ctr">
                <a:spcBef>
                  <a:spcPct val="0"/>
                </a:spcBef>
                <a:spcAft>
                  <a:spcPct val="0"/>
                </a:spcAft>
                <a:buNone/>
              </a:pPr>
              <a:t>Natural gas</a:t>
            </a:fld>
            <a:br>
              <a:rPr lang="en-US" altLang="en-US" sz="1200">
                <a:effectLst/>
              </a:rPr>
            </a:br>
            <a:fld id="{7820165E-3749-429B-8D7D-3AFD7B7F44F4}" type="datetime'''''''9''''''''''''''''''''''''''''''''''''''''%'''">
              <a:rPr lang="en-US" altLang="en-US" sz="1200" smtClean="0"/>
              <a:pPr marL="0" indent="0" algn="ctr">
                <a:spcBef>
                  <a:spcPct val="0"/>
                </a:spcBef>
                <a:spcAft>
                  <a:spcPct val="0"/>
                </a:spcAft>
                <a:buNone/>
              </a:pPr>
              <a:t>9%</a:t>
            </a:fld>
            <a:endParaRPr lang="en-US" sz="1200"/>
          </a:p>
        </p:txBody>
      </p:sp>
      <p:sp>
        <p:nvSpPr>
          <p:cNvPr id="1764" name="Text Placeholder 10">
            <a:extLst>
              <a:ext uri="{FF2B5EF4-FFF2-40B4-BE49-F238E27FC236}">
                <a16:creationId xmlns:a16="http://schemas.microsoft.com/office/drawing/2014/main" id="{9B29C6ED-37A4-DA74-A595-87CD2FB89082}"/>
              </a:ext>
            </a:extLst>
          </p:cNvPr>
          <p:cNvSpPr txBox="1">
            <a:spLocks/>
          </p:cNvSpPr>
          <p:nvPr>
            <p:custDataLst>
              <p:tags r:id="rId52"/>
            </p:custDataLst>
          </p:nvPr>
        </p:nvSpPr>
        <p:spPr bwMode="gray">
          <a:xfrm>
            <a:off x="9439275" y="2601913"/>
            <a:ext cx="581025"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1FF5AB70-4A1F-4CC7-B1FB-21776509BB17}" type="datetime'''A''''vi''''''''''''''a''''''''t''i''''''o''''''''''''''n'''">
              <a:rPr lang="en-US" altLang="en-US" sz="1200" smtClean="0"/>
              <a:pPr marL="0" indent="0" algn="ctr">
                <a:spcBef>
                  <a:spcPct val="0"/>
                </a:spcBef>
                <a:spcAft>
                  <a:spcPct val="0"/>
                </a:spcAft>
                <a:buNone/>
              </a:pPr>
              <a:t>Aviation</a:t>
            </a:fld>
            <a:br>
              <a:rPr lang="en-US" altLang="en-US" sz="1200">
                <a:effectLst/>
              </a:rPr>
            </a:br>
            <a:fld id="{892C7D03-C309-4BDD-AA41-E3340B8C29D7}" type="datetime'''''''''''''''''''''''10''''''''''''''''''''''''''''''''%'''">
              <a:rPr lang="en-US" altLang="en-US" sz="1200" smtClean="0"/>
              <a:pPr marL="0" indent="0" algn="ctr">
                <a:spcBef>
                  <a:spcPct val="0"/>
                </a:spcBef>
                <a:spcAft>
                  <a:spcPct val="0"/>
                </a:spcAft>
                <a:buNone/>
              </a:pPr>
              <a:t>10%</a:t>
            </a:fld>
            <a:endParaRPr lang="en-US" sz="1200"/>
          </a:p>
        </p:txBody>
      </p:sp>
      <p:sp>
        <p:nvSpPr>
          <p:cNvPr id="1751" name="Text Placeholder 10">
            <a:extLst>
              <a:ext uri="{FF2B5EF4-FFF2-40B4-BE49-F238E27FC236}">
                <a16:creationId xmlns:a16="http://schemas.microsoft.com/office/drawing/2014/main" id="{8E54FCC5-CAC8-DA60-6C35-DBACCE6F3E84}"/>
              </a:ext>
            </a:extLst>
          </p:cNvPr>
          <p:cNvSpPr txBox="1">
            <a:spLocks/>
          </p:cNvSpPr>
          <p:nvPr>
            <p:custDataLst>
              <p:tags r:id="rId53"/>
            </p:custDataLst>
          </p:nvPr>
        </p:nvSpPr>
        <p:spPr bwMode="gray">
          <a:xfrm>
            <a:off x="5059362" y="4791075"/>
            <a:ext cx="35560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1B109CC8-96C5-4BAA-B949-FC4EFD4180EC}" type="datetime'''''''''''''''''''Co''''''''''''''''''''a''''''''l'''''''''''">
              <a:rPr lang="en-US" altLang="en-US" sz="1200" smtClean="0"/>
              <a:pPr marL="0" indent="0" algn="ctr">
                <a:spcBef>
                  <a:spcPct val="0"/>
                </a:spcBef>
                <a:spcAft>
                  <a:spcPct val="0"/>
                </a:spcAft>
                <a:buNone/>
              </a:pPr>
              <a:t>Coal</a:t>
            </a:fld>
            <a:br>
              <a:rPr lang="en-US" altLang="en-US" sz="1200">
                <a:effectLst/>
              </a:rPr>
            </a:br>
            <a:fld id="{7E9A4C1C-9559-4EB9-A89E-754D6891E827}" type="datetime'''''''''45''''''''''''''''''''''''''''''''''''%'''''''''''''''">
              <a:rPr lang="en-US" altLang="en-US" sz="1200" smtClean="0"/>
              <a:pPr marL="0" indent="0" algn="ctr">
                <a:spcBef>
                  <a:spcPct val="0"/>
                </a:spcBef>
                <a:spcAft>
                  <a:spcPct val="0"/>
                </a:spcAft>
                <a:buNone/>
              </a:pPr>
              <a:t>45%</a:t>
            </a:fld>
            <a:endParaRPr lang="en-US" sz="1200"/>
          </a:p>
        </p:txBody>
      </p:sp>
      <p:sp>
        <p:nvSpPr>
          <p:cNvPr id="1765" name="Text Placeholder 10">
            <a:extLst>
              <a:ext uri="{FF2B5EF4-FFF2-40B4-BE49-F238E27FC236}">
                <a16:creationId xmlns:a16="http://schemas.microsoft.com/office/drawing/2014/main" id="{26F72863-1E75-49A2-AC5F-E5211971C10A}"/>
              </a:ext>
            </a:extLst>
          </p:cNvPr>
          <p:cNvSpPr txBox="1">
            <a:spLocks/>
          </p:cNvSpPr>
          <p:nvPr>
            <p:custDataLst>
              <p:tags r:id="rId54"/>
            </p:custDataLst>
          </p:nvPr>
        </p:nvSpPr>
        <p:spPr bwMode="gray">
          <a:xfrm>
            <a:off x="9104314" y="2238375"/>
            <a:ext cx="422275"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28DB3FFA-5B3B-4738-88D9-3EAA1FE7C24B}" type="datetime'''''''''''''M''''''''''''''a''r''in''''''''''''''''''e'''''">
              <a:rPr lang="en-US" altLang="en-US" sz="1000" smtClean="0"/>
              <a:pPr marL="0" indent="0" algn="ctr">
                <a:spcBef>
                  <a:spcPct val="0"/>
                </a:spcBef>
                <a:spcAft>
                  <a:spcPct val="0"/>
                </a:spcAft>
                <a:buNone/>
              </a:pPr>
              <a:t>Marine</a:t>
            </a:fld>
            <a:br>
              <a:rPr lang="en-US" altLang="en-US" sz="1000">
                <a:effectLst/>
              </a:rPr>
            </a:br>
            <a:fld id="{5DF484B9-98A7-42DE-8AA2-D4121EA113C6}" type="datetime'''''''''11''''''%'''''''">
              <a:rPr lang="en-US" altLang="en-US" sz="1000" smtClean="0"/>
              <a:pPr marL="0" indent="0" algn="ctr">
                <a:spcBef>
                  <a:spcPct val="0"/>
                </a:spcBef>
                <a:spcAft>
                  <a:spcPct val="0"/>
                </a:spcAft>
                <a:buNone/>
              </a:pPr>
              <a:t>11%</a:t>
            </a:fld>
            <a:endParaRPr lang="en-US" sz="1000"/>
          </a:p>
        </p:txBody>
      </p:sp>
      <p:sp>
        <p:nvSpPr>
          <p:cNvPr id="1792" name="Text Placeholder 10">
            <a:extLst>
              <a:ext uri="{FF2B5EF4-FFF2-40B4-BE49-F238E27FC236}">
                <a16:creationId xmlns:a16="http://schemas.microsoft.com/office/drawing/2014/main" id="{11C59483-9783-4703-28AA-489C86D467B1}"/>
              </a:ext>
            </a:extLst>
          </p:cNvPr>
          <p:cNvSpPr txBox="1">
            <a:spLocks/>
          </p:cNvSpPr>
          <p:nvPr>
            <p:custDataLst>
              <p:tags r:id="rId55"/>
            </p:custDataLst>
          </p:nvPr>
        </p:nvSpPr>
        <p:spPr bwMode="gray">
          <a:xfrm>
            <a:off x="2568575" y="1963738"/>
            <a:ext cx="895350" cy="244475"/>
          </a:xfrm>
          <a:prstGeom prst="rect">
            <a:avLst/>
          </a:prstGeom>
          <a:solidFill>
            <a:srgbClr val="D2D9E1"/>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6E080302-55F0-4E87-9FBA-E7BAA192F9DC}" type="datetime'Non''''''-''''f''''''err''''''''''o''u''s metals'''''">
              <a:rPr lang="en-US" altLang="en-US" sz="800" smtClean="0">
                <a:effectLst/>
              </a:rPr>
              <a:pPr marL="0" indent="0" algn="ctr">
                <a:spcBef>
                  <a:spcPct val="0"/>
                </a:spcBef>
                <a:spcAft>
                  <a:spcPct val="0"/>
                </a:spcAft>
                <a:buNone/>
              </a:pPr>
              <a:t>Non-ferrous metals</a:t>
            </a:fld>
            <a:br>
              <a:rPr lang="en-US" altLang="en-US" sz="800"/>
            </a:br>
            <a:fld id="{858C5998-A7CA-495D-BAC6-1CFAC96B2247}" type="datetime'''''''''''''2''''''''''''''''%'''''''''''''''''''">
              <a:rPr lang="en-US" altLang="en-US" sz="800" smtClean="0">
                <a:effectLst/>
              </a:rPr>
              <a:pPr marL="0" indent="0" algn="ctr">
                <a:spcBef>
                  <a:spcPct val="0"/>
                </a:spcBef>
                <a:spcAft>
                  <a:spcPct val="0"/>
                </a:spcAft>
                <a:buNone/>
              </a:pPr>
              <a:t>2%</a:t>
            </a:fld>
            <a:endParaRPr lang="en-US" sz="800"/>
          </a:p>
        </p:txBody>
      </p:sp>
      <p:sp>
        <p:nvSpPr>
          <p:cNvPr id="1766" name="Text Placeholder 10">
            <a:extLst>
              <a:ext uri="{FF2B5EF4-FFF2-40B4-BE49-F238E27FC236}">
                <a16:creationId xmlns:a16="http://schemas.microsoft.com/office/drawing/2014/main" id="{045B2D05-CDFB-7DE1-27B7-588E8EAFDCBF}"/>
              </a:ext>
            </a:extLst>
          </p:cNvPr>
          <p:cNvSpPr txBox="1">
            <a:spLocks/>
          </p:cNvSpPr>
          <p:nvPr>
            <p:custDataLst>
              <p:tags r:id="rId56"/>
            </p:custDataLst>
          </p:nvPr>
        </p:nvSpPr>
        <p:spPr bwMode="gray">
          <a:xfrm>
            <a:off x="10044113" y="2052638"/>
            <a:ext cx="203200" cy="244475"/>
          </a:xfrm>
          <a:prstGeom prst="rect">
            <a:avLst/>
          </a:prstGeom>
          <a:solidFill>
            <a:srgbClr val="D2D9E1"/>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5F9C504A-BA53-4514-A159-095CEB694235}" type="datetime'''''''''R''ail'''''''''''''''''''''''''''''''''''">
              <a:rPr lang="en-US" altLang="en-US" sz="800" smtClean="0"/>
              <a:pPr marL="0" indent="0" algn="ctr">
                <a:spcBef>
                  <a:spcPct val="0"/>
                </a:spcBef>
                <a:spcAft>
                  <a:spcPct val="0"/>
                </a:spcAft>
                <a:buNone/>
              </a:pPr>
              <a:t>Rail</a:t>
            </a:fld>
            <a:br>
              <a:rPr lang="en-US" altLang="en-US" sz="800">
                <a:effectLst/>
              </a:rPr>
            </a:br>
            <a:fld id="{610BF428-6AE2-452B-90DE-A808E6AF704E}" type="datetime'''''''''1''''''''''''''''%'''''''">
              <a:rPr lang="en-US" altLang="en-US" sz="800" smtClean="0"/>
              <a:pPr marL="0" indent="0" algn="ctr">
                <a:spcBef>
                  <a:spcPct val="0"/>
                </a:spcBef>
                <a:spcAft>
                  <a:spcPct val="0"/>
                </a:spcAft>
                <a:buNone/>
              </a:pPr>
              <a:t>1%</a:t>
            </a:fld>
            <a:endParaRPr lang="en-US" sz="800"/>
          </a:p>
        </p:txBody>
      </p:sp>
      <p:sp>
        <p:nvSpPr>
          <p:cNvPr id="1790" name="Text Placeholder 10">
            <a:extLst>
              <a:ext uri="{FF2B5EF4-FFF2-40B4-BE49-F238E27FC236}">
                <a16:creationId xmlns:a16="http://schemas.microsoft.com/office/drawing/2014/main" id="{71C30F8E-E923-7B66-AF89-2E47C8C405A9}"/>
              </a:ext>
            </a:extLst>
          </p:cNvPr>
          <p:cNvSpPr txBox="1">
            <a:spLocks/>
          </p:cNvSpPr>
          <p:nvPr>
            <p:custDataLst>
              <p:tags r:id="rId57"/>
            </p:custDataLst>
          </p:nvPr>
        </p:nvSpPr>
        <p:spPr bwMode="gray">
          <a:xfrm>
            <a:off x="1325563" y="2076450"/>
            <a:ext cx="403225" cy="244475"/>
          </a:xfrm>
          <a:prstGeom prst="rect">
            <a:avLst/>
          </a:prstGeom>
          <a:solidFill>
            <a:srgbClr val="D2D9E1"/>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76E61920-7435-424A-BFA2-3A9A71AC9BEF}" type="datetime'''''''''R''''''''''e''''f''''''''''i''ni''''''''''''ng'''">
              <a:rPr lang="en-US" altLang="en-US" sz="800" smtClean="0"/>
              <a:pPr marL="0" indent="0" algn="ctr">
                <a:spcBef>
                  <a:spcPct val="0"/>
                </a:spcBef>
                <a:spcAft>
                  <a:spcPct val="0"/>
                </a:spcAft>
                <a:buNone/>
              </a:pPr>
              <a:t>Refining</a:t>
            </a:fld>
            <a:br>
              <a:rPr lang="en-US" altLang="en-US" sz="800"/>
            </a:br>
            <a:fld id="{EA1B8A53-1932-49A0-9D8E-62E3F9309467}" type="datetime'''''''''''''''''''''''4''%'''''''''">
              <a:rPr lang="en-US" altLang="en-US" sz="800" smtClean="0"/>
              <a:pPr marL="0" indent="0" algn="ctr">
                <a:spcBef>
                  <a:spcPct val="0"/>
                </a:spcBef>
                <a:spcAft>
                  <a:spcPct val="0"/>
                </a:spcAft>
                <a:buNone/>
              </a:pPr>
              <a:t>4%</a:t>
            </a:fld>
            <a:endParaRPr lang="en-US" sz="800"/>
          </a:p>
        </p:txBody>
      </p:sp>
      <p:sp>
        <p:nvSpPr>
          <p:cNvPr id="1788" name="Text Placeholder 10">
            <a:extLst>
              <a:ext uri="{FF2B5EF4-FFF2-40B4-BE49-F238E27FC236}">
                <a16:creationId xmlns:a16="http://schemas.microsoft.com/office/drawing/2014/main" id="{64F96C82-E55D-037E-1903-A38A3C3DB27B}"/>
              </a:ext>
            </a:extLst>
          </p:cNvPr>
          <p:cNvSpPr txBox="1">
            <a:spLocks/>
          </p:cNvSpPr>
          <p:nvPr>
            <p:custDataLst>
              <p:tags r:id="rId58"/>
            </p:custDataLst>
          </p:nvPr>
        </p:nvSpPr>
        <p:spPr bwMode="gray">
          <a:xfrm>
            <a:off x="2513013" y="2190750"/>
            <a:ext cx="1006475" cy="244475"/>
          </a:xfrm>
          <a:prstGeom prst="rect">
            <a:avLst/>
          </a:prstGeom>
          <a:solidFill>
            <a:srgbClr val="D2D9E1"/>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62CA9C1D-AC5B-4D28-B665-92C18EC61CA9}" type="datetime'N''o''''n''-me''''t''a''''''''''''lli''''''c'' ''miner''als'''">
              <a:rPr lang="en-US" altLang="en-US" sz="800" smtClean="0">
                <a:effectLst/>
              </a:rPr>
              <a:pPr marL="0" indent="0" algn="ctr">
                <a:spcBef>
                  <a:spcPct val="0"/>
                </a:spcBef>
                <a:spcAft>
                  <a:spcPct val="0"/>
                </a:spcAft>
                <a:buNone/>
              </a:pPr>
              <a:t>Non-metallic minerals</a:t>
            </a:fld>
            <a:br>
              <a:rPr lang="en-US" altLang="en-US" sz="800"/>
            </a:br>
            <a:fld id="{142464E8-7296-46BC-BC9F-559E9D7713D1}" type="datetime'''2''''''''%'''''''''''">
              <a:rPr lang="en-US" altLang="en-US" sz="800" smtClean="0">
                <a:effectLst/>
              </a:rPr>
              <a:pPr marL="0" indent="0" algn="ctr">
                <a:spcBef>
                  <a:spcPct val="0"/>
                </a:spcBef>
                <a:spcAft>
                  <a:spcPct val="0"/>
                </a:spcAft>
                <a:buNone/>
              </a:pPr>
              <a:t>2%</a:t>
            </a:fld>
            <a:endParaRPr lang="en-US" sz="800"/>
          </a:p>
        </p:txBody>
      </p:sp>
      <p:sp>
        <p:nvSpPr>
          <p:cNvPr id="1784" name="Text Placeholder 10">
            <a:extLst>
              <a:ext uri="{FF2B5EF4-FFF2-40B4-BE49-F238E27FC236}">
                <a16:creationId xmlns:a16="http://schemas.microsoft.com/office/drawing/2014/main" id="{09DC06A1-0C87-8C6E-A9B5-3A35C08D0401}"/>
              </a:ext>
            </a:extLst>
          </p:cNvPr>
          <p:cNvSpPr txBox="1">
            <a:spLocks/>
          </p:cNvSpPr>
          <p:nvPr>
            <p:custDataLst>
              <p:tags r:id="rId59"/>
            </p:custDataLst>
          </p:nvPr>
        </p:nvSpPr>
        <p:spPr bwMode="gray">
          <a:xfrm>
            <a:off x="1244600" y="2354263"/>
            <a:ext cx="566738" cy="244475"/>
          </a:xfrm>
          <a:prstGeom prst="rect">
            <a:avLst/>
          </a:prstGeom>
          <a:noFill/>
          <a:ln>
            <a:noFill/>
          </a:ln>
          <a:effectLst/>
          <a:extLst>
            <a:ext uri="{909E8E84-426E-40DD-AFC4-6F175D3DCCD1}">
              <a14:hiddenFill xmlns:a14="http://schemas.microsoft.com/office/drawing/2010/main">
                <a:solidFill>
                  <a:srgbClr val="D2D9E1"/>
                </a:solidFill>
              </a14:hiddenFill>
            </a:ext>
          </a:ex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BBBD64FA-1EB5-4CF9-865F-7441855147E3}" type="datetime'''C''oa''''l ''''''''m''''''''''''''i''''''n''''''''''ing'''">
              <a:rPr lang="en-US" altLang="en-US" sz="800" smtClean="0"/>
              <a:pPr marL="0" indent="0" algn="ctr">
                <a:spcBef>
                  <a:spcPct val="0"/>
                </a:spcBef>
                <a:spcAft>
                  <a:spcPct val="0"/>
                </a:spcAft>
                <a:buNone/>
              </a:pPr>
              <a:t>Coal mining</a:t>
            </a:fld>
            <a:br>
              <a:rPr lang="en-US" altLang="en-US" sz="800"/>
            </a:br>
            <a:fld id="{A7EBD6EF-D057-4944-95E3-EAB7CBD97BA6}" type="datetime'''''''''''''''''''7''''''''''''%'''''''''''''''''''''''''''">
              <a:rPr lang="en-US" altLang="en-US" sz="800" smtClean="0"/>
              <a:pPr marL="0" indent="0" algn="ctr">
                <a:spcBef>
                  <a:spcPct val="0"/>
                </a:spcBef>
                <a:spcAft>
                  <a:spcPct val="0"/>
                </a:spcAft>
                <a:buNone/>
              </a:pPr>
              <a:t>7%</a:t>
            </a:fld>
            <a:endParaRPr lang="en-US" sz="800"/>
          </a:p>
        </p:txBody>
      </p:sp>
      <p:sp>
        <p:nvSpPr>
          <p:cNvPr id="1769" name="Text Placeholder 10">
            <a:extLst>
              <a:ext uri="{FF2B5EF4-FFF2-40B4-BE49-F238E27FC236}">
                <a16:creationId xmlns:a16="http://schemas.microsoft.com/office/drawing/2014/main" id="{7631188F-C9F3-F92F-B43B-9DD58F5E5A4B}"/>
              </a:ext>
            </a:extLst>
          </p:cNvPr>
          <p:cNvSpPr txBox="1">
            <a:spLocks/>
          </p:cNvSpPr>
          <p:nvPr>
            <p:custDataLst>
              <p:tags r:id="rId60"/>
            </p:custDataLst>
          </p:nvPr>
        </p:nvSpPr>
        <p:spPr bwMode="gray">
          <a:xfrm>
            <a:off x="9174164" y="1978025"/>
            <a:ext cx="284163" cy="244475"/>
          </a:xfrm>
          <a:prstGeom prst="rect">
            <a:avLst/>
          </a:prstGeom>
          <a:solidFill>
            <a:srgbClr val="D2D9E1"/>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ABAA71D9-42DD-485C-A86D-0AB8E21B94B0}" type="datetime'''''''O''''''''''t''''''''''''''he''''r'''''''''''''">
              <a:rPr lang="en-US" altLang="en-US" sz="800" smtClean="0"/>
              <a:pPr marL="0" indent="0" algn="ctr">
                <a:spcBef>
                  <a:spcPct val="0"/>
                </a:spcBef>
                <a:spcAft>
                  <a:spcPct val="0"/>
                </a:spcAft>
                <a:buNone/>
              </a:pPr>
              <a:t>Other</a:t>
            </a:fld>
            <a:br>
              <a:rPr lang="en-US" altLang="en-US" sz="800">
                <a:effectLst/>
              </a:rPr>
            </a:br>
            <a:fld id="{6AA71F81-F4C4-4D9F-B2C1-E21605DBFFCD}" type="datetime'''''''''''''2''''''''''''''''''''''''''''''''%'''''">
              <a:rPr lang="en-US" altLang="en-US" sz="800" smtClean="0"/>
              <a:pPr marL="0" indent="0" algn="ctr">
                <a:spcBef>
                  <a:spcPct val="0"/>
                </a:spcBef>
                <a:spcAft>
                  <a:spcPct val="0"/>
                </a:spcAft>
                <a:buNone/>
              </a:pPr>
              <a:t>2%</a:t>
            </a:fld>
            <a:endParaRPr lang="en-US" sz="800"/>
          </a:p>
        </p:txBody>
      </p:sp>
      <p:sp>
        <p:nvSpPr>
          <p:cNvPr id="1794" name="Text Placeholder 10">
            <a:extLst>
              <a:ext uri="{FF2B5EF4-FFF2-40B4-BE49-F238E27FC236}">
                <a16:creationId xmlns:a16="http://schemas.microsoft.com/office/drawing/2014/main" id="{9F03D1B9-F6BD-C82C-2AD9-E43D2EC13EC7}"/>
              </a:ext>
            </a:extLst>
          </p:cNvPr>
          <p:cNvSpPr txBox="1">
            <a:spLocks/>
          </p:cNvSpPr>
          <p:nvPr>
            <p:custDataLst>
              <p:tags r:id="rId61"/>
            </p:custDataLst>
          </p:nvPr>
        </p:nvSpPr>
        <p:spPr bwMode="gray">
          <a:xfrm>
            <a:off x="1895475" y="2678113"/>
            <a:ext cx="752475"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970920ED-D8C4-4CD8-A596-67542376D28D}" type="datetime'''''''''''C''''''h''''e''''''''''m''''ic''a''l''''''''s'">
              <a:rPr lang="en-US" altLang="en-US" sz="1200" smtClean="0"/>
              <a:pPr marL="0" indent="0" algn="ctr">
                <a:spcBef>
                  <a:spcPct val="0"/>
                </a:spcBef>
                <a:spcAft>
                  <a:spcPct val="0"/>
                </a:spcAft>
                <a:buNone/>
              </a:pPr>
              <a:t>Chemicals</a:t>
            </a:fld>
            <a:br>
              <a:rPr lang="en-US" altLang="en-US" sz="1200"/>
            </a:br>
            <a:fld id="{36B5DF98-8F8E-4C29-91E2-A1A64DFDCA3F}" type="datetime'''''''''''''''''''''''''''''1''3''''''''''''''''%'''''''''''">
              <a:rPr lang="en-US" altLang="en-US" sz="1200" smtClean="0"/>
              <a:pPr marL="0" indent="0" algn="ctr">
                <a:spcBef>
                  <a:spcPct val="0"/>
                </a:spcBef>
                <a:spcAft>
                  <a:spcPct val="0"/>
                </a:spcAft>
                <a:buNone/>
              </a:pPr>
              <a:t>13%</a:t>
            </a:fld>
            <a:endParaRPr lang="en-US" sz="1200"/>
          </a:p>
        </p:txBody>
      </p:sp>
      <p:sp>
        <p:nvSpPr>
          <p:cNvPr id="1770" name="Text Placeholder 10">
            <a:extLst>
              <a:ext uri="{FF2B5EF4-FFF2-40B4-BE49-F238E27FC236}">
                <a16:creationId xmlns:a16="http://schemas.microsoft.com/office/drawing/2014/main" id="{77031991-98FB-5EB4-48DB-3D0C8FD7DCEB}"/>
              </a:ext>
            </a:extLst>
          </p:cNvPr>
          <p:cNvSpPr txBox="1">
            <a:spLocks/>
          </p:cNvSpPr>
          <p:nvPr>
            <p:custDataLst>
              <p:tags r:id="rId62"/>
            </p:custDataLst>
          </p:nvPr>
        </p:nvSpPr>
        <p:spPr bwMode="gray">
          <a:xfrm>
            <a:off x="10771189" y="4135438"/>
            <a:ext cx="365125" cy="1612900"/>
          </a:xfrm>
          <a:prstGeom prst="rect">
            <a:avLst/>
          </a:prstGeom>
          <a:noFill/>
          <a:ln>
            <a:noFill/>
          </a:ln>
          <a:effectLst/>
          <a:extLst>
            <a:ext uri="{909E8E84-426E-40DD-AFC4-6F175D3DCCD1}">
              <a14:hiddenFill xmlns:a14="http://schemas.microsoft.com/office/drawing/2010/main">
                <a:solidFill>
                  <a:srgbClr val="D2D9E1"/>
                </a:solidFill>
              </a14:hiddenFill>
            </a:ext>
          </a:extLst>
        </p:spPr>
        <p:txBody>
          <a:bodyPr vert="eaVert" wrap="none" lIns="0" tIns="22225" rIns="0" bIns="22225"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7CD2A1BF-7FA5-484A-B906-00180966B62F}" type="datetime'''R''esid''e''n''''''''tial'' co''''m''b''us''''ti''''o''n'">
              <a:rPr lang="en-US" altLang="en-US" sz="1200" smtClean="0"/>
              <a:pPr marL="0" indent="0" algn="ctr">
                <a:spcBef>
                  <a:spcPct val="0"/>
                </a:spcBef>
                <a:spcAft>
                  <a:spcPct val="0"/>
                </a:spcAft>
                <a:buNone/>
              </a:pPr>
              <a:t>Residential combustion</a:t>
            </a:fld>
            <a:br>
              <a:rPr lang="en-US" altLang="en-US" sz="1200">
                <a:effectLst/>
              </a:rPr>
            </a:br>
            <a:fld id="{B9DB5132-8CC3-440A-880F-259B9B07F9FB}" type="datetime'''''''''4''''''''''''''7''''''''''''''''%'''">
              <a:rPr lang="en-US" altLang="en-US" sz="1200" smtClean="0"/>
              <a:pPr marL="0" indent="0" algn="ctr">
                <a:spcBef>
                  <a:spcPct val="0"/>
                </a:spcBef>
                <a:spcAft>
                  <a:spcPct val="0"/>
                </a:spcAft>
                <a:buNone/>
              </a:pPr>
              <a:t>47%</a:t>
            </a:fld>
            <a:endParaRPr lang="en-US" sz="1200"/>
          </a:p>
        </p:txBody>
      </p:sp>
      <p:sp>
        <p:nvSpPr>
          <p:cNvPr id="1786" name="Text Placeholder 10">
            <a:extLst>
              <a:ext uri="{FF2B5EF4-FFF2-40B4-BE49-F238E27FC236}">
                <a16:creationId xmlns:a16="http://schemas.microsoft.com/office/drawing/2014/main" id="{0E851497-78C7-1D27-05C3-591BEAFBEA3B}"/>
              </a:ext>
            </a:extLst>
          </p:cNvPr>
          <p:cNvSpPr txBox="1">
            <a:spLocks/>
          </p:cNvSpPr>
          <p:nvPr>
            <p:custDataLst>
              <p:tags r:id="rId63"/>
            </p:custDataLst>
          </p:nvPr>
        </p:nvSpPr>
        <p:spPr bwMode="gray">
          <a:xfrm>
            <a:off x="1984375" y="3267075"/>
            <a:ext cx="576263"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E2C9CDEA-F434-49E3-A137-DF4292381368}" type="datetime'Ce''''''''''''''''''''''me''''n''''''''''t'''''''''">
              <a:rPr lang="en-US" altLang="en-US" sz="1200" smtClean="0"/>
              <a:pPr marL="0" indent="0" algn="ctr">
                <a:spcBef>
                  <a:spcPct val="0"/>
                </a:spcBef>
                <a:spcAft>
                  <a:spcPct val="0"/>
                </a:spcAft>
                <a:buNone/>
              </a:pPr>
              <a:t>Cement</a:t>
            </a:fld>
            <a:br>
              <a:rPr lang="en-US" altLang="en-US" sz="1200"/>
            </a:br>
            <a:fld id="{AD80061D-83E7-4B22-B193-D1903F0F0625}" type="datetime'''''1''7''''%'''''''''''''''''''''''">
              <a:rPr lang="en-US" altLang="en-US" sz="1200" smtClean="0"/>
              <a:pPr marL="0" indent="0" algn="ctr">
                <a:spcBef>
                  <a:spcPct val="0"/>
                </a:spcBef>
                <a:spcAft>
                  <a:spcPct val="0"/>
                </a:spcAft>
                <a:buNone/>
              </a:pPr>
              <a:t>17%</a:t>
            </a:fld>
            <a:endParaRPr lang="en-US" sz="1200"/>
          </a:p>
        </p:txBody>
      </p:sp>
      <p:sp>
        <p:nvSpPr>
          <p:cNvPr id="1771" name="Text Placeholder 10">
            <a:extLst>
              <a:ext uri="{FF2B5EF4-FFF2-40B4-BE49-F238E27FC236}">
                <a16:creationId xmlns:a16="http://schemas.microsoft.com/office/drawing/2014/main" id="{4A8972A5-BD66-F5F8-2855-699E230DB8D6}"/>
              </a:ext>
            </a:extLst>
          </p:cNvPr>
          <p:cNvSpPr txBox="1">
            <a:spLocks/>
          </p:cNvSpPr>
          <p:nvPr>
            <p:custDataLst>
              <p:tags r:id="rId64"/>
            </p:custDataLst>
          </p:nvPr>
        </p:nvSpPr>
        <p:spPr bwMode="gray">
          <a:xfrm>
            <a:off x="10737850" y="3471863"/>
            <a:ext cx="433388" cy="365125"/>
          </a:xfrm>
          <a:prstGeom prst="rect">
            <a:avLst/>
          </a:prstGeom>
          <a:noFill/>
          <a:ln>
            <a:noFill/>
          </a:ln>
          <a:effectLst/>
          <a:extLst>
            <a:ext uri="{909E8E84-426E-40DD-AFC4-6F175D3DCCD1}">
              <a14:hiddenFill xmlns:a14="http://schemas.microsoft.com/office/drawing/2010/main">
                <a:solidFill>
                  <a:srgbClr val="D2D9E1"/>
                </a:solidFill>
              </a14:hiddenFill>
            </a:ext>
          </a:ex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1A618FAE-D622-4AD7-823E-00F894D6714A}" type="datetime'''''''H''FCs'''''''''''''''''''''''''''''''''''''''''">
              <a:rPr lang="en-US" altLang="en-US" sz="1200" smtClean="0">
                <a:effectLst/>
              </a:rPr>
              <a:pPr marL="0" indent="0" algn="ctr">
                <a:spcBef>
                  <a:spcPct val="0"/>
                </a:spcBef>
                <a:spcAft>
                  <a:spcPct val="0"/>
                </a:spcAft>
                <a:buNone/>
              </a:pPr>
              <a:t>HFCs</a:t>
            </a:fld>
            <a:br>
              <a:rPr lang="en-US" altLang="en-US" sz="1200">
                <a:effectLst/>
              </a:rPr>
            </a:br>
            <a:fld id="{6BF6F6CC-0CC8-4ED2-8170-62431F70D4BA}" type="datetime'''''''''''''2''''''''''''''1''''''%'''''''''''''''''">
              <a:rPr lang="en-US" altLang="en-US" sz="1200" smtClean="0"/>
              <a:pPr marL="0" indent="0" algn="ctr">
                <a:spcBef>
                  <a:spcPct val="0"/>
                </a:spcBef>
                <a:spcAft>
                  <a:spcPct val="0"/>
                </a:spcAft>
                <a:buNone/>
              </a:pPr>
              <a:t>21%</a:t>
            </a:fld>
            <a:endParaRPr lang="en-US" sz="1200"/>
          </a:p>
        </p:txBody>
      </p:sp>
      <p:sp>
        <p:nvSpPr>
          <p:cNvPr id="1785" name="Text Placeholder 10">
            <a:extLst>
              <a:ext uri="{FF2B5EF4-FFF2-40B4-BE49-F238E27FC236}">
                <a16:creationId xmlns:a16="http://schemas.microsoft.com/office/drawing/2014/main" id="{F7D1FE86-E387-294B-826A-95F4C42E766D}"/>
              </a:ext>
            </a:extLst>
          </p:cNvPr>
          <p:cNvSpPr txBox="1">
            <a:spLocks/>
          </p:cNvSpPr>
          <p:nvPr>
            <p:custDataLst>
              <p:tags r:id="rId65"/>
            </p:custDataLst>
          </p:nvPr>
        </p:nvSpPr>
        <p:spPr bwMode="gray">
          <a:xfrm>
            <a:off x="1865313" y="3967163"/>
            <a:ext cx="81280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57B75FD1-2BD7-49DC-AAE7-B7CE19870980}" type="datetime'Oi''''l ''''''a''''n''''''d'''''' ''g''a''''''s'''''">
              <a:rPr lang="en-US" altLang="en-US" sz="1200" smtClean="0"/>
              <a:pPr marL="0" indent="0" algn="ctr">
                <a:spcBef>
                  <a:spcPct val="0"/>
                </a:spcBef>
                <a:spcAft>
                  <a:spcPct val="0"/>
                </a:spcAft>
                <a:buNone/>
              </a:pPr>
              <a:t>Oil and gas</a:t>
            </a:fld>
            <a:br>
              <a:rPr lang="en-US" altLang="en-US" sz="1200"/>
            </a:br>
            <a:fld id="{31E51847-0504-4EC9-9582-BBBC8D834B06}" type="datetime'''''''2''''''''''''1''''''''''''''''''''''''''''%'''''''">
              <a:rPr lang="en-US" altLang="en-US" sz="1200" smtClean="0"/>
              <a:pPr marL="0" indent="0" algn="ctr">
                <a:spcBef>
                  <a:spcPct val="0"/>
                </a:spcBef>
                <a:spcAft>
                  <a:spcPct val="0"/>
                </a:spcAft>
                <a:buNone/>
              </a:pPr>
              <a:t>21%</a:t>
            </a:fld>
            <a:endParaRPr lang="en-US" sz="1200"/>
          </a:p>
        </p:txBody>
      </p:sp>
      <p:sp>
        <p:nvSpPr>
          <p:cNvPr id="1772" name="Text Placeholder 10">
            <a:extLst>
              <a:ext uri="{FF2B5EF4-FFF2-40B4-BE49-F238E27FC236}">
                <a16:creationId xmlns:a16="http://schemas.microsoft.com/office/drawing/2014/main" id="{C5314C38-CFF2-BA90-6C1F-BA2E302AC102}"/>
              </a:ext>
            </a:extLst>
          </p:cNvPr>
          <p:cNvSpPr txBox="1">
            <a:spLocks/>
          </p:cNvSpPr>
          <p:nvPr>
            <p:custDataLst>
              <p:tags r:id="rId66"/>
            </p:custDataLst>
          </p:nvPr>
        </p:nvSpPr>
        <p:spPr bwMode="gray">
          <a:xfrm>
            <a:off x="10598150" y="2825750"/>
            <a:ext cx="712788" cy="304800"/>
          </a:xfrm>
          <a:prstGeom prst="rect">
            <a:avLst/>
          </a:prstGeom>
          <a:noFill/>
          <a:ln>
            <a:noFill/>
          </a:ln>
          <a:effectLst/>
          <a:extLst>
            <a:ext uri="{909E8E84-426E-40DD-AFC4-6F175D3DCCD1}">
              <a14:hiddenFill xmlns:a14="http://schemas.microsoft.com/office/drawing/2010/main">
                <a:solidFill>
                  <a:srgbClr val="D2D9E1"/>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10766F58-FAEF-42B2-B9B6-16950B7B740C}" type="datetime'''''''''''''C''''''''o''''m''''''me''rc''''''''''''''ia''''l'">
              <a:rPr lang="en-US" altLang="en-US" sz="1000" smtClean="0">
                <a:effectLst/>
              </a:rPr>
              <a:pPr marL="0" indent="0" algn="ctr">
                <a:spcBef>
                  <a:spcPct val="0"/>
                </a:spcBef>
                <a:spcAft>
                  <a:spcPct val="0"/>
                </a:spcAft>
                <a:buNone/>
              </a:pPr>
              <a:t>Commercial</a:t>
            </a:fld>
            <a:br>
              <a:rPr lang="en-US" altLang="en-US" sz="1000">
                <a:effectLst/>
              </a:rPr>
            </a:br>
            <a:fld id="{57FB4EF4-CFC0-4348-B45C-544EA3AF76FE}" type="datetime'''''''''''1''''''''''''''''''''''''''''''''5''''''%'''">
              <a:rPr lang="en-US" altLang="en-US" sz="1000" smtClean="0"/>
              <a:pPr marL="0" indent="0" algn="ctr">
                <a:spcBef>
                  <a:spcPct val="0"/>
                </a:spcBef>
                <a:spcAft>
                  <a:spcPct val="0"/>
                </a:spcAft>
                <a:buNone/>
              </a:pPr>
              <a:t>15%</a:t>
            </a:fld>
            <a:endParaRPr lang="en-US" sz="1000"/>
          </a:p>
        </p:txBody>
      </p:sp>
      <p:sp>
        <p:nvSpPr>
          <p:cNvPr id="1782" name="Text Placeholder 10">
            <a:extLst>
              <a:ext uri="{FF2B5EF4-FFF2-40B4-BE49-F238E27FC236}">
                <a16:creationId xmlns:a16="http://schemas.microsoft.com/office/drawing/2014/main" id="{A158ADE2-24C6-3C80-EAE4-CC87D4E7E194}"/>
              </a:ext>
            </a:extLst>
          </p:cNvPr>
          <p:cNvSpPr txBox="1">
            <a:spLocks/>
          </p:cNvSpPr>
          <p:nvPr>
            <p:custDataLst>
              <p:tags r:id="rId67"/>
            </p:custDataLst>
          </p:nvPr>
        </p:nvSpPr>
        <p:spPr bwMode="gray">
          <a:xfrm>
            <a:off x="1789113" y="4762500"/>
            <a:ext cx="96520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6E535111-A91A-469F-A25B-38638D3CADCA}" type="datetime'Ir''''''on'''' a''''n''d ''s''''t''e''''''''''el'''''">
              <a:rPr lang="en-US" altLang="en-US" sz="1200" smtClean="0"/>
              <a:pPr marL="0" indent="0" algn="ctr">
                <a:spcBef>
                  <a:spcPct val="0"/>
                </a:spcBef>
                <a:spcAft>
                  <a:spcPct val="0"/>
                </a:spcAft>
                <a:buNone/>
              </a:pPr>
              <a:t>Iron and steel</a:t>
            </a:fld>
            <a:br>
              <a:rPr lang="en-US" altLang="en-US" sz="1200"/>
            </a:br>
            <a:fld id="{935B1783-C0F4-41AE-A542-4592A5324F69}" type="datetime'''''''''''''''1''''''''''''3%'''''''''''''">
              <a:rPr lang="en-US" altLang="en-US" sz="1200" smtClean="0"/>
              <a:pPr marL="0" indent="0" algn="ctr">
                <a:spcBef>
                  <a:spcPct val="0"/>
                </a:spcBef>
                <a:spcAft>
                  <a:spcPct val="0"/>
                </a:spcAft>
                <a:buNone/>
              </a:pPr>
              <a:t>13%</a:t>
            </a:fld>
            <a:endParaRPr lang="en-US" sz="1200"/>
          </a:p>
        </p:txBody>
      </p:sp>
      <p:sp>
        <p:nvSpPr>
          <p:cNvPr id="1789" name="Text Placeholder 10">
            <a:extLst>
              <a:ext uri="{FF2B5EF4-FFF2-40B4-BE49-F238E27FC236}">
                <a16:creationId xmlns:a16="http://schemas.microsoft.com/office/drawing/2014/main" id="{FE58DDA8-76A7-3437-5AA5-782BB0BD45EF}"/>
              </a:ext>
            </a:extLst>
          </p:cNvPr>
          <p:cNvSpPr txBox="1">
            <a:spLocks/>
          </p:cNvSpPr>
          <p:nvPr>
            <p:custDataLst>
              <p:tags r:id="rId68"/>
            </p:custDataLst>
          </p:nvPr>
        </p:nvSpPr>
        <p:spPr bwMode="gray">
          <a:xfrm>
            <a:off x="1600200" y="5321300"/>
            <a:ext cx="1343025"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DC64A313-FC5F-46D8-A7D2-EF3FEBED2E41}" type="datetime'''Rem''ai''''n''in''g'' ''''''''i''n''d''''u''''''s''''try'">
              <a:rPr lang="en-US" altLang="en-US" sz="1200" smtClean="0"/>
              <a:pPr marL="0" indent="0" algn="ctr">
                <a:spcBef>
                  <a:spcPct val="0"/>
                </a:spcBef>
                <a:spcAft>
                  <a:spcPct val="0"/>
                </a:spcAft>
                <a:buNone/>
              </a:pPr>
              <a:t>Remaining industry</a:t>
            </a:fld>
            <a:br>
              <a:rPr lang="en-US" altLang="en-US" sz="1200"/>
            </a:br>
            <a:fld id="{47801682-0238-4B94-A45E-574B4A2DE07E}" type="datetime'1''''''''7''''''''''''''''''%'''''''''''''''''''''''''''">
              <a:rPr lang="en-US" altLang="en-US" sz="1200" smtClean="0"/>
              <a:pPr marL="0" indent="0" algn="ctr">
                <a:spcBef>
                  <a:spcPct val="0"/>
                </a:spcBef>
                <a:spcAft>
                  <a:spcPct val="0"/>
                </a:spcAft>
                <a:buNone/>
              </a:pPr>
              <a:t>17%</a:t>
            </a:fld>
            <a:endParaRPr lang="en-US" sz="1200"/>
          </a:p>
        </p:txBody>
      </p:sp>
      <p:sp>
        <p:nvSpPr>
          <p:cNvPr id="1844" name="Text Placeholder 10">
            <a:extLst>
              <a:ext uri="{FF2B5EF4-FFF2-40B4-BE49-F238E27FC236}">
                <a16:creationId xmlns:a16="http://schemas.microsoft.com/office/drawing/2014/main" id="{8BF46AA5-432A-A6D8-D110-9281F7D83FDF}"/>
              </a:ext>
            </a:extLst>
          </p:cNvPr>
          <p:cNvSpPr txBox="1">
            <a:spLocks/>
          </p:cNvSpPr>
          <p:nvPr>
            <p:custDataLst>
              <p:tags r:id="rId69"/>
            </p:custDataLst>
          </p:nvPr>
        </p:nvSpPr>
        <p:spPr bwMode="gray">
          <a:xfrm>
            <a:off x="2068513" y="1751013"/>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7246C15E-BF67-4943-80BF-6FCF90BA63D0}" type="datetime'''2''''''''''''8''''''''%'''''''''''''''''">
              <a:rPr lang="en-US" altLang="en-US" sz="1400" smtClean="0"/>
              <a:pPr marL="0" indent="0" algn="ctr">
                <a:spcBef>
                  <a:spcPct val="0"/>
                </a:spcBef>
                <a:spcAft>
                  <a:spcPct val="0"/>
                </a:spcAft>
                <a:buNone/>
              </a:pPr>
              <a:t>28%</a:t>
            </a:fld>
            <a:endParaRPr lang="en-US" sz="1400"/>
          </a:p>
        </p:txBody>
      </p:sp>
      <p:sp>
        <p:nvSpPr>
          <p:cNvPr id="1846" name="Text Placeholder 10">
            <a:extLst>
              <a:ext uri="{FF2B5EF4-FFF2-40B4-BE49-F238E27FC236}">
                <a16:creationId xmlns:a16="http://schemas.microsoft.com/office/drawing/2014/main" id="{C09E52E8-5F75-F9CC-DF79-C7B5CB0A8A1F}"/>
              </a:ext>
            </a:extLst>
          </p:cNvPr>
          <p:cNvSpPr txBox="1">
            <a:spLocks/>
          </p:cNvSpPr>
          <p:nvPr>
            <p:custDataLst>
              <p:tags r:id="rId70"/>
            </p:custDataLst>
          </p:nvPr>
        </p:nvSpPr>
        <p:spPr bwMode="gray">
          <a:xfrm>
            <a:off x="5033963" y="1751013"/>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3EEF3C59-E00F-4415-9A6B-8DBC05F8E28B}" type="datetime'2''''''''''''''8''''''''''''''''''%'''''''''''">
              <a:rPr lang="en-US" altLang="en-US" sz="1400" smtClean="0"/>
              <a:pPr marL="0" indent="0" algn="ctr">
                <a:spcBef>
                  <a:spcPct val="0"/>
                </a:spcBef>
                <a:spcAft>
                  <a:spcPct val="0"/>
                </a:spcAft>
                <a:buNone/>
              </a:pPr>
              <a:t>28%</a:t>
            </a:fld>
            <a:endParaRPr lang="en-US" sz="1400"/>
          </a:p>
        </p:txBody>
      </p:sp>
      <p:sp>
        <p:nvSpPr>
          <p:cNvPr id="1847" name="Text Placeholder 10">
            <a:extLst>
              <a:ext uri="{FF2B5EF4-FFF2-40B4-BE49-F238E27FC236}">
                <a16:creationId xmlns:a16="http://schemas.microsoft.com/office/drawing/2014/main" id="{3CF82CD9-F923-5B8E-B306-8913B25C4B88}"/>
              </a:ext>
            </a:extLst>
          </p:cNvPr>
          <p:cNvSpPr txBox="1">
            <a:spLocks/>
          </p:cNvSpPr>
          <p:nvPr>
            <p:custDataLst>
              <p:tags r:id="rId71"/>
            </p:custDataLst>
          </p:nvPr>
        </p:nvSpPr>
        <p:spPr bwMode="gray">
          <a:xfrm>
            <a:off x="7602538" y="1751013"/>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6D40EA6C-34CD-4B33-988F-D42729898E20}" type="datetime'2''''''''''''''''''''''1''''''''%'''''''''''">
              <a:rPr lang="en-US" altLang="en-US" sz="1400" smtClean="0"/>
              <a:pPr marL="0" indent="0" algn="ctr">
                <a:spcBef>
                  <a:spcPct val="0"/>
                </a:spcBef>
                <a:spcAft>
                  <a:spcPct val="0"/>
                </a:spcAft>
                <a:buNone/>
              </a:pPr>
              <a:t>21%</a:t>
            </a:fld>
            <a:endParaRPr lang="en-US" sz="1400"/>
          </a:p>
        </p:txBody>
      </p:sp>
      <p:sp>
        <p:nvSpPr>
          <p:cNvPr id="1848" name="Text Placeholder 10">
            <a:extLst>
              <a:ext uri="{FF2B5EF4-FFF2-40B4-BE49-F238E27FC236}">
                <a16:creationId xmlns:a16="http://schemas.microsoft.com/office/drawing/2014/main" id="{E3B9AEB8-AA32-E51A-38AA-E103D3F713E2}"/>
              </a:ext>
            </a:extLst>
          </p:cNvPr>
          <p:cNvSpPr txBox="1">
            <a:spLocks/>
          </p:cNvSpPr>
          <p:nvPr>
            <p:custDataLst>
              <p:tags r:id="rId72"/>
            </p:custDataLst>
          </p:nvPr>
        </p:nvSpPr>
        <p:spPr bwMode="gray">
          <a:xfrm>
            <a:off x="9526588" y="1751013"/>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47144684-3C37-4C66-A362-381559F8C274}" type="datetime'''''''1''6''''''''%'''''''''''''''">
              <a:rPr lang="en-US" altLang="en-US" sz="1400" smtClean="0"/>
              <a:pPr marL="0" indent="0" algn="ctr">
                <a:spcBef>
                  <a:spcPct val="0"/>
                </a:spcBef>
                <a:spcAft>
                  <a:spcPct val="0"/>
                </a:spcAft>
                <a:buNone/>
              </a:pPr>
              <a:t>16%</a:t>
            </a:fld>
            <a:endParaRPr lang="en-US" sz="1400"/>
          </a:p>
        </p:txBody>
      </p:sp>
      <p:sp>
        <p:nvSpPr>
          <p:cNvPr id="1849" name="Text Placeholder 10">
            <a:extLst>
              <a:ext uri="{FF2B5EF4-FFF2-40B4-BE49-F238E27FC236}">
                <a16:creationId xmlns:a16="http://schemas.microsoft.com/office/drawing/2014/main" id="{B8B99238-D2C6-E992-561C-6210CA2BCEEC}"/>
              </a:ext>
            </a:extLst>
          </p:cNvPr>
          <p:cNvSpPr txBox="1">
            <a:spLocks/>
          </p:cNvSpPr>
          <p:nvPr>
            <p:custDataLst>
              <p:tags r:id="rId73"/>
            </p:custDataLst>
          </p:nvPr>
        </p:nvSpPr>
        <p:spPr bwMode="gray">
          <a:xfrm>
            <a:off x="10799763" y="1751013"/>
            <a:ext cx="3079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44A3C098-85D5-4B55-9987-32ECC678CE71}" type="datetime'''''''''''''''''''''''''''''''''''7''%'''''''''''''''''''''">
              <a:rPr lang="en-US" altLang="en-US" sz="1400" smtClean="0"/>
              <a:pPr marL="0" indent="0" algn="ctr">
                <a:spcBef>
                  <a:spcPct val="0"/>
                </a:spcBef>
                <a:spcAft>
                  <a:spcPct val="0"/>
                </a:spcAft>
                <a:buNone/>
              </a:pPr>
              <a:t>7%</a:t>
            </a:fld>
            <a:endParaRPr lang="en-US" sz="1400"/>
          </a:p>
        </p:txBody>
      </p:sp>
      <p:sp>
        <p:nvSpPr>
          <p:cNvPr id="1857" name="Text Placeholder 10">
            <a:extLst>
              <a:ext uri="{FF2B5EF4-FFF2-40B4-BE49-F238E27FC236}">
                <a16:creationId xmlns:a16="http://schemas.microsoft.com/office/drawing/2014/main" id="{AA3BE4A6-4441-4A61-96BA-AAC7E56DFBB4}"/>
              </a:ext>
            </a:extLst>
          </p:cNvPr>
          <p:cNvSpPr txBox="1">
            <a:spLocks/>
          </p:cNvSpPr>
          <p:nvPr>
            <p:custDataLst>
              <p:tags r:id="rId74"/>
            </p:custDataLst>
          </p:nvPr>
        </p:nvSpPr>
        <p:spPr bwMode="auto">
          <a:xfrm>
            <a:off x="1978026" y="5881688"/>
            <a:ext cx="588963" cy="1984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BF132E68-4AD7-4FB5-BDC9-7FC84EB46C34}" type="datetime'I''n''''''''d''''''u''s''''''t''''''''r''y'''">
              <a:rPr lang="en-US" altLang="en-US" sz="1300" smtClean="0">
                <a:effectLst/>
              </a:rPr>
              <a:pPr marL="0" indent="0" algn="ctr">
                <a:spcBef>
                  <a:spcPct val="0"/>
                </a:spcBef>
                <a:spcAft>
                  <a:spcPct val="0"/>
                </a:spcAft>
                <a:buNone/>
              </a:pPr>
              <a:t>Industry</a:t>
            </a:fld>
            <a:endParaRPr lang="en-US" sz="1300" dirty="0"/>
          </a:p>
        </p:txBody>
      </p:sp>
      <p:sp>
        <p:nvSpPr>
          <p:cNvPr id="1859" name="Text Placeholder 10">
            <a:extLst>
              <a:ext uri="{FF2B5EF4-FFF2-40B4-BE49-F238E27FC236}">
                <a16:creationId xmlns:a16="http://schemas.microsoft.com/office/drawing/2014/main" id="{FC6CE405-78FB-FCF4-1717-9411131F75EF}"/>
              </a:ext>
            </a:extLst>
          </p:cNvPr>
          <p:cNvSpPr txBox="1">
            <a:spLocks/>
          </p:cNvSpPr>
          <p:nvPr>
            <p:custDataLst>
              <p:tags r:id="rId75"/>
            </p:custDataLst>
          </p:nvPr>
        </p:nvSpPr>
        <p:spPr bwMode="auto">
          <a:xfrm>
            <a:off x="4645026" y="5881688"/>
            <a:ext cx="1185863" cy="1984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659DB172-6DCF-4D93-AB4F-05575365E206}" type="datetime'P''o''wer'''' a''''''''n''''d ''H''e''''''''''a''''''''''t'">
              <a:rPr lang="en-US" altLang="en-US" sz="1300" smtClean="0">
                <a:effectLst/>
              </a:rPr>
              <a:pPr marL="0" indent="0" algn="ctr">
                <a:spcBef>
                  <a:spcPct val="0"/>
                </a:spcBef>
                <a:spcAft>
                  <a:spcPct val="0"/>
                </a:spcAft>
                <a:buNone/>
              </a:pPr>
              <a:t>Power and Heat</a:t>
            </a:fld>
            <a:endParaRPr lang="en-US" sz="1300"/>
          </a:p>
        </p:txBody>
      </p:sp>
      <p:sp>
        <p:nvSpPr>
          <p:cNvPr id="1860" name="Text Placeholder 10">
            <a:extLst>
              <a:ext uri="{FF2B5EF4-FFF2-40B4-BE49-F238E27FC236}">
                <a16:creationId xmlns:a16="http://schemas.microsoft.com/office/drawing/2014/main" id="{0673EA38-7ED4-4CF8-7808-6E51D7974F37}"/>
              </a:ext>
            </a:extLst>
          </p:cNvPr>
          <p:cNvSpPr txBox="1">
            <a:spLocks/>
          </p:cNvSpPr>
          <p:nvPr>
            <p:custDataLst>
              <p:tags r:id="rId76"/>
            </p:custDataLst>
          </p:nvPr>
        </p:nvSpPr>
        <p:spPr bwMode="auto">
          <a:xfrm>
            <a:off x="6651625" y="5881688"/>
            <a:ext cx="2308225" cy="1984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AB01A5E2-9861-4EC0-8215-0E9B646E2062}" type="datetime'A''g''r''i''culture, ''l''and ''use'' and'' ''w''''as''t''''e'">
              <a:rPr lang="en-US" altLang="en-US" sz="1300" smtClean="0">
                <a:effectLst/>
              </a:rPr>
              <a:pPr marL="0" indent="0" algn="ctr">
                <a:spcBef>
                  <a:spcPct val="0"/>
                </a:spcBef>
                <a:spcAft>
                  <a:spcPct val="0"/>
                </a:spcAft>
                <a:buNone/>
              </a:pPr>
              <a:t>Agriculture, land use and waste</a:t>
            </a:fld>
            <a:endParaRPr lang="en-US" sz="1300"/>
          </a:p>
        </p:txBody>
      </p:sp>
      <p:sp>
        <p:nvSpPr>
          <p:cNvPr id="1861" name="Text Placeholder 10">
            <a:extLst>
              <a:ext uri="{FF2B5EF4-FFF2-40B4-BE49-F238E27FC236}">
                <a16:creationId xmlns:a16="http://schemas.microsoft.com/office/drawing/2014/main" id="{8097E399-057A-9350-BCB2-16830A1FB816}"/>
              </a:ext>
            </a:extLst>
          </p:cNvPr>
          <p:cNvSpPr txBox="1">
            <a:spLocks/>
          </p:cNvSpPr>
          <p:nvPr>
            <p:custDataLst>
              <p:tags r:id="rId77"/>
            </p:custDataLst>
          </p:nvPr>
        </p:nvSpPr>
        <p:spPr bwMode="auto">
          <a:xfrm>
            <a:off x="9378951" y="5881688"/>
            <a:ext cx="703263" cy="1984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C8E703DB-0541-4686-BF21-4E927D29F2D2}" type="datetime'''''''T''''''r''a''''''''''''''ns''p''''o''''''''r''t'''''">
              <a:rPr lang="en-US" altLang="en-US" sz="1300" smtClean="0">
                <a:effectLst/>
              </a:rPr>
              <a:pPr marL="0" indent="0" algn="ctr">
                <a:spcBef>
                  <a:spcPct val="0"/>
                </a:spcBef>
                <a:spcAft>
                  <a:spcPct val="0"/>
                </a:spcAft>
                <a:buNone/>
              </a:pPr>
              <a:t>Transport</a:t>
            </a:fld>
            <a:endParaRPr lang="en-US" sz="1300"/>
          </a:p>
        </p:txBody>
      </p:sp>
      <p:sp>
        <p:nvSpPr>
          <p:cNvPr id="1862" name="Text Placeholder 10">
            <a:extLst>
              <a:ext uri="{FF2B5EF4-FFF2-40B4-BE49-F238E27FC236}">
                <a16:creationId xmlns:a16="http://schemas.microsoft.com/office/drawing/2014/main" id="{0C405184-5FC3-2BB2-74C9-8AE2BDA98B2C}"/>
              </a:ext>
            </a:extLst>
          </p:cNvPr>
          <p:cNvSpPr txBox="1">
            <a:spLocks/>
          </p:cNvSpPr>
          <p:nvPr>
            <p:custDataLst>
              <p:tags r:id="rId78"/>
            </p:custDataLst>
          </p:nvPr>
        </p:nvSpPr>
        <p:spPr bwMode="auto">
          <a:xfrm>
            <a:off x="10618788" y="5881688"/>
            <a:ext cx="669925" cy="1984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D433FAC6-8D4A-41E1-851B-B5E37FD645D4}" type="datetime'''''''''''''''B''''u''''''''''''''''''''i''l''di''''''n''gs'''">
              <a:rPr lang="en-US" altLang="en-US" sz="1300" smtClean="0">
                <a:effectLst/>
              </a:rPr>
              <a:pPr marL="0" indent="0" algn="ctr">
                <a:spcBef>
                  <a:spcPct val="0"/>
                </a:spcBef>
                <a:spcAft>
                  <a:spcPct val="0"/>
                </a:spcAft>
                <a:buNone/>
              </a:pPr>
              <a:t>Buildings</a:t>
            </a:fld>
            <a:endParaRPr lang="en-US" sz="1300"/>
          </a:p>
        </p:txBody>
      </p:sp>
      <p:sp>
        <p:nvSpPr>
          <p:cNvPr id="1863" name="Rectangle 1862">
            <a:extLst>
              <a:ext uri="{FF2B5EF4-FFF2-40B4-BE49-F238E27FC236}">
                <a16:creationId xmlns:a16="http://schemas.microsoft.com/office/drawing/2014/main" id="{3E75C954-BBF1-6DAD-CB7E-5A026BE6C26A}"/>
              </a:ext>
            </a:extLst>
          </p:cNvPr>
          <p:cNvSpPr/>
          <p:nvPr/>
        </p:nvSpPr>
        <p:spPr bwMode="gray">
          <a:xfrm>
            <a:off x="4256506" y="2538904"/>
            <a:ext cx="2016125" cy="47844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Arial"/>
              </a:rPr>
              <a:t>24</a:t>
            </a:r>
            <a:r>
              <a:rPr kumimoji="0" lang="en-US" sz="1200" b="0" i="0" u="none" strike="noStrike" kern="1200" cap="none" spc="0" normalizeH="0" baseline="0" noProof="0">
                <a:ln>
                  <a:noFill/>
                </a:ln>
                <a:solidFill>
                  <a:srgbClr val="000000"/>
                </a:solidFill>
                <a:effectLst/>
                <a:uLnTx/>
                <a:uFillTx/>
                <a:latin typeface="Arial"/>
                <a:ea typeface="+mn-ea"/>
                <a:cs typeface="+mn-cs"/>
              </a:rPr>
              <a:t>% to 43%</a:t>
            </a:r>
          </a:p>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in all power and heat</a:t>
            </a:r>
          </a:p>
        </p:txBody>
      </p:sp>
      <p:sp>
        <p:nvSpPr>
          <p:cNvPr id="1864" name="Rectangle 1863">
            <a:extLst>
              <a:ext uri="{FF2B5EF4-FFF2-40B4-BE49-F238E27FC236}">
                <a16:creationId xmlns:a16="http://schemas.microsoft.com/office/drawing/2014/main" id="{4DEF2C79-5FEA-0EBC-84E4-C74049217397}"/>
              </a:ext>
            </a:extLst>
          </p:cNvPr>
          <p:cNvSpPr/>
          <p:nvPr/>
        </p:nvSpPr>
        <p:spPr bwMode="gray">
          <a:xfrm>
            <a:off x="9325641" y="3241675"/>
            <a:ext cx="829104" cy="35343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16% to 26%</a:t>
            </a:r>
          </a:p>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in road</a:t>
            </a:r>
          </a:p>
        </p:txBody>
      </p:sp>
      <p:sp>
        <p:nvSpPr>
          <p:cNvPr id="1865" name="Rectangle 1864">
            <a:extLst>
              <a:ext uri="{FF2B5EF4-FFF2-40B4-BE49-F238E27FC236}">
                <a16:creationId xmlns:a16="http://schemas.microsoft.com/office/drawing/2014/main" id="{B5C12EF9-3B0B-6923-F207-77FD12956C44}"/>
              </a:ext>
            </a:extLst>
          </p:cNvPr>
          <p:cNvSpPr/>
          <p:nvPr/>
        </p:nvSpPr>
        <p:spPr bwMode="gray">
          <a:xfrm>
            <a:off x="10644583" y="2267740"/>
            <a:ext cx="602457" cy="22066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Arial"/>
                <a:ea typeface="+mn-ea"/>
                <a:cs typeface="+mn-cs"/>
              </a:rPr>
              <a:t>10% to 17%</a:t>
            </a:r>
          </a:p>
          <a:p>
            <a:pPr marL="0" marR="0" lvl="0" indent="0" algn="ctr" defTabSz="711200" rtl="0" eaLnBrk="1" fontAlgn="auto" latinLnBrk="0" hangingPunct="1">
              <a:lnSpc>
                <a:spcPct val="100000"/>
              </a:lnSpc>
              <a:spcBef>
                <a:spcPts val="0"/>
              </a:spcBef>
              <a:spcAft>
                <a:spcPts val="0"/>
              </a:spcAft>
              <a:buClrTx/>
              <a:buSzTx/>
              <a:buFontTx/>
              <a:buNone/>
              <a:tabLst/>
              <a:defRPr/>
            </a:pPr>
            <a:r>
              <a:rPr lang="en-US" sz="700">
                <a:solidFill>
                  <a:srgbClr val="000000"/>
                </a:solidFill>
                <a:latin typeface="Arial"/>
              </a:rPr>
              <a:t>i</a:t>
            </a:r>
            <a:r>
              <a:rPr kumimoji="0" lang="en-US" sz="700" b="0" i="0" u="none" strike="noStrike" kern="1200" cap="none" spc="0" normalizeH="0" baseline="0" noProof="0">
                <a:ln>
                  <a:noFill/>
                </a:ln>
                <a:solidFill>
                  <a:srgbClr val="000000"/>
                </a:solidFill>
                <a:effectLst/>
                <a:uLnTx/>
                <a:uFillTx/>
                <a:latin typeface="Arial"/>
                <a:ea typeface="+mn-ea"/>
                <a:cs typeface="+mn-cs"/>
              </a:rPr>
              <a:t>n </a:t>
            </a:r>
            <a:r>
              <a:rPr lang="en-US" sz="700">
                <a:solidFill>
                  <a:srgbClr val="000000"/>
                </a:solidFill>
                <a:latin typeface="Arial"/>
              </a:rPr>
              <a:t>b</a:t>
            </a:r>
            <a:r>
              <a:rPr kumimoji="0" lang="en-US" sz="700" b="0" i="0" u="none" strike="noStrike" kern="1200" cap="none" spc="0" normalizeH="0" baseline="0" noProof="0">
                <a:ln>
                  <a:noFill/>
                </a:ln>
                <a:solidFill>
                  <a:srgbClr val="000000"/>
                </a:solidFill>
                <a:effectLst/>
                <a:uLnTx/>
                <a:uFillTx/>
                <a:latin typeface="Arial"/>
                <a:ea typeface="+mn-ea"/>
                <a:cs typeface="+mn-cs"/>
              </a:rPr>
              <a:t>uildings</a:t>
            </a:r>
          </a:p>
        </p:txBody>
      </p:sp>
      <p:sp>
        <p:nvSpPr>
          <p:cNvPr id="1866" name="Rectangle 1865">
            <a:extLst>
              <a:ext uri="{FF2B5EF4-FFF2-40B4-BE49-F238E27FC236}">
                <a16:creationId xmlns:a16="http://schemas.microsoft.com/office/drawing/2014/main" id="{3D02F2B3-39FC-266F-26C5-55B5ED46FE37}"/>
              </a:ext>
            </a:extLst>
          </p:cNvPr>
          <p:cNvSpPr/>
          <p:nvPr/>
        </p:nvSpPr>
        <p:spPr bwMode="gray">
          <a:xfrm>
            <a:off x="1720453" y="4524374"/>
            <a:ext cx="1102518" cy="34704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Arial"/>
                <a:ea typeface="+mn-ea"/>
                <a:cs typeface="+mn-cs"/>
              </a:rPr>
              <a:t>3% to 5%</a:t>
            </a:r>
          </a:p>
          <a:p>
            <a:pPr marL="0" marR="0" lvl="0" indent="0" algn="ctr" defTabSz="711200" rtl="0" eaLnBrk="1" fontAlgn="auto" latinLnBrk="0" hangingPunct="1">
              <a:lnSpc>
                <a:spcPct val="100000"/>
              </a:lnSpc>
              <a:spcBef>
                <a:spcPts val="0"/>
              </a:spcBef>
              <a:spcAft>
                <a:spcPts val="0"/>
              </a:spcAft>
              <a:buClrTx/>
              <a:buSzTx/>
              <a:buFontTx/>
              <a:buNone/>
              <a:tabLst/>
              <a:defRPr/>
            </a:pPr>
            <a:r>
              <a:rPr lang="en-US" sz="1050">
                <a:solidFill>
                  <a:srgbClr val="000000"/>
                </a:solidFill>
                <a:latin typeface="Arial"/>
              </a:rPr>
              <a:t>i</a:t>
            </a:r>
            <a:r>
              <a:rPr kumimoji="0" lang="en-US" sz="1050" b="0" i="0" u="none" strike="noStrike" kern="1200" cap="none" spc="0" normalizeH="0" baseline="0" noProof="0">
                <a:ln>
                  <a:noFill/>
                </a:ln>
                <a:solidFill>
                  <a:srgbClr val="000000"/>
                </a:solidFill>
                <a:effectLst/>
                <a:uLnTx/>
                <a:uFillTx/>
                <a:latin typeface="Arial"/>
                <a:ea typeface="+mn-ea"/>
                <a:cs typeface="+mn-cs"/>
              </a:rPr>
              <a:t>n </a:t>
            </a:r>
            <a:r>
              <a:rPr lang="en-US" sz="1050">
                <a:solidFill>
                  <a:srgbClr val="000000"/>
                </a:solidFill>
                <a:latin typeface="Arial"/>
              </a:rPr>
              <a:t>i</a:t>
            </a:r>
            <a:r>
              <a:rPr kumimoji="0" lang="en-US" sz="1050" b="0" i="0" u="none" strike="noStrike" kern="1200" cap="none" spc="0" normalizeH="0" baseline="0" noProof="0">
                <a:ln>
                  <a:noFill/>
                </a:ln>
                <a:solidFill>
                  <a:srgbClr val="000000"/>
                </a:solidFill>
                <a:effectLst/>
                <a:uLnTx/>
                <a:uFillTx/>
                <a:latin typeface="Arial"/>
                <a:ea typeface="+mn-ea"/>
                <a:cs typeface="+mn-cs"/>
              </a:rPr>
              <a:t>ron and steel</a:t>
            </a:r>
          </a:p>
        </p:txBody>
      </p:sp>
      <p:sp>
        <p:nvSpPr>
          <p:cNvPr id="1908" name="Rectangle 1907">
            <a:extLst>
              <a:ext uri="{FF2B5EF4-FFF2-40B4-BE49-F238E27FC236}">
                <a16:creationId xmlns:a16="http://schemas.microsoft.com/office/drawing/2014/main" id="{789FB45F-02E2-C4FA-C086-A29B25BB4BEF}"/>
              </a:ext>
            </a:extLst>
          </p:cNvPr>
          <p:cNvSpPr/>
          <p:nvPr>
            <p:custDataLst>
              <p:tags r:id="rId79"/>
            </p:custDataLst>
          </p:nvPr>
        </p:nvSpPr>
        <p:spPr bwMode="auto">
          <a:xfrm>
            <a:off x="8072438" y="1395413"/>
            <a:ext cx="214313" cy="160338"/>
          </a:xfrm>
          <a:prstGeom prst="rect">
            <a:avLst/>
          </a:prstGeom>
          <a:solidFill>
            <a:srgbClr val="364D6E"/>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907" name="Rectangle 1906">
            <a:extLst>
              <a:ext uri="{FF2B5EF4-FFF2-40B4-BE49-F238E27FC236}">
                <a16:creationId xmlns:a16="http://schemas.microsoft.com/office/drawing/2014/main" id="{8BD642CC-FF50-309A-FE16-4772F1FFFD84}"/>
              </a:ext>
            </a:extLst>
          </p:cNvPr>
          <p:cNvSpPr/>
          <p:nvPr>
            <p:custDataLst>
              <p:tags r:id="rId80"/>
            </p:custDataLst>
          </p:nvPr>
        </p:nvSpPr>
        <p:spPr bwMode="auto">
          <a:xfrm>
            <a:off x="8072438" y="1162050"/>
            <a:ext cx="214313" cy="160338"/>
          </a:xfrm>
          <a:prstGeom prst="rect">
            <a:avLst/>
          </a:prstGeom>
          <a:solidFill>
            <a:srgbClr val="6BCCF5"/>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898" name="Text Placeholder 10">
            <a:extLst>
              <a:ext uri="{FF2B5EF4-FFF2-40B4-BE49-F238E27FC236}">
                <a16:creationId xmlns:a16="http://schemas.microsoft.com/office/drawing/2014/main" id="{A36D476C-E22C-5946-67B4-8234B6A42060}"/>
              </a:ext>
            </a:extLst>
          </p:cNvPr>
          <p:cNvSpPr txBox="1">
            <a:spLocks/>
          </p:cNvSpPr>
          <p:nvPr>
            <p:custDataLst>
              <p:tags r:id="rId81"/>
            </p:custDataLst>
          </p:nvPr>
        </p:nvSpPr>
        <p:spPr bwMode="auto">
          <a:xfrm>
            <a:off x="8337550" y="1157288"/>
            <a:ext cx="29479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200">
                <a:effectLst/>
              </a:rPr>
              <a:t>Abatement in Economic Transition Scenario</a:t>
            </a:r>
            <a:endParaRPr lang="en-US" sz="1200"/>
          </a:p>
        </p:txBody>
      </p:sp>
      <p:sp>
        <p:nvSpPr>
          <p:cNvPr id="1891" name="Text Placeholder 10">
            <a:extLst>
              <a:ext uri="{FF2B5EF4-FFF2-40B4-BE49-F238E27FC236}">
                <a16:creationId xmlns:a16="http://schemas.microsoft.com/office/drawing/2014/main" id="{0A0C47D0-43BD-99C4-E13E-A9045E23E863}"/>
              </a:ext>
            </a:extLst>
          </p:cNvPr>
          <p:cNvSpPr txBox="1">
            <a:spLocks/>
          </p:cNvSpPr>
          <p:nvPr>
            <p:custDataLst>
              <p:tags r:id="rId82"/>
            </p:custDataLst>
          </p:nvPr>
        </p:nvSpPr>
        <p:spPr bwMode="auto">
          <a:xfrm>
            <a:off x="8337550" y="1390650"/>
            <a:ext cx="28717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sz="1200"/>
              <a:t>Additional Abatement in Net Zero Scenario</a:t>
            </a:r>
          </a:p>
        </p:txBody>
      </p:sp>
    </p:spTree>
    <p:custDataLst>
      <p:tags r:id="rId1"/>
    </p:custDataLst>
    <p:extLst>
      <p:ext uri="{BB962C8B-B14F-4D97-AF65-F5344CB8AC3E}">
        <p14:creationId xmlns:p14="http://schemas.microsoft.com/office/powerpoint/2010/main" val="10900126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7" name="think-cell data - do not delete"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b="1" i="0" dirty="0">
                <a:solidFill>
                  <a:srgbClr val="1D1C1D"/>
                </a:solidFill>
                <a:effectLst/>
                <a:latin typeface="Arial" panose="020B0604020202020204" pitchFamily="34" charset="0"/>
                <a:cs typeface="Arial" panose="020B0604020202020204" pitchFamily="34" charset="0"/>
              </a:rPr>
              <a:t>Residential solar incurs relatively high soft costs; commercial &amp; industrial and utility-scale face long permitting processes</a:t>
            </a:r>
          </a:p>
        </p:txBody>
      </p:sp>
      <p:graphicFrame>
        <p:nvGraphicFramePr>
          <p:cNvPr id="2" name="Table 1">
            <a:extLst>
              <a:ext uri="{FF2B5EF4-FFF2-40B4-BE49-F238E27FC236}">
                <a16:creationId xmlns:a16="http://schemas.microsoft.com/office/drawing/2014/main" id="{F57576C5-524B-2B5E-97CA-3B4E0D6E26C4}"/>
              </a:ext>
            </a:extLst>
          </p:cNvPr>
          <p:cNvGraphicFramePr>
            <a:graphicFrameLocks noGrp="1"/>
          </p:cNvGraphicFramePr>
          <p:nvPr>
            <p:extLst>
              <p:ext uri="{D42A27DB-BD31-4B8C-83A1-F6EECF244321}">
                <p14:modId xmlns:p14="http://schemas.microsoft.com/office/powerpoint/2010/main" val="3106730167"/>
              </p:ext>
            </p:extLst>
          </p:nvPr>
        </p:nvGraphicFramePr>
        <p:xfrm>
          <a:off x="330196" y="1660545"/>
          <a:ext cx="11463865" cy="4344989"/>
        </p:xfrm>
        <a:graphic>
          <a:graphicData uri="http://schemas.openxmlformats.org/drawingml/2006/table">
            <a:tbl>
              <a:tblPr firstRow="1" bandRow="1">
                <a:tableStyleId>{2D5ABB26-0587-4C30-8999-92F81FD0307C}</a:tableStyleId>
              </a:tblPr>
              <a:tblGrid>
                <a:gridCol w="2334043">
                  <a:extLst>
                    <a:ext uri="{9D8B030D-6E8A-4147-A177-3AD203B41FA5}">
                      <a16:colId xmlns:a16="http://schemas.microsoft.com/office/drawing/2014/main" val="1209005246"/>
                    </a:ext>
                  </a:extLst>
                </a:gridCol>
                <a:gridCol w="3043274">
                  <a:extLst>
                    <a:ext uri="{9D8B030D-6E8A-4147-A177-3AD203B41FA5}">
                      <a16:colId xmlns:a16="http://schemas.microsoft.com/office/drawing/2014/main" val="1110654787"/>
                    </a:ext>
                  </a:extLst>
                </a:gridCol>
                <a:gridCol w="3043274">
                  <a:extLst>
                    <a:ext uri="{9D8B030D-6E8A-4147-A177-3AD203B41FA5}">
                      <a16:colId xmlns:a16="http://schemas.microsoft.com/office/drawing/2014/main" val="2863399275"/>
                    </a:ext>
                  </a:extLst>
                </a:gridCol>
                <a:gridCol w="3043274">
                  <a:extLst>
                    <a:ext uri="{9D8B030D-6E8A-4147-A177-3AD203B41FA5}">
                      <a16:colId xmlns:a16="http://schemas.microsoft.com/office/drawing/2014/main" val="858342927"/>
                    </a:ext>
                  </a:extLst>
                </a:gridCol>
              </a:tblGrid>
              <a:tr h="349727">
                <a:tc>
                  <a:txBody>
                    <a:bodyPr/>
                    <a:lstStyle/>
                    <a:p>
                      <a:pPr marL="0" indent="0">
                        <a:spcBef>
                          <a:spcPts val="10"/>
                        </a:spcBef>
                        <a:spcAft>
                          <a:spcPts val="10"/>
                        </a:spcAft>
                        <a:buNone/>
                      </a:pPr>
                      <a:endParaRPr lang="en-US" sz="1200" b="1" dirty="0"/>
                    </a:p>
                  </a:txBody>
                  <a:tcPr>
                    <a:lnB w="3175" cap="flat" cmpd="sng" algn="ctr">
                      <a:solidFill>
                        <a:schemeClr val="tx1"/>
                      </a:solidFill>
                      <a:prstDash val="solid"/>
                      <a:round/>
                      <a:headEnd type="none" w="med" len="med"/>
                      <a:tailEnd type="none" w="med" len="med"/>
                    </a:lnB>
                  </a:tcPr>
                </a:tc>
                <a:tc>
                  <a:txBody>
                    <a:bodyPr/>
                    <a:lstStyle/>
                    <a:p>
                      <a:pPr marL="0" marR="0" lvl="0" indent="0" algn="ctr" defTabSz="711200" rtl="0" eaLnBrk="1" fontAlgn="auto" latinLnBrk="0" hangingPunct="1">
                        <a:lnSpc>
                          <a:spcPct val="100000"/>
                        </a:lnSpc>
                        <a:spcBef>
                          <a:spcPts val="10"/>
                        </a:spcBef>
                        <a:spcAft>
                          <a:spcPts val="1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mn-lt"/>
                          <a:ea typeface="+mn-ea"/>
                          <a:cs typeface="+mn-cs"/>
                        </a:rPr>
                        <a:t>Residential</a:t>
                      </a:r>
                    </a:p>
                  </a:txBody>
                  <a:tcPr anchor="ctr">
                    <a:lnR w="6350"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11200" rtl="0" eaLnBrk="1" fontAlgn="auto" latinLnBrk="0" hangingPunct="1">
                        <a:lnSpc>
                          <a:spcPct val="100000"/>
                        </a:lnSpc>
                        <a:spcBef>
                          <a:spcPts val="10"/>
                        </a:spcBef>
                        <a:spcAft>
                          <a:spcPts val="10"/>
                        </a:spcAft>
                        <a:buClrTx/>
                        <a:buSzTx/>
                        <a:buFontTx/>
                        <a:buNone/>
                        <a:tabLst/>
                        <a:defRPr/>
                      </a:pPr>
                      <a:r>
                        <a:rPr kumimoji="0" lang="en-US" sz="1400" b="1" i="0" u="none" strike="noStrike" kern="1200" cap="none" spc="0" normalizeH="0" baseline="0" dirty="0">
                          <a:ln>
                            <a:noFill/>
                          </a:ln>
                          <a:solidFill>
                            <a:schemeClr val="tx1"/>
                          </a:solidFill>
                          <a:effectLst/>
                          <a:uLnTx/>
                          <a:uFillTx/>
                          <a:latin typeface="+mn-lt"/>
                          <a:ea typeface="+mn-ea"/>
                          <a:cs typeface="+mn-cs"/>
                        </a:rPr>
                        <a:t>Commercial &amp; industrial</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indent="0" algn="ctr">
                        <a:spcBef>
                          <a:spcPts val="10"/>
                        </a:spcBef>
                        <a:spcAft>
                          <a:spcPts val="10"/>
                        </a:spcAft>
                        <a:buNone/>
                      </a:pPr>
                      <a:r>
                        <a:rPr kumimoji="0" lang="en-US" sz="1400" b="1" i="0" u="none" strike="noStrike" kern="1200" cap="none" spc="0" normalizeH="0" baseline="0" dirty="0">
                          <a:ln>
                            <a:noFill/>
                          </a:ln>
                          <a:solidFill>
                            <a:schemeClr val="tx1"/>
                          </a:solidFill>
                          <a:effectLst/>
                          <a:uLnTx/>
                          <a:uFillTx/>
                          <a:latin typeface="+mn-lt"/>
                          <a:ea typeface="+mn-ea"/>
                          <a:cs typeface="+mn-cs"/>
                        </a:rPr>
                        <a:t>Utility-scale</a:t>
                      </a:r>
                    </a:p>
                  </a:txBody>
                  <a:tcPr anchor="ctr">
                    <a:lnL w="6350" cap="flat" cmpd="sng" algn="ctr">
                      <a:solidFill>
                        <a:schemeClr val="bg1"/>
                      </a:solidFill>
                      <a:prstDash val="solid"/>
                      <a:round/>
                      <a:headEnd type="none" w="med" len="med"/>
                      <a:tailEnd type="none" w="med" len="med"/>
                    </a:lnL>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93161297"/>
                  </a:ext>
                </a:extLst>
              </a:tr>
              <a:tr h="900000">
                <a:tc>
                  <a:txBody>
                    <a:bodyPr/>
                    <a:lstStyle/>
                    <a:p>
                      <a:pPr marL="0" indent="0">
                        <a:spcBef>
                          <a:spcPts val="10"/>
                        </a:spcBef>
                        <a:spcAft>
                          <a:spcPts val="10"/>
                        </a:spcAft>
                        <a:buNone/>
                      </a:pPr>
                      <a:r>
                        <a:rPr lang="en-US" sz="1000" b="1" dirty="0"/>
                        <a:t>Description</a:t>
                      </a:r>
                    </a:p>
                  </a:txBody>
                  <a:tcP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73736" marR="0" indent="-177800" algn="l" defTabSz="711200" rtl="0" eaLnBrk="1" fontAlgn="auto" latinLnBrk="0" hangingPunct="1">
                        <a:lnSpc>
                          <a:spcPct val="100000"/>
                        </a:lnSpc>
                        <a:spcBef>
                          <a:spcPts val="10"/>
                        </a:spcBef>
                        <a:spcAft>
                          <a:spcPts val="10"/>
                        </a:spcAft>
                        <a:buClrTx/>
                        <a:buSzTx/>
                        <a:tabLst/>
                        <a:defRPr/>
                      </a:pPr>
                      <a:r>
                        <a:rPr lang="en-US" sz="1000" b="0" dirty="0"/>
                        <a:t>Powers a single residence</a:t>
                      </a:r>
                    </a:p>
                    <a:p>
                      <a:pPr marL="173736" marR="0" indent="-177800" algn="l" defTabSz="711200" rtl="0" eaLnBrk="1" fontAlgn="auto" latinLnBrk="0" hangingPunct="1">
                        <a:lnSpc>
                          <a:spcPct val="100000"/>
                        </a:lnSpc>
                        <a:spcBef>
                          <a:spcPts val="10"/>
                        </a:spcBef>
                        <a:spcAft>
                          <a:spcPts val="10"/>
                        </a:spcAft>
                        <a:buClrTx/>
                        <a:buSzTx/>
                        <a:tabLst/>
                        <a:defRPr/>
                      </a:pPr>
                      <a:r>
                        <a:rPr lang="en-US" sz="1000" b="0" dirty="0"/>
                        <a:t>Typically installed on rooftops or backyard, consisting of an average of 8 to 20 panels</a:t>
                      </a:r>
                    </a:p>
                    <a:p>
                      <a:pPr marL="173736" marR="0" indent="-177800" algn="l" defTabSz="711200" rtl="0" eaLnBrk="1" fontAlgn="auto" latinLnBrk="0" hangingPunct="1">
                        <a:lnSpc>
                          <a:spcPct val="100000"/>
                        </a:lnSpc>
                        <a:spcBef>
                          <a:spcPts val="10"/>
                        </a:spcBef>
                        <a:spcAft>
                          <a:spcPts val="10"/>
                        </a:spcAft>
                        <a:buClrTx/>
                        <a:buSzTx/>
                        <a:tabLst/>
                        <a:defRPr/>
                      </a:pPr>
                      <a:r>
                        <a:rPr lang="en-US" sz="1000" b="0" dirty="0"/>
                        <a:t>2</a:t>
                      </a:r>
                      <a:r>
                        <a:rPr lang="en-US" sz="1000" b="1" dirty="0"/>
                        <a:t>–</a:t>
                      </a:r>
                      <a:r>
                        <a:rPr lang="en-US" sz="1000" b="0" dirty="0"/>
                        <a:t>10 kW</a:t>
                      </a:r>
                      <a:endParaRPr lang="en-US" sz="1000" b="0" baseline="-25000" dirty="0"/>
                    </a:p>
                  </a:txBody>
                  <a:tcPr>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173736" marR="0" indent="-177800" algn="l" defTabSz="711200" rtl="0" eaLnBrk="1" fontAlgn="auto" latinLnBrk="0" hangingPunct="1">
                        <a:lnSpc>
                          <a:spcPct val="100000"/>
                        </a:lnSpc>
                        <a:spcBef>
                          <a:spcPts val="10"/>
                        </a:spcBef>
                        <a:spcAft>
                          <a:spcPts val="10"/>
                        </a:spcAft>
                        <a:buClrTx/>
                        <a:buSzTx/>
                        <a:tabLst/>
                        <a:defRPr/>
                      </a:pPr>
                      <a:r>
                        <a:rPr lang="en-US" sz="1000" b="0"/>
                        <a:t>Powers a commercial business, including small businesses and large manufacturing facilities </a:t>
                      </a:r>
                    </a:p>
                    <a:p>
                      <a:pPr marL="173736" marR="0" indent="-177800" algn="l" defTabSz="711200" rtl="0" eaLnBrk="1" fontAlgn="auto" latinLnBrk="0" hangingPunct="1">
                        <a:lnSpc>
                          <a:spcPct val="100000"/>
                        </a:lnSpc>
                        <a:spcBef>
                          <a:spcPts val="10"/>
                        </a:spcBef>
                        <a:spcAft>
                          <a:spcPts val="10"/>
                        </a:spcAft>
                        <a:buClrTx/>
                        <a:buSzTx/>
                        <a:tabLst/>
                        <a:defRPr/>
                      </a:pPr>
                      <a:r>
                        <a:rPr lang="en-US" sz="1000" b="0"/>
                        <a:t>Typically installed on rooftops or adjacent land</a:t>
                      </a:r>
                    </a:p>
                    <a:p>
                      <a:pPr marL="173736" marR="0" indent="-177800" algn="l" defTabSz="711200" rtl="0" eaLnBrk="1" fontAlgn="auto" latinLnBrk="0" hangingPunct="1">
                        <a:lnSpc>
                          <a:spcPct val="100000"/>
                        </a:lnSpc>
                        <a:spcBef>
                          <a:spcPts val="10"/>
                        </a:spcBef>
                        <a:spcAft>
                          <a:spcPts val="10"/>
                        </a:spcAft>
                        <a:buClrTx/>
                        <a:buSzTx/>
                        <a:tabLst/>
                        <a:defRPr/>
                      </a:pPr>
                      <a:r>
                        <a:rPr lang="en-US" sz="1000"/>
                        <a:t>10 kW</a:t>
                      </a:r>
                      <a:r>
                        <a:rPr lang="en-US" sz="1000" b="1"/>
                        <a:t>–</a:t>
                      </a:r>
                      <a:r>
                        <a:rPr lang="en-US" sz="1000"/>
                        <a:t>10 MW</a:t>
                      </a:r>
                      <a:endParaRPr lang="en-US" sz="1000" b="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73736" indent="-177800" algn="l">
                        <a:spcBef>
                          <a:spcPts val="10"/>
                        </a:spcBef>
                        <a:spcAft>
                          <a:spcPts val="10"/>
                        </a:spcAft>
                      </a:pPr>
                      <a:r>
                        <a:rPr lang="en-US" sz="1000" b="0" dirty="0"/>
                        <a:t>Large-scale solar projects that generate power to feed the energy grid, supplying a wide array of potential off-takers (spot market, commercial, industrial, and utility companies)</a:t>
                      </a:r>
                    </a:p>
                    <a:p>
                      <a:pPr marL="173736" indent="-177800" algn="l">
                        <a:spcBef>
                          <a:spcPts val="10"/>
                        </a:spcBef>
                        <a:spcAft>
                          <a:spcPts val="10"/>
                        </a:spcAft>
                      </a:pPr>
                      <a:r>
                        <a:rPr lang="en-US" sz="1000" b="0" dirty="0"/>
                        <a:t>10 MW or larger</a:t>
                      </a:r>
                    </a:p>
                  </a:txBody>
                  <a:tcPr>
                    <a:lnL w="6350" cap="flat" cmpd="sng" algn="ctr">
                      <a:solidFill>
                        <a:schemeClr val="bg1"/>
                      </a:solidFill>
                      <a:prstDash val="solid"/>
                      <a:round/>
                      <a:headEnd type="none" w="med" len="med"/>
                      <a:tailEnd type="none" w="med" len="med"/>
                    </a:lnL>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05080875"/>
                  </a:ext>
                </a:extLst>
              </a:tr>
              <a:tr h="475200">
                <a:tc>
                  <a:txBody>
                    <a:bodyPr/>
                    <a:lstStyle/>
                    <a:p>
                      <a:pPr marL="0" indent="0">
                        <a:spcBef>
                          <a:spcPts val="10"/>
                        </a:spcBef>
                        <a:spcAft>
                          <a:spcPts val="10"/>
                        </a:spcAft>
                        <a:buNone/>
                      </a:pPr>
                      <a:r>
                        <a:rPr lang="en-US" sz="1000" b="1" dirty="0"/>
                        <a:t>Global cumulative installed capacity</a:t>
                      </a:r>
                      <a:r>
                        <a:rPr lang="en-US" sz="1000" b="1" baseline="0" dirty="0"/>
                        <a:t>, 2024</a:t>
                      </a:r>
                      <a:endParaRPr lang="en-US" sz="1000" b="1" dirty="0"/>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lgn="ctr">
                        <a:spcBef>
                          <a:spcPts val="10"/>
                        </a:spcBef>
                        <a:spcAft>
                          <a:spcPts val="10"/>
                        </a:spcAft>
                        <a:buNone/>
                      </a:pPr>
                      <a:r>
                        <a:rPr lang="en-US" sz="1000" b="1" dirty="0"/>
                        <a:t>357 GW</a:t>
                      </a:r>
                    </a:p>
                  </a:txBody>
                  <a:tcPr anchor="ct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lgn="ctr">
                        <a:spcBef>
                          <a:spcPts val="10"/>
                        </a:spcBef>
                        <a:spcAft>
                          <a:spcPts val="10"/>
                        </a:spcAft>
                        <a:buFontTx/>
                        <a:buNone/>
                      </a:pPr>
                      <a:r>
                        <a:rPr lang="en-US" sz="1000" b="1" dirty="0"/>
                        <a:t>522 GW</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indent="0" algn="ctr" defTabSz="711200" rtl="0" eaLnBrk="1" latinLnBrk="0" hangingPunct="1">
                        <a:spcBef>
                          <a:spcPts val="10"/>
                        </a:spcBef>
                        <a:spcAft>
                          <a:spcPts val="10"/>
                        </a:spcAft>
                        <a:buFontTx/>
                        <a:buNone/>
                      </a:pPr>
                      <a:r>
                        <a:rPr lang="en-US" sz="1000" b="1" kern="1200" dirty="0">
                          <a:solidFill>
                            <a:schemeClr val="tx1"/>
                          </a:solidFill>
                          <a:latin typeface="+mn-lt"/>
                          <a:ea typeface="+mn-ea"/>
                          <a:cs typeface="+mn-cs"/>
                        </a:rPr>
                        <a:t>1,226 GW</a:t>
                      </a:r>
                    </a:p>
                  </a:txBody>
                  <a:tcPr anchor="ct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678463020"/>
                  </a:ext>
                </a:extLst>
              </a:tr>
              <a:tr h="297967">
                <a:tc>
                  <a:txBody>
                    <a:bodyPr/>
                    <a:lstStyle/>
                    <a:p>
                      <a:pPr marL="0" indent="0">
                        <a:spcBef>
                          <a:spcPts val="10"/>
                        </a:spcBef>
                        <a:spcAft>
                          <a:spcPts val="10"/>
                        </a:spcAft>
                        <a:buNone/>
                      </a:pPr>
                      <a:r>
                        <a:rPr lang="en-US" sz="1000" b="1">
                          <a:solidFill>
                            <a:schemeClr val="tx1"/>
                          </a:solidFill>
                        </a:rPr>
                        <a:t>US system price ($ per watt), 2024</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lgn="ctr">
                        <a:spcBef>
                          <a:spcPts val="10"/>
                        </a:spcBef>
                        <a:spcAft>
                          <a:spcPts val="10"/>
                        </a:spcAft>
                        <a:buNone/>
                      </a:pPr>
                      <a:r>
                        <a:rPr lang="en-US" sz="1000" b="1"/>
                        <a:t>$3.36</a:t>
                      </a:r>
                    </a:p>
                  </a:txBody>
                  <a:tcPr anchor="ct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lgn="ctr">
                        <a:spcBef>
                          <a:spcPts val="10"/>
                        </a:spcBef>
                        <a:spcAft>
                          <a:spcPts val="10"/>
                        </a:spcAft>
                        <a:buNone/>
                      </a:pPr>
                      <a:r>
                        <a:rPr lang="en-US" sz="1000" b="1" dirty="0"/>
                        <a:t>$1.46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indent="0" algn="ctr" defTabSz="711200" rtl="0" eaLnBrk="1" latinLnBrk="0" hangingPunct="1">
                        <a:spcBef>
                          <a:spcPts val="10"/>
                        </a:spcBef>
                        <a:spcAft>
                          <a:spcPts val="10"/>
                        </a:spcAft>
                        <a:buNone/>
                      </a:pPr>
                      <a:r>
                        <a:rPr lang="en-US" sz="1000" b="1" kern="1200" dirty="0">
                          <a:solidFill>
                            <a:schemeClr val="tx1"/>
                          </a:solidFill>
                          <a:latin typeface="+mn-lt"/>
                          <a:ea typeface="+mn-ea"/>
                          <a:cs typeface="+mn-cs"/>
                        </a:rPr>
                        <a:t>$1.05</a:t>
                      </a:r>
                      <a:r>
                        <a:rPr lang="en-US" sz="1000" b="1" dirty="0"/>
                        <a:t>–</a:t>
                      </a:r>
                      <a:r>
                        <a:rPr lang="en-US" sz="1000" b="1" kern="1200" dirty="0">
                          <a:solidFill>
                            <a:schemeClr val="tx1"/>
                          </a:solidFill>
                          <a:latin typeface="+mn-lt"/>
                          <a:ea typeface="+mn-ea"/>
                          <a:cs typeface="+mn-cs"/>
                        </a:rPr>
                        <a:t>$1.18 </a:t>
                      </a:r>
                    </a:p>
                  </a:txBody>
                  <a:tcPr anchor="ct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46514353"/>
                  </a:ext>
                </a:extLst>
              </a:tr>
              <a:tr h="475200">
                <a:tc>
                  <a:txBody>
                    <a:bodyPr/>
                    <a:lstStyle/>
                    <a:p>
                      <a:pPr marL="0" indent="0">
                        <a:spcBef>
                          <a:spcPts val="10"/>
                        </a:spcBef>
                        <a:spcAft>
                          <a:spcPts val="10"/>
                        </a:spcAft>
                        <a:buNone/>
                      </a:pPr>
                      <a:r>
                        <a:rPr lang="en-US" sz="1000" b="1"/>
                        <a:t>Deployment options</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77800" indent="-177800" algn="l">
                        <a:spcBef>
                          <a:spcPts val="10"/>
                        </a:spcBef>
                        <a:spcAft>
                          <a:spcPts val="10"/>
                        </a:spcAft>
                      </a:pPr>
                      <a:r>
                        <a:rPr lang="en-US" sz="1000" b="0"/>
                        <a:t>PPAs</a:t>
                      </a:r>
                    </a:p>
                    <a:p>
                      <a:pPr marL="177800" indent="-177800" algn="l">
                        <a:spcBef>
                          <a:spcPts val="10"/>
                        </a:spcBef>
                        <a:spcAft>
                          <a:spcPts val="10"/>
                        </a:spcAft>
                      </a:pPr>
                      <a:r>
                        <a:rPr lang="en-US" sz="1000" b="0"/>
                        <a:t>Lease</a:t>
                      </a:r>
                    </a:p>
                    <a:p>
                      <a:pPr marL="177800" indent="-177800" algn="l">
                        <a:spcBef>
                          <a:spcPts val="10"/>
                        </a:spcBef>
                        <a:spcAft>
                          <a:spcPts val="10"/>
                        </a:spcAft>
                      </a:pPr>
                      <a:r>
                        <a:rPr lang="en-US" sz="1000" b="0"/>
                        <a:t>Loan</a:t>
                      </a:r>
                    </a:p>
                    <a:p>
                      <a:pPr marL="177800" indent="-177800" algn="l">
                        <a:spcBef>
                          <a:spcPts val="10"/>
                        </a:spcBef>
                        <a:spcAft>
                          <a:spcPts val="10"/>
                        </a:spcAft>
                      </a:pPr>
                      <a:r>
                        <a:rPr lang="en-US" sz="1000" b="0"/>
                        <a:t>Direct purchase</a:t>
                      </a: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177800" indent="-177800" algn="l">
                        <a:spcBef>
                          <a:spcPts val="10"/>
                        </a:spcBef>
                        <a:spcAft>
                          <a:spcPts val="10"/>
                        </a:spcAft>
                      </a:pPr>
                      <a:r>
                        <a:rPr lang="en-US" sz="1000" b="0" dirty="0"/>
                        <a:t>PPAs</a:t>
                      </a:r>
                    </a:p>
                    <a:p>
                      <a:pPr marL="177800" indent="-177800" algn="l">
                        <a:spcBef>
                          <a:spcPts val="10"/>
                        </a:spcBef>
                        <a:spcAft>
                          <a:spcPts val="10"/>
                        </a:spcAft>
                      </a:pPr>
                      <a:r>
                        <a:rPr lang="en-US" sz="1000" b="0" dirty="0"/>
                        <a:t>Direct purchase for on-site installation</a:t>
                      </a:r>
                    </a:p>
                    <a:p>
                      <a:pPr marL="177800" indent="-177800" algn="l">
                        <a:spcBef>
                          <a:spcPts val="10"/>
                        </a:spcBef>
                        <a:spcAft>
                          <a:spcPts val="10"/>
                        </a:spcAft>
                      </a:pPr>
                      <a:r>
                        <a:rPr lang="en-US" sz="1000" b="0" dirty="0"/>
                        <a:t>Lease</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77800" indent="-177800" algn="l" defTabSz="711200" rtl="0" eaLnBrk="1" latinLnBrk="0" hangingPunct="1">
                        <a:spcBef>
                          <a:spcPts val="10"/>
                        </a:spcBef>
                        <a:spcAft>
                          <a:spcPts val="10"/>
                        </a:spcAft>
                      </a:pPr>
                      <a:r>
                        <a:rPr lang="en-US" sz="1000" b="0" kern="1200" dirty="0">
                          <a:solidFill>
                            <a:schemeClr val="tx1"/>
                          </a:solidFill>
                          <a:latin typeface="+mn-lt"/>
                          <a:ea typeface="+mn-ea"/>
                          <a:cs typeface="+mn-cs"/>
                        </a:rPr>
                        <a:t>Project-level financing (equity or debt)</a:t>
                      </a:r>
                    </a:p>
                    <a:p>
                      <a:pPr marL="177800" indent="-177800" algn="l" defTabSz="711200" rtl="0" eaLnBrk="1" latinLnBrk="0" hangingPunct="1">
                        <a:spcBef>
                          <a:spcPts val="10"/>
                        </a:spcBef>
                        <a:spcAft>
                          <a:spcPts val="10"/>
                        </a:spcAft>
                      </a:pPr>
                      <a:r>
                        <a:rPr lang="en-US" sz="1000" b="0" kern="1200" dirty="0">
                          <a:solidFill>
                            <a:schemeClr val="tx1"/>
                          </a:solidFill>
                          <a:latin typeface="+mn-lt"/>
                          <a:ea typeface="+mn-ea"/>
                          <a:cs typeface="+mn-cs"/>
                        </a:rPr>
                        <a:t>Balance sheet (equity or debt)</a:t>
                      </a:r>
                    </a:p>
                    <a:p>
                      <a:pPr marL="177800" indent="-177800" algn="l" defTabSz="711200" rtl="0" eaLnBrk="1" latinLnBrk="0" hangingPunct="1">
                        <a:spcBef>
                          <a:spcPts val="10"/>
                        </a:spcBef>
                        <a:spcAft>
                          <a:spcPts val="10"/>
                        </a:spcAft>
                      </a:pPr>
                      <a:r>
                        <a:rPr lang="en-US" sz="1000" b="0" kern="1200" dirty="0">
                          <a:solidFill>
                            <a:schemeClr val="tx1"/>
                          </a:solidFill>
                          <a:latin typeface="+mn-lt"/>
                          <a:ea typeface="+mn-ea"/>
                          <a:cs typeface="+mn-cs"/>
                        </a:rPr>
                        <a:t>Grants</a:t>
                      </a:r>
                    </a:p>
                    <a:p>
                      <a:pPr marL="177800" indent="-177800" algn="l" defTabSz="711200" rtl="0" eaLnBrk="1" latinLnBrk="0" hangingPunct="1">
                        <a:spcBef>
                          <a:spcPts val="10"/>
                        </a:spcBef>
                        <a:spcAft>
                          <a:spcPts val="10"/>
                        </a:spcAft>
                      </a:pPr>
                      <a:r>
                        <a:rPr lang="en-US" sz="1000" b="0" kern="1200" dirty="0">
                          <a:solidFill>
                            <a:schemeClr val="tx1"/>
                          </a:solidFill>
                          <a:latin typeface="+mn-lt"/>
                          <a:ea typeface="+mn-ea"/>
                          <a:cs typeface="+mn-cs"/>
                        </a:rPr>
                        <a:t>VPPAs</a:t>
                      </a:r>
                    </a:p>
                  </a:txBody>
                  <a:tcP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7815052"/>
                  </a:ext>
                </a:extLst>
              </a:tr>
              <a:tr h="585340">
                <a:tc>
                  <a:txBody>
                    <a:bodyPr/>
                    <a:lstStyle/>
                    <a:p>
                      <a:pPr marL="0" indent="0">
                        <a:spcBef>
                          <a:spcPts val="10"/>
                        </a:spcBef>
                        <a:spcAft>
                          <a:spcPts val="10"/>
                        </a:spcAft>
                        <a:buNone/>
                      </a:pPr>
                      <a:r>
                        <a:rPr lang="en-US" sz="1000" b="1">
                          <a:solidFill>
                            <a:schemeClr val="tx1"/>
                          </a:solidFill>
                        </a:rPr>
                        <a:t>Stakeholders</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spcBef>
                          <a:spcPts val="10"/>
                        </a:spcBef>
                        <a:spcAft>
                          <a:spcPts val="10"/>
                        </a:spcAft>
                      </a:pPr>
                      <a:r>
                        <a:rPr lang="en-US" sz="900" b="0"/>
                        <a:t>Homeowners (off-takers)</a:t>
                      </a:r>
                    </a:p>
                    <a:p>
                      <a:pPr>
                        <a:spcBef>
                          <a:spcPts val="10"/>
                        </a:spcBef>
                        <a:spcAft>
                          <a:spcPts val="10"/>
                        </a:spcAft>
                      </a:pPr>
                      <a:r>
                        <a:rPr lang="en-US" sz="900" b="0"/>
                        <a:t>Financial institutions</a:t>
                      </a:r>
                    </a:p>
                    <a:p>
                      <a:pPr>
                        <a:spcBef>
                          <a:spcPts val="10"/>
                        </a:spcBef>
                        <a:spcAft>
                          <a:spcPts val="10"/>
                        </a:spcAft>
                      </a:pPr>
                      <a:r>
                        <a:rPr lang="en-US" sz="900" b="0"/>
                        <a:t>Contractors and installers</a:t>
                      </a:r>
                    </a:p>
                    <a:p>
                      <a:pPr>
                        <a:spcBef>
                          <a:spcPts val="10"/>
                        </a:spcBef>
                        <a:spcAft>
                          <a:spcPts val="10"/>
                        </a:spcAft>
                      </a:pPr>
                      <a:r>
                        <a:rPr lang="en-US" sz="900" b="0"/>
                        <a:t>Solar and energy storage equipment manufacturers</a:t>
                      </a: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spcBef>
                          <a:spcPts val="10"/>
                        </a:spcBef>
                        <a:spcAft>
                          <a:spcPts val="10"/>
                        </a:spcAft>
                      </a:pPr>
                      <a:r>
                        <a:rPr lang="en-US" sz="900" b="0">
                          <a:solidFill>
                            <a:schemeClr val="tx1"/>
                          </a:solidFill>
                        </a:rPr>
                        <a:t>Corporate and industrial customers (off-takers)</a:t>
                      </a:r>
                    </a:p>
                    <a:p>
                      <a:pPr>
                        <a:spcBef>
                          <a:spcPts val="10"/>
                        </a:spcBef>
                        <a:spcAft>
                          <a:spcPts val="10"/>
                        </a:spcAft>
                      </a:pPr>
                      <a:r>
                        <a:rPr lang="en-US" sz="900" b="0">
                          <a:solidFill>
                            <a:schemeClr val="tx1"/>
                          </a:solidFill>
                        </a:rPr>
                        <a:t>Project developers and </a:t>
                      </a:r>
                      <a:r>
                        <a:rPr lang="en-US" sz="900" b="0"/>
                        <a:t>EPCs (engineering, procurement, construction)</a:t>
                      </a:r>
                    </a:p>
                    <a:p>
                      <a:pPr>
                        <a:spcBef>
                          <a:spcPts val="10"/>
                        </a:spcBef>
                        <a:spcAft>
                          <a:spcPts val="10"/>
                        </a:spcAft>
                      </a:pPr>
                      <a:r>
                        <a:rPr lang="en-US" sz="900" b="0">
                          <a:solidFill>
                            <a:schemeClr val="tx1"/>
                          </a:solidFill>
                        </a:rPr>
                        <a:t>Project financiers</a:t>
                      </a:r>
                    </a:p>
                    <a:p>
                      <a:pPr>
                        <a:spcBef>
                          <a:spcPts val="10"/>
                        </a:spcBef>
                        <a:spcAft>
                          <a:spcPts val="10"/>
                        </a:spcAft>
                      </a:pPr>
                      <a:r>
                        <a:rPr lang="en-US" sz="900" b="0">
                          <a:solidFill>
                            <a:schemeClr val="tx1"/>
                          </a:solidFill>
                        </a:rPr>
                        <a:t>Contractors and installers</a:t>
                      </a:r>
                    </a:p>
                    <a:p>
                      <a:pPr>
                        <a:spcBef>
                          <a:spcPts val="10"/>
                        </a:spcBef>
                        <a:spcAft>
                          <a:spcPts val="10"/>
                        </a:spcAft>
                      </a:pPr>
                      <a:r>
                        <a:rPr lang="en-US" sz="900" b="0">
                          <a:solidFill>
                            <a:schemeClr val="tx1"/>
                          </a:solidFill>
                        </a:rPr>
                        <a:t>Local government agency project owners</a:t>
                      </a:r>
                    </a:p>
                    <a:p>
                      <a:pPr>
                        <a:spcBef>
                          <a:spcPts val="10"/>
                        </a:spcBef>
                        <a:spcAft>
                          <a:spcPts val="10"/>
                        </a:spcAft>
                      </a:pPr>
                      <a:r>
                        <a:rPr lang="en-US" sz="900" b="0">
                          <a:solidFill>
                            <a:schemeClr val="tx1"/>
                          </a:solidFill>
                        </a:rPr>
                        <a:t>Solar and energy storage equipment manufacturers</a:t>
                      </a:r>
                    </a:p>
                    <a:p>
                      <a:pPr>
                        <a:spcBef>
                          <a:spcPts val="10"/>
                        </a:spcBef>
                        <a:spcAft>
                          <a:spcPts val="10"/>
                        </a:spcAft>
                      </a:pPr>
                      <a:r>
                        <a:rPr lang="en-US" sz="900" b="0">
                          <a:solidFill>
                            <a:schemeClr val="tx1"/>
                          </a:solidFill>
                        </a:rPr>
                        <a:t>Solar project owner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spcBef>
                          <a:spcPts val="10"/>
                        </a:spcBef>
                        <a:spcAft>
                          <a:spcPts val="10"/>
                        </a:spcAft>
                      </a:pPr>
                      <a:r>
                        <a:rPr lang="en-US" sz="900" b="0"/>
                        <a:t>Off-takers</a:t>
                      </a:r>
                    </a:p>
                    <a:p>
                      <a:pPr>
                        <a:spcBef>
                          <a:spcPts val="10"/>
                        </a:spcBef>
                        <a:spcAft>
                          <a:spcPts val="10"/>
                        </a:spcAft>
                      </a:pPr>
                      <a:r>
                        <a:rPr lang="en-US" sz="900" b="0"/>
                        <a:t>Project developers and EPCs (engineering, procurement, construction)</a:t>
                      </a:r>
                    </a:p>
                    <a:p>
                      <a:pPr>
                        <a:spcBef>
                          <a:spcPts val="10"/>
                        </a:spcBef>
                        <a:spcAft>
                          <a:spcPts val="10"/>
                        </a:spcAft>
                      </a:pPr>
                      <a:r>
                        <a:rPr lang="en-US" sz="900" b="0"/>
                        <a:t>Project financiers</a:t>
                      </a:r>
                    </a:p>
                    <a:p>
                      <a:pPr>
                        <a:spcBef>
                          <a:spcPts val="10"/>
                        </a:spcBef>
                        <a:spcAft>
                          <a:spcPts val="10"/>
                        </a:spcAft>
                      </a:pPr>
                      <a:r>
                        <a:rPr lang="en-US" sz="900" b="0"/>
                        <a:t>Contractors and installers</a:t>
                      </a:r>
                    </a:p>
                    <a:p>
                      <a:pPr>
                        <a:spcBef>
                          <a:spcPts val="10"/>
                        </a:spcBef>
                        <a:spcAft>
                          <a:spcPts val="10"/>
                        </a:spcAft>
                      </a:pPr>
                      <a:r>
                        <a:rPr lang="en-US" sz="900" b="0"/>
                        <a:t>Local government agencies</a:t>
                      </a:r>
                    </a:p>
                    <a:p>
                      <a:pPr>
                        <a:spcBef>
                          <a:spcPts val="10"/>
                        </a:spcBef>
                        <a:spcAft>
                          <a:spcPts val="10"/>
                        </a:spcAft>
                      </a:pPr>
                      <a:r>
                        <a:rPr lang="en-US" sz="900" b="0"/>
                        <a:t>Solar and energy storage equipment manufacturers</a:t>
                      </a:r>
                    </a:p>
                    <a:p>
                      <a:pPr>
                        <a:spcBef>
                          <a:spcPts val="10"/>
                        </a:spcBef>
                        <a:spcAft>
                          <a:spcPts val="10"/>
                        </a:spcAft>
                      </a:pPr>
                      <a:r>
                        <a:rPr lang="en-US" sz="900" b="0"/>
                        <a:t>Solar project owners</a:t>
                      </a:r>
                    </a:p>
                  </a:txBody>
                  <a:tcP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631313808"/>
                  </a:ext>
                </a:extLst>
              </a:tr>
              <a:tr h="432335">
                <a:tc>
                  <a:txBody>
                    <a:bodyPr/>
                    <a:lstStyle/>
                    <a:p>
                      <a:pPr marL="0" indent="0">
                        <a:spcBef>
                          <a:spcPts val="10"/>
                        </a:spcBef>
                        <a:spcAft>
                          <a:spcPts val="10"/>
                        </a:spcAft>
                        <a:buNone/>
                      </a:pPr>
                      <a:r>
                        <a:rPr lang="en-US" sz="1000" b="1">
                          <a:solidFill>
                            <a:schemeClr val="tx1"/>
                          </a:solidFill>
                        </a:rPr>
                        <a:t>Challenges</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spcBef>
                          <a:spcPts val="10"/>
                        </a:spcBef>
                        <a:spcAft>
                          <a:spcPts val="10"/>
                        </a:spcAft>
                      </a:pPr>
                      <a:r>
                        <a:rPr lang="en-US" sz="1000" b="1"/>
                        <a:t>Relatively high soft costs</a:t>
                      </a:r>
                    </a:p>
                    <a:p>
                      <a:pPr>
                        <a:spcBef>
                          <a:spcPts val="10"/>
                        </a:spcBef>
                        <a:spcAft>
                          <a:spcPts val="10"/>
                        </a:spcAft>
                      </a:pPr>
                      <a:r>
                        <a:rPr lang="en-US" sz="1000" b="1"/>
                        <a:t>Relatively high cost per watt</a:t>
                      </a: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spcBef>
                          <a:spcPts val="10"/>
                        </a:spcBef>
                        <a:spcAft>
                          <a:spcPts val="10"/>
                        </a:spcAft>
                      </a:pPr>
                      <a:r>
                        <a:rPr lang="en-US" sz="1000" b="1" dirty="0">
                          <a:solidFill>
                            <a:schemeClr val="tx1"/>
                          </a:solidFill>
                        </a:rPr>
                        <a:t>Relatively long permitting process</a:t>
                      </a:r>
                    </a:p>
                    <a:p>
                      <a:pPr>
                        <a:spcBef>
                          <a:spcPts val="10"/>
                        </a:spcBef>
                        <a:spcAft>
                          <a:spcPts val="10"/>
                        </a:spcAft>
                      </a:pPr>
                      <a:r>
                        <a:rPr lang="en-US" sz="1000" b="1" dirty="0">
                          <a:solidFill>
                            <a:schemeClr val="tx1"/>
                          </a:solidFill>
                        </a:rPr>
                        <a:t>Interconnection roadblocks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spcBef>
                          <a:spcPts val="10"/>
                        </a:spcBef>
                        <a:spcAft>
                          <a:spcPts val="10"/>
                        </a:spcAft>
                      </a:pPr>
                      <a:r>
                        <a:rPr lang="en-US" sz="1000" b="1" dirty="0">
                          <a:solidFill>
                            <a:schemeClr val="tx1"/>
                          </a:solidFill>
                        </a:rPr>
                        <a:t>Relatively long permitting process</a:t>
                      </a:r>
                    </a:p>
                    <a:p>
                      <a:pPr>
                        <a:spcBef>
                          <a:spcPts val="10"/>
                        </a:spcBef>
                        <a:spcAft>
                          <a:spcPts val="10"/>
                        </a:spcAft>
                      </a:pPr>
                      <a:r>
                        <a:rPr lang="en-US" sz="1000" b="1" dirty="0"/>
                        <a:t>Interconnection roadblocks</a:t>
                      </a:r>
                    </a:p>
                  </a:txBody>
                  <a:tcP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64313410"/>
                  </a:ext>
                </a:extLst>
              </a:tr>
            </a:tbl>
          </a:graphicData>
        </a:graphic>
      </p:graphicFrame>
      <p:sp>
        <p:nvSpPr>
          <p:cNvPr id="17" name="Oval 63">
            <a:extLst>
              <a:ext uri="{FF2B5EF4-FFF2-40B4-BE49-F238E27FC236}">
                <a16:creationId xmlns:a16="http://schemas.microsoft.com/office/drawing/2014/main" id="{76329F36-CE18-6FF1-AB3B-EBF8B06FD343}"/>
              </a:ext>
            </a:extLst>
          </p:cNvPr>
          <p:cNvSpPr/>
          <p:nvPr/>
        </p:nvSpPr>
        <p:spPr bwMode="gray">
          <a:xfrm>
            <a:off x="8812750" y="1693047"/>
            <a:ext cx="274320" cy="27432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50" b="1" i="0" u="none" strike="noStrike" kern="1200" cap="none" spc="0" normalizeH="0" baseline="0" noProof="0">
                <a:ln>
                  <a:noFill/>
                </a:ln>
                <a:solidFill>
                  <a:srgbClr val="FFFFFF"/>
                </a:solidFill>
                <a:effectLst/>
                <a:uLnTx/>
                <a:uFillTx/>
                <a:latin typeface="Arial"/>
                <a:ea typeface="+mn-ea"/>
                <a:cs typeface="+mn-cs"/>
              </a:rPr>
              <a:t>3</a:t>
            </a:r>
          </a:p>
        </p:txBody>
      </p:sp>
      <p:sp>
        <p:nvSpPr>
          <p:cNvPr id="18" name="Oval 70">
            <a:extLst>
              <a:ext uri="{FF2B5EF4-FFF2-40B4-BE49-F238E27FC236}">
                <a16:creationId xmlns:a16="http://schemas.microsoft.com/office/drawing/2014/main" id="{9E7D71AA-D13D-A8A1-A318-942DF5B658D5}"/>
              </a:ext>
            </a:extLst>
          </p:cNvPr>
          <p:cNvSpPr/>
          <p:nvPr/>
        </p:nvSpPr>
        <p:spPr bwMode="gray">
          <a:xfrm>
            <a:off x="5787811" y="1693047"/>
            <a:ext cx="274320" cy="274320"/>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50" b="1" i="0" u="none" strike="noStrike" kern="1200" cap="none" spc="0" normalizeH="0" baseline="0" noProof="0">
                <a:ln>
                  <a:noFill/>
                </a:ln>
                <a:solidFill>
                  <a:srgbClr val="FFFFFF"/>
                </a:solidFill>
                <a:effectLst/>
                <a:uLnTx/>
                <a:uFillTx/>
                <a:latin typeface="Arial"/>
                <a:ea typeface="+mn-ea"/>
                <a:cs typeface="+mn-cs"/>
              </a:rPr>
              <a:t>2</a:t>
            </a:r>
          </a:p>
        </p:txBody>
      </p:sp>
      <p:sp>
        <p:nvSpPr>
          <p:cNvPr id="19" name="Oval 74">
            <a:extLst>
              <a:ext uri="{FF2B5EF4-FFF2-40B4-BE49-F238E27FC236}">
                <a16:creationId xmlns:a16="http://schemas.microsoft.com/office/drawing/2014/main" id="{049DAC70-321E-530E-04D2-31200A2702B5}"/>
              </a:ext>
            </a:extLst>
          </p:cNvPr>
          <p:cNvSpPr/>
          <p:nvPr/>
        </p:nvSpPr>
        <p:spPr bwMode="gray">
          <a:xfrm>
            <a:off x="2762872" y="1693047"/>
            <a:ext cx="274320" cy="274320"/>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50" b="1" i="0" u="none" strike="noStrike" kern="1200" cap="none" spc="0" normalizeH="0" baseline="0" noProof="0">
                <a:ln>
                  <a:noFill/>
                </a:ln>
                <a:solidFill>
                  <a:srgbClr val="FFFFFF"/>
                </a:solidFill>
                <a:effectLst/>
                <a:uLnTx/>
                <a:uFillTx/>
                <a:latin typeface="Arial"/>
                <a:ea typeface="+mn-ea"/>
                <a:cs typeface="+mn-cs"/>
              </a:rPr>
              <a:t>1</a:t>
            </a:r>
          </a:p>
        </p:txBody>
      </p:sp>
      <p:sp>
        <p:nvSpPr>
          <p:cNvPr id="20" name="btfpNotesBox361175"/>
          <p:cNvSpPr txBox="1"/>
          <p:nvPr>
            <p:custDataLst>
              <p:tags r:id="rId3"/>
            </p:custDataLst>
          </p:nvPr>
        </p:nvSpPr>
        <p:spPr bwMode="gray">
          <a:xfrm>
            <a:off x="330196" y="6300216"/>
            <a:ext cx="9144000" cy="492443"/>
          </a:xfrm>
          <a:prstGeom prst="rect">
            <a:avLst/>
          </a:prstGeom>
          <a:noFill/>
        </p:spPr>
        <p:txBody>
          <a:bodyPr vert="horz" wrap="square" lIns="0" tIns="0" rIns="0" bIns="0"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711200" rtl="0" eaLnBrk="1" fontAlgn="auto" latinLnBrk="0" hangingPunct="1">
              <a:lnSpc>
                <a:spcPct val="100000"/>
              </a:lnSpc>
              <a:spcBef>
                <a:spcPts val="0"/>
              </a:spcBef>
              <a:spcAft>
                <a:spcPts val="0"/>
              </a:spcAft>
              <a:buClrTx/>
              <a:buSzTx/>
              <a:buFontTx/>
              <a:buNone/>
              <a:tabLst/>
              <a:defRPr/>
            </a:pPr>
            <a:endParaRPr lang="en-US" sz="800" dirty="0">
              <a:solidFill>
                <a:srgbClr val="000000"/>
              </a:solidFill>
              <a:latin typeface="Arial"/>
            </a:endParaRP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SEIA,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8"/>
              </a:rPr>
              <a:t>Solar Industry Research Data</a:t>
            </a:r>
            <a:r>
              <a:rPr kumimoji="0" lang="en-US" sz="800" b="0" i="0" u="none" strike="noStrike" kern="1200" cap="none" spc="0" normalizeH="0" baseline="0" noProof="0" dirty="0">
                <a:ln>
                  <a:noFill/>
                </a:ln>
                <a:solidFill>
                  <a:srgbClr val="000000"/>
                </a:solidFill>
                <a:effectLst/>
                <a:uLnTx/>
                <a:uFillTx/>
                <a:latin typeface="Arial"/>
                <a:ea typeface="+mn-ea"/>
                <a:cs typeface="+mn-cs"/>
              </a:rPr>
              <a:t> (2025); IEA,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9"/>
              </a:rPr>
              <a:t>Solar PV-Technology Deployment</a:t>
            </a:r>
            <a:r>
              <a:rPr kumimoji="0" lang="en-US" sz="800" b="0" i="0" u="none" strike="noStrike" kern="1200" cap="none" spc="0" normalizeH="0" baseline="0" noProof="0" dirty="0">
                <a:ln>
                  <a:noFill/>
                </a:ln>
                <a:solidFill>
                  <a:srgbClr val="000000"/>
                </a:solidFill>
                <a:effectLst/>
                <a:uLnTx/>
                <a:uFillTx/>
                <a:latin typeface="Arial"/>
                <a:ea typeface="+mn-ea"/>
                <a:cs typeface="+mn-cs"/>
              </a:rPr>
              <a:t> (2025)</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Wood Mackenzie, </a:t>
            </a:r>
            <a:r>
              <a:rPr lang="en-US" sz="800" dirty="0">
                <a:solidFill>
                  <a:srgbClr val="000000"/>
                </a:solidFill>
                <a:latin typeface="Arial"/>
                <a:hlinkClick r:id="rId10"/>
              </a:rPr>
              <a:t>US Solar Market Insight</a:t>
            </a:r>
            <a:r>
              <a:rPr lang="en-US" sz="800" dirty="0">
                <a:solidFill>
                  <a:srgbClr val="000000"/>
                </a:solidFill>
                <a:latin typeface="Aria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a:t>
            </a:r>
            <a:r>
              <a:rPr lang="en-US" sz="800" dirty="0">
                <a:solidFill>
                  <a:srgbClr val="000000"/>
                </a:solidFill>
                <a:latin typeface="Arial"/>
              </a:rPr>
              <a:t>2025</a:t>
            </a:r>
            <a:r>
              <a:rPr kumimoji="0" lang="en-US" sz="800" b="0" i="0" u="none" strike="noStrike" kern="1200" cap="none" spc="0" normalizeH="0" baseline="0" noProof="0" dirty="0">
                <a:ln>
                  <a:noFill/>
                </a:ln>
                <a:solidFill>
                  <a:srgbClr val="000000"/>
                </a:solidFill>
                <a:effectLst/>
                <a:uLnTx/>
                <a:uFillTx/>
                <a:latin typeface="Arial"/>
                <a:ea typeface="+mn-ea"/>
                <a:cs typeface="+mn-cs"/>
              </a:rPr>
              <a:t>).</a:t>
            </a:r>
          </a:p>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Isabel Hoyos, </a:t>
            </a:r>
            <a:r>
              <a:rPr kumimoji="0" lang="en-US" sz="800" b="0" i="0" u="none" strike="noStrike" kern="1200" cap="none" spc="0" normalizeH="0" baseline="0" noProof="0" dirty="0" err="1">
                <a:ln>
                  <a:noFill/>
                </a:ln>
                <a:solidFill>
                  <a:srgbClr val="000000"/>
                </a:solidFill>
                <a:effectLst/>
                <a:uLnTx/>
                <a:uFillTx/>
                <a:latin typeface="Arial"/>
                <a:ea typeface="+mn-ea"/>
                <a:cs typeface="+mn-cs"/>
              </a:rPr>
              <a:t>Taicheng</a:t>
            </a:r>
            <a:r>
              <a:rPr kumimoji="0" lang="en-US" sz="800" b="0" i="0" u="none" strike="noStrike" kern="1200" cap="none" spc="0" normalizeH="0" baseline="0" noProof="0" dirty="0">
                <a:ln>
                  <a:noFill/>
                </a:ln>
                <a:solidFill>
                  <a:srgbClr val="000000"/>
                </a:solidFill>
                <a:effectLst/>
                <a:uLnTx/>
                <a:uFillTx/>
                <a:latin typeface="Arial"/>
                <a:ea typeface="+mn-ea"/>
                <a:cs typeface="+mn-cs"/>
              </a:rPr>
              <a:t> Jin, Heonjae Lee,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1"/>
              </a:rPr>
              <a:t>Gernot Wagner</a:t>
            </a:r>
            <a:r>
              <a:rPr lang="en-US" sz="800" dirty="0">
                <a:solidFill>
                  <a:srgbClr val="000000"/>
                </a:solidFill>
                <a:latin typeface="Arial"/>
              </a:rPr>
              <a:t>.</a:t>
            </a:r>
            <a:r>
              <a:rPr lang="en-US" sz="800" dirty="0">
                <a:solidFill>
                  <a:srgbClr val="000000"/>
                </a:solidFill>
              </a:rPr>
              <a:t> </a:t>
            </a:r>
            <a:r>
              <a:rPr lang="en-US" sz="800" dirty="0">
                <a:solidFill>
                  <a:srgbClr val="000000"/>
                </a:solidFill>
                <a:hlinkClick r:id="rId12"/>
              </a:rPr>
              <a:t>Share with </a:t>
            </a:r>
            <a:r>
              <a:rPr lang="en-US" sz="800" dirty="0">
                <a:solidFill>
                  <a:srgbClr val="000000"/>
                </a:solidFill>
                <a:latin typeface="Arial"/>
                <a:hlinkClick r:id="rId12"/>
              </a:rPr>
              <a:t>attribution</a:t>
            </a:r>
            <a:r>
              <a:rPr lang="en-US" sz="800" dirty="0">
                <a:solidFill>
                  <a:srgbClr val="000000"/>
                </a:solidFill>
                <a:latin typeface="Arial"/>
              </a:rPr>
              <a:t>: Kim </a:t>
            </a:r>
            <a:r>
              <a:rPr lang="en-US" sz="800" i="1" dirty="0">
                <a:solidFill>
                  <a:srgbClr val="000000"/>
                </a:solidFill>
                <a:latin typeface="Arial"/>
              </a:rPr>
              <a:t>et al., </a:t>
            </a:r>
            <a:r>
              <a:rPr lang="en-US" sz="800" dirty="0">
                <a:solidFill>
                  <a:srgbClr val="000000"/>
                </a:solidFill>
                <a:latin typeface="Arial"/>
              </a:rPr>
              <a:t>“</a:t>
            </a:r>
            <a:r>
              <a:rPr lang="en-US" sz="800" dirty="0">
                <a:solidFill>
                  <a:srgbClr val="000000"/>
                </a:solidFill>
                <a:latin typeface="Arial"/>
                <a:hlinkClick r:id="rId13"/>
              </a:rPr>
              <a:t>Scaling Solar</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a:solidFill>
                  <a:srgbClr val="000000"/>
                </a:solidFill>
              </a:rPr>
              <a:t>(</a:t>
            </a:r>
            <a:r>
              <a:rPr lang="en-US" sz="800" dirty="0">
                <a:solidFill>
                  <a:srgbClr val="000000"/>
                </a:solidFill>
                <a:latin typeface="Arial"/>
              </a:rPr>
              <a:t>14 August 2025).</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0811151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1" imgW="592" imgH="591" progId="TCLayout.ActiveDocument.1">
                  <p:embed/>
                </p:oleObj>
              </mc:Choice>
              <mc:Fallback>
                <p:oleObj name="think-cell Slide" r:id="rId31" imgW="592" imgH="591" progId="TCLayout.ActiveDocument.1">
                  <p:embed/>
                  <p:pic>
                    <p:nvPicPr>
                      <p:cNvPr id="7" name="think-cell data - do not delete" hidden="1"/>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dirty="0"/>
              <a:t>~55% of installed solar PV capacity comes from utility, rest from commercial and residential</a:t>
            </a:r>
          </a:p>
        </p:txBody>
      </p:sp>
      <p:graphicFrame>
        <p:nvGraphicFramePr>
          <p:cNvPr id="9" name="Chart 8">
            <a:extLst>
              <a:ext uri="{FF2B5EF4-FFF2-40B4-BE49-F238E27FC236}">
                <a16:creationId xmlns:a16="http://schemas.microsoft.com/office/drawing/2014/main" id="{0A9D201F-10CC-1C91-7787-B7DE2F48191D}"/>
              </a:ext>
            </a:extLst>
          </p:cNvPr>
          <p:cNvGraphicFramePr/>
          <p:nvPr>
            <p:custDataLst>
              <p:tags r:id="rId3"/>
            </p:custDataLst>
          </p:nvPr>
        </p:nvGraphicFramePr>
        <p:xfrm>
          <a:off x="822325" y="2344738"/>
          <a:ext cx="5876925" cy="3500437"/>
        </p:xfrm>
        <a:graphic>
          <a:graphicData uri="http://schemas.openxmlformats.org/drawingml/2006/chart">
            <c:chart xmlns:c="http://schemas.openxmlformats.org/drawingml/2006/chart" xmlns:r="http://schemas.openxmlformats.org/officeDocument/2006/relationships" r:id="rId33"/>
          </a:graphicData>
        </a:graphic>
      </p:graphicFrame>
      <p:sp>
        <p:nvSpPr>
          <p:cNvPr id="36" name="Text Placeholder 10">
            <a:extLst>
              <a:ext uri="{FF2B5EF4-FFF2-40B4-BE49-F238E27FC236}">
                <a16:creationId xmlns:a16="http://schemas.microsoft.com/office/drawing/2014/main" id="{115DFB91-512B-3844-A114-92FBEDCA92F2}"/>
              </a:ext>
            </a:extLst>
          </p:cNvPr>
          <p:cNvSpPr>
            <a:spLocks noGrp="1"/>
          </p:cNvSpPr>
          <p:nvPr>
            <p:custDataLst>
              <p:tags r:id="rId4"/>
            </p:custDataLst>
          </p:nvPr>
        </p:nvSpPr>
        <p:spPr bwMode="gray">
          <a:xfrm>
            <a:off x="719138" y="5672139"/>
            <a:ext cx="841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9E020525-8F65-4970-A535-E9E0898C5773}" type="datetime'''''''''''''''0'''''">
              <a:rPr lang="en-US" altLang="en-US" sz="1200" smtClean="0"/>
              <a:pPr marL="0" lvl="0" indent="0" algn="r">
                <a:spcBef>
                  <a:spcPct val="0"/>
                </a:spcBef>
                <a:spcAft>
                  <a:spcPct val="0"/>
                </a:spcAft>
                <a:buNone/>
              </a:pPr>
              <a:t>0</a:t>
            </a:fld>
            <a:endParaRPr lang="en-US" sz="1200"/>
          </a:p>
        </p:txBody>
      </p:sp>
      <p:sp>
        <p:nvSpPr>
          <p:cNvPr id="37" name="Text Placeholder 10">
            <a:extLst>
              <a:ext uri="{FF2B5EF4-FFF2-40B4-BE49-F238E27FC236}">
                <a16:creationId xmlns:a16="http://schemas.microsoft.com/office/drawing/2014/main" id="{115DFB91-512B-3844-A114-92FBEDCA92F2}"/>
              </a:ext>
            </a:extLst>
          </p:cNvPr>
          <p:cNvSpPr>
            <a:spLocks noGrp="1"/>
          </p:cNvSpPr>
          <p:nvPr>
            <p:custDataLst>
              <p:tags r:id="rId5"/>
            </p:custDataLst>
          </p:nvPr>
        </p:nvSpPr>
        <p:spPr bwMode="gray">
          <a:xfrm>
            <a:off x="550863" y="5302250"/>
            <a:ext cx="252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B3024B9D-B728-4630-AE7A-C44582EBBA9C}" type="datetime'''''''''''''''''''2''''''''''''''''''0''''''''''''''0'''''">
              <a:rPr lang="en-US" altLang="en-US" sz="1200" smtClean="0"/>
              <a:pPr marL="0" lvl="0" indent="0" algn="r">
                <a:spcBef>
                  <a:spcPct val="0"/>
                </a:spcBef>
                <a:spcAft>
                  <a:spcPct val="0"/>
                </a:spcAft>
                <a:buNone/>
              </a:pPr>
              <a:t>200</a:t>
            </a:fld>
            <a:endParaRPr lang="en-US" sz="1200"/>
          </a:p>
        </p:txBody>
      </p:sp>
      <p:sp>
        <p:nvSpPr>
          <p:cNvPr id="46" name="Text Placeholder 10">
            <a:extLst>
              <a:ext uri="{FF2B5EF4-FFF2-40B4-BE49-F238E27FC236}">
                <a16:creationId xmlns:a16="http://schemas.microsoft.com/office/drawing/2014/main" id="{115DFB91-512B-3844-A114-92FBEDCA92F2}"/>
              </a:ext>
            </a:extLst>
          </p:cNvPr>
          <p:cNvSpPr>
            <a:spLocks noGrp="1"/>
          </p:cNvSpPr>
          <p:nvPr>
            <p:custDataLst>
              <p:tags r:id="rId6"/>
            </p:custDataLst>
          </p:nvPr>
        </p:nvSpPr>
        <p:spPr bwMode="gray">
          <a:xfrm>
            <a:off x="550863" y="4930775"/>
            <a:ext cx="252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5A7AF209-81DB-40F6-B3BC-948F5A131FBC}" type="datetime'''''''''''''''''''''''''''''''''''4''''''''0''''''0'''''''">
              <a:rPr lang="en-US" altLang="en-US" sz="1200" smtClean="0"/>
              <a:pPr marL="0" lvl="0" indent="0" algn="r">
                <a:spcBef>
                  <a:spcPct val="0"/>
                </a:spcBef>
                <a:spcAft>
                  <a:spcPct val="0"/>
                </a:spcAft>
                <a:buNone/>
              </a:pPr>
              <a:t>400</a:t>
            </a:fld>
            <a:endParaRPr lang="en-US" sz="1200"/>
          </a:p>
        </p:txBody>
      </p:sp>
      <p:sp>
        <p:nvSpPr>
          <p:cNvPr id="47" name="Text Placeholder 10">
            <a:extLst>
              <a:ext uri="{FF2B5EF4-FFF2-40B4-BE49-F238E27FC236}">
                <a16:creationId xmlns:a16="http://schemas.microsoft.com/office/drawing/2014/main" id="{115DFB91-512B-3844-A114-92FBEDCA92F2}"/>
              </a:ext>
            </a:extLst>
          </p:cNvPr>
          <p:cNvSpPr>
            <a:spLocks noGrp="1"/>
          </p:cNvSpPr>
          <p:nvPr>
            <p:custDataLst>
              <p:tags r:id="rId7"/>
            </p:custDataLst>
          </p:nvPr>
        </p:nvSpPr>
        <p:spPr bwMode="gray">
          <a:xfrm>
            <a:off x="550863" y="4560888"/>
            <a:ext cx="252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09AFDBE7-A4A9-4AE9-86A3-B7561A9A1C1B}" type="datetime'''''''''''6''''''''''''''''''''00'''''''''''''''''''''''''''''">
              <a:rPr lang="en-US" altLang="en-US" sz="1200" smtClean="0"/>
              <a:pPr marL="0" lvl="0" indent="0" algn="r">
                <a:spcBef>
                  <a:spcPct val="0"/>
                </a:spcBef>
                <a:spcAft>
                  <a:spcPct val="0"/>
                </a:spcAft>
                <a:buNone/>
              </a:pPr>
              <a:t>600</a:t>
            </a:fld>
            <a:endParaRPr lang="en-US" sz="1200"/>
          </a:p>
        </p:txBody>
      </p:sp>
      <p:sp>
        <p:nvSpPr>
          <p:cNvPr id="48" name="Text Placeholder 10">
            <a:extLst>
              <a:ext uri="{FF2B5EF4-FFF2-40B4-BE49-F238E27FC236}">
                <a16:creationId xmlns:a16="http://schemas.microsoft.com/office/drawing/2014/main" id="{115DFB91-512B-3844-A114-92FBEDCA92F2}"/>
              </a:ext>
            </a:extLst>
          </p:cNvPr>
          <p:cNvSpPr>
            <a:spLocks noGrp="1"/>
          </p:cNvSpPr>
          <p:nvPr>
            <p:custDataLst>
              <p:tags r:id="rId8"/>
            </p:custDataLst>
          </p:nvPr>
        </p:nvSpPr>
        <p:spPr bwMode="gray">
          <a:xfrm>
            <a:off x="550863" y="4189413"/>
            <a:ext cx="252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28F129E5-BAC1-43AC-8ED0-4BBCC18EB1AE}" type="datetime'''''''''''''''''''''''''''''''''''''''''''''''''8''''''0''''0'">
              <a:rPr lang="en-US" altLang="en-US" sz="1200" smtClean="0"/>
              <a:pPr marL="0" lvl="0" indent="0" algn="r">
                <a:spcBef>
                  <a:spcPct val="0"/>
                </a:spcBef>
                <a:spcAft>
                  <a:spcPct val="0"/>
                </a:spcAft>
                <a:buNone/>
              </a:pPr>
              <a:t>800</a:t>
            </a:fld>
            <a:endParaRPr lang="en-US" sz="1200"/>
          </a:p>
        </p:txBody>
      </p:sp>
      <p:sp>
        <p:nvSpPr>
          <p:cNvPr id="49" name="Text Placeholder 10">
            <a:extLst>
              <a:ext uri="{FF2B5EF4-FFF2-40B4-BE49-F238E27FC236}">
                <a16:creationId xmlns:a16="http://schemas.microsoft.com/office/drawing/2014/main" id="{115DFB91-512B-3844-A114-92FBEDCA92F2}"/>
              </a:ext>
            </a:extLst>
          </p:cNvPr>
          <p:cNvSpPr>
            <a:spLocks noGrp="1"/>
          </p:cNvSpPr>
          <p:nvPr>
            <p:custDataLst>
              <p:tags r:id="rId9"/>
            </p:custDataLst>
          </p:nvPr>
        </p:nvSpPr>
        <p:spPr bwMode="gray">
          <a:xfrm>
            <a:off x="423863" y="3819525"/>
            <a:ext cx="379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D0562D96-F2D3-4E2D-B6BE-A121513AA6CD}" type="datetime'''''''''''1'''''''''''''''''',''''''''''''''''00''''0'''">
              <a:rPr lang="en-US" altLang="en-US" sz="1200" smtClean="0"/>
              <a:pPr marL="0" lvl="0" indent="0" algn="r">
                <a:spcBef>
                  <a:spcPct val="0"/>
                </a:spcBef>
                <a:spcAft>
                  <a:spcPct val="0"/>
                </a:spcAft>
                <a:buNone/>
              </a:pPr>
              <a:t>1,000</a:t>
            </a:fld>
            <a:endParaRPr lang="en-US" sz="1200"/>
          </a:p>
        </p:txBody>
      </p:sp>
      <p:sp>
        <p:nvSpPr>
          <p:cNvPr id="50" name="Text Placeholder 10">
            <a:extLst>
              <a:ext uri="{FF2B5EF4-FFF2-40B4-BE49-F238E27FC236}">
                <a16:creationId xmlns:a16="http://schemas.microsoft.com/office/drawing/2014/main" id="{115DFB91-512B-3844-A114-92FBEDCA92F2}"/>
              </a:ext>
            </a:extLst>
          </p:cNvPr>
          <p:cNvSpPr>
            <a:spLocks noGrp="1"/>
          </p:cNvSpPr>
          <p:nvPr>
            <p:custDataLst>
              <p:tags r:id="rId10"/>
            </p:custDataLst>
          </p:nvPr>
        </p:nvSpPr>
        <p:spPr bwMode="gray">
          <a:xfrm>
            <a:off x="423863" y="3448050"/>
            <a:ext cx="379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AA34CE00-E8BD-4BB9-8AE4-828DCD6DA389}" type="datetime'''''1'''''',''2''''''''''''''0''0'">
              <a:rPr lang="en-US" altLang="en-US" sz="1200" smtClean="0"/>
              <a:pPr marL="0" lvl="0" indent="0" algn="r">
                <a:spcBef>
                  <a:spcPct val="0"/>
                </a:spcBef>
                <a:spcAft>
                  <a:spcPct val="0"/>
                </a:spcAft>
                <a:buNone/>
              </a:pPr>
              <a:t>1,200</a:t>
            </a:fld>
            <a:endParaRPr lang="en-US" sz="1200"/>
          </a:p>
        </p:txBody>
      </p:sp>
      <p:sp>
        <p:nvSpPr>
          <p:cNvPr id="22" name="Text Placeholder 10">
            <a:extLst>
              <a:ext uri="{FF2B5EF4-FFF2-40B4-BE49-F238E27FC236}">
                <a16:creationId xmlns:a16="http://schemas.microsoft.com/office/drawing/2014/main" id="{7BC0F98F-F318-A186-8EF2-BBB90EEE1F54}"/>
              </a:ext>
            </a:extLst>
          </p:cNvPr>
          <p:cNvSpPr txBox="1">
            <a:spLocks/>
          </p:cNvSpPr>
          <p:nvPr>
            <p:custDataLst>
              <p:tags r:id="rId11"/>
            </p:custDataLst>
          </p:nvPr>
        </p:nvSpPr>
        <p:spPr bwMode="gray">
          <a:xfrm>
            <a:off x="423863" y="3078163"/>
            <a:ext cx="379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452D7257-A7A8-40B7-8D9F-EB37F1A7AF99}" type="datetime'''''''''''''''''''''1,''''4''''''''''''''''''0''''''''''0'">
              <a:rPr lang="en-US" altLang="en-US" sz="1200" smtClean="0">
                <a:effectLst/>
              </a:rPr>
              <a:pPr marL="0" indent="0" algn="r">
                <a:spcBef>
                  <a:spcPct val="0"/>
                </a:spcBef>
                <a:spcAft>
                  <a:spcPct val="0"/>
                </a:spcAft>
                <a:buNone/>
              </a:pPr>
              <a:t>1,400</a:t>
            </a:fld>
            <a:endParaRPr lang="en-US" sz="1200"/>
          </a:p>
        </p:txBody>
      </p:sp>
      <p:sp>
        <p:nvSpPr>
          <p:cNvPr id="23" name="Text Placeholder 10">
            <a:extLst>
              <a:ext uri="{FF2B5EF4-FFF2-40B4-BE49-F238E27FC236}">
                <a16:creationId xmlns:a16="http://schemas.microsoft.com/office/drawing/2014/main" id="{3861F0E5-91FE-9A12-B257-4640A1B81557}"/>
              </a:ext>
            </a:extLst>
          </p:cNvPr>
          <p:cNvSpPr txBox="1">
            <a:spLocks/>
          </p:cNvSpPr>
          <p:nvPr>
            <p:custDataLst>
              <p:tags r:id="rId12"/>
            </p:custDataLst>
          </p:nvPr>
        </p:nvSpPr>
        <p:spPr bwMode="gray">
          <a:xfrm>
            <a:off x="423863" y="2706688"/>
            <a:ext cx="379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470AF8FA-EA33-43EB-80A1-CBBD470132F8}" type="datetime'''''''''''1'''''''''''''''',''6''''''''''''0''''''0'">
              <a:rPr lang="en-US" altLang="en-US" sz="1200" smtClean="0">
                <a:effectLst/>
              </a:rPr>
              <a:pPr marL="0" indent="0" algn="r">
                <a:spcBef>
                  <a:spcPct val="0"/>
                </a:spcBef>
                <a:spcAft>
                  <a:spcPct val="0"/>
                </a:spcAft>
                <a:buNone/>
              </a:pPr>
              <a:t>1,600</a:t>
            </a:fld>
            <a:endParaRPr lang="en-US" sz="1200"/>
          </a:p>
        </p:txBody>
      </p:sp>
      <p:sp>
        <p:nvSpPr>
          <p:cNvPr id="53" name="Text Placeholder 10">
            <a:extLst>
              <a:ext uri="{FF2B5EF4-FFF2-40B4-BE49-F238E27FC236}">
                <a16:creationId xmlns:a16="http://schemas.microsoft.com/office/drawing/2014/main" id="{0F852491-FF56-EFAF-2D76-F0D97B262091}"/>
              </a:ext>
            </a:extLst>
          </p:cNvPr>
          <p:cNvSpPr txBox="1">
            <a:spLocks/>
          </p:cNvSpPr>
          <p:nvPr>
            <p:custDataLst>
              <p:tags r:id="rId13"/>
            </p:custDataLst>
          </p:nvPr>
        </p:nvSpPr>
        <p:spPr bwMode="gray">
          <a:xfrm>
            <a:off x="423863" y="2336800"/>
            <a:ext cx="379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D9D9F62A-71FA-4353-BE14-869F18910975}" type="datetime'''''1'''''''''''''''''''''''''',''''8''''''''''0''0'''">
              <a:rPr lang="en-US" altLang="en-US" sz="1200" smtClean="0">
                <a:effectLst/>
              </a:rPr>
              <a:pPr marL="0" indent="0" algn="r">
                <a:spcBef>
                  <a:spcPct val="0"/>
                </a:spcBef>
                <a:spcAft>
                  <a:spcPct val="0"/>
                </a:spcAft>
                <a:buNone/>
              </a:pPr>
              <a:t>1,800</a:t>
            </a:fld>
            <a:endParaRPr lang="en-US" sz="1200"/>
          </a:p>
        </p:txBody>
      </p:sp>
      <p:sp>
        <p:nvSpPr>
          <p:cNvPr id="74" name="Text Placeholder 10">
            <a:extLst>
              <a:ext uri="{FF2B5EF4-FFF2-40B4-BE49-F238E27FC236}">
                <a16:creationId xmlns:a16="http://schemas.microsoft.com/office/drawing/2014/main" id="{115DFB91-512B-3844-A114-92FBEDCA92F2}"/>
              </a:ext>
            </a:extLst>
          </p:cNvPr>
          <p:cNvSpPr>
            <a:spLocks noGrp="1"/>
          </p:cNvSpPr>
          <p:nvPr>
            <p:custDataLst>
              <p:tags r:id="rId14"/>
            </p:custDataLst>
          </p:nvPr>
        </p:nvSpPr>
        <p:spPr bwMode="auto">
          <a:xfrm>
            <a:off x="423863" y="2032000"/>
            <a:ext cx="45751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200"/>
              <a:t>Global cumulative installed solar capacity by producer type (in TWh)</a:t>
            </a:r>
            <a:endParaRPr lang="en-US" sz="1200"/>
          </a:p>
        </p:txBody>
      </p:sp>
      <p:sp>
        <p:nvSpPr>
          <p:cNvPr id="38" name="Text Placeholder 10">
            <a:extLst>
              <a:ext uri="{FF2B5EF4-FFF2-40B4-BE49-F238E27FC236}">
                <a16:creationId xmlns:a16="http://schemas.microsoft.com/office/drawing/2014/main" id="{115DFB91-512B-3844-A114-92FBEDCA92F2}"/>
              </a:ext>
            </a:extLst>
          </p:cNvPr>
          <p:cNvSpPr>
            <a:spLocks noGrp="1"/>
          </p:cNvSpPr>
          <p:nvPr>
            <p:custDataLst>
              <p:tags r:id="rId15"/>
            </p:custDataLst>
          </p:nvPr>
        </p:nvSpPr>
        <p:spPr bwMode="auto">
          <a:xfrm>
            <a:off x="730250" y="5864225"/>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5581C71-99AA-4B2E-8301-F6E19A04BC20}" type="datetime'''''''''2''''0''''''''1''''5'''''''''''''''''''''''''''">
              <a:rPr lang="en-US" altLang="en-US" sz="1200" smtClean="0"/>
              <a:pPr marL="0" lvl="0" indent="0" algn="ctr">
                <a:spcBef>
                  <a:spcPct val="0"/>
                </a:spcBef>
                <a:spcAft>
                  <a:spcPct val="0"/>
                </a:spcAft>
                <a:buNone/>
              </a:pPr>
              <a:t>2015</a:t>
            </a:fld>
            <a:endParaRPr lang="en-US" sz="1200"/>
          </a:p>
        </p:txBody>
      </p:sp>
      <p:sp>
        <p:nvSpPr>
          <p:cNvPr id="39" name="Text Placeholder 10">
            <a:extLst>
              <a:ext uri="{FF2B5EF4-FFF2-40B4-BE49-F238E27FC236}">
                <a16:creationId xmlns:a16="http://schemas.microsoft.com/office/drawing/2014/main" id="{115DFB91-512B-3844-A114-92FBEDCA92F2}"/>
              </a:ext>
            </a:extLst>
          </p:cNvPr>
          <p:cNvSpPr>
            <a:spLocks noGrp="1"/>
          </p:cNvSpPr>
          <p:nvPr>
            <p:custDataLst>
              <p:tags r:id="rId16"/>
            </p:custDataLst>
          </p:nvPr>
        </p:nvSpPr>
        <p:spPr bwMode="auto">
          <a:xfrm>
            <a:off x="1365250" y="5864225"/>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7E8281C-B6D4-41F1-9B49-BA7B58E58817}" type="datetime'''201''''''''6'''''''''''''''">
              <a:rPr lang="en-US" altLang="en-US" sz="1200" smtClean="0"/>
              <a:pPr marL="0" lvl="0" indent="0" algn="ctr">
                <a:spcBef>
                  <a:spcPct val="0"/>
                </a:spcBef>
                <a:spcAft>
                  <a:spcPct val="0"/>
                </a:spcAft>
                <a:buNone/>
              </a:pPr>
              <a:t>2016</a:t>
            </a:fld>
            <a:endParaRPr lang="en-US" sz="1200"/>
          </a:p>
        </p:txBody>
      </p:sp>
      <p:sp>
        <p:nvSpPr>
          <p:cNvPr id="40" name="Text Placeholder 10">
            <a:extLst>
              <a:ext uri="{FF2B5EF4-FFF2-40B4-BE49-F238E27FC236}">
                <a16:creationId xmlns:a16="http://schemas.microsoft.com/office/drawing/2014/main" id="{115DFB91-512B-3844-A114-92FBEDCA92F2}"/>
              </a:ext>
            </a:extLst>
          </p:cNvPr>
          <p:cNvSpPr>
            <a:spLocks noGrp="1"/>
          </p:cNvSpPr>
          <p:nvPr>
            <p:custDataLst>
              <p:tags r:id="rId17"/>
            </p:custDataLst>
          </p:nvPr>
        </p:nvSpPr>
        <p:spPr bwMode="auto">
          <a:xfrm>
            <a:off x="2000250" y="5864225"/>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68DD51C-AF8B-4B6F-AB73-FDF5A524C9E3}" type="datetime'''''''''''''''''''2''''''''0''''''''1''''7'''''''''''''''''''">
              <a:rPr lang="en-US" altLang="en-US" sz="1200" smtClean="0"/>
              <a:pPr marL="0" lvl="0" indent="0" algn="ctr">
                <a:spcBef>
                  <a:spcPct val="0"/>
                </a:spcBef>
                <a:spcAft>
                  <a:spcPct val="0"/>
                </a:spcAft>
                <a:buNone/>
              </a:pPr>
              <a:t>2017</a:t>
            </a:fld>
            <a:endParaRPr lang="en-US" sz="1200"/>
          </a:p>
        </p:txBody>
      </p:sp>
      <p:sp>
        <p:nvSpPr>
          <p:cNvPr id="41" name="Text Placeholder 10">
            <a:extLst>
              <a:ext uri="{FF2B5EF4-FFF2-40B4-BE49-F238E27FC236}">
                <a16:creationId xmlns:a16="http://schemas.microsoft.com/office/drawing/2014/main" id="{115DFB91-512B-3844-A114-92FBEDCA92F2}"/>
              </a:ext>
            </a:extLst>
          </p:cNvPr>
          <p:cNvSpPr>
            <a:spLocks noGrp="1"/>
          </p:cNvSpPr>
          <p:nvPr>
            <p:custDataLst>
              <p:tags r:id="rId18"/>
            </p:custDataLst>
          </p:nvPr>
        </p:nvSpPr>
        <p:spPr bwMode="auto">
          <a:xfrm>
            <a:off x="2633663" y="5864225"/>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A06C5D4-8912-422E-9199-90785E084F15}" type="datetime'''''''''''''''2''''01''''''''''''8'''''''''">
              <a:rPr lang="en-US" altLang="en-US" sz="1200" smtClean="0"/>
              <a:pPr marL="0" lvl="0" indent="0" algn="ctr">
                <a:spcBef>
                  <a:spcPct val="0"/>
                </a:spcBef>
                <a:spcAft>
                  <a:spcPct val="0"/>
                </a:spcAft>
                <a:buNone/>
              </a:pPr>
              <a:t>2018</a:t>
            </a:fld>
            <a:endParaRPr lang="en-US" sz="1200"/>
          </a:p>
        </p:txBody>
      </p:sp>
      <p:sp>
        <p:nvSpPr>
          <p:cNvPr id="42" name="Text Placeholder 10">
            <a:extLst>
              <a:ext uri="{FF2B5EF4-FFF2-40B4-BE49-F238E27FC236}">
                <a16:creationId xmlns:a16="http://schemas.microsoft.com/office/drawing/2014/main" id="{115DFB91-512B-3844-A114-92FBEDCA92F2}"/>
              </a:ext>
            </a:extLst>
          </p:cNvPr>
          <p:cNvSpPr>
            <a:spLocks noGrp="1"/>
          </p:cNvSpPr>
          <p:nvPr>
            <p:custDataLst>
              <p:tags r:id="rId19"/>
            </p:custDataLst>
          </p:nvPr>
        </p:nvSpPr>
        <p:spPr bwMode="auto">
          <a:xfrm>
            <a:off x="3268663" y="5864225"/>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5D0B9AE-6E61-4A91-B366-3E0494D6AB1E}" type="datetime'''''''''2''''''''''01''''''''''''9'''''''''''''''''''''''''">
              <a:rPr lang="en-US" altLang="en-US" sz="1200" smtClean="0"/>
              <a:pPr marL="0" lvl="0" indent="0" algn="ctr">
                <a:spcBef>
                  <a:spcPct val="0"/>
                </a:spcBef>
                <a:spcAft>
                  <a:spcPct val="0"/>
                </a:spcAft>
                <a:buNone/>
              </a:pPr>
              <a:t>2019</a:t>
            </a:fld>
            <a:endParaRPr lang="en-US" sz="1200"/>
          </a:p>
        </p:txBody>
      </p:sp>
      <p:sp>
        <p:nvSpPr>
          <p:cNvPr id="43" name="Text Placeholder 10">
            <a:extLst>
              <a:ext uri="{FF2B5EF4-FFF2-40B4-BE49-F238E27FC236}">
                <a16:creationId xmlns:a16="http://schemas.microsoft.com/office/drawing/2014/main" id="{115DFB91-512B-3844-A114-92FBEDCA92F2}"/>
              </a:ext>
            </a:extLst>
          </p:cNvPr>
          <p:cNvSpPr>
            <a:spLocks noGrp="1"/>
          </p:cNvSpPr>
          <p:nvPr>
            <p:custDataLst>
              <p:tags r:id="rId20"/>
            </p:custDataLst>
          </p:nvPr>
        </p:nvSpPr>
        <p:spPr bwMode="auto">
          <a:xfrm>
            <a:off x="3903663" y="5864225"/>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7A3BF18-F65F-4884-B862-B0C2E5CBC4EB}" type="datetime'''''20''''''''2''0'''''''''''''''''''''''''">
              <a:rPr lang="en-US" altLang="en-US" sz="1200" smtClean="0"/>
              <a:pPr marL="0" lvl="0" indent="0" algn="ctr">
                <a:spcBef>
                  <a:spcPct val="0"/>
                </a:spcBef>
                <a:spcAft>
                  <a:spcPct val="0"/>
                </a:spcAft>
                <a:buNone/>
              </a:pPr>
              <a:t>2020</a:t>
            </a:fld>
            <a:endParaRPr lang="en-US" sz="1200"/>
          </a:p>
        </p:txBody>
      </p:sp>
      <p:sp>
        <p:nvSpPr>
          <p:cNvPr id="44" name="Text Placeholder 10">
            <a:extLst>
              <a:ext uri="{FF2B5EF4-FFF2-40B4-BE49-F238E27FC236}">
                <a16:creationId xmlns:a16="http://schemas.microsoft.com/office/drawing/2014/main" id="{115DFB91-512B-3844-A114-92FBEDCA92F2}"/>
              </a:ext>
            </a:extLst>
          </p:cNvPr>
          <p:cNvSpPr>
            <a:spLocks noGrp="1"/>
          </p:cNvSpPr>
          <p:nvPr>
            <p:custDataLst>
              <p:tags r:id="rId21"/>
            </p:custDataLst>
          </p:nvPr>
        </p:nvSpPr>
        <p:spPr bwMode="auto">
          <a:xfrm>
            <a:off x="4538663" y="5864225"/>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7FD9E1D-AE6F-46A5-9272-B86526663239}" type="datetime'2''''''''''''0''''''''2''''''''''''''''''1'''''''''">
              <a:rPr lang="en-US" altLang="en-US" sz="1200" smtClean="0"/>
              <a:pPr marL="0" lvl="0" indent="0" algn="ctr">
                <a:spcBef>
                  <a:spcPct val="0"/>
                </a:spcBef>
                <a:spcAft>
                  <a:spcPct val="0"/>
                </a:spcAft>
                <a:buNone/>
              </a:pPr>
              <a:t>2021</a:t>
            </a:fld>
            <a:endParaRPr lang="en-US" sz="1200"/>
          </a:p>
        </p:txBody>
      </p:sp>
      <p:sp>
        <p:nvSpPr>
          <p:cNvPr id="45" name="Text Placeholder 10">
            <a:extLst>
              <a:ext uri="{FF2B5EF4-FFF2-40B4-BE49-F238E27FC236}">
                <a16:creationId xmlns:a16="http://schemas.microsoft.com/office/drawing/2014/main" id="{115DFB91-512B-3844-A114-92FBEDCA92F2}"/>
              </a:ext>
            </a:extLst>
          </p:cNvPr>
          <p:cNvSpPr>
            <a:spLocks noGrp="1"/>
          </p:cNvSpPr>
          <p:nvPr>
            <p:custDataLst>
              <p:tags r:id="rId22"/>
            </p:custDataLst>
          </p:nvPr>
        </p:nvSpPr>
        <p:spPr bwMode="auto">
          <a:xfrm>
            <a:off x="5172075" y="5864225"/>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4F9F57C-4AA8-4F84-B7A3-98FFDF0247BF}" type="datetime'2''''''''''''''0''''''''''''''''2''''''''2'''''''''">
              <a:rPr lang="en-US" altLang="en-US" sz="1200" smtClean="0"/>
              <a:pPr marL="0" lvl="0" indent="0" algn="ctr">
                <a:spcBef>
                  <a:spcPct val="0"/>
                </a:spcBef>
                <a:spcAft>
                  <a:spcPct val="0"/>
                </a:spcAft>
                <a:buNone/>
              </a:pPr>
              <a:t>2022</a:t>
            </a:fld>
            <a:endParaRPr lang="en-US" sz="1200"/>
          </a:p>
        </p:txBody>
      </p:sp>
      <p:sp>
        <p:nvSpPr>
          <p:cNvPr id="2" name="Text Placeholder 10">
            <a:extLst>
              <a:ext uri="{FF2B5EF4-FFF2-40B4-BE49-F238E27FC236}">
                <a16:creationId xmlns:a16="http://schemas.microsoft.com/office/drawing/2014/main" id="{D6F31092-2EA5-A9AC-663A-3486FA825B6D}"/>
              </a:ext>
            </a:extLst>
          </p:cNvPr>
          <p:cNvSpPr>
            <a:spLocks noGrp="1"/>
          </p:cNvSpPr>
          <p:nvPr>
            <p:custDataLst>
              <p:tags r:id="rId23"/>
            </p:custDataLst>
          </p:nvPr>
        </p:nvSpPr>
        <p:spPr bwMode="auto">
          <a:xfrm>
            <a:off x="5807075" y="5864225"/>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1381646-FE9D-40DB-A3FB-65F6CC4E688F}" type="datetime'2''''0''''''''''''''''''2''''3'''''''''''''''''''''''''">
              <a:rPr lang="en-US" altLang="en-US" sz="1200" smtClean="0"/>
              <a:pPr marL="0" lvl="0" indent="0" algn="ctr">
                <a:spcBef>
                  <a:spcPct val="0"/>
                </a:spcBef>
                <a:spcAft>
                  <a:spcPct val="0"/>
                </a:spcAft>
                <a:buNone/>
              </a:pPr>
              <a:t>2023</a:t>
            </a:fld>
            <a:endParaRPr lang="en-US" sz="1200"/>
          </a:p>
        </p:txBody>
      </p:sp>
      <p:sp>
        <p:nvSpPr>
          <p:cNvPr id="27" name="Text Placeholder 10">
            <a:extLst>
              <a:ext uri="{FF2B5EF4-FFF2-40B4-BE49-F238E27FC236}">
                <a16:creationId xmlns:a16="http://schemas.microsoft.com/office/drawing/2014/main" id="{51A556F6-86BA-A084-BEC4-4F7B559B2F57}"/>
              </a:ext>
            </a:extLst>
          </p:cNvPr>
          <p:cNvSpPr>
            <a:spLocks noGrp="1"/>
          </p:cNvSpPr>
          <p:nvPr>
            <p:custDataLst>
              <p:tags r:id="rId24"/>
            </p:custDataLst>
          </p:nvPr>
        </p:nvSpPr>
        <p:spPr bwMode="auto">
          <a:xfrm>
            <a:off x="6442075" y="5864225"/>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8A2E1FE-62E1-4CA1-8068-E8E98098B8B3}" type="datetime'''''''''''''''''''''''''''20''''''''''''''''''''''24'''''">
              <a:rPr lang="en-US" altLang="en-US" sz="1200" smtClean="0"/>
              <a:pPr marL="0" lvl="0" indent="0" algn="ctr">
                <a:spcBef>
                  <a:spcPct val="0"/>
                </a:spcBef>
                <a:spcAft>
                  <a:spcPct val="0"/>
                </a:spcAft>
                <a:buNone/>
              </a:pPr>
              <a:t>2024</a:t>
            </a:fld>
            <a:endParaRPr lang="en-US" sz="1200"/>
          </a:p>
        </p:txBody>
      </p:sp>
      <p:sp>
        <p:nvSpPr>
          <p:cNvPr id="11" name="Text Placeholder 10">
            <a:extLst>
              <a:ext uri="{FF2B5EF4-FFF2-40B4-BE49-F238E27FC236}">
                <a16:creationId xmlns:a16="http://schemas.microsoft.com/office/drawing/2014/main" id="{115DFB91-512B-3844-A114-92FBEDCA92F2}"/>
              </a:ext>
            </a:extLst>
          </p:cNvPr>
          <p:cNvSpPr>
            <a:spLocks noGrp="1"/>
          </p:cNvSpPr>
          <p:nvPr>
            <p:custDataLst>
              <p:tags r:id="rId25"/>
            </p:custDataLst>
          </p:nvPr>
        </p:nvSpPr>
        <p:spPr bwMode="auto">
          <a:xfrm>
            <a:off x="6738938" y="4781550"/>
            <a:ext cx="3714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C7181138-4F2D-4EB1-A482-F42804DFDA0F}" type="datetime'''U''''t''''i''''li''''''''''t''''''y'''''''''''''''''''">
              <a:rPr lang="en-US" altLang="en-US" sz="1200" smtClean="0"/>
              <a:pPr marL="0" lvl="0" indent="0">
                <a:spcBef>
                  <a:spcPct val="0"/>
                </a:spcBef>
                <a:spcAft>
                  <a:spcPct val="0"/>
                </a:spcAft>
                <a:buNone/>
              </a:pPr>
              <a:t>Utility</a:t>
            </a:fld>
            <a:endParaRPr lang="en-US" sz="1200"/>
          </a:p>
        </p:txBody>
      </p:sp>
      <p:sp>
        <p:nvSpPr>
          <p:cNvPr id="12" name="Text Placeholder 10">
            <a:extLst>
              <a:ext uri="{FF2B5EF4-FFF2-40B4-BE49-F238E27FC236}">
                <a16:creationId xmlns:a16="http://schemas.microsoft.com/office/drawing/2014/main" id="{115DFB91-512B-3844-A114-92FBEDCA92F2}"/>
              </a:ext>
            </a:extLst>
          </p:cNvPr>
          <p:cNvSpPr>
            <a:spLocks noGrp="1"/>
          </p:cNvSpPr>
          <p:nvPr>
            <p:custDataLst>
              <p:tags r:id="rId26"/>
            </p:custDataLst>
          </p:nvPr>
        </p:nvSpPr>
        <p:spPr bwMode="auto">
          <a:xfrm>
            <a:off x="6738938" y="3384550"/>
            <a:ext cx="1014413" cy="3651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200"/>
              <a:t>Commercial</a:t>
            </a:r>
            <a:br>
              <a:rPr lang="en-US" altLang="en-US" sz="1200"/>
            </a:br>
            <a:r>
              <a:rPr lang="en-US" altLang="en-US" sz="1200"/>
              <a:t>&amp; Industrial</a:t>
            </a:r>
            <a:endParaRPr lang="en-US" sz="1200"/>
          </a:p>
        </p:txBody>
      </p:sp>
      <p:sp>
        <p:nvSpPr>
          <p:cNvPr id="33" name="Text Placeholder 10">
            <a:extLst>
              <a:ext uri="{FF2B5EF4-FFF2-40B4-BE49-F238E27FC236}">
                <a16:creationId xmlns:a16="http://schemas.microsoft.com/office/drawing/2014/main" id="{115DFB91-512B-3844-A114-92FBEDCA92F2}"/>
              </a:ext>
            </a:extLst>
          </p:cNvPr>
          <p:cNvSpPr>
            <a:spLocks noGrp="1"/>
          </p:cNvSpPr>
          <p:nvPr>
            <p:custDataLst>
              <p:tags r:id="rId27"/>
            </p:custDataLst>
          </p:nvPr>
        </p:nvSpPr>
        <p:spPr bwMode="auto">
          <a:xfrm>
            <a:off x="6738938" y="2767013"/>
            <a:ext cx="74930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6DDF656D-58DE-457A-91C8-77658CB24065}" type="datetime'R''''''''e''''si''''de''''nt''''''''''ia''''''''''l'''''">
              <a:rPr lang="en-US" altLang="en-US" sz="1200" smtClean="0"/>
              <a:pPr marL="0" lvl="0" indent="0">
                <a:spcBef>
                  <a:spcPct val="0"/>
                </a:spcBef>
                <a:spcAft>
                  <a:spcPct val="0"/>
                </a:spcAft>
                <a:buNone/>
              </a:pPr>
              <a:t>Residential</a:t>
            </a:fld>
            <a:endParaRPr lang="en-US" sz="1200"/>
          </a:p>
        </p:txBody>
      </p:sp>
      <p:sp>
        <p:nvSpPr>
          <p:cNvPr id="70" name="btfpNotesBox288540"/>
          <p:cNvSpPr txBox="1"/>
          <p:nvPr>
            <p:custDataLst>
              <p:tags r:id="rId28"/>
            </p:custDataLst>
          </p:nvPr>
        </p:nvSpPr>
        <p:spPr bwMode="gray">
          <a:xfrm>
            <a:off x="330196" y="6300216"/>
            <a:ext cx="9144000" cy="492443"/>
          </a:xfrm>
          <a:prstGeom prst="rect">
            <a:avLst/>
          </a:prstGeom>
          <a:noFill/>
        </p:spPr>
        <p:txBody>
          <a:bodyPr vert="horz" wrap="square" lIns="0" tIns="0" rIns="0" bIns="0" rtlCol="0" anchor="b">
            <a:spAutoFit/>
          </a:bodyPr>
          <a:lstStyle/>
          <a:p>
            <a:pPr marL="0" indent="0">
              <a:spcBef>
                <a:spcPts val="0"/>
              </a:spcBef>
              <a:buNone/>
            </a:pPr>
            <a:endParaRPr lang="en-US" sz="800" dirty="0">
              <a:solidFill>
                <a:srgbClr val="000000"/>
              </a:solidFill>
            </a:endParaRPr>
          </a:p>
          <a:p>
            <a:pPr marL="0" indent="0">
              <a:spcBef>
                <a:spcPts val="0"/>
              </a:spcBef>
              <a:buNone/>
            </a:pPr>
            <a:r>
              <a:rPr lang="en-US" sz="800" dirty="0">
                <a:solidFill>
                  <a:srgbClr val="000000"/>
                </a:solidFill>
              </a:rPr>
              <a:t>Note: Off-grid capacity in 2022 is 9 GW.</a:t>
            </a:r>
          </a:p>
          <a:p>
            <a:pPr marL="0" indent="0">
              <a:spcBef>
                <a:spcPts val="0"/>
              </a:spcBef>
              <a:buNone/>
            </a:pPr>
            <a:r>
              <a:rPr lang="en-US" sz="800" dirty="0">
                <a:solidFill>
                  <a:srgbClr val="000000"/>
                </a:solidFill>
              </a:rPr>
              <a:t>Sources: IEA, </a:t>
            </a:r>
            <a:r>
              <a:rPr lang="en-US" sz="800" dirty="0">
                <a:solidFill>
                  <a:srgbClr val="000000"/>
                </a:solidFill>
                <a:hlinkClick r:id="rId34"/>
              </a:rPr>
              <a:t>Renewables 2022</a:t>
            </a:r>
            <a:r>
              <a:rPr lang="en-US" sz="800" dirty="0">
                <a:solidFill>
                  <a:srgbClr val="000000"/>
                </a:solidFill>
              </a:rPr>
              <a:t> (2022); IEA, </a:t>
            </a:r>
            <a:r>
              <a:rPr lang="en-US" sz="800" dirty="0">
                <a:solidFill>
                  <a:srgbClr val="000000"/>
                </a:solidFill>
                <a:hlinkClick r:id="rId35"/>
              </a:rPr>
              <a:t>Solar Power PV Capacity</a:t>
            </a:r>
            <a:r>
              <a:rPr lang="en-US" sz="800" dirty="0">
                <a:solidFill>
                  <a:srgbClr val="000000"/>
                </a:solidFill>
              </a:rPr>
              <a:t> (2025).</a:t>
            </a:r>
          </a:p>
          <a:p>
            <a:pPr marL="0" indent="0">
              <a:spcBef>
                <a:spcPts val="0"/>
              </a:spcBef>
              <a:buNone/>
            </a:pPr>
            <a:r>
              <a:rPr lang="en-US" sz="800" dirty="0">
                <a:solidFill>
                  <a:srgbClr val="000000"/>
                </a:solidFill>
              </a:rPr>
              <a:t>Credit: </a:t>
            </a:r>
            <a:r>
              <a:rPr lang="en-US" sz="800" dirty="0" err="1">
                <a:solidFill>
                  <a:srgbClr val="000000"/>
                </a:solidFill>
              </a:rPr>
              <a:t>Taicheng</a:t>
            </a:r>
            <a:r>
              <a:rPr lang="en-US" sz="800" dirty="0">
                <a:solidFill>
                  <a:srgbClr val="000000"/>
                </a:solidFill>
              </a:rPr>
              <a:t> Jin, Hassan Riaz,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a:t>
            </a:r>
            <a:r>
              <a:rPr lang="en-US" sz="800" dirty="0">
                <a:latin typeface="Arial"/>
              </a:rPr>
              <a:t> </a:t>
            </a:r>
            <a:r>
              <a:rPr lang="en-US" sz="800" dirty="0" err="1">
                <a:solidFill>
                  <a:srgbClr val="000000"/>
                </a:solidFill>
              </a:rPr>
              <a:t>Hyae</a:t>
            </a:r>
            <a:r>
              <a:rPr lang="en-US" sz="800" dirty="0">
                <a:solidFill>
                  <a:srgbClr val="000000"/>
                </a:solidFill>
              </a:rPr>
              <a:t> Ryung Kim, and</a:t>
            </a:r>
            <a:r>
              <a:rPr lang="en-US" sz="800" dirty="0"/>
              <a:t> </a:t>
            </a:r>
            <a:r>
              <a:rPr lang="en-US" sz="800" dirty="0">
                <a:solidFill>
                  <a:srgbClr val="46647B"/>
                </a:solidFill>
                <a:hlinkClick r:id="rId36">
                  <a:extLst>
                    <a:ext uri="{A12FA001-AC4F-418D-AE19-62706E023703}">
                      <ahyp:hlinkClr xmlns:ahyp="http://schemas.microsoft.com/office/drawing/2018/hyperlinkcolor" val="tx"/>
                    </a:ext>
                  </a:extLst>
                </a:hlinkClick>
              </a:rPr>
              <a:t>Gernot Wagner</a:t>
            </a:r>
            <a:r>
              <a:rPr lang="en-US" sz="800" dirty="0">
                <a:solidFill>
                  <a:srgbClr val="000000"/>
                </a:solidFill>
              </a:rPr>
              <a:t>. </a:t>
            </a:r>
            <a:r>
              <a:rPr lang="en-US" sz="800" dirty="0">
                <a:solidFill>
                  <a:srgbClr val="46647B"/>
                </a:solidFill>
                <a:hlinkClick r:id="rId37">
                  <a:extLst>
                    <a:ext uri="{A12FA001-AC4F-418D-AE19-62706E023703}">
                      <ahyp:hlinkClr xmlns:ahyp="http://schemas.microsoft.com/office/drawing/2018/hyperlinkcolor" val="tx"/>
                    </a:ext>
                  </a:extLst>
                </a:hlinkClick>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46647B"/>
                </a:solidFill>
                <a:hlinkClick r:id="rId38">
                  <a:extLst>
                    <a:ext uri="{A12FA001-AC4F-418D-AE19-62706E023703}">
                      <ahyp:hlinkClr xmlns:ahyp="http://schemas.microsoft.com/office/drawing/2018/hyperlinkcolor" val="tx"/>
                    </a:ext>
                  </a:extLst>
                </a:hlinkClick>
              </a:rPr>
              <a:t>Scaling Solar</a:t>
            </a:r>
            <a:r>
              <a:rPr lang="en-US" sz="800" dirty="0">
                <a:solidFill>
                  <a:srgbClr val="000000"/>
                </a:solidFill>
              </a:rPr>
              <a:t>” (</a:t>
            </a:r>
            <a:r>
              <a:rPr lang="en-US" sz="800" dirty="0">
                <a:solidFill>
                  <a:srgbClr val="000000"/>
                </a:solidFill>
                <a:latin typeface="Arial"/>
              </a:rPr>
              <a:t>14 August 2025</a:t>
            </a:r>
            <a:r>
              <a:rPr lang="en-US" sz="800" dirty="0">
                <a:solidFill>
                  <a:srgbClr val="000000"/>
                </a:solidFill>
              </a:rPr>
              <a:t>).</a:t>
            </a:r>
            <a:endParaRPr lang="en-US" sz="800" dirty="0">
              <a:solidFill>
                <a:srgbClr val="000000"/>
              </a:solidFill>
              <a:cs typeface="Arial"/>
            </a:endParaRPr>
          </a:p>
        </p:txBody>
      </p:sp>
      <p:sp>
        <p:nvSpPr>
          <p:cNvPr id="133" name="Rectangle 132"/>
          <p:cNvSpPr/>
          <p:nvPr/>
        </p:nvSpPr>
        <p:spPr bwMode="gray">
          <a:xfrm>
            <a:off x="7774115" y="1965974"/>
            <a:ext cx="681830" cy="41568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indent="0" algn="ctr">
              <a:buNone/>
            </a:pPr>
            <a:r>
              <a:rPr lang="en-US" sz="1200" b="1">
                <a:solidFill>
                  <a:schemeClr val="tx1"/>
                </a:solidFill>
              </a:rPr>
              <a:t>CAGR</a:t>
            </a:r>
            <a:br>
              <a:rPr lang="en-US" sz="1200" b="1">
                <a:solidFill>
                  <a:schemeClr val="tx1"/>
                </a:solidFill>
              </a:rPr>
            </a:br>
            <a:r>
              <a:rPr lang="en-US" sz="1200" b="1">
                <a:solidFill>
                  <a:schemeClr val="tx1"/>
                </a:solidFill>
              </a:rPr>
              <a:t>’15-’24</a:t>
            </a:r>
          </a:p>
        </p:txBody>
      </p:sp>
      <p:sp>
        <p:nvSpPr>
          <p:cNvPr id="141" name="Rectangle 140"/>
          <p:cNvSpPr/>
          <p:nvPr/>
        </p:nvSpPr>
        <p:spPr bwMode="gray">
          <a:xfrm>
            <a:off x="7774115" y="2758680"/>
            <a:ext cx="681830" cy="20796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a:solidFill>
                  <a:schemeClr val="tx1"/>
                </a:solidFill>
              </a:rPr>
              <a:t>+31%</a:t>
            </a:r>
          </a:p>
        </p:txBody>
      </p:sp>
      <p:sp>
        <p:nvSpPr>
          <p:cNvPr id="142" name="Rectangle 141"/>
          <p:cNvSpPr/>
          <p:nvPr/>
        </p:nvSpPr>
        <p:spPr bwMode="gray">
          <a:xfrm>
            <a:off x="7774115" y="3362934"/>
            <a:ext cx="681830" cy="20796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a:solidFill>
                  <a:schemeClr val="tx1"/>
                </a:solidFill>
              </a:rPr>
              <a:t>+20%</a:t>
            </a:r>
          </a:p>
        </p:txBody>
      </p:sp>
      <p:sp>
        <p:nvSpPr>
          <p:cNvPr id="143" name="Rectangle 142"/>
          <p:cNvSpPr/>
          <p:nvPr/>
        </p:nvSpPr>
        <p:spPr bwMode="gray">
          <a:xfrm>
            <a:off x="7774115" y="4777396"/>
            <a:ext cx="681830" cy="20796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a:solidFill>
                  <a:schemeClr val="tx1"/>
                </a:solidFill>
              </a:rPr>
              <a:t>+23%</a:t>
            </a:r>
          </a:p>
        </p:txBody>
      </p:sp>
      <p:sp>
        <p:nvSpPr>
          <p:cNvPr id="161" name="Rectangle 160"/>
          <p:cNvSpPr/>
          <p:nvPr/>
        </p:nvSpPr>
        <p:spPr bwMode="gray">
          <a:xfrm>
            <a:off x="7774115" y="2416866"/>
            <a:ext cx="681830" cy="20796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b="1">
                <a:solidFill>
                  <a:schemeClr val="tx1"/>
                </a:solidFill>
              </a:rPr>
              <a:t>+25.2%</a:t>
            </a:r>
          </a:p>
        </p:txBody>
      </p:sp>
      <p:grpSp>
        <p:nvGrpSpPr>
          <p:cNvPr id="4" name="Group 3">
            <a:extLst>
              <a:ext uri="{FF2B5EF4-FFF2-40B4-BE49-F238E27FC236}">
                <a16:creationId xmlns:a16="http://schemas.microsoft.com/office/drawing/2014/main" id="{EC61A8B9-79C0-851B-DC0C-57E732C9F279}"/>
              </a:ext>
            </a:extLst>
          </p:cNvPr>
          <p:cNvGrpSpPr/>
          <p:nvPr/>
        </p:nvGrpSpPr>
        <p:grpSpPr>
          <a:xfrm>
            <a:off x="329184" y="1554480"/>
            <a:ext cx="8195720" cy="315913"/>
            <a:chOff x="329184" y="1554480"/>
            <a:chExt cx="8195720" cy="315913"/>
          </a:xfrm>
        </p:grpSpPr>
        <p:sp>
          <p:nvSpPr>
            <p:cNvPr id="56" name="btfpColumnHeaderBoxText642406"/>
            <p:cNvSpPr txBox="1"/>
            <p:nvPr/>
          </p:nvSpPr>
          <p:spPr bwMode="gray">
            <a:xfrm>
              <a:off x="329184" y="1554480"/>
              <a:ext cx="8195720" cy="288219"/>
            </a:xfrm>
            <a:prstGeom prst="rect">
              <a:avLst/>
            </a:prstGeom>
            <a:noFill/>
          </p:spPr>
          <p:txBody>
            <a:bodyPr vert="horz" wrap="square" lIns="36036" tIns="36036" rIns="36036" bIns="36036" rtlCol="0" anchor="b">
              <a:spAutoFit/>
            </a:bodyPr>
            <a:lstStyle/>
            <a:p>
              <a:pPr marL="0" indent="0">
                <a:spcBef>
                  <a:spcPts val="0"/>
                </a:spcBef>
                <a:buNone/>
              </a:pPr>
              <a:r>
                <a:rPr lang="en-US" sz="1400" b="1" dirty="0">
                  <a:solidFill>
                    <a:srgbClr val="000000"/>
                  </a:solidFill>
                </a:rPr>
                <a:t>Strongest growth in recent solar PV deployment comes from residential projects</a:t>
              </a:r>
            </a:p>
          </p:txBody>
        </p:sp>
        <p:cxnSp>
          <p:nvCxnSpPr>
            <p:cNvPr id="57" name="btfpColumnHeaderBoxLine642406"/>
            <p:cNvCxnSpPr>
              <a:cxnSpLocks/>
            </p:cNvCxnSpPr>
            <p:nvPr/>
          </p:nvCxnSpPr>
          <p:spPr bwMode="gray">
            <a:xfrm>
              <a:off x="329184" y="1870393"/>
              <a:ext cx="8195720"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5D9D4DF0-8D25-D017-1075-2A8DC6A672CA}"/>
              </a:ext>
            </a:extLst>
          </p:cNvPr>
          <p:cNvSpPr/>
          <p:nvPr/>
        </p:nvSpPr>
        <p:spPr bwMode="gray">
          <a:xfrm>
            <a:off x="8905461" y="1554480"/>
            <a:ext cx="2844579" cy="3930333"/>
          </a:xfrm>
          <a:prstGeom prst="rect">
            <a:avLst/>
          </a:prstGeom>
          <a:solidFill>
            <a:srgbClr val="E3E8E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274320" bIns="137160" numCol="1" spcCol="0" rtlCol="0" fromWordArt="0" anchor="t" anchorCtr="0" forceAA="0" compatLnSpc="1">
            <a:prstTxWarp prst="textNoShape">
              <a:avLst/>
            </a:prstTxWarp>
            <a:noAutofit/>
          </a:bodyPr>
          <a:lstStyle/>
          <a:p>
            <a:pPr marL="0" indent="0">
              <a:spcBef>
                <a:spcPts val="600"/>
              </a:spcBef>
              <a:buNone/>
            </a:pPr>
            <a:r>
              <a:rPr lang="en-US" sz="1250" b="1" dirty="0">
                <a:solidFill>
                  <a:srgbClr val="000000"/>
                </a:solidFill>
              </a:rPr>
              <a:t>Observations</a:t>
            </a:r>
          </a:p>
          <a:p>
            <a:pPr>
              <a:spcBef>
                <a:spcPts val="600"/>
              </a:spcBef>
            </a:pPr>
            <a:r>
              <a:rPr lang="en-US" sz="1050" dirty="0">
                <a:solidFill>
                  <a:sysClr val="windowText" lastClr="000000"/>
                </a:solidFill>
              </a:rPr>
              <a:t>Residential solar PV trends:</a:t>
            </a:r>
          </a:p>
          <a:p>
            <a:pPr lvl="1"/>
            <a:r>
              <a:rPr lang="en-US" sz="850" b="1" dirty="0">
                <a:solidFill>
                  <a:sysClr val="windowText" lastClr="000000"/>
                </a:solidFill>
              </a:rPr>
              <a:t>Governments support residential solar PV rollout </a:t>
            </a:r>
            <a:r>
              <a:rPr lang="en-US" sz="850" dirty="0">
                <a:solidFill>
                  <a:sysClr val="windowText" lastClr="000000"/>
                </a:solidFill>
              </a:rPr>
              <a:t>through </a:t>
            </a:r>
            <a:r>
              <a:rPr lang="en-US" sz="850" b="1" dirty="0">
                <a:solidFill>
                  <a:sysClr val="windowText" lastClr="000000"/>
                </a:solidFill>
              </a:rPr>
              <a:t>net metering </a:t>
            </a:r>
            <a:r>
              <a:rPr lang="en-US" sz="850" dirty="0">
                <a:solidFill>
                  <a:sysClr val="windowText" lastClr="000000"/>
                </a:solidFill>
              </a:rPr>
              <a:t>and </a:t>
            </a:r>
            <a:r>
              <a:rPr lang="en-US" sz="850" b="1" dirty="0">
                <a:solidFill>
                  <a:sysClr val="windowText" lastClr="000000"/>
                </a:solidFill>
              </a:rPr>
              <a:t>tax breaks and credits</a:t>
            </a:r>
            <a:r>
              <a:rPr lang="en-US" sz="850" dirty="0">
                <a:solidFill>
                  <a:sysClr val="windowText" lastClr="000000"/>
                </a:solidFill>
              </a:rPr>
              <a:t>.</a:t>
            </a:r>
          </a:p>
          <a:p>
            <a:pPr lvl="1"/>
            <a:r>
              <a:rPr lang="en-US" sz="850" b="1" dirty="0">
                <a:solidFill>
                  <a:sysClr val="windowText" lastClr="000000"/>
                </a:solidFill>
              </a:rPr>
              <a:t>Electricity price increases in Europe </a:t>
            </a:r>
            <a:r>
              <a:rPr lang="en-US" sz="850" dirty="0">
                <a:solidFill>
                  <a:sysClr val="windowText" lastClr="000000"/>
                </a:solidFill>
              </a:rPr>
              <a:t>make residential solar more attractive.</a:t>
            </a:r>
          </a:p>
          <a:p>
            <a:pPr lvl="1"/>
            <a:r>
              <a:rPr lang="en-US" sz="850" b="1" dirty="0">
                <a:solidFill>
                  <a:sysClr val="windowText" lastClr="000000"/>
                </a:solidFill>
              </a:rPr>
              <a:t>Self-sufficiency</a:t>
            </a:r>
            <a:r>
              <a:rPr lang="en-US" sz="850" dirty="0">
                <a:solidFill>
                  <a:sysClr val="windowText" lastClr="000000"/>
                </a:solidFill>
              </a:rPr>
              <a:t> concerns return to US.</a:t>
            </a:r>
          </a:p>
          <a:p>
            <a:pPr>
              <a:spcBef>
                <a:spcPts val="600"/>
              </a:spcBef>
            </a:pPr>
            <a:r>
              <a:rPr lang="en-US" sz="1050" dirty="0">
                <a:solidFill>
                  <a:sysClr val="windowText" lastClr="000000"/>
                </a:solidFill>
              </a:rPr>
              <a:t>Large-scale (C&amp;I and utility) trends:</a:t>
            </a:r>
          </a:p>
          <a:p>
            <a:pPr lvl="1"/>
            <a:r>
              <a:rPr lang="en-US" sz="850" b="1" dirty="0">
                <a:solidFill>
                  <a:sysClr val="windowText" lastClr="000000"/>
                </a:solidFill>
              </a:rPr>
              <a:t>High electricity prices in the EU </a:t>
            </a:r>
            <a:r>
              <a:rPr lang="en-US" sz="850" dirty="0">
                <a:solidFill>
                  <a:sysClr val="windowText" lastClr="000000"/>
                </a:solidFill>
              </a:rPr>
              <a:t>(as a result of natural gas) drive</a:t>
            </a:r>
            <a:r>
              <a:rPr lang="en-US" sz="850" b="1" dirty="0">
                <a:solidFill>
                  <a:sysClr val="windowText" lastClr="000000"/>
                </a:solidFill>
              </a:rPr>
              <a:t> profits for renewables</a:t>
            </a:r>
            <a:r>
              <a:rPr lang="en-US" sz="850" dirty="0">
                <a:solidFill>
                  <a:sysClr val="windowText" lastClr="000000"/>
                </a:solidFill>
              </a:rPr>
              <a:t>.</a:t>
            </a:r>
          </a:p>
          <a:p>
            <a:pPr lvl="1"/>
            <a:r>
              <a:rPr lang="en-US" sz="850" b="1" dirty="0">
                <a:solidFill>
                  <a:sysClr val="windowText" lastClr="000000"/>
                </a:solidFill>
              </a:rPr>
              <a:t>Considerable growth in China:</a:t>
            </a:r>
          </a:p>
          <a:p>
            <a:pPr lvl="2"/>
            <a:r>
              <a:rPr lang="en-US" sz="850" b="1" dirty="0">
                <a:solidFill>
                  <a:sysClr val="windowText" lastClr="000000"/>
                </a:solidFill>
              </a:rPr>
              <a:t>New business models </a:t>
            </a:r>
            <a:r>
              <a:rPr lang="en-US" sz="850" dirty="0">
                <a:solidFill>
                  <a:sysClr val="windowText" lastClr="000000"/>
                </a:solidFill>
              </a:rPr>
              <a:t>in China, like power transmission via underutilized </a:t>
            </a:r>
            <a:r>
              <a:rPr lang="en-US" sz="850" b="1" dirty="0">
                <a:solidFill>
                  <a:sysClr val="windowText" lastClr="000000"/>
                </a:solidFill>
              </a:rPr>
              <a:t>ultra-high-voltage transmission</a:t>
            </a:r>
            <a:r>
              <a:rPr lang="en-US" sz="850" dirty="0">
                <a:solidFill>
                  <a:sysClr val="windowText" lastClr="000000"/>
                </a:solidFill>
              </a:rPr>
              <a:t> lines, enable faster solar PV rollout.</a:t>
            </a:r>
          </a:p>
          <a:p>
            <a:pPr lvl="2"/>
            <a:r>
              <a:rPr lang="en-US" sz="850" b="1" dirty="0">
                <a:solidFill>
                  <a:sysClr val="windowText" lastClr="000000"/>
                </a:solidFill>
              </a:rPr>
              <a:t>Rising electricity prices </a:t>
            </a:r>
            <a:r>
              <a:rPr lang="en-US" sz="850" dirty="0">
                <a:solidFill>
                  <a:sysClr val="windowText" lastClr="000000"/>
                </a:solidFill>
              </a:rPr>
              <a:t>in China, due to </a:t>
            </a:r>
            <a:r>
              <a:rPr lang="en-US" sz="850" b="1" dirty="0">
                <a:solidFill>
                  <a:sysClr val="windowText" lastClr="000000"/>
                </a:solidFill>
              </a:rPr>
              <a:t>internalization of externalities </a:t>
            </a:r>
            <a:r>
              <a:rPr lang="en-US" sz="850" dirty="0">
                <a:solidFill>
                  <a:sysClr val="windowText" lastClr="000000"/>
                </a:solidFill>
              </a:rPr>
              <a:t>from coal-electricity, speeds up PV deployment.</a:t>
            </a:r>
          </a:p>
        </p:txBody>
      </p:sp>
    </p:spTree>
    <p:custDataLst>
      <p:tags r:id="rId1"/>
    </p:custDataLst>
    <p:extLst>
      <p:ext uri="{BB962C8B-B14F-4D97-AF65-F5344CB8AC3E}">
        <p14:creationId xmlns:p14="http://schemas.microsoft.com/office/powerpoint/2010/main" val="16303281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30958095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7" name="think-cell data - do not delete"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a:t>Residential solar can be financed with different structures — key difference is actual ownership</a:t>
            </a:r>
          </a:p>
        </p:txBody>
      </p:sp>
      <p:graphicFrame>
        <p:nvGraphicFramePr>
          <p:cNvPr id="16" name="btfpTable467589"/>
          <p:cNvGraphicFramePr>
            <a:graphicFrameLocks noGrp="1"/>
          </p:cNvGraphicFramePr>
          <p:nvPr>
            <p:custDataLst>
              <p:tags r:id="rId3"/>
            </p:custDataLst>
            <p:extLst>
              <p:ext uri="{D42A27DB-BD31-4B8C-83A1-F6EECF244321}">
                <p14:modId xmlns:p14="http://schemas.microsoft.com/office/powerpoint/2010/main" val="436291904"/>
              </p:ext>
            </p:extLst>
          </p:nvPr>
        </p:nvGraphicFramePr>
        <p:xfrm>
          <a:off x="329184" y="1451678"/>
          <a:ext cx="11522075" cy="4023360"/>
        </p:xfrm>
        <a:graphic>
          <a:graphicData uri="http://schemas.openxmlformats.org/drawingml/2006/table">
            <a:tbl>
              <a:tblPr firstRow="1" firstCol="1" bandRow="1">
                <a:tableStyleId>{3B4B98B0-60AC-42C2-AFA5-B58CD77FA1E5}</a:tableStyleId>
              </a:tblPr>
              <a:tblGrid>
                <a:gridCol w="1121951">
                  <a:extLst>
                    <a:ext uri="{9D8B030D-6E8A-4147-A177-3AD203B41FA5}">
                      <a16:colId xmlns:a16="http://schemas.microsoft.com/office/drawing/2014/main" val="547437347"/>
                    </a:ext>
                  </a:extLst>
                </a:gridCol>
                <a:gridCol w="5057585">
                  <a:extLst>
                    <a:ext uri="{9D8B030D-6E8A-4147-A177-3AD203B41FA5}">
                      <a16:colId xmlns:a16="http://schemas.microsoft.com/office/drawing/2014/main" val="2615200138"/>
                    </a:ext>
                  </a:extLst>
                </a:gridCol>
                <a:gridCol w="1197730">
                  <a:extLst>
                    <a:ext uri="{9D8B030D-6E8A-4147-A177-3AD203B41FA5}">
                      <a16:colId xmlns:a16="http://schemas.microsoft.com/office/drawing/2014/main" val="3676669459"/>
                    </a:ext>
                  </a:extLst>
                </a:gridCol>
                <a:gridCol w="1197730">
                  <a:extLst>
                    <a:ext uri="{9D8B030D-6E8A-4147-A177-3AD203B41FA5}">
                      <a16:colId xmlns:a16="http://schemas.microsoft.com/office/drawing/2014/main" val="779767950"/>
                    </a:ext>
                  </a:extLst>
                </a:gridCol>
                <a:gridCol w="1197730">
                  <a:extLst>
                    <a:ext uri="{9D8B030D-6E8A-4147-A177-3AD203B41FA5}">
                      <a16:colId xmlns:a16="http://schemas.microsoft.com/office/drawing/2014/main" val="817054215"/>
                    </a:ext>
                  </a:extLst>
                </a:gridCol>
                <a:gridCol w="1749349">
                  <a:extLst>
                    <a:ext uri="{9D8B030D-6E8A-4147-A177-3AD203B41FA5}">
                      <a16:colId xmlns:a16="http://schemas.microsoft.com/office/drawing/2014/main" val="3787862077"/>
                    </a:ext>
                  </a:extLst>
                </a:gridCol>
              </a:tblGrid>
              <a:tr h="549383">
                <a:tc>
                  <a:txBody>
                    <a:bodyPr/>
                    <a:lstStyle/>
                    <a:p>
                      <a:pPr marL="0" indent="0">
                        <a:spcBef>
                          <a:spcPts val="0"/>
                        </a:spcBef>
                        <a:buFontTx/>
                        <a:buNone/>
                      </a:pPr>
                      <a:endParaRPr lang="en-US" sz="1050">
                        <a:solidFill>
                          <a:schemeClr val="accent1"/>
                        </a:solidFill>
                      </a:endParaRPr>
                    </a:p>
                  </a:txBody>
                  <a:tcPr anchor="b">
                    <a:lnT w="9525" cap="flat" cmpd="sng" algn="ctr">
                      <a:noFill/>
                      <a:prstDash val="solid"/>
                      <a:round/>
                      <a:headEnd type="none" w="med" len="med"/>
                      <a:tailEnd type="none" w="med" len="med"/>
                    </a:lnT>
                  </a:tcPr>
                </a:tc>
                <a:tc>
                  <a:txBody>
                    <a:bodyPr/>
                    <a:lstStyle/>
                    <a:p>
                      <a:pPr marL="0" indent="0">
                        <a:spcBef>
                          <a:spcPts val="0"/>
                        </a:spcBef>
                        <a:buFontTx/>
                        <a:buNone/>
                      </a:pPr>
                      <a:r>
                        <a:rPr lang="en-US" sz="1050">
                          <a:solidFill>
                            <a:schemeClr val="accent1"/>
                          </a:solidFill>
                        </a:rPr>
                        <a:t>Description</a:t>
                      </a:r>
                    </a:p>
                  </a:txBody>
                  <a:tcPr anchor="b">
                    <a:lnT w="9525" cap="flat" cmpd="sng" algn="ctr">
                      <a:noFill/>
                      <a:prstDash val="solid"/>
                      <a:round/>
                      <a:headEnd type="none" w="med" len="med"/>
                      <a:tailEnd type="none" w="med" len="med"/>
                    </a:lnT>
                  </a:tcPr>
                </a:tc>
                <a:tc>
                  <a:txBody>
                    <a:bodyPr/>
                    <a:lstStyle/>
                    <a:p>
                      <a:pPr marL="0" indent="0">
                        <a:spcBef>
                          <a:spcPts val="0"/>
                        </a:spcBef>
                        <a:buFontTx/>
                        <a:buNone/>
                      </a:pPr>
                      <a:r>
                        <a:rPr lang="en-US" sz="1050">
                          <a:solidFill>
                            <a:schemeClr val="accent1"/>
                          </a:solidFill>
                        </a:rPr>
                        <a:t>Who</a:t>
                      </a:r>
                      <a:br>
                        <a:rPr lang="en-US" sz="1050">
                          <a:solidFill>
                            <a:schemeClr val="accent1"/>
                          </a:solidFill>
                        </a:rPr>
                      </a:br>
                      <a:r>
                        <a:rPr lang="en-US" sz="1050">
                          <a:solidFill>
                            <a:schemeClr val="accent1"/>
                          </a:solidFill>
                        </a:rPr>
                        <a:t>owns the system?</a:t>
                      </a:r>
                    </a:p>
                  </a:txBody>
                  <a:tcPr anchor="b">
                    <a:lnT w="9525" cap="flat" cmpd="sng" algn="ctr">
                      <a:noFill/>
                      <a:prstDash val="solid"/>
                      <a:round/>
                      <a:headEnd type="none" w="med" len="med"/>
                      <a:tailEnd type="none" w="med" len="med"/>
                    </a:lnT>
                  </a:tcPr>
                </a:tc>
                <a:tc>
                  <a:txBody>
                    <a:bodyPr/>
                    <a:lstStyle/>
                    <a:p>
                      <a:pPr marL="0" indent="0">
                        <a:spcBef>
                          <a:spcPts val="0"/>
                        </a:spcBef>
                        <a:buFontTx/>
                        <a:buNone/>
                      </a:pPr>
                      <a:r>
                        <a:rPr lang="en-US" sz="1050">
                          <a:solidFill>
                            <a:schemeClr val="accent1"/>
                          </a:solidFill>
                        </a:rPr>
                        <a:t>Upfront costs</a:t>
                      </a:r>
                    </a:p>
                  </a:txBody>
                  <a:tcPr anchor="b">
                    <a:lnT w="9525" cap="flat" cmpd="sng" algn="ctr">
                      <a:noFill/>
                      <a:prstDash val="solid"/>
                      <a:round/>
                      <a:headEnd type="none" w="med" len="med"/>
                      <a:tailEnd type="none" w="med" len="med"/>
                    </a:lnT>
                  </a:tcPr>
                </a:tc>
                <a:tc>
                  <a:txBody>
                    <a:bodyPr/>
                    <a:lstStyle/>
                    <a:p>
                      <a:pPr marL="0" indent="0">
                        <a:spcBef>
                          <a:spcPts val="0"/>
                        </a:spcBef>
                        <a:buFontTx/>
                        <a:buNone/>
                      </a:pPr>
                      <a:r>
                        <a:rPr lang="en-US" sz="1050">
                          <a:solidFill>
                            <a:schemeClr val="accent1"/>
                          </a:solidFill>
                        </a:rPr>
                        <a:t>Long-term benefits for homeowner</a:t>
                      </a:r>
                    </a:p>
                  </a:txBody>
                  <a:tcPr anchor="b">
                    <a:lnT w="9525" cap="flat" cmpd="sng" algn="ctr">
                      <a:noFill/>
                      <a:prstDash val="solid"/>
                      <a:round/>
                      <a:headEnd type="none" w="med" len="med"/>
                      <a:tailEnd type="none" w="med" len="med"/>
                    </a:lnT>
                  </a:tcPr>
                </a:tc>
                <a:tc>
                  <a:txBody>
                    <a:bodyPr/>
                    <a:lstStyle/>
                    <a:p>
                      <a:pPr marL="0" indent="0">
                        <a:spcBef>
                          <a:spcPts val="0"/>
                        </a:spcBef>
                        <a:buFontTx/>
                        <a:buNone/>
                      </a:pPr>
                      <a:r>
                        <a:rPr lang="en-US" sz="1050">
                          <a:solidFill>
                            <a:schemeClr val="accent1"/>
                          </a:solidFill>
                        </a:rPr>
                        <a:t>Example companies (US)</a:t>
                      </a:r>
                    </a:p>
                  </a:txBody>
                  <a:tcPr anchor="b">
                    <a:lnT w="9525" cap="flat" cmpd="sng" algn="ctr">
                      <a:noFill/>
                      <a:prstDash val="solid"/>
                      <a:round/>
                      <a:headEnd type="none" w="med" len="med"/>
                      <a:tailEnd type="none" w="med" len="med"/>
                    </a:lnT>
                    <a:noFill/>
                  </a:tcPr>
                </a:tc>
                <a:extLst>
                  <a:ext uri="{0D108BD9-81ED-4DB2-BD59-A6C34878D82A}">
                    <a16:rowId xmlns:a16="http://schemas.microsoft.com/office/drawing/2014/main" val="4279778847"/>
                  </a:ext>
                </a:extLst>
              </a:tr>
              <a:tr h="894507">
                <a:tc>
                  <a:txBody>
                    <a:bodyPr/>
                    <a:lstStyle/>
                    <a:p>
                      <a:pPr marL="0" indent="0">
                        <a:buFontTx/>
                        <a:buNone/>
                      </a:pPr>
                      <a:r>
                        <a:rPr lang="en-US" sz="1250"/>
                        <a:t> Solar</a:t>
                      </a:r>
                      <a:r>
                        <a:rPr lang="en-US" sz="1250" baseline="0"/>
                        <a:t> </a:t>
                      </a:r>
                      <a:r>
                        <a:rPr lang="en-US" sz="1250"/>
                        <a:t>PPA</a:t>
                      </a:r>
                    </a:p>
                  </a:txBody>
                  <a:tcPr/>
                </a:tc>
                <a:tc>
                  <a:txBody>
                    <a:bodyPr/>
                    <a:lstStyle/>
                    <a:p>
                      <a:pPr marL="177800" indent="-177800">
                        <a:spcBef>
                          <a:spcPts val="600"/>
                        </a:spcBef>
                      </a:pPr>
                      <a:r>
                        <a:rPr lang="en-US" sz="1050"/>
                        <a:t>Agreement where a company installs a solar system</a:t>
                      </a:r>
                      <a:r>
                        <a:rPr lang="en-US" sz="1050" baseline="0"/>
                        <a:t> on a homeowner’s property. </a:t>
                      </a:r>
                      <a:r>
                        <a:rPr lang="en-US" sz="1050" b="1" baseline="0"/>
                        <a:t>The company owns the panels </a:t>
                      </a:r>
                      <a:r>
                        <a:rPr lang="en-US" sz="1050" baseline="0"/>
                        <a:t>and is </a:t>
                      </a:r>
                      <a:r>
                        <a:rPr lang="en-US" sz="1050" b="1" baseline="0"/>
                        <a:t>responsible for maintenance</a:t>
                      </a:r>
                      <a:r>
                        <a:rPr lang="en-US" sz="1050" b="0" baseline="0"/>
                        <a:t>.</a:t>
                      </a:r>
                    </a:p>
                    <a:p>
                      <a:pPr marL="177800" indent="-177800">
                        <a:spcBef>
                          <a:spcPts val="600"/>
                        </a:spcBef>
                      </a:pPr>
                      <a:r>
                        <a:rPr lang="en-US" sz="1050" b="1" baseline="0"/>
                        <a:t>The homeowner buys the generated electricity from the company</a:t>
                      </a:r>
                      <a:r>
                        <a:rPr lang="en-US" sz="1050" baseline="0"/>
                        <a:t>, at a rate that is often lower than the retail grid rate.</a:t>
                      </a:r>
                      <a:endParaRPr lang="en-US" sz="1050"/>
                    </a:p>
                  </a:txBody>
                  <a:tcPr/>
                </a:tc>
                <a:tc>
                  <a:txBody>
                    <a:bodyPr/>
                    <a:lstStyle/>
                    <a:p>
                      <a:pPr marL="0" indent="0" algn="ctr">
                        <a:buFontTx/>
                        <a:buNone/>
                      </a:pPr>
                      <a:r>
                        <a:rPr lang="en-US" sz="1050" b="1"/>
                        <a:t>Company</a:t>
                      </a:r>
                    </a:p>
                  </a:txBody>
                  <a:tcPr anchor="ctr"/>
                </a:tc>
                <a:tc>
                  <a:txBody>
                    <a:bodyPr/>
                    <a:lstStyle/>
                    <a:p>
                      <a:pPr marL="0" indent="0" algn="ctr">
                        <a:buFontTx/>
                        <a:buNone/>
                      </a:pPr>
                      <a:r>
                        <a:rPr lang="en-US" sz="1050" b="1"/>
                        <a:t>None</a:t>
                      </a:r>
                    </a:p>
                  </a:txBody>
                  <a:tcPr anchor="ctr"/>
                </a:tc>
                <a:tc>
                  <a:txBody>
                    <a:bodyPr/>
                    <a:lstStyle/>
                    <a:p>
                      <a:pPr marL="0" indent="0" algn="ctr">
                        <a:buFontTx/>
                        <a:buNone/>
                      </a:pPr>
                      <a:r>
                        <a:rPr lang="en-US" sz="1050" b="1"/>
                        <a:t>Lower</a:t>
                      </a:r>
                    </a:p>
                    <a:p>
                      <a:pPr marL="0" indent="0" algn="ctr">
                        <a:buFontTx/>
                        <a:buNone/>
                      </a:pPr>
                      <a:r>
                        <a:rPr lang="en-US" sz="1050"/>
                        <a:t>Also</a:t>
                      </a:r>
                      <a:r>
                        <a:rPr lang="en-US" sz="1050" baseline="0"/>
                        <a:t> highly dependent on contract terms</a:t>
                      </a:r>
                      <a:endParaRPr lang="en-US" sz="1050" i="1"/>
                    </a:p>
                  </a:txBody>
                  <a:tcPr anchor="ctr"/>
                </a:tc>
                <a:tc rowSpan="2">
                  <a:txBody>
                    <a:bodyPr/>
                    <a:lstStyle/>
                    <a:p>
                      <a:pPr marL="0" indent="0" algn="ctr">
                        <a:buFontTx/>
                        <a:buNone/>
                      </a:pPr>
                      <a:endParaRPr lang="en-US" sz="1050"/>
                    </a:p>
                  </a:txBody>
                  <a:tcPr anchor="ctr">
                    <a:noFill/>
                  </a:tcPr>
                </a:tc>
                <a:extLst>
                  <a:ext uri="{0D108BD9-81ED-4DB2-BD59-A6C34878D82A}">
                    <a16:rowId xmlns:a16="http://schemas.microsoft.com/office/drawing/2014/main" val="413432188"/>
                  </a:ext>
                </a:extLst>
              </a:tr>
              <a:tr h="1260762">
                <a:tc>
                  <a:txBody>
                    <a:bodyPr/>
                    <a:lstStyle/>
                    <a:p>
                      <a:pPr marL="0" indent="0">
                        <a:buFontTx/>
                        <a:buNone/>
                      </a:pPr>
                      <a:r>
                        <a:rPr lang="en-US" sz="1250"/>
                        <a:t>Solar lease</a:t>
                      </a:r>
                    </a:p>
                  </a:txBody>
                  <a:tcPr/>
                </a:tc>
                <a:tc>
                  <a:txBody>
                    <a:bodyPr/>
                    <a:lstStyle/>
                    <a:p>
                      <a:pPr marL="177800" indent="-177800">
                        <a:spcBef>
                          <a:spcPts val="600"/>
                        </a:spcBef>
                      </a:pPr>
                      <a:r>
                        <a:rPr lang="en-US" sz="1050"/>
                        <a:t>Agreement where a company installs a solar system</a:t>
                      </a:r>
                      <a:r>
                        <a:rPr lang="en-US" sz="1050" baseline="0"/>
                        <a:t> on a homeowner’s property. </a:t>
                      </a:r>
                      <a:r>
                        <a:rPr lang="en-US" sz="1050" b="1" baseline="0"/>
                        <a:t>The company owns the panels </a:t>
                      </a:r>
                      <a:r>
                        <a:rPr lang="en-US" sz="1050" baseline="0"/>
                        <a:t>and is </a:t>
                      </a:r>
                      <a:r>
                        <a:rPr lang="en-US" sz="1050" b="1" baseline="0"/>
                        <a:t>responsible for maintenance</a:t>
                      </a:r>
                      <a:r>
                        <a:rPr lang="en-US" sz="1050" b="0" baseline="0"/>
                        <a:t>.</a:t>
                      </a:r>
                    </a:p>
                    <a:p>
                      <a:pPr marL="177800" indent="-177800">
                        <a:spcBef>
                          <a:spcPts val="600"/>
                        </a:spcBef>
                      </a:pPr>
                      <a:r>
                        <a:rPr lang="en-US" sz="1050" baseline="0"/>
                        <a:t>The homeowner pays the lease company </a:t>
                      </a:r>
                      <a:r>
                        <a:rPr lang="en-US" sz="1050" b="1" baseline="0"/>
                        <a:t>a fixed monthly lease fee</a:t>
                      </a:r>
                      <a:r>
                        <a:rPr lang="en-US" sz="1050" baseline="0"/>
                        <a:t>, giving them </a:t>
                      </a:r>
                      <a:r>
                        <a:rPr lang="en-US" sz="1050" b="1" baseline="0"/>
                        <a:t>the right to use the produced electricity</a:t>
                      </a:r>
                      <a:r>
                        <a:rPr lang="en-US" sz="1050" b="0" baseline="0"/>
                        <a:t>.</a:t>
                      </a:r>
                    </a:p>
                    <a:p>
                      <a:pPr marL="177800" indent="-177800">
                        <a:spcBef>
                          <a:spcPts val="600"/>
                        </a:spcBef>
                      </a:pPr>
                      <a:r>
                        <a:rPr lang="en-US" sz="1050" b="1" baseline="0"/>
                        <a:t>Revenue from excess electricity production </a:t>
                      </a:r>
                      <a:r>
                        <a:rPr lang="en-US" sz="1050" b="0" baseline="0"/>
                        <a:t>is allocated to </a:t>
                      </a:r>
                      <a:r>
                        <a:rPr lang="en-US" sz="1050" b="1" baseline="0"/>
                        <a:t>either the company or homeowner</a:t>
                      </a:r>
                      <a:r>
                        <a:rPr lang="en-US" sz="1050" b="0" baseline="0"/>
                        <a:t>, based on the </a:t>
                      </a:r>
                      <a:r>
                        <a:rPr lang="en-US" sz="1050" b="1" baseline="0"/>
                        <a:t>lease agreement</a:t>
                      </a:r>
                      <a:r>
                        <a:rPr lang="en-US" sz="1050" b="0" baseline="0"/>
                        <a:t>.</a:t>
                      </a:r>
                    </a:p>
                  </a:txBody>
                  <a:tcPr/>
                </a:tc>
                <a:tc>
                  <a:txBody>
                    <a:bodyPr/>
                    <a:lstStyle/>
                    <a:p>
                      <a:pPr marL="0" indent="0" algn="ctr">
                        <a:buFontTx/>
                        <a:buNone/>
                      </a:pPr>
                      <a:r>
                        <a:rPr lang="en-US" sz="1050" b="1"/>
                        <a:t>Company</a:t>
                      </a:r>
                    </a:p>
                  </a:txBody>
                  <a:tcPr anchor="ctr"/>
                </a:tc>
                <a:tc>
                  <a:txBody>
                    <a:bodyPr/>
                    <a:lstStyle/>
                    <a:p>
                      <a:pPr marL="0" indent="0" algn="ctr">
                        <a:buFontTx/>
                        <a:buNone/>
                      </a:pPr>
                      <a:r>
                        <a:rPr lang="en-US" sz="1050" b="1"/>
                        <a:t>None</a:t>
                      </a:r>
                    </a:p>
                  </a:txBody>
                  <a:tcPr anchor="ctr"/>
                </a:tc>
                <a:tc>
                  <a:txBody>
                    <a:bodyPr/>
                    <a:lstStyle/>
                    <a:p>
                      <a:pPr marL="0" indent="0" algn="ctr">
                        <a:buFontTx/>
                        <a:buNone/>
                      </a:pPr>
                      <a:r>
                        <a:rPr lang="en-US" sz="1050" b="1"/>
                        <a:t>Lower</a:t>
                      </a:r>
                    </a:p>
                    <a:p>
                      <a:pPr marL="0" indent="0" algn="ctr">
                        <a:buFontTx/>
                        <a:buNone/>
                      </a:pPr>
                      <a:r>
                        <a:rPr lang="en-US" sz="1050"/>
                        <a:t>Also</a:t>
                      </a:r>
                      <a:r>
                        <a:rPr lang="en-US" sz="1050" baseline="0"/>
                        <a:t> highly dependent on contract terms</a:t>
                      </a:r>
                      <a:endParaRPr lang="en-US" sz="1050" i="1"/>
                    </a:p>
                  </a:txBody>
                  <a:tcPr anchor="ctr"/>
                </a:tc>
                <a:tc vMerge="1">
                  <a:txBody>
                    <a:bodyPr/>
                    <a:lstStyle/>
                    <a:p>
                      <a:pPr marL="0" indent="0" algn="ctr">
                        <a:buFontTx/>
                        <a:buNone/>
                      </a:pPr>
                      <a:endParaRPr lang="en-US" sz="1200"/>
                    </a:p>
                  </a:txBody>
                  <a:tcPr anchor="ct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323570802"/>
                  </a:ext>
                </a:extLst>
              </a:tr>
              <a:tr h="598686">
                <a:tc>
                  <a:txBody>
                    <a:bodyPr/>
                    <a:lstStyle/>
                    <a:p>
                      <a:pPr marL="0" indent="0">
                        <a:buFontTx/>
                        <a:buNone/>
                      </a:pPr>
                      <a:r>
                        <a:rPr lang="en-US" sz="1250"/>
                        <a:t>Solar loan</a:t>
                      </a:r>
                    </a:p>
                  </a:txBody>
                  <a:tcPr/>
                </a:tc>
                <a:tc>
                  <a:txBody>
                    <a:bodyPr/>
                    <a:lstStyle/>
                    <a:p>
                      <a:pPr marL="177800" indent="-177800">
                        <a:spcBef>
                          <a:spcPts val="600"/>
                        </a:spcBef>
                      </a:pPr>
                      <a:r>
                        <a:rPr lang="en-US" sz="1050"/>
                        <a:t>The homeowner </a:t>
                      </a:r>
                      <a:r>
                        <a:rPr lang="en-US" sz="1050" b="1"/>
                        <a:t>borrows money </a:t>
                      </a:r>
                      <a:r>
                        <a:rPr lang="en-US" sz="1050"/>
                        <a:t>from a </a:t>
                      </a:r>
                      <a:r>
                        <a:rPr lang="en-US" sz="1050" b="1"/>
                        <a:t>bank or</a:t>
                      </a:r>
                      <a:r>
                        <a:rPr lang="en-US" sz="1050" b="1" baseline="0"/>
                        <a:t> other institution </a:t>
                      </a:r>
                      <a:r>
                        <a:rPr lang="en-US" sz="1050" baseline="0"/>
                        <a:t>to </a:t>
                      </a:r>
                      <a:r>
                        <a:rPr lang="en-US" sz="1050" b="1" baseline="0"/>
                        <a:t>finance the purchase and installation </a:t>
                      </a:r>
                      <a:r>
                        <a:rPr lang="en-US" sz="1050" baseline="0"/>
                        <a:t>of a solar system on their home.</a:t>
                      </a:r>
                    </a:p>
                    <a:p>
                      <a:pPr marL="177800" indent="-177800">
                        <a:spcBef>
                          <a:spcPts val="600"/>
                        </a:spcBef>
                      </a:pPr>
                      <a:r>
                        <a:rPr lang="en-US" sz="1050" baseline="0"/>
                        <a:t>The homeowner </a:t>
                      </a:r>
                      <a:r>
                        <a:rPr lang="en-US" sz="1050" b="1" baseline="0"/>
                        <a:t>repays the principal and interest over time</a:t>
                      </a:r>
                      <a:r>
                        <a:rPr lang="en-US" sz="1050" b="0" baseline="0"/>
                        <a:t>.</a:t>
                      </a:r>
                      <a:endParaRPr lang="en-US" sz="1050" b="0"/>
                    </a:p>
                  </a:txBody>
                  <a:tcPr/>
                </a:tc>
                <a:tc>
                  <a:txBody>
                    <a:bodyPr/>
                    <a:lstStyle/>
                    <a:p>
                      <a:pPr marL="0" indent="0" algn="ctr">
                        <a:buFontTx/>
                        <a:buNone/>
                      </a:pPr>
                      <a:r>
                        <a:rPr lang="en-US" sz="1050" b="1"/>
                        <a:t>Homeowner</a:t>
                      </a:r>
                    </a:p>
                  </a:txBody>
                  <a:tcPr anchor="ctr"/>
                </a:tc>
                <a:tc>
                  <a:txBody>
                    <a:bodyPr/>
                    <a:lstStyle/>
                    <a:p>
                      <a:pPr marL="0" indent="0" algn="ctr">
                        <a:buFontTx/>
                        <a:buNone/>
                      </a:pPr>
                      <a:r>
                        <a:rPr lang="en-US" sz="1050" b="1"/>
                        <a:t>None – Low</a:t>
                      </a:r>
                    </a:p>
                  </a:txBody>
                  <a:tcPr anchor="ctr"/>
                </a:tc>
                <a:tc>
                  <a:txBody>
                    <a:bodyPr/>
                    <a:lstStyle/>
                    <a:p>
                      <a:pPr marL="0" indent="0" algn="ctr">
                        <a:buFontTx/>
                        <a:buNone/>
                      </a:pPr>
                      <a:r>
                        <a:rPr lang="en-US" sz="1050" b="1"/>
                        <a:t>Higher</a:t>
                      </a:r>
                    </a:p>
                  </a:txBody>
                  <a:tcPr anchor="ctr"/>
                </a:tc>
                <a:tc>
                  <a:txBody>
                    <a:bodyPr/>
                    <a:lstStyle/>
                    <a:p>
                      <a:pPr marL="0" indent="0" algn="ctr">
                        <a:buFontTx/>
                        <a:buNone/>
                      </a:pPr>
                      <a:endParaRPr lang="en-US" sz="1050"/>
                    </a:p>
                  </a:txBody>
                  <a:tcPr anchor="ctr">
                    <a:noFill/>
                  </a:tcPr>
                </a:tc>
                <a:extLst>
                  <a:ext uri="{0D108BD9-81ED-4DB2-BD59-A6C34878D82A}">
                    <a16:rowId xmlns:a16="http://schemas.microsoft.com/office/drawing/2014/main" val="3566103185"/>
                  </a:ext>
                </a:extLst>
              </a:tr>
              <a:tr h="394428">
                <a:tc>
                  <a:txBody>
                    <a:bodyPr/>
                    <a:lstStyle/>
                    <a:p>
                      <a:pPr marL="0" indent="0">
                        <a:buFontTx/>
                        <a:buNone/>
                      </a:pPr>
                      <a:r>
                        <a:rPr lang="en-US" sz="1250"/>
                        <a:t>Direct purchase</a:t>
                      </a:r>
                    </a:p>
                  </a:txBody>
                  <a:tcPr>
                    <a:lnB w="9525" cap="flat" cmpd="sng" algn="ctr">
                      <a:noFill/>
                      <a:prstDash val="solid"/>
                      <a:round/>
                      <a:headEnd type="none" w="med" len="med"/>
                      <a:tailEnd type="none" w="med" len="med"/>
                    </a:lnB>
                  </a:tcPr>
                </a:tc>
                <a:tc>
                  <a:txBody>
                    <a:bodyPr/>
                    <a:lstStyle/>
                    <a:p>
                      <a:pPr marL="177800" indent="-177800">
                        <a:spcBef>
                          <a:spcPts val="600"/>
                        </a:spcBef>
                      </a:pPr>
                      <a:r>
                        <a:rPr lang="en-US" sz="1050" b="1"/>
                        <a:t>Direct purchase</a:t>
                      </a:r>
                      <a:r>
                        <a:rPr lang="en-US" sz="1050" b="1" baseline="0"/>
                        <a:t> of a solar system by a homeowner</a:t>
                      </a:r>
                      <a:r>
                        <a:rPr lang="en-US" sz="1050" baseline="0"/>
                        <a:t>, without the involvement of any other third party.</a:t>
                      </a:r>
                      <a:endParaRPr lang="en-US" sz="1050"/>
                    </a:p>
                  </a:txBody>
                  <a:tcPr>
                    <a:lnB w="9525" cap="flat" cmpd="sng" algn="ctr">
                      <a:noFill/>
                      <a:prstDash val="solid"/>
                      <a:round/>
                      <a:headEnd type="none" w="med" len="med"/>
                      <a:tailEnd type="none" w="med" len="med"/>
                    </a:lnB>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050" b="1"/>
                        <a:t>Homeowner</a:t>
                      </a:r>
                    </a:p>
                  </a:txBody>
                  <a:tcPr anchor="ctr">
                    <a:lnB w="9525" cap="flat" cmpd="sng" algn="ctr">
                      <a:noFill/>
                      <a:prstDash val="solid"/>
                      <a:round/>
                      <a:headEnd type="none" w="med" len="med"/>
                      <a:tailEnd type="none" w="med" len="med"/>
                    </a:lnB>
                  </a:tcPr>
                </a:tc>
                <a:tc>
                  <a:txBody>
                    <a:bodyPr/>
                    <a:lstStyle/>
                    <a:p>
                      <a:pPr marL="0" indent="0" algn="ctr">
                        <a:buFontTx/>
                        <a:buNone/>
                      </a:pPr>
                      <a:r>
                        <a:rPr lang="en-US" sz="1050" b="1"/>
                        <a:t>High</a:t>
                      </a:r>
                    </a:p>
                  </a:txBody>
                  <a:tcPr anchor="ctr">
                    <a:lnB w="9525" cap="flat" cmpd="sng" algn="ctr">
                      <a:noFill/>
                      <a:prstDash val="solid"/>
                      <a:round/>
                      <a:headEnd type="none" w="med" len="med"/>
                      <a:tailEnd type="none" w="med" len="med"/>
                    </a:lnB>
                  </a:tcPr>
                </a:tc>
                <a:tc>
                  <a:txBody>
                    <a:bodyPr/>
                    <a:lstStyle/>
                    <a:p>
                      <a:pPr marL="0" indent="0" algn="ctr">
                        <a:buFontTx/>
                        <a:buNone/>
                      </a:pPr>
                      <a:r>
                        <a:rPr lang="en-US" sz="1050" b="1"/>
                        <a:t>Highest</a:t>
                      </a:r>
                    </a:p>
                  </a:txBody>
                  <a:tcPr anchor="ctr">
                    <a:lnB w="9525" cap="flat" cmpd="sng" algn="ctr">
                      <a:noFill/>
                      <a:prstDash val="solid"/>
                      <a:round/>
                      <a:headEnd type="none" w="med" len="med"/>
                      <a:tailEnd type="none" w="med" len="med"/>
                    </a:lnB>
                  </a:tcPr>
                </a:tc>
                <a:tc>
                  <a:txBody>
                    <a:bodyPr/>
                    <a:lstStyle/>
                    <a:p>
                      <a:pPr marL="0" indent="0" algn="ctr">
                        <a:buFontTx/>
                        <a:buNone/>
                      </a:pPr>
                      <a:r>
                        <a:rPr lang="en-US" sz="700"/>
                        <a:t>Not applicable</a:t>
                      </a:r>
                      <a:endParaRPr lang="en-US" sz="700" i="1"/>
                    </a:p>
                  </a:txBody>
                  <a:tcPr anchor="ctr">
                    <a:lnB w="9525" cap="flat" cmpd="sng" algn="ctr">
                      <a:noFill/>
                      <a:prstDash val="solid"/>
                      <a:round/>
                      <a:headEnd type="none" w="med" len="med"/>
                      <a:tailEnd type="none" w="med" len="med"/>
                    </a:lnB>
                    <a:noFill/>
                  </a:tcPr>
                </a:tc>
                <a:extLst>
                  <a:ext uri="{0D108BD9-81ED-4DB2-BD59-A6C34878D82A}">
                    <a16:rowId xmlns:a16="http://schemas.microsoft.com/office/drawing/2014/main" val="3883992818"/>
                  </a:ext>
                </a:extLst>
              </a:tr>
            </a:tbl>
          </a:graphicData>
        </a:graphic>
      </p:graphicFrame>
      <p:pic>
        <p:nvPicPr>
          <p:cNvPr id="4" name="Picture 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339771" y="2357372"/>
            <a:ext cx="1301585" cy="234285"/>
          </a:xfrm>
          <a:prstGeom prst="rect">
            <a:avLst/>
          </a:prstGeom>
        </p:spPr>
      </p:pic>
      <p:pic>
        <p:nvPicPr>
          <p:cNvPr id="53263" name="Picture 15" descr="File:Tesla Motors.svg - Wikimedia Commons"/>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1194404" y="2847114"/>
            <a:ext cx="417166" cy="5381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369556" y="2893009"/>
            <a:ext cx="651701" cy="446371"/>
          </a:xfrm>
          <a:prstGeom prst="rect">
            <a:avLst/>
          </a:prstGeom>
        </p:spPr>
      </p:pic>
      <p:pic>
        <p:nvPicPr>
          <p:cNvPr id="53265" name="Picture 17" descr="Sunnova Lightbox — California Energy Storage Alliance"/>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0308234" y="3638095"/>
            <a:ext cx="1364659" cy="297495"/>
          </a:xfrm>
          <a:prstGeom prst="rect">
            <a:avLst/>
          </a:prstGeom>
          <a:noFill/>
          <a:extLst>
            <a:ext uri="{909E8E84-426E-40DD-AFC4-6F175D3DCCD1}">
              <a14:hiddenFill xmlns:a14="http://schemas.microsoft.com/office/drawing/2010/main">
                <a:solidFill>
                  <a:srgbClr val="FFFFFF"/>
                </a:solidFill>
              </a14:hiddenFill>
            </a:ext>
          </a:extLst>
        </p:spPr>
      </p:pic>
      <p:pic>
        <p:nvPicPr>
          <p:cNvPr id="53268" name="Picture 20" descr="File:Sunpower logo.svg - Wikimedia Commons"/>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0200057" y="4075377"/>
            <a:ext cx="1581012" cy="197626"/>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10517478" y="4520757"/>
            <a:ext cx="1007558" cy="558391"/>
            <a:chOff x="10181278" y="4884955"/>
            <a:chExt cx="1594799" cy="883841"/>
          </a:xfrm>
        </p:grpSpPr>
        <p:pic>
          <p:nvPicPr>
            <p:cNvPr id="53277" name="Picture 29" descr="Upgrade - Personal Loans, Cards and Rewards Checking | Home"/>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l="3639" t="19333" r="2695" b="17833"/>
            <a:stretch/>
          </p:blipFill>
          <p:spPr bwMode="auto">
            <a:xfrm>
              <a:off x="10306107" y="5309650"/>
              <a:ext cx="684456" cy="459146"/>
            </a:xfrm>
            <a:prstGeom prst="rect">
              <a:avLst/>
            </a:prstGeom>
            <a:noFill/>
            <a:extLst>
              <a:ext uri="{909E8E84-426E-40DD-AFC4-6F175D3DCCD1}">
                <a14:hiddenFill xmlns:a14="http://schemas.microsoft.com/office/drawing/2010/main">
                  <a:solidFill>
                    <a:srgbClr val="FFFFFF"/>
                  </a:solidFill>
                </a14:hiddenFill>
              </a:ext>
            </a:extLst>
          </p:spPr>
        </p:pic>
        <p:pic>
          <p:nvPicPr>
            <p:cNvPr id="53270" name="Picture 22" descr="File:Wells Fargo Bank.svg - Wikimedia Commons"/>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10181278" y="4913276"/>
              <a:ext cx="376556" cy="376556"/>
            </a:xfrm>
            <a:prstGeom prst="rect">
              <a:avLst/>
            </a:prstGeom>
            <a:noFill/>
            <a:extLst>
              <a:ext uri="{909E8E84-426E-40DD-AFC4-6F175D3DCCD1}">
                <a14:hiddenFill xmlns:a14="http://schemas.microsoft.com/office/drawing/2010/main">
                  <a:solidFill>
                    <a:srgbClr val="FFFFFF"/>
                  </a:solidFill>
                </a14:hiddenFill>
              </a:ext>
            </a:extLst>
          </p:spPr>
        </p:pic>
        <p:pic>
          <p:nvPicPr>
            <p:cNvPr id="53272" name="Picture 24" descr="SoFi – Route 66 Ventures"/>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11162777" y="5251259"/>
              <a:ext cx="387840" cy="500803"/>
            </a:xfrm>
            <a:prstGeom prst="rect">
              <a:avLst/>
            </a:prstGeom>
            <a:noFill/>
            <a:extLst>
              <a:ext uri="{909E8E84-426E-40DD-AFC4-6F175D3DCCD1}">
                <a14:hiddenFill xmlns:a14="http://schemas.microsoft.com/office/drawing/2010/main">
                  <a:solidFill>
                    <a:srgbClr val="FFFFFF"/>
                  </a:solidFill>
                </a14:hiddenFill>
              </a:ext>
            </a:extLst>
          </p:spPr>
        </p:pic>
        <p:pic>
          <p:nvPicPr>
            <p:cNvPr id="53274" name="Picture 26" descr="Press Kit | LendingPoint"/>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0878083" y="4884955"/>
              <a:ext cx="897994" cy="319982"/>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btfpNotesBox673793"/>
          <p:cNvSpPr txBox="1"/>
          <p:nvPr>
            <p:custDataLst>
              <p:tags r:id="rId4"/>
            </p:custDataLst>
          </p:nvPr>
        </p:nvSpPr>
        <p:spPr bwMode="gray">
          <a:xfrm>
            <a:off x="330196" y="6300216"/>
            <a:ext cx="9144000" cy="492443"/>
          </a:xfrm>
          <a:prstGeom prst="rect">
            <a:avLst/>
          </a:prstGeom>
          <a:noFill/>
        </p:spPr>
        <p:txBody>
          <a:bodyPr vert="horz" wrap="square" lIns="0" tIns="0" rIns="0" bIns="0" rtlCol="0" anchor="b">
            <a:spAutoFit/>
          </a:bodyPr>
          <a:lstStyle/>
          <a:p>
            <a:pPr marL="0" indent="0">
              <a:spcBef>
                <a:spcPts val="0"/>
              </a:spcBef>
              <a:buNone/>
            </a:pPr>
            <a:endParaRPr lang="en-US" sz="800" dirty="0">
              <a:solidFill>
                <a:srgbClr val="000000"/>
              </a:solidFill>
            </a:endParaRPr>
          </a:p>
          <a:p>
            <a:pPr marL="0" indent="0">
              <a:spcBef>
                <a:spcPts val="0"/>
              </a:spcBef>
              <a:buNone/>
            </a:pPr>
            <a:r>
              <a:rPr lang="en-US" sz="800" dirty="0">
                <a:solidFill>
                  <a:srgbClr val="000000"/>
                </a:solidFill>
              </a:rPr>
              <a:t>Sources: </a:t>
            </a:r>
            <a:r>
              <a:rPr lang="en-US" sz="800" dirty="0" err="1">
                <a:solidFill>
                  <a:srgbClr val="000000"/>
                </a:solidFill>
              </a:rPr>
              <a:t>EnergySage</a:t>
            </a:r>
            <a:r>
              <a:rPr lang="en-US" sz="800" dirty="0">
                <a:solidFill>
                  <a:srgbClr val="000000"/>
                </a:solidFill>
              </a:rPr>
              <a:t>, </a:t>
            </a:r>
            <a:r>
              <a:rPr lang="en-US" sz="800" dirty="0">
                <a:solidFill>
                  <a:srgbClr val="000000"/>
                </a:solidFill>
                <a:hlinkClick r:id="rId19"/>
              </a:rPr>
              <a:t>Solar Leases: What to Know Before You Sign</a:t>
            </a:r>
            <a:r>
              <a:rPr lang="en-US" sz="800" dirty="0">
                <a:solidFill>
                  <a:srgbClr val="000000"/>
                </a:solidFill>
              </a:rPr>
              <a:t> (2025); NREL, </a:t>
            </a:r>
            <a:r>
              <a:rPr lang="en-US" sz="800" dirty="0">
                <a:solidFill>
                  <a:srgbClr val="000000"/>
                </a:solidFill>
                <a:hlinkClick r:id="rId20"/>
              </a:rPr>
              <a:t>Residential Solar PV: Comparison of Financing Benefits, Innovations, and Options</a:t>
            </a:r>
            <a:r>
              <a:rPr lang="en-US" sz="800" dirty="0">
                <a:solidFill>
                  <a:srgbClr val="000000"/>
                </a:solidFill>
              </a:rPr>
              <a:t> (2012); SEIA, </a:t>
            </a:r>
            <a:r>
              <a:rPr lang="en-US" sz="800" dirty="0">
                <a:solidFill>
                  <a:srgbClr val="000000"/>
                </a:solidFill>
                <a:hlinkClick r:id="rId21"/>
              </a:rPr>
              <a:t>Solar Power Purchase Agreements</a:t>
            </a:r>
            <a:r>
              <a:rPr lang="en-US" sz="800" dirty="0">
                <a:solidFill>
                  <a:srgbClr val="000000"/>
                </a:solidFill>
              </a:rPr>
              <a:t> (2024); </a:t>
            </a:r>
            <a:r>
              <a:rPr lang="en-US" sz="800" dirty="0" err="1">
                <a:solidFill>
                  <a:srgbClr val="000000"/>
                </a:solidFill>
              </a:rPr>
              <a:t>SolarReviews</a:t>
            </a:r>
            <a:r>
              <a:rPr lang="en-US" sz="800" dirty="0">
                <a:solidFill>
                  <a:srgbClr val="000000"/>
                </a:solidFill>
              </a:rPr>
              <a:t>, </a:t>
            </a:r>
            <a:r>
              <a:rPr lang="en-US" sz="800" dirty="0">
                <a:solidFill>
                  <a:srgbClr val="000000"/>
                </a:solidFill>
                <a:hlinkClick r:id="rId22"/>
              </a:rPr>
              <a:t>An Expert Guide to Solar Leasing: Pros, Cons, and Red Flags</a:t>
            </a:r>
            <a:r>
              <a:rPr lang="en-US" sz="800" dirty="0">
                <a:solidFill>
                  <a:srgbClr val="000000"/>
                </a:solidFill>
              </a:rPr>
              <a:t> (2025).</a:t>
            </a:r>
          </a:p>
          <a:p>
            <a:pPr marL="0" indent="0">
              <a:spcBef>
                <a:spcPts val="0"/>
              </a:spcBef>
              <a:buNone/>
            </a:pPr>
            <a:r>
              <a:rPr lang="en-US" sz="800" dirty="0">
                <a:solidFill>
                  <a:srgbClr val="000000"/>
                </a:solidFill>
              </a:rPr>
              <a:t>Credit: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a:t>
            </a:r>
            <a:r>
              <a:rPr lang="en-US" sz="800" dirty="0">
                <a:latin typeface="Arial"/>
              </a:rPr>
              <a:t> </a:t>
            </a:r>
            <a:r>
              <a:rPr lang="en-US" sz="800" dirty="0" err="1">
                <a:solidFill>
                  <a:srgbClr val="000000"/>
                </a:solidFill>
              </a:rPr>
              <a:t>Hyae</a:t>
            </a:r>
            <a:r>
              <a:rPr lang="en-US" sz="800" dirty="0">
                <a:solidFill>
                  <a:srgbClr val="000000"/>
                </a:solidFill>
              </a:rPr>
              <a:t> Ryung Kim, and</a:t>
            </a:r>
            <a:r>
              <a:rPr lang="en-US" sz="800" dirty="0"/>
              <a:t> </a:t>
            </a:r>
            <a:r>
              <a:rPr lang="en-US" sz="800" dirty="0">
                <a:solidFill>
                  <a:srgbClr val="46647B"/>
                </a:solidFill>
                <a:hlinkClick r:id="rId23">
                  <a:extLst>
                    <a:ext uri="{A12FA001-AC4F-418D-AE19-62706E023703}">
                      <ahyp:hlinkClr xmlns:ahyp="http://schemas.microsoft.com/office/drawing/2018/hyperlinkcolor" val="tx"/>
                    </a:ext>
                  </a:extLst>
                </a:hlinkClick>
              </a:rPr>
              <a:t>Gernot Wagner</a:t>
            </a:r>
            <a:r>
              <a:rPr lang="en-US" sz="800" dirty="0">
                <a:solidFill>
                  <a:srgbClr val="000000"/>
                </a:solidFill>
              </a:rPr>
              <a:t>. </a:t>
            </a:r>
            <a:r>
              <a:rPr lang="en-US" sz="800" dirty="0">
                <a:solidFill>
                  <a:srgbClr val="46647B"/>
                </a:solidFill>
                <a:hlinkClick r:id="rId24">
                  <a:extLst>
                    <a:ext uri="{A12FA001-AC4F-418D-AE19-62706E023703}">
                      <ahyp:hlinkClr xmlns:ahyp="http://schemas.microsoft.com/office/drawing/2018/hyperlinkcolor" val="tx"/>
                    </a:ext>
                  </a:extLst>
                </a:hlinkClick>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46647B"/>
                </a:solidFill>
                <a:hlinkClick r:id="rId25">
                  <a:extLst>
                    <a:ext uri="{A12FA001-AC4F-418D-AE19-62706E023703}">
                      <ahyp:hlinkClr xmlns:ahyp="http://schemas.microsoft.com/office/drawing/2018/hyperlinkcolor" val="tx"/>
                    </a:ext>
                  </a:extLst>
                </a:hlinkClick>
              </a:rPr>
              <a:t>Scaling Solar</a:t>
            </a:r>
            <a:r>
              <a:rPr lang="en-US" sz="800" dirty="0">
                <a:solidFill>
                  <a:srgbClr val="000000"/>
                </a:solidFill>
              </a:rPr>
              <a:t>” (</a:t>
            </a:r>
            <a:r>
              <a:rPr lang="en-US" sz="800" dirty="0">
                <a:solidFill>
                  <a:srgbClr val="000000"/>
                </a:solidFill>
                <a:latin typeface="Arial"/>
              </a:rPr>
              <a:t>14 August 2025</a:t>
            </a:r>
            <a:r>
              <a:rPr lang="en-US" sz="800" dirty="0">
                <a:solidFill>
                  <a:srgbClr val="000000"/>
                </a:solidFill>
              </a:rPr>
              <a:t>).</a:t>
            </a:r>
            <a:endParaRPr lang="en-US" sz="800" dirty="0">
              <a:solidFill>
                <a:srgbClr val="000000"/>
              </a:solidFill>
              <a:cs typeface="Arial"/>
            </a:endParaRPr>
          </a:p>
        </p:txBody>
      </p:sp>
      <p:grpSp>
        <p:nvGrpSpPr>
          <p:cNvPr id="19" name="btfpConclusionArrow851498"/>
          <p:cNvGrpSpPr/>
          <p:nvPr>
            <p:custDataLst>
              <p:tags r:id="rId5"/>
            </p:custDataLst>
          </p:nvPr>
        </p:nvGrpSpPr>
        <p:grpSpPr>
          <a:xfrm>
            <a:off x="330200" y="5417003"/>
            <a:ext cx="11531600" cy="246132"/>
            <a:chOff x="-711496" y="954447"/>
            <a:chExt cx="11531600" cy="270746"/>
          </a:xfrm>
          <a:solidFill>
            <a:schemeClr val="accent1"/>
          </a:solidFill>
        </p:grpSpPr>
        <p:sp>
          <p:nvSpPr>
            <p:cNvPr id="21" name="btfpConclusionArrowPointer851498"/>
            <p:cNvSpPr/>
            <p:nvPr/>
          </p:nvSpPr>
          <p:spPr bwMode="gray">
            <a:xfrm>
              <a:off x="4729410" y="954447"/>
              <a:ext cx="649789" cy="270746"/>
            </a:xfrm>
            <a:prstGeom prst="downArrow">
              <a:avLst>
                <a:gd name="adj1" fmla="val 50000"/>
                <a:gd name="adj2" fmla="val 70000"/>
              </a:avLst>
            </a:prstGeom>
            <a:grpFill/>
            <a:ln w="9525"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400" err="1">
                <a:solidFill>
                  <a:schemeClr val="tx1"/>
                </a:solidFill>
              </a:endParaRPr>
            </a:p>
          </p:txBody>
        </p:sp>
        <p:cxnSp>
          <p:nvCxnSpPr>
            <p:cNvPr id="22" name="btfpConclusionArrowLineLeft851498"/>
            <p:cNvCxnSpPr/>
            <p:nvPr/>
          </p:nvCxnSpPr>
          <p:spPr bwMode="gray">
            <a:xfrm>
              <a:off x="-711496" y="1149999"/>
              <a:ext cx="5419852" cy="0"/>
            </a:xfrm>
            <a:prstGeom prst="line">
              <a:avLst/>
            </a:prstGeom>
            <a:grpFill/>
            <a:ln w="9525" cap="flat" cmpd="sng">
              <a:solidFill>
                <a:schemeClr val="accent1"/>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23" name="btfpConclusionArrowLineRight851498"/>
            <p:cNvCxnSpPr/>
            <p:nvPr/>
          </p:nvCxnSpPr>
          <p:spPr bwMode="gray">
            <a:xfrm>
              <a:off x="5400252" y="1149999"/>
              <a:ext cx="5419852" cy="0"/>
            </a:xfrm>
            <a:prstGeom prst="line">
              <a:avLst/>
            </a:prstGeom>
            <a:grpFill/>
            <a:ln w="9525" cap="flat" cmpd="sng">
              <a:solidFill>
                <a:schemeClr val="accent1"/>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3048000" y="5694768"/>
            <a:ext cx="6096000" cy="430887"/>
          </a:xfrm>
          <a:prstGeom prst="rect">
            <a:avLst/>
          </a:prstGeom>
        </p:spPr>
        <p:txBody>
          <a:bodyPr>
            <a:spAutoFit/>
          </a:bodyPr>
          <a:lstStyle/>
          <a:p>
            <a:pPr marL="0" indent="0" algn="ctr">
              <a:spcBef>
                <a:spcPts val="0"/>
              </a:spcBef>
              <a:buNone/>
            </a:pPr>
            <a:r>
              <a:rPr lang="en-US" sz="1100" b="1">
                <a:solidFill>
                  <a:schemeClr val="accent1"/>
                </a:solidFill>
              </a:rPr>
              <a:t>In the United States, the residential solar PV market has shifted over the past 10 years from third-party ownership models (PPA and lease) to solar loans and direct purchases.</a:t>
            </a:r>
          </a:p>
        </p:txBody>
      </p:sp>
      <p:sp>
        <p:nvSpPr>
          <p:cNvPr id="5" name="TextBox 4">
            <a:extLst>
              <a:ext uri="{FF2B5EF4-FFF2-40B4-BE49-F238E27FC236}">
                <a16:creationId xmlns:a16="http://schemas.microsoft.com/office/drawing/2014/main" id="{60BEA97C-AD01-F0A6-AE71-361D26CFA0BA}"/>
              </a:ext>
            </a:extLst>
          </p:cNvPr>
          <p:cNvSpPr txBox="1"/>
          <p:nvPr/>
        </p:nvSpPr>
        <p:spPr bwMode="gray">
          <a:xfrm>
            <a:off x="0" y="-9665"/>
            <a:ext cx="2013996" cy="318924"/>
          </a:xfrm>
          <a:prstGeom prst="rect">
            <a:avLst/>
          </a:prstGeom>
          <a:solidFill>
            <a:schemeClr val="accent6"/>
          </a:solid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mn-lt"/>
                <a:ea typeface="+mn-ea"/>
                <a:cs typeface="+mn-cs"/>
              </a:rPr>
              <a:t>Residential</a:t>
            </a:r>
          </a:p>
        </p:txBody>
      </p:sp>
    </p:spTree>
    <p:custDataLst>
      <p:tags r:id="rId1"/>
    </p:custDataLst>
    <p:extLst>
      <p:ext uri="{BB962C8B-B14F-4D97-AF65-F5344CB8AC3E}">
        <p14:creationId xmlns:p14="http://schemas.microsoft.com/office/powerpoint/2010/main" val="19821662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25793517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347" imgH="348" progId="TCLayout.ActiveDocument.1">
                  <p:embed/>
                </p:oleObj>
              </mc:Choice>
              <mc:Fallback>
                <p:oleObj name="think-cell Slide" r:id="rId16" imgW="347" imgH="348" progId="TCLayout.ActiveDocument.1">
                  <p:embed/>
                  <p:pic>
                    <p:nvPicPr>
                      <p:cNvPr id="7" name="think-cell data - do not delete" hidden="1"/>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a:t>Consumers can receive either direct payments or credits for surplus electricity produced </a:t>
            </a:r>
          </a:p>
        </p:txBody>
      </p:sp>
      <p:grpSp>
        <p:nvGrpSpPr>
          <p:cNvPr id="14" name="btfpColumnHeaderBox219574"/>
          <p:cNvGrpSpPr/>
          <p:nvPr>
            <p:custDataLst>
              <p:tags r:id="rId3"/>
            </p:custDataLst>
          </p:nvPr>
        </p:nvGrpSpPr>
        <p:grpSpPr>
          <a:xfrm>
            <a:off x="7228568" y="1582174"/>
            <a:ext cx="4633232" cy="288219"/>
            <a:chOff x="7228568" y="1297695"/>
            <a:chExt cx="1184048" cy="288219"/>
          </a:xfrm>
        </p:grpSpPr>
        <p:sp>
          <p:nvSpPr>
            <p:cNvPr id="12" name="btfpColumnHeaderBoxText219574"/>
            <p:cNvSpPr txBox="1"/>
            <p:nvPr/>
          </p:nvSpPr>
          <p:spPr bwMode="gray">
            <a:xfrm>
              <a:off x="7228568" y="1297695"/>
              <a:ext cx="1184048" cy="288219"/>
            </a:xfrm>
            <a:prstGeom prst="rect">
              <a:avLst/>
            </a:prstGeom>
            <a:noFill/>
          </p:spPr>
          <p:txBody>
            <a:bodyPr vert="horz" wrap="square" lIns="36036" tIns="36036" rIns="36036" bIns="36036" rtlCol="0" anchor="b">
              <a:spAutoFit/>
            </a:bodyPr>
            <a:lstStyle/>
            <a:p>
              <a:pPr marL="0" indent="0">
                <a:spcBef>
                  <a:spcPts val="0"/>
                </a:spcBef>
                <a:buNone/>
              </a:pPr>
              <a:r>
                <a:rPr lang="en-US" sz="1400" b="1">
                  <a:solidFill>
                    <a:srgbClr val="000000"/>
                  </a:solidFill>
                </a:rPr>
                <a:t>Credit systems</a:t>
              </a:r>
            </a:p>
          </p:txBody>
        </p:sp>
        <p:cxnSp>
          <p:nvCxnSpPr>
            <p:cNvPr id="13" name="btfpColumnHeaderBoxLine219574"/>
            <p:cNvCxnSpPr/>
            <p:nvPr/>
          </p:nvCxnSpPr>
          <p:spPr bwMode="gray">
            <a:xfrm>
              <a:off x="7228568" y="1585914"/>
              <a:ext cx="118404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23" name="btfpColumnHeaderBox419310"/>
          <p:cNvGrpSpPr/>
          <p:nvPr>
            <p:custDataLst>
              <p:tags r:id="rId4"/>
            </p:custDataLst>
          </p:nvPr>
        </p:nvGrpSpPr>
        <p:grpSpPr>
          <a:xfrm>
            <a:off x="2054792" y="1582174"/>
            <a:ext cx="4633232" cy="288219"/>
            <a:chOff x="2054792" y="1297695"/>
            <a:chExt cx="1184048" cy="288219"/>
          </a:xfrm>
        </p:grpSpPr>
        <p:sp>
          <p:nvSpPr>
            <p:cNvPr id="21" name="btfpColumnHeaderBoxText419310"/>
            <p:cNvSpPr txBox="1"/>
            <p:nvPr/>
          </p:nvSpPr>
          <p:spPr bwMode="gray">
            <a:xfrm>
              <a:off x="2054792" y="1297695"/>
              <a:ext cx="1184048" cy="288219"/>
            </a:xfrm>
            <a:prstGeom prst="rect">
              <a:avLst/>
            </a:prstGeom>
            <a:noFill/>
          </p:spPr>
          <p:txBody>
            <a:bodyPr vert="horz" wrap="square" lIns="36036" tIns="36036" rIns="36036" bIns="36036" rtlCol="0" anchor="b">
              <a:spAutoFit/>
            </a:bodyPr>
            <a:lstStyle/>
            <a:p>
              <a:pPr marL="0" indent="0">
                <a:spcBef>
                  <a:spcPts val="0"/>
                </a:spcBef>
                <a:buNone/>
              </a:pPr>
              <a:r>
                <a:rPr lang="en-US" sz="1400" b="1" dirty="0">
                  <a:solidFill>
                    <a:srgbClr val="000000"/>
                  </a:solidFill>
                </a:rPr>
                <a:t>Direct payment mechanisms</a:t>
              </a:r>
            </a:p>
          </p:txBody>
        </p:sp>
        <p:cxnSp>
          <p:nvCxnSpPr>
            <p:cNvPr id="22" name="btfpColumnHeaderBoxLine419310"/>
            <p:cNvCxnSpPr/>
            <p:nvPr/>
          </p:nvCxnSpPr>
          <p:spPr bwMode="gray">
            <a:xfrm>
              <a:off x="2054792" y="1585914"/>
              <a:ext cx="118404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pic>
        <p:nvPicPr>
          <p:cNvPr id="29" name="btfpPhotoGeneric443824"/>
          <p:cNvPicPr>
            <a:picLocks noChangeAspect="1"/>
          </p:cNvPicPr>
          <p:nvPr>
            <p:custDataLst>
              <p:tags r:id="rId5"/>
            </p:custDataLst>
          </p:nvPr>
        </p:nvPicPr>
        <p:blipFill>
          <a:blip r:embed="rId18" cstate="screen">
            <a:extLst>
              <a:ext uri="{28A0092B-C50C-407E-A947-70E740481C1C}">
                <a14:useLocalDpi xmlns:a14="http://schemas.microsoft.com/office/drawing/2010/main"/>
              </a:ext>
            </a:extLst>
          </a:blip>
          <a:srcRect/>
          <a:stretch>
            <a:fillRect/>
          </a:stretch>
        </p:blipFill>
        <p:spPr>
          <a:xfrm>
            <a:off x="7234272" y="1922544"/>
            <a:ext cx="4642574" cy="1364039"/>
          </a:xfrm>
          <a:prstGeom prst="rect">
            <a:avLst/>
          </a:prstGeom>
        </p:spPr>
      </p:pic>
      <p:pic>
        <p:nvPicPr>
          <p:cNvPr id="30" name="btfpPhotoGeneric577738"/>
          <p:cNvPicPr>
            <a:picLocks noChangeAspect="1"/>
          </p:cNvPicPr>
          <p:nvPr>
            <p:custDataLst>
              <p:tags r:id="rId6"/>
            </p:custDataLst>
          </p:nvPr>
        </p:nvPicPr>
        <p:blipFill>
          <a:blip r:embed="rId19" cstate="screen">
            <a:extLst>
              <a:ext uri="{28A0092B-C50C-407E-A947-70E740481C1C}">
                <a14:useLocalDpi xmlns:a14="http://schemas.microsoft.com/office/drawing/2010/main"/>
              </a:ext>
            </a:extLst>
          </a:blip>
          <a:srcRect/>
          <a:stretch>
            <a:fillRect/>
          </a:stretch>
        </p:blipFill>
        <p:spPr>
          <a:xfrm>
            <a:off x="2054194" y="1918173"/>
            <a:ext cx="4632325" cy="1370285"/>
          </a:xfrm>
          <a:prstGeom prst="rect">
            <a:avLst/>
          </a:prstGeom>
        </p:spPr>
      </p:pic>
      <p:grpSp>
        <p:nvGrpSpPr>
          <p:cNvPr id="68" name="Group 67"/>
          <p:cNvGrpSpPr/>
          <p:nvPr/>
        </p:nvGrpSpPr>
        <p:grpSpPr>
          <a:xfrm>
            <a:off x="330200" y="5542064"/>
            <a:ext cx="11546646" cy="653410"/>
            <a:chOff x="330200" y="3097286"/>
            <a:chExt cx="11546646" cy="653410"/>
          </a:xfrm>
        </p:grpSpPr>
        <p:grpSp>
          <p:nvGrpSpPr>
            <p:cNvPr id="58" name="btfpRowHeaderBox276039"/>
            <p:cNvGrpSpPr/>
            <p:nvPr>
              <p:custDataLst>
                <p:tags r:id="rId11"/>
              </p:custDataLst>
            </p:nvPr>
          </p:nvGrpSpPr>
          <p:grpSpPr>
            <a:xfrm>
              <a:off x="330200" y="3097286"/>
              <a:ext cx="1372585" cy="653410"/>
              <a:chOff x="330200" y="1533106"/>
              <a:chExt cx="1372585" cy="972979"/>
            </a:xfrm>
          </p:grpSpPr>
          <p:sp>
            <p:nvSpPr>
              <p:cNvPr id="31" name="btfpRowHeaderBoxText276039"/>
              <p:cNvSpPr txBox="1"/>
              <p:nvPr/>
            </p:nvSpPr>
            <p:spPr bwMode="gray">
              <a:xfrm>
                <a:off x="330200" y="1533106"/>
                <a:ext cx="1184048" cy="972979"/>
              </a:xfrm>
              <a:prstGeom prst="rect">
                <a:avLst/>
              </a:prstGeom>
              <a:noFill/>
            </p:spPr>
            <p:txBody>
              <a:bodyPr vert="horz" wrap="square" lIns="36036" tIns="36036" rIns="180181" bIns="36036" rtlCol="0" anchor="t">
                <a:noAutofit/>
              </a:bodyPr>
              <a:lstStyle/>
              <a:p>
                <a:pPr marL="0" indent="0">
                  <a:spcBef>
                    <a:spcPts val="0"/>
                  </a:spcBef>
                  <a:buNone/>
                </a:pPr>
                <a:r>
                  <a:rPr lang="en-US" sz="1600" b="1">
                    <a:solidFill>
                      <a:srgbClr val="000000"/>
                    </a:solidFill>
                  </a:rPr>
                  <a:t>Examples</a:t>
                </a:r>
              </a:p>
            </p:txBody>
          </p:sp>
          <p:cxnSp>
            <p:nvCxnSpPr>
              <p:cNvPr id="32" name="btfpRowHeaderBoxLine276039"/>
              <p:cNvCxnSpPr>
                <a:cxnSpLocks/>
              </p:cNvCxnSpPr>
              <p:nvPr/>
            </p:nvCxnSpPr>
            <p:spPr bwMode="gray">
              <a:xfrm>
                <a:off x="1702785" y="1533106"/>
                <a:ext cx="0" cy="450411"/>
              </a:xfrm>
              <a:prstGeom prst="line">
                <a:avLst/>
              </a:prstGeom>
              <a:ln w="152400"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60" name="btfpBulletedList715566"/>
            <p:cNvSpPr txBox="1"/>
            <p:nvPr>
              <p:custDataLst>
                <p:tags r:id="rId12"/>
              </p:custDataLst>
            </p:nvPr>
          </p:nvSpPr>
          <p:spPr bwMode="gray">
            <a:xfrm>
              <a:off x="2054792" y="3097286"/>
              <a:ext cx="4633232" cy="288147"/>
            </a:xfrm>
            <a:prstGeom prst="rect">
              <a:avLst/>
            </a:prstGeom>
            <a:solidFill>
              <a:srgbClr val="F1F4F7"/>
            </a:solidFill>
          </p:spPr>
          <p:txBody>
            <a:bodyPr vert="horz" wrap="square" lIns="36000" tIns="36000" rIns="36000" bIns="36000" rtlCol="0">
              <a:spAutoFit/>
            </a:bodyPr>
            <a:lstStyle/>
            <a:p>
              <a:pPr marL="0" indent="0" algn="ctr">
                <a:buNone/>
              </a:pPr>
              <a:r>
                <a:rPr lang="en-US" sz="1400" dirty="0"/>
                <a:t>Feed-in tariffs, value-of-solar tariffs</a:t>
              </a:r>
            </a:p>
          </p:txBody>
        </p:sp>
        <p:sp>
          <p:nvSpPr>
            <p:cNvPr id="61" name="btfpBulletedList715566"/>
            <p:cNvSpPr txBox="1"/>
            <p:nvPr>
              <p:custDataLst>
                <p:tags r:id="rId13"/>
              </p:custDataLst>
            </p:nvPr>
          </p:nvSpPr>
          <p:spPr bwMode="gray">
            <a:xfrm>
              <a:off x="7243614" y="3097286"/>
              <a:ext cx="4633232" cy="288147"/>
            </a:xfrm>
            <a:prstGeom prst="rect">
              <a:avLst/>
            </a:prstGeom>
            <a:solidFill>
              <a:srgbClr val="F1F4F7"/>
            </a:solidFill>
          </p:spPr>
          <p:txBody>
            <a:bodyPr vert="horz" wrap="square" lIns="36000" tIns="36000" rIns="36000" bIns="36000" rtlCol="0">
              <a:spAutoFit/>
            </a:bodyPr>
            <a:lstStyle/>
            <a:p>
              <a:pPr marL="0" indent="0" algn="ctr">
                <a:buNone/>
              </a:pPr>
              <a:r>
                <a:rPr lang="en-US" sz="1400"/>
                <a:t>Net metering, net billing</a:t>
              </a:r>
            </a:p>
          </p:txBody>
        </p:sp>
      </p:grpSp>
      <p:grpSp>
        <p:nvGrpSpPr>
          <p:cNvPr id="62" name="btfpRowHeaderBox276039"/>
          <p:cNvGrpSpPr/>
          <p:nvPr>
            <p:custDataLst>
              <p:tags r:id="rId7"/>
            </p:custDataLst>
          </p:nvPr>
        </p:nvGrpSpPr>
        <p:grpSpPr>
          <a:xfrm>
            <a:off x="330199" y="3537161"/>
            <a:ext cx="1385477" cy="1895899"/>
            <a:chOff x="330200" y="1533106"/>
            <a:chExt cx="1184048" cy="972979"/>
          </a:xfrm>
        </p:grpSpPr>
        <p:sp>
          <p:nvSpPr>
            <p:cNvPr id="63" name="btfpRowHeaderBoxText276039"/>
            <p:cNvSpPr txBox="1"/>
            <p:nvPr/>
          </p:nvSpPr>
          <p:spPr bwMode="gray">
            <a:xfrm>
              <a:off x="330200" y="1533106"/>
              <a:ext cx="1184048" cy="972979"/>
            </a:xfrm>
            <a:prstGeom prst="rect">
              <a:avLst/>
            </a:prstGeom>
            <a:noFill/>
          </p:spPr>
          <p:txBody>
            <a:bodyPr vert="horz" wrap="square" lIns="36036" tIns="36036" rIns="180181" bIns="36036" rtlCol="0" anchor="t">
              <a:noAutofit/>
            </a:bodyPr>
            <a:lstStyle/>
            <a:p>
              <a:pPr marL="0" indent="0">
                <a:spcBef>
                  <a:spcPts val="0"/>
                </a:spcBef>
                <a:buNone/>
              </a:pPr>
              <a:r>
                <a:rPr lang="en-US" sz="1600" b="1">
                  <a:solidFill>
                    <a:schemeClr val="accent1"/>
                  </a:solidFill>
                </a:rPr>
                <a:t>Description</a:t>
              </a:r>
            </a:p>
          </p:txBody>
        </p:sp>
        <p:cxnSp>
          <p:nvCxnSpPr>
            <p:cNvPr id="64" name="btfpRowHeaderBoxLine276039"/>
            <p:cNvCxnSpPr>
              <a:cxnSpLocks/>
            </p:cNvCxnSpPr>
            <p:nvPr/>
          </p:nvCxnSpPr>
          <p:spPr bwMode="gray">
            <a:xfrm>
              <a:off x="1514248" y="1533106"/>
              <a:ext cx="0" cy="906405"/>
            </a:xfrm>
            <a:prstGeom prst="line">
              <a:avLst/>
            </a:prstGeom>
            <a:ln w="152400" cap="flat">
              <a:solidFill>
                <a:schemeClr val="accent1"/>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65" name="btfpBulletedList445503"/>
          <p:cNvSpPr txBox="1"/>
          <p:nvPr>
            <p:custDataLst>
              <p:tags r:id="rId8"/>
            </p:custDataLst>
          </p:nvPr>
        </p:nvSpPr>
        <p:spPr bwMode="gray">
          <a:xfrm>
            <a:off x="2053269" y="3537161"/>
            <a:ext cx="4633233" cy="1754326"/>
          </a:xfrm>
          <a:prstGeom prst="rect">
            <a:avLst/>
          </a:prstGeom>
          <a:solidFill>
            <a:srgbClr val="F1F4F7"/>
          </a:solidFill>
        </p:spPr>
        <p:txBody>
          <a:bodyPr vert="horz" wrap="square" lIns="228600" tIns="228600" rIns="228600" bIns="228600" rtlCol="0">
            <a:spAutoFit/>
          </a:bodyPr>
          <a:lstStyle/>
          <a:p>
            <a:pPr>
              <a:spcBef>
                <a:spcPts val="0"/>
              </a:spcBef>
            </a:pPr>
            <a:r>
              <a:rPr lang="en-US" sz="1200" dirty="0"/>
              <a:t>Homeowners receive </a:t>
            </a:r>
            <a:r>
              <a:rPr lang="en-US" sz="1200" b="1" dirty="0"/>
              <a:t>direct financial compensation </a:t>
            </a:r>
            <a:r>
              <a:rPr lang="en-US" sz="1200" dirty="0"/>
              <a:t>for </a:t>
            </a:r>
            <a:r>
              <a:rPr lang="en-US" sz="1200" b="1" dirty="0"/>
              <a:t>all the electricity they produce</a:t>
            </a:r>
            <a:r>
              <a:rPr lang="en-US" sz="1200" dirty="0"/>
              <a:t>.</a:t>
            </a:r>
          </a:p>
          <a:p>
            <a:pPr>
              <a:spcBef>
                <a:spcPts val="0"/>
              </a:spcBef>
            </a:pPr>
            <a:r>
              <a:rPr lang="en-US" sz="1200" dirty="0"/>
              <a:t>Typically, </a:t>
            </a:r>
            <a:r>
              <a:rPr lang="en-US" sz="1200" b="1" dirty="0"/>
              <a:t>homeowners pay the retail rate </a:t>
            </a:r>
            <a:r>
              <a:rPr lang="en-US" sz="1200" dirty="0"/>
              <a:t>for </a:t>
            </a:r>
            <a:r>
              <a:rPr lang="en-US" sz="1200" b="1" dirty="0"/>
              <a:t>any electricity they themselves use</a:t>
            </a:r>
            <a:r>
              <a:rPr lang="en-US" sz="1200" dirty="0"/>
              <a:t>.</a:t>
            </a:r>
          </a:p>
          <a:p>
            <a:pPr>
              <a:spcBef>
                <a:spcPts val="0"/>
              </a:spcBef>
            </a:pPr>
            <a:r>
              <a:rPr lang="en-US" sz="1200" b="1" dirty="0"/>
              <a:t>Financial compensation </a:t>
            </a:r>
            <a:r>
              <a:rPr lang="en-US" sz="1200" dirty="0"/>
              <a:t>can be set </a:t>
            </a:r>
            <a:r>
              <a:rPr lang="en-US" sz="1200" b="1" dirty="0"/>
              <a:t>below, at, or above </a:t>
            </a:r>
            <a:r>
              <a:rPr lang="en-US" sz="1200" dirty="0"/>
              <a:t>the </a:t>
            </a:r>
            <a:r>
              <a:rPr lang="en-US" sz="1200" b="1" dirty="0"/>
              <a:t>retail rate of electricity </a:t>
            </a:r>
            <a:r>
              <a:rPr lang="en-US" sz="1200" dirty="0"/>
              <a:t>depending on </a:t>
            </a:r>
            <a:br>
              <a:rPr lang="en-US" sz="1200" dirty="0"/>
            </a:br>
            <a:r>
              <a:rPr lang="en-US" sz="1200" dirty="0"/>
              <a:t>policy goals.</a:t>
            </a:r>
          </a:p>
        </p:txBody>
      </p:sp>
      <p:sp>
        <p:nvSpPr>
          <p:cNvPr id="66" name="btfpBulletedList445503"/>
          <p:cNvSpPr txBox="1"/>
          <p:nvPr>
            <p:custDataLst>
              <p:tags r:id="rId9"/>
            </p:custDataLst>
          </p:nvPr>
        </p:nvSpPr>
        <p:spPr bwMode="gray">
          <a:xfrm>
            <a:off x="7243614" y="3537161"/>
            <a:ext cx="4633233" cy="1754326"/>
          </a:xfrm>
          <a:prstGeom prst="rect">
            <a:avLst/>
          </a:prstGeom>
          <a:solidFill>
            <a:srgbClr val="F1F4F7"/>
          </a:solidFill>
          <a:ln>
            <a:noFill/>
          </a:ln>
        </p:spPr>
        <p:txBody>
          <a:bodyPr vert="horz" wrap="square" lIns="228600" tIns="228600" rIns="228600" bIns="228600" rtlCol="0">
            <a:spAutoFit/>
          </a:bodyPr>
          <a:lstStyle/>
          <a:p>
            <a:pPr>
              <a:spcBef>
                <a:spcPts val="0"/>
              </a:spcBef>
            </a:pPr>
            <a:r>
              <a:rPr lang="en-US" sz="1200" dirty="0"/>
              <a:t>Homeowners receive </a:t>
            </a:r>
            <a:r>
              <a:rPr lang="en-US" sz="1200" b="1" dirty="0"/>
              <a:t>credits </a:t>
            </a:r>
            <a:r>
              <a:rPr lang="en-US" sz="1200" dirty="0"/>
              <a:t>for any </a:t>
            </a:r>
            <a:r>
              <a:rPr lang="en-US" sz="1200" b="1" dirty="0"/>
              <a:t>surplus electricity </a:t>
            </a:r>
            <a:r>
              <a:rPr lang="en-US" sz="1200" dirty="0"/>
              <a:t>their </a:t>
            </a:r>
            <a:r>
              <a:rPr lang="en-US" sz="1200" b="1" dirty="0"/>
              <a:t>solar panels feed back into </a:t>
            </a:r>
            <a:br>
              <a:rPr lang="en-US" sz="1200" b="1" dirty="0"/>
            </a:br>
            <a:r>
              <a:rPr lang="en-US" sz="1200" b="1" dirty="0"/>
              <a:t>the grid, which can </a:t>
            </a:r>
            <a:r>
              <a:rPr lang="en-US" sz="1200" dirty="0"/>
              <a:t>be used to </a:t>
            </a:r>
            <a:r>
              <a:rPr lang="en-US" sz="1200" b="1" dirty="0"/>
              <a:t>offset future consumption</a:t>
            </a:r>
            <a:r>
              <a:rPr lang="en-US" sz="1200" dirty="0"/>
              <a:t>.</a:t>
            </a:r>
          </a:p>
          <a:p>
            <a:pPr>
              <a:spcBef>
                <a:spcPts val="0"/>
              </a:spcBef>
            </a:pPr>
            <a:r>
              <a:rPr lang="en-US" sz="1200" dirty="0"/>
              <a:t>When the </a:t>
            </a:r>
            <a:r>
              <a:rPr lang="en-US" sz="1200" b="1" dirty="0"/>
              <a:t>received credit </a:t>
            </a:r>
            <a:r>
              <a:rPr lang="en-US" sz="1200" dirty="0"/>
              <a:t>is </a:t>
            </a:r>
            <a:r>
              <a:rPr lang="en-US" sz="1200" b="1" dirty="0"/>
              <a:t>valued at the retail price of electricity</a:t>
            </a:r>
            <a:r>
              <a:rPr lang="en-US" sz="1200" dirty="0"/>
              <a:t>,</a:t>
            </a:r>
            <a:r>
              <a:rPr lang="en-US" sz="1200" b="1" dirty="0"/>
              <a:t> </a:t>
            </a:r>
            <a:r>
              <a:rPr lang="en-US" sz="1200" dirty="0"/>
              <a:t>we call it </a:t>
            </a:r>
            <a:r>
              <a:rPr lang="en-US" sz="1200" b="1" dirty="0"/>
              <a:t>net metering</a:t>
            </a:r>
            <a:r>
              <a:rPr lang="en-US" sz="1200" dirty="0"/>
              <a:t>; if the </a:t>
            </a:r>
            <a:r>
              <a:rPr lang="en-US" sz="1200" b="1" dirty="0"/>
              <a:t>value is lower </a:t>
            </a:r>
            <a:r>
              <a:rPr lang="en-US" sz="1200" dirty="0"/>
              <a:t>(e.g., at wholesale rate), it’s called </a:t>
            </a:r>
            <a:r>
              <a:rPr lang="en-US" sz="1200" b="1" dirty="0"/>
              <a:t>net billing</a:t>
            </a:r>
            <a:r>
              <a:rPr lang="en-US" sz="1200" dirty="0"/>
              <a:t>.</a:t>
            </a:r>
          </a:p>
        </p:txBody>
      </p:sp>
      <p:sp>
        <p:nvSpPr>
          <p:cNvPr id="71" name="btfpNotesBox620008"/>
          <p:cNvSpPr txBox="1"/>
          <p:nvPr>
            <p:custDataLst>
              <p:tags r:id="rId10"/>
            </p:custDataLst>
          </p:nvPr>
        </p:nvSpPr>
        <p:spPr bwMode="gray">
          <a:xfrm>
            <a:off x="330196" y="6300216"/>
            <a:ext cx="11531600" cy="492443"/>
          </a:xfrm>
          <a:prstGeom prst="rect">
            <a:avLst/>
          </a:prstGeom>
          <a:noFill/>
        </p:spPr>
        <p:txBody>
          <a:bodyPr vert="horz" wrap="square" lIns="0" tIns="0" rIns="0" bIns="0" rtlCol="0" anchor="b">
            <a:spAutoFit/>
          </a:bodyPr>
          <a:lstStyle/>
          <a:p>
            <a:pPr marL="0" indent="0">
              <a:spcBef>
                <a:spcPts val="0"/>
              </a:spcBef>
              <a:buNone/>
            </a:pPr>
            <a:endParaRPr lang="en-US" sz="800" dirty="0">
              <a:solidFill>
                <a:srgbClr val="000000"/>
              </a:solidFill>
            </a:endParaRPr>
          </a:p>
          <a:p>
            <a:pPr marL="0" indent="0">
              <a:spcBef>
                <a:spcPts val="0"/>
              </a:spcBef>
              <a:buNone/>
            </a:pPr>
            <a:endParaRPr lang="en-US" sz="800" dirty="0">
              <a:solidFill>
                <a:srgbClr val="000000"/>
              </a:solidFill>
            </a:endParaRPr>
          </a:p>
          <a:p>
            <a:pPr marL="0" indent="0">
              <a:spcBef>
                <a:spcPts val="0"/>
              </a:spcBef>
              <a:buNone/>
            </a:pPr>
            <a:r>
              <a:rPr lang="en-US" sz="800" dirty="0">
                <a:solidFill>
                  <a:srgbClr val="000000"/>
                </a:solidFill>
              </a:rPr>
              <a:t>Sources: </a:t>
            </a:r>
            <a:r>
              <a:rPr lang="en-US" sz="800" dirty="0" err="1">
                <a:solidFill>
                  <a:srgbClr val="000000"/>
                </a:solidFill>
              </a:rPr>
              <a:t>EnergySage</a:t>
            </a:r>
            <a:r>
              <a:rPr lang="en-US" sz="800" dirty="0">
                <a:solidFill>
                  <a:srgbClr val="000000"/>
                </a:solidFill>
              </a:rPr>
              <a:t>, </a:t>
            </a:r>
            <a:r>
              <a:rPr lang="en-US" sz="800" dirty="0">
                <a:solidFill>
                  <a:srgbClr val="000000"/>
                </a:solidFill>
                <a:hlinkClick r:id="rId20"/>
              </a:rPr>
              <a:t>Feed-in Tariffs</a:t>
            </a:r>
            <a:r>
              <a:rPr lang="en-US" sz="800" dirty="0">
                <a:solidFill>
                  <a:srgbClr val="000000"/>
                </a:solidFill>
              </a:rPr>
              <a:t> (2023); </a:t>
            </a:r>
            <a:r>
              <a:rPr lang="en-US" sz="800" dirty="0" err="1">
                <a:solidFill>
                  <a:srgbClr val="000000"/>
                </a:solidFill>
              </a:rPr>
              <a:t>EnergySage</a:t>
            </a:r>
            <a:r>
              <a:rPr lang="en-US" sz="800" dirty="0">
                <a:solidFill>
                  <a:srgbClr val="000000"/>
                </a:solidFill>
              </a:rPr>
              <a:t>, </a:t>
            </a:r>
            <a:r>
              <a:rPr lang="en-US" sz="800" dirty="0">
                <a:solidFill>
                  <a:srgbClr val="000000"/>
                </a:solidFill>
                <a:hlinkClick r:id="rId21"/>
              </a:rPr>
              <a:t>Net Metering vs. Net Billing</a:t>
            </a:r>
            <a:r>
              <a:rPr lang="en-US" sz="800" dirty="0">
                <a:solidFill>
                  <a:srgbClr val="000000"/>
                </a:solidFill>
              </a:rPr>
              <a:t> (2022); NREL, </a:t>
            </a:r>
            <a:r>
              <a:rPr lang="en-US" sz="800" dirty="0">
                <a:solidFill>
                  <a:srgbClr val="000000"/>
                </a:solidFill>
                <a:hlinkClick r:id="rId22"/>
              </a:rPr>
              <a:t>Value of Solar Tariffs</a:t>
            </a:r>
            <a:r>
              <a:rPr lang="en-US" sz="800" dirty="0">
                <a:solidFill>
                  <a:srgbClr val="000000"/>
                </a:solidFill>
              </a:rPr>
              <a:t> (2014).</a:t>
            </a:r>
          </a:p>
          <a:p>
            <a:pPr marL="0" indent="0">
              <a:spcBef>
                <a:spcPts val="0"/>
              </a:spcBef>
              <a:buNone/>
            </a:pPr>
            <a:r>
              <a:rPr lang="en-US" sz="800" dirty="0">
                <a:solidFill>
                  <a:srgbClr val="000000"/>
                </a:solidFill>
              </a:rPr>
              <a:t>Credit: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a:t>
            </a:r>
            <a:r>
              <a:rPr lang="en-US" sz="800" dirty="0">
                <a:latin typeface="Arial"/>
              </a:rPr>
              <a:t> </a:t>
            </a:r>
            <a:r>
              <a:rPr lang="en-US" sz="800" dirty="0" err="1">
                <a:solidFill>
                  <a:srgbClr val="000000"/>
                </a:solidFill>
              </a:rPr>
              <a:t>Hyae</a:t>
            </a:r>
            <a:r>
              <a:rPr lang="en-US" sz="800" dirty="0">
                <a:solidFill>
                  <a:srgbClr val="000000"/>
                </a:solidFill>
              </a:rPr>
              <a:t> Ryung Kim, and</a:t>
            </a:r>
            <a:r>
              <a:rPr lang="en-US" sz="800" dirty="0"/>
              <a:t> </a:t>
            </a:r>
            <a:r>
              <a:rPr lang="en-US" sz="800" dirty="0">
                <a:hlinkClick r:id="rId23"/>
              </a:rPr>
              <a:t>Gernot Wagner</a:t>
            </a:r>
            <a:r>
              <a:rPr lang="en-US" sz="800" dirty="0">
                <a:solidFill>
                  <a:srgbClr val="000000"/>
                </a:solidFill>
              </a:rPr>
              <a:t>. </a:t>
            </a:r>
            <a:r>
              <a:rPr lang="en-US" sz="800" dirty="0">
                <a:solidFill>
                  <a:srgbClr val="46647B"/>
                </a:solidFill>
                <a:hlinkClick r:id="rId24">
                  <a:extLst>
                    <a:ext uri="{A12FA001-AC4F-418D-AE19-62706E023703}">
                      <ahyp:hlinkClr xmlns:ahyp="http://schemas.microsoft.com/office/drawing/2018/hyperlinkcolor" val="tx"/>
                    </a:ext>
                  </a:extLst>
                </a:hlinkClick>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46647B"/>
                </a:solidFill>
                <a:hlinkClick r:id="rId25">
                  <a:extLst>
                    <a:ext uri="{A12FA001-AC4F-418D-AE19-62706E023703}">
                      <ahyp:hlinkClr xmlns:ahyp="http://schemas.microsoft.com/office/drawing/2018/hyperlinkcolor" val="tx"/>
                    </a:ext>
                  </a:extLst>
                </a:hlinkClick>
              </a:rPr>
              <a:t>Scaling Solar</a:t>
            </a:r>
            <a:r>
              <a:rPr lang="en-US" sz="800" dirty="0">
                <a:solidFill>
                  <a:srgbClr val="000000"/>
                </a:solidFill>
              </a:rPr>
              <a:t>” (</a:t>
            </a:r>
            <a:r>
              <a:rPr lang="en-US" sz="800" dirty="0">
                <a:solidFill>
                  <a:srgbClr val="000000"/>
                </a:solidFill>
                <a:latin typeface="Arial"/>
              </a:rPr>
              <a:t>14 August 2025</a:t>
            </a:r>
            <a:r>
              <a:rPr lang="en-US" sz="800" dirty="0">
                <a:solidFill>
                  <a:srgbClr val="000000"/>
                </a:solidFill>
              </a:rPr>
              <a:t>).</a:t>
            </a:r>
          </a:p>
        </p:txBody>
      </p:sp>
      <p:sp>
        <p:nvSpPr>
          <p:cNvPr id="2" name="TextBox 1">
            <a:extLst>
              <a:ext uri="{FF2B5EF4-FFF2-40B4-BE49-F238E27FC236}">
                <a16:creationId xmlns:a16="http://schemas.microsoft.com/office/drawing/2014/main" id="{DB0E301D-AAF2-A446-ADBA-0D3A85008ACC}"/>
              </a:ext>
            </a:extLst>
          </p:cNvPr>
          <p:cNvSpPr txBox="1"/>
          <p:nvPr/>
        </p:nvSpPr>
        <p:spPr bwMode="gray">
          <a:xfrm>
            <a:off x="0" y="-9665"/>
            <a:ext cx="2013996" cy="318924"/>
          </a:xfrm>
          <a:prstGeom prst="rect">
            <a:avLst/>
          </a:prstGeom>
          <a:solidFill>
            <a:schemeClr val="accent6"/>
          </a:solid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mn-lt"/>
                <a:ea typeface="+mn-ea"/>
                <a:cs typeface="+mn-cs"/>
              </a:rPr>
              <a:t>Residential</a:t>
            </a:r>
          </a:p>
        </p:txBody>
      </p:sp>
    </p:spTree>
    <p:custDataLst>
      <p:tags r:id="rId1"/>
    </p:custDataLst>
    <p:extLst>
      <p:ext uri="{BB962C8B-B14F-4D97-AF65-F5344CB8AC3E}">
        <p14:creationId xmlns:p14="http://schemas.microsoft.com/office/powerpoint/2010/main" val="14892509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23962749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think-cell data - do not delete"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dirty="0"/>
              <a:t>Pay-as-you-go structure can bring affordability, expand service, and improve financial inclusion</a:t>
            </a:r>
          </a:p>
        </p:txBody>
      </p:sp>
      <p:sp>
        <p:nvSpPr>
          <p:cNvPr id="36" name="btfpNotesBox164659"/>
          <p:cNvSpPr txBox="1"/>
          <p:nvPr>
            <p:custDataLst>
              <p:tags r:id="rId3"/>
            </p:custDataLst>
          </p:nvPr>
        </p:nvSpPr>
        <p:spPr bwMode="gray">
          <a:xfrm>
            <a:off x="330196" y="6300216"/>
            <a:ext cx="9144000" cy="492443"/>
          </a:xfrm>
          <a:prstGeom prst="rect">
            <a:avLst/>
          </a:prstGeom>
          <a:noFill/>
        </p:spPr>
        <p:txBody>
          <a:bodyPr vert="horz" wrap="square" lIns="0" tIns="0" rIns="0" bIns="0" rtlCol="0" anchor="b">
            <a:spAutoFit/>
          </a:bodyPr>
          <a:lstStyle/>
          <a:p>
            <a:pPr marL="0" indent="0">
              <a:spcBef>
                <a:spcPts val="0"/>
              </a:spcBef>
              <a:buNone/>
            </a:pPr>
            <a:endParaRPr lang="en-US" sz="800" dirty="0">
              <a:solidFill>
                <a:srgbClr val="000000"/>
              </a:solidFill>
            </a:endParaRPr>
          </a:p>
          <a:p>
            <a:pPr marL="0" indent="0">
              <a:spcBef>
                <a:spcPts val="0"/>
              </a:spcBef>
              <a:buNone/>
            </a:pPr>
            <a:endParaRPr lang="en-US" sz="800" dirty="0">
              <a:solidFill>
                <a:srgbClr val="000000"/>
              </a:solidFill>
            </a:endParaRPr>
          </a:p>
          <a:p>
            <a:pPr marL="0" indent="0">
              <a:spcBef>
                <a:spcPts val="0"/>
              </a:spcBef>
              <a:buNone/>
            </a:pPr>
            <a:r>
              <a:rPr lang="en-US" sz="800" dirty="0">
                <a:solidFill>
                  <a:srgbClr val="000000"/>
                </a:solidFill>
              </a:rPr>
              <a:t>Sources: IRENA, </a:t>
            </a:r>
            <a:r>
              <a:rPr lang="en-US" sz="800" dirty="0">
                <a:solidFill>
                  <a:srgbClr val="000000"/>
                </a:solidFill>
                <a:hlinkClick r:id="rId9"/>
              </a:rPr>
              <a:t>PAYG Models</a:t>
            </a:r>
            <a:r>
              <a:rPr lang="en-US" sz="800" dirty="0">
                <a:solidFill>
                  <a:srgbClr val="000000"/>
                </a:solidFill>
              </a:rPr>
              <a:t> (2020); USAID, </a:t>
            </a:r>
            <a:r>
              <a:rPr lang="en-US" sz="800" dirty="0">
                <a:solidFill>
                  <a:srgbClr val="000000"/>
                </a:solidFill>
                <a:hlinkClick r:id="rId10"/>
              </a:rPr>
              <a:t>PAYG Solar as a Driver of Financial Inclusion</a:t>
            </a:r>
            <a:r>
              <a:rPr lang="en-US" sz="800" dirty="0">
                <a:solidFill>
                  <a:srgbClr val="000000"/>
                </a:solidFill>
              </a:rPr>
              <a:t> (2017).</a:t>
            </a:r>
          </a:p>
          <a:p>
            <a:pPr marL="0" indent="0">
              <a:spcBef>
                <a:spcPts val="0"/>
              </a:spcBef>
              <a:buNone/>
            </a:pPr>
            <a:r>
              <a:rPr lang="en-US" sz="800" dirty="0">
                <a:solidFill>
                  <a:srgbClr val="000000"/>
                </a:solidFill>
              </a:rPr>
              <a:t>Credit: Isabel Hoyos, </a:t>
            </a:r>
            <a:r>
              <a:rPr lang="en-US" sz="800" dirty="0" err="1">
                <a:solidFill>
                  <a:srgbClr val="000000"/>
                </a:solidFill>
              </a:rPr>
              <a:t>Taicheng</a:t>
            </a:r>
            <a:r>
              <a:rPr lang="en-US" sz="800" dirty="0">
                <a:solidFill>
                  <a:srgbClr val="000000"/>
                </a:solidFill>
              </a:rPr>
              <a:t> Jin, </a:t>
            </a:r>
            <a:r>
              <a:rPr lang="en-US" sz="800" dirty="0" err="1">
                <a:solidFill>
                  <a:srgbClr val="000000"/>
                </a:solidFill>
              </a:rPr>
              <a:t>Hyae</a:t>
            </a:r>
            <a:r>
              <a:rPr lang="en-US" sz="800" dirty="0">
                <a:solidFill>
                  <a:srgbClr val="000000"/>
                </a:solidFill>
              </a:rPr>
              <a:t> Ryung Kim, and </a:t>
            </a:r>
            <a:r>
              <a:rPr lang="en-US" sz="800" dirty="0">
                <a:solidFill>
                  <a:srgbClr val="000000"/>
                </a:solidFill>
                <a:hlinkClick r:id="rId11"/>
              </a:rPr>
              <a:t>Gernot Wagner</a:t>
            </a:r>
            <a:r>
              <a:rPr lang="en-US" sz="800" dirty="0">
                <a:solidFill>
                  <a:srgbClr val="000000"/>
                </a:solidFill>
              </a:rPr>
              <a:t>. </a:t>
            </a:r>
            <a:r>
              <a:rPr lang="en-US" sz="800" dirty="0">
                <a:solidFill>
                  <a:srgbClr val="000000"/>
                </a:solidFill>
                <a:hlinkClick r:id="rId12"/>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000000"/>
                </a:solidFill>
                <a:hlinkClick r:id="rId13"/>
              </a:rPr>
              <a:t>Scaling Solar</a:t>
            </a:r>
            <a:r>
              <a:rPr lang="en-US" sz="800" dirty="0">
                <a:solidFill>
                  <a:srgbClr val="000000"/>
                </a:solidFill>
              </a:rPr>
              <a:t>” (</a:t>
            </a:r>
            <a:r>
              <a:rPr lang="en-US" sz="800" dirty="0">
                <a:solidFill>
                  <a:srgbClr val="000000"/>
                </a:solidFill>
                <a:latin typeface="Arial"/>
              </a:rPr>
              <a:t>14 August 2025</a:t>
            </a:r>
            <a:r>
              <a:rPr lang="en-US" sz="800" dirty="0">
                <a:solidFill>
                  <a:srgbClr val="000000"/>
                </a:solidFill>
              </a:rPr>
              <a:t>).</a:t>
            </a:r>
            <a:endParaRPr lang="en-US" sz="800" dirty="0">
              <a:solidFill>
                <a:srgbClr val="000000"/>
              </a:solidFill>
              <a:cs typeface="Arial"/>
            </a:endParaRPr>
          </a:p>
        </p:txBody>
      </p:sp>
      <p:sp>
        <p:nvSpPr>
          <p:cNvPr id="8" name="Rectangle 2">
            <a:extLst>
              <a:ext uri="{FF2B5EF4-FFF2-40B4-BE49-F238E27FC236}">
                <a16:creationId xmlns:a16="http://schemas.microsoft.com/office/drawing/2014/main" id="{24181DEB-CEEF-56E4-7890-C8528576A7EF}"/>
              </a:ext>
            </a:extLst>
          </p:cNvPr>
          <p:cNvSpPr/>
          <p:nvPr/>
        </p:nvSpPr>
        <p:spPr bwMode="gray">
          <a:xfrm>
            <a:off x="7744570" y="1554480"/>
            <a:ext cx="3666380" cy="3860358"/>
          </a:xfrm>
          <a:prstGeom prst="rect">
            <a:avLst/>
          </a:prstGeom>
          <a:solidFill>
            <a:srgbClr val="E3E8E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274320" bIns="137160" numCol="1" spcCol="0" rtlCol="0" fromWordArt="0" anchor="t" anchorCtr="0" forceAA="0" compatLnSpc="1">
            <a:prstTxWarp prst="textNoShape">
              <a:avLst/>
            </a:prstTxWarp>
            <a:noAutofit/>
          </a:bodyPr>
          <a:lstStyle/>
          <a:p>
            <a:pPr marL="0" indent="0">
              <a:spcBef>
                <a:spcPts val="600"/>
              </a:spcBef>
              <a:buNone/>
            </a:pPr>
            <a:r>
              <a:rPr lang="en-US" sz="1250" b="1" dirty="0">
                <a:solidFill>
                  <a:srgbClr val="000000"/>
                </a:solidFill>
              </a:rPr>
              <a:t>Observations</a:t>
            </a:r>
          </a:p>
          <a:p>
            <a:pPr>
              <a:spcBef>
                <a:spcPts val="600"/>
              </a:spcBef>
            </a:pPr>
            <a:r>
              <a:rPr lang="en-US" sz="1050" b="1" dirty="0">
                <a:solidFill>
                  <a:sysClr val="windowText" lastClr="000000"/>
                </a:solidFill>
              </a:rPr>
              <a:t>Electrification</a:t>
            </a:r>
            <a:r>
              <a:rPr lang="en-US" sz="1050" dirty="0">
                <a:solidFill>
                  <a:sysClr val="windowText" lastClr="000000"/>
                </a:solidFill>
              </a:rPr>
              <a:t> is a priority, but grid</a:t>
            </a:r>
            <a:r>
              <a:rPr lang="zh-CN" altLang="en-US" sz="1050" dirty="0">
                <a:solidFill>
                  <a:sysClr val="windowText" lastClr="000000"/>
                </a:solidFill>
              </a:rPr>
              <a:t> </a:t>
            </a:r>
            <a:r>
              <a:rPr lang="en-US" altLang="zh-CN" sz="1050" dirty="0">
                <a:solidFill>
                  <a:sysClr val="windowText" lastClr="000000"/>
                </a:solidFill>
              </a:rPr>
              <a:t>expansion is </a:t>
            </a:r>
            <a:r>
              <a:rPr lang="en-US" altLang="zh-CN" sz="1050" b="1" dirty="0">
                <a:solidFill>
                  <a:sysClr val="windowText" lastClr="000000"/>
                </a:solidFill>
              </a:rPr>
              <a:t>expensive and has a long lead time</a:t>
            </a:r>
            <a:r>
              <a:rPr lang="en-US" altLang="zh-CN" sz="1050" dirty="0">
                <a:solidFill>
                  <a:sysClr val="windowText" lastClr="000000"/>
                </a:solidFill>
              </a:rPr>
              <a:t>. Therefore, </a:t>
            </a:r>
            <a:r>
              <a:rPr lang="en-US" altLang="zh-CN" sz="1050" b="1" dirty="0">
                <a:solidFill>
                  <a:sysClr val="windowText" lastClr="000000"/>
                </a:solidFill>
              </a:rPr>
              <a:t>distributed solar PV</a:t>
            </a:r>
            <a:r>
              <a:rPr lang="en-US" altLang="zh-CN" sz="1050" dirty="0">
                <a:solidFill>
                  <a:sysClr val="windowText" lastClr="000000"/>
                </a:solidFill>
              </a:rPr>
              <a:t>, coupled with pay-as-you-go (PAYG) could be an answer.</a:t>
            </a:r>
          </a:p>
          <a:p>
            <a:pPr lvl="1"/>
            <a:r>
              <a:rPr lang="en-US" altLang="zh-CN" sz="850" dirty="0">
                <a:solidFill>
                  <a:sysClr val="windowText" lastClr="000000"/>
                </a:solidFill>
              </a:rPr>
              <a:t>Kenya and Tanzania represent 85% of market share, but deployment is also in other countries, including Ethiopia, Uganda, Sierra Leone, Malawi, and Zimbabwe.</a:t>
            </a:r>
          </a:p>
          <a:p>
            <a:pPr>
              <a:spcBef>
                <a:spcPts val="600"/>
              </a:spcBef>
            </a:pPr>
            <a:r>
              <a:rPr lang="en-US" sz="1050" b="1" dirty="0">
                <a:solidFill>
                  <a:sysClr val="windowText" lastClr="000000"/>
                </a:solidFill>
              </a:rPr>
              <a:t>PAYG structure: A</a:t>
            </a:r>
            <a:r>
              <a:rPr lang="en-US" sz="1050" dirty="0">
                <a:solidFill>
                  <a:sysClr val="windowText" lastClr="000000"/>
                </a:solidFill>
              </a:rPr>
              <a:t> </a:t>
            </a:r>
            <a:r>
              <a:rPr lang="en-US" sz="1050" b="1" dirty="0">
                <a:solidFill>
                  <a:sysClr val="windowText" lastClr="000000"/>
                </a:solidFill>
              </a:rPr>
              <a:t>home solar system </a:t>
            </a:r>
            <a:r>
              <a:rPr lang="en-US" sz="1050" dirty="0">
                <a:solidFill>
                  <a:sysClr val="windowText" lastClr="000000"/>
                </a:solidFill>
              </a:rPr>
              <a:t>that customers pay for using mobile payment technologies and </a:t>
            </a:r>
            <a:r>
              <a:rPr lang="en-US" sz="1050" b="1" dirty="0">
                <a:solidFill>
                  <a:sysClr val="windowText" lastClr="000000"/>
                </a:solidFill>
              </a:rPr>
              <a:t>mobile phone credit</a:t>
            </a:r>
            <a:r>
              <a:rPr lang="en-US" sz="1050" dirty="0">
                <a:solidFill>
                  <a:sysClr val="windowText" lastClr="000000"/>
                </a:solidFill>
              </a:rPr>
              <a:t>.</a:t>
            </a:r>
          </a:p>
          <a:p>
            <a:pPr lvl="1"/>
            <a:r>
              <a:rPr lang="en-US" sz="850" dirty="0">
                <a:solidFill>
                  <a:sysClr val="windowText" lastClr="000000"/>
                </a:solidFill>
              </a:rPr>
              <a:t>Certain rural populations have access to mobile internet and ample solar potential but don’t have access to financial accounts.</a:t>
            </a:r>
          </a:p>
          <a:p>
            <a:pPr>
              <a:spcBef>
                <a:spcPts val="600"/>
              </a:spcBef>
            </a:pPr>
            <a:r>
              <a:rPr lang="en-US" sz="1050" dirty="0">
                <a:solidFill>
                  <a:sysClr val="windowText" lastClr="000000"/>
                </a:solidFill>
              </a:rPr>
              <a:t>Combination of </a:t>
            </a:r>
            <a:r>
              <a:rPr lang="en-US" sz="1050" b="1" dirty="0">
                <a:solidFill>
                  <a:sysClr val="windowText" lastClr="000000"/>
                </a:solidFill>
              </a:rPr>
              <a:t>payment rules </a:t>
            </a:r>
            <a:r>
              <a:rPr lang="en-US" sz="1050" dirty="0">
                <a:solidFill>
                  <a:sysClr val="windowText" lastClr="000000"/>
                </a:solidFill>
              </a:rPr>
              <a:t>and </a:t>
            </a:r>
            <a:r>
              <a:rPr lang="en-US" sz="1050" b="1" dirty="0">
                <a:solidFill>
                  <a:sysClr val="windowText" lastClr="000000"/>
                </a:solidFill>
              </a:rPr>
              <a:t>ownership</a:t>
            </a:r>
            <a:r>
              <a:rPr lang="en-US" sz="1050" dirty="0">
                <a:solidFill>
                  <a:sysClr val="windowText" lastClr="000000"/>
                </a:solidFill>
              </a:rPr>
              <a:t> and financing schemes:</a:t>
            </a:r>
          </a:p>
          <a:p>
            <a:pPr lvl="1"/>
            <a:r>
              <a:rPr lang="en-US" sz="850" b="1" dirty="0">
                <a:solidFill>
                  <a:sysClr val="windowText" lastClr="000000"/>
                </a:solidFill>
              </a:rPr>
              <a:t>Lease to own: C</a:t>
            </a:r>
            <a:r>
              <a:rPr lang="en-US" sz="850" dirty="0">
                <a:solidFill>
                  <a:sysClr val="windowText" lastClr="000000"/>
                </a:solidFill>
              </a:rPr>
              <a:t>ustomers pay for the entire generation capacity (i.e., solar home system) in small installments over a period of one to three years.</a:t>
            </a:r>
          </a:p>
          <a:p>
            <a:pPr lvl="1"/>
            <a:r>
              <a:rPr lang="en-US" sz="850" b="1" dirty="0">
                <a:solidFill>
                  <a:sysClr val="windowText" lastClr="000000"/>
                </a:solidFill>
              </a:rPr>
              <a:t>Usage-based:</a:t>
            </a:r>
            <a:r>
              <a:rPr lang="en-US" sz="850" dirty="0">
                <a:solidFill>
                  <a:sysClr val="windowText" lastClr="000000"/>
                </a:solidFill>
              </a:rPr>
              <a:t> Customers prepay for the electricity supply (in kilowatt-hours).</a:t>
            </a:r>
          </a:p>
        </p:txBody>
      </p:sp>
      <p:sp>
        <p:nvSpPr>
          <p:cNvPr id="3" name="TextBox 2">
            <a:extLst>
              <a:ext uri="{FF2B5EF4-FFF2-40B4-BE49-F238E27FC236}">
                <a16:creationId xmlns:a16="http://schemas.microsoft.com/office/drawing/2014/main" id="{E7A1E326-30F1-9B84-B17C-5BEB62F86207}"/>
              </a:ext>
            </a:extLst>
          </p:cNvPr>
          <p:cNvSpPr txBox="1"/>
          <p:nvPr/>
        </p:nvSpPr>
        <p:spPr bwMode="gray">
          <a:xfrm>
            <a:off x="0" y="-9665"/>
            <a:ext cx="2013996" cy="318924"/>
          </a:xfrm>
          <a:prstGeom prst="rect">
            <a:avLst/>
          </a:prstGeom>
          <a:solidFill>
            <a:schemeClr val="accent6"/>
          </a:solid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mn-lt"/>
                <a:ea typeface="+mn-ea"/>
                <a:cs typeface="+mn-cs"/>
              </a:rPr>
              <a:t>Residential</a:t>
            </a:r>
          </a:p>
        </p:txBody>
      </p:sp>
      <p:sp>
        <p:nvSpPr>
          <p:cNvPr id="2" name="Rectangle 1">
            <a:extLst>
              <a:ext uri="{FF2B5EF4-FFF2-40B4-BE49-F238E27FC236}">
                <a16:creationId xmlns:a16="http://schemas.microsoft.com/office/drawing/2014/main" id="{A9C13C8A-2BDF-23F9-6E8D-1AA6426E21C4}"/>
              </a:ext>
            </a:extLst>
          </p:cNvPr>
          <p:cNvSpPr/>
          <p:nvPr/>
        </p:nvSpPr>
        <p:spPr bwMode="gray">
          <a:xfrm>
            <a:off x="2823153" y="2958430"/>
            <a:ext cx="1949885" cy="1661976"/>
          </a:xfrm>
          <a:prstGeom prst="rect">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0" tIns="228600" rIns="228600" bIns="228600" numCol="1" spcCol="0" rtlCol="0" fromWordArt="0" anchor="t" anchorCtr="0" forceAA="0" compatLnSpc="1">
            <a:prstTxWarp prst="textNoShape">
              <a:avLst/>
            </a:prstTxWarp>
            <a:noAutofit/>
          </a:bodyPr>
          <a:lstStyle/>
          <a:p>
            <a:pPr marL="0" indent="0">
              <a:buNone/>
            </a:pPr>
            <a:r>
              <a:rPr lang="en-US" sz="1100" dirty="0">
                <a:solidFill>
                  <a:schemeClr val="tx1"/>
                </a:solidFill>
              </a:rPr>
              <a:t>Provides </a:t>
            </a:r>
            <a:r>
              <a:rPr lang="en-US" sz="1100" b="1" dirty="0">
                <a:solidFill>
                  <a:schemeClr val="tx1"/>
                </a:solidFill>
              </a:rPr>
              <a:t>funding</a:t>
            </a:r>
            <a:r>
              <a:rPr lang="en-US" sz="1100" dirty="0">
                <a:solidFill>
                  <a:schemeClr val="tx1"/>
                </a:solidFill>
              </a:rPr>
              <a:t> to the ESP for installing solar home systems</a:t>
            </a:r>
          </a:p>
          <a:p>
            <a:pPr marL="0" indent="0">
              <a:buNone/>
            </a:pPr>
            <a:r>
              <a:rPr lang="en-US" sz="1100" b="1" dirty="0">
                <a:solidFill>
                  <a:schemeClr val="tx1"/>
                </a:solidFill>
              </a:rPr>
              <a:t>Receives payment from user</a:t>
            </a:r>
          </a:p>
        </p:txBody>
      </p:sp>
      <p:sp>
        <p:nvSpPr>
          <p:cNvPr id="9" name="Rectangle 8">
            <a:extLst>
              <a:ext uri="{FF2B5EF4-FFF2-40B4-BE49-F238E27FC236}">
                <a16:creationId xmlns:a16="http://schemas.microsoft.com/office/drawing/2014/main" id="{9CCDEB34-6C0A-08FF-C5C7-40205FD5EE6A}"/>
              </a:ext>
            </a:extLst>
          </p:cNvPr>
          <p:cNvSpPr/>
          <p:nvPr/>
        </p:nvSpPr>
        <p:spPr bwMode="gray">
          <a:xfrm>
            <a:off x="4894685" y="2958431"/>
            <a:ext cx="1946588" cy="1661975"/>
          </a:xfrm>
          <a:prstGeom prst="rect">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0" tIns="228600" rIns="228600" bIns="228600" numCol="1" spcCol="0" rtlCol="0" fromWordArt="0" anchor="t" anchorCtr="0" forceAA="0" compatLnSpc="1">
            <a:prstTxWarp prst="textNoShape">
              <a:avLst/>
            </a:prstTxWarp>
            <a:noAutofit/>
          </a:bodyPr>
          <a:lstStyle/>
          <a:p>
            <a:pPr marL="0" indent="0">
              <a:buNone/>
            </a:pPr>
            <a:r>
              <a:rPr lang="en-US" sz="1100" dirty="0">
                <a:solidFill>
                  <a:schemeClr val="tx1"/>
                </a:solidFill>
              </a:rPr>
              <a:t>Provides machine-to-machine tech and monitoring</a:t>
            </a:r>
          </a:p>
          <a:p>
            <a:pPr marL="0" indent="0">
              <a:buNone/>
            </a:pPr>
            <a:r>
              <a:rPr lang="en-US" sz="1100" b="1" dirty="0">
                <a:solidFill>
                  <a:schemeClr val="tx1"/>
                </a:solidFill>
              </a:rPr>
              <a:t>Provides mobile services </a:t>
            </a:r>
            <a:r>
              <a:rPr lang="en-US" sz="1100" dirty="0">
                <a:solidFill>
                  <a:schemeClr val="tx1"/>
                </a:solidFill>
              </a:rPr>
              <a:t>to enable payments</a:t>
            </a:r>
            <a:endParaRPr lang="en-US" sz="1100" b="1" dirty="0">
              <a:solidFill>
                <a:schemeClr val="tx1"/>
              </a:solidFill>
            </a:endParaRPr>
          </a:p>
        </p:txBody>
      </p:sp>
      <p:sp>
        <p:nvSpPr>
          <p:cNvPr id="10" name="Rectangle 9">
            <a:extLst>
              <a:ext uri="{FF2B5EF4-FFF2-40B4-BE49-F238E27FC236}">
                <a16:creationId xmlns:a16="http://schemas.microsoft.com/office/drawing/2014/main" id="{4FEE24AD-39B1-8F3B-A672-7B8D6115EACF}"/>
              </a:ext>
            </a:extLst>
          </p:cNvPr>
          <p:cNvSpPr/>
          <p:nvPr/>
        </p:nvSpPr>
        <p:spPr bwMode="gray">
          <a:xfrm>
            <a:off x="751623" y="2176575"/>
            <a:ext cx="1949884" cy="701683"/>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b="1">
                <a:solidFill>
                  <a:schemeClr val="bg1"/>
                </a:solidFill>
              </a:rPr>
              <a:t>Energy service provider</a:t>
            </a:r>
          </a:p>
        </p:txBody>
      </p:sp>
      <p:sp>
        <p:nvSpPr>
          <p:cNvPr id="12" name="Rectangle 11">
            <a:extLst>
              <a:ext uri="{FF2B5EF4-FFF2-40B4-BE49-F238E27FC236}">
                <a16:creationId xmlns:a16="http://schemas.microsoft.com/office/drawing/2014/main" id="{6E96BF62-7182-5C8D-7C8D-FB24CF6511DE}"/>
              </a:ext>
            </a:extLst>
          </p:cNvPr>
          <p:cNvSpPr/>
          <p:nvPr/>
        </p:nvSpPr>
        <p:spPr bwMode="gray">
          <a:xfrm>
            <a:off x="4891389" y="2176575"/>
            <a:ext cx="1949884" cy="701683"/>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b="1" dirty="0">
                <a:solidFill>
                  <a:schemeClr val="bg1"/>
                </a:solidFill>
              </a:rPr>
              <a:t>Mobile network operator</a:t>
            </a:r>
          </a:p>
        </p:txBody>
      </p:sp>
      <p:sp>
        <p:nvSpPr>
          <p:cNvPr id="13" name="Rectangle 12">
            <a:extLst>
              <a:ext uri="{FF2B5EF4-FFF2-40B4-BE49-F238E27FC236}">
                <a16:creationId xmlns:a16="http://schemas.microsoft.com/office/drawing/2014/main" id="{28338960-3774-C8E1-8189-E2DFA68BC2B1}"/>
              </a:ext>
            </a:extLst>
          </p:cNvPr>
          <p:cNvSpPr/>
          <p:nvPr/>
        </p:nvSpPr>
        <p:spPr bwMode="gray">
          <a:xfrm>
            <a:off x="2821506" y="2176575"/>
            <a:ext cx="1949884" cy="701683"/>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b="1">
                <a:solidFill>
                  <a:schemeClr val="bg1"/>
                </a:solidFill>
              </a:rPr>
              <a:t>Financier</a:t>
            </a:r>
          </a:p>
        </p:txBody>
      </p:sp>
      <p:grpSp>
        <p:nvGrpSpPr>
          <p:cNvPr id="14" name="btfpColumnHeaderBox398692">
            <a:extLst>
              <a:ext uri="{FF2B5EF4-FFF2-40B4-BE49-F238E27FC236}">
                <a16:creationId xmlns:a16="http://schemas.microsoft.com/office/drawing/2014/main" id="{20DEE029-8715-6D73-DD98-47101437B546}"/>
              </a:ext>
            </a:extLst>
          </p:cNvPr>
          <p:cNvGrpSpPr/>
          <p:nvPr>
            <p:custDataLst>
              <p:tags r:id="rId4"/>
            </p:custDataLst>
          </p:nvPr>
        </p:nvGrpSpPr>
        <p:grpSpPr>
          <a:xfrm>
            <a:off x="330200" y="1554480"/>
            <a:ext cx="6858000" cy="301752"/>
            <a:chOff x="330200" y="5032661"/>
            <a:chExt cx="3354391" cy="301752"/>
          </a:xfrm>
        </p:grpSpPr>
        <p:sp>
          <p:nvSpPr>
            <p:cNvPr id="15" name="btfpColumnHeaderBoxText398692">
              <a:extLst>
                <a:ext uri="{FF2B5EF4-FFF2-40B4-BE49-F238E27FC236}">
                  <a16:creationId xmlns:a16="http://schemas.microsoft.com/office/drawing/2014/main" id="{15C0F769-CE48-7058-6298-BF64AC54B597}"/>
                </a:ext>
              </a:extLst>
            </p:cNvPr>
            <p:cNvSpPr txBox="1"/>
            <p:nvPr/>
          </p:nvSpPr>
          <p:spPr bwMode="gray">
            <a:xfrm>
              <a:off x="330200" y="5032661"/>
              <a:ext cx="2973880" cy="288219"/>
            </a:xfrm>
            <a:prstGeom prst="rect">
              <a:avLst/>
            </a:prstGeom>
            <a:noFill/>
          </p:spPr>
          <p:txBody>
            <a:bodyPr vert="horz" wrap="square" lIns="36036" tIns="36036" rIns="36036" bIns="36036" rtlCol="0" anchor="b">
              <a:spAutoFit/>
            </a:bodyPr>
            <a:lstStyle/>
            <a:p>
              <a:pPr marL="0" indent="0">
                <a:spcBef>
                  <a:spcPts val="0"/>
                </a:spcBef>
                <a:buNone/>
              </a:pPr>
              <a:r>
                <a:rPr lang="en-US" sz="1400" b="1" dirty="0">
                  <a:solidFill>
                    <a:srgbClr val="000000"/>
                  </a:solidFill>
                </a:rPr>
                <a:t>Roles and responsibilities of different stakeholders</a:t>
              </a:r>
            </a:p>
          </p:txBody>
        </p:sp>
        <p:cxnSp>
          <p:nvCxnSpPr>
            <p:cNvPr id="18" name="btfpColumnHeaderBoxLine398692">
              <a:extLst>
                <a:ext uri="{FF2B5EF4-FFF2-40B4-BE49-F238E27FC236}">
                  <a16:creationId xmlns:a16="http://schemas.microsoft.com/office/drawing/2014/main" id="{2AB0E85F-77AB-931A-4337-3B50707B3D58}"/>
                </a:ext>
              </a:extLst>
            </p:cNvPr>
            <p:cNvCxnSpPr>
              <a:cxnSpLocks/>
            </p:cNvCxnSpPr>
            <p:nvPr/>
          </p:nvCxnSpPr>
          <p:spPr bwMode="gray">
            <a:xfrm>
              <a:off x="330200" y="5334413"/>
              <a:ext cx="3354391"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24F49879-6CFC-F9E4-6ECE-B27F6F1372F4}"/>
              </a:ext>
            </a:extLst>
          </p:cNvPr>
          <p:cNvSpPr/>
          <p:nvPr/>
        </p:nvSpPr>
        <p:spPr bwMode="gray">
          <a:xfrm>
            <a:off x="751623" y="2958430"/>
            <a:ext cx="1949884" cy="1661976"/>
          </a:xfrm>
          <a:prstGeom prst="rect">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0" tIns="228600" rIns="228600" bIns="228600" numCol="1" spcCol="0" rtlCol="0" fromWordArt="0" anchor="t" anchorCtr="0" forceAA="0" compatLnSpc="1">
            <a:prstTxWarp prst="textNoShape">
              <a:avLst/>
            </a:prstTxWarp>
            <a:noAutofit/>
          </a:bodyPr>
          <a:lstStyle/>
          <a:p>
            <a:pPr marL="0" indent="0">
              <a:buNone/>
            </a:pPr>
            <a:r>
              <a:rPr lang="en-US" sz="1100" dirty="0">
                <a:solidFill>
                  <a:schemeClr val="tx1"/>
                </a:solidFill>
              </a:rPr>
              <a:t>Provides </a:t>
            </a:r>
            <a:r>
              <a:rPr lang="en-US" sz="1100" b="1" dirty="0">
                <a:solidFill>
                  <a:schemeClr val="tx1"/>
                </a:solidFill>
              </a:rPr>
              <a:t>system components</a:t>
            </a:r>
            <a:r>
              <a:rPr lang="en-US" sz="1100" dirty="0">
                <a:solidFill>
                  <a:schemeClr val="tx1"/>
                </a:solidFill>
              </a:rPr>
              <a:t>, </a:t>
            </a:r>
            <a:r>
              <a:rPr lang="en-US" sz="1100" b="1" dirty="0">
                <a:solidFill>
                  <a:schemeClr val="tx1"/>
                </a:solidFill>
              </a:rPr>
              <a:t>installation</a:t>
            </a:r>
            <a:r>
              <a:rPr lang="en-US" sz="1100" dirty="0">
                <a:solidFill>
                  <a:schemeClr val="tx1"/>
                </a:solidFill>
              </a:rPr>
              <a:t>, and operations and management, and collects payments from customers</a:t>
            </a:r>
          </a:p>
        </p:txBody>
      </p:sp>
      <p:sp>
        <p:nvSpPr>
          <p:cNvPr id="20" name="Rectangle 19">
            <a:extLst>
              <a:ext uri="{FF2B5EF4-FFF2-40B4-BE49-F238E27FC236}">
                <a16:creationId xmlns:a16="http://schemas.microsoft.com/office/drawing/2014/main" id="{5D2C1473-1E54-0995-C35A-220E26D84168}"/>
              </a:ext>
            </a:extLst>
          </p:cNvPr>
          <p:cNvSpPr/>
          <p:nvPr/>
        </p:nvSpPr>
        <p:spPr bwMode="gray">
          <a:xfrm>
            <a:off x="751623" y="4700577"/>
            <a:ext cx="6089650" cy="956620"/>
          </a:xfrm>
          <a:prstGeom prst="rect">
            <a:avLst/>
          </a:prstGeom>
          <a:solidFill>
            <a:schemeClr val="tx2">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indent="0" algn="ctr">
              <a:spcBef>
                <a:spcPts val="900"/>
              </a:spcBef>
              <a:buNone/>
            </a:pPr>
            <a:r>
              <a:rPr lang="en-US" sz="1100" b="1" dirty="0">
                <a:solidFill>
                  <a:schemeClr val="tx1"/>
                </a:solidFill>
              </a:rPr>
              <a:t>Process: </a:t>
            </a:r>
            <a:r>
              <a:rPr lang="en-US" sz="1100" i="1" dirty="0">
                <a:solidFill>
                  <a:schemeClr val="tx1"/>
                </a:solidFill>
              </a:rPr>
              <a:t>Installation </a:t>
            </a:r>
            <a:r>
              <a:rPr lang="en-US" sz="1100" i="1" dirty="0">
                <a:solidFill>
                  <a:schemeClr val="tx1"/>
                </a:solidFill>
                <a:sym typeface="Wingdings" pitchFamily="2" charset="2"/>
              </a:rPr>
              <a:t> Payment by user with Mobile Money  Activation code sent by ESP  User input coded into PAYG  System unlocked for a set allowance</a:t>
            </a:r>
            <a:endParaRPr lang="en-US" sz="1100" i="1" dirty="0">
              <a:solidFill>
                <a:schemeClr val="tx1"/>
              </a:solidFill>
            </a:endParaRPr>
          </a:p>
        </p:txBody>
      </p:sp>
    </p:spTree>
    <p:custDataLst>
      <p:tags r:id="rId1"/>
    </p:custDataLst>
    <p:extLst>
      <p:ext uri="{BB962C8B-B14F-4D97-AF65-F5344CB8AC3E}">
        <p14:creationId xmlns:p14="http://schemas.microsoft.com/office/powerpoint/2010/main" val="32869914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37882528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347" imgH="348" progId="TCLayout.ActiveDocument.1">
                  <p:embed/>
                </p:oleObj>
              </mc:Choice>
              <mc:Fallback>
                <p:oleObj name="think-cell Slide" r:id="rId21" imgW="347" imgH="348" progId="TCLayout.ActiveDocument.1">
                  <p:embed/>
                  <p:pic>
                    <p:nvPicPr>
                      <p:cNvPr id="7" name="think-cell data - do not delete" hidden="1"/>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a:t>Commercial companies can install panels or buy electricity through a power purchasing agreement</a:t>
            </a:r>
          </a:p>
        </p:txBody>
      </p:sp>
      <p:grpSp>
        <p:nvGrpSpPr>
          <p:cNvPr id="22" name="btfpColumnHeaderBox216431"/>
          <p:cNvGrpSpPr/>
          <p:nvPr>
            <p:custDataLst>
              <p:tags r:id="rId3"/>
            </p:custDataLst>
          </p:nvPr>
        </p:nvGrpSpPr>
        <p:grpSpPr>
          <a:xfrm>
            <a:off x="7228567" y="1582174"/>
            <a:ext cx="4633233" cy="288219"/>
            <a:chOff x="7228568" y="1582174"/>
            <a:chExt cx="1184048" cy="288219"/>
          </a:xfrm>
        </p:grpSpPr>
        <p:sp>
          <p:nvSpPr>
            <p:cNvPr id="20" name="btfpColumnHeaderBoxText216431"/>
            <p:cNvSpPr txBox="1"/>
            <p:nvPr/>
          </p:nvSpPr>
          <p:spPr bwMode="gray">
            <a:xfrm>
              <a:off x="7228568" y="1582174"/>
              <a:ext cx="1184048" cy="288219"/>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PPA</a:t>
              </a:r>
            </a:p>
          </p:txBody>
        </p:sp>
        <p:cxnSp>
          <p:nvCxnSpPr>
            <p:cNvPr id="21" name="btfpColumnHeaderBoxLine216431"/>
            <p:cNvCxnSpPr/>
            <p:nvPr/>
          </p:nvCxnSpPr>
          <p:spPr bwMode="gray">
            <a:xfrm>
              <a:off x="7228568" y="1849020"/>
              <a:ext cx="118404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31" name="btfpColumnHeaderBox154527"/>
          <p:cNvGrpSpPr/>
          <p:nvPr>
            <p:custDataLst>
              <p:tags r:id="rId4"/>
            </p:custDataLst>
          </p:nvPr>
        </p:nvGrpSpPr>
        <p:grpSpPr>
          <a:xfrm>
            <a:off x="2054791" y="1582174"/>
            <a:ext cx="4633232" cy="288219"/>
            <a:chOff x="2054792" y="1582174"/>
            <a:chExt cx="1184048" cy="288219"/>
          </a:xfrm>
        </p:grpSpPr>
        <p:sp>
          <p:nvSpPr>
            <p:cNvPr id="29" name="btfpColumnHeaderBoxText154527"/>
            <p:cNvSpPr txBox="1"/>
            <p:nvPr/>
          </p:nvSpPr>
          <p:spPr bwMode="gray">
            <a:xfrm>
              <a:off x="2054792" y="1582174"/>
              <a:ext cx="1184048" cy="288219"/>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On-site solar installation</a:t>
              </a:r>
            </a:p>
          </p:txBody>
        </p:sp>
        <p:cxnSp>
          <p:nvCxnSpPr>
            <p:cNvPr id="30" name="btfpColumnHeaderBoxLine154527"/>
            <p:cNvCxnSpPr/>
            <p:nvPr/>
          </p:nvCxnSpPr>
          <p:spPr bwMode="gray">
            <a:xfrm>
              <a:off x="2054792" y="1849020"/>
              <a:ext cx="118404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pic>
        <p:nvPicPr>
          <p:cNvPr id="36888" name="btfpPhotoGeneric110527" descr="person in orange long sleeve shirt writing on white paper"/>
          <p:cNvPicPr>
            <a:picLocks noChangeAspect="1" noChangeArrowheads="1"/>
          </p:cNvPicPr>
          <p:nvPr>
            <p:custDataLst>
              <p:tags r:id="rId5"/>
            </p:custDataLst>
          </p:nvPr>
        </p:nvPicPr>
        <p:blipFill>
          <a:blip r:embed="rId23" cstate="screen">
            <a:extLst>
              <a:ext uri="{28A0092B-C50C-407E-A947-70E740481C1C}">
                <a14:useLocalDpi xmlns:a14="http://schemas.microsoft.com/office/drawing/2010/main"/>
              </a:ext>
            </a:extLst>
          </a:blip>
          <a:srcRect/>
          <a:stretch>
            <a:fillRect/>
          </a:stretch>
        </p:blipFill>
        <p:spPr bwMode="auto">
          <a:xfrm>
            <a:off x="7232467" y="1952186"/>
            <a:ext cx="4631822" cy="1108529"/>
          </a:xfrm>
          <a:prstGeom prst="rect">
            <a:avLst/>
          </a:prstGeom>
          <a:noFill/>
          <a:extLst>
            <a:ext uri="{909E8E84-426E-40DD-AFC4-6F175D3DCCD1}">
              <a14:hiddenFill xmlns:a14="http://schemas.microsoft.com/office/drawing/2010/main">
                <a:solidFill>
                  <a:srgbClr val="FFFFFF"/>
                </a:solidFill>
              </a14:hiddenFill>
            </a:ext>
          </a:extLst>
        </p:spPr>
      </p:pic>
      <p:pic>
        <p:nvPicPr>
          <p:cNvPr id="36892" name="btfpPhotoGeneric872972" descr="File:Commercial Solar PV.jpg"/>
          <p:cNvPicPr>
            <a:picLocks noChangeAspect="1" noChangeArrowheads="1"/>
          </p:cNvPicPr>
          <p:nvPr>
            <p:custDataLst>
              <p:tags r:id="rId6"/>
            </p:custDataLst>
          </p:nvPr>
        </p:nvPicPr>
        <p:blipFill>
          <a:blip r:embed="rId24" cstate="screen">
            <a:extLst>
              <a:ext uri="{28A0092B-C50C-407E-A947-70E740481C1C}">
                <a14:useLocalDpi xmlns:a14="http://schemas.microsoft.com/office/drawing/2010/main"/>
              </a:ext>
            </a:extLst>
          </a:blip>
          <a:srcRect/>
          <a:stretch>
            <a:fillRect/>
          </a:stretch>
        </p:blipFill>
        <p:spPr bwMode="auto">
          <a:xfrm>
            <a:off x="2055660" y="1952091"/>
            <a:ext cx="4632325" cy="1108509"/>
          </a:xfrm>
          <a:prstGeom prst="rect">
            <a:avLst/>
          </a:prstGeom>
          <a:noFill/>
          <a:extLst>
            <a:ext uri="{909E8E84-426E-40DD-AFC4-6F175D3DCCD1}">
              <a14:hiddenFill xmlns:a14="http://schemas.microsoft.com/office/drawing/2010/main">
                <a:solidFill>
                  <a:srgbClr val="FFFFFF"/>
                </a:solidFill>
              </a14:hiddenFill>
            </a:ext>
          </a:extLst>
        </p:spPr>
      </p:pic>
      <p:sp>
        <p:nvSpPr>
          <p:cNvPr id="55" name="CommentBox"/>
          <p:cNvSpPr/>
          <p:nvPr/>
        </p:nvSpPr>
        <p:spPr bwMode="gray">
          <a:xfrm>
            <a:off x="10068689" y="2903255"/>
            <a:ext cx="1782757" cy="147268"/>
          </a:xfrm>
          <a:prstGeom prst="wedgeRoundRectCallout">
            <a:avLst>
              <a:gd name="adj1" fmla="val -19641"/>
              <a:gd name="adj2" fmla="val 15816"/>
              <a:gd name="adj3" fmla="val 16667"/>
            </a:avLst>
          </a:prstGeom>
          <a:solidFill>
            <a:srgbClr val="E9CD49"/>
          </a:solidFill>
          <a:ln w="9525" cap="flat" cmpd="sng" algn="ctr">
            <a:noFill/>
            <a:prstDash val="solid"/>
            <a:miter lim="800000"/>
          </a:ln>
          <a:effectLst/>
          <a:extLst>
            <a:ext uri="{91240B29-F687-4F45-9708-019B960494DF}">
              <a14:hiddenLine xmlns:a14="http://schemas.microsoft.com/office/drawing/2010/main" w="9525" cap="flat" cmpd="sng" algn="ctr">
                <a:solidFill>
                  <a:srgbClr val="FFFFFF"/>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No attribution required</a:t>
            </a:r>
          </a:p>
        </p:txBody>
      </p:sp>
      <p:sp>
        <p:nvSpPr>
          <p:cNvPr id="56" name="CommentBox"/>
          <p:cNvSpPr/>
          <p:nvPr/>
        </p:nvSpPr>
        <p:spPr bwMode="gray">
          <a:xfrm>
            <a:off x="4903793" y="2903255"/>
            <a:ext cx="1782757" cy="147268"/>
          </a:xfrm>
          <a:prstGeom prst="wedgeRoundRectCallout">
            <a:avLst>
              <a:gd name="adj1" fmla="val -19641"/>
              <a:gd name="adj2" fmla="val 15816"/>
              <a:gd name="adj3" fmla="val 16667"/>
            </a:avLst>
          </a:prstGeom>
          <a:solidFill>
            <a:srgbClr val="E9CD49"/>
          </a:solidFill>
          <a:ln w="9525" cap="flat" cmpd="sng" algn="ctr">
            <a:noFill/>
            <a:prstDash val="solid"/>
            <a:miter lim="800000"/>
          </a:ln>
          <a:effectLst/>
          <a:extLst>
            <a:ext uri="{91240B29-F687-4F45-9708-019B960494DF}">
              <a14:hiddenLine xmlns:a14="http://schemas.microsoft.com/office/drawing/2010/main" w="9525" cap="flat" cmpd="sng" algn="ctr">
                <a:solidFill>
                  <a:srgbClr val="FFFFFF"/>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Attribution required</a:t>
            </a:r>
          </a:p>
        </p:txBody>
      </p:sp>
      <p:grpSp>
        <p:nvGrpSpPr>
          <p:cNvPr id="2" name="Group 1"/>
          <p:cNvGrpSpPr/>
          <p:nvPr/>
        </p:nvGrpSpPr>
        <p:grpSpPr>
          <a:xfrm>
            <a:off x="216568" y="3113502"/>
            <a:ext cx="11645233" cy="1296115"/>
            <a:chOff x="216568" y="3213115"/>
            <a:chExt cx="11645233" cy="1296115"/>
          </a:xfrm>
        </p:grpSpPr>
        <p:grpSp>
          <p:nvGrpSpPr>
            <p:cNvPr id="57" name="btfpRowHeaderBox688339"/>
            <p:cNvGrpSpPr/>
            <p:nvPr>
              <p:custDataLst>
                <p:tags r:id="rId16"/>
              </p:custDataLst>
            </p:nvPr>
          </p:nvGrpSpPr>
          <p:grpSpPr>
            <a:xfrm>
              <a:off x="216568" y="3213115"/>
              <a:ext cx="1297680" cy="1296115"/>
              <a:chOff x="216568" y="3213115"/>
              <a:chExt cx="1297680" cy="972979"/>
            </a:xfrm>
          </p:grpSpPr>
          <p:sp>
            <p:nvSpPr>
              <p:cNvPr id="39" name="btfpRowHeaderBoxText688339"/>
              <p:cNvSpPr txBox="1"/>
              <p:nvPr/>
            </p:nvSpPr>
            <p:spPr bwMode="gray">
              <a:xfrm>
                <a:off x="216568" y="3213115"/>
                <a:ext cx="1297680" cy="972979"/>
              </a:xfrm>
              <a:prstGeom prst="rect">
                <a:avLst/>
              </a:prstGeom>
              <a:noFill/>
            </p:spPr>
            <p:txBody>
              <a:bodyPr vert="horz" wrap="square" lIns="36036" tIns="36036" rIns="180181" bIns="36036" rtlCol="0" anchor="t">
                <a:no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Description</a:t>
                </a:r>
              </a:p>
            </p:txBody>
          </p:sp>
          <p:cxnSp>
            <p:nvCxnSpPr>
              <p:cNvPr id="43" name="btfpRowHeaderBoxLine688339"/>
              <p:cNvCxnSpPr/>
              <p:nvPr/>
            </p:nvCxnSpPr>
            <p:spPr bwMode="gray">
              <a:xfrm>
                <a:off x="1514248" y="3213115"/>
                <a:ext cx="0" cy="972979"/>
              </a:xfrm>
              <a:prstGeom prst="line">
                <a:avLst/>
              </a:prstGeom>
              <a:ln w="152400"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59" name="btfpBulletedList208367"/>
            <p:cNvSpPr txBox="1"/>
            <p:nvPr>
              <p:custDataLst>
                <p:tags r:id="rId17"/>
              </p:custDataLst>
            </p:nvPr>
          </p:nvSpPr>
          <p:spPr bwMode="gray">
            <a:xfrm>
              <a:off x="7228568" y="3213115"/>
              <a:ext cx="4633233" cy="1296115"/>
            </a:xfrm>
            <a:prstGeom prst="rect">
              <a:avLst/>
            </a:prstGeom>
            <a:noFill/>
          </p:spPr>
          <p:txBody>
            <a:bodyPr vert="horz" wrap="square" lIns="36000" tIns="36000" rIns="36000" bIns="36000" rtlCol="0">
              <a:spAutoFit/>
            </a:bodyPr>
            <a:lstStyle/>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An </a:t>
              </a:r>
              <a:r>
                <a:rPr kumimoji="0" lang="en-US" sz="1200" b="1" i="0" u="none" strike="noStrike" kern="1200" cap="none" spc="0" normalizeH="0" baseline="0" noProof="0">
                  <a:ln>
                    <a:noFill/>
                  </a:ln>
                  <a:solidFill>
                    <a:srgbClr val="000000"/>
                  </a:solidFill>
                  <a:effectLst/>
                  <a:uLnTx/>
                  <a:uFillTx/>
                  <a:latin typeface="Arial"/>
                  <a:ea typeface="+mn-ea"/>
                  <a:cs typeface="+mn-cs"/>
                </a:rPr>
                <a:t>agreement between a company </a:t>
              </a:r>
              <a:r>
                <a:rPr kumimoji="0" lang="en-US" sz="1200" b="0" i="0" u="none" strike="noStrike" kern="1200" cap="none" spc="0" normalizeH="0" baseline="0" noProof="0">
                  <a:ln>
                    <a:noFill/>
                  </a:ln>
                  <a:solidFill>
                    <a:srgbClr val="000000"/>
                  </a:solidFill>
                  <a:effectLst/>
                  <a:uLnTx/>
                  <a:uFillTx/>
                  <a:latin typeface="Arial"/>
                  <a:ea typeface="+mn-ea"/>
                  <a:cs typeface="+mn-cs"/>
                </a:rPr>
                <a:t>and </a:t>
              </a:r>
              <a:r>
                <a:rPr kumimoji="0" lang="en-US" sz="1200" b="1" i="0" u="none" strike="noStrike" kern="1200" cap="none" spc="0" normalizeH="0" baseline="0" noProof="0">
                  <a:ln>
                    <a:noFill/>
                  </a:ln>
                  <a:solidFill>
                    <a:srgbClr val="000000"/>
                  </a:solidFill>
                  <a:effectLst/>
                  <a:uLnTx/>
                  <a:uFillTx/>
                  <a:latin typeface="Arial"/>
                  <a:ea typeface="+mn-ea"/>
                  <a:cs typeface="+mn-cs"/>
                </a:rPr>
                <a:t>an owner of a solar installation </a:t>
              </a:r>
              <a:r>
                <a:rPr kumimoji="0" lang="en-US" sz="1200" b="0" i="0" u="none" strike="noStrike" kern="1200" cap="none" spc="0" normalizeH="0" baseline="0" noProof="0">
                  <a:ln>
                    <a:noFill/>
                  </a:ln>
                  <a:solidFill>
                    <a:srgbClr val="000000"/>
                  </a:solidFill>
                  <a:effectLst/>
                  <a:uLnTx/>
                  <a:uFillTx/>
                  <a:latin typeface="Arial"/>
                  <a:ea typeface="+mn-ea"/>
                  <a:cs typeface="+mn-cs"/>
                </a:rPr>
                <a:t>(e.g., a utility or a financial institution) to </a:t>
              </a:r>
              <a:r>
                <a:rPr kumimoji="0" lang="en-US" sz="1200" b="1" i="0" u="none" strike="noStrike" kern="1200" cap="none" spc="0" normalizeH="0" baseline="0" noProof="0">
                  <a:ln>
                    <a:noFill/>
                  </a:ln>
                  <a:solidFill>
                    <a:srgbClr val="000000"/>
                  </a:solidFill>
                  <a:effectLst/>
                  <a:uLnTx/>
                  <a:uFillTx/>
                  <a:latin typeface="Arial"/>
                  <a:ea typeface="+mn-ea"/>
                  <a:cs typeface="+mn-cs"/>
                </a:rPr>
                <a:t>buy energy directly</a:t>
              </a:r>
              <a:r>
                <a:rPr kumimoji="0" lang="en-US" sz="1200" i="0" u="none" strike="noStrike" kern="1200" cap="none" spc="0" normalizeH="0" baseline="0" noProof="0">
                  <a:ln>
                    <a:noFill/>
                  </a:ln>
                  <a:solidFill>
                    <a:srgbClr val="000000"/>
                  </a:solidFill>
                  <a:effectLst/>
                  <a:uLnTx/>
                  <a:uFillTx/>
                  <a:latin typeface="Arial"/>
                  <a:ea typeface="+mn-ea"/>
                  <a:cs typeface="+mn-cs"/>
                </a:rPr>
                <a:t>.</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This </a:t>
              </a:r>
              <a:r>
                <a:rPr kumimoji="0" lang="en-US" sz="1200" b="1" i="0" u="none" strike="noStrike" kern="1200" cap="none" spc="0" normalizeH="0" baseline="0" noProof="0">
                  <a:ln>
                    <a:noFill/>
                  </a:ln>
                  <a:solidFill>
                    <a:srgbClr val="000000"/>
                  </a:solidFill>
                  <a:effectLst/>
                  <a:uLnTx/>
                  <a:uFillTx/>
                  <a:latin typeface="Arial"/>
                  <a:ea typeface="+mn-ea"/>
                  <a:cs typeface="+mn-cs"/>
                </a:rPr>
                <a:t>long-term agreement </a:t>
              </a:r>
              <a:r>
                <a:rPr kumimoji="0" lang="en-US" sz="1200" b="0" i="0" u="none" strike="noStrike" kern="1200" cap="none" spc="0" normalizeH="0" baseline="0" noProof="0">
                  <a:ln>
                    <a:noFill/>
                  </a:ln>
                  <a:solidFill>
                    <a:srgbClr val="000000"/>
                  </a:solidFill>
                  <a:effectLst/>
                  <a:uLnTx/>
                  <a:uFillTx/>
                  <a:latin typeface="Arial"/>
                  <a:ea typeface="+mn-ea"/>
                  <a:cs typeface="+mn-cs"/>
                </a:rPr>
                <a:t>locks in a </a:t>
              </a:r>
              <a:r>
                <a:rPr kumimoji="0" lang="en-US" sz="1200" b="1" i="0" u="none" strike="noStrike" kern="1200" cap="none" spc="0" normalizeH="0" baseline="0" noProof="0">
                  <a:ln>
                    <a:noFill/>
                  </a:ln>
                  <a:solidFill>
                    <a:srgbClr val="000000"/>
                  </a:solidFill>
                  <a:effectLst/>
                  <a:uLnTx/>
                  <a:uFillTx/>
                  <a:latin typeface="Arial"/>
                  <a:ea typeface="+mn-ea"/>
                  <a:cs typeface="+mn-cs"/>
                </a:rPr>
                <a:t>fixed rate</a:t>
              </a:r>
              <a:r>
                <a:rPr kumimoji="0" lang="en-US" sz="1200" b="0" i="0" u="none" strike="noStrike" kern="1200" cap="none" spc="0" normalizeH="0" baseline="0" noProof="0">
                  <a:ln>
                    <a:noFill/>
                  </a:ln>
                  <a:solidFill>
                    <a:srgbClr val="000000"/>
                  </a:solidFill>
                  <a:effectLst/>
                  <a:uLnTx/>
                  <a:uFillTx/>
                  <a:latin typeface="Arial"/>
                  <a:ea typeface="+mn-ea"/>
                  <a:cs typeface="+mn-cs"/>
                </a:rPr>
                <a:t>, ensuring </a:t>
              </a:r>
              <a:r>
                <a:rPr kumimoji="0" lang="en-US" sz="1200" b="1" i="0" u="none" strike="noStrike" kern="1200" cap="none" spc="0" normalizeH="0" baseline="0" noProof="0">
                  <a:ln>
                    <a:noFill/>
                  </a:ln>
                  <a:solidFill>
                    <a:srgbClr val="000000"/>
                  </a:solidFill>
                  <a:effectLst/>
                  <a:uLnTx/>
                  <a:uFillTx/>
                  <a:latin typeface="Arial"/>
                  <a:ea typeface="+mn-ea"/>
                  <a:cs typeface="+mn-cs"/>
                </a:rPr>
                <a:t>stability for the provider </a:t>
              </a:r>
              <a:r>
                <a:rPr kumimoji="0" lang="en-US" sz="1200" b="0" i="0" u="none" strike="noStrike" kern="1200" cap="none" spc="0" normalizeH="0" baseline="0" noProof="0">
                  <a:ln>
                    <a:noFill/>
                  </a:ln>
                  <a:solidFill>
                    <a:srgbClr val="000000"/>
                  </a:solidFill>
                  <a:effectLst/>
                  <a:uLnTx/>
                  <a:uFillTx/>
                  <a:latin typeface="Arial"/>
                  <a:ea typeface="+mn-ea"/>
                  <a:cs typeface="+mn-cs"/>
                </a:rPr>
                <a:t>and often </a:t>
              </a:r>
              <a:r>
                <a:rPr kumimoji="0" lang="en-US" sz="1200" b="1" i="0" u="none" strike="noStrike" kern="1200" cap="none" spc="0" normalizeH="0" baseline="0" noProof="0">
                  <a:ln>
                    <a:noFill/>
                  </a:ln>
                  <a:solidFill>
                    <a:srgbClr val="000000"/>
                  </a:solidFill>
                  <a:effectLst/>
                  <a:uLnTx/>
                  <a:uFillTx/>
                  <a:latin typeface="Arial"/>
                  <a:ea typeface="+mn-ea"/>
                  <a:cs typeface="+mn-cs"/>
                </a:rPr>
                <a:t>securing discounted rates for the buyer </a:t>
              </a:r>
              <a:r>
                <a:rPr kumimoji="0" lang="en-US" sz="1200" b="0" i="0" u="none" strike="noStrike" kern="1200" cap="none" spc="0" normalizeH="0" baseline="0" noProof="0">
                  <a:ln>
                    <a:noFill/>
                  </a:ln>
                  <a:solidFill>
                    <a:srgbClr val="000000"/>
                  </a:solidFill>
                  <a:effectLst/>
                  <a:uLnTx/>
                  <a:uFillTx/>
                  <a:latin typeface="Arial"/>
                  <a:ea typeface="+mn-ea"/>
                  <a:cs typeface="+mn-cs"/>
                </a:rPr>
                <a:t>compared to current wholesale prices.</a:t>
              </a:r>
            </a:p>
          </p:txBody>
        </p:sp>
        <p:sp>
          <p:nvSpPr>
            <p:cNvPr id="69" name="btfpBulletedList208367"/>
            <p:cNvSpPr txBox="1"/>
            <p:nvPr>
              <p:custDataLst>
                <p:tags r:id="rId18"/>
              </p:custDataLst>
            </p:nvPr>
          </p:nvSpPr>
          <p:spPr bwMode="gray">
            <a:xfrm>
              <a:off x="2052476" y="3213115"/>
              <a:ext cx="4714083" cy="1296115"/>
            </a:xfrm>
            <a:prstGeom prst="rect">
              <a:avLst/>
            </a:prstGeom>
            <a:noFill/>
          </p:spPr>
          <p:txBody>
            <a:bodyPr vert="horz" wrap="square" lIns="36000" tIns="36000" rIns="36000" bIns="36000" rtlCol="0">
              <a:spAutoFit/>
            </a:bodyPr>
            <a:lstStyle/>
            <a:p>
              <a:pPr marL="177800" marR="0" lvl="0" indent="-177800" algn="l" defTabSz="711200" rtl="0" eaLnBrk="1" fontAlgn="auto" latinLnBrk="0" hangingPunct="1">
                <a:lnSpc>
                  <a:spcPct val="100000"/>
                </a:lnSpc>
                <a:spcBef>
                  <a:spcPts val="900"/>
                </a:spcBef>
                <a:spcAft>
                  <a:spcPts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Companies can </a:t>
              </a:r>
              <a:r>
                <a:rPr kumimoji="0" lang="en-US" sz="1200" b="1" i="0" u="none" strike="noStrike" kern="1200" cap="none" spc="0" normalizeH="0" baseline="0" noProof="0" dirty="0">
                  <a:ln>
                    <a:noFill/>
                  </a:ln>
                  <a:solidFill>
                    <a:srgbClr val="000000"/>
                  </a:solidFill>
                  <a:effectLst/>
                  <a:uLnTx/>
                  <a:uFillTx/>
                  <a:latin typeface="Arial"/>
                  <a:ea typeface="+mn-ea"/>
                  <a:cs typeface="+mn-cs"/>
                </a:rPr>
                <a:t>deploy larger solar systems on their properties </a:t>
              </a:r>
              <a:r>
                <a:rPr kumimoji="0" lang="en-US" sz="1200" b="0" i="0" u="none" strike="noStrike" kern="1200" cap="none" spc="0" normalizeH="0" baseline="0" noProof="0" dirty="0">
                  <a:ln>
                    <a:noFill/>
                  </a:ln>
                  <a:solidFill>
                    <a:srgbClr val="000000"/>
                  </a:solidFill>
                  <a:effectLst/>
                  <a:uLnTx/>
                  <a:uFillTx/>
                  <a:latin typeface="Arial"/>
                  <a:ea typeface="+mn-ea"/>
                  <a:cs typeface="+mn-cs"/>
                </a:rPr>
                <a:t>(e.g., flat roofs of manufacturing halls) </a:t>
              </a:r>
              <a:r>
                <a:rPr kumimoji="0" lang="en-US" sz="1200" b="1" i="0" u="none" strike="noStrike" kern="1200" cap="none" spc="0" normalizeH="0" baseline="0" noProof="0" dirty="0">
                  <a:ln>
                    <a:noFill/>
                  </a:ln>
                  <a:solidFill>
                    <a:srgbClr val="000000"/>
                  </a:solidFill>
                  <a:effectLst/>
                  <a:uLnTx/>
                  <a:uFillTx/>
                  <a:latin typeface="Arial"/>
                  <a:ea typeface="+mn-ea"/>
                  <a:cs typeface="+mn-cs"/>
                </a:rPr>
                <a:t>typically around ~500 kW</a:t>
              </a:r>
              <a:r>
                <a:rPr kumimoji="0" lang="en-US" sz="1200" b="0" i="0" u="none" strike="noStrike" kern="1200" cap="none" spc="0" normalizeH="0" baseline="0" noProof="0" dirty="0">
                  <a:ln>
                    <a:noFill/>
                  </a:ln>
                  <a:solidFill>
                    <a:srgbClr val="000000"/>
                  </a:solidFill>
                  <a:effectLst/>
                  <a:uLnTx/>
                  <a:uFillTx/>
                  <a:latin typeface="Arial"/>
                  <a:ea typeface="+mn-ea"/>
                  <a:cs typeface="+mn-cs"/>
                </a:rPr>
                <a:t>, in contrast to 5 to 20 kW for residential setups.</a:t>
              </a:r>
            </a:p>
            <a:p>
              <a:pPr marL="177800" marR="0" lvl="0" indent="-177800" algn="l" defTabSz="711200" rtl="0" eaLnBrk="1" fontAlgn="auto" latinLnBrk="0" hangingPunct="1">
                <a:lnSpc>
                  <a:spcPct val="100000"/>
                </a:lnSpc>
                <a:spcBef>
                  <a:spcPts val="900"/>
                </a:spcBef>
                <a:spcAft>
                  <a:spcPts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These systems often operate </a:t>
              </a:r>
              <a:r>
                <a:rPr lang="en-US" sz="1200" b="1" dirty="0">
                  <a:solidFill>
                    <a:srgbClr val="000000"/>
                  </a:solidFill>
                  <a:latin typeface="Arial"/>
                </a:rPr>
                <a:t>“</a:t>
              </a:r>
              <a:r>
                <a:rPr kumimoji="0" lang="en-US" sz="1200" b="1" i="0" u="none" strike="noStrike" kern="1200" cap="none" spc="0" normalizeH="0" baseline="0" noProof="0" dirty="0">
                  <a:ln>
                    <a:noFill/>
                  </a:ln>
                  <a:solidFill>
                    <a:srgbClr val="000000"/>
                  </a:solidFill>
                  <a:effectLst/>
                  <a:uLnTx/>
                  <a:uFillTx/>
                  <a:latin typeface="Arial"/>
                  <a:ea typeface="+mn-ea"/>
                  <a:cs typeface="+mn-cs"/>
                </a:rPr>
                <a:t>behind the meter</a:t>
              </a:r>
              <a:r>
                <a:rPr kumimoji="0" lang="en-US" sz="1200" b="0" i="0" u="none" strike="noStrike" kern="1200" cap="none" spc="0" normalizeH="0" baseline="0" noProof="0" dirty="0">
                  <a:ln>
                    <a:noFill/>
                  </a:ln>
                  <a:solidFill>
                    <a:srgbClr val="000000"/>
                  </a:solidFill>
                  <a:effectLst/>
                  <a:uLnTx/>
                  <a:uFillTx/>
                  <a:latin typeface="Arial"/>
                  <a:ea typeface="+mn-ea"/>
                  <a:cs typeface="+mn-cs"/>
                </a:rPr>
                <a:t>,” with </a:t>
              </a:r>
              <a:r>
                <a:rPr kumimoji="0" lang="en-US" sz="1200" i="0" u="none" strike="noStrike" kern="1200" cap="none" spc="0" normalizeH="0" baseline="0" noProof="0" dirty="0">
                  <a:ln>
                    <a:noFill/>
                  </a:ln>
                  <a:solidFill>
                    <a:srgbClr val="000000"/>
                  </a:solidFill>
                  <a:effectLst/>
                  <a:uLnTx/>
                  <a:uFillTx/>
                  <a:latin typeface="Arial"/>
                  <a:ea typeface="+mn-ea"/>
                  <a:cs typeface="+mn-cs"/>
                </a:rPr>
                <a:t>energy either </a:t>
              </a:r>
              <a:r>
                <a:rPr kumimoji="0" lang="en-US" sz="1200" b="1" i="0" u="none" strike="noStrike" kern="1200" cap="none" spc="0" normalizeH="0" baseline="0" noProof="0" dirty="0">
                  <a:ln>
                    <a:noFill/>
                  </a:ln>
                  <a:solidFill>
                    <a:srgbClr val="000000"/>
                  </a:solidFill>
                  <a:effectLst/>
                  <a:uLnTx/>
                  <a:uFillTx/>
                  <a:latin typeface="Arial"/>
                  <a:ea typeface="+mn-ea"/>
                  <a:cs typeface="+mn-cs"/>
                </a:rPr>
                <a:t>consumed on site </a:t>
              </a:r>
              <a:r>
                <a:rPr kumimoji="0" lang="en-US" sz="1200" i="0" u="none" strike="noStrike" kern="1200" cap="none" spc="0" normalizeH="0" baseline="0" noProof="0" dirty="0">
                  <a:ln>
                    <a:noFill/>
                  </a:ln>
                  <a:solidFill>
                    <a:srgbClr val="000000"/>
                  </a:solidFill>
                  <a:effectLst/>
                  <a:uLnTx/>
                  <a:uFillTx/>
                  <a:latin typeface="Arial"/>
                  <a:ea typeface="+mn-ea"/>
                  <a:cs typeface="+mn-cs"/>
                </a:rPr>
                <a:t>or </a:t>
              </a:r>
              <a:r>
                <a:rPr kumimoji="0" lang="en-US" sz="1200" b="1" i="0" u="none" strike="noStrike" kern="1200" cap="none" spc="0" normalizeH="0" baseline="0" noProof="0" dirty="0">
                  <a:ln>
                    <a:noFill/>
                  </a:ln>
                  <a:solidFill>
                    <a:srgbClr val="000000"/>
                  </a:solidFill>
                  <a:effectLst/>
                  <a:uLnTx/>
                  <a:uFillTx/>
                  <a:latin typeface="Arial"/>
                  <a:ea typeface="+mn-ea"/>
                  <a:cs typeface="+mn-cs"/>
                </a:rPr>
                <a:t>sold back to the grid </a:t>
              </a:r>
              <a:r>
                <a:rPr kumimoji="0" lang="en-US" sz="1200" i="0" u="none" strike="noStrike" kern="1200" cap="none" spc="0" normalizeH="0" baseline="0" noProof="0" dirty="0">
                  <a:ln>
                    <a:noFill/>
                  </a:ln>
                  <a:solidFill>
                    <a:srgbClr val="000000"/>
                  </a:solidFill>
                  <a:effectLst/>
                  <a:uLnTx/>
                  <a:uFillTx/>
                  <a:latin typeface="Arial"/>
                  <a:ea typeface="+mn-ea"/>
                  <a:cs typeface="+mn-cs"/>
                </a:rPr>
                <a:t>with </a:t>
              </a:r>
              <a:r>
                <a:rPr lang="en-US" sz="1200" b="1" dirty="0">
                  <a:solidFill>
                    <a:srgbClr val="000000"/>
                  </a:solidFill>
                  <a:latin typeface="Arial"/>
                </a:rPr>
                <a:t>f</a:t>
              </a:r>
              <a:r>
                <a:rPr kumimoji="0" lang="en-US" sz="1200" b="1" i="0" u="none" strike="noStrike" kern="1200" cap="none" spc="0" normalizeH="0" baseline="0" noProof="0" dirty="0" err="1">
                  <a:ln>
                    <a:noFill/>
                  </a:ln>
                  <a:solidFill>
                    <a:srgbClr val="000000"/>
                  </a:solidFill>
                  <a:effectLst/>
                  <a:uLnTx/>
                  <a:uFillTx/>
                  <a:latin typeface="Arial"/>
                  <a:ea typeface="+mn-ea"/>
                  <a:cs typeface="+mn-cs"/>
                </a:rPr>
                <a:t>eed</a:t>
              </a:r>
              <a:r>
                <a:rPr kumimoji="0" lang="en-US" sz="1200" b="1" i="0" u="none" strike="noStrike" kern="1200" cap="none" spc="0" normalizeH="0" baseline="0" noProof="0" dirty="0">
                  <a:ln>
                    <a:noFill/>
                  </a:ln>
                  <a:solidFill>
                    <a:srgbClr val="000000"/>
                  </a:solidFill>
                  <a:effectLst/>
                  <a:uLnTx/>
                  <a:uFillTx/>
                  <a:latin typeface="Arial"/>
                  <a:ea typeface="+mn-ea"/>
                  <a:cs typeface="+mn-cs"/>
                </a:rPr>
                <a:t>-in </a:t>
              </a:r>
              <a:r>
                <a:rPr lang="en-US" sz="1200" b="1" dirty="0">
                  <a:solidFill>
                    <a:srgbClr val="000000"/>
                  </a:solidFill>
                  <a:latin typeface="Arial"/>
                </a:rPr>
                <a:t>t</a:t>
              </a:r>
              <a:r>
                <a:rPr kumimoji="0" lang="en-US" sz="1200" b="1" i="0" u="none" strike="noStrike" kern="1200" cap="none" spc="0" normalizeH="0" baseline="0" noProof="0" dirty="0" err="1">
                  <a:ln>
                    <a:noFill/>
                  </a:ln>
                  <a:solidFill>
                    <a:srgbClr val="000000"/>
                  </a:solidFill>
                  <a:effectLst/>
                  <a:uLnTx/>
                  <a:uFillTx/>
                  <a:latin typeface="Arial"/>
                  <a:ea typeface="+mn-ea"/>
                  <a:cs typeface="+mn-cs"/>
                </a:rPr>
                <a:t>ariffs</a:t>
              </a:r>
              <a:r>
                <a:rPr kumimoji="0" lang="en-US" sz="1200" i="0" u="none" strike="noStrike" kern="1200" cap="none" spc="0" normalizeH="0" baseline="0" noProof="0" dirty="0">
                  <a:ln>
                    <a:noFill/>
                  </a:ln>
                  <a:solidFill>
                    <a:srgbClr val="000000"/>
                  </a:solidFill>
                  <a:effectLst/>
                  <a:uLnTx/>
                  <a:uFillTx/>
                  <a:latin typeface="Arial"/>
                  <a:ea typeface="+mn-ea"/>
                  <a:cs typeface="+mn-cs"/>
                </a:rPr>
                <a:t>.</a:t>
              </a:r>
            </a:p>
          </p:txBody>
        </p:sp>
      </p:grpSp>
      <p:pic>
        <p:nvPicPr>
          <p:cNvPr id="75" name="btfpPhotoGeneric110527" descr="person in orange long sleeve shirt writing on white paper"/>
          <p:cNvPicPr>
            <a:picLocks noChangeAspect="1" noChangeArrowheads="1"/>
          </p:cNvPicPr>
          <p:nvPr>
            <p:custDataLst>
              <p:tags r:id="rId7"/>
            </p:custDataLst>
          </p:nvPr>
        </p:nvPicPr>
        <p:blipFill>
          <a:blip r:embed="rId23" cstate="screen">
            <a:extLst>
              <a:ext uri="{28A0092B-C50C-407E-A947-70E740481C1C}">
                <a14:useLocalDpi xmlns:a14="http://schemas.microsoft.com/office/drawing/2010/main"/>
              </a:ext>
            </a:extLst>
          </a:blip>
          <a:srcRect/>
          <a:stretch>
            <a:fillRect/>
          </a:stretch>
        </p:blipFill>
        <p:spPr bwMode="auto">
          <a:xfrm>
            <a:off x="7230224" y="1951983"/>
            <a:ext cx="4631822" cy="1108528"/>
          </a:xfrm>
          <a:prstGeom prst="rect">
            <a:avLst/>
          </a:prstGeom>
          <a:noFill/>
          <a:extLst>
            <a:ext uri="{909E8E84-426E-40DD-AFC4-6F175D3DCCD1}">
              <a14:hiddenFill xmlns:a14="http://schemas.microsoft.com/office/drawing/2010/main">
                <a:solidFill>
                  <a:srgbClr val="FFFFFF"/>
                </a:solidFill>
              </a14:hiddenFill>
            </a:ext>
          </a:extLst>
        </p:spPr>
      </p:pic>
      <p:pic>
        <p:nvPicPr>
          <p:cNvPr id="76" name="btfpPhotoGeneric872972" descr="File:Commercial Solar PV.jpg"/>
          <p:cNvPicPr>
            <a:picLocks noChangeAspect="1" noChangeArrowheads="1"/>
          </p:cNvPicPr>
          <p:nvPr>
            <p:custDataLst>
              <p:tags r:id="rId8"/>
            </p:custDataLst>
          </p:nvPr>
        </p:nvPicPr>
        <p:blipFill>
          <a:blip r:embed="rId24" cstate="screen">
            <a:extLst>
              <a:ext uri="{28A0092B-C50C-407E-A947-70E740481C1C}">
                <a14:useLocalDpi xmlns:a14="http://schemas.microsoft.com/office/drawing/2010/main"/>
              </a:ext>
            </a:extLst>
          </a:blip>
          <a:srcRect/>
          <a:stretch>
            <a:fillRect/>
          </a:stretch>
        </p:blipFill>
        <p:spPr bwMode="auto">
          <a:xfrm>
            <a:off x="2053384" y="1951998"/>
            <a:ext cx="4632325" cy="1108509"/>
          </a:xfrm>
          <a:prstGeom prst="rect">
            <a:avLst/>
          </a:prstGeom>
          <a:noFill/>
          <a:extLst>
            <a:ext uri="{909E8E84-426E-40DD-AFC4-6F175D3DCCD1}">
              <a14:hiddenFill xmlns:a14="http://schemas.microsoft.com/office/drawing/2010/main">
                <a:solidFill>
                  <a:srgbClr val="FFFFFF"/>
                </a:solidFill>
              </a14:hiddenFill>
            </a:ext>
          </a:extLst>
        </p:spPr>
      </p:pic>
      <p:sp>
        <p:nvSpPr>
          <p:cNvPr id="66" name="btfpNotesBox844901"/>
          <p:cNvSpPr txBox="1"/>
          <p:nvPr>
            <p:custDataLst>
              <p:tags r:id="rId9"/>
            </p:custDataLst>
          </p:nvPr>
        </p:nvSpPr>
        <p:spPr bwMode="gray">
          <a:xfrm>
            <a:off x="330196" y="6300216"/>
            <a:ext cx="9144000" cy="492443"/>
          </a:xfrm>
          <a:prstGeom prst="rect">
            <a:avLst/>
          </a:prstGeom>
          <a:noFill/>
        </p:spPr>
        <p:txBody>
          <a:bodyPr vert="horz" wrap="square" lIns="0" tIns="0" rIns="0" bIns="0"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711200" rtl="0" eaLnBrk="1" fontAlgn="auto" latinLnBrk="0" hangingPunct="1">
              <a:lnSpc>
                <a:spcPct val="100000"/>
              </a:lnSpc>
              <a:spcBef>
                <a:spcPts val="0"/>
              </a:spcBef>
              <a:spcAft>
                <a:spcPts val="0"/>
              </a:spcAft>
              <a:buClrTx/>
              <a:buSzTx/>
              <a:buFontTx/>
              <a:buNone/>
              <a:tabLst/>
              <a:defRPr/>
            </a:pPr>
            <a:endParaRPr lang="en-US" sz="800" dirty="0">
              <a:solidFill>
                <a:srgbClr val="000000"/>
              </a:solidFill>
              <a:latin typeface="Arial"/>
            </a:endParaRP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Avana Capital,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5"/>
              </a:rPr>
              <a:t>How Does a Commercial Solar PPA Work</a:t>
            </a:r>
            <a:r>
              <a:rPr kumimoji="0" lang="en-US" sz="800" b="0" i="0" u="none" strike="noStrike" kern="1200" cap="none" spc="0" normalizeH="0" baseline="0" noProof="0" dirty="0">
                <a:ln>
                  <a:noFill/>
                </a:ln>
                <a:solidFill>
                  <a:srgbClr val="000000"/>
                </a:solidFill>
                <a:effectLst/>
                <a:uLnTx/>
                <a:uFillTx/>
                <a:latin typeface="Arial"/>
                <a:ea typeface="+mn-ea"/>
                <a:cs typeface="+mn-cs"/>
              </a:rPr>
              <a:t> (2019)</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Coldwell Solar,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6"/>
              </a:rPr>
              <a:t>What Is a Commercial Solar PV </a:t>
            </a:r>
            <a:r>
              <a:rPr lang="en-US" sz="800" dirty="0">
                <a:solidFill>
                  <a:srgbClr val="000000"/>
                </a:solidFill>
                <a:latin typeface="Arial"/>
                <a:hlinkClick r:id="rId26"/>
              </a:rPr>
              <a:t>S</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26"/>
              </a:rPr>
              <a:t>ystem</a:t>
            </a:r>
            <a:r>
              <a:rPr kumimoji="0" lang="en-US" sz="800" b="0" i="0" u="none" strike="noStrike" kern="1200" cap="none" spc="0" normalizeH="0" baseline="0" noProof="0" dirty="0">
                <a:ln>
                  <a:noFill/>
                </a:ln>
                <a:solidFill>
                  <a:srgbClr val="000000"/>
                </a:solidFill>
                <a:effectLst/>
                <a:uLnTx/>
                <a:uFillTx/>
                <a:latin typeface="Arial"/>
                <a:ea typeface="+mn-ea"/>
                <a:cs typeface="+mn-cs"/>
              </a:rPr>
              <a:t> (2025)</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US DOE,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7"/>
              </a:rPr>
              <a:t>Power Purchase Agreement</a:t>
            </a:r>
            <a:r>
              <a:rPr kumimoji="0" lang="en-US" sz="800" b="0" i="0" u="none" strike="noStrike" kern="1200" cap="none" spc="0" normalizeH="0" baseline="0" noProof="0" dirty="0">
                <a:ln>
                  <a:noFill/>
                </a:ln>
                <a:solidFill>
                  <a:srgbClr val="000000"/>
                </a:solidFill>
                <a:effectLst/>
                <a:uLnTx/>
                <a:uFillTx/>
                <a:latin typeface="Arial"/>
                <a:ea typeface="+mn-ea"/>
                <a:cs typeface="+mn-cs"/>
              </a:rPr>
              <a:t> (2025). </a:t>
            </a:r>
          </a:p>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a:t>
            </a:r>
            <a:r>
              <a:rPr lang="en-US" sz="800" dirty="0">
                <a:latin typeface="Arial"/>
              </a:rPr>
              <a:t> Hassan Riaz,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8"/>
              </a:rPr>
              <a:t>Gernot Wagner</a:t>
            </a:r>
            <a:r>
              <a:rPr lang="en-US" sz="800" dirty="0">
                <a:solidFill>
                  <a:srgbClr val="000000"/>
                </a:solidFill>
                <a:latin typeface="Arial"/>
              </a:rPr>
              <a:t>.</a:t>
            </a:r>
            <a:r>
              <a:rPr lang="en-US" sz="800" dirty="0">
                <a:solidFill>
                  <a:srgbClr val="000000"/>
                </a:solidFill>
              </a:rPr>
              <a:t> </a:t>
            </a:r>
            <a:r>
              <a:rPr lang="en-US" sz="800" dirty="0">
                <a:solidFill>
                  <a:srgbClr val="000000"/>
                </a:solidFill>
                <a:hlinkClick r:id="rId29"/>
              </a:rPr>
              <a:t>Share with </a:t>
            </a:r>
            <a:r>
              <a:rPr lang="en-US" sz="800" dirty="0">
                <a:solidFill>
                  <a:srgbClr val="000000"/>
                </a:solidFill>
                <a:latin typeface="Arial"/>
                <a:hlinkClick r:id="rId29"/>
              </a:rPr>
              <a:t>attribution</a:t>
            </a:r>
            <a:r>
              <a:rPr lang="en-US" sz="800" dirty="0">
                <a:solidFill>
                  <a:srgbClr val="000000"/>
                </a:solidFill>
                <a:latin typeface="Arial"/>
              </a:rPr>
              <a:t>: Kim </a:t>
            </a:r>
            <a:r>
              <a:rPr lang="en-US" sz="800" i="1" dirty="0">
                <a:solidFill>
                  <a:srgbClr val="000000"/>
                </a:solidFill>
                <a:latin typeface="Arial"/>
              </a:rPr>
              <a:t>et al., </a:t>
            </a:r>
            <a:r>
              <a:rPr lang="en-US" sz="800" dirty="0">
                <a:solidFill>
                  <a:srgbClr val="000000"/>
                </a:solidFill>
                <a:latin typeface="Arial"/>
              </a:rPr>
              <a:t>“</a:t>
            </a:r>
            <a:r>
              <a:rPr lang="en-US" sz="800" dirty="0">
                <a:solidFill>
                  <a:srgbClr val="000000"/>
                </a:solidFill>
                <a:latin typeface="Arial"/>
                <a:hlinkClick r:id="rId30"/>
              </a:rPr>
              <a:t>Scaling Solar</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a:solidFill>
                  <a:srgbClr val="000000"/>
                </a:solidFill>
              </a:rPr>
              <a:t>(</a:t>
            </a:r>
            <a:r>
              <a:rPr lang="en-US" sz="800" dirty="0">
                <a:solidFill>
                  <a:srgbClr val="000000"/>
                </a:solidFill>
                <a:latin typeface="Arial"/>
              </a:rPr>
              <a:t>14 August 2025).</a:t>
            </a:r>
            <a:endParaRPr lang="en-US" sz="800" b="0" i="0" u="none" strike="noStrike" kern="1200" cap="none" spc="0" normalizeH="0" baseline="0" noProof="0" dirty="0">
              <a:ln>
                <a:noFill/>
              </a:ln>
              <a:solidFill>
                <a:srgbClr val="000000"/>
              </a:solidFill>
              <a:effectLst/>
              <a:uLnTx/>
              <a:uFillTx/>
              <a:latin typeface="Arial"/>
              <a:cs typeface="Arial"/>
            </a:endParaRPr>
          </a:p>
        </p:txBody>
      </p:sp>
      <p:grpSp>
        <p:nvGrpSpPr>
          <p:cNvPr id="60" name="btfpRowHeaderBox688339"/>
          <p:cNvGrpSpPr/>
          <p:nvPr>
            <p:custDataLst>
              <p:tags r:id="rId10"/>
            </p:custDataLst>
          </p:nvPr>
        </p:nvGrpSpPr>
        <p:grpSpPr>
          <a:xfrm>
            <a:off x="216568" y="4489475"/>
            <a:ext cx="1297680" cy="808373"/>
            <a:chOff x="216568" y="3213115"/>
            <a:chExt cx="1297680" cy="972979"/>
          </a:xfrm>
        </p:grpSpPr>
        <p:sp>
          <p:nvSpPr>
            <p:cNvPr id="61" name="btfpRowHeaderBoxText688339"/>
            <p:cNvSpPr txBox="1"/>
            <p:nvPr/>
          </p:nvSpPr>
          <p:spPr bwMode="gray">
            <a:xfrm>
              <a:off x="216568" y="3213115"/>
              <a:ext cx="1184048" cy="972979"/>
            </a:xfrm>
            <a:prstGeom prst="rect">
              <a:avLst/>
            </a:prstGeom>
            <a:noFill/>
          </p:spPr>
          <p:txBody>
            <a:bodyPr vert="horz" wrap="square" lIns="36036" tIns="36036" rIns="180181" bIns="36036" rtlCol="0" anchor="t">
              <a:no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04C3E"/>
                  </a:solidFill>
                  <a:effectLst/>
                  <a:uLnTx/>
                  <a:uFillTx/>
                  <a:latin typeface="Arial"/>
                  <a:ea typeface="+mn-ea"/>
                  <a:cs typeface="+mn-cs"/>
                </a:rPr>
                <a:t>Pros</a:t>
              </a:r>
              <a:endParaRPr kumimoji="0" lang="en-US" sz="1600" b="1" i="0" u="none" strike="noStrike" kern="1200" cap="none" spc="0" normalizeH="0" baseline="0" noProof="0">
                <a:ln>
                  <a:noFill/>
                </a:ln>
                <a:solidFill>
                  <a:srgbClr val="104C3E"/>
                </a:solidFill>
                <a:effectLst/>
                <a:uLnTx/>
                <a:uFillTx/>
                <a:latin typeface="Arial"/>
                <a:ea typeface="+mn-ea"/>
                <a:cs typeface="+mn-cs"/>
              </a:endParaRPr>
            </a:p>
          </p:txBody>
        </p:sp>
        <p:cxnSp>
          <p:nvCxnSpPr>
            <p:cNvPr id="62" name="btfpRowHeaderBoxLine688339"/>
            <p:cNvCxnSpPr/>
            <p:nvPr/>
          </p:nvCxnSpPr>
          <p:spPr bwMode="gray">
            <a:xfrm>
              <a:off x="1514248" y="3213115"/>
              <a:ext cx="0" cy="972979"/>
            </a:xfrm>
            <a:prstGeom prst="line">
              <a:avLst/>
            </a:prstGeom>
            <a:ln w="152400" cap="flat">
              <a:solidFill>
                <a:srgbClr val="104C3E"/>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81" name="btfpBulletedList208367"/>
          <p:cNvSpPr txBox="1"/>
          <p:nvPr>
            <p:custDataLst>
              <p:tags r:id="rId11"/>
            </p:custDataLst>
          </p:nvPr>
        </p:nvSpPr>
        <p:spPr bwMode="gray">
          <a:xfrm>
            <a:off x="2052476" y="4443177"/>
            <a:ext cx="4633233" cy="926783"/>
          </a:xfrm>
          <a:prstGeom prst="rect">
            <a:avLst/>
          </a:prstGeom>
          <a:noFill/>
        </p:spPr>
        <p:txBody>
          <a:bodyPr vert="horz" wrap="square" lIns="36000" tIns="36000" rIns="36000" bIns="36000" rtlCol="0">
            <a:spAutoFit/>
          </a:bodyPr>
          <a:lstStyle/>
          <a:p>
            <a:pPr marL="177800" marR="0" lvl="0" indent="-177800" algn="l" defTabSz="711200" rtl="0" eaLnBrk="1" fontAlgn="auto" latinLnBrk="0" hangingPunct="1">
              <a:lnSpc>
                <a:spcPct val="100000"/>
              </a:lnSpc>
              <a:spcBef>
                <a:spcPts val="900"/>
              </a:spcBef>
              <a:spcAft>
                <a:spcPts val="0"/>
              </a:spcAft>
              <a:buClrTx/>
              <a:buSzTx/>
              <a:buFontTx/>
              <a:buChar char="•"/>
              <a:tabLst/>
              <a:defRPr/>
            </a:pPr>
            <a:r>
              <a:rPr kumimoji="0" lang="en-US" sz="1200" b="1" i="0" u="none" strike="noStrike" kern="1200" cap="none" spc="0" normalizeH="0" baseline="0" noProof="0">
                <a:ln>
                  <a:noFill/>
                </a:ln>
                <a:solidFill>
                  <a:srgbClr val="104C3E"/>
                </a:solidFill>
                <a:effectLst/>
                <a:uLnTx/>
                <a:uFillTx/>
                <a:latin typeface="Arial"/>
                <a:ea typeface="+mn-ea"/>
                <a:cs typeface="+mn-cs"/>
              </a:rPr>
              <a:t>Significant cost savings</a:t>
            </a:r>
            <a:r>
              <a:rPr kumimoji="0" lang="en-US" sz="1200" b="0" i="0" u="none" strike="noStrike" kern="1200" cap="none" spc="0" normalizeH="0" baseline="0" noProof="0">
                <a:ln>
                  <a:noFill/>
                </a:ln>
                <a:solidFill>
                  <a:srgbClr val="000000"/>
                </a:solidFill>
                <a:effectLst/>
                <a:uLnTx/>
                <a:uFillTx/>
                <a:latin typeface="Arial"/>
                <a:ea typeface="+mn-ea"/>
                <a:cs typeface="+mn-cs"/>
              </a:rPr>
              <a:t>, as all produced energy comes at a marginal cost of zero dollars</a:t>
            </a:r>
          </a:p>
          <a:p>
            <a:pPr marL="177800" marR="0" lvl="0" indent="-177800" algn="l" defTabSz="711200" rtl="0" eaLnBrk="1" fontAlgn="auto" latinLnBrk="0" hangingPunct="1">
              <a:lnSpc>
                <a:spcPct val="100000"/>
              </a:lnSpc>
              <a:spcBef>
                <a:spcPts val="900"/>
              </a:spcBef>
              <a:spcAft>
                <a:spcPts val="0"/>
              </a:spcAft>
              <a:buClrTx/>
              <a:buSzTx/>
              <a:buFontTx/>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Often allows company to </a:t>
            </a:r>
            <a:r>
              <a:rPr kumimoji="0" lang="en-US" sz="1200" b="1" i="0" u="none" strike="noStrike" kern="1200" cap="none" spc="0" normalizeH="0" baseline="0" noProof="0">
                <a:ln>
                  <a:noFill/>
                </a:ln>
                <a:solidFill>
                  <a:srgbClr val="104C3E"/>
                </a:solidFill>
                <a:effectLst/>
                <a:uLnTx/>
                <a:uFillTx/>
                <a:latin typeface="Arial"/>
                <a:ea typeface="+mn-ea"/>
                <a:cs typeface="+mn-cs"/>
              </a:rPr>
              <a:t>make use of tax benefits </a:t>
            </a:r>
            <a:r>
              <a:rPr kumimoji="0" lang="en-US" sz="1200" b="0" i="0" u="none" strike="noStrike" kern="1200" cap="none" spc="0" normalizeH="0" baseline="0" noProof="0">
                <a:ln>
                  <a:noFill/>
                </a:ln>
                <a:solidFill>
                  <a:srgbClr val="000000"/>
                </a:solidFill>
                <a:effectLst/>
                <a:uLnTx/>
                <a:uFillTx/>
                <a:latin typeface="Arial"/>
                <a:ea typeface="+mn-ea"/>
                <a:cs typeface="+mn-cs"/>
              </a:rPr>
              <a:t>(consisting of federal investment </a:t>
            </a:r>
            <a:r>
              <a:rPr lang="en-US" sz="1200">
                <a:solidFill>
                  <a:srgbClr val="000000"/>
                </a:solidFill>
                <a:latin typeface="Arial"/>
              </a:rPr>
              <a:t>t</a:t>
            </a:r>
            <a:r>
              <a:rPr kumimoji="0" lang="en-US" sz="1200" b="0" i="0" u="none" strike="noStrike" kern="1200" cap="none" spc="0" normalizeH="0" baseline="0" noProof="0">
                <a:ln>
                  <a:noFill/>
                </a:ln>
                <a:solidFill>
                  <a:srgbClr val="000000"/>
                </a:solidFill>
                <a:effectLst/>
                <a:uLnTx/>
                <a:uFillTx/>
                <a:latin typeface="Arial"/>
                <a:ea typeface="+mn-ea"/>
                <a:cs typeface="+mn-cs"/>
              </a:rPr>
              <a:t>ax </a:t>
            </a:r>
            <a:r>
              <a:rPr lang="en-US" sz="1200">
                <a:solidFill>
                  <a:srgbClr val="000000"/>
                </a:solidFill>
                <a:latin typeface="Arial"/>
              </a:rPr>
              <a:t>c</a:t>
            </a:r>
            <a:r>
              <a:rPr kumimoji="0" lang="en-US" sz="1200" b="0" i="0" u="none" strike="noStrike" kern="1200" cap="none" spc="0" normalizeH="0" baseline="0" noProof="0">
                <a:ln>
                  <a:noFill/>
                </a:ln>
                <a:solidFill>
                  <a:srgbClr val="000000"/>
                </a:solidFill>
                <a:effectLst/>
                <a:uLnTx/>
                <a:uFillTx/>
                <a:latin typeface="Arial"/>
                <a:ea typeface="+mn-ea"/>
                <a:cs typeface="+mn-cs"/>
              </a:rPr>
              <a:t>redit and accelerated depreciation)</a:t>
            </a:r>
          </a:p>
        </p:txBody>
      </p:sp>
      <p:sp>
        <p:nvSpPr>
          <p:cNvPr id="88" name="btfpBulletedList208367"/>
          <p:cNvSpPr txBox="1"/>
          <p:nvPr>
            <p:custDataLst>
              <p:tags r:id="rId12"/>
            </p:custDataLst>
          </p:nvPr>
        </p:nvSpPr>
        <p:spPr bwMode="gray">
          <a:xfrm>
            <a:off x="7228568" y="4489475"/>
            <a:ext cx="4633233" cy="926783"/>
          </a:xfrm>
          <a:prstGeom prst="rect">
            <a:avLst/>
          </a:prstGeom>
          <a:noFill/>
        </p:spPr>
        <p:txBody>
          <a:bodyPr vert="horz" wrap="square" lIns="36000" tIns="36000" rIns="36000" bIns="36000" rtlCol="0">
            <a:spAutoFit/>
          </a:bodyPr>
          <a:lstStyle/>
          <a:p>
            <a:pPr marL="177800" marR="0" lvl="0" indent="-177800" algn="l" defTabSz="711200" rtl="0" eaLnBrk="1" fontAlgn="auto" latinLnBrk="0" hangingPunct="1">
              <a:lnSpc>
                <a:spcPct val="100000"/>
              </a:lnSpc>
              <a:spcBef>
                <a:spcPts val="900"/>
              </a:spcBef>
              <a:spcAft>
                <a:spcPts val="0"/>
              </a:spcAft>
              <a:buClrTx/>
              <a:buSzTx/>
              <a:buFontTx/>
              <a:buChar char="•"/>
              <a:tabLst/>
              <a:defRPr/>
            </a:pPr>
            <a:r>
              <a:rPr kumimoji="0" lang="en-US" sz="1200" b="1" i="0" u="none" strike="noStrike" kern="1200" cap="none" spc="0" normalizeH="0" baseline="0" noProof="0">
                <a:ln>
                  <a:noFill/>
                </a:ln>
                <a:solidFill>
                  <a:srgbClr val="104C3E"/>
                </a:solidFill>
                <a:effectLst/>
                <a:uLnTx/>
                <a:uFillTx/>
                <a:latin typeface="Arial"/>
                <a:ea typeface="+mn-ea"/>
                <a:cs typeface="+mn-cs"/>
              </a:rPr>
              <a:t>Fixed prices </a:t>
            </a:r>
            <a:r>
              <a:rPr kumimoji="0" lang="en-US" sz="1200" b="0" i="0" u="none" strike="noStrike" kern="1200" cap="none" spc="0" normalizeH="0" baseline="0" noProof="0">
                <a:ln>
                  <a:noFill/>
                </a:ln>
                <a:solidFill>
                  <a:srgbClr val="000000"/>
                </a:solidFill>
                <a:effectLst/>
                <a:uLnTx/>
                <a:uFillTx/>
                <a:latin typeface="Arial"/>
                <a:ea typeface="+mn-ea"/>
                <a:cs typeface="+mn-cs"/>
              </a:rPr>
              <a:t>provide </a:t>
            </a:r>
            <a:r>
              <a:rPr kumimoji="0" lang="en-US" sz="1200" b="1" i="0" u="none" strike="noStrike" kern="1200" cap="none" spc="0" normalizeH="0" baseline="0" noProof="0">
                <a:ln>
                  <a:noFill/>
                </a:ln>
                <a:solidFill>
                  <a:srgbClr val="104C3E"/>
                </a:solidFill>
                <a:effectLst/>
                <a:uLnTx/>
                <a:uFillTx/>
                <a:latin typeface="Arial"/>
                <a:ea typeface="+mn-ea"/>
                <a:cs typeface="+mn-cs"/>
              </a:rPr>
              <a:t>certainty and stability </a:t>
            </a:r>
            <a:r>
              <a:rPr kumimoji="0" lang="en-US" sz="1200" b="0" i="0" u="none" strike="noStrike" kern="1200" cap="none" spc="0" normalizeH="0" baseline="0" noProof="0">
                <a:ln>
                  <a:noFill/>
                </a:ln>
                <a:solidFill>
                  <a:srgbClr val="000000"/>
                </a:solidFill>
                <a:effectLst/>
                <a:uLnTx/>
                <a:uFillTx/>
                <a:latin typeface="Arial"/>
                <a:ea typeface="+mn-ea"/>
                <a:cs typeface="+mn-cs"/>
              </a:rPr>
              <a:t>for </a:t>
            </a:r>
            <a:r>
              <a:rPr kumimoji="0" lang="en-US" sz="1200" b="1" i="0" u="none" strike="noStrike" kern="1200" cap="none" spc="0" normalizeH="0" baseline="0" noProof="0">
                <a:ln>
                  <a:noFill/>
                </a:ln>
                <a:solidFill>
                  <a:srgbClr val="104C3E"/>
                </a:solidFill>
                <a:effectLst/>
                <a:uLnTx/>
                <a:uFillTx/>
                <a:latin typeface="Arial"/>
                <a:ea typeface="+mn-ea"/>
                <a:cs typeface="+mn-cs"/>
              </a:rPr>
              <a:t>financial planning</a:t>
            </a:r>
            <a:endParaRPr kumimoji="0" lang="en-US" sz="1200" i="0" u="none" strike="noStrike" kern="1200" cap="none" spc="0" normalizeH="0" baseline="0" noProof="0">
              <a:ln>
                <a:noFill/>
              </a:ln>
              <a:solidFill>
                <a:srgbClr val="104C3E"/>
              </a:solidFill>
              <a:effectLst/>
              <a:uLnTx/>
              <a:uFillTx/>
              <a:latin typeface="Arial"/>
              <a:ea typeface="+mn-ea"/>
              <a:cs typeface="+mn-cs"/>
            </a:endParaRPr>
          </a:p>
          <a:p>
            <a:pPr marL="177800" marR="0" lvl="0" indent="-177800" algn="l" defTabSz="711200" rtl="0" eaLnBrk="1" fontAlgn="auto" latinLnBrk="0" hangingPunct="1">
              <a:lnSpc>
                <a:spcPct val="100000"/>
              </a:lnSpc>
              <a:spcBef>
                <a:spcPts val="900"/>
              </a:spcBef>
              <a:spcAft>
                <a:spcPts val="0"/>
              </a:spcAft>
              <a:buClrTx/>
              <a:buSzTx/>
              <a:buFontTx/>
              <a:buChar char="•"/>
              <a:tabLst/>
              <a:defRPr/>
            </a:pPr>
            <a:r>
              <a:rPr kumimoji="0" lang="en-US" sz="1200" b="1" i="0" u="none" strike="noStrike" kern="1200" cap="none" spc="0" normalizeH="0" baseline="0" noProof="0">
                <a:ln>
                  <a:noFill/>
                </a:ln>
                <a:solidFill>
                  <a:srgbClr val="104C3E"/>
                </a:solidFill>
                <a:effectLst/>
                <a:uLnTx/>
                <a:uFillTx/>
                <a:latin typeface="Arial"/>
                <a:ea typeface="+mn-ea"/>
                <a:cs typeface="+mn-cs"/>
              </a:rPr>
              <a:t>Company has no concerns about installation or maintenance</a:t>
            </a:r>
            <a:r>
              <a:rPr kumimoji="0" lang="en-US" sz="1200" i="0" u="none" strike="noStrike" kern="1200" cap="none" spc="0" normalizeH="0" baseline="0" noProof="0">
                <a:ln>
                  <a:noFill/>
                </a:ln>
                <a:solidFill>
                  <a:srgbClr val="104C3E"/>
                </a:solidFill>
                <a:effectLst/>
                <a:uLnTx/>
                <a:uFillTx/>
                <a:latin typeface="Arial"/>
                <a:ea typeface="+mn-ea"/>
                <a:cs typeface="+mn-cs"/>
              </a:rPr>
              <a:t>, which </a:t>
            </a:r>
            <a:r>
              <a:rPr kumimoji="0" lang="en-US" sz="1200" b="0" i="0" u="none" strike="noStrike" kern="1200" cap="none" spc="0" normalizeH="0" baseline="0" noProof="0">
                <a:ln>
                  <a:noFill/>
                </a:ln>
                <a:solidFill>
                  <a:srgbClr val="000000"/>
                </a:solidFill>
                <a:effectLst/>
                <a:uLnTx/>
                <a:uFillTx/>
                <a:latin typeface="Arial"/>
                <a:ea typeface="+mn-ea"/>
                <a:cs typeface="+mn-cs"/>
              </a:rPr>
              <a:t>is all done by the solar installation owner</a:t>
            </a:r>
          </a:p>
        </p:txBody>
      </p:sp>
      <p:pic>
        <p:nvPicPr>
          <p:cNvPr id="98" name="Picture 97"/>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1996118" y="4462512"/>
            <a:ext cx="233323" cy="231101"/>
          </a:xfrm>
          <a:prstGeom prst="rect">
            <a:avLst/>
          </a:prstGeom>
        </p:spPr>
      </p:pic>
      <p:pic>
        <p:nvPicPr>
          <p:cNvPr id="109" name="Picture 108"/>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1996118" y="4932487"/>
            <a:ext cx="233323" cy="231101"/>
          </a:xfrm>
          <a:prstGeom prst="rect">
            <a:avLst/>
          </a:prstGeom>
        </p:spPr>
      </p:pic>
      <p:pic>
        <p:nvPicPr>
          <p:cNvPr id="113" name="Picture 112"/>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7153905" y="4508810"/>
            <a:ext cx="233323" cy="231101"/>
          </a:xfrm>
          <a:prstGeom prst="rect">
            <a:avLst/>
          </a:prstGeom>
        </p:spPr>
      </p:pic>
      <p:pic>
        <p:nvPicPr>
          <p:cNvPr id="114" name="Picture 113"/>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7153905" y="4978785"/>
            <a:ext cx="233323" cy="231101"/>
          </a:xfrm>
          <a:prstGeom prst="rect">
            <a:avLst/>
          </a:prstGeom>
        </p:spPr>
      </p:pic>
      <p:grpSp>
        <p:nvGrpSpPr>
          <p:cNvPr id="63" name="btfpRowHeaderBox688339"/>
          <p:cNvGrpSpPr/>
          <p:nvPr>
            <p:custDataLst>
              <p:tags r:id="rId13"/>
            </p:custDataLst>
          </p:nvPr>
        </p:nvGrpSpPr>
        <p:grpSpPr>
          <a:xfrm>
            <a:off x="216568" y="5372291"/>
            <a:ext cx="1297680" cy="822387"/>
            <a:chOff x="216568" y="3213115"/>
            <a:chExt cx="1297680" cy="989848"/>
          </a:xfrm>
        </p:grpSpPr>
        <p:sp>
          <p:nvSpPr>
            <p:cNvPr id="64" name="btfpRowHeaderBoxText688339"/>
            <p:cNvSpPr txBox="1"/>
            <p:nvPr/>
          </p:nvSpPr>
          <p:spPr bwMode="gray">
            <a:xfrm>
              <a:off x="216568" y="3229984"/>
              <a:ext cx="1184048" cy="972979"/>
            </a:xfrm>
            <a:prstGeom prst="rect">
              <a:avLst/>
            </a:prstGeom>
            <a:noFill/>
          </p:spPr>
          <p:txBody>
            <a:bodyPr vert="horz" wrap="square" lIns="36036" tIns="36036" rIns="180181" bIns="36036" rtlCol="0" anchor="t">
              <a:no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990000"/>
                  </a:solidFill>
                  <a:effectLst/>
                  <a:uLnTx/>
                  <a:uFillTx/>
                  <a:latin typeface="Arial"/>
                  <a:ea typeface="+mn-ea"/>
                  <a:cs typeface="+mn-cs"/>
                </a:rPr>
                <a:t>Cons</a:t>
              </a:r>
              <a:endParaRPr kumimoji="0" lang="en-US" sz="1600" b="1" i="0" u="none" strike="noStrike" kern="1200" cap="none" spc="0" normalizeH="0" baseline="0" noProof="0">
                <a:ln>
                  <a:noFill/>
                </a:ln>
                <a:solidFill>
                  <a:srgbClr val="990000"/>
                </a:solidFill>
                <a:effectLst/>
                <a:uLnTx/>
                <a:uFillTx/>
                <a:latin typeface="Arial"/>
                <a:ea typeface="+mn-ea"/>
                <a:cs typeface="+mn-cs"/>
              </a:endParaRPr>
            </a:p>
          </p:txBody>
        </p:sp>
        <p:cxnSp>
          <p:nvCxnSpPr>
            <p:cNvPr id="65" name="btfpRowHeaderBoxLine688339"/>
            <p:cNvCxnSpPr/>
            <p:nvPr/>
          </p:nvCxnSpPr>
          <p:spPr bwMode="gray">
            <a:xfrm>
              <a:off x="1514248" y="3213115"/>
              <a:ext cx="0" cy="972979"/>
            </a:xfrm>
            <a:prstGeom prst="line">
              <a:avLst/>
            </a:prstGeom>
            <a:ln w="152400" cap="flat">
              <a:solidFill>
                <a:srgbClr val="99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89" name="btfpBulletedList208367"/>
          <p:cNvSpPr txBox="1"/>
          <p:nvPr>
            <p:custDataLst>
              <p:tags r:id="rId14"/>
            </p:custDataLst>
          </p:nvPr>
        </p:nvSpPr>
        <p:spPr bwMode="gray">
          <a:xfrm>
            <a:off x="2052476" y="5372291"/>
            <a:ext cx="4633233" cy="926783"/>
          </a:xfrm>
          <a:prstGeom prst="rect">
            <a:avLst/>
          </a:prstGeom>
          <a:noFill/>
        </p:spPr>
        <p:txBody>
          <a:bodyPr vert="horz" wrap="square" lIns="36000" tIns="36000" rIns="36000" bIns="36000" rtlCol="0">
            <a:spAutoFit/>
          </a:bodyPr>
          <a:lstStyle/>
          <a:p>
            <a:pPr marL="177800" marR="0" lvl="0" indent="-177800" algn="l" defTabSz="711200" rtl="0" eaLnBrk="1" fontAlgn="auto" latinLnBrk="0" hangingPunct="1">
              <a:lnSpc>
                <a:spcPct val="100000"/>
              </a:lnSpc>
              <a:spcBef>
                <a:spcPts val="900"/>
              </a:spcBef>
              <a:spcAft>
                <a:spcPts val="0"/>
              </a:spcAft>
              <a:buClrTx/>
              <a:buSzTx/>
              <a:buFontTx/>
              <a:buChar char="•"/>
              <a:tabLst/>
              <a:defRPr/>
            </a:pPr>
            <a:r>
              <a:rPr kumimoji="0" lang="en-US" sz="1200" b="1" i="0" u="none" strike="noStrike" kern="1200" cap="none" spc="0" normalizeH="0" baseline="0" noProof="0">
                <a:ln>
                  <a:noFill/>
                </a:ln>
                <a:solidFill>
                  <a:srgbClr val="990000"/>
                </a:solidFill>
                <a:effectLst/>
                <a:uLnTx/>
                <a:uFillTx/>
                <a:latin typeface="Arial"/>
                <a:ea typeface="+mn-ea"/>
                <a:cs typeface="+mn-cs"/>
              </a:rPr>
              <a:t>Requires CapEx </a:t>
            </a:r>
            <a:r>
              <a:rPr kumimoji="0" lang="en-US" sz="1200" b="0" i="0" u="none" strike="noStrike" kern="1200" cap="none" spc="0" normalizeH="0" baseline="0" noProof="0">
                <a:ln>
                  <a:noFill/>
                </a:ln>
                <a:solidFill>
                  <a:srgbClr val="000000"/>
                </a:solidFill>
                <a:effectLst/>
                <a:uLnTx/>
                <a:uFillTx/>
                <a:latin typeface="Arial"/>
                <a:ea typeface="+mn-ea"/>
                <a:cs typeface="+mn-cs"/>
              </a:rPr>
              <a:t>for purchase and installation and </a:t>
            </a:r>
            <a:r>
              <a:rPr lang="en-US" sz="1200" b="1">
                <a:solidFill>
                  <a:srgbClr val="990000"/>
                </a:solidFill>
                <a:latin typeface="Arial"/>
              </a:rPr>
              <a:t>has</a:t>
            </a:r>
            <a:r>
              <a:rPr kumimoji="0" lang="en-US" sz="1200" b="1" i="0" u="none" strike="noStrike" kern="1200" cap="none" spc="0" normalizeH="0" baseline="0" noProof="0">
                <a:ln>
                  <a:noFill/>
                </a:ln>
                <a:solidFill>
                  <a:srgbClr val="990000"/>
                </a:solidFill>
                <a:effectLst/>
                <a:uLnTx/>
                <a:uFillTx/>
                <a:latin typeface="Arial"/>
                <a:ea typeface="+mn-ea"/>
                <a:cs typeface="+mn-cs"/>
              </a:rPr>
              <a:t> maintenance costs over time</a:t>
            </a:r>
            <a:endParaRPr kumimoji="0" lang="en-US" sz="1200" i="0" u="none" strike="noStrike" kern="1200" cap="none" spc="0" normalizeH="0" baseline="0" noProof="0">
              <a:ln>
                <a:noFill/>
              </a:ln>
              <a:solidFill>
                <a:srgbClr val="990000"/>
              </a:solidFill>
              <a:effectLst/>
              <a:uLnTx/>
              <a:uFillTx/>
              <a:latin typeface="Arial"/>
              <a:ea typeface="+mn-ea"/>
              <a:cs typeface="+mn-cs"/>
            </a:endParaRPr>
          </a:p>
          <a:p>
            <a:pPr marL="177800" marR="0" lvl="0" indent="-177800" algn="l" defTabSz="711200" rtl="0" eaLnBrk="1" fontAlgn="auto" latinLnBrk="0" hangingPunct="1">
              <a:lnSpc>
                <a:spcPct val="100000"/>
              </a:lnSpc>
              <a:spcBef>
                <a:spcPts val="900"/>
              </a:spcBef>
              <a:spcAft>
                <a:spcPts val="0"/>
              </a:spcAft>
              <a:buClrTx/>
              <a:buSzTx/>
              <a:buFontTx/>
              <a:buChar char="•"/>
              <a:tabLst/>
              <a:defRPr/>
            </a:pPr>
            <a:r>
              <a:rPr kumimoji="0" lang="en-US" sz="1200" b="1" i="0" u="none" strike="noStrike" kern="1200" cap="none" spc="0" normalizeH="0" baseline="0" noProof="0">
                <a:ln>
                  <a:noFill/>
                </a:ln>
                <a:solidFill>
                  <a:srgbClr val="990000"/>
                </a:solidFill>
                <a:effectLst/>
                <a:uLnTx/>
                <a:uFillTx/>
                <a:latin typeface="Arial"/>
                <a:ea typeface="+mn-ea"/>
                <a:cs typeface="+mn-cs"/>
              </a:rPr>
              <a:t>Continued dependence on grid electricity </a:t>
            </a:r>
            <a:r>
              <a:rPr kumimoji="0" lang="en-US" sz="1200" b="0" i="0" u="none" strike="noStrike" kern="1200" cap="none" spc="0" normalizeH="0" baseline="0" noProof="0">
                <a:ln>
                  <a:noFill/>
                </a:ln>
                <a:solidFill>
                  <a:srgbClr val="000000"/>
                </a:solidFill>
                <a:effectLst/>
                <a:uLnTx/>
                <a:uFillTx/>
                <a:latin typeface="Arial"/>
                <a:ea typeface="+mn-ea"/>
                <a:cs typeface="+mn-cs"/>
              </a:rPr>
              <a:t>at wholesale rate when panels are not producing electricity</a:t>
            </a:r>
          </a:p>
        </p:txBody>
      </p:sp>
      <p:sp>
        <p:nvSpPr>
          <p:cNvPr id="90" name="btfpBulletedList208367"/>
          <p:cNvSpPr txBox="1"/>
          <p:nvPr>
            <p:custDataLst>
              <p:tags r:id="rId15"/>
            </p:custDataLst>
          </p:nvPr>
        </p:nvSpPr>
        <p:spPr bwMode="gray">
          <a:xfrm>
            <a:off x="7228568" y="5372291"/>
            <a:ext cx="4633233" cy="557451"/>
          </a:xfrm>
          <a:prstGeom prst="rect">
            <a:avLst/>
          </a:prstGeom>
          <a:noFill/>
        </p:spPr>
        <p:txBody>
          <a:bodyPr vert="horz" wrap="square" lIns="36000" tIns="36000" rIns="36000" bIns="36000" rtlCol="0">
            <a:spAutoFit/>
          </a:bodyPr>
          <a:lstStyle/>
          <a:p>
            <a:pPr marL="177800" marR="0" lvl="0" indent="-177800" algn="l" defTabSz="711200" rtl="0" eaLnBrk="1" fontAlgn="auto" latinLnBrk="0" hangingPunct="1">
              <a:lnSpc>
                <a:spcPct val="100000"/>
              </a:lnSpc>
              <a:spcBef>
                <a:spcPts val="900"/>
              </a:spcBef>
              <a:spcAft>
                <a:spcPts val="0"/>
              </a:spcAft>
              <a:buClrTx/>
              <a:buSzTx/>
              <a:buFontTx/>
              <a:buChar char="•"/>
              <a:tabLst/>
              <a:defRPr/>
            </a:pPr>
            <a:r>
              <a:rPr kumimoji="0" lang="en-US" sz="1200" b="1" i="0" u="none" strike="noStrike" kern="1200" cap="none" spc="0" normalizeH="0" baseline="0" noProof="0">
                <a:ln>
                  <a:noFill/>
                </a:ln>
                <a:solidFill>
                  <a:srgbClr val="990000"/>
                </a:solidFill>
                <a:effectLst/>
                <a:uLnTx/>
                <a:uFillTx/>
                <a:latin typeface="Arial"/>
                <a:ea typeface="+mn-ea"/>
                <a:cs typeface="+mn-cs"/>
              </a:rPr>
              <a:t>Requires long-term commitment </a:t>
            </a:r>
            <a:r>
              <a:rPr kumimoji="0" lang="en-US" sz="1200" b="0" i="0" u="none" strike="noStrike" kern="1200" cap="none" spc="0" normalizeH="0" baseline="0" noProof="0">
                <a:ln>
                  <a:noFill/>
                </a:ln>
                <a:solidFill>
                  <a:srgbClr val="000000"/>
                </a:solidFill>
                <a:effectLst/>
                <a:uLnTx/>
                <a:uFillTx/>
                <a:latin typeface="Arial"/>
                <a:ea typeface="+mn-ea"/>
                <a:cs typeface="+mn-cs"/>
              </a:rPr>
              <a:t>(10 to 20 years)</a:t>
            </a:r>
          </a:p>
          <a:p>
            <a:pPr marL="177800" marR="0" lvl="0" indent="-177800" algn="l" defTabSz="711200" rtl="0" eaLnBrk="1" fontAlgn="auto" latinLnBrk="0" hangingPunct="1">
              <a:lnSpc>
                <a:spcPct val="100000"/>
              </a:lnSpc>
              <a:spcBef>
                <a:spcPts val="900"/>
              </a:spcBef>
              <a:spcAft>
                <a:spcPts val="0"/>
              </a:spcAft>
              <a:buClrTx/>
              <a:buSzTx/>
              <a:buFontTx/>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Company </a:t>
            </a:r>
            <a:r>
              <a:rPr kumimoji="0" lang="en-US" sz="1200" b="1" i="0" u="none" strike="noStrike" kern="1200" cap="none" spc="0" normalizeH="0" baseline="0" noProof="0">
                <a:ln>
                  <a:noFill/>
                </a:ln>
                <a:solidFill>
                  <a:srgbClr val="990000"/>
                </a:solidFill>
                <a:effectLst/>
                <a:uLnTx/>
                <a:uFillTx/>
                <a:latin typeface="Arial"/>
                <a:ea typeface="+mn-ea"/>
                <a:cs typeface="+mn-cs"/>
              </a:rPr>
              <a:t>will not benefit financially</a:t>
            </a:r>
            <a:r>
              <a:rPr kumimoji="0" lang="en-US" sz="1200" b="1" i="0" u="none" strike="noStrike" kern="1200" cap="none" spc="0" normalizeH="0" baseline="0" noProof="0">
                <a:ln>
                  <a:noFill/>
                </a:ln>
                <a:solidFill>
                  <a:srgbClr val="000000"/>
                </a:solidFill>
                <a:effectLst/>
                <a:uLnTx/>
                <a:uFillTx/>
                <a:latin typeface="Arial"/>
                <a:ea typeface="+mn-ea"/>
                <a:cs typeface="+mn-cs"/>
              </a:rPr>
              <a:t> </a:t>
            </a:r>
            <a:r>
              <a:rPr kumimoji="0" lang="en-US" sz="1200" b="0" i="0" u="none" strike="noStrike" kern="1200" cap="none" spc="0" normalizeH="0" baseline="0" noProof="0">
                <a:ln>
                  <a:noFill/>
                </a:ln>
                <a:solidFill>
                  <a:srgbClr val="000000"/>
                </a:solidFill>
                <a:effectLst/>
                <a:uLnTx/>
                <a:uFillTx/>
                <a:latin typeface="Arial"/>
                <a:ea typeface="+mn-ea"/>
                <a:cs typeface="+mn-cs"/>
              </a:rPr>
              <a:t>if </a:t>
            </a:r>
            <a:r>
              <a:rPr kumimoji="0" lang="en-US" sz="1200" b="1" i="0" u="none" strike="noStrike" kern="1200" cap="none" spc="0" normalizeH="0" baseline="0" noProof="0">
                <a:ln>
                  <a:noFill/>
                </a:ln>
                <a:solidFill>
                  <a:srgbClr val="990000"/>
                </a:solidFill>
                <a:effectLst/>
                <a:uLnTx/>
                <a:uFillTx/>
                <a:latin typeface="Arial"/>
                <a:ea typeface="+mn-ea"/>
                <a:cs typeface="+mn-cs"/>
              </a:rPr>
              <a:t>energy prices drop</a:t>
            </a:r>
            <a:endParaRPr kumimoji="0" lang="en-US" sz="1200" i="0" u="none" strike="noStrike" kern="1200" cap="none" spc="0" normalizeH="0" baseline="0" noProof="0">
              <a:ln>
                <a:noFill/>
              </a:ln>
              <a:solidFill>
                <a:srgbClr val="990000"/>
              </a:solidFill>
              <a:effectLst/>
              <a:uLnTx/>
              <a:uFillTx/>
              <a:latin typeface="Arial"/>
              <a:ea typeface="+mn-ea"/>
              <a:cs typeface="+mn-cs"/>
            </a:endParaRPr>
          </a:p>
        </p:txBody>
      </p:sp>
      <p:pic>
        <p:nvPicPr>
          <p:cNvPr id="99" name="Picture 98"/>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1992944" y="5388132"/>
            <a:ext cx="233323" cy="231101"/>
          </a:xfrm>
          <a:prstGeom prst="rect">
            <a:avLst/>
          </a:prstGeom>
        </p:spPr>
      </p:pic>
      <p:pic>
        <p:nvPicPr>
          <p:cNvPr id="106" name="Picture 105"/>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1992944" y="5859952"/>
            <a:ext cx="233323" cy="231101"/>
          </a:xfrm>
          <a:prstGeom prst="rect">
            <a:avLst/>
          </a:prstGeom>
        </p:spPr>
      </p:pic>
      <p:pic>
        <p:nvPicPr>
          <p:cNvPr id="116" name="Picture 115"/>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7153905" y="5388132"/>
            <a:ext cx="233323" cy="231101"/>
          </a:xfrm>
          <a:prstGeom prst="rect">
            <a:avLst/>
          </a:prstGeom>
        </p:spPr>
      </p:pic>
      <p:pic>
        <p:nvPicPr>
          <p:cNvPr id="117" name="Picture 116"/>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7153905" y="5698641"/>
            <a:ext cx="233323" cy="231101"/>
          </a:xfrm>
          <a:prstGeom prst="rect">
            <a:avLst/>
          </a:prstGeom>
        </p:spPr>
      </p:pic>
      <p:sp>
        <p:nvSpPr>
          <p:cNvPr id="3" name="TextBox 2">
            <a:extLst>
              <a:ext uri="{FF2B5EF4-FFF2-40B4-BE49-F238E27FC236}">
                <a16:creationId xmlns:a16="http://schemas.microsoft.com/office/drawing/2014/main" id="{217F3446-51FE-B6BD-02AF-000D735A98DD}"/>
              </a:ext>
            </a:extLst>
          </p:cNvPr>
          <p:cNvSpPr txBox="1"/>
          <p:nvPr/>
        </p:nvSpPr>
        <p:spPr bwMode="gray">
          <a:xfrm>
            <a:off x="0" y="-9665"/>
            <a:ext cx="2013996" cy="318924"/>
          </a:xfrm>
          <a:prstGeom prst="rect">
            <a:avLst/>
          </a:prstGeom>
          <a:solidFill>
            <a:schemeClr val="accent4"/>
          </a:solid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Commercial</a:t>
            </a:r>
          </a:p>
        </p:txBody>
      </p:sp>
    </p:spTree>
    <p:custDataLst>
      <p:tags r:id="rId1"/>
    </p:custDataLst>
    <p:extLst>
      <p:ext uri="{BB962C8B-B14F-4D97-AF65-F5344CB8AC3E}">
        <p14:creationId xmlns:p14="http://schemas.microsoft.com/office/powerpoint/2010/main" val="3684679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p:cNvGraphicFramePr>
          <p:nvPr>
            <p:custDataLst>
              <p:tags r:id="rId2"/>
            </p:custDataLst>
            <p:extLst>
              <p:ext uri="{D42A27DB-BD31-4B8C-83A1-F6EECF244321}">
                <p14:modId xmlns:p14="http://schemas.microsoft.com/office/powerpoint/2010/main" val="20506788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8" imgW="347" imgH="348" progId="TCLayout.ActiveDocument.1">
                  <p:embed/>
                </p:oleObj>
              </mc:Choice>
              <mc:Fallback>
                <p:oleObj name="think-cell Slide" r:id="rId48" imgW="347" imgH="348" progId="TCLayout.ActiveDocument.1">
                  <p:embed/>
                  <p:pic>
                    <p:nvPicPr>
                      <p:cNvPr id="7" name="think-cell data - do not delete" hidden="1"/>
                      <p:cNvPicPr/>
                      <p:nvPr/>
                    </p:nvPicPr>
                    <p:blipFill>
                      <a:blip r:embed="rId49"/>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a:t>PPAs have surged in popularity over the past few years, driven by companies looking to make credible sustainability commitments</a:t>
            </a:r>
          </a:p>
        </p:txBody>
      </p:sp>
      <p:sp>
        <p:nvSpPr>
          <p:cNvPr id="66" name="btfpNotesBox844901"/>
          <p:cNvSpPr txBox="1"/>
          <p:nvPr>
            <p:custDataLst>
              <p:tags r:id="rId3"/>
            </p:custDataLst>
          </p:nvPr>
        </p:nvSpPr>
        <p:spPr bwMode="gray">
          <a:xfrm>
            <a:off x="330196" y="6300216"/>
            <a:ext cx="9144000" cy="492443"/>
          </a:xfrm>
          <a:prstGeom prst="rect">
            <a:avLst/>
          </a:prstGeom>
          <a:noFill/>
        </p:spPr>
        <p:txBody>
          <a:bodyPr vert="horz" wrap="square" lIns="0" tIns="0" rIns="0" bIns="0" rtlCol="0" anchor="b">
            <a:spAutoFit/>
          </a:bodyPr>
          <a:lstStyle/>
          <a:p>
            <a:pPr marL="0" indent="0">
              <a:spcBef>
                <a:spcPts val="0"/>
              </a:spcBef>
              <a:buNone/>
            </a:pPr>
            <a:endParaRPr lang="en-US" sz="800" dirty="0">
              <a:solidFill>
                <a:srgbClr val="000000"/>
              </a:solidFill>
            </a:endParaRPr>
          </a:p>
          <a:p>
            <a:pPr marL="0" indent="0">
              <a:spcBef>
                <a:spcPts val="0"/>
              </a:spcBef>
              <a:buNone/>
            </a:pPr>
            <a:r>
              <a:rPr lang="en-US" sz="800" dirty="0">
                <a:solidFill>
                  <a:srgbClr val="000000"/>
                </a:solidFill>
              </a:rPr>
              <a:t>Note: Graph excludes on-site PPAs. Pre-reform PPAs in Mexico and sleeved PPAs in Australia are excluded.</a:t>
            </a:r>
          </a:p>
          <a:p>
            <a:pPr marL="0" indent="0">
              <a:spcBef>
                <a:spcPts val="0"/>
              </a:spcBef>
              <a:buNone/>
            </a:pPr>
            <a:r>
              <a:rPr lang="en-US" sz="800" dirty="0">
                <a:solidFill>
                  <a:srgbClr val="000000"/>
                </a:solidFill>
              </a:rPr>
              <a:t>Sources: CGEP, </a:t>
            </a:r>
            <a:r>
              <a:rPr lang="en-US" sz="800" dirty="0">
                <a:solidFill>
                  <a:srgbClr val="000000"/>
                </a:solidFill>
                <a:hlinkClick r:id="rId50"/>
              </a:rPr>
              <a:t>The role of Corporate Renewable PPAs</a:t>
            </a:r>
            <a:r>
              <a:rPr lang="en-US" sz="800" dirty="0">
                <a:solidFill>
                  <a:srgbClr val="000000"/>
                </a:solidFill>
              </a:rPr>
              <a:t> (2021); Climate Group RE100, </a:t>
            </a:r>
            <a:r>
              <a:rPr lang="en-US" sz="800" dirty="0">
                <a:solidFill>
                  <a:srgbClr val="000000"/>
                </a:solidFill>
                <a:hlinkClick r:id="rId51"/>
              </a:rPr>
              <a:t>2024 RE100: Annual Disclosure Report</a:t>
            </a:r>
            <a:r>
              <a:rPr lang="en-US" sz="800" dirty="0">
                <a:solidFill>
                  <a:srgbClr val="000000"/>
                </a:solidFill>
              </a:rPr>
              <a:t> (2024); WEF, </a:t>
            </a:r>
            <a:r>
              <a:rPr lang="en-US" sz="800" dirty="0">
                <a:solidFill>
                  <a:srgbClr val="000000"/>
                </a:solidFill>
                <a:hlinkClick r:id="rId52"/>
              </a:rPr>
              <a:t>Clean Energy CPPAs</a:t>
            </a:r>
            <a:r>
              <a:rPr lang="en-US" sz="800" dirty="0">
                <a:solidFill>
                  <a:srgbClr val="000000"/>
                </a:solidFill>
              </a:rPr>
              <a:t> (2021).</a:t>
            </a:r>
          </a:p>
          <a:p>
            <a:pPr marL="0" indent="0">
              <a:spcBef>
                <a:spcPts val="0"/>
              </a:spcBef>
              <a:buNone/>
            </a:pPr>
            <a:r>
              <a:rPr lang="en-US" sz="800" dirty="0">
                <a:solidFill>
                  <a:srgbClr val="000000"/>
                </a:solidFill>
              </a:rPr>
              <a:t>Credit: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a:t>
            </a:r>
            <a:r>
              <a:rPr lang="en-US" sz="800" dirty="0">
                <a:latin typeface="Arial"/>
              </a:rPr>
              <a:t> </a:t>
            </a:r>
            <a:r>
              <a:rPr lang="en-US" sz="800" dirty="0" err="1">
                <a:solidFill>
                  <a:srgbClr val="000000"/>
                </a:solidFill>
              </a:rPr>
              <a:t>Hyae</a:t>
            </a:r>
            <a:r>
              <a:rPr lang="en-US" sz="800" dirty="0">
                <a:solidFill>
                  <a:srgbClr val="000000"/>
                </a:solidFill>
              </a:rPr>
              <a:t> Ryung Kim, and </a:t>
            </a:r>
            <a:r>
              <a:rPr lang="en-US" sz="800" dirty="0">
                <a:solidFill>
                  <a:srgbClr val="000000"/>
                </a:solidFill>
                <a:hlinkClick r:id="rId53"/>
              </a:rPr>
              <a:t>Gernot Wagner</a:t>
            </a:r>
            <a:r>
              <a:rPr lang="en-US" sz="800" dirty="0">
                <a:solidFill>
                  <a:srgbClr val="000000"/>
                </a:solidFill>
              </a:rPr>
              <a:t>. </a:t>
            </a:r>
            <a:r>
              <a:rPr lang="en-US" sz="800" dirty="0">
                <a:solidFill>
                  <a:srgbClr val="000000"/>
                </a:solidFill>
                <a:hlinkClick r:id="rId54"/>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000000"/>
                </a:solidFill>
                <a:hlinkClick r:id="rId55"/>
              </a:rPr>
              <a:t>Scaling Solar</a:t>
            </a:r>
            <a:r>
              <a:rPr lang="en-US" sz="800" dirty="0">
                <a:solidFill>
                  <a:srgbClr val="000000"/>
                </a:solidFill>
              </a:rPr>
              <a:t>” (</a:t>
            </a:r>
            <a:r>
              <a:rPr lang="en-US" sz="800" dirty="0">
                <a:solidFill>
                  <a:srgbClr val="000000"/>
                </a:solidFill>
                <a:latin typeface="Arial"/>
              </a:rPr>
              <a:t>14 August 2025</a:t>
            </a:r>
            <a:r>
              <a:rPr lang="en-US" sz="800" dirty="0">
                <a:solidFill>
                  <a:srgbClr val="000000"/>
                </a:solidFill>
              </a:rPr>
              <a:t>).</a:t>
            </a:r>
          </a:p>
        </p:txBody>
      </p:sp>
      <p:graphicFrame>
        <p:nvGraphicFramePr>
          <p:cNvPr id="64" name="Chart 63"/>
          <p:cNvGraphicFramePr/>
          <p:nvPr>
            <p:custDataLst>
              <p:tags r:id="rId4"/>
            </p:custDataLst>
            <p:extLst>
              <p:ext uri="{D42A27DB-BD31-4B8C-83A1-F6EECF244321}">
                <p14:modId xmlns:p14="http://schemas.microsoft.com/office/powerpoint/2010/main" val="1602501997"/>
              </p:ext>
            </p:extLst>
          </p:nvPr>
        </p:nvGraphicFramePr>
        <p:xfrm>
          <a:off x="604838" y="2197100"/>
          <a:ext cx="7332662" cy="3470275"/>
        </p:xfrm>
        <a:graphic>
          <a:graphicData uri="http://schemas.openxmlformats.org/drawingml/2006/chart">
            <c:chart xmlns:c="http://schemas.openxmlformats.org/drawingml/2006/chart" xmlns:r="http://schemas.openxmlformats.org/officeDocument/2006/relationships" r:id="rId56"/>
          </a:graphicData>
        </a:graphic>
      </p:graphicFrame>
      <p:sp>
        <p:nvSpPr>
          <p:cNvPr id="97" name="Text Placeholder 10">
            <a:extLst>
              <a:ext uri="{FF2B5EF4-FFF2-40B4-BE49-F238E27FC236}">
                <a16:creationId xmlns:a16="http://schemas.microsoft.com/office/drawing/2014/main" id="{9CB5F32F-FAE2-1B0F-A2F9-68CF56BEA51D}"/>
              </a:ext>
            </a:extLst>
          </p:cNvPr>
          <p:cNvSpPr txBox="1">
            <a:spLocks/>
          </p:cNvSpPr>
          <p:nvPr>
            <p:custDataLst>
              <p:tags r:id="rId5"/>
            </p:custDataLst>
          </p:nvPr>
        </p:nvSpPr>
        <p:spPr bwMode="gray">
          <a:xfrm>
            <a:off x="501650" y="5164139"/>
            <a:ext cx="84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B8E8FCC1-DA4D-4404-9A33-C465AF3BA9C1}" type="datetime'''''''''''''''''''''''''''''''''''''''''''''5'''''''">
              <a:rPr lang="en-US" altLang="en-US" sz="1200" smtClean="0">
                <a:effectLst/>
              </a:rPr>
              <a:pPr marL="0" indent="0" algn="r">
                <a:spcBef>
                  <a:spcPct val="0"/>
                </a:spcBef>
                <a:spcAft>
                  <a:spcPct val="0"/>
                </a:spcAft>
                <a:buNone/>
              </a:pPr>
              <a:t>5</a:t>
            </a:fld>
            <a:endParaRPr lang="en-US" sz="1200"/>
          </a:p>
        </p:txBody>
      </p:sp>
      <p:sp>
        <p:nvSpPr>
          <p:cNvPr id="63" name="Text Placeholder 10">
            <a:extLst>
              <a:ext uri="{FF2B5EF4-FFF2-40B4-BE49-F238E27FC236}">
                <a16:creationId xmlns:a16="http://schemas.microsoft.com/office/drawing/2014/main" id="{115DFB91-512B-3844-A114-92FBEDCA92F2}"/>
              </a:ext>
            </a:extLst>
          </p:cNvPr>
          <p:cNvSpPr>
            <a:spLocks/>
          </p:cNvSpPr>
          <p:nvPr>
            <p:custDataLst>
              <p:tags r:id="rId6"/>
            </p:custDataLst>
          </p:nvPr>
        </p:nvSpPr>
        <p:spPr bwMode="gray">
          <a:xfrm>
            <a:off x="417513" y="4833938"/>
            <a:ext cx="1682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456E8E7-405D-4BBF-BDAE-6B0973A01C96}" type="datetime'''''''''''''''''''''''''''1''''''''''''''''''''''''''''0'''''">
              <a:rPr lang="en-US" altLang="en-US" sz="1200" smtClean="0"/>
              <a:pPr marL="0" lvl="0" indent="0" algn="r">
                <a:spcBef>
                  <a:spcPct val="0"/>
                </a:spcBef>
                <a:spcAft>
                  <a:spcPct val="0"/>
                </a:spcAft>
                <a:buNone/>
              </a:pPr>
              <a:t>10</a:t>
            </a:fld>
            <a:endParaRPr lang="en-US" sz="1200"/>
          </a:p>
        </p:txBody>
      </p:sp>
      <p:sp>
        <p:nvSpPr>
          <p:cNvPr id="98" name="Text Placeholder 10">
            <a:extLst>
              <a:ext uri="{FF2B5EF4-FFF2-40B4-BE49-F238E27FC236}">
                <a16:creationId xmlns:a16="http://schemas.microsoft.com/office/drawing/2014/main" id="{BCFEAB76-EA6A-0058-7E63-62790E8AF945}"/>
              </a:ext>
            </a:extLst>
          </p:cNvPr>
          <p:cNvSpPr txBox="1">
            <a:spLocks/>
          </p:cNvSpPr>
          <p:nvPr>
            <p:custDataLst>
              <p:tags r:id="rId7"/>
            </p:custDataLst>
          </p:nvPr>
        </p:nvSpPr>
        <p:spPr bwMode="gray">
          <a:xfrm>
            <a:off x="417513" y="4502151"/>
            <a:ext cx="1682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41B103E2-101F-4941-BB94-2CE4B173FFF3}" type="datetime'''''''''''''''''''''''''''1''5'''''''">
              <a:rPr lang="en-US" altLang="en-US" sz="1200" smtClean="0">
                <a:effectLst/>
              </a:rPr>
              <a:pPr marL="0" indent="0" algn="r">
                <a:spcBef>
                  <a:spcPct val="0"/>
                </a:spcBef>
                <a:spcAft>
                  <a:spcPct val="0"/>
                </a:spcAft>
                <a:buNone/>
              </a:pPr>
              <a:t>15</a:t>
            </a:fld>
            <a:endParaRPr lang="en-US" sz="1200"/>
          </a:p>
        </p:txBody>
      </p:sp>
      <p:sp>
        <p:nvSpPr>
          <p:cNvPr id="65" name="Text Placeholder 10">
            <a:extLst>
              <a:ext uri="{FF2B5EF4-FFF2-40B4-BE49-F238E27FC236}">
                <a16:creationId xmlns:a16="http://schemas.microsoft.com/office/drawing/2014/main" id="{115DFB91-512B-3844-A114-92FBEDCA92F2}"/>
              </a:ext>
            </a:extLst>
          </p:cNvPr>
          <p:cNvSpPr>
            <a:spLocks/>
          </p:cNvSpPr>
          <p:nvPr>
            <p:custDataLst>
              <p:tags r:id="rId8"/>
            </p:custDataLst>
          </p:nvPr>
        </p:nvSpPr>
        <p:spPr bwMode="gray">
          <a:xfrm>
            <a:off x="417513" y="4171950"/>
            <a:ext cx="1682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E7493628-509A-479E-A234-FA993B0886E9}" type="datetime'''''''''2''''''''''''''''''''''''''''0'''''''''''''''''''''''">
              <a:rPr lang="en-US" altLang="en-US" sz="1200" smtClean="0"/>
              <a:pPr marL="0" lvl="0" indent="0" algn="r">
                <a:spcBef>
                  <a:spcPct val="0"/>
                </a:spcBef>
                <a:spcAft>
                  <a:spcPct val="0"/>
                </a:spcAft>
                <a:buNone/>
              </a:pPr>
              <a:t>20</a:t>
            </a:fld>
            <a:endParaRPr lang="en-US" sz="1200"/>
          </a:p>
        </p:txBody>
      </p:sp>
      <p:sp>
        <p:nvSpPr>
          <p:cNvPr id="99" name="Text Placeholder 10">
            <a:extLst>
              <a:ext uri="{FF2B5EF4-FFF2-40B4-BE49-F238E27FC236}">
                <a16:creationId xmlns:a16="http://schemas.microsoft.com/office/drawing/2014/main" id="{8563C572-9CF6-12D4-EAF8-4C6B87CA5BC7}"/>
              </a:ext>
            </a:extLst>
          </p:cNvPr>
          <p:cNvSpPr txBox="1">
            <a:spLocks/>
          </p:cNvSpPr>
          <p:nvPr>
            <p:custDataLst>
              <p:tags r:id="rId9"/>
            </p:custDataLst>
          </p:nvPr>
        </p:nvSpPr>
        <p:spPr bwMode="gray">
          <a:xfrm>
            <a:off x="417513" y="3841751"/>
            <a:ext cx="1682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D7585848-C1FC-4B7F-A1BF-3F8EE597C9DD}" type="datetime'''''''''''''''''''2''''''''5'''''''''''''''''''''''''''''">
              <a:rPr lang="en-US" altLang="en-US" sz="1200" smtClean="0">
                <a:effectLst/>
              </a:rPr>
              <a:pPr marL="0" indent="0" algn="r">
                <a:spcBef>
                  <a:spcPct val="0"/>
                </a:spcBef>
                <a:spcAft>
                  <a:spcPct val="0"/>
                </a:spcAft>
                <a:buNone/>
              </a:pPr>
              <a:t>25</a:t>
            </a:fld>
            <a:endParaRPr lang="en-US" sz="1200"/>
          </a:p>
        </p:txBody>
      </p:sp>
      <p:sp>
        <p:nvSpPr>
          <p:cNvPr id="69" name="Text Placeholder 10">
            <a:extLst>
              <a:ext uri="{FF2B5EF4-FFF2-40B4-BE49-F238E27FC236}">
                <a16:creationId xmlns:a16="http://schemas.microsoft.com/office/drawing/2014/main" id="{115DFB91-512B-3844-A114-92FBEDCA92F2}"/>
              </a:ext>
            </a:extLst>
          </p:cNvPr>
          <p:cNvSpPr>
            <a:spLocks/>
          </p:cNvSpPr>
          <p:nvPr>
            <p:custDataLst>
              <p:tags r:id="rId10"/>
            </p:custDataLst>
          </p:nvPr>
        </p:nvSpPr>
        <p:spPr bwMode="gray">
          <a:xfrm>
            <a:off x="417513" y="3511550"/>
            <a:ext cx="1682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9B41D751-874A-4500-83D2-F63DFB9610AE}" type="datetime'''''3''''''''''''''''0'''''''''''''''''''''''''''">
              <a:rPr lang="en-US" altLang="en-US" sz="1200" smtClean="0"/>
              <a:pPr marL="0" lvl="0" indent="0" algn="r">
                <a:spcBef>
                  <a:spcPct val="0"/>
                </a:spcBef>
                <a:spcAft>
                  <a:spcPct val="0"/>
                </a:spcAft>
                <a:buNone/>
              </a:pPr>
              <a:t>30</a:t>
            </a:fld>
            <a:endParaRPr lang="en-US" sz="1200"/>
          </a:p>
        </p:txBody>
      </p:sp>
      <p:sp>
        <p:nvSpPr>
          <p:cNvPr id="101" name="Text Placeholder 10">
            <a:extLst>
              <a:ext uri="{FF2B5EF4-FFF2-40B4-BE49-F238E27FC236}">
                <a16:creationId xmlns:a16="http://schemas.microsoft.com/office/drawing/2014/main" id="{96FD557C-FB56-D28E-FD44-1FA52D9EAE0C}"/>
              </a:ext>
            </a:extLst>
          </p:cNvPr>
          <p:cNvSpPr txBox="1">
            <a:spLocks/>
          </p:cNvSpPr>
          <p:nvPr>
            <p:custDataLst>
              <p:tags r:id="rId11"/>
            </p:custDataLst>
          </p:nvPr>
        </p:nvSpPr>
        <p:spPr bwMode="gray">
          <a:xfrm>
            <a:off x="417513" y="3181351"/>
            <a:ext cx="1682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EF60F0B8-0362-4AFA-8B22-4C238CD5604F}" type="datetime'''''''''3''''''5'''''''''''''''''''''''''''''''''">
              <a:rPr lang="en-US" altLang="en-US" sz="1200" smtClean="0">
                <a:effectLst/>
              </a:rPr>
              <a:pPr marL="0" indent="0" algn="r">
                <a:spcBef>
                  <a:spcPct val="0"/>
                </a:spcBef>
                <a:spcAft>
                  <a:spcPct val="0"/>
                </a:spcAft>
                <a:buNone/>
              </a:pPr>
              <a:t>35</a:t>
            </a:fld>
            <a:endParaRPr lang="en-US" sz="1200"/>
          </a:p>
        </p:txBody>
      </p:sp>
      <p:sp>
        <p:nvSpPr>
          <p:cNvPr id="31" name="Text Placeholder 10">
            <a:extLst>
              <a:ext uri="{FF2B5EF4-FFF2-40B4-BE49-F238E27FC236}">
                <a16:creationId xmlns:a16="http://schemas.microsoft.com/office/drawing/2014/main" id="{4469FCDD-41E3-B2EF-01FD-BD66D8F43283}"/>
              </a:ext>
            </a:extLst>
          </p:cNvPr>
          <p:cNvSpPr txBox="1">
            <a:spLocks/>
          </p:cNvSpPr>
          <p:nvPr>
            <p:custDataLst>
              <p:tags r:id="rId12"/>
            </p:custDataLst>
          </p:nvPr>
        </p:nvSpPr>
        <p:spPr bwMode="gray">
          <a:xfrm>
            <a:off x="417513" y="2849563"/>
            <a:ext cx="1682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350F2BED-50E2-4854-AF23-DB4ADBA87D4D}" type="datetime'''''''''''''4''''''''0'''''''''''''''''''''''''''">
              <a:rPr lang="en-US" altLang="en-US" sz="1200" smtClean="0">
                <a:effectLst/>
              </a:rPr>
              <a:pPr marL="0" indent="0" algn="r">
                <a:spcBef>
                  <a:spcPct val="0"/>
                </a:spcBef>
                <a:spcAft>
                  <a:spcPct val="0"/>
                </a:spcAft>
                <a:buNone/>
              </a:pPr>
              <a:t>40</a:t>
            </a:fld>
            <a:endParaRPr lang="en-US" sz="1200"/>
          </a:p>
        </p:txBody>
      </p:sp>
      <p:sp>
        <p:nvSpPr>
          <p:cNvPr id="102" name="Text Placeholder 10">
            <a:extLst>
              <a:ext uri="{FF2B5EF4-FFF2-40B4-BE49-F238E27FC236}">
                <a16:creationId xmlns:a16="http://schemas.microsoft.com/office/drawing/2014/main" id="{2391973F-E2CA-DBFC-FDA2-A93331EF823F}"/>
              </a:ext>
            </a:extLst>
          </p:cNvPr>
          <p:cNvSpPr txBox="1">
            <a:spLocks/>
          </p:cNvSpPr>
          <p:nvPr>
            <p:custDataLst>
              <p:tags r:id="rId13"/>
            </p:custDataLst>
          </p:nvPr>
        </p:nvSpPr>
        <p:spPr bwMode="gray">
          <a:xfrm>
            <a:off x="417513" y="2519364"/>
            <a:ext cx="1682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7F47413E-76B5-41C8-B058-05A3D5D914CF}" type="datetime'''4''''''''''5'''''''''''''''''''">
              <a:rPr lang="en-US" altLang="en-US" sz="1200" smtClean="0">
                <a:effectLst/>
              </a:rPr>
              <a:pPr marL="0" indent="0" algn="r">
                <a:spcBef>
                  <a:spcPct val="0"/>
                </a:spcBef>
                <a:spcAft>
                  <a:spcPct val="0"/>
                </a:spcAft>
                <a:buNone/>
              </a:pPr>
              <a:t>45</a:t>
            </a:fld>
            <a:endParaRPr lang="en-US" sz="1200"/>
          </a:p>
        </p:txBody>
      </p:sp>
      <p:sp>
        <p:nvSpPr>
          <p:cNvPr id="33" name="Text Placeholder 10">
            <a:extLst>
              <a:ext uri="{FF2B5EF4-FFF2-40B4-BE49-F238E27FC236}">
                <a16:creationId xmlns:a16="http://schemas.microsoft.com/office/drawing/2014/main" id="{8C58A5E7-E329-D9C3-4DAC-98518A6DEA6C}"/>
              </a:ext>
            </a:extLst>
          </p:cNvPr>
          <p:cNvSpPr txBox="1">
            <a:spLocks/>
          </p:cNvSpPr>
          <p:nvPr>
            <p:custDataLst>
              <p:tags r:id="rId14"/>
            </p:custDataLst>
          </p:nvPr>
        </p:nvSpPr>
        <p:spPr bwMode="gray">
          <a:xfrm>
            <a:off x="417513" y="2189163"/>
            <a:ext cx="1682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C0425FC5-025A-45AE-AE7D-CB74B6FA6D7A}" type="datetime'''''5''''''''''''''''''''''0'''''''''''''''''">
              <a:rPr lang="en-US" altLang="en-US" sz="1200" smtClean="0">
                <a:effectLst/>
              </a:rPr>
              <a:pPr marL="0" indent="0" algn="r">
                <a:spcBef>
                  <a:spcPct val="0"/>
                </a:spcBef>
                <a:spcAft>
                  <a:spcPct val="0"/>
                </a:spcAft>
                <a:buNone/>
              </a:pPr>
              <a:t>50</a:t>
            </a:fld>
            <a:endParaRPr lang="en-US" sz="1200"/>
          </a:p>
        </p:txBody>
      </p:sp>
      <p:sp>
        <p:nvSpPr>
          <p:cNvPr id="57" name="Text Placeholder 10">
            <a:extLst>
              <a:ext uri="{FF2B5EF4-FFF2-40B4-BE49-F238E27FC236}">
                <a16:creationId xmlns:a16="http://schemas.microsoft.com/office/drawing/2014/main" id="{115DFB91-512B-3844-A114-92FBEDCA92F2}"/>
              </a:ext>
            </a:extLst>
          </p:cNvPr>
          <p:cNvSpPr>
            <a:spLocks/>
          </p:cNvSpPr>
          <p:nvPr>
            <p:custDataLst>
              <p:tags r:id="rId15"/>
            </p:custDataLst>
          </p:nvPr>
        </p:nvSpPr>
        <p:spPr bwMode="gray">
          <a:xfrm>
            <a:off x="501650" y="5494338"/>
            <a:ext cx="841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36E468AB-12DB-4B6B-AE8E-76D403805699}" type="datetime'''''''''''''''''''''''0'''''''''''''''''''''''''''''''">
              <a:rPr lang="en-US" altLang="en-US" sz="1200" smtClean="0"/>
              <a:pPr marL="0" lvl="0" indent="0" algn="r">
                <a:spcBef>
                  <a:spcPct val="0"/>
                </a:spcBef>
                <a:spcAft>
                  <a:spcPct val="0"/>
                </a:spcAft>
                <a:buNone/>
              </a:pPr>
              <a:t>0</a:t>
            </a:fld>
            <a:endParaRPr lang="en-US" sz="1200"/>
          </a:p>
        </p:txBody>
      </p:sp>
      <p:sp>
        <p:nvSpPr>
          <p:cNvPr id="49" name="Text Placeholder 10">
            <a:extLst>
              <a:ext uri="{FF2B5EF4-FFF2-40B4-BE49-F238E27FC236}">
                <a16:creationId xmlns:a16="http://schemas.microsoft.com/office/drawing/2014/main" id="{115DFB91-512B-3844-A114-92FBEDCA92F2}"/>
              </a:ext>
            </a:extLst>
          </p:cNvPr>
          <p:cNvSpPr>
            <a:spLocks/>
          </p:cNvSpPr>
          <p:nvPr>
            <p:custDataLst>
              <p:tags r:id="rId16"/>
            </p:custDataLst>
          </p:nvPr>
        </p:nvSpPr>
        <p:spPr bwMode="auto">
          <a:xfrm>
            <a:off x="838200" y="5635625"/>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E052394-6CD1-4147-BE9C-C5085EBF3E40}" type="datetime'''2''''''''''''''''''''''0''''''''''''''1''3'">
              <a:rPr lang="en-US" altLang="en-US" sz="1200" smtClean="0"/>
              <a:pPr marL="0" lvl="0" indent="0" algn="ctr">
                <a:spcBef>
                  <a:spcPct val="0"/>
                </a:spcBef>
                <a:spcAft>
                  <a:spcPct val="0"/>
                </a:spcAft>
                <a:buNone/>
              </a:pPr>
              <a:t>2013</a:t>
            </a:fld>
            <a:endParaRPr lang="en-US" sz="1200"/>
          </a:p>
        </p:txBody>
      </p:sp>
      <p:sp>
        <p:nvSpPr>
          <p:cNvPr id="50" name="Text Placeholder 10">
            <a:extLst>
              <a:ext uri="{FF2B5EF4-FFF2-40B4-BE49-F238E27FC236}">
                <a16:creationId xmlns:a16="http://schemas.microsoft.com/office/drawing/2014/main" id="{115DFB91-512B-3844-A114-92FBEDCA92F2}"/>
              </a:ext>
            </a:extLst>
          </p:cNvPr>
          <p:cNvSpPr>
            <a:spLocks/>
          </p:cNvSpPr>
          <p:nvPr>
            <p:custDataLst>
              <p:tags r:id="rId17"/>
            </p:custDataLst>
          </p:nvPr>
        </p:nvSpPr>
        <p:spPr bwMode="auto">
          <a:xfrm>
            <a:off x="1489075" y="5635625"/>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997082F-99A6-4D5C-BD6F-499051BC14E3}" type="datetime'''''2''0''''''''''''''''''''1''''''''''''''''''4'''''''">
              <a:rPr lang="en-US" altLang="en-US" sz="1200" smtClean="0"/>
              <a:pPr marL="0" lvl="0" indent="0" algn="ctr">
                <a:spcBef>
                  <a:spcPct val="0"/>
                </a:spcBef>
                <a:spcAft>
                  <a:spcPct val="0"/>
                </a:spcAft>
                <a:buNone/>
              </a:pPr>
              <a:t>2014</a:t>
            </a:fld>
            <a:endParaRPr lang="en-US" sz="1200"/>
          </a:p>
        </p:txBody>
      </p:sp>
      <p:sp>
        <p:nvSpPr>
          <p:cNvPr id="51" name="Text Placeholder 10">
            <a:extLst>
              <a:ext uri="{FF2B5EF4-FFF2-40B4-BE49-F238E27FC236}">
                <a16:creationId xmlns:a16="http://schemas.microsoft.com/office/drawing/2014/main" id="{115DFB91-512B-3844-A114-92FBEDCA92F2}"/>
              </a:ext>
            </a:extLst>
          </p:cNvPr>
          <p:cNvSpPr>
            <a:spLocks/>
          </p:cNvSpPr>
          <p:nvPr>
            <p:custDataLst>
              <p:tags r:id="rId18"/>
            </p:custDataLst>
          </p:nvPr>
        </p:nvSpPr>
        <p:spPr bwMode="auto">
          <a:xfrm>
            <a:off x="2141538" y="5635625"/>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8125906-F374-445E-A79B-97CBE39FFB7B}" type="datetime'''''''''''''''''2''''''0''''''''''''''''15'''''''''''">
              <a:rPr lang="en-US" altLang="en-US" sz="1200" smtClean="0"/>
              <a:pPr marL="0" lvl="0" indent="0" algn="ctr">
                <a:spcBef>
                  <a:spcPct val="0"/>
                </a:spcBef>
                <a:spcAft>
                  <a:spcPct val="0"/>
                </a:spcAft>
                <a:buNone/>
              </a:pPr>
              <a:t>2015</a:t>
            </a:fld>
            <a:endParaRPr lang="en-US" sz="1200"/>
          </a:p>
        </p:txBody>
      </p:sp>
      <p:sp>
        <p:nvSpPr>
          <p:cNvPr id="77" name="Text Placeholder 10">
            <a:extLst>
              <a:ext uri="{FF2B5EF4-FFF2-40B4-BE49-F238E27FC236}">
                <a16:creationId xmlns:a16="http://schemas.microsoft.com/office/drawing/2014/main" id="{115DFB91-512B-3844-A114-92FBEDCA92F2}"/>
              </a:ext>
            </a:extLst>
          </p:cNvPr>
          <p:cNvSpPr>
            <a:spLocks/>
          </p:cNvSpPr>
          <p:nvPr>
            <p:custDataLst>
              <p:tags r:id="rId19"/>
            </p:custDataLst>
          </p:nvPr>
        </p:nvSpPr>
        <p:spPr bwMode="auto">
          <a:xfrm>
            <a:off x="2792413" y="5635625"/>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8DE578B-492C-405A-9F2C-DD6959AF583D}" type="datetime'''''''''''''''20''''''''''''''''''''''1''6'''''''''">
              <a:rPr lang="en-US" altLang="en-US" sz="1200" smtClean="0"/>
              <a:pPr marL="0" lvl="0" indent="0" algn="ctr">
                <a:spcBef>
                  <a:spcPct val="0"/>
                </a:spcBef>
                <a:spcAft>
                  <a:spcPct val="0"/>
                </a:spcAft>
                <a:buNone/>
              </a:pPr>
              <a:t>2016</a:t>
            </a:fld>
            <a:endParaRPr lang="en-US" sz="1200"/>
          </a:p>
        </p:txBody>
      </p:sp>
      <p:sp>
        <p:nvSpPr>
          <p:cNvPr id="78" name="Text Placeholder 10">
            <a:extLst>
              <a:ext uri="{FF2B5EF4-FFF2-40B4-BE49-F238E27FC236}">
                <a16:creationId xmlns:a16="http://schemas.microsoft.com/office/drawing/2014/main" id="{115DFB91-512B-3844-A114-92FBEDCA92F2}"/>
              </a:ext>
            </a:extLst>
          </p:cNvPr>
          <p:cNvSpPr>
            <a:spLocks/>
          </p:cNvSpPr>
          <p:nvPr>
            <p:custDataLst>
              <p:tags r:id="rId20"/>
            </p:custDataLst>
          </p:nvPr>
        </p:nvSpPr>
        <p:spPr bwMode="auto">
          <a:xfrm>
            <a:off x="3444875" y="5635625"/>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6A2FF13-5B86-43B0-A59D-E86977BFD52D}" type="datetime'2''''''''''0''''1''''''''''''7'''''''''''''''">
              <a:rPr lang="en-US" altLang="en-US" sz="1200" smtClean="0"/>
              <a:pPr marL="0" lvl="0" indent="0" algn="ctr">
                <a:spcBef>
                  <a:spcPct val="0"/>
                </a:spcBef>
                <a:spcAft>
                  <a:spcPct val="0"/>
                </a:spcAft>
                <a:buNone/>
              </a:pPr>
              <a:t>2017</a:t>
            </a:fld>
            <a:endParaRPr lang="en-US" sz="1200"/>
          </a:p>
        </p:txBody>
      </p:sp>
      <p:sp>
        <p:nvSpPr>
          <p:cNvPr id="79" name="Text Placeholder 10">
            <a:extLst>
              <a:ext uri="{FF2B5EF4-FFF2-40B4-BE49-F238E27FC236}">
                <a16:creationId xmlns:a16="http://schemas.microsoft.com/office/drawing/2014/main" id="{115DFB91-512B-3844-A114-92FBEDCA92F2}"/>
              </a:ext>
            </a:extLst>
          </p:cNvPr>
          <p:cNvSpPr>
            <a:spLocks/>
          </p:cNvSpPr>
          <p:nvPr>
            <p:custDataLst>
              <p:tags r:id="rId21"/>
            </p:custDataLst>
          </p:nvPr>
        </p:nvSpPr>
        <p:spPr bwMode="auto">
          <a:xfrm>
            <a:off x="4095750" y="5635625"/>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CF6F81F-0689-40F1-B914-538092667B1A}" type="datetime'''''''''2''''''''''''''''0''1''''8'''''''''''''''''">
              <a:rPr lang="en-US" altLang="en-US" sz="1200" smtClean="0"/>
              <a:pPr marL="0" lvl="0" indent="0" algn="ctr">
                <a:spcBef>
                  <a:spcPct val="0"/>
                </a:spcBef>
                <a:spcAft>
                  <a:spcPct val="0"/>
                </a:spcAft>
                <a:buNone/>
              </a:pPr>
              <a:t>2018</a:t>
            </a:fld>
            <a:endParaRPr lang="en-US" sz="1200"/>
          </a:p>
        </p:txBody>
      </p:sp>
      <p:sp>
        <p:nvSpPr>
          <p:cNvPr id="159" name="Text Placeholder 10">
            <a:extLst>
              <a:ext uri="{FF2B5EF4-FFF2-40B4-BE49-F238E27FC236}">
                <a16:creationId xmlns:a16="http://schemas.microsoft.com/office/drawing/2014/main" id="{115DFB91-512B-3844-A114-92FBEDCA92F2}"/>
              </a:ext>
            </a:extLst>
          </p:cNvPr>
          <p:cNvSpPr>
            <a:spLocks/>
          </p:cNvSpPr>
          <p:nvPr>
            <p:custDataLst>
              <p:tags r:id="rId22"/>
            </p:custDataLst>
          </p:nvPr>
        </p:nvSpPr>
        <p:spPr bwMode="auto">
          <a:xfrm>
            <a:off x="5399088" y="5635625"/>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C1145E5-4858-4846-A636-8FB0414F5888}" type="datetime'''''''''20''''''''''''''''''''''''''''''''''''''''20'''">
              <a:rPr lang="en-US" altLang="en-US" sz="1200" smtClean="0"/>
              <a:pPr marL="0" lvl="0" indent="0" algn="ctr">
                <a:spcBef>
                  <a:spcPct val="0"/>
                </a:spcBef>
                <a:spcAft>
                  <a:spcPct val="0"/>
                </a:spcAft>
                <a:buNone/>
              </a:pPr>
              <a:t>2020</a:t>
            </a:fld>
            <a:endParaRPr lang="en-US" sz="1200"/>
          </a:p>
        </p:txBody>
      </p:sp>
      <p:sp>
        <p:nvSpPr>
          <p:cNvPr id="89" name="Text Placeholder 10">
            <a:extLst>
              <a:ext uri="{FF2B5EF4-FFF2-40B4-BE49-F238E27FC236}">
                <a16:creationId xmlns:a16="http://schemas.microsoft.com/office/drawing/2014/main" id="{115DFB91-512B-3844-A114-92FBEDCA92F2}"/>
              </a:ext>
            </a:extLst>
          </p:cNvPr>
          <p:cNvSpPr>
            <a:spLocks/>
          </p:cNvSpPr>
          <p:nvPr>
            <p:custDataLst>
              <p:tags r:id="rId23"/>
            </p:custDataLst>
          </p:nvPr>
        </p:nvSpPr>
        <p:spPr bwMode="auto">
          <a:xfrm>
            <a:off x="6051550" y="5635625"/>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CC21DCA-A944-4F1B-A81D-B02ED2BDCD3A}" type="datetime'''''''''''''''2''''''''0''''''''''''''''2''''''''1'''''''''''">
              <a:rPr lang="en-US" altLang="en-US" sz="1200" smtClean="0"/>
              <a:pPr marL="0" lvl="0" indent="0" algn="ctr">
                <a:spcBef>
                  <a:spcPct val="0"/>
                </a:spcBef>
                <a:spcAft>
                  <a:spcPct val="0"/>
                </a:spcAft>
                <a:buNone/>
              </a:pPr>
              <a:t>2021</a:t>
            </a:fld>
            <a:endParaRPr lang="en-US" sz="1200"/>
          </a:p>
        </p:txBody>
      </p:sp>
      <p:sp>
        <p:nvSpPr>
          <p:cNvPr id="5" name="Text Placeholder 10">
            <a:extLst>
              <a:ext uri="{FF2B5EF4-FFF2-40B4-BE49-F238E27FC236}">
                <a16:creationId xmlns:a16="http://schemas.microsoft.com/office/drawing/2014/main" id="{421413DF-5243-0F00-AC09-54DD875BA4D2}"/>
              </a:ext>
            </a:extLst>
          </p:cNvPr>
          <p:cNvSpPr>
            <a:spLocks/>
          </p:cNvSpPr>
          <p:nvPr>
            <p:custDataLst>
              <p:tags r:id="rId24"/>
            </p:custDataLst>
          </p:nvPr>
        </p:nvSpPr>
        <p:spPr bwMode="auto">
          <a:xfrm>
            <a:off x="6702425" y="5635625"/>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134163C-7BB0-4CC1-8AFA-AA6B6A549875}" type="datetime'''''''''''''''''2''''0''''2''2'''''''''''''''''">
              <a:rPr lang="en-US" altLang="en-US" sz="1200" smtClean="0"/>
              <a:pPr marL="0" lvl="0" indent="0" algn="ctr">
                <a:spcBef>
                  <a:spcPct val="0"/>
                </a:spcBef>
                <a:spcAft>
                  <a:spcPct val="0"/>
                </a:spcAft>
                <a:buNone/>
              </a:pPr>
              <a:t>2022</a:t>
            </a:fld>
            <a:endParaRPr lang="en-US" sz="1200"/>
          </a:p>
        </p:txBody>
      </p:sp>
      <p:sp>
        <p:nvSpPr>
          <p:cNvPr id="18" name="Text Placeholder 10">
            <a:extLst>
              <a:ext uri="{FF2B5EF4-FFF2-40B4-BE49-F238E27FC236}">
                <a16:creationId xmlns:a16="http://schemas.microsoft.com/office/drawing/2014/main" id="{A2FBE72D-F11A-FF0D-870B-F4F8C4A48B25}"/>
              </a:ext>
            </a:extLst>
          </p:cNvPr>
          <p:cNvSpPr>
            <a:spLocks/>
          </p:cNvSpPr>
          <p:nvPr>
            <p:custDataLst>
              <p:tags r:id="rId25"/>
            </p:custDataLst>
          </p:nvPr>
        </p:nvSpPr>
        <p:spPr bwMode="auto">
          <a:xfrm>
            <a:off x="7354888" y="5635625"/>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340C8CC-6503-40EB-9ACA-8E3347B283E6}" type="datetime'''''''''''''2''''''''''''''02''''''''3'''''''''''''">
              <a:rPr lang="en-US" altLang="en-US" sz="1200" smtClean="0"/>
              <a:pPr marL="0" lvl="0" indent="0" algn="ctr">
                <a:spcBef>
                  <a:spcPct val="0"/>
                </a:spcBef>
                <a:spcAft>
                  <a:spcPct val="0"/>
                </a:spcAft>
                <a:buNone/>
              </a:pPr>
              <a:t>2023</a:t>
            </a:fld>
            <a:endParaRPr lang="en-US" sz="1200" dirty="0"/>
          </a:p>
        </p:txBody>
      </p:sp>
      <p:sp>
        <p:nvSpPr>
          <p:cNvPr id="58" name="Text Placeholder 10">
            <a:extLst>
              <a:ext uri="{FF2B5EF4-FFF2-40B4-BE49-F238E27FC236}">
                <a16:creationId xmlns:a16="http://schemas.microsoft.com/office/drawing/2014/main" id="{115DFB91-512B-3844-A114-92FBEDCA92F2}"/>
              </a:ext>
            </a:extLst>
          </p:cNvPr>
          <p:cNvSpPr>
            <a:spLocks/>
          </p:cNvSpPr>
          <p:nvPr>
            <p:custDataLst>
              <p:tags r:id="rId26"/>
            </p:custDataLst>
          </p:nvPr>
        </p:nvSpPr>
        <p:spPr bwMode="gray">
          <a:xfrm>
            <a:off x="885825" y="5308600"/>
            <a:ext cx="2555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CACDED3-B057-4D00-87AA-82F6A4EE6C67}" type="datetime'''''''''1''''''''''''''''''''''''''''''.''''''''''''''0'''">
              <a:rPr lang="en-US" altLang="en-US" sz="1200" smtClean="0"/>
              <a:pPr marL="0" lvl="0" indent="0" algn="ctr">
                <a:spcBef>
                  <a:spcPct val="0"/>
                </a:spcBef>
                <a:spcAft>
                  <a:spcPct val="0"/>
                </a:spcAft>
                <a:buNone/>
              </a:pPr>
              <a:t>1.0</a:t>
            </a:fld>
            <a:endParaRPr lang="en-US" sz="1200"/>
          </a:p>
        </p:txBody>
      </p:sp>
      <p:sp useBgFill="1">
        <p:nvSpPr>
          <p:cNvPr id="67" name="Text Placeholder 10">
            <a:extLst>
              <a:ext uri="{FF2B5EF4-FFF2-40B4-BE49-F238E27FC236}">
                <a16:creationId xmlns:a16="http://schemas.microsoft.com/office/drawing/2014/main" id="{115DFB91-512B-3844-A114-92FBEDCA92F2}"/>
              </a:ext>
            </a:extLst>
          </p:cNvPr>
          <p:cNvSpPr>
            <a:spLocks/>
          </p:cNvSpPr>
          <p:nvPr>
            <p:custDataLst>
              <p:tags r:id="rId27"/>
            </p:custDataLst>
          </p:nvPr>
        </p:nvSpPr>
        <p:spPr bwMode="gray">
          <a:xfrm>
            <a:off x="1536700" y="5227638"/>
            <a:ext cx="255588" cy="182563"/>
          </a:xfrm>
          <a:prstGeom prst="rect">
            <a:avLst/>
          </a:prstGeom>
          <a:ln>
            <a:noFill/>
          </a:ln>
          <a:effec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FA9F6A4-3668-4E82-8755-5FA1C5CD1B60}" type="datetime'''''''''''2''''''''.''''''''3'''''''''">
              <a:rPr lang="en-US" altLang="en-US" sz="1200" smtClean="0"/>
              <a:pPr marL="0" lvl="0" indent="0" algn="ctr">
                <a:spcBef>
                  <a:spcPct val="0"/>
                </a:spcBef>
                <a:spcAft>
                  <a:spcPct val="0"/>
                </a:spcAft>
                <a:buNone/>
              </a:pPr>
              <a:t>2.3</a:t>
            </a:fld>
            <a:endParaRPr lang="en-US" sz="1200"/>
          </a:p>
        </p:txBody>
      </p:sp>
      <p:sp>
        <p:nvSpPr>
          <p:cNvPr id="70" name="Text Placeholder 10">
            <a:extLst>
              <a:ext uri="{FF2B5EF4-FFF2-40B4-BE49-F238E27FC236}">
                <a16:creationId xmlns:a16="http://schemas.microsoft.com/office/drawing/2014/main" id="{115DFB91-512B-3844-A114-92FBEDCA92F2}"/>
              </a:ext>
            </a:extLst>
          </p:cNvPr>
          <p:cNvSpPr>
            <a:spLocks/>
          </p:cNvSpPr>
          <p:nvPr>
            <p:custDataLst>
              <p:tags r:id="rId28"/>
            </p:custDataLst>
          </p:nvPr>
        </p:nvSpPr>
        <p:spPr bwMode="gray">
          <a:xfrm>
            <a:off x="2189163" y="5068888"/>
            <a:ext cx="255588" cy="182563"/>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3B901E4-5647-44FA-A524-ED931A0375C4}" type="datetime'''''''''''''''''''''''4.''''''''''''''''7'''''">
              <a:rPr lang="en-US" altLang="en-US" sz="1200" smtClean="0"/>
              <a:pPr marL="0" lvl="0" indent="0" algn="ctr">
                <a:spcBef>
                  <a:spcPct val="0"/>
                </a:spcBef>
                <a:spcAft>
                  <a:spcPct val="0"/>
                </a:spcAft>
                <a:buNone/>
              </a:pPr>
              <a:t>4.7</a:t>
            </a:fld>
            <a:endParaRPr lang="en-US" sz="1200"/>
          </a:p>
        </p:txBody>
      </p:sp>
      <p:sp useBgFill="1">
        <p:nvSpPr>
          <p:cNvPr id="82" name="Text Placeholder 10">
            <a:extLst>
              <a:ext uri="{FF2B5EF4-FFF2-40B4-BE49-F238E27FC236}">
                <a16:creationId xmlns:a16="http://schemas.microsoft.com/office/drawing/2014/main" id="{115DFB91-512B-3844-A114-92FBEDCA92F2}"/>
              </a:ext>
            </a:extLst>
          </p:cNvPr>
          <p:cNvSpPr>
            <a:spLocks/>
          </p:cNvSpPr>
          <p:nvPr>
            <p:custDataLst>
              <p:tags r:id="rId29"/>
            </p:custDataLst>
          </p:nvPr>
        </p:nvSpPr>
        <p:spPr bwMode="gray">
          <a:xfrm>
            <a:off x="2840038" y="5092700"/>
            <a:ext cx="255588" cy="182563"/>
          </a:xfrm>
          <a:prstGeom prst="rect">
            <a:avLst/>
          </a:prstGeom>
          <a:ln>
            <a:noFill/>
          </a:ln>
          <a:effec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6F840F3-7A07-40C5-8C16-C297B508E6D2}" type="datetime'''''''4''''''''.''''''''''''''''''''''''''''''''3'''''''''''''">
              <a:rPr lang="en-US" altLang="en-US" sz="1200" smtClean="0"/>
              <a:pPr marL="0" lvl="0" indent="0" algn="ctr">
                <a:spcBef>
                  <a:spcPct val="0"/>
                </a:spcBef>
                <a:spcAft>
                  <a:spcPct val="0"/>
                </a:spcAft>
                <a:buNone/>
              </a:pPr>
              <a:t>4.3</a:t>
            </a:fld>
            <a:endParaRPr lang="en-US" sz="1200"/>
          </a:p>
        </p:txBody>
      </p:sp>
      <p:sp>
        <p:nvSpPr>
          <p:cNvPr id="83" name="Text Placeholder 10">
            <a:extLst>
              <a:ext uri="{FF2B5EF4-FFF2-40B4-BE49-F238E27FC236}">
                <a16:creationId xmlns:a16="http://schemas.microsoft.com/office/drawing/2014/main" id="{115DFB91-512B-3844-A114-92FBEDCA92F2}"/>
              </a:ext>
            </a:extLst>
          </p:cNvPr>
          <p:cNvSpPr>
            <a:spLocks/>
          </p:cNvSpPr>
          <p:nvPr>
            <p:custDataLst>
              <p:tags r:id="rId30"/>
            </p:custDataLst>
          </p:nvPr>
        </p:nvSpPr>
        <p:spPr bwMode="gray">
          <a:xfrm>
            <a:off x="3492500" y="4964113"/>
            <a:ext cx="255588" cy="182563"/>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37AE803-E3A0-42AD-A041-3CF282048BA5}" type="datetime'''''''''''''''''''6''.''''''''''2'''''''''''">
              <a:rPr lang="en-US" altLang="en-US" sz="1200" smtClean="0"/>
              <a:pPr marL="0" lvl="0" indent="0" algn="ctr">
                <a:spcBef>
                  <a:spcPct val="0"/>
                </a:spcBef>
                <a:spcAft>
                  <a:spcPct val="0"/>
                </a:spcAft>
                <a:buNone/>
              </a:pPr>
              <a:t>6.2</a:t>
            </a:fld>
            <a:endParaRPr lang="en-US" sz="1200"/>
          </a:p>
        </p:txBody>
      </p:sp>
      <p:sp useBgFill="1">
        <p:nvSpPr>
          <p:cNvPr id="84" name="Text Placeholder 10">
            <a:extLst>
              <a:ext uri="{FF2B5EF4-FFF2-40B4-BE49-F238E27FC236}">
                <a16:creationId xmlns:a16="http://schemas.microsoft.com/office/drawing/2014/main" id="{115DFB91-512B-3844-A114-92FBEDCA92F2}"/>
              </a:ext>
            </a:extLst>
          </p:cNvPr>
          <p:cNvSpPr>
            <a:spLocks/>
          </p:cNvSpPr>
          <p:nvPr>
            <p:custDataLst>
              <p:tags r:id="rId31"/>
            </p:custDataLst>
          </p:nvPr>
        </p:nvSpPr>
        <p:spPr bwMode="gray">
          <a:xfrm>
            <a:off x="4100513" y="4478338"/>
            <a:ext cx="339725" cy="182563"/>
          </a:xfrm>
          <a:prstGeom prst="rect">
            <a:avLst/>
          </a:prstGeom>
          <a:ln>
            <a:noFill/>
          </a:ln>
          <a:effec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420A415-2EE4-48FE-9ED3-917A576E6787}" type="datetime'1''''''''''''''''''''''''3''''''''.''''''''6'''''''''''''''">
              <a:rPr lang="en-US" altLang="en-US" sz="1200" smtClean="0"/>
              <a:pPr marL="0" lvl="0" indent="0" algn="ctr">
                <a:spcBef>
                  <a:spcPct val="0"/>
                </a:spcBef>
                <a:spcAft>
                  <a:spcPct val="0"/>
                </a:spcAft>
                <a:buNone/>
              </a:pPr>
              <a:t>13.6</a:t>
            </a:fld>
            <a:endParaRPr lang="en-US" sz="1200"/>
          </a:p>
        </p:txBody>
      </p:sp>
      <p:sp>
        <p:nvSpPr>
          <p:cNvPr id="85" name="Text Placeholder 10">
            <a:extLst>
              <a:ext uri="{FF2B5EF4-FFF2-40B4-BE49-F238E27FC236}">
                <a16:creationId xmlns:a16="http://schemas.microsoft.com/office/drawing/2014/main" id="{115DFB91-512B-3844-A114-92FBEDCA92F2}"/>
              </a:ext>
            </a:extLst>
          </p:cNvPr>
          <p:cNvSpPr>
            <a:spLocks/>
          </p:cNvSpPr>
          <p:nvPr>
            <p:custDataLst>
              <p:tags r:id="rId32"/>
            </p:custDataLst>
          </p:nvPr>
        </p:nvSpPr>
        <p:spPr bwMode="gray">
          <a:xfrm>
            <a:off x="4752975" y="4043363"/>
            <a:ext cx="3397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F77280B-77BE-456D-A4BF-46E2631846A9}" type="datetime'''2''''''''''''''0''.''''''''''''''''''''''''''''''''2'''''">
              <a:rPr lang="en-US" altLang="en-US" sz="1200" smtClean="0"/>
              <a:pPr marL="0" lvl="0" indent="0" algn="ctr">
                <a:spcBef>
                  <a:spcPct val="0"/>
                </a:spcBef>
                <a:spcAft>
                  <a:spcPct val="0"/>
                </a:spcAft>
                <a:buNone/>
              </a:pPr>
              <a:t>20.2</a:t>
            </a:fld>
            <a:endParaRPr lang="en-US" sz="1200"/>
          </a:p>
        </p:txBody>
      </p:sp>
      <p:sp>
        <p:nvSpPr>
          <p:cNvPr id="168" name="Text Placeholder 10">
            <a:extLst>
              <a:ext uri="{FF2B5EF4-FFF2-40B4-BE49-F238E27FC236}">
                <a16:creationId xmlns:a16="http://schemas.microsoft.com/office/drawing/2014/main" id="{115DFB91-512B-3844-A114-92FBEDCA92F2}"/>
              </a:ext>
            </a:extLst>
          </p:cNvPr>
          <p:cNvSpPr>
            <a:spLocks/>
          </p:cNvSpPr>
          <p:nvPr>
            <p:custDataLst>
              <p:tags r:id="rId33"/>
            </p:custDataLst>
          </p:nvPr>
        </p:nvSpPr>
        <p:spPr bwMode="gray">
          <a:xfrm>
            <a:off x="5403850" y="3717925"/>
            <a:ext cx="339725" cy="182563"/>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DE7B220-3ABA-4AD4-B619-A7EDB81B25E6}" type="datetime'''''2''''''''''''''5''''.''''''''1'''''''''''''''''">
              <a:rPr lang="en-US" altLang="en-US" sz="1200" smtClean="0"/>
              <a:pPr marL="0" lvl="0" indent="0" algn="ctr">
                <a:spcBef>
                  <a:spcPct val="0"/>
                </a:spcBef>
                <a:spcAft>
                  <a:spcPct val="0"/>
                </a:spcAft>
                <a:buNone/>
              </a:pPr>
              <a:t>25.1</a:t>
            </a:fld>
            <a:endParaRPr lang="en-US" sz="1200"/>
          </a:p>
        </p:txBody>
      </p:sp>
      <p:sp>
        <p:nvSpPr>
          <p:cNvPr id="100" name="Text Placeholder 10">
            <a:extLst>
              <a:ext uri="{FF2B5EF4-FFF2-40B4-BE49-F238E27FC236}">
                <a16:creationId xmlns:a16="http://schemas.microsoft.com/office/drawing/2014/main" id="{115DFB91-512B-3844-A114-92FBEDCA92F2}"/>
              </a:ext>
            </a:extLst>
          </p:cNvPr>
          <p:cNvSpPr>
            <a:spLocks/>
          </p:cNvSpPr>
          <p:nvPr>
            <p:custDataLst>
              <p:tags r:id="rId34"/>
            </p:custDataLst>
          </p:nvPr>
        </p:nvSpPr>
        <p:spPr bwMode="gray">
          <a:xfrm>
            <a:off x="6056313" y="3321050"/>
            <a:ext cx="33972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20927E4-1044-4CF9-A7F5-74BB3FB210EE}" type="datetime'3''''1''''''''''''''''''''''''''''''''''''''''''''.''1'''''''">
              <a:rPr lang="en-US" altLang="en-US" sz="1200" smtClean="0"/>
              <a:pPr marL="0" lvl="0" indent="0" algn="ctr">
                <a:spcBef>
                  <a:spcPct val="0"/>
                </a:spcBef>
                <a:spcAft>
                  <a:spcPct val="0"/>
                </a:spcAft>
                <a:buNone/>
              </a:pPr>
              <a:t>31.1</a:t>
            </a:fld>
            <a:endParaRPr lang="en-US" sz="1200"/>
          </a:p>
        </p:txBody>
      </p:sp>
      <p:sp>
        <p:nvSpPr>
          <p:cNvPr id="11" name="Text Placeholder 10">
            <a:extLst>
              <a:ext uri="{FF2B5EF4-FFF2-40B4-BE49-F238E27FC236}">
                <a16:creationId xmlns:a16="http://schemas.microsoft.com/office/drawing/2014/main" id="{B5EA8895-0BEA-E459-A2CA-BF3C30557731}"/>
              </a:ext>
            </a:extLst>
          </p:cNvPr>
          <p:cNvSpPr>
            <a:spLocks/>
          </p:cNvSpPr>
          <p:nvPr>
            <p:custDataLst>
              <p:tags r:id="rId35"/>
            </p:custDataLst>
          </p:nvPr>
        </p:nvSpPr>
        <p:spPr bwMode="gray">
          <a:xfrm>
            <a:off x="6707188" y="2673350"/>
            <a:ext cx="339725" cy="182563"/>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627BDE8-45A1-4AB1-AB58-AAC9E0FD400A}" type="datetime'''''''''4''''0''''.''''''''''''''''9'''''''''''''''''">
              <a:rPr lang="en-US" altLang="en-US" sz="1200" smtClean="0"/>
              <a:pPr marL="0" lvl="0" indent="0" algn="ctr">
                <a:spcBef>
                  <a:spcPct val="0"/>
                </a:spcBef>
                <a:spcAft>
                  <a:spcPct val="0"/>
                </a:spcAft>
                <a:buNone/>
              </a:pPr>
              <a:t>40.9</a:t>
            </a:fld>
            <a:endParaRPr lang="en-US" sz="1200"/>
          </a:p>
        </p:txBody>
      </p:sp>
      <p:sp>
        <p:nvSpPr>
          <p:cNvPr id="22" name="Text Placeholder 10">
            <a:extLst>
              <a:ext uri="{FF2B5EF4-FFF2-40B4-BE49-F238E27FC236}">
                <a16:creationId xmlns:a16="http://schemas.microsoft.com/office/drawing/2014/main" id="{32EF4D42-2BE9-4DC9-6B0B-25E825720741}"/>
              </a:ext>
            </a:extLst>
          </p:cNvPr>
          <p:cNvSpPr>
            <a:spLocks/>
          </p:cNvSpPr>
          <p:nvPr>
            <p:custDataLst>
              <p:tags r:id="rId36"/>
            </p:custDataLst>
          </p:nvPr>
        </p:nvSpPr>
        <p:spPr bwMode="gray">
          <a:xfrm>
            <a:off x="7359650" y="2336800"/>
            <a:ext cx="339725" cy="182563"/>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BDD0046-082D-4DAF-BC7A-AE4EADF26D82}" type="datetime'''''''4''''''''''6''''''''''''''.0'''''''''''''''''''''">
              <a:rPr lang="en-US" altLang="en-US" sz="1200" smtClean="0"/>
              <a:pPr marL="0" lvl="0" indent="0" algn="ctr">
                <a:spcBef>
                  <a:spcPct val="0"/>
                </a:spcBef>
                <a:spcAft>
                  <a:spcPct val="0"/>
                </a:spcAft>
                <a:buNone/>
              </a:pPr>
              <a:t>46.0</a:t>
            </a:fld>
            <a:endParaRPr lang="en-US" sz="1200"/>
          </a:p>
        </p:txBody>
      </p:sp>
      <p:sp>
        <p:nvSpPr>
          <p:cNvPr id="80" name="Text Placeholder 10">
            <a:extLst>
              <a:ext uri="{FF2B5EF4-FFF2-40B4-BE49-F238E27FC236}">
                <a16:creationId xmlns:a16="http://schemas.microsoft.com/office/drawing/2014/main" id="{115DFB91-512B-3844-A114-92FBEDCA92F2}"/>
              </a:ext>
            </a:extLst>
          </p:cNvPr>
          <p:cNvSpPr>
            <a:spLocks/>
          </p:cNvSpPr>
          <p:nvPr>
            <p:custDataLst>
              <p:tags r:id="rId37"/>
            </p:custDataLst>
          </p:nvPr>
        </p:nvSpPr>
        <p:spPr bwMode="auto">
          <a:xfrm>
            <a:off x="4748213" y="5635625"/>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63E7048-991E-4B47-8AFE-B404920B5C84}" type="datetime'2''''01''''''9'''''''">
              <a:rPr lang="en-US" altLang="en-US" sz="1200" smtClean="0"/>
              <a:pPr marL="0" lvl="0" indent="0" algn="ctr">
                <a:spcBef>
                  <a:spcPct val="0"/>
                </a:spcBef>
                <a:spcAft>
                  <a:spcPct val="0"/>
                </a:spcAft>
                <a:buNone/>
              </a:pPr>
              <a:t>2019</a:t>
            </a:fld>
            <a:endParaRPr lang="en-US" sz="1200"/>
          </a:p>
        </p:txBody>
      </p:sp>
      <p:grpSp>
        <p:nvGrpSpPr>
          <p:cNvPr id="59" name="btfpColumnHeaderBox334488"/>
          <p:cNvGrpSpPr/>
          <p:nvPr>
            <p:custDataLst>
              <p:tags r:id="rId38"/>
            </p:custDataLst>
          </p:nvPr>
        </p:nvGrpSpPr>
        <p:grpSpPr>
          <a:xfrm>
            <a:off x="329184" y="1554480"/>
            <a:ext cx="7533979" cy="301752"/>
            <a:chOff x="9392751" y="1554480"/>
            <a:chExt cx="2477492" cy="301752"/>
          </a:xfrm>
        </p:grpSpPr>
        <p:sp>
          <p:nvSpPr>
            <p:cNvPr id="60" name="btfpColumnHeaderBoxText334488"/>
            <p:cNvSpPr txBox="1"/>
            <p:nvPr/>
          </p:nvSpPr>
          <p:spPr bwMode="gray">
            <a:xfrm>
              <a:off x="9392751" y="1554480"/>
              <a:ext cx="2477492" cy="288219"/>
            </a:xfrm>
            <a:prstGeom prst="rect">
              <a:avLst/>
            </a:prstGeom>
            <a:noFill/>
          </p:spPr>
          <p:txBody>
            <a:bodyPr vert="horz" wrap="square" lIns="36036" tIns="36036" rIns="36036" bIns="36036" rtlCol="0" anchor="b">
              <a:spAutoFit/>
            </a:bodyPr>
            <a:lstStyle/>
            <a:p>
              <a:pPr marL="0" indent="0">
                <a:spcBef>
                  <a:spcPts val="0"/>
                </a:spcBef>
                <a:buNone/>
              </a:pPr>
              <a:r>
                <a:rPr lang="en-US" sz="1400" b="1" dirty="0">
                  <a:solidFill>
                    <a:srgbClr val="000000"/>
                  </a:solidFill>
                </a:rPr>
                <a:t>Strong growth in the signing of PPAs over past 5 years, especially in US</a:t>
              </a:r>
            </a:p>
          </p:txBody>
        </p:sp>
        <p:cxnSp>
          <p:nvCxnSpPr>
            <p:cNvPr id="61" name="btfpColumnHeaderBoxLine334488"/>
            <p:cNvCxnSpPr/>
            <p:nvPr/>
          </p:nvCxnSpPr>
          <p:spPr bwMode="gray">
            <a:xfrm>
              <a:off x="9392751" y="1856232"/>
              <a:ext cx="2477492"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27" name="Rectangle 26"/>
          <p:cNvSpPr/>
          <p:nvPr/>
        </p:nvSpPr>
        <p:spPr>
          <a:xfrm>
            <a:off x="411977" y="1947933"/>
            <a:ext cx="6096000" cy="276999"/>
          </a:xfrm>
          <a:prstGeom prst="rect">
            <a:avLst/>
          </a:prstGeom>
        </p:spPr>
        <p:txBody>
          <a:bodyPr>
            <a:spAutoFit/>
          </a:bodyPr>
          <a:lstStyle/>
          <a:p>
            <a:pPr marL="0" indent="0">
              <a:buNone/>
            </a:pPr>
            <a:r>
              <a:rPr lang="en-US" sz="1200" dirty="0"/>
              <a:t>Global volume of corporate power purchase agreements signed per year (in GW)</a:t>
            </a:r>
          </a:p>
        </p:txBody>
      </p:sp>
      <p:sp>
        <p:nvSpPr>
          <p:cNvPr id="13" name="Rectangle 12">
            <a:extLst>
              <a:ext uri="{FF2B5EF4-FFF2-40B4-BE49-F238E27FC236}">
                <a16:creationId xmlns:a16="http://schemas.microsoft.com/office/drawing/2014/main" id="{EEBB84BB-47FD-7AE8-C85A-070A560E8CCA}"/>
              </a:ext>
            </a:extLst>
          </p:cNvPr>
          <p:cNvSpPr/>
          <p:nvPr/>
        </p:nvSpPr>
        <p:spPr bwMode="gray">
          <a:xfrm>
            <a:off x="677863" y="2265058"/>
            <a:ext cx="1019175" cy="76706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36864" name="Rectangle 36863"/>
          <p:cNvSpPr/>
          <p:nvPr>
            <p:custDataLst>
              <p:tags r:id="rId39"/>
            </p:custDataLst>
          </p:nvPr>
        </p:nvSpPr>
        <p:spPr bwMode="auto">
          <a:xfrm>
            <a:off x="687388" y="2279650"/>
            <a:ext cx="1019175" cy="769938"/>
          </a:xfrm>
          <a:prstGeom prst="rect">
            <a:avLst/>
          </a:prstGeom>
          <a:noFill/>
          <a:ln w="31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41" name="Rectangle 40"/>
          <p:cNvSpPr/>
          <p:nvPr>
            <p:custDataLst>
              <p:tags r:id="rId40"/>
            </p:custDataLst>
          </p:nvPr>
        </p:nvSpPr>
        <p:spPr bwMode="auto">
          <a:xfrm>
            <a:off x="747713" y="2344738"/>
            <a:ext cx="214313" cy="160338"/>
          </a:xfrm>
          <a:prstGeom prst="rect">
            <a:avLst/>
          </a:prstGeom>
          <a:solidFill>
            <a:schemeClr val="accent1"/>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42" name="Rectangle 41"/>
          <p:cNvSpPr/>
          <p:nvPr>
            <p:custDataLst>
              <p:tags r:id="rId41"/>
            </p:custDataLst>
          </p:nvPr>
        </p:nvSpPr>
        <p:spPr bwMode="auto">
          <a:xfrm>
            <a:off x="747713" y="2578100"/>
            <a:ext cx="214313" cy="160338"/>
          </a:xfrm>
          <a:prstGeom prst="rect">
            <a:avLst/>
          </a:prstGeom>
          <a:solidFill>
            <a:schemeClr val="accent2"/>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48" name="Rectangle 47"/>
          <p:cNvSpPr/>
          <p:nvPr>
            <p:custDataLst>
              <p:tags r:id="rId42"/>
            </p:custDataLst>
          </p:nvPr>
        </p:nvSpPr>
        <p:spPr bwMode="auto">
          <a:xfrm>
            <a:off x="747713" y="2811463"/>
            <a:ext cx="214313" cy="160338"/>
          </a:xfrm>
          <a:prstGeom prst="rect">
            <a:avLst/>
          </a:prstGeom>
          <a:solidFill>
            <a:schemeClr val="accent3"/>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139" name="Text Placeholder 10">
            <a:extLst>
              <a:ext uri="{FF2B5EF4-FFF2-40B4-BE49-F238E27FC236}">
                <a16:creationId xmlns:a16="http://schemas.microsoft.com/office/drawing/2014/main" id="{115DFB91-512B-3844-A114-92FBEDCA92F2}"/>
              </a:ext>
            </a:extLst>
          </p:cNvPr>
          <p:cNvSpPr>
            <a:spLocks/>
          </p:cNvSpPr>
          <p:nvPr>
            <p:custDataLst>
              <p:tags r:id="rId43"/>
            </p:custDataLst>
          </p:nvPr>
        </p:nvSpPr>
        <p:spPr bwMode="auto">
          <a:xfrm>
            <a:off x="1012825" y="2339975"/>
            <a:ext cx="633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961F5547-AFEA-4374-902D-5361ACD9C8E3}" type="datetime'''''A''m''''''''''''''''''''e''r''i''c''''''''''''a''s'">
              <a:rPr lang="en-US" altLang="en-US" sz="1200" smtClean="0"/>
              <a:pPr marL="0" lvl="0" indent="0">
                <a:spcBef>
                  <a:spcPct val="0"/>
                </a:spcBef>
                <a:spcAft>
                  <a:spcPct val="0"/>
                </a:spcAft>
                <a:buNone/>
              </a:pPr>
              <a:t>Americas</a:t>
            </a:fld>
            <a:endParaRPr lang="en-US" sz="1200"/>
          </a:p>
        </p:txBody>
      </p:sp>
      <p:sp>
        <p:nvSpPr>
          <p:cNvPr id="140" name="Text Placeholder 10">
            <a:extLst>
              <a:ext uri="{FF2B5EF4-FFF2-40B4-BE49-F238E27FC236}">
                <a16:creationId xmlns:a16="http://schemas.microsoft.com/office/drawing/2014/main" id="{115DFB91-512B-3844-A114-92FBEDCA92F2}"/>
              </a:ext>
            </a:extLst>
          </p:cNvPr>
          <p:cNvSpPr>
            <a:spLocks/>
          </p:cNvSpPr>
          <p:nvPr>
            <p:custDataLst>
              <p:tags r:id="rId44"/>
            </p:custDataLst>
          </p:nvPr>
        </p:nvSpPr>
        <p:spPr bwMode="auto">
          <a:xfrm>
            <a:off x="1012825" y="2573338"/>
            <a:ext cx="43180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0EC35B2B-5E76-49BA-BE90-293BD646E974}" type="datetime'''''''''''''''''''''E''ME''''''''''''''''A'''''''''">
              <a:rPr lang="en-US" altLang="en-US" sz="1200" smtClean="0"/>
              <a:pPr marL="0" lvl="0" indent="0">
                <a:spcBef>
                  <a:spcPct val="0"/>
                </a:spcBef>
                <a:spcAft>
                  <a:spcPct val="0"/>
                </a:spcAft>
                <a:buNone/>
              </a:pPr>
              <a:t>EMEA</a:t>
            </a:fld>
            <a:endParaRPr lang="en-US" sz="1200"/>
          </a:p>
        </p:txBody>
      </p:sp>
      <p:sp>
        <p:nvSpPr>
          <p:cNvPr id="138" name="Text Placeholder 10">
            <a:extLst>
              <a:ext uri="{FF2B5EF4-FFF2-40B4-BE49-F238E27FC236}">
                <a16:creationId xmlns:a16="http://schemas.microsoft.com/office/drawing/2014/main" id="{115DFB91-512B-3844-A114-92FBEDCA92F2}"/>
              </a:ext>
            </a:extLst>
          </p:cNvPr>
          <p:cNvSpPr>
            <a:spLocks/>
          </p:cNvSpPr>
          <p:nvPr>
            <p:custDataLst>
              <p:tags r:id="rId45"/>
            </p:custDataLst>
          </p:nvPr>
        </p:nvSpPr>
        <p:spPr bwMode="auto">
          <a:xfrm>
            <a:off x="1012825" y="2806700"/>
            <a:ext cx="40322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565A5587-9D93-4CB9-AABD-F1DD2F51295D}" type="datetime'''''''''''''''''''''''A''''''''''''''''''''P''''''A''C'''">
              <a:rPr lang="en-US" altLang="en-US" sz="1200" smtClean="0"/>
              <a:pPr marL="0" lvl="0" indent="0">
                <a:spcBef>
                  <a:spcPct val="0"/>
                </a:spcBef>
                <a:spcAft>
                  <a:spcPct val="0"/>
                </a:spcAft>
                <a:buNone/>
              </a:pPr>
              <a:t>APAC</a:t>
            </a:fld>
            <a:endParaRPr lang="en-US" sz="1200"/>
          </a:p>
        </p:txBody>
      </p:sp>
      <p:sp>
        <p:nvSpPr>
          <p:cNvPr id="2" name="Rectangle 1">
            <a:extLst>
              <a:ext uri="{FF2B5EF4-FFF2-40B4-BE49-F238E27FC236}">
                <a16:creationId xmlns:a16="http://schemas.microsoft.com/office/drawing/2014/main" id="{1702CD29-E0C8-4319-3DC6-DE8457E428CD}"/>
              </a:ext>
            </a:extLst>
          </p:cNvPr>
          <p:cNvSpPr/>
          <p:nvPr/>
        </p:nvSpPr>
        <p:spPr bwMode="gray">
          <a:xfrm>
            <a:off x="8453438" y="1554480"/>
            <a:ext cx="3205162" cy="4261107"/>
          </a:xfrm>
          <a:prstGeom prst="rect">
            <a:avLst/>
          </a:prstGeom>
          <a:solidFill>
            <a:srgbClr val="E3E8E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274320" bIns="137160" numCol="1" spcCol="0" rtlCol="0" fromWordArt="0" anchor="t" anchorCtr="0" forceAA="0" compatLnSpc="1">
            <a:prstTxWarp prst="textNoShape">
              <a:avLst/>
            </a:prstTxWarp>
            <a:noAutofit/>
          </a:bodyPr>
          <a:lstStyle/>
          <a:p>
            <a:pPr marL="0" indent="0">
              <a:spcBef>
                <a:spcPts val="600"/>
              </a:spcBef>
              <a:buNone/>
            </a:pPr>
            <a:r>
              <a:rPr lang="en-US" sz="1250" b="1" dirty="0">
                <a:solidFill>
                  <a:srgbClr val="000000"/>
                </a:solidFill>
              </a:rPr>
              <a:t>Observations</a:t>
            </a:r>
          </a:p>
          <a:p>
            <a:pPr>
              <a:spcBef>
                <a:spcPts val="600"/>
              </a:spcBef>
            </a:pPr>
            <a:r>
              <a:rPr lang="en-US" sz="1050" dirty="0">
                <a:solidFill>
                  <a:sysClr val="windowText" lastClr="000000"/>
                </a:solidFill>
              </a:rPr>
              <a:t>Corporate power purchase agreements have become </a:t>
            </a:r>
            <a:r>
              <a:rPr lang="en-US" sz="1050" b="1" dirty="0">
                <a:solidFill>
                  <a:sysClr val="windowText" lastClr="000000"/>
                </a:solidFill>
              </a:rPr>
              <a:t>increasingly popular</a:t>
            </a:r>
            <a:r>
              <a:rPr lang="en-US" sz="1050" dirty="0">
                <a:solidFill>
                  <a:sysClr val="windowText" lastClr="000000"/>
                </a:solidFill>
              </a:rPr>
              <a:t>.</a:t>
            </a:r>
          </a:p>
          <a:p>
            <a:pPr lvl="1"/>
            <a:r>
              <a:rPr lang="en-US" sz="850" dirty="0">
                <a:solidFill>
                  <a:sysClr val="windowText" lastClr="000000"/>
                </a:solidFill>
              </a:rPr>
              <a:t>Companies are </a:t>
            </a:r>
            <a:r>
              <a:rPr lang="en-US" sz="850" b="1" dirty="0">
                <a:solidFill>
                  <a:sysClr val="windowText" lastClr="000000"/>
                </a:solidFill>
              </a:rPr>
              <a:t>setting public sustainability goals</a:t>
            </a:r>
            <a:r>
              <a:rPr lang="en-US" sz="850" dirty="0">
                <a:solidFill>
                  <a:sysClr val="windowText" lastClr="000000"/>
                </a:solidFill>
              </a:rPr>
              <a:t> with renewable energy as a focal point.</a:t>
            </a:r>
          </a:p>
          <a:p>
            <a:pPr lvl="1"/>
            <a:r>
              <a:rPr lang="en-US" sz="850" dirty="0">
                <a:solidFill>
                  <a:sysClr val="windowText" lastClr="000000"/>
                </a:solidFill>
              </a:rPr>
              <a:t>A growing focus on </a:t>
            </a:r>
            <a:r>
              <a:rPr lang="en-US" sz="850" b="1" dirty="0">
                <a:solidFill>
                  <a:sysClr val="windowText" lastClr="000000"/>
                </a:solidFill>
              </a:rPr>
              <a:t>additionality</a:t>
            </a:r>
            <a:r>
              <a:rPr lang="en-US" sz="850" dirty="0">
                <a:solidFill>
                  <a:sysClr val="windowText" lastClr="000000"/>
                </a:solidFill>
              </a:rPr>
              <a:t>, which prioritizes </a:t>
            </a:r>
            <a:r>
              <a:rPr lang="en-US" sz="850" b="1" dirty="0">
                <a:solidFill>
                  <a:sysClr val="windowText" lastClr="000000"/>
                </a:solidFill>
              </a:rPr>
              <a:t>adding new capacity </a:t>
            </a:r>
            <a:r>
              <a:rPr lang="en-US" sz="850" dirty="0">
                <a:solidFill>
                  <a:sysClr val="windowText" lastClr="000000"/>
                </a:solidFill>
              </a:rPr>
              <a:t>over using existing ones, is shifting companies from buying green energy certificates to PPAs.</a:t>
            </a:r>
          </a:p>
          <a:p>
            <a:pPr>
              <a:spcBef>
                <a:spcPts val="600"/>
              </a:spcBef>
            </a:pPr>
            <a:r>
              <a:rPr lang="en-US" sz="1050" dirty="0">
                <a:solidFill>
                  <a:sysClr val="windowText" lastClr="000000"/>
                </a:solidFill>
              </a:rPr>
              <a:t>There is still </a:t>
            </a:r>
            <a:r>
              <a:rPr lang="en-US" sz="1050" b="1" dirty="0">
                <a:solidFill>
                  <a:sysClr val="windowText" lastClr="000000"/>
                </a:solidFill>
              </a:rPr>
              <a:t>potential for growth:</a:t>
            </a:r>
            <a:r>
              <a:rPr lang="en-US" sz="1050" dirty="0">
                <a:solidFill>
                  <a:sysClr val="windowText" lastClr="000000"/>
                </a:solidFill>
              </a:rPr>
              <a:t> Columbia University’s Center for Global Energy policy estimates that </a:t>
            </a:r>
            <a:r>
              <a:rPr lang="en-US" sz="1050" b="1" dirty="0">
                <a:solidFill>
                  <a:sysClr val="windowText" lastClr="000000"/>
                </a:solidFill>
              </a:rPr>
              <a:t>only 3% of the US commercial and industrial energy market is covered by PPAs</a:t>
            </a:r>
            <a:r>
              <a:rPr lang="en-US" sz="1050" dirty="0">
                <a:solidFill>
                  <a:sysClr val="windowText" lastClr="000000"/>
                </a:solidFill>
              </a:rPr>
              <a:t>.</a:t>
            </a:r>
          </a:p>
          <a:p>
            <a:pPr lvl="1"/>
            <a:r>
              <a:rPr lang="en-US" sz="850" dirty="0">
                <a:solidFill>
                  <a:sysClr val="windowText" lastClr="000000"/>
                </a:solidFill>
              </a:rPr>
              <a:t>Despite being the </a:t>
            </a:r>
            <a:r>
              <a:rPr lang="en-US" sz="850" b="1" dirty="0">
                <a:solidFill>
                  <a:sysClr val="windowText" lastClr="000000"/>
                </a:solidFill>
              </a:rPr>
              <a:t>largest PPA market, the US has seen deals decrease by 16% </a:t>
            </a:r>
            <a:r>
              <a:rPr lang="en-US" sz="850" dirty="0">
                <a:solidFill>
                  <a:sysClr val="windowText" lastClr="000000"/>
                </a:solidFill>
              </a:rPr>
              <a:t>from a record high in 2022 </a:t>
            </a:r>
            <a:r>
              <a:rPr lang="en-US" sz="850" b="1" dirty="0">
                <a:solidFill>
                  <a:sysClr val="windowText" lastClr="000000"/>
                </a:solidFill>
              </a:rPr>
              <a:t>due to interest rate and PPA price </a:t>
            </a:r>
            <a:r>
              <a:rPr lang="en-US" sz="850" b="1" dirty="0">
                <a:solidFill>
                  <a:sysClr val="windowText" lastClr="000000"/>
                </a:solidFill>
                <a:hlinkClick r:id="rId50"/>
              </a:rPr>
              <a:t>CGEP</a:t>
            </a:r>
            <a:r>
              <a:rPr lang="en-US" sz="850" dirty="0">
                <a:solidFill>
                  <a:sysClr val="windowText" lastClr="000000"/>
                </a:solidFill>
              </a:rPr>
              <a:t>.</a:t>
            </a:r>
            <a:endParaRPr lang="en-US" sz="850" dirty="0">
              <a:solidFill>
                <a:sysClr val="windowText" lastClr="000000"/>
              </a:solidFill>
              <a:cs typeface="Arial"/>
            </a:endParaRPr>
          </a:p>
          <a:p>
            <a:pPr>
              <a:spcBef>
                <a:spcPts val="600"/>
              </a:spcBef>
            </a:pPr>
            <a:r>
              <a:rPr lang="en-US" sz="1050" b="1" dirty="0">
                <a:solidFill>
                  <a:sysClr val="windowText" lastClr="000000"/>
                </a:solidFill>
              </a:rPr>
              <a:t>Regulatory challenges </a:t>
            </a:r>
            <a:r>
              <a:rPr lang="en-US" sz="1050" dirty="0">
                <a:solidFill>
                  <a:sysClr val="windowText" lastClr="000000"/>
                </a:solidFill>
              </a:rPr>
              <a:t>also remain a barrier in many markets, with issues ranging from </a:t>
            </a:r>
            <a:r>
              <a:rPr lang="en-US" sz="1050" b="1" dirty="0">
                <a:solidFill>
                  <a:sysClr val="windowText" lastClr="000000"/>
                </a:solidFill>
              </a:rPr>
              <a:t>state-controlled utilities </a:t>
            </a:r>
            <a:r>
              <a:rPr lang="en-US" sz="1050" dirty="0">
                <a:solidFill>
                  <a:sysClr val="windowText" lastClr="000000"/>
                </a:solidFill>
              </a:rPr>
              <a:t>to </a:t>
            </a:r>
            <a:r>
              <a:rPr lang="en-US" sz="1050" b="1" dirty="0">
                <a:solidFill>
                  <a:sysClr val="windowText" lastClr="000000"/>
                </a:solidFill>
              </a:rPr>
              <a:t>restrictions on transporting electricity </a:t>
            </a:r>
            <a:r>
              <a:rPr lang="en-US" sz="1050" dirty="0">
                <a:solidFill>
                  <a:sysClr val="windowText" lastClr="000000"/>
                </a:solidFill>
              </a:rPr>
              <a:t>to the end user for PPAs.</a:t>
            </a:r>
          </a:p>
          <a:p>
            <a:pPr marL="0" indent="0" algn="ctr">
              <a:buNone/>
            </a:pPr>
            <a:endParaRPr lang="en-AT" sz="1600" dirty="0">
              <a:solidFill>
                <a:schemeClr val="tx1"/>
              </a:solidFill>
            </a:endParaRPr>
          </a:p>
        </p:txBody>
      </p:sp>
      <p:sp>
        <p:nvSpPr>
          <p:cNvPr id="8" name="TextBox 7">
            <a:extLst>
              <a:ext uri="{FF2B5EF4-FFF2-40B4-BE49-F238E27FC236}">
                <a16:creationId xmlns:a16="http://schemas.microsoft.com/office/drawing/2014/main" id="{00654DCF-2476-AA24-6410-9B4C44DB0C8A}"/>
              </a:ext>
            </a:extLst>
          </p:cNvPr>
          <p:cNvSpPr txBox="1"/>
          <p:nvPr/>
        </p:nvSpPr>
        <p:spPr bwMode="gray">
          <a:xfrm>
            <a:off x="0" y="-9665"/>
            <a:ext cx="2013996" cy="318924"/>
          </a:xfrm>
          <a:prstGeom prst="rect">
            <a:avLst/>
          </a:prstGeom>
          <a:solidFill>
            <a:schemeClr val="accent4"/>
          </a:solid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mn-lt"/>
                <a:ea typeface="+mn-ea"/>
                <a:cs typeface="+mn-cs"/>
              </a:rPr>
              <a:t>Commercial</a:t>
            </a:r>
          </a:p>
        </p:txBody>
      </p:sp>
      <p:sp>
        <p:nvSpPr>
          <p:cNvPr id="14" name="Rectangular Callout 13">
            <a:extLst>
              <a:ext uri="{FF2B5EF4-FFF2-40B4-BE49-F238E27FC236}">
                <a16:creationId xmlns:a16="http://schemas.microsoft.com/office/drawing/2014/main" id="{EAF56B98-60A0-C6D7-D372-605FA369B25D}"/>
              </a:ext>
            </a:extLst>
          </p:cNvPr>
          <p:cNvSpPr/>
          <p:nvPr/>
        </p:nvSpPr>
        <p:spPr bwMode="gray">
          <a:xfrm>
            <a:off x="4154488" y="2349500"/>
            <a:ext cx="1474788" cy="769938"/>
          </a:xfrm>
          <a:prstGeom prst="wedgeRectCallout">
            <a:avLst>
              <a:gd name="adj1" fmla="val 41167"/>
              <a:gd name="adj2" fmla="val 66785"/>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Arial"/>
                <a:ea typeface="+mn-ea"/>
                <a:cs typeface="+mn-cs"/>
              </a:rPr>
              <a:t>PPAs are now active in 75 countries, including the US, EU, China, and India</a:t>
            </a:r>
          </a:p>
          <a:p>
            <a:pPr marL="0" indent="0" algn="ctr">
              <a:buNone/>
            </a:pPr>
            <a:endParaRPr lang="en-US" sz="1600" dirty="0">
              <a:solidFill>
                <a:schemeClr val="tx1"/>
              </a:solidFill>
            </a:endParaRPr>
          </a:p>
        </p:txBody>
      </p:sp>
    </p:spTree>
    <p:custDataLst>
      <p:tags r:id="rId1"/>
    </p:custDataLst>
    <p:extLst>
      <p:ext uri="{BB962C8B-B14F-4D97-AF65-F5344CB8AC3E}">
        <p14:creationId xmlns:p14="http://schemas.microsoft.com/office/powerpoint/2010/main" val="27794546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5" imgW="347" imgH="348" progId="TCLayout.ActiveDocument.1">
                  <p:embed/>
                </p:oleObj>
              </mc:Choice>
              <mc:Fallback>
                <p:oleObj name="think-cell Slide" r:id="rId85" imgW="347" imgH="348" progId="TCLayout.ActiveDocument.1">
                  <p:embed/>
                  <p:pic>
                    <p:nvPicPr>
                      <p:cNvPr id="7" name="think-cell data - do not delete" hidden="1"/>
                      <p:cNvPicPr/>
                      <p:nvPr/>
                    </p:nvPicPr>
                    <p:blipFill>
                      <a:blip r:embed="rId86"/>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dirty="0"/>
              <a:t>Community solar is an increasingly popular way for more consumers to access the benefits of residential solar PV</a:t>
            </a:r>
          </a:p>
        </p:txBody>
      </p:sp>
      <p:sp>
        <p:nvSpPr>
          <p:cNvPr id="345" name="btfpNotesBox847178"/>
          <p:cNvSpPr txBox="1"/>
          <p:nvPr>
            <p:custDataLst>
              <p:tags r:id="rId3"/>
            </p:custDataLst>
          </p:nvPr>
        </p:nvSpPr>
        <p:spPr bwMode="gray">
          <a:xfrm>
            <a:off x="330196" y="6300216"/>
            <a:ext cx="9144000" cy="492443"/>
          </a:xfrm>
          <a:prstGeom prst="rect">
            <a:avLst/>
          </a:prstGeom>
          <a:noFill/>
        </p:spPr>
        <p:txBody>
          <a:bodyPr vert="horz" wrap="square" lIns="0" tIns="0" rIns="0" bIns="0"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711200" rtl="0" eaLnBrk="1" fontAlgn="auto" latinLnBrk="0" hangingPunct="1">
              <a:lnSpc>
                <a:spcPct val="100000"/>
              </a:lnSpc>
              <a:spcBef>
                <a:spcPts val="0"/>
              </a:spcBef>
              <a:spcAft>
                <a:spcPts val="0"/>
              </a:spcAft>
              <a:buClrTx/>
              <a:buSzTx/>
              <a:buFontTx/>
              <a:buNone/>
              <a:tabLst/>
              <a:defRPr/>
            </a:pPr>
            <a:endParaRPr lang="en-US" sz="800" dirty="0">
              <a:solidFill>
                <a:srgbClr val="000000"/>
              </a:solidFill>
              <a:latin typeface="Arial"/>
            </a:endParaRP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NREL,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87"/>
              </a:rPr>
              <a:t>Community Solar Deployment</a:t>
            </a:r>
            <a:r>
              <a:rPr kumimoji="0" lang="en-US" sz="800" b="0" i="0" u="none" strike="noStrike" kern="1200" cap="none" spc="0" normalizeH="0" baseline="0" noProof="0" dirty="0">
                <a:ln>
                  <a:noFill/>
                </a:ln>
                <a:solidFill>
                  <a:srgbClr val="000000"/>
                </a:solidFill>
                <a:effectLst/>
                <a:uLnTx/>
                <a:uFillTx/>
                <a:latin typeface="Arial"/>
                <a:ea typeface="+mn-ea"/>
                <a:cs typeface="+mn-cs"/>
              </a:rPr>
              <a:t> (2024); NREL,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88"/>
              </a:rPr>
              <a:t>Community Solar 101</a:t>
            </a:r>
            <a:r>
              <a:rPr kumimoji="0" lang="en-US" sz="800" b="0" i="0" u="none" strike="noStrike" kern="1200" cap="none" spc="0" normalizeH="0" baseline="0" noProof="0" dirty="0">
                <a:ln>
                  <a:noFill/>
                </a:ln>
                <a:solidFill>
                  <a:srgbClr val="000000"/>
                </a:solidFill>
                <a:effectLst/>
                <a:uLnTx/>
                <a:uFillTx/>
                <a:latin typeface="Arial"/>
                <a:ea typeface="+mn-ea"/>
                <a:cs typeface="+mn-cs"/>
              </a:rPr>
              <a:t> (2020).</a:t>
            </a:r>
          </a:p>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Isabel Hoyos, Hassan Riaz, 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a:t>
            </a:r>
            <a:r>
              <a:rPr lang="en-US" sz="800" dirty="0">
                <a:latin typeface="Arial"/>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89"/>
              </a:rPr>
              <a:t>Gernot Wagner</a:t>
            </a:r>
            <a:r>
              <a:rPr lang="en-US" sz="800" dirty="0">
                <a:solidFill>
                  <a:srgbClr val="000000"/>
                </a:solidFill>
                <a:latin typeface="Arial"/>
              </a:rPr>
              <a:t>.</a:t>
            </a:r>
            <a:r>
              <a:rPr lang="en-US" sz="800" dirty="0">
                <a:solidFill>
                  <a:srgbClr val="000000"/>
                </a:solidFill>
              </a:rPr>
              <a:t> </a:t>
            </a:r>
            <a:r>
              <a:rPr lang="en-US" sz="800" dirty="0">
                <a:solidFill>
                  <a:srgbClr val="000000"/>
                </a:solidFill>
                <a:hlinkClick r:id="rId90"/>
              </a:rPr>
              <a:t>Share</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90"/>
              </a:rPr>
              <a:t>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a:solidFill>
                  <a:srgbClr val="000000"/>
                </a:solidFill>
                <a:latin typeface="Arial"/>
              </a:rPr>
              <a:t>Kim </a:t>
            </a:r>
            <a:r>
              <a:rPr lang="en-US" sz="800" i="1" dirty="0">
                <a:solidFill>
                  <a:srgbClr val="000000"/>
                </a:solidFill>
                <a:latin typeface="Arial"/>
              </a:rPr>
              <a:t>et al., </a:t>
            </a:r>
            <a:r>
              <a:rPr lang="en-US" sz="800" dirty="0">
                <a:solidFill>
                  <a:srgbClr val="000000"/>
                </a:solidFill>
                <a:latin typeface="Arial"/>
              </a:rPr>
              <a:t>“</a:t>
            </a:r>
            <a:r>
              <a:rPr lang="en-US" sz="800" dirty="0">
                <a:solidFill>
                  <a:srgbClr val="000000"/>
                </a:solidFill>
                <a:latin typeface="Arial"/>
                <a:hlinkClick r:id="rId91"/>
              </a:rPr>
              <a:t>Scaling Solar</a:t>
            </a:r>
            <a:r>
              <a:rPr lang="en-US" sz="800" dirty="0">
                <a:solidFill>
                  <a:srgbClr val="000000"/>
                </a:solidFill>
                <a:latin typeface="Arial"/>
              </a:rPr>
              <a:t>” (14 August 2025).</a:t>
            </a:r>
            <a:endParaRPr lang="en-US" sz="800" b="0" i="0" u="none" strike="noStrike" kern="1200" cap="none" spc="0" normalizeH="0" baseline="0" noProof="0" dirty="0">
              <a:ln>
                <a:noFill/>
              </a:ln>
              <a:solidFill>
                <a:srgbClr val="000000"/>
              </a:solidFill>
              <a:effectLst/>
              <a:uLnTx/>
              <a:uFillTx/>
              <a:latin typeface="Arial"/>
              <a:cs typeface="Arial"/>
            </a:endParaRPr>
          </a:p>
        </p:txBody>
      </p:sp>
      <p:grpSp>
        <p:nvGrpSpPr>
          <p:cNvPr id="3" name="Group 2">
            <a:extLst>
              <a:ext uri="{FF2B5EF4-FFF2-40B4-BE49-F238E27FC236}">
                <a16:creationId xmlns:a16="http://schemas.microsoft.com/office/drawing/2014/main" id="{33EA2676-4C8D-153E-7AE5-9122173BD40C}"/>
              </a:ext>
            </a:extLst>
          </p:cNvPr>
          <p:cNvGrpSpPr/>
          <p:nvPr/>
        </p:nvGrpSpPr>
        <p:grpSpPr>
          <a:xfrm>
            <a:off x="329184" y="1585258"/>
            <a:ext cx="8129016" cy="288219"/>
            <a:chOff x="329184" y="1585258"/>
            <a:chExt cx="7488237" cy="288219"/>
          </a:xfrm>
        </p:grpSpPr>
        <p:sp>
          <p:nvSpPr>
            <p:cNvPr id="381" name="btfpColumnHeaderBoxText683879"/>
            <p:cNvSpPr txBox="1"/>
            <p:nvPr/>
          </p:nvSpPr>
          <p:spPr bwMode="gray">
            <a:xfrm>
              <a:off x="329184" y="1585258"/>
              <a:ext cx="7488237" cy="288219"/>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Community solar deployment focused on small number of states</a:t>
              </a:r>
            </a:p>
          </p:txBody>
        </p:sp>
        <p:cxnSp>
          <p:nvCxnSpPr>
            <p:cNvPr id="382" name="btfpColumnHeaderBoxLine683879"/>
            <p:cNvCxnSpPr>
              <a:cxnSpLocks/>
            </p:cNvCxnSpPr>
            <p:nvPr/>
          </p:nvCxnSpPr>
          <p:spPr bwMode="gray">
            <a:xfrm>
              <a:off x="329184" y="1873477"/>
              <a:ext cx="7488237"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214" name="Rectangle 213">
            <a:extLst>
              <a:ext uri="{FF2B5EF4-FFF2-40B4-BE49-F238E27FC236}">
                <a16:creationId xmlns:a16="http://schemas.microsoft.com/office/drawing/2014/main" id="{ACC6CB0D-A463-59D6-F057-885CFFC9B0B9}"/>
              </a:ext>
            </a:extLst>
          </p:cNvPr>
          <p:cNvSpPr/>
          <p:nvPr/>
        </p:nvSpPr>
        <p:spPr bwMode="gray">
          <a:xfrm>
            <a:off x="8943975" y="1554479"/>
            <a:ext cx="2851148" cy="3609659"/>
          </a:xfrm>
          <a:prstGeom prst="rect">
            <a:avLst/>
          </a:prstGeom>
          <a:solidFill>
            <a:srgbClr val="E3E8E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274320" bIns="137160" numCol="1" spcCol="0" rtlCol="0" fromWordArt="0" anchor="t" anchorCtr="0" forceAA="0" compatLnSpc="1">
            <a:prstTxWarp prst="textNoShape">
              <a:avLst/>
            </a:prstTxWarp>
            <a:noAutofit/>
          </a:bodyPr>
          <a:lstStyle/>
          <a:p>
            <a:pPr marL="0" marR="0" lvl="0" indent="0" algn="l" defTabSz="711200" rtl="0" eaLnBrk="1" fontAlgn="auto" latinLnBrk="0" hangingPunct="1">
              <a:lnSpc>
                <a:spcPct val="100000"/>
              </a:lnSpc>
              <a:spcBef>
                <a:spcPts val="600"/>
              </a:spcBef>
              <a:spcAft>
                <a:spcPts val="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Observations</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ysClr val="windowText" lastClr="000000"/>
                </a:solidFill>
                <a:effectLst/>
                <a:uLnTx/>
                <a:uFillTx/>
                <a:latin typeface="Arial"/>
                <a:ea typeface="+mn-ea"/>
                <a:cs typeface="+mn-cs"/>
              </a:rPr>
              <a:t>Community solar is a solar project an </a:t>
            </a:r>
            <a:r>
              <a:rPr kumimoji="0" lang="en-US" sz="1050" b="1" i="0" u="none" strike="noStrike" kern="1200" cap="none" spc="0" normalizeH="0" baseline="0" noProof="0" dirty="0">
                <a:ln>
                  <a:noFill/>
                </a:ln>
                <a:solidFill>
                  <a:sysClr val="windowText" lastClr="000000"/>
                </a:solidFill>
                <a:effectLst/>
                <a:uLnTx/>
                <a:uFillTx/>
                <a:latin typeface="Arial"/>
                <a:ea typeface="+mn-ea"/>
                <a:cs typeface="+mn-cs"/>
              </a:rPr>
              <a:t>asset owner pursues</a:t>
            </a:r>
            <a:r>
              <a:rPr kumimoji="0" lang="en-US" sz="1050" b="0" i="0" u="none" strike="noStrike" kern="1200" cap="none" spc="0" normalizeH="0" baseline="0" noProof="0" dirty="0">
                <a:ln>
                  <a:noFill/>
                </a:ln>
                <a:solidFill>
                  <a:sysClr val="windowText" lastClr="000000"/>
                </a:solidFill>
                <a:effectLst/>
                <a:uLnTx/>
                <a:uFillTx/>
                <a:latin typeface="Arial"/>
                <a:ea typeface="+mn-ea"/>
                <a:cs typeface="+mn-cs"/>
              </a:rPr>
              <a:t> with </a:t>
            </a:r>
            <a:r>
              <a:rPr kumimoji="0" lang="en-US" sz="1050" b="1" i="0" u="none" strike="noStrike" kern="1200" cap="none" spc="0" normalizeH="0" baseline="0" noProof="0" dirty="0">
                <a:ln>
                  <a:noFill/>
                </a:ln>
                <a:solidFill>
                  <a:sysClr val="windowText" lastClr="000000"/>
                </a:solidFill>
                <a:effectLst/>
                <a:uLnTx/>
                <a:uFillTx/>
                <a:latin typeface="Arial"/>
                <a:ea typeface="+mn-ea"/>
                <a:cs typeface="+mn-cs"/>
              </a:rPr>
              <a:t>residential participants signing up </a:t>
            </a:r>
            <a:r>
              <a:rPr kumimoji="0" lang="en-US" sz="1050" b="0" i="0" u="none" strike="noStrike" kern="1200" cap="none" spc="0" normalizeH="0" baseline="0" noProof="0" dirty="0">
                <a:ln>
                  <a:noFill/>
                </a:ln>
                <a:solidFill>
                  <a:sysClr val="windowText" lastClr="000000"/>
                </a:solidFill>
                <a:effectLst/>
                <a:uLnTx/>
                <a:uFillTx/>
                <a:latin typeface="Arial"/>
                <a:ea typeface="+mn-ea"/>
                <a:cs typeface="+mn-cs"/>
              </a:rPr>
              <a:t>to receive a </a:t>
            </a:r>
            <a:r>
              <a:rPr kumimoji="0" lang="en-US" sz="1050" b="1" i="0" u="none" strike="noStrike" kern="1200" cap="none" spc="0" normalizeH="0" baseline="0" noProof="0" dirty="0">
                <a:ln>
                  <a:noFill/>
                </a:ln>
                <a:solidFill>
                  <a:sysClr val="windowText" lastClr="000000"/>
                </a:solidFill>
                <a:effectLst/>
                <a:uLnTx/>
                <a:uFillTx/>
                <a:latin typeface="Arial"/>
                <a:ea typeface="+mn-ea"/>
                <a:cs typeface="+mn-cs"/>
              </a:rPr>
              <a:t>share of the benefits and funding the project</a:t>
            </a:r>
            <a:r>
              <a:rPr kumimoji="0" lang="en-US" sz="1050" i="0" u="none" strike="noStrike" kern="1200" cap="none" spc="0" normalizeH="0" baseline="0" noProof="0" dirty="0">
                <a:ln>
                  <a:noFill/>
                </a:ln>
                <a:solidFill>
                  <a:sysClr val="windowText" lastClr="000000"/>
                </a:solidFill>
                <a:effectLst/>
                <a:uLnTx/>
                <a:uFillTx/>
                <a:latin typeface="Arial"/>
                <a:ea typeface="+mn-ea"/>
                <a:cs typeface="+mn-cs"/>
              </a:rPr>
              <a:t>.</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ysClr val="windowText" lastClr="000000"/>
                </a:solidFill>
                <a:effectLst/>
                <a:uLnTx/>
                <a:uFillTx/>
                <a:latin typeface="Arial"/>
                <a:ea typeface="+mn-ea"/>
                <a:cs typeface="+mn-cs"/>
              </a:rPr>
              <a:t>Homeowners, renters, and businesses can have equal access to community solar, </a:t>
            </a:r>
            <a:r>
              <a:rPr kumimoji="0" lang="en-US" sz="1050" b="1" i="0" u="none" strike="noStrike" kern="1200" cap="none" spc="0" normalizeH="0" baseline="0" noProof="0" dirty="0">
                <a:ln>
                  <a:noFill/>
                </a:ln>
                <a:solidFill>
                  <a:sysClr val="windowText" lastClr="000000"/>
                </a:solidFill>
                <a:effectLst/>
                <a:uLnTx/>
                <a:uFillTx/>
                <a:latin typeface="Arial"/>
                <a:ea typeface="+mn-ea"/>
                <a:cs typeface="+mn-cs"/>
              </a:rPr>
              <a:t>including low- to moderate-income customers</a:t>
            </a:r>
            <a:r>
              <a:rPr kumimoji="0" lang="en-US" sz="1050" i="0" u="none" strike="noStrike" kern="1200" cap="none" spc="0" normalizeH="0" baseline="0" noProof="0" dirty="0">
                <a:ln>
                  <a:noFill/>
                </a:ln>
                <a:solidFill>
                  <a:sysClr val="windowText" lastClr="000000"/>
                </a:solidFill>
                <a:effectLst/>
                <a:uLnTx/>
                <a:uFillTx/>
                <a:latin typeface="Arial"/>
                <a:ea typeface="+mn-ea"/>
                <a:cs typeface="+mn-cs"/>
              </a:rPr>
              <a:t>. This b</a:t>
            </a:r>
            <a:r>
              <a:rPr kumimoji="0" lang="en-US" sz="1050" b="0" i="0" u="none" strike="noStrike" kern="1200" cap="none" spc="0" normalizeH="0" baseline="0" noProof="0" dirty="0">
                <a:ln>
                  <a:noFill/>
                </a:ln>
                <a:solidFill>
                  <a:sysClr val="windowText" lastClr="000000"/>
                </a:solidFill>
                <a:effectLst/>
                <a:uLnTx/>
                <a:uFillTx/>
                <a:latin typeface="Arial"/>
                <a:ea typeface="+mn-ea"/>
                <a:cs typeface="+mn-cs"/>
              </a:rPr>
              <a:t>uilds a stronger, more distributed, and more resilient electric grid.</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ysClr val="windowText" lastClr="000000"/>
                </a:solidFill>
                <a:effectLst/>
                <a:uLnTx/>
                <a:uFillTx/>
                <a:latin typeface="Arial"/>
                <a:ea typeface="+mn-ea"/>
                <a:cs typeface="+mn-cs"/>
              </a:rPr>
              <a:t>Customers either </a:t>
            </a:r>
            <a:r>
              <a:rPr kumimoji="0" lang="en-US" sz="1050" b="1" i="0" u="none" strike="noStrike" kern="1200" cap="none" spc="0" normalizeH="0" baseline="0" noProof="0" dirty="0">
                <a:ln>
                  <a:noFill/>
                </a:ln>
                <a:solidFill>
                  <a:sysClr val="windowText" lastClr="000000"/>
                </a:solidFill>
                <a:effectLst/>
                <a:uLnTx/>
                <a:uFillTx/>
                <a:latin typeface="Arial"/>
                <a:ea typeface="+mn-ea"/>
                <a:cs typeface="+mn-cs"/>
              </a:rPr>
              <a:t>buy or lease a part of a larger, off-site solar PV site</a:t>
            </a:r>
            <a:r>
              <a:rPr kumimoji="0" lang="en-US" sz="1050" i="0" u="none" strike="noStrike" kern="1200" cap="none" spc="0" normalizeH="0" baseline="0" noProof="0" dirty="0">
                <a:ln>
                  <a:noFill/>
                </a:ln>
                <a:solidFill>
                  <a:sysClr val="windowText" lastClr="000000"/>
                </a:solidFill>
                <a:effectLst/>
                <a:uLnTx/>
                <a:uFillTx/>
                <a:latin typeface="Arial"/>
                <a:ea typeface="+mn-ea"/>
                <a:cs typeface="+mn-cs"/>
              </a:rPr>
              <a:t>.</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ysClr val="windowText" lastClr="000000"/>
                </a:solidFill>
                <a:effectLst/>
                <a:uLnTx/>
                <a:uFillTx/>
                <a:latin typeface="Arial"/>
                <a:ea typeface="+mn-ea"/>
                <a:cs typeface="+mn-cs"/>
              </a:rPr>
              <a:t>A utility company buys the electricity generated by the community solar project. In return, the </a:t>
            </a:r>
            <a:r>
              <a:rPr kumimoji="0" lang="en-US" sz="1050" b="1" i="0" u="none" strike="noStrike" kern="1200" cap="none" spc="0" normalizeH="0" baseline="0" noProof="0" dirty="0">
                <a:ln>
                  <a:noFill/>
                </a:ln>
                <a:solidFill>
                  <a:sysClr val="windowText" lastClr="000000"/>
                </a:solidFill>
                <a:effectLst/>
                <a:uLnTx/>
                <a:uFillTx/>
                <a:latin typeface="Arial"/>
                <a:ea typeface="+mn-ea"/>
                <a:cs typeface="+mn-cs"/>
              </a:rPr>
              <a:t>participants receive credits to offset their own electricity bills</a:t>
            </a:r>
            <a:r>
              <a:rPr kumimoji="0" lang="en-US" sz="1050" i="0" u="none" strike="noStrike" kern="1200" cap="none" spc="0" normalizeH="0" baseline="0" noProof="0" dirty="0">
                <a:ln>
                  <a:noFill/>
                </a:ln>
                <a:solidFill>
                  <a:sysClr val="windowText" lastClr="000000"/>
                </a:solidFill>
                <a:effectLst/>
                <a:uLnTx/>
                <a:uFillTx/>
                <a:latin typeface="Arial"/>
                <a:ea typeface="+mn-ea"/>
                <a:cs typeface="+mn-cs"/>
              </a:rPr>
              <a:t>.</a:t>
            </a:r>
          </a:p>
        </p:txBody>
      </p:sp>
      <p:sp>
        <p:nvSpPr>
          <p:cNvPr id="2" name="TextBox 1">
            <a:extLst>
              <a:ext uri="{FF2B5EF4-FFF2-40B4-BE49-F238E27FC236}">
                <a16:creationId xmlns:a16="http://schemas.microsoft.com/office/drawing/2014/main" id="{B5BB77A4-0194-075F-6EED-2B916FCE41BF}"/>
              </a:ext>
            </a:extLst>
          </p:cNvPr>
          <p:cNvSpPr txBox="1"/>
          <p:nvPr/>
        </p:nvSpPr>
        <p:spPr bwMode="gray">
          <a:xfrm>
            <a:off x="-1" y="-9665"/>
            <a:ext cx="2801815" cy="318924"/>
          </a:xfrm>
          <a:prstGeom prst="rect">
            <a:avLst/>
          </a:prstGeom>
          <a:solidFill>
            <a:schemeClr val="accent4"/>
          </a:solid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Commercial - Community</a:t>
            </a:r>
          </a:p>
        </p:txBody>
      </p:sp>
      <p:cxnSp>
        <p:nvCxnSpPr>
          <p:cNvPr id="81" name="Straight Connector 80">
            <a:extLst>
              <a:ext uri="{FF2B5EF4-FFF2-40B4-BE49-F238E27FC236}">
                <a16:creationId xmlns:a16="http://schemas.microsoft.com/office/drawing/2014/main" id="{765918C8-CFB5-4E9D-A19F-CC755BECF9D0}"/>
              </a:ext>
            </a:extLst>
          </p:cNvPr>
          <p:cNvCxnSpPr/>
          <p:nvPr>
            <p:custDataLst>
              <p:tags r:id="rId4"/>
            </p:custDataLst>
          </p:nvPr>
        </p:nvCxnSpPr>
        <p:spPr bwMode="gray">
          <a:xfrm>
            <a:off x="868364" y="4576763"/>
            <a:ext cx="7586663"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7A2BA0A3-21F0-4D01-BE0A-B411A4D6A2A5}"/>
              </a:ext>
            </a:extLst>
          </p:cNvPr>
          <p:cNvCxnSpPr/>
          <p:nvPr>
            <p:custDataLst>
              <p:tags r:id="rId5"/>
            </p:custDataLst>
          </p:nvPr>
        </p:nvCxnSpPr>
        <p:spPr bwMode="gray">
          <a:xfrm>
            <a:off x="868364" y="3144838"/>
            <a:ext cx="7586663"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12" name="Straight Connector 311">
            <a:extLst>
              <a:ext uri="{FF2B5EF4-FFF2-40B4-BE49-F238E27FC236}">
                <a16:creationId xmlns:a16="http://schemas.microsoft.com/office/drawing/2014/main" id="{7E61FAED-8B09-4247-97E0-F5BF14DB03E3}"/>
              </a:ext>
            </a:extLst>
          </p:cNvPr>
          <p:cNvCxnSpPr/>
          <p:nvPr>
            <p:custDataLst>
              <p:tags r:id="rId6"/>
            </p:custDataLst>
          </p:nvPr>
        </p:nvCxnSpPr>
        <p:spPr bwMode="gray">
          <a:xfrm>
            <a:off x="868363" y="4291013"/>
            <a:ext cx="7586662"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96" name="Straight Connector 295">
            <a:extLst>
              <a:ext uri="{FF2B5EF4-FFF2-40B4-BE49-F238E27FC236}">
                <a16:creationId xmlns:a16="http://schemas.microsoft.com/office/drawing/2014/main" id="{CCBC071B-2090-4FDC-B799-212606F17193}"/>
              </a:ext>
            </a:extLst>
          </p:cNvPr>
          <p:cNvCxnSpPr/>
          <p:nvPr>
            <p:custDataLst>
              <p:tags r:id="rId7"/>
            </p:custDataLst>
          </p:nvPr>
        </p:nvCxnSpPr>
        <p:spPr bwMode="gray">
          <a:xfrm>
            <a:off x="868363" y="5722938"/>
            <a:ext cx="7586662"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97" name="Straight Connector 296">
            <a:extLst>
              <a:ext uri="{FF2B5EF4-FFF2-40B4-BE49-F238E27FC236}">
                <a16:creationId xmlns:a16="http://schemas.microsoft.com/office/drawing/2014/main" id="{3FDEC6DE-D626-40CE-9FCA-AB45E0E66D4C}"/>
              </a:ext>
            </a:extLst>
          </p:cNvPr>
          <p:cNvCxnSpPr/>
          <p:nvPr>
            <p:custDataLst>
              <p:tags r:id="rId8"/>
            </p:custDataLst>
          </p:nvPr>
        </p:nvCxnSpPr>
        <p:spPr bwMode="gray">
          <a:xfrm>
            <a:off x="868363" y="5435600"/>
            <a:ext cx="7586662"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99" name="Straight Connector 298">
            <a:extLst>
              <a:ext uri="{FF2B5EF4-FFF2-40B4-BE49-F238E27FC236}">
                <a16:creationId xmlns:a16="http://schemas.microsoft.com/office/drawing/2014/main" id="{330C5249-4A2E-4845-8A63-4121AA2E21F0}"/>
              </a:ext>
            </a:extLst>
          </p:cNvPr>
          <p:cNvCxnSpPr/>
          <p:nvPr>
            <p:custDataLst>
              <p:tags r:id="rId9"/>
            </p:custDataLst>
          </p:nvPr>
        </p:nvCxnSpPr>
        <p:spPr bwMode="gray">
          <a:xfrm>
            <a:off x="868363" y="5149850"/>
            <a:ext cx="7586662"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11" name="Straight Connector 310">
            <a:extLst>
              <a:ext uri="{FF2B5EF4-FFF2-40B4-BE49-F238E27FC236}">
                <a16:creationId xmlns:a16="http://schemas.microsoft.com/office/drawing/2014/main" id="{831B29A9-4A74-4717-9869-7466A62478EC}"/>
              </a:ext>
            </a:extLst>
          </p:cNvPr>
          <p:cNvCxnSpPr/>
          <p:nvPr>
            <p:custDataLst>
              <p:tags r:id="rId10"/>
            </p:custDataLst>
          </p:nvPr>
        </p:nvCxnSpPr>
        <p:spPr bwMode="gray">
          <a:xfrm>
            <a:off x="868363" y="4862513"/>
            <a:ext cx="7586662"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13" name="Straight Connector 312">
            <a:extLst>
              <a:ext uri="{FF2B5EF4-FFF2-40B4-BE49-F238E27FC236}">
                <a16:creationId xmlns:a16="http://schemas.microsoft.com/office/drawing/2014/main" id="{E0DF6460-E34A-48D8-9199-445931411D7A}"/>
              </a:ext>
            </a:extLst>
          </p:cNvPr>
          <p:cNvCxnSpPr/>
          <p:nvPr>
            <p:custDataLst>
              <p:tags r:id="rId11"/>
            </p:custDataLst>
          </p:nvPr>
        </p:nvCxnSpPr>
        <p:spPr bwMode="gray">
          <a:xfrm>
            <a:off x="868363" y="4003675"/>
            <a:ext cx="7586662"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14" name="Straight Connector 313">
            <a:extLst>
              <a:ext uri="{FF2B5EF4-FFF2-40B4-BE49-F238E27FC236}">
                <a16:creationId xmlns:a16="http://schemas.microsoft.com/office/drawing/2014/main" id="{4E715DA7-317A-4E7F-A7B6-761C172D9511}"/>
              </a:ext>
            </a:extLst>
          </p:cNvPr>
          <p:cNvCxnSpPr/>
          <p:nvPr>
            <p:custDataLst>
              <p:tags r:id="rId12"/>
            </p:custDataLst>
          </p:nvPr>
        </p:nvCxnSpPr>
        <p:spPr bwMode="gray">
          <a:xfrm>
            <a:off x="868363" y="3717925"/>
            <a:ext cx="7586662"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15" name="Straight Connector 314">
            <a:extLst>
              <a:ext uri="{FF2B5EF4-FFF2-40B4-BE49-F238E27FC236}">
                <a16:creationId xmlns:a16="http://schemas.microsoft.com/office/drawing/2014/main" id="{6B0E10B1-8224-4205-86C9-844DD0409128}"/>
              </a:ext>
            </a:extLst>
          </p:cNvPr>
          <p:cNvCxnSpPr/>
          <p:nvPr>
            <p:custDataLst>
              <p:tags r:id="rId13"/>
            </p:custDataLst>
          </p:nvPr>
        </p:nvCxnSpPr>
        <p:spPr bwMode="gray">
          <a:xfrm>
            <a:off x="868363" y="3430588"/>
            <a:ext cx="7586662"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16" name="Straight Connector 315">
            <a:extLst>
              <a:ext uri="{FF2B5EF4-FFF2-40B4-BE49-F238E27FC236}">
                <a16:creationId xmlns:a16="http://schemas.microsoft.com/office/drawing/2014/main" id="{314E169D-5FDD-477A-94CF-F663CFF5217E}"/>
              </a:ext>
            </a:extLst>
          </p:cNvPr>
          <p:cNvCxnSpPr/>
          <p:nvPr>
            <p:custDataLst>
              <p:tags r:id="rId14"/>
            </p:custDataLst>
          </p:nvPr>
        </p:nvCxnSpPr>
        <p:spPr bwMode="gray">
          <a:xfrm>
            <a:off x="868363" y="2857500"/>
            <a:ext cx="7586662"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17" name="Straight Connector 316">
            <a:extLst>
              <a:ext uri="{FF2B5EF4-FFF2-40B4-BE49-F238E27FC236}">
                <a16:creationId xmlns:a16="http://schemas.microsoft.com/office/drawing/2014/main" id="{A3C2377D-3779-4F74-B18A-C2E44A4E3162}"/>
              </a:ext>
            </a:extLst>
          </p:cNvPr>
          <p:cNvCxnSpPr/>
          <p:nvPr>
            <p:custDataLst>
              <p:tags r:id="rId15"/>
            </p:custDataLst>
          </p:nvPr>
        </p:nvCxnSpPr>
        <p:spPr bwMode="gray">
          <a:xfrm>
            <a:off x="868363" y="2571750"/>
            <a:ext cx="7586662"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358" name="Chart 357">
            <a:extLst>
              <a:ext uri="{FF2B5EF4-FFF2-40B4-BE49-F238E27FC236}">
                <a16:creationId xmlns:a16="http://schemas.microsoft.com/office/drawing/2014/main" id="{F6A3DB77-8007-4B58-95AD-DAD94549DFE2}"/>
              </a:ext>
            </a:extLst>
          </p:cNvPr>
          <p:cNvGraphicFramePr/>
          <p:nvPr>
            <p:custDataLst>
              <p:tags r:id="rId16"/>
            </p:custDataLst>
          </p:nvPr>
        </p:nvGraphicFramePr>
        <p:xfrm>
          <a:off x="785813" y="2489200"/>
          <a:ext cx="7751762" cy="3602038"/>
        </p:xfrm>
        <a:graphic>
          <a:graphicData uri="http://schemas.openxmlformats.org/drawingml/2006/chart">
            <c:chart xmlns:c="http://schemas.openxmlformats.org/drawingml/2006/chart" xmlns:r="http://schemas.openxmlformats.org/officeDocument/2006/relationships" r:id="rId92"/>
          </a:graphicData>
        </a:graphic>
      </p:graphicFrame>
      <p:sp>
        <p:nvSpPr>
          <p:cNvPr id="93" name="Text Placeholder 10">
            <a:extLst>
              <a:ext uri="{FF2B5EF4-FFF2-40B4-BE49-F238E27FC236}">
                <a16:creationId xmlns:a16="http://schemas.microsoft.com/office/drawing/2014/main" id="{DDF8A714-9A5A-426E-BE44-5D6C1438A994}"/>
              </a:ext>
            </a:extLst>
          </p:cNvPr>
          <p:cNvSpPr>
            <a:spLocks/>
          </p:cNvSpPr>
          <p:nvPr>
            <p:custDataLst>
              <p:tags r:id="rId17"/>
            </p:custDataLst>
          </p:nvPr>
        </p:nvSpPr>
        <p:spPr bwMode="gray">
          <a:xfrm>
            <a:off x="682625" y="5918200"/>
            <a:ext cx="841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defRPr/>
            </a:pPr>
            <a:fld id="{DFE5AECC-EF7C-4309-8979-2D294A8A8E18}" type="datetime'''''''''''''''''''''''''''''''''''''''''''''''0'''''''">
              <a:rPr lang="en-US" altLang="en-US" sz="1200" smtClean="0">
                <a:solidFill>
                  <a:srgbClr val="000000"/>
                </a:solidFill>
              </a:rPr>
              <a:pPr marL="0" lvl="0" indent="0" algn="r">
                <a:spcBef>
                  <a:spcPct val="0"/>
                </a:spcBef>
                <a:spcAft>
                  <a:spcPct val="0"/>
                </a:spcAft>
                <a:buNone/>
                <a:defRPr/>
              </a:pPr>
              <a:t>0</a:t>
            </a:fld>
            <a:endParaRPr kumimoji="0" lang="en-US" sz="1200" b="0" i="0" strike="noStrike" kern="1200" cap="none" spc="0" normalizeH="0" baseline="0" noProof="0">
              <a:ln>
                <a:noFill/>
              </a:ln>
              <a:solidFill>
                <a:srgbClr val="000000"/>
              </a:solidFill>
              <a:effectLst/>
              <a:uLnTx/>
              <a:uFillTx/>
            </a:endParaRPr>
          </a:p>
        </p:txBody>
      </p:sp>
      <p:sp>
        <p:nvSpPr>
          <p:cNvPr id="94" name="Text Placeholder 10">
            <a:extLst>
              <a:ext uri="{FF2B5EF4-FFF2-40B4-BE49-F238E27FC236}">
                <a16:creationId xmlns:a16="http://schemas.microsoft.com/office/drawing/2014/main" id="{E83C3FD3-EC4E-46CF-BA28-9EE1A2AA6D9E}"/>
              </a:ext>
            </a:extLst>
          </p:cNvPr>
          <p:cNvSpPr>
            <a:spLocks/>
          </p:cNvSpPr>
          <p:nvPr>
            <p:custDataLst>
              <p:tags r:id="rId18"/>
            </p:custDataLst>
          </p:nvPr>
        </p:nvSpPr>
        <p:spPr bwMode="gray">
          <a:xfrm>
            <a:off x="387350" y="4486275"/>
            <a:ext cx="379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defRPr/>
            </a:pPr>
            <a:fld id="{A7086A92-093E-40D1-BA77-550E722AE71D}" type="datetime'''''''''''1,''00''''0'''''''''''''''''''''''''''''''''''''''">
              <a:rPr lang="en-US" altLang="en-US" sz="1200" smtClean="0">
                <a:solidFill>
                  <a:srgbClr val="000000"/>
                </a:solidFill>
              </a:rPr>
              <a:pPr marL="0" lvl="0" indent="0" algn="r">
                <a:spcBef>
                  <a:spcPct val="0"/>
                </a:spcBef>
                <a:spcAft>
                  <a:spcPct val="0"/>
                </a:spcAft>
                <a:buNone/>
                <a:defRPr/>
              </a:pPr>
              <a:t>1,000</a:t>
            </a:fld>
            <a:endParaRPr kumimoji="0" lang="en-US" sz="1200" b="0" i="0" strike="noStrike" kern="1200" cap="none" spc="0" normalizeH="0" baseline="0" noProof="0">
              <a:ln>
                <a:noFill/>
              </a:ln>
              <a:solidFill>
                <a:srgbClr val="000000"/>
              </a:solidFill>
              <a:effectLst/>
              <a:uLnTx/>
              <a:uFillTx/>
            </a:endParaRPr>
          </a:p>
        </p:txBody>
      </p:sp>
      <p:sp>
        <p:nvSpPr>
          <p:cNvPr id="95" name="Text Placeholder 10">
            <a:extLst>
              <a:ext uri="{FF2B5EF4-FFF2-40B4-BE49-F238E27FC236}">
                <a16:creationId xmlns:a16="http://schemas.microsoft.com/office/drawing/2014/main" id="{86DFA775-39C7-4D0B-A6C2-5D63970EBDCD}"/>
              </a:ext>
            </a:extLst>
          </p:cNvPr>
          <p:cNvSpPr txBox="1">
            <a:spLocks/>
          </p:cNvSpPr>
          <p:nvPr>
            <p:custDataLst>
              <p:tags r:id="rId19"/>
            </p:custDataLst>
          </p:nvPr>
        </p:nvSpPr>
        <p:spPr bwMode="gray">
          <a:xfrm>
            <a:off x="387350" y="3054350"/>
            <a:ext cx="379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defRPr/>
            </a:pPr>
            <a:fld id="{863EBD58-89B0-40F7-8895-842994C7E078}" type="datetime'''''''''''''''''2,''''''''0''''''''''''''''0''''0'''''''''''''">
              <a:rPr lang="en-US" altLang="en-US" sz="1200" smtClean="0">
                <a:solidFill>
                  <a:srgbClr val="000000"/>
                </a:solidFill>
              </a:rPr>
              <a:pPr marL="0" lvl="0" indent="0" algn="r">
                <a:spcBef>
                  <a:spcPct val="0"/>
                </a:spcBef>
                <a:spcAft>
                  <a:spcPct val="0"/>
                </a:spcAft>
                <a:buNone/>
                <a:defRPr/>
              </a:pPr>
              <a:t>2,000</a:t>
            </a:fld>
            <a:endParaRPr kumimoji="0" lang="en-US" sz="1200" b="0" i="0" strike="noStrike" kern="1200" cap="none" spc="0" normalizeH="0" baseline="0" noProof="0">
              <a:ln>
                <a:noFill/>
              </a:ln>
              <a:solidFill>
                <a:srgbClr val="000000"/>
              </a:solidFill>
              <a:effectLst/>
              <a:uLnTx/>
              <a:uFillTx/>
            </a:endParaRPr>
          </a:p>
        </p:txBody>
      </p:sp>
      <p:sp>
        <p:nvSpPr>
          <p:cNvPr id="300" name="Text Placeholder 10">
            <a:extLst>
              <a:ext uri="{FF2B5EF4-FFF2-40B4-BE49-F238E27FC236}">
                <a16:creationId xmlns:a16="http://schemas.microsoft.com/office/drawing/2014/main" id="{115DFB91-512B-3844-A114-92FBEDCA92F2}"/>
              </a:ext>
            </a:extLst>
          </p:cNvPr>
          <p:cNvSpPr>
            <a:spLocks/>
          </p:cNvSpPr>
          <p:nvPr>
            <p:custDataLst>
              <p:tags r:id="rId20"/>
            </p:custDataLst>
          </p:nvPr>
        </p:nvSpPr>
        <p:spPr bwMode="gray">
          <a:xfrm>
            <a:off x="514350" y="5632450"/>
            <a:ext cx="252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A8091760-DA45-4C94-9967-2A949E798744}" type="datetime'''''''20''0'''''''''''''''''''''''''''''''''">
              <a:rPr lang="en-US" altLang="en-US" sz="1200" smtClean="0">
                <a:solidFill>
                  <a:srgbClr val="000000"/>
                </a:solidFill>
                <a:effectLst/>
              </a:rPr>
              <a:pPr marL="0" lvl="0" indent="0" algn="r">
                <a:spcBef>
                  <a:spcPct val="0"/>
                </a:spcBef>
                <a:spcAft>
                  <a:spcPct val="0"/>
                </a:spcAft>
                <a:buNone/>
              </a:pPr>
              <a:t>200</a:t>
            </a:fld>
            <a:endParaRPr lang="en-US" sz="1200" dirty="0">
              <a:solidFill>
                <a:srgbClr val="000000"/>
              </a:solidFill>
            </a:endParaRPr>
          </a:p>
        </p:txBody>
      </p:sp>
      <p:sp>
        <p:nvSpPr>
          <p:cNvPr id="301" name="Text Placeholder 10">
            <a:extLst>
              <a:ext uri="{FF2B5EF4-FFF2-40B4-BE49-F238E27FC236}">
                <a16:creationId xmlns:a16="http://schemas.microsoft.com/office/drawing/2014/main" id="{115DFB91-512B-3844-A114-92FBEDCA92F2}"/>
              </a:ext>
            </a:extLst>
          </p:cNvPr>
          <p:cNvSpPr>
            <a:spLocks/>
          </p:cNvSpPr>
          <p:nvPr>
            <p:custDataLst>
              <p:tags r:id="rId21"/>
            </p:custDataLst>
          </p:nvPr>
        </p:nvSpPr>
        <p:spPr bwMode="gray">
          <a:xfrm>
            <a:off x="514350" y="5345113"/>
            <a:ext cx="252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4065E61E-1A34-4CEC-B6A1-BC300AF3C742}" type="datetime'''''''''''''''''''''''''''''''''''''4''''''''''''''0''0'''''">
              <a:rPr lang="en-US" altLang="en-US" sz="1200" smtClean="0">
                <a:solidFill>
                  <a:srgbClr val="000000"/>
                </a:solidFill>
                <a:effectLst/>
              </a:rPr>
              <a:pPr marL="0" lvl="0" indent="0" algn="r">
                <a:spcBef>
                  <a:spcPct val="0"/>
                </a:spcBef>
                <a:spcAft>
                  <a:spcPct val="0"/>
                </a:spcAft>
                <a:buNone/>
              </a:pPr>
              <a:t>400</a:t>
            </a:fld>
            <a:endParaRPr lang="en-US" sz="1200" dirty="0">
              <a:solidFill>
                <a:srgbClr val="000000"/>
              </a:solidFill>
            </a:endParaRPr>
          </a:p>
        </p:txBody>
      </p:sp>
      <p:sp>
        <p:nvSpPr>
          <p:cNvPr id="302" name="Text Placeholder 10">
            <a:extLst>
              <a:ext uri="{FF2B5EF4-FFF2-40B4-BE49-F238E27FC236}">
                <a16:creationId xmlns:a16="http://schemas.microsoft.com/office/drawing/2014/main" id="{115DFB91-512B-3844-A114-92FBEDCA92F2}"/>
              </a:ext>
            </a:extLst>
          </p:cNvPr>
          <p:cNvSpPr>
            <a:spLocks/>
          </p:cNvSpPr>
          <p:nvPr>
            <p:custDataLst>
              <p:tags r:id="rId22"/>
            </p:custDataLst>
          </p:nvPr>
        </p:nvSpPr>
        <p:spPr bwMode="gray">
          <a:xfrm>
            <a:off x="514350" y="5059363"/>
            <a:ext cx="252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F353F048-F40B-46DB-8CD2-C8B85D06A6A7}" type="datetime'''''''''''''''''''''''''''''''''''''6''0''0'''''''''''''''''''">
              <a:rPr lang="en-US" altLang="en-US" sz="1200" smtClean="0">
                <a:solidFill>
                  <a:srgbClr val="000000"/>
                </a:solidFill>
                <a:effectLst/>
              </a:rPr>
              <a:pPr marL="0" lvl="0" indent="0" algn="r">
                <a:spcBef>
                  <a:spcPct val="0"/>
                </a:spcBef>
                <a:spcAft>
                  <a:spcPct val="0"/>
                </a:spcAft>
                <a:buNone/>
              </a:pPr>
              <a:t>600</a:t>
            </a:fld>
            <a:endParaRPr lang="en-US" sz="1200" dirty="0">
              <a:solidFill>
                <a:srgbClr val="000000"/>
              </a:solidFill>
            </a:endParaRPr>
          </a:p>
        </p:txBody>
      </p:sp>
      <p:sp>
        <p:nvSpPr>
          <p:cNvPr id="303" name="Text Placeholder 10">
            <a:extLst>
              <a:ext uri="{FF2B5EF4-FFF2-40B4-BE49-F238E27FC236}">
                <a16:creationId xmlns:a16="http://schemas.microsoft.com/office/drawing/2014/main" id="{115DFB91-512B-3844-A114-92FBEDCA92F2}"/>
              </a:ext>
            </a:extLst>
          </p:cNvPr>
          <p:cNvSpPr>
            <a:spLocks/>
          </p:cNvSpPr>
          <p:nvPr>
            <p:custDataLst>
              <p:tags r:id="rId23"/>
            </p:custDataLst>
          </p:nvPr>
        </p:nvSpPr>
        <p:spPr bwMode="gray">
          <a:xfrm>
            <a:off x="514350" y="4772025"/>
            <a:ext cx="252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2E9C65BB-0825-4581-9CE9-F592B0A17E39}" type="datetime'8''''''''0''''''''''''''0'''''''''''''''''''''">
              <a:rPr lang="en-US" altLang="en-US" sz="1200" smtClean="0">
                <a:solidFill>
                  <a:srgbClr val="000000"/>
                </a:solidFill>
                <a:effectLst/>
              </a:rPr>
              <a:pPr marL="0" lvl="0" indent="0" algn="r">
                <a:spcBef>
                  <a:spcPct val="0"/>
                </a:spcBef>
                <a:spcAft>
                  <a:spcPct val="0"/>
                </a:spcAft>
                <a:buNone/>
              </a:pPr>
              <a:t>800</a:t>
            </a:fld>
            <a:endParaRPr lang="en-US" sz="1200" dirty="0">
              <a:solidFill>
                <a:srgbClr val="000000"/>
              </a:solidFill>
            </a:endParaRPr>
          </a:p>
        </p:txBody>
      </p:sp>
      <p:sp>
        <p:nvSpPr>
          <p:cNvPr id="304" name="Text Placeholder 10">
            <a:extLst>
              <a:ext uri="{FF2B5EF4-FFF2-40B4-BE49-F238E27FC236}">
                <a16:creationId xmlns:a16="http://schemas.microsoft.com/office/drawing/2014/main" id="{115DFB91-512B-3844-A114-92FBEDCA92F2}"/>
              </a:ext>
            </a:extLst>
          </p:cNvPr>
          <p:cNvSpPr>
            <a:spLocks/>
          </p:cNvSpPr>
          <p:nvPr>
            <p:custDataLst>
              <p:tags r:id="rId24"/>
            </p:custDataLst>
          </p:nvPr>
        </p:nvSpPr>
        <p:spPr bwMode="gray">
          <a:xfrm>
            <a:off x="387350" y="4200525"/>
            <a:ext cx="379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AD4E1021-6F8C-46C3-B8B1-0C798DAE3FFB}" type="datetime'''''1'',''''''2''''''''''''''0''''''''''''''''''''''0'''''''">
              <a:rPr lang="en-US" altLang="en-US" sz="1200" smtClean="0">
                <a:solidFill>
                  <a:srgbClr val="000000"/>
                </a:solidFill>
                <a:effectLst/>
              </a:rPr>
              <a:pPr marL="0" lvl="0" indent="0" algn="r">
                <a:spcBef>
                  <a:spcPct val="0"/>
                </a:spcBef>
                <a:spcAft>
                  <a:spcPct val="0"/>
                </a:spcAft>
                <a:buNone/>
              </a:pPr>
              <a:t>1,200</a:t>
            </a:fld>
            <a:endParaRPr lang="en-US" sz="1200" dirty="0">
              <a:solidFill>
                <a:srgbClr val="000000"/>
              </a:solidFill>
            </a:endParaRPr>
          </a:p>
        </p:txBody>
      </p:sp>
      <p:sp>
        <p:nvSpPr>
          <p:cNvPr id="305" name="Text Placeholder 10">
            <a:extLst>
              <a:ext uri="{FF2B5EF4-FFF2-40B4-BE49-F238E27FC236}">
                <a16:creationId xmlns:a16="http://schemas.microsoft.com/office/drawing/2014/main" id="{115DFB91-512B-3844-A114-92FBEDCA92F2}"/>
              </a:ext>
            </a:extLst>
          </p:cNvPr>
          <p:cNvSpPr>
            <a:spLocks/>
          </p:cNvSpPr>
          <p:nvPr>
            <p:custDataLst>
              <p:tags r:id="rId25"/>
            </p:custDataLst>
          </p:nvPr>
        </p:nvSpPr>
        <p:spPr bwMode="gray">
          <a:xfrm>
            <a:off x="387350" y="3913188"/>
            <a:ext cx="379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2B79CD8E-CC63-4CBF-922A-812C81E00309}" type="datetime'''''''''''''''1'''',''''''''''''''''4''''0''''''''''0'''">
              <a:rPr lang="en-US" altLang="en-US" sz="1200" smtClean="0">
                <a:solidFill>
                  <a:srgbClr val="000000"/>
                </a:solidFill>
                <a:effectLst/>
              </a:rPr>
              <a:pPr marL="0" lvl="0" indent="0" algn="r">
                <a:spcBef>
                  <a:spcPct val="0"/>
                </a:spcBef>
                <a:spcAft>
                  <a:spcPct val="0"/>
                </a:spcAft>
                <a:buNone/>
              </a:pPr>
              <a:t>1,400</a:t>
            </a:fld>
            <a:endParaRPr lang="en-US" sz="1200" dirty="0">
              <a:solidFill>
                <a:srgbClr val="000000"/>
              </a:solidFill>
            </a:endParaRPr>
          </a:p>
        </p:txBody>
      </p:sp>
      <p:sp>
        <p:nvSpPr>
          <p:cNvPr id="306" name="Text Placeholder 10">
            <a:extLst>
              <a:ext uri="{FF2B5EF4-FFF2-40B4-BE49-F238E27FC236}">
                <a16:creationId xmlns:a16="http://schemas.microsoft.com/office/drawing/2014/main" id="{115DFB91-512B-3844-A114-92FBEDCA92F2}"/>
              </a:ext>
            </a:extLst>
          </p:cNvPr>
          <p:cNvSpPr>
            <a:spLocks/>
          </p:cNvSpPr>
          <p:nvPr>
            <p:custDataLst>
              <p:tags r:id="rId26"/>
            </p:custDataLst>
          </p:nvPr>
        </p:nvSpPr>
        <p:spPr bwMode="gray">
          <a:xfrm>
            <a:off x="387350" y="3627438"/>
            <a:ext cx="379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141C89C3-B6DF-45B5-8235-38B7FF9EE3DD}" type="datetime'''''1'',''6''''''''''''''''''''''''''''''''''''''0''''0'''">
              <a:rPr lang="en-US" altLang="en-US" sz="1200" smtClean="0">
                <a:solidFill>
                  <a:srgbClr val="000000"/>
                </a:solidFill>
                <a:effectLst/>
              </a:rPr>
              <a:pPr marL="0" lvl="0" indent="0" algn="r">
                <a:spcBef>
                  <a:spcPct val="0"/>
                </a:spcBef>
                <a:spcAft>
                  <a:spcPct val="0"/>
                </a:spcAft>
                <a:buNone/>
              </a:pPr>
              <a:t>1,600</a:t>
            </a:fld>
            <a:endParaRPr lang="en-US" sz="1200" dirty="0">
              <a:solidFill>
                <a:srgbClr val="000000"/>
              </a:solidFill>
            </a:endParaRPr>
          </a:p>
        </p:txBody>
      </p:sp>
      <p:sp>
        <p:nvSpPr>
          <p:cNvPr id="307" name="Text Placeholder 10">
            <a:extLst>
              <a:ext uri="{FF2B5EF4-FFF2-40B4-BE49-F238E27FC236}">
                <a16:creationId xmlns:a16="http://schemas.microsoft.com/office/drawing/2014/main" id="{115DFB91-512B-3844-A114-92FBEDCA92F2}"/>
              </a:ext>
            </a:extLst>
          </p:cNvPr>
          <p:cNvSpPr>
            <a:spLocks/>
          </p:cNvSpPr>
          <p:nvPr>
            <p:custDataLst>
              <p:tags r:id="rId27"/>
            </p:custDataLst>
          </p:nvPr>
        </p:nvSpPr>
        <p:spPr bwMode="gray">
          <a:xfrm>
            <a:off x="387350" y="3340100"/>
            <a:ext cx="379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18E4129E-C617-4C2C-8832-9CC50EA4D6EA}" type="datetime'''''''''''''1'''''''''',''''80''''''''''''''''0'''">
              <a:rPr lang="en-US" altLang="en-US" sz="1200" smtClean="0">
                <a:solidFill>
                  <a:srgbClr val="000000"/>
                </a:solidFill>
                <a:effectLst/>
              </a:rPr>
              <a:pPr marL="0" lvl="0" indent="0" algn="r">
                <a:spcBef>
                  <a:spcPct val="0"/>
                </a:spcBef>
                <a:spcAft>
                  <a:spcPct val="0"/>
                </a:spcAft>
                <a:buNone/>
              </a:pPr>
              <a:t>1,800</a:t>
            </a:fld>
            <a:endParaRPr lang="en-US" sz="1200" dirty="0">
              <a:solidFill>
                <a:srgbClr val="000000"/>
              </a:solidFill>
            </a:endParaRPr>
          </a:p>
        </p:txBody>
      </p:sp>
      <p:sp>
        <p:nvSpPr>
          <p:cNvPr id="309" name="Text Placeholder 10">
            <a:extLst>
              <a:ext uri="{FF2B5EF4-FFF2-40B4-BE49-F238E27FC236}">
                <a16:creationId xmlns:a16="http://schemas.microsoft.com/office/drawing/2014/main" id="{115DFB91-512B-3844-A114-92FBEDCA92F2}"/>
              </a:ext>
            </a:extLst>
          </p:cNvPr>
          <p:cNvSpPr>
            <a:spLocks/>
          </p:cNvSpPr>
          <p:nvPr>
            <p:custDataLst>
              <p:tags r:id="rId28"/>
            </p:custDataLst>
          </p:nvPr>
        </p:nvSpPr>
        <p:spPr bwMode="gray">
          <a:xfrm>
            <a:off x="387350" y="2481263"/>
            <a:ext cx="379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069D12B-3CDA-4BA0-BB4B-2336C74F7B53}" type="datetime'''2'''''''',''''4''''''0''''''''''''0'''''''''''''''''''''''''">
              <a:rPr lang="en-US" altLang="en-US" sz="1200" smtClean="0">
                <a:solidFill>
                  <a:srgbClr val="000000"/>
                </a:solidFill>
                <a:effectLst/>
              </a:rPr>
              <a:pPr marL="0" lvl="0" indent="0" algn="r">
                <a:spcBef>
                  <a:spcPct val="0"/>
                </a:spcBef>
                <a:spcAft>
                  <a:spcPct val="0"/>
                </a:spcAft>
                <a:buNone/>
              </a:pPr>
              <a:t>2,400</a:t>
            </a:fld>
            <a:endParaRPr lang="en-US" sz="1200" dirty="0">
              <a:solidFill>
                <a:srgbClr val="000000"/>
              </a:solidFill>
            </a:endParaRPr>
          </a:p>
        </p:txBody>
      </p:sp>
      <p:sp>
        <p:nvSpPr>
          <p:cNvPr id="308" name="Text Placeholder 10">
            <a:extLst>
              <a:ext uri="{FF2B5EF4-FFF2-40B4-BE49-F238E27FC236}">
                <a16:creationId xmlns:a16="http://schemas.microsoft.com/office/drawing/2014/main" id="{115DFB91-512B-3844-A114-92FBEDCA92F2}"/>
              </a:ext>
            </a:extLst>
          </p:cNvPr>
          <p:cNvSpPr>
            <a:spLocks/>
          </p:cNvSpPr>
          <p:nvPr>
            <p:custDataLst>
              <p:tags r:id="rId29"/>
            </p:custDataLst>
          </p:nvPr>
        </p:nvSpPr>
        <p:spPr bwMode="gray">
          <a:xfrm>
            <a:off x="387350" y="2767013"/>
            <a:ext cx="379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0EA5F3A7-E214-4B6E-8BAA-0F22E4081369}" type="datetime'''''2'''',''''''''''''''''''''2''''''''0''''''''''''0'''''''''">
              <a:rPr lang="en-US" altLang="en-US" sz="1200" smtClean="0">
                <a:solidFill>
                  <a:srgbClr val="000000"/>
                </a:solidFill>
                <a:effectLst/>
              </a:rPr>
              <a:pPr marL="0" lvl="0" indent="0" algn="r">
                <a:spcBef>
                  <a:spcPct val="0"/>
                </a:spcBef>
                <a:spcAft>
                  <a:spcPct val="0"/>
                </a:spcAft>
                <a:buNone/>
              </a:pPr>
              <a:t>2,200</a:t>
            </a:fld>
            <a:endParaRPr lang="en-US" sz="1200" dirty="0">
              <a:solidFill>
                <a:srgbClr val="000000"/>
              </a:solidFill>
            </a:endParaRPr>
          </a:p>
        </p:txBody>
      </p:sp>
      <p:cxnSp>
        <p:nvCxnSpPr>
          <p:cNvPr id="17" name="Straight Connector 16">
            <a:extLst>
              <a:ext uri="{FF2B5EF4-FFF2-40B4-BE49-F238E27FC236}">
                <a16:creationId xmlns:a16="http://schemas.microsoft.com/office/drawing/2014/main" id="{52C5EAC1-70DC-4311-9818-30C67A943F9A}"/>
              </a:ext>
            </a:extLst>
          </p:cNvPr>
          <p:cNvCxnSpPr/>
          <p:nvPr>
            <p:custDataLst>
              <p:tags r:id="rId30"/>
            </p:custDataLst>
          </p:nvPr>
        </p:nvCxnSpPr>
        <p:spPr bwMode="white">
          <a:xfrm>
            <a:off x="7962900" y="2622551"/>
            <a:ext cx="0" cy="28575"/>
          </a:xfrm>
          <a:prstGeom prst="line">
            <a:avLst/>
          </a:prstGeom>
          <a:ln w="3175" cap="flat" cmpd="sng" algn="ctr">
            <a:solidFill>
              <a:schemeClr val="bg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BEB506C0-2020-4314-A200-5C7A4A196A13}"/>
              </a:ext>
            </a:extLst>
          </p:cNvPr>
          <p:cNvCxnSpPr/>
          <p:nvPr>
            <p:custDataLst>
              <p:tags r:id="rId31"/>
            </p:custDataLst>
          </p:nvPr>
        </p:nvCxnSpPr>
        <p:spPr bwMode="white">
          <a:xfrm>
            <a:off x="8315325" y="2622551"/>
            <a:ext cx="0" cy="28575"/>
          </a:xfrm>
          <a:prstGeom prst="line">
            <a:avLst/>
          </a:prstGeom>
          <a:ln w="3175" cap="flat" cmpd="sng" algn="ctr">
            <a:solidFill>
              <a:schemeClr val="bg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1D0282A2-79A2-458E-9D24-F17C24CFC221}"/>
              </a:ext>
            </a:extLst>
          </p:cNvPr>
          <p:cNvCxnSpPr/>
          <p:nvPr>
            <p:custDataLst>
              <p:tags r:id="rId32"/>
            </p:custDataLst>
          </p:nvPr>
        </p:nvCxnSpPr>
        <p:spPr bwMode="white">
          <a:xfrm>
            <a:off x="7962900" y="2622550"/>
            <a:ext cx="352425" cy="0"/>
          </a:xfrm>
          <a:prstGeom prst="line">
            <a:avLst/>
          </a:prstGeom>
          <a:ln w="3175" cap="flat" cmpd="sng" algn="ctr">
            <a:solidFill>
              <a:schemeClr val="bg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useBgFill="1">
        <p:nvSpPr>
          <p:cNvPr id="108" name="Text Placeholder 10">
            <a:extLst>
              <a:ext uri="{FF2B5EF4-FFF2-40B4-BE49-F238E27FC236}">
                <a16:creationId xmlns:a16="http://schemas.microsoft.com/office/drawing/2014/main" id="{C1EDA7D1-1B02-457F-9D22-DB466F163365}"/>
              </a:ext>
            </a:extLst>
          </p:cNvPr>
          <p:cNvSpPr>
            <a:spLocks/>
          </p:cNvSpPr>
          <p:nvPr>
            <p:custDataLst>
              <p:tags r:id="rId33"/>
            </p:custDataLst>
          </p:nvPr>
        </p:nvSpPr>
        <p:spPr bwMode="gray">
          <a:xfrm>
            <a:off x="6030913" y="2495550"/>
            <a:ext cx="423863" cy="182563"/>
          </a:xfrm>
          <a:prstGeom prst="rect">
            <a:avLst/>
          </a:prstGeom>
          <a:ln>
            <a:noFill/>
          </a:ln>
          <a:effec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0577805B-E23D-41F8-A7DC-B15234C44E55}" type="datetime'2'''''',''''''''''''''''3''''''''0''''8'''">
              <a:rPr lang="en-US" altLang="en-US" sz="1200" smtClean="0">
                <a:solidFill>
                  <a:srgbClr val="000000"/>
                </a:solidFill>
                <a:effectLst/>
              </a:rPr>
              <a:pPr/>
              <a:t>2,308</a:t>
            </a:fld>
            <a:endParaRPr kumimoji="0" lang="en-US" sz="1200" b="0" i="0" strike="noStrike" kern="1200" cap="none" spc="0" normalizeH="0" baseline="0" noProof="0">
              <a:ln>
                <a:noFill/>
              </a:ln>
              <a:solidFill>
                <a:srgbClr val="000000"/>
              </a:solidFill>
              <a:effectLst/>
              <a:uLnTx/>
              <a:uFillTx/>
            </a:endParaRPr>
          </a:p>
        </p:txBody>
      </p:sp>
      <p:sp useBgFill="1">
        <p:nvSpPr>
          <p:cNvPr id="109" name="Text Placeholder 10">
            <a:extLst>
              <a:ext uri="{FF2B5EF4-FFF2-40B4-BE49-F238E27FC236}">
                <a16:creationId xmlns:a16="http://schemas.microsoft.com/office/drawing/2014/main" id="{BE3469DB-4B0C-4FE3-B6AE-D756A839B75A}"/>
              </a:ext>
            </a:extLst>
          </p:cNvPr>
          <p:cNvSpPr>
            <a:spLocks/>
          </p:cNvSpPr>
          <p:nvPr>
            <p:custDataLst>
              <p:tags r:id="rId34"/>
            </p:custDataLst>
          </p:nvPr>
        </p:nvSpPr>
        <p:spPr bwMode="gray">
          <a:xfrm>
            <a:off x="6726238" y="4459288"/>
            <a:ext cx="296863" cy="182563"/>
          </a:xfrm>
          <a:prstGeom prst="rect">
            <a:avLst/>
          </a:prstGeom>
          <a:ln>
            <a:noFill/>
          </a:ln>
          <a:effec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37ACB0D6-B21B-47F6-85C9-101291B171B3}" type="datetime'''''''''''''''''''9''''''''''3''''''''''6'''''''">
              <a:rPr lang="en-US" altLang="en-US" sz="1200" smtClean="0">
                <a:solidFill>
                  <a:srgbClr val="000000"/>
                </a:solidFill>
                <a:effectLst/>
              </a:rPr>
              <a:pPr/>
              <a:t>936</a:t>
            </a:fld>
            <a:endParaRPr kumimoji="0" lang="en-US" sz="1200" b="0" i="0" strike="noStrike" kern="1200" cap="none" spc="0" normalizeH="0" baseline="0" noProof="0">
              <a:ln>
                <a:noFill/>
              </a:ln>
              <a:solidFill>
                <a:srgbClr val="000000"/>
              </a:solidFill>
              <a:effectLst/>
              <a:uLnTx/>
              <a:uFillTx/>
            </a:endParaRPr>
          </a:p>
        </p:txBody>
      </p:sp>
      <p:sp>
        <p:nvSpPr>
          <p:cNvPr id="110" name="Text Placeholder 10">
            <a:extLst>
              <a:ext uri="{FF2B5EF4-FFF2-40B4-BE49-F238E27FC236}">
                <a16:creationId xmlns:a16="http://schemas.microsoft.com/office/drawing/2014/main" id="{39178323-7383-4695-B2DA-E3C144BE15F1}"/>
              </a:ext>
            </a:extLst>
          </p:cNvPr>
          <p:cNvSpPr>
            <a:spLocks/>
          </p:cNvSpPr>
          <p:nvPr>
            <p:custDataLst>
              <p:tags r:id="rId35"/>
            </p:custDataLst>
          </p:nvPr>
        </p:nvSpPr>
        <p:spPr bwMode="gray">
          <a:xfrm>
            <a:off x="7296150" y="3503613"/>
            <a:ext cx="423863" cy="182563"/>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A6D57077-F0CA-4E4A-BC8F-A544C2DDABB2}" type="datetime'''''''''1,''''''''6''''''''''''''''''''''''''0''''''''''4'">
              <a:rPr lang="en-US" altLang="en-US" sz="1200" smtClean="0">
                <a:solidFill>
                  <a:srgbClr val="000000"/>
                </a:solidFill>
              </a:rPr>
              <a:pPr/>
              <a:t>1,604</a:t>
            </a:fld>
            <a:endParaRPr kumimoji="0" lang="en-US" sz="1200" b="0" i="0" strike="noStrike" kern="1200" cap="none" spc="0" normalizeH="0" baseline="0" noProof="0">
              <a:ln>
                <a:noFill/>
              </a:ln>
              <a:solidFill>
                <a:srgbClr val="000000"/>
              </a:solidFill>
              <a:effectLst/>
              <a:uLnTx/>
              <a:uFillTx/>
            </a:endParaRPr>
          </a:p>
        </p:txBody>
      </p:sp>
      <p:sp useBgFill="1">
        <p:nvSpPr>
          <p:cNvPr id="111" name="Text Placeholder 10">
            <a:extLst>
              <a:ext uri="{FF2B5EF4-FFF2-40B4-BE49-F238E27FC236}">
                <a16:creationId xmlns:a16="http://schemas.microsoft.com/office/drawing/2014/main" id="{2C3EC303-2FD6-4DDB-B612-ADDCB63058AA}"/>
              </a:ext>
            </a:extLst>
          </p:cNvPr>
          <p:cNvSpPr>
            <a:spLocks/>
          </p:cNvSpPr>
          <p:nvPr>
            <p:custDataLst>
              <p:tags r:id="rId36"/>
            </p:custDataLst>
          </p:nvPr>
        </p:nvSpPr>
        <p:spPr bwMode="gray">
          <a:xfrm>
            <a:off x="7927975" y="2414588"/>
            <a:ext cx="423863" cy="182563"/>
          </a:xfrm>
          <a:prstGeom prst="rect">
            <a:avLst/>
          </a:prstGeom>
          <a:ln>
            <a:noFill/>
          </a:ln>
          <a:effec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r>
              <a:rPr lang="en-US" altLang="en-US" sz="1200">
                <a:solidFill>
                  <a:srgbClr val="000000"/>
                </a:solidFill>
                <a:cs typeface="Arial"/>
              </a:rPr>
              <a:t>2,100</a:t>
            </a:r>
            <a:endParaRPr lang="en-US" altLang="en-US" sz="1200" b="0" i="0" strike="noStrike" kern="1200" cap="none" spc="0" normalizeH="0" baseline="0" noProof="0">
              <a:ln>
                <a:noFill/>
              </a:ln>
              <a:solidFill>
                <a:srgbClr val="000000"/>
              </a:solidFill>
              <a:effectLst/>
              <a:uLnTx/>
              <a:uFillTx/>
              <a:cs typeface="Arial"/>
            </a:endParaRPr>
          </a:p>
        </p:txBody>
      </p:sp>
      <p:sp>
        <p:nvSpPr>
          <p:cNvPr id="112" name="Text Placeholder 10">
            <a:extLst>
              <a:ext uri="{FF2B5EF4-FFF2-40B4-BE49-F238E27FC236}">
                <a16:creationId xmlns:a16="http://schemas.microsoft.com/office/drawing/2014/main" id="{B8CF17FC-0C92-486D-8DEA-D9D4BDD96943}"/>
              </a:ext>
            </a:extLst>
          </p:cNvPr>
          <p:cNvSpPr>
            <a:spLocks/>
          </p:cNvSpPr>
          <p:nvPr>
            <p:custDataLst>
              <p:tags r:id="rId37"/>
            </p:custDataLst>
          </p:nvPr>
        </p:nvSpPr>
        <p:spPr bwMode="gray">
          <a:xfrm>
            <a:off x="4830763" y="4951413"/>
            <a:ext cx="296863" cy="182563"/>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D92A3416-4858-48CE-8B25-1D9D531CE65C}" type="datetime'''''59''''''''''''''''''''''3'''''''''''">
              <a:rPr lang="en-US" altLang="en-US" sz="1200" smtClean="0">
                <a:solidFill>
                  <a:srgbClr val="000000"/>
                </a:solidFill>
              </a:rPr>
              <a:pPr marL="0" lvl="0" indent="0" algn="ctr">
                <a:spcBef>
                  <a:spcPct val="0"/>
                </a:spcBef>
                <a:spcAft>
                  <a:spcPct val="0"/>
                </a:spcAft>
                <a:buNone/>
                <a:defRPr/>
              </a:pPr>
              <a:t>593</a:t>
            </a:fld>
            <a:endParaRPr kumimoji="0" lang="en-US" sz="1200" b="0" i="0" strike="noStrike" kern="1200" cap="none" spc="0" normalizeH="0" baseline="0" noProof="0">
              <a:ln>
                <a:noFill/>
              </a:ln>
              <a:solidFill>
                <a:srgbClr val="000000"/>
              </a:solidFill>
              <a:effectLst/>
              <a:uLnTx/>
              <a:uFillTx/>
            </a:endParaRPr>
          </a:p>
        </p:txBody>
      </p:sp>
      <p:sp>
        <p:nvSpPr>
          <p:cNvPr id="113" name="Text Placeholder 10">
            <a:extLst>
              <a:ext uri="{FF2B5EF4-FFF2-40B4-BE49-F238E27FC236}">
                <a16:creationId xmlns:a16="http://schemas.microsoft.com/office/drawing/2014/main" id="{4C4D00EA-CF70-4FC5-814F-5E5148EA01F9}"/>
              </a:ext>
            </a:extLst>
          </p:cNvPr>
          <p:cNvSpPr>
            <a:spLocks/>
          </p:cNvSpPr>
          <p:nvPr>
            <p:custDataLst>
              <p:tags r:id="rId38"/>
            </p:custDataLst>
          </p:nvPr>
        </p:nvSpPr>
        <p:spPr bwMode="auto">
          <a:xfrm>
            <a:off x="387350" y="2155825"/>
            <a:ext cx="44561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a:ln>
                  <a:noFill/>
                </a:ln>
                <a:solidFill>
                  <a:srgbClr val="000000"/>
                </a:solidFill>
                <a:effectLst/>
                <a:uLnTx/>
                <a:uFillTx/>
                <a:latin typeface="Arial"/>
                <a:ea typeface="+mn-ea"/>
                <a:cs typeface="+mn-cs"/>
              </a:rPr>
              <a:t>New community solar capacity added by year and state (in MWac)</a:t>
            </a: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114" name="Text Placeholder 10">
            <a:extLst>
              <a:ext uri="{FF2B5EF4-FFF2-40B4-BE49-F238E27FC236}">
                <a16:creationId xmlns:a16="http://schemas.microsoft.com/office/drawing/2014/main" id="{B59F9610-F17F-42E1-B53F-1F16B22B4E10}"/>
              </a:ext>
            </a:extLst>
          </p:cNvPr>
          <p:cNvSpPr>
            <a:spLocks/>
          </p:cNvSpPr>
          <p:nvPr>
            <p:custDataLst>
              <p:tags r:id="rId39"/>
            </p:custDataLst>
          </p:nvPr>
        </p:nvSpPr>
        <p:spPr bwMode="auto">
          <a:xfrm>
            <a:off x="1641475" y="6059488"/>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05316D63-C573-468A-8729-D816D9073099}" type="datetime'2''''''''''''''''''''''''''''''''''''''''''''''0''1''''4'''''">
              <a:rPr lang="en-US" altLang="en-US" sz="1200" smtClean="0">
                <a:solidFill>
                  <a:srgbClr val="000000"/>
                </a:solidFill>
              </a:rPr>
              <a:pPr marL="0" lvl="0" indent="0" algn="ctr">
                <a:spcBef>
                  <a:spcPct val="0"/>
                </a:spcBef>
                <a:spcAft>
                  <a:spcPct val="0"/>
                </a:spcAft>
                <a:buNone/>
                <a:defRPr/>
              </a:pPr>
              <a:t>2014</a:t>
            </a:fld>
            <a:endParaRPr kumimoji="0" lang="en-US" sz="1200" b="0" i="0" strike="noStrike" kern="1200" cap="none" spc="0" normalizeH="0" baseline="0" noProof="0">
              <a:ln>
                <a:noFill/>
              </a:ln>
              <a:solidFill>
                <a:srgbClr val="000000"/>
              </a:solidFill>
              <a:effectLst/>
              <a:uLnTx/>
              <a:uFillTx/>
            </a:endParaRPr>
          </a:p>
        </p:txBody>
      </p:sp>
      <p:sp>
        <p:nvSpPr>
          <p:cNvPr id="115" name="Text Placeholder 10">
            <a:extLst>
              <a:ext uri="{FF2B5EF4-FFF2-40B4-BE49-F238E27FC236}">
                <a16:creationId xmlns:a16="http://schemas.microsoft.com/office/drawing/2014/main" id="{312BA4F7-F4B8-4F48-A279-3382BDF3DB11}"/>
              </a:ext>
            </a:extLst>
          </p:cNvPr>
          <p:cNvSpPr>
            <a:spLocks/>
          </p:cNvSpPr>
          <p:nvPr>
            <p:custDataLst>
              <p:tags r:id="rId40"/>
            </p:custDataLst>
          </p:nvPr>
        </p:nvSpPr>
        <p:spPr bwMode="auto">
          <a:xfrm>
            <a:off x="2274888" y="6059488"/>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2E4D3E89-8BA4-4F87-A6BC-C675616205E8}" type="datetime'2''0''''''''1''''''5'''''''''''''''''">
              <a:rPr lang="en-US" altLang="en-US" sz="1200" smtClean="0">
                <a:solidFill>
                  <a:srgbClr val="000000"/>
                </a:solidFill>
              </a:rPr>
              <a:pPr marL="0" lvl="0" indent="0" algn="ctr">
                <a:spcBef>
                  <a:spcPct val="0"/>
                </a:spcBef>
                <a:spcAft>
                  <a:spcPct val="0"/>
                </a:spcAft>
                <a:buNone/>
                <a:defRPr/>
              </a:pPr>
              <a:t>2015</a:t>
            </a:fld>
            <a:endParaRPr kumimoji="0" lang="en-US" sz="1200" b="0" i="0" strike="noStrike" kern="1200" cap="none" spc="0" normalizeH="0" baseline="0" noProof="0">
              <a:ln>
                <a:noFill/>
              </a:ln>
              <a:solidFill>
                <a:srgbClr val="000000"/>
              </a:solidFill>
              <a:effectLst/>
              <a:uLnTx/>
              <a:uFillTx/>
            </a:endParaRPr>
          </a:p>
        </p:txBody>
      </p:sp>
      <p:sp>
        <p:nvSpPr>
          <p:cNvPr id="116" name="Text Placeholder 10">
            <a:extLst>
              <a:ext uri="{FF2B5EF4-FFF2-40B4-BE49-F238E27FC236}">
                <a16:creationId xmlns:a16="http://schemas.microsoft.com/office/drawing/2014/main" id="{2189BCCE-9CEF-4E5B-8740-25297D4B1924}"/>
              </a:ext>
            </a:extLst>
          </p:cNvPr>
          <p:cNvSpPr>
            <a:spLocks/>
          </p:cNvSpPr>
          <p:nvPr>
            <p:custDataLst>
              <p:tags r:id="rId41"/>
            </p:custDataLst>
          </p:nvPr>
        </p:nvSpPr>
        <p:spPr bwMode="auto">
          <a:xfrm>
            <a:off x="2906713" y="6059488"/>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B1FD1AA1-23ED-48E1-812B-999A4474E1A2}" type="datetime'''''''2''''''0''''''''''''''''''''''''''''''''''''1''6'''''">
              <a:rPr lang="en-US" altLang="en-US" sz="1200" smtClean="0">
                <a:solidFill>
                  <a:srgbClr val="000000"/>
                </a:solidFill>
              </a:rPr>
              <a:pPr marL="0" lvl="0" indent="0" algn="ctr">
                <a:spcBef>
                  <a:spcPct val="0"/>
                </a:spcBef>
                <a:spcAft>
                  <a:spcPct val="0"/>
                </a:spcAft>
                <a:buNone/>
                <a:defRPr/>
              </a:pPr>
              <a:t>2016</a:t>
            </a:fld>
            <a:endParaRPr kumimoji="0" lang="en-US" sz="1200" b="0" i="0" strike="noStrike" kern="1200" cap="none" spc="0" normalizeH="0" baseline="0" noProof="0">
              <a:ln>
                <a:noFill/>
              </a:ln>
              <a:solidFill>
                <a:srgbClr val="000000"/>
              </a:solidFill>
              <a:effectLst/>
              <a:uLnTx/>
              <a:uFillTx/>
            </a:endParaRPr>
          </a:p>
        </p:txBody>
      </p:sp>
      <p:sp>
        <p:nvSpPr>
          <p:cNvPr id="117" name="Text Placeholder 10">
            <a:extLst>
              <a:ext uri="{FF2B5EF4-FFF2-40B4-BE49-F238E27FC236}">
                <a16:creationId xmlns:a16="http://schemas.microsoft.com/office/drawing/2014/main" id="{1D39A688-6F7E-4E8C-A854-A4FAEE8A6891}"/>
              </a:ext>
            </a:extLst>
          </p:cNvPr>
          <p:cNvSpPr>
            <a:spLocks/>
          </p:cNvSpPr>
          <p:nvPr>
            <p:custDataLst>
              <p:tags r:id="rId42"/>
            </p:custDataLst>
          </p:nvPr>
        </p:nvSpPr>
        <p:spPr bwMode="auto">
          <a:xfrm>
            <a:off x="3538538" y="6059488"/>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935C1EE1-BE8C-4131-80EE-BC16D8726AED}" type="datetime'''''''''''20''''''''''''''''''''''''''''''1''''''''7'">
              <a:rPr lang="en-US" altLang="en-US" sz="1200" smtClean="0">
                <a:solidFill>
                  <a:srgbClr val="000000"/>
                </a:solidFill>
              </a:rPr>
              <a:pPr marL="0" lvl="0" indent="0" algn="ctr">
                <a:spcBef>
                  <a:spcPct val="0"/>
                </a:spcBef>
                <a:spcAft>
                  <a:spcPct val="0"/>
                </a:spcAft>
                <a:buNone/>
                <a:defRPr/>
              </a:pPr>
              <a:t>2017</a:t>
            </a:fld>
            <a:endParaRPr kumimoji="0" lang="en-US" sz="1200" b="0" i="0" strike="noStrike" kern="1200" cap="none" spc="0" normalizeH="0" baseline="0" noProof="0">
              <a:ln>
                <a:noFill/>
              </a:ln>
              <a:solidFill>
                <a:srgbClr val="000000"/>
              </a:solidFill>
              <a:effectLst/>
              <a:uLnTx/>
              <a:uFillTx/>
            </a:endParaRPr>
          </a:p>
        </p:txBody>
      </p:sp>
      <p:sp>
        <p:nvSpPr>
          <p:cNvPr id="118" name="Text Placeholder 10">
            <a:extLst>
              <a:ext uri="{FF2B5EF4-FFF2-40B4-BE49-F238E27FC236}">
                <a16:creationId xmlns:a16="http://schemas.microsoft.com/office/drawing/2014/main" id="{BBB41680-6EBD-4BA5-90A9-7A83F2BBFEFA}"/>
              </a:ext>
            </a:extLst>
          </p:cNvPr>
          <p:cNvSpPr>
            <a:spLocks/>
          </p:cNvSpPr>
          <p:nvPr>
            <p:custDataLst>
              <p:tags r:id="rId43"/>
            </p:custDataLst>
          </p:nvPr>
        </p:nvSpPr>
        <p:spPr bwMode="auto">
          <a:xfrm>
            <a:off x="4170363" y="6059488"/>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5E510118-1E78-43AE-B40C-CA5996A3D292}" type="datetime'''2''''''''''''''''''''''''''01''8'''''''">
              <a:rPr lang="en-US" altLang="en-US" sz="1200" smtClean="0">
                <a:solidFill>
                  <a:srgbClr val="000000"/>
                </a:solidFill>
              </a:rPr>
              <a:pPr marL="0" lvl="0" indent="0" algn="ctr">
                <a:spcBef>
                  <a:spcPct val="0"/>
                </a:spcBef>
                <a:spcAft>
                  <a:spcPct val="0"/>
                </a:spcAft>
                <a:buNone/>
                <a:defRPr/>
              </a:pPr>
              <a:t>2018</a:t>
            </a:fld>
            <a:endParaRPr kumimoji="0" lang="en-US" sz="1200" b="0" i="0" strike="noStrike" kern="1200" cap="none" spc="0" normalizeH="0" baseline="0" noProof="0">
              <a:ln>
                <a:noFill/>
              </a:ln>
              <a:solidFill>
                <a:srgbClr val="000000"/>
              </a:solidFill>
              <a:effectLst/>
              <a:uLnTx/>
              <a:uFillTx/>
            </a:endParaRPr>
          </a:p>
        </p:txBody>
      </p:sp>
      <p:sp>
        <p:nvSpPr>
          <p:cNvPr id="119" name="Text Placeholder 10">
            <a:extLst>
              <a:ext uri="{FF2B5EF4-FFF2-40B4-BE49-F238E27FC236}">
                <a16:creationId xmlns:a16="http://schemas.microsoft.com/office/drawing/2014/main" id="{598FF422-669B-4ABD-82A4-ED7B2FF71440}"/>
              </a:ext>
            </a:extLst>
          </p:cNvPr>
          <p:cNvSpPr>
            <a:spLocks/>
          </p:cNvSpPr>
          <p:nvPr>
            <p:custDataLst>
              <p:tags r:id="rId44"/>
            </p:custDataLst>
          </p:nvPr>
        </p:nvSpPr>
        <p:spPr bwMode="auto">
          <a:xfrm>
            <a:off x="4803775" y="6059488"/>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3B18E64A-ADFA-405C-8FA5-2277249326D6}" type="datetime'''2''''''''''''''''0''''1''''''''9'''">
              <a:rPr lang="en-US" altLang="en-US" sz="1200" smtClean="0">
                <a:solidFill>
                  <a:srgbClr val="000000"/>
                </a:solidFill>
              </a:rPr>
              <a:pPr marL="0" lvl="0" indent="0" algn="ctr">
                <a:spcBef>
                  <a:spcPct val="0"/>
                </a:spcBef>
                <a:spcAft>
                  <a:spcPct val="0"/>
                </a:spcAft>
                <a:buNone/>
                <a:defRPr/>
              </a:pPr>
              <a:t>2019</a:t>
            </a:fld>
            <a:endParaRPr kumimoji="0" lang="en-US" sz="1200" b="0" i="0" strike="noStrike" kern="1200" cap="none" spc="0" normalizeH="0" baseline="0" noProof="0">
              <a:ln>
                <a:noFill/>
              </a:ln>
              <a:solidFill>
                <a:srgbClr val="000000"/>
              </a:solidFill>
              <a:effectLst/>
              <a:uLnTx/>
              <a:uFillTx/>
            </a:endParaRPr>
          </a:p>
        </p:txBody>
      </p:sp>
      <p:sp>
        <p:nvSpPr>
          <p:cNvPr id="120" name="Text Placeholder 10">
            <a:extLst>
              <a:ext uri="{FF2B5EF4-FFF2-40B4-BE49-F238E27FC236}">
                <a16:creationId xmlns:a16="http://schemas.microsoft.com/office/drawing/2014/main" id="{0254E896-613D-4772-98CC-4212A87505D0}"/>
              </a:ext>
            </a:extLst>
          </p:cNvPr>
          <p:cNvSpPr>
            <a:spLocks/>
          </p:cNvSpPr>
          <p:nvPr>
            <p:custDataLst>
              <p:tags r:id="rId45"/>
            </p:custDataLst>
          </p:nvPr>
        </p:nvSpPr>
        <p:spPr bwMode="auto">
          <a:xfrm>
            <a:off x="5435600" y="6059488"/>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00045B2F-B051-4B9F-84E5-7671CFDC0766}" type="datetime'''''''''''''''''''''20''2''''0'''''">
              <a:rPr lang="en-US" altLang="en-US" sz="1200" smtClean="0">
                <a:solidFill>
                  <a:srgbClr val="000000"/>
                </a:solidFill>
              </a:rPr>
              <a:pPr marL="0" lvl="0" indent="0" algn="ctr">
                <a:spcBef>
                  <a:spcPct val="0"/>
                </a:spcBef>
                <a:spcAft>
                  <a:spcPct val="0"/>
                </a:spcAft>
                <a:buNone/>
                <a:defRPr/>
              </a:pPr>
              <a:t>2020</a:t>
            </a:fld>
            <a:endParaRPr kumimoji="0" lang="en-US" sz="1200" b="0" i="0" strike="noStrike" kern="1200" cap="none" spc="0" normalizeH="0" baseline="0" noProof="0">
              <a:ln>
                <a:noFill/>
              </a:ln>
              <a:solidFill>
                <a:srgbClr val="000000"/>
              </a:solidFill>
              <a:effectLst/>
              <a:uLnTx/>
              <a:uFillTx/>
            </a:endParaRPr>
          </a:p>
        </p:txBody>
      </p:sp>
      <p:sp>
        <p:nvSpPr>
          <p:cNvPr id="121" name="Text Placeholder 10">
            <a:extLst>
              <a:ext uri="{FF2B5EF4-FFF2-40B4-BE49-F238E27FC236}">
                <a16:creationId xmlns:a16="http://schemas.microsoft.com/office/drawing/2014/main" id="{2F353BCB-61A9-4B1E-A623-DFE83670632D}"/>
              </a:ext>
            </a:extLst>
          </p:cNvPr>
          <p:cNvSpPr>
            <a:spLocks/>
          </p:cNvSpPr>
          <p:nvPr>
            <p:custDataLst>
              <p:tags r:id="rId46"/>
            </p:custDataLst>
          </p:nvPr>
        </p:nvSpPr>
        <p:spPr bwMode="auto">
          <a:xfrm>
            <a:off x="6067425" y="6059488"/>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16E9EFB4-8638-48A2-8BE8-16E63D0D6B1A}" type="datetime'''''''''''''''''''20''''''''''''''''''''21'''''">
              <a:rPr lang="en-US" altLang="en-US" sz="1200" smtClean="0">
                <a:solidFill>
                  <a:srgbClr val="000000"/>
                </a:solidFill>
              </a:rPr>
              <a:pPr marL="0" lvl="0" indent="0" algn="ctr">
                <a:spcBef>
                  <a:spcPct val="0"/>
                </a:spcBef>
                <a:spcAft>
                  <a:spcPct val="0"/>
                </a:spcAft>
                <a:buNone/>
                <a:defRPr/>
              </a:pPr>
              <a:t>2021</a:t>
            </a:fld>
            <a:endParaRPr kumimoji="0" lang="en-US" sz="1200" b="0" i="0" strike="noStrike" kern="1200" cap="none" spc="0" normalizeH="0" baseline="0" noProof="0">
              <a:ln>
                <a:noFill/>
              </a:ln>
              <a:solidFill>
                <a:srgbClr val="000000"/>
              </a:solidFill>
              <a:effectLst/>
              <a:uLnTx/>
              <a:uFillTx/>
            </a:endParaRPr>
          </a:p>
        </p:txBody>
      </p:sp>
      <p:sp>
        <p:nvSpPr>
          <p:cNvPr id="122" name="Text Placeholder 10">
            <a:extLst>
              <a:ext uri="{FF2B5EF4-FFF2-40B4-BE49-F238E27FC236}">
                <a16:creationId xmlns:a16="http://schemas.microsoft.com/office/drawing/2014/main" id="{5E5B9A85-9EFF-4AF7-8816-889AF5D907B7}"/>
              </a:ext>
            </a:extLst>
          </p:cNvPr>
          <p:cNvSpPr>
            <a:spLocks/>
          </p:cNvSpPr>
          <p:nvPr>
            <p:custDataLst>
              <p:tags r:id="rId47"/>
            </p:custDataLst>
          </p:nvPr>
        </p:nvSpPr>
        <p:spPr bwMode="auto">
          <a:xfrm>
            <a:off x="6699250" y="6059488"/>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02658A55-1CD2-4081-95B4-D69E4F53E39B}" type="datetime'''''''''''2''''''''''''02''''''2'''''''''''''''''''''''''''''">
              <a:rPr lang="en-US" altLang="en-US" sz="1200" smtClean="0">
                <a:solidFill>
                  <a:srgbClr val="000000"/>
                </a:solidFill>
              </a:rPr>
              <a:pPr marL="0" lvl="0" indent="0" algn="ctr">
                <a:spcBef>
                  <a:spcPct val="0"/>
                </a:spcBef>
                <a:spcAft>
                  <a:spcPct val="0"/>
                </a:spcAft>
                <a:buNone/>
                <a:defRPr/>
              </a:pPr>
              <a:t>2022</a:t>
            </a:fld>
            <a:endParaRPr kumimoji="0" lang="en-US" sz="1200" b="0" i="0" strike="noStrike" kern="1200" cap="none" spc="0" normalizeH="0" baseline="0" noProof="0">
              <a:ln>
                <a:noFill/>
              </a:ln>
              <a:solidFill>
                <a:srgbClr val="000000"/>
              </a:solidFill>
              <a:effectLst/>
              <a:uLnTx/>
              <a:uFillTx/>
            </a:endParaRPr>
          </a:p>
        </p:txBody>
      </p:sp>
      <p:sp>
        <p:nvSpPr>
          <p:cNvPr id="123" name="Text Placeholder 10">
            <a:extLst>
              <a:ext uri="{FF2B5EF4-FFF2-40B4-BE49-F238E27FC236}">
                <a16:creationId xmlns:a16="http://schemas.microsoft.com/office/drawing/2014/main" id="{26C1AE32-FF5C-40AE-9057-E1B863ABDD80}"/>
              </a:ext>
            </a:extLst>
          </p:cNvPr>
          <p:cNvSpPr>
            <a:spLocks/>
          </p:cNvSpPr>
          <p:nvPr>
            <p:custDataLst>
              <p:tags r:id="rId48"/>
            </p:custDataLst>
          </p:nvPr>
        </p:nvSpPr>
        <p:spPr bwMode="auto">
          <a:xfrm>
            <a:off x="7332663" y="6059488"/>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CF73CF8D-86D1-41F7-B7C2-1FC73DE7190B}" type="datetime'''''''''2''''''''''''''''''''''''0''2''''''''''3'">
              <a:rPr lang="en-US" altLang="en-US" sz="1200" smtClean="0">
                <a:solidFill>
                  <a:srgbClr val="000000"/>
                </a:solidFill>
              </a:rPr>
              <a:pPr marL="0" lvl="0" indent="0" algn="ctr">
                <a:spcBef>
                  <a:spcPct val="0"/>
                </a:spcBef>
                <a:spcAft>
                  <a:spcPct val="0"/>
                </a:spcAft>
                <a:buNone/>
                <a:defRPr/>
              </a:pPr>
              <a:t>2023</a:t>
            </a:fld>
            <a:endParaRPr kumimoji="0" lang="en-US" sz="1200" b="0" i="0" strike="noStrike" kern="1200" cap="none" spc="0" normalizeH="0" baseline="0" noProof="0">
              <a:ln>
                <a:noFill/>
              </a:ln>
              <a:solidFill>
                <a:srgbClr val="000000"/>
              </a:solidFill>
              <a:effectLst/>
              <a:uLnTx/>
              <a:uFillTx/>
            </a:endParaRPr>
          </a:p>
        </p:txBody>
      </p:sp>
      <p:sp>
        <p:nvSpPr>
          <p:cNvPr id="125" name="Text Placeholder 10">
            <a:extLst>
              <a:ext uri="{FF2B5EF4-FFF2-40B4-BE49-F238E27FC236}">
                <a16:creationId xmlns:a16="http://schemas.microsoft.com/office/drawing/2014/main" id="{C6790C22-40DE-4F90-812E-41B38F3267F3}"/>
              </a:ext>
            </a:extLst>
          </p:cNvPr>
          <p:cNvSpPr>
            <a:spLocks/>
          </p:cNvSpPr>
          <p:nvPr>
            <p:custDataLst>
              <p:tags r:id="rId49"/>
            </p:custDataLst>
          </p:nvPr>
        </p:nvSpPr>
        <p:spPr bwMode="auto">
          <a:xfrm>
            <a:off x="7964488" y="6059488"/>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0FF472D9-C49D-47EB-92B5-76E0B5D83CDC}" type="datetime'''''20''''''''''''''''''''''''''''2''''''''''''''4'">
              <a:rPr lang="en-US" altLang="en-US" sz="1200" smtClean="0">
                <a:solidFill>
                  <a:srgbClr val="000000"/>
                </a:solidFill>
              </a:rPr>
              <a:pPr/>
              <a:t>2024</a:t>
            </a:fld>
            <a:endParaRPr kumimoji="0" lang="en-US" sz="1200" b="0" i="0" strike="noStrike" kern="1200" cap="none" spc="0" normalizeH="0" baseline="0" noProof="0" dirty="0">
              <a:ln>
                <a:noFill/>
              </a:ln>
              <a:solidFill>
                <a:srgbClr val="000000"/>
              </a:solidFill>
              <a:effectLst/>
              <a:uLnTx/>
              <a:uFillTx/>
            </a:endParaRPr>
          </a:p>
        </p:txBody>
      </p:sp>
      <p:sp>
        <p:nvSpPr>
          <p:cNvPr id="126" name="Text Placeholder 10">
            <a:extLst>
              <a:ext uri="{FF2B5EF4-FFF2-40B4-BE49-F238E27FC236}">
                <a16:creationId xmlns:a16="http://schemas.microsoft.com/office/drawing/2014/main" id="{95ACE1FE-2453-4750-B7A2-445603D2DAB0}"/>
              </a:ext>
            </a:extLst>
          </p:cNvPr>
          <p:cNvSpPr txBox="1">
            <a:spLocks/>
          </p:cNvSpPr>
          <p:nvPr>
            <p:custDataLst>
              <p:tags r:id="rId50"/>
            </p:custDataLst>
          </p:nvPr>
        </p:nvSpPr>
        <p:spPr bwMode="gray">
          <a:xfrm>
            <a:off x="1709738" y="5764213"/>
            <a:ext cx="212725" cy="182563"/>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E6264607-5F2F-4471-B1DF-454EEED9414C}" type="datetime'''''''''''''''''''''''''''''2''''''''''''''''''''5'''''">
              <a:rPr lang="en-US" altLang="en-US" sz="1200" smtClean="0">
                <a:solidFill>
                  <a:srgbClr val="000000"/>
                </a:solidFill>
              </a:rPr>
              <a:pPr marL="0" lvl="0" indent="0" algn="ctr">
                <a:spcBef>
                  <a:spcPct val="0"/>
                </a:spcBef>
                <a:spcAft>
                  <a:spcPct val="0"/>
                </a:spcAft>
                <a:buNone/>
                <a:defRPr/>
              </a:pPr>
              <a:t>25</a:t>
            </a:fld>
            <a:endParaRPr kumimoji="0" lang="en-US" sz="1200" b="0" i="0" strike="noStrike" kern="1200" cap="none" spc="0" normalizeH="0" baseline="0" noProof="0">
              <a:ln>
                <a:noFill/>
              </a:ln>
              <a:solidFill>
                <a:srgbClr val="000000"/>
              </a:solidFill>
              <a:effectLst/>
              <a:uLnTx/>
              <a:uFillTx/>
            </a:endParaRPr>
          </a:p>
        </p:txBody>
      </p:sp>
      <p:sp>
        <p:nvSpPr>
          <p:cNvPr id="124" name="Text Placeholder 10">
            <a:extLst>
              <a:ext uri="{FF2B5EF4-FFF2-40B4-BE49-F238E27FC236}">
                <a16:creationId xmlns:a16="http://schemas.microsoft.com/office/drawing/2014/main" id="{BED4DBE5-078A-4EF6-852A-B1ABD71249BD}"/>
              </a:ext>
            </a:extLst>
          </p:cNvPr>
          <p:cNvSpPr txBox="1">
            <a:spLocks/>
          </p:cNvSpPr>
          <p:nvPr>
            <p:custDataLst>
              <p:tags r:id="rId51"/>
            </p:custDataLst>
          </p:nvPr>
        </p:nvSpPr>
        <p:spPr bwMode="gray">
          <a:xfrm>
            <a:off x="1120775" y="5789613"/>
            <a:ext cx="128588" cy="182563"/>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1FAEB010-B8A2-4F9A-A0C0-87C7C965184E}" type="datetime'''''''''''''''''8'''''''''''''''''''''''''''''">
              <a:rPr lang="en-US" altLang="en-US" sz="1200" smtClean="0">
                <a:solidFill>
                  <a:srgbClr val="000000"/>
                </a:solidFill>
              </a:rPr>
              <a:pPr marL="0" lvl="0" indent="0" algn="ctr">
                <a:spcBef>
                  <a:spcPct val="0"/>
                </a:spcBef>
                <a:spcAft>
                  <a:spcPct val="0"/>
                </a:spcAft>
                <a:buNone/>
                <a:defRPr/>
              </a:pPr>
              <a:t>8</a:t>
            </a:fld>
            <a:endParaRPr kumimoji="0" lang="en-US" sz="1200" b="0" i="0" strike="noStrike" kern="1200" cap="none" spc="0" normalizeH="0" baseline="0" noProof="0">
              <a:ln>
                <a:noFill/>
              </a:ln>
              <a:solidFill>
                <a:srgbClr val="000000"/>
              </a:solidFill>
              <a:effectLst/>
              <a:uLnTx/>
              <a:uFillTx/>
            </a:endParaRPr>
          </a:p>
        </p:txBody>
      </p:sp>
      <p:sp>
        <p:nvSpPr>
          <p:cNvPr id="127" name="Text Placeholder 10">
            <a:extLst>
              <a:ext uri="{FF2B5EF4-FFF2-40B4-BE49-F238E27FC236}">
                <a16:creationId xmlns:a16="http://schemas.microsoft.com/office/drawing/2014/main" id="{43B8C127-835C-4EEF-8748-29C0A09DF314}"/>
              </a:ext>
            </a:extLst>
          </p:cNvPr>
          <p:cNvSpPr>
            <a:spLocks/>
          </p:cNvSpPr>
          <p:nvPr>
            <p:custDataLst>
              <p:tags r:id="rId52"/>
            </p:custDataLst>
          </p:nvPr>
        </p:nvSpPr>
        <p:spPr bwMode="gray">
          <a:xfrm>
            <a:off x="2343150" y="5738813"/>
            <a:ext cx="212725" cy="182563"/>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A6E5BC58-9D09-4345-BE30-F85BD55ADED5}" type="datetime'''''''4''''''''''''''''''''''''''''''4'">
              <a:rPr lang="en-US" altLang="en-US" sz="1200" smtClean="0">
                <a:solidFill>
                  <a:srgbClr val="000000"/>
                </a:solidFill>
              </a:rPr>
              <a:pPr marL="0" lvl="0" indent="0" algn="ctr">
                <a:spcBef>
                  <a:spcPct val="0"/>
                </a:spcBef>
                <a:spcAft>
                  <a:spcPct val="0"/>
                </a:spcAft>
                <a:buNone/>
                <a:defRPr/>
              </a:pPr>
              <a:t>44</a:t>
            </a:fld>
            <a:endParaRPr kumimoji="0" lang="en-US" sz="1200" b="0" i="0" strike="noStrike" kern="1200" cap="none" spc="0" normalizeH="0" baseline="0" noProof="0">
              <a:ln>
                <a:noFill/>
              </a:ln>
              <a:solidFill>
                <a:srgbClr val="000000"/>
              </a:solidFill>
              <a:effectLst/>
              <a:uLnTx/>
              <a:uFillTx/>
            </a:endParaRPr>
          </a:p>
        </p:txBody>
      </p:sp>
      <p:sp useBgFill="1">
        <p:nvSpPr>
          <p:cNvPr id="128" name="Text Placeholder 10">
            <a:extLst>
              <a:ext uri="{FF2B5EF4-FFF2-40B4-BE49-F238E27FC236}">
                <a16:creationId xmlns:a16="http://schemas.microsoft.com/office/drawing/2014/main" id="{DEAC4743-DB33-4AEE-88A7-CE392E439C96}"/>
              </a:ext>
            </a:extLst>
          </p:cNvPr>
          <p:cNvSpPr>
            <a:spLocks/>
          </p:cNvSpPr>
          <p:nvPr>
            <p:custDataLst>
              <p:tags r:id="rId53"/>
            </p:custDataLst>
          </p:nvPr>
        </p:nvSpPr>
        <p:spPr bwMode="gray">
          <a:xfrm>
            <a:off x="2933700" y="5595938"/>
            <a:ext cx="296863" cy="182563"/>
          </a:xfrm>
          <a:prstGeom prst="rect">
            <a:avLst/>
          </a:prstGeom>
          <a:ln>
            <a:noFill/>
          </a:ln>
          <a:effec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27F0E6B9-99BB-4461-99C5-5B6B92FF921B}" type="datetime'''''''''1''''''''''''''4''''''''''''''''''''''3'''''''''">
              <a:rPr lang="en-US" altLang="en-US" sz="1200" smtClean="0">
                <a:solidFill>
                  <a:srgbClr val="000000"/>
                </a:solidFill>
                <a:effectLst/>
              </a:rPr>
              <a:pPr/>
              <a:t>143</a:t>
            </a:fld>
            <a:endParaRPr kumimoji="0" lang="en-US" sz="1200" b="0" i="0" strike="noStrike" kern="1200" cap="none" spc="0" normalizeH="0" baseline="0" noProof="0">
              <a:ln>
                <a:noFill/>
              </a:ln>
              <a:solidFill>
                <a:srgbClr val="000000"/>
              </a:solidFill>
              <a:effectLst/>
              <a:uLnTx/>
              <a:uFillTx/>
            </a:endParaRPr>
          </a:p>
        </p:txBody>
      </p:sp>
      <p:sp>
        <p:nvSpPr>
          <p:cNvPr id="129" name="Text Placeholder 10">
            <a:extLst>
              <a:ext uri="{FF2B5EF4-FFF2-40B4-BE49-F238E27FC236}">
                <a16:creationId xmlns:a16="http://schemas.microsoft.com/office/drawing/2014/main" id="{2CE7140A-F9F5-4FD3-954B-EAE3F9152090}"/>
              </a:ext>
            </a:extLst>
          </p:cNvPr>
          <p:cNvSpPr>
            <a:spLocks/>
          </p:cNvSpPr>
          <p:nvPr>
            <p:custDataLst>
              <p:tags r:id="rId54"/>
            </p:custDataLst>
          </p:nvPr>
        </p:nvSpPr>
        <p:spPr bwMode="gray">
          <a:xfrm>
            <a:off x="3565525" y="4967288"/>
            <a:ext cx="296863" cy="182563"/>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D92CB8A8-33D5-4022-9718-B50BD54FE8ED}" type="datetime'''''''''''''5''''8''''2'''''''''''''''''''''''''''''''''''">
              <a:rPr lang="en-US" altLang="en-US" sz="1200" smtClean="0">
                <a:solidFill>
                  <a:srgbClr val="000000"/>
                </a:solidFill>
              </a:rPr>
              <a:pPr/>
              <a:t>582</a:t>
            </a:fld>
            <a:endParaRPr kumimoji="0" lang="en-US" sz="1200" b="0" i="0" strike="noStrike" kern="1200" cap="none" spc="0" normalizeH="0" baseline="0" noProof="0">
              <a:ln>
                <a:noFill/>
              </a:ln>
              <a:solidFill>
                <a:srgbClr val="000000"/>
              </a:solidFill>
              <a:effectLst/>
              <a:uLnTx/>
              <a:uFillTx/>
            </a:endParaRPr>
          </a:p>
        </p:txBody>
      </p:sp>
      <p:sp useBgFill="1">
        <p:nvSpPr>
          <p:cNvPr id="130" name="Text Placeholder 10">
            <a:extLst>
              <a:ext uri="{FF2B5EF4-FFF2-40B4-BE49-F238E27FC236}">
                <a16:creationId xmlns:a16="http://schemas.microsoft.com/office/drawing/2014/main" id="{272C240D-9585-423A-BF5E-7504DC6D0FA6}"/>
              </a:ext>
            </a:extLst>
          </p:cNvPr>
          <p:cNvSpPr>
            <a:spLocks/>
          </p:cNvSpPr>
          <p:nvPr>
            <p:custDataLst>
              <p:tags r:id="rId55"/>
            </p:custDataLst>
          </p:nvPr>
        </p:nvSpPr>
        <p:spPr bwMode="gray">
          <a:xfrm>
            <a:off x="4197350" y="4779963"/>
            <a:ext cx="296863" cy="182563"/>
          </a:xfrm>
          <a:prstGeom prst="rect">
            <a:avLst/>
          </a:prstGeom>
          <a:ln>
            <a:noFill/>
          </a:ln>
          <a:effec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83289D05-CEB8-4424-AAF5-2B76C3EE5666}" type="datetime'7''1''''''2'''''''''''">
              <a:rPr lang="en-US" altLang="en-US" sz="1200" smtClean="0">
                <a:solidFill>
                  <a:srgbClr val="000000"/>
                </a:solidFill>
                <a:effectLst/>
              </a:rPr>
              <a:pPr marL="0" lvl="0" indent="0" algn="ctr">
                <a:spcBef>
                  <a:spcPct val="0"/>
                </a:spcBef>
                <a:spcAft>
                  <a:spcPct val="0"/>
                </a:spcAft>
                <a:buNone/>
                <a:defRPr/>
              </a:pPr>
              <a:t>712</a:t>
            </a:fld>
            <a:endParaRPr kumimoji="0" lang="en-US" sz="1200" b="0" i="0" strike="noStrike" kern="1200" cap="none" spc="0" normalizeH="0" baseline="0" noProof="0">
              <a:ln>
                <a:noFill/>
              </a:ln>
              <a:solidFill>
                <a:srgbClr val="000000"/>
              </a:solidFill>
              <a:effectLst/>
              <a:uLnTx/>
              <a:uFillTx/>
            </a:endParaRPr>
          </a:p>
        </p:txBody>
      </p:sp>
      <p:sp>
        <p:nvSpPr>
          <p:cNvPr id="105" name="Text Placeholder 10">
            <a:extLst>
              <a:ext uri="{FF2B5EF4-FFF2-40B4-BE49-F238E27FC236}">
                <a16:creationId xmlns:a16="http://schemas.microsoft.com/office/drawing/2014/main" id="{E2CC054F-78E9-4408-AC82-F22E4CEE6C0D}"/>
              </a:ext>
            </a:extLst>
          </p:cNvPr>
          <p:cNvSpPr>
            <a:spLocks/>
          </p:cNvSpPr>
          <p:nvPr>
            <p:custDataLst>
              <p:tags r:id="rId56"/>
            </p:custDataLst>
          </p:nvPr>
        </p:nvSpPr>
        <p:spPr bwMode="auto">
          <a:xfrm>
            <a:off x="1009650" y="6059488"/>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20F7446D-2AC9-438D-9F5B-93B1982BDF10}" type="datetime'2''''''''''''''''''''''''''''''''''''''0''1''''3'''''''''">
              <a:rPr lang="en-US" altLang="en-US" sz="1200" smtClean="0">
                <a:solidFill>
                  <a:srgbClr val="000000"/>
                </a:solidFill>
              </a:rPr>
              <a:pPr marL="0" lvl="0" indent="0" algn="ctr">
                <a:spcBef>
                  <a:spcPct val="0"/>
                </a:spcBef>
                <a:spcAft>
                  <a:spcPct val="0"/>
                </a:spcAft>
                <a:buNone/>
                <a:defRPr/>
              </a:pPr>
              <a:t>2013</a:t>
            </a:fld>
            <a:endParaRPr kumimoji="0" lang="en-US" sz="1200" b="0" i="0" strike="noStrike" kern="1200" cap="none" spc="0" normalizeH="0" baseline="0" noProof="0">
              <a:ln>
                <a:noFill/>
              </a:ln>
              <a:solidFill>
                <a:srgbClr val="000000"/>
              </a:solidFill>
              <a:effectLst/>
              <a:uLnTx/>
              <a:uFillTx/>
            </a:endParaRPr>
          </a:p>
        </p:txBody>
      </p:sp>
      <p:sp>
        <p:nvSpPr>
          <p:cNvPr id="107" name="Text Placeholder 10">
            <a:extLst>
              <a:ext uri="{FF2B5EF4-FFF2-40B4-BE49-F238E27FC236}">
                <a16:creationId xmlns:a16="http://schemas.microsoft.com/office/drawing/2014/main" id="{3DE4BB02-6709-4DAF-B263-F09F290E8E6F}"/>
              </a:ext>
            </a:extLst>
          </p:cNvPr>
          <p:cNvSpPr>
            <a:spLocks/>
          </p:cNvSpPr>
          <p:nvPr>
            <p:custDataLst>
              <p:tags r:id="rId57"/>
            </p:custDataLst>
          </p:nvPr>
        </p:nvSpPr>
        <p:spPr bwMode="gray">
          <a:xfrm>
            <a:off x="5399088" y="4010025"/>
            <a:ext cx="423863" cy="182563"/>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E10DE290-FD7C-42A6-801C-A64952F906AB}" type="datetime'1,2''''5''''''''''0'''''''''''''''''''''''''''''''''''''''">
              <a:rPr lang="en-US" altLang="en-US" sz="1200" smtClean="0">
                <a:solidFill>
                  <a:srgbClr val="000000"/>
                </a:solidFill>
              </a:rPr>
              <a:pPr marL="0" lvl="0" indent="0" algn="ctr">
                <a:spcBef>
                  <a:spcPct val="0"/>
                </a:spcBef>
                <a:spcAft>
                  <a:spcPct val="0"/>
                </a:spcAft>
                <a:buNone/>
                <a:defRPr/>
              </a:pPr>
              <a:t>1,250</a:t>
            </a:fld>
            <a:endParaRPr kumimoji="0" lang="en-US" sz="1200" b="0" i="0" strike="noStrike" kern="1200" cap="none" spc="0" normalizeH="0" baseline="0" noProof="0">
              <a:ln>
                <a:noFill/>
              </a:ln>
              <a:solidFill>
                <a:srgbClr val="000000"/>
              </a:solidFill>
              <a:effectLst/>
              <a:uLnTx/>
              <a:uFillTx/>
            </a:endParaRPr>
          </a:p>
        </p:txBody>
      </p:sp>
      <p:sp>
        <p:nvSpPr>
          <p:cNvPr id="210" name="Rectangle 209">
            <a:extLst>
              <a:ext uri="{FF2B5EF4-FFF2-40B4-BE49-F238E27FC236}">
                <a16:creationId xmlns:a16="http://schemas.microsoft.com/office/drawing/2014/main" id="{1E3C82DB-090F-405A-A412-902195134865}"/>
              </a:ext>
            </a:extLst>
          </p:cNvPr>
          <p:cNvSpPr/>
          <p:nvPr/>
        </p:nvSpPr>
        <p:spPr bwMode="gray">
          <a:xfrm>
            <a:off x="926621" y="2582383"/>
            <a:ext cx="1400174" cy="287019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31" name="Rectangle 130">
            <a:extLst>
              <a:ext uri="{FF2B5EF4-FFF2-40B4-BE49-F238E27FC236}">
                <a16:creationId xmlns:a16="http://schemas.microsoft.com/office/drawing/2014/main" id="{A6D8DF33-C289-4205-B423-C9E189805483}"/>
              </a:ext>
            </a:extLst>
          </p:cNvPr>
          <p:cNvSpPr/>
          <p:nvPr>
            <p:custDataLst>
              <p:tags r:id="rId58"/>
            </p:custDataLst>
          </p:nvPr>
        </p:nvSpPr>
        <p:spPr bwMode="auto">
          <a:xfrm>
            <a:off x="915988" y="2571750"/>
            <a:ext cx="1400175" cy="2870200"/>
          </a:xfrm>
          <a:prstGeom prst="rect">
            <a:avLst/>
          </a:prstGeom>
          <a:noFill/>
          <a:ln w="31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32" name="Rectangle 131">
            <a:extLst>
              <a:ext uri="{FF2B5EF4-FFF2-40B4-BE49-F238E27FC236}">
                <a16:creationId xmlns:a16="http://schemas.microsoft.com/office/drawing/2014/main" id="{2058FCEF-D1FD-4AFE-97DA-49D02C0F27E9}"/>
              </a:ext>
            </a:extLst>
          </p:cNvPr>
          <p:cNvSpPr/>
          <p:nvPr>
            <p:custDataLst>
              <p:tags r:id="rId59"/>
            </p:custDataLst>
          </p:nvPr>
        </p:nvSpPr>
        <p:spPr bwMode="auto">
          <a:xfrm>
            <a:off x="976313" y="2636838"/>
            <a:ext cx="214313" cy="160338"/>
          </a:xfrm>
          <a:prstGeom prst="rect">
            <a:avLst/>
          </a:prstGeom>
          <a:solidFill>
            <a:schemeClr val="accent1"/>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33" name="Rectangle 132">
            <a:extLst>
              <a:ext uri="{FF2B5EF4-FFF2-40B4-BE49-F238E27FC236}">
                <a16:creationId xmlns:a16="http://schemas.microsoft.com/office/drawing/2014/main" id="{2AF0F890-3A71-4442-B300-3D85A96A65B8}"/>
              </a:ext>
            </a:extLst>
          </p:cNvPr>
          <p:cNvSpPr/>
          <p:nvPr>
            <p:custDataLst>
              <p:tags r:id="rId60"/>
            </p:custDataLst>
          </p:nvPr>
        </p:nvSpPr>
        <p:spPr bwMode="auto">
          <a:xfrm>
            <a:off x="976313" y="2870200"/>
            <a:ext cx="214313" cy="160338"/>
          </a:xfrm>
          <a:prstGeom prst="rect">
            <a:avLst/>
          </a:prstGeom>
          <a:solidFill>
            <a:schemeClr val="accent2"/>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34" name="Rectangle 133">
            <a:extLst>
              <a:ext uri="{FF2B5EF4-FFF2-40B4-BE49-F238E27FC236}">
                <a16:creationId xmlns:a16="http://schemas.microsoft.com/office/drawing/2014/main" id="{5ED38991-761C-4B85-8F77-BA2E8FB8FF66}"/>
              </a:ext>
            </a:extLst>
          </p:cNvPr>
          <p:cNvSpPr/>
          <p:nvPr>
            <p:custDataLst>
              <p:tags r:id="rId61"/>
            </p:custDataLst>
          </p:nvPr>
        </p:nvSpPr>
        <p:spPr bwMode="auto">
          <a:xfrm>
            <a:off x="976313" y="3103563"/>
            <a:ext cx="214313" cy="160338"/>
          </a:xfrm>
          <a:prstGeom prst="rect">
            <a:avLst/>
          </a:prstGeom>
          <a:solidFill>
            <a:schemeClr val="accent3"/>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35" name="Rectangle 134">
            <a:extLst>
              <a:ext uri="{FF2B5EF4-FFF2-40B4-BE49-F238E27FC236}">
                <a16:creationId xmlns:a16="http://schemas.microsoft.com/office/drawing/2014/main" id="{7BF143CA-1D44-4BCA-B61D-C98305E7482A}"/>
              </a:ext>
            </a:extLst>
          </p:cNvPr>
          <p:cNvSpPr/>
          <p:nvPr>
            <p:custDataLst>
              <p:tags r:id="rId62"/>
            </p:custDataLst>
          </p:nvPr>
        </p:nvSpPr>
        <p:spPr bwMode="auto">
          <a:xfrm>
            <a:off x="976313" y="3336925"/>
            <a:ext cx="214313" cy="160338"/>
          </a:xfrm>
          <a:prstGeom prst="rect">
            <a:avLst/>
          </a:prstGeom>
          <a:solidFill>
            <a:schemeClr val="accent4"/>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36" name="Rectangle 135">
            <a:extLst>
              <a:ext uri="{FF2B5EF4-FFF2-40B4-BE49-F238E27FC236}">
                <a16:creationId xmlns:a16="http://schemas.microsoft.com/office/drawing/2014/main" id="{0974582D-5D1A-4D87-B4BC-C104B6C8668B}"/>
              </a:ext>
            </a:extLst>
          </p:cNvPr>
          <p:cNvSpPr/>
          <p:nvPr>
            <p:custDataLst>
              <p:tags r:id="rId63"/>
            </p:custDataLst>
          </p:nvPr>
        </p:nvSpPr>
        <p:spPr bwMode="auto">
          <a:xfrm>
            <a:off x="976313" y="3570288"/>
            <a:ext cx="214313" cy="160338"/>
          </a:xfrm>
          <a:prstGeom prst="rect">
            <a:avLst/>
          </a:prstGeom>
          <a:solidFill>
            <a:schemeClr val="accent5"/>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37" name="Rectangle 136">
            <a:extLst>
              <a:ext uri="{FF2B5EF4-FFF2-40B4-BE49-F238E27FC236}">
                <a16:creationId xmlns:a16="http://schemas.microsoft.com/office/drawing/2014/main" id="{0A2E99F4-E35E-4AC4-A902-57AE18048D00}"/>
              </a:ext>
            </a:extLst>
          </p:cNvPr>
          <p:cNvSpPr/>
          <p:nvPr>
            <p:custDataLst>
              <p:tags r:id="rId64"/>
            </p:custDataLst>
          </p:nvPr>
        </p:nvSpPr>
        <p:spPr bwMode="auto">
          <a:xfrm>
            <a:off x="976313" y="3803650"/>
            <a:ext cx="214313" cy="160338"/>
          </a:xfrm>
          <a:prstGeom prst="rect">
            <a:avLst/>
          </a:prstGeom>
          <a:solidFill>
            <a:srgbClr val="6BCCF5"/>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38" name="Rectangle 137">
            <a:extLst>
              <a:ext uri="{FF2B5EF4-FFF2-40B4-BE49-F238E27FC236}">
                <a16:creationId xmlns:a16="http://schemas.microsoft.com/office/drawing/2014/main" id="{044B4CFA-C33F-4A74-95D5-91B50E312E95}"/>
              </a:ext>
            </a:extLst>
          </p:cNvPr>
          <p:cNvSpPr/>
          <p:nvPr>
            <p:custDataLst>
              <p:tags r:id="rId65"/>
            </p:custDataLst>
          </p:nvPr>
        </p:nvSpPr>
        <p:spPr bwMode="auto">
          <a:xfrm>
            <a:off x="976313" y="4037013"/>
            <a:ext cx="214313" cy="160338"/>
          </a:xfrm>
          <a:prstGeom prst="rect">
            <a:avLst/>
          </a:prstGeom>
          <a:solidFill>
            <a:srgbClr val="FDDB0D"/>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39" name="Rectangle 138">
            <a:extLst>
              <a:ext uri="{FF2B5EF4-FFF2-40B4-BE49-F238E27FC236}">
                <a16:creationId xmlns:a16="http://schemas.microsoft.com/office/drawing/2014/main" id="{17461B45-6CAA-45E7-8048-D5A47B2E0157}"/>
              </a:ext>
            </a:extLst>
          </p:cNvPr>
          <p:cNvSpPr/>
          <p:nvPr>
            <p:custDataLst>
              <p:tags r:id="rId66"/>
            </p:custDataLst>
          </p:nvPr>
        </p:nvSpPr>
        <p:spPr bwMode="auto">
          <a:xfrm>
            <a:off x="976313" y="4270375"/>
            <a:ext cx="214313" cy="160338"/>
          </a:xfrm>
          <a:prstGeom prst="rect">
            <a:avLst/>
          </a:prstGeom>
          <a:solidFill>
            <a:schemeClr val="accent2"/>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40" name="Rectangle 139">
            <a:extLst>
              <a:ext uri="{FF2B5EF4-FFF2-40B4-BE49-F238E27FC236}">
                <a16:creationId xmlns:a16="http://schemas.microsoft.com/office/drawing/2014/main" id="{71F0E4D7-CEEA-4621-88CD-D8AF9F393583}"/>
              </a:ext>
            </a:extLst>
          </p:cNvPr>
          <p:cNvSpPr/>
          <p:nvPr>
            <p:custDataLst>
              <p:tags r:id="rId67"/>
            </p:custDataLst>
          </p:nvPr>
        </p:nvSpPr>
        <p:spPr bwMode="auto">
          <a:xfrm>
            <a:off x="976313" y="4503738"/>
            <a:ext cx="214313" cy="160338"/>
          </a:xfrm>
          <a:prstGeom prst="rect">
            <a:avLst/>
          </a:prstGeom>
          <a:solidFill>
            <a:srgbClr val="007770"/>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41" name="Rectangle 140">
            <a:extLst>
              <a:ext uri="{FF2B5EF4-FFF2-40B4-BE49-F238E27FC236}">
                <a16:creationId xmlns:a16="http://schemas.microsoft.com/office/drawing/2014/main" id="{A3D29DE5-8FBE-4C80-86DC-CEA2472665FE}"/>
              </a:ext>
            </a:extLst>
          </p:cNvPr>
          <p:cNvSpPr/>
          <p:nvPr>
            <p:custDataLst>
              <p:tags r:id="rId68"/>
            </p:custDataLst>
          </p:nvPr>
        </p:nvSpPr>
        <p:spPr bwMode="auto">
          <a:xfrm>
            <a:off x="976313" y="4737100"/>
            <a:ext cx="214313" cy="160338"/>
          </a:xfrm>
          <a:prstGeom prst="rect">
            <a:avLst/>
          </a:prstGeom>
          <a:solidFill>
            <a:schemeClr val="hlink"/>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42" name="Rectangle 141">
            <a:extLst>
              <a:ext uri="{FF2B5EF4-FFF2-40B4-BE49-F238E27FC236}">
                <a16:creationId xmlns:a16="http://schemas.microsoft.com/office/drawing/2014/main" id="{7DEC67E0-1B5F-4B7B-A4E4-83EA458C34E5}"/>
              </a:ext>
            </a:extLst>
          </p:cNvPr>
          <p:cNvSpPr/>
          <p:nvPr>
            <p:custDataLst>
              <p:tags r:id="rId69"/>
            </p:custDataLst>
          </p:nvPr>
        </p:nvSpPr>
        <p:spPr bwMode="auto">
          <a:xfrm>
            <a:off x="976313" y="4970463"/>
            <a:ext cx="214313" cy="160338"/>
          </a:xfrm>
          <a:prstGeom prst="rect">
            <a:avLst/>
          </a:prstGeom>
          <a:solidFill>
            <a:srgbClr val="D6D7D9"/>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43" name="Rectangle 142">
            <a:extLst>
              <a:ext uri="{FF2B5EF4-FFF2-40B4-BE49-F238E27FC236}">
                <a16:creationId xmlns:a16="http://schemas.microsoft.com/office/drawing/2014/main" id="{84D11311-0613-4921-81AC-A4CDCE904E73}"/>
              </a:ext>
            </a:extLst>
          </p:cNvPr>
          <p:cNvSpPr/>
          <p:nvPr>
            <p:custDataLst>
              <p:tags r:id="rId70"/>
            </p:custDataLst>
          </p:nvPr>
        </p:nvSpPr>
        <p:spPr bwMode="auto">
          <a:xfrm>
            <a:off x="976313" y="5203825"/>
            <a:ext cx="214313" cy="160338"/>
          </a:xfrm>
          <a:prstGeom prst="rect">
            <a:avLst/>
          </a:prstGeom>
          <a:solidFill>
            <a:srgbClr val="969696"/>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44" name="Text Placeholder 10">
            <a:extLst>
              <a:ext uri="{FF2B5EF4-FFF2-40B4-BE49-F238E27FC236}">
                <a16:creationId xmlns:a16="http://schemas.microsoft.com/office/drawing/2014/main" id="{D3BF5A2D-3F67-47B9-977B-1864AB318364}"/>
              </a:ext>
            </a:extLst>
          </p:cNvPr>
          <p:cNvSpPr>
            <a:spLocks/>
          </p:cNvSpPr>
          <p:nvPr>
            <p:custDataLst>
              <p:tags r:id="rId71"/>
            </p:custDataLst>
          </p:nvPr>
        </p:nvSpPr>
        <p:spPr bwMode="auto">
          <a:xfrm>
            <a:off x="1241425" y="2632075"/>
            <a:ext cx="4635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5C3CFF8A-72B2-4AEC-9C4A-BCCCC5C3CEC3}" type="datetime'''''''''''F''''''''''''l''''or''''''''''i''d''a'''''''''''''">
              <a:rPr lang="en-US" altLang="en-US" sz="1200" smtClean="0">
                <a:solidFill>
                  <a:srgbClr val="000000"/>
                </a:solidFill>
              </a:rPr>
              <a:pPr marL="0" lvl="0" indent="0">
                <a:spcBef>
                  <a:spcPct val="0"/>
                </a:spcBef>
                <a:spcAft>
                  <a:spcPct val="0"/>
                </a:spcAft>
                <a:buNone/>
                <a:defRPr/>
              </a:pPr>
              <a:t>Florida</a:t>
            </a:fld>
            <a:endParaRPr kumimoji="0" lang="en-US" sz="1200" b="0" i="0" strike="noStrike" kern="1200" cap="none" spc="0" normalizeH="0" baseline="0" noProof="0">
              <a:ln>
                <a:noFill/>
              </a:ln>
              <a:solidFill>
                <a:srgbClr val="000000"/>
              </a:solidFill>
              <a:effectLst/>
              <a:uLnTx/>
              <a:uFillTx/>
            </a:endParaRPr>
          </a:p>
        </p:txBody>
      </p:sp>
      <p:sp>
        <p:nvSpPr>
          <p:cNvPr id="145" name="Text Placeholder 10">
            <a:extLst>
              <a:ext uri="{FF2B5EF4-FFF2-40B4-BE49-F238E27FC236}">
                <a16:creationId xmlns:a16="http://schemas.microsoft.com/office/drawing/2014/main" id="{5BB34D8D-3761-4FDA-9119-43DB44BC685A}"/>
              </a:ext>
            </a:extLst>
          </p:cNvPr>
          <p:cNvSpPr>
            <a:spLocks/>
          </p:cNvSpPr>
          <p:nvPr>
            <p:custDataLst>
              <p:tags r:id="rId72"/>
            </p:custDataLst>
          </p:nvPr>
        </p:nvSpPr>
        <p:spPr bwMode="auto">
          <a:xfrm>
            <a:off x="1241425" y="2865438"/>
            <a:ext cx="70008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1C51BBF2-C365-44D8-B22F-7DE3CD4E8056}" type="datetime'''''M''''''''in''''n''e''''s''''''''''''''o''''''''''t''a'">
              <a:rPr lang="en-US" altLang="en-US" sz="1200" smtClean="0">
                <a:solidFill>
                  <a:srgbClr val="000000"/>
                </a:solidFill>
              </a:rPr>
              <a:pPr marL="0" lvl="0" indent="0">
                <a:spcBef>
                  <a:spcPct val="0"/>
                </a:spcBef>
                <a:spcAft>
                  <a:spcPct val="0"/>
                </a:spcAft>
                <a:buNone/>
                <a:defRPr/>
              </a:pPr>
              <a:t>Minnesota</a:t>
            </a:fld>
            <a:endParaRPr kumimoji="0" lang="en-US" sz="1200" b="0" i="0" strike="noStrike" kern="1200" cap="none" spc="0" normalizeH="0" baseline="0" noProof="0">
              <a:ln>
                <a:noFill/>
              </a:ln>
              <a:solidFill>
                <a:srgbClr val="000000"/>
              </a:solidFill>
              <a:effectLst/>
              <a:uLnTx/>
              <a:uFillTx/>
            </a:endParaRPr>
          </a:p>
        </p:txBody>
      </p:sp>
      <p:sp>
        <p:nvSpPr>
          <p:cNvPr id="146" name="Text Placeholder 10">
            <a:extLst>
              <a:ext uri="{FF2B5EF4-FFF2-40B4-BE49-F238E27FC236}">
                <a16:creationId xmlns:a16="http://schemas.microsoft.com/office/drawing/2014/main" id="{5E479695-94BC-4645-BE64-6EA04BA239F8}"/>
              </a:ext>
            </a:extLst>
          </p:cNvPr>
          <p:cNvSpPr>
            <a:spLocks/>
          </p:cNvSpPr>
          <p:nvPr>
            <p:custDataLst>
              <p:tags r:id="rId73"/>
            </p:custDataLst>
          </p:nvPr>
        </p:nvSpPr>
        <p:spPr bwMode="auto">
          <a:xfrm>
            <a:off x="1241425" y="3098800"/>
            <a:ext cx="6429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A5C35B95-8E0A-4465-A66A-58DD2C22D51A}" type="datetime'''''''N''''''e''''''w'' ''''''Y''o''''''''''r''''''''''k'">
              <a:rPr lang="en-US" altLang="en-US" sz="1200" smtClean="0">
                <a:solidFill>
                  <a:srgbClr val="000000"/>
                </a:solidFill>
              </a:rPr>
              <a:pPr marL="0" lvl="0" indent="0">
                <a:spcBef>
                  <a:spcPct val="0"/>
                </a:spcBef>
                <a:spcAft>
                  <a:spcPct val="0"/>
                </a:spcAft>
                <a:buNone/>
                <a:defRPr/>
              </a:pPr>
              <a:t>New York</a:t>
            </a:fld>
            <a:endParaRPr kumimoji="0" lang="en-US" sz="1200" b="0" i="0" strike="noStrike" kern="1200" cap="none" spc="0" normalizeH="0" baseline="0" noProof="0">
              <a:ln>
                <a:noFill/>
              </a:ln>
              <a:solidFill>
                <a:srgbClr val="000000"/>
              </a:solidFill>
              <a:effectLst/>
              <a:uLnTx/>
              <a:uFillTx/>
            </a:endParaRPr>
          </a:p>
        </p:txBody>
      </p:sp>
      <p:sp>
        <p:nvSpPr>
          <p:cNvPr id="147" name="Text Placeholder 10">
            <a:extLst>
              <a:ext uri="{FF2B5EF4-FFF2-40B4-BE49-F238E27FC236}">
                <a16:creationId xmlns:a16="http://schemas.microsoft.com/office/drawing/2014/main" id="{FC7BA1E3-163E-4EED-8F8D-03C9455D2A6B}"/>
              </a:ext>
            </a:extLst>
          </p:cNvPr>
          <p:cNvSpPr>
            <a:spLocks/>
          </p:cNvSpPr>
          <p:nvPr>
            <p:custDataLst>
              <p:tags r:id="rId74"/>
            </p:custDataLst>
          </p:nvPr>
        </p:nvSpPr>
        <p:spPr bwMode="auto">
          <a:xfrm>
            <a:off x="1241425" y="3332163"/>
            <a:ext cx="1014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C28F1124-AC5A-4203-9859-8C91FCF5E4B2}" type="datetime'M''a''ss''''''''''''a''''''''''''c''hu''se''''t''t''''''s'''">
              <a:rPr lang="en-US" altLang="en-US" sz="1200" smtClean="0">
                <a:solidFill>
                  <a:srgbClr val="000000"/>
                </a:solidFill>
              </a:rPr>
              <a:pPr marL="0" lvl="0" indent="0">
                <a:spcBef>
                  <a:spcPct val="0"/>
                </a:spcBef>
                <a:spcAft>
                  <a:spcPct val="0"/>
                </a:spcAft>
                <a:buNone/>
                <a:defRPr/>
              </a:pPr>
              <a:t>Massachusetts</a:t>
            </a:fld>
            <a:endParaRPr kumimoji="0" lang="en-US" sz="1200" b="0" i="0" strike="noStrike" kern="1200" cap="none" spc="0" normalizeH="0" baseline="0" noProof="0">
              <a:ln>
                <a:noFill/>
              </a:ln>
              <a:solidFill>
                <a:srgbClr val="000000"/>
              </a:solidFill>
              <a:effectLst/>
              <a:uLnTx/>
              <a:uFillTx/>
            </a:endParaRPr>
          </a:p>
        </p:txBody>
      </p:sp>
      <p:sp>
        <p:nvSpPr>
          <p:cNvPr id="148" name="Text Placeholder 10">
            <a:extLst>
              <a:ext uri="{FF2B5EF4-FFF2-40B4-BE49-F238E27FC236}">
                <a16:creationId xmlns:a16="http://schemas.microsoft.com/office/drawing/2014/main" id="{E7E39D3A-6576-468B-9AA9-37F06F8ECD31}"/>
              </a:ext>
            </a:extLst>
          </p:cNvPr>
          <p:cNvSpPr>
            <a:spLocks/>
          </p:cNvSpPr>
          <p:nvPr>
            <p:custDataLst>
              <p:tags r:id="rId75"/>
            </p:custDataLst>
          </p:nvPr>
        </p:nvSpPr>
        <p:spPr bwMode="auto">
          <a:xfrm>
            <a:off x="1241425" y="3565525"/>
            <a:ext cx="3968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039C4D5F-C85D-4BCD-A6FF-D195CADB239A}" type="datetime'T''''e''''x''''''''''''''a''''''''''s'''''''''''''''">
              <a:rPr lang="en-US" altLang="en-US" sz="1200" smtClean="0">
                <a:solidFill>
                  <a:srgbClr val="000000"/>
                </a:solidFill>
              </a:rPr>
              <a:pPr marL="0" lvl="0" indent="0">
                <a:spcBef>
                  <a:spcPct val="0"/>
                </a:spcBef>
                <a:spcAft>
                  <a:spcPct val="0"/>
                </a:spcAft>
                <a:buNone/>
                <a:defRPr/>
              </a:pPr>
              <a:t>Texas</a:t>
            </a:fld>
            <a:endParaRPr kumimoji="0" lang="en-US" sz="1200" b="0" i="0" strike="noStrike" kern="1200" cap="none" spc="0" normalizeH="0" baseline="0" noProof="0">
              <a:ln>
                <a:noFill/>
              </a:ln>
              <a:solidFill>
                <a:srgbClr val="000000"/>
              </a:solidFill>
              <a:effectLst/>
              <a:uLnTx/>
              <a:uFillTx/>
            </a:endParaRPr>
          </a:p>
        </p:txBody>
      </p:sp>
      <p:sp>
        <p:nvSpPr>
          <p:cNvPr id="149" name="Text Placeholder 10">
            <a:extLst>
              <a:ext uri="{FF2B5EF4-FFF2-40B4-BE49-F238E27FC236}">
                <a16:creationId xmlns:a16="http://schemas.microsoft.com/office/drawing/2014/main" id="{5234EEC7-D878-4063-8C06-9B8EFC432259}"/>
              </a:ext>
            </a:extLst>
          </p:cNvPr>
          <p:cNvSpPr>
            <a:spLocks/>
          </p:cNvSpPr>
          <p:nvPr>
            <p:custDataLst>
              <p:tags r:id="rId76"/>
            </p:custDataLst>
          </p:nvPr>
        </p:nvSpPr>
        <p:spPr bwMode="auto">
          <a:xfrm>
            <a:off x="1241425" y="3798888"/>
            <a:ext cx="42068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0C890009-BF0E-4964-9969-1BD6229B3ADD}" type="datetime'''''''''I''''''l''''l''''i''''n''o''''''i''''''''''''s'''">
              <a:rPr lang="en-US" altLang="en-US" sz="1200" smtClean="0">
                <a:solidFill>
                  <a:srgbClr val="000000"/>
                </a:solidFill>
              </a:rPr>
              <a:pPr marL="0" lvl="0" indent="0">
                <a:spcBef>
                  <a:spcPct val="0"/>
                </a:spcBef>
                <a:spcAft>
                  <a:spcPct val="0"/>
                </a:spcAft>
                <a:buNone/>
                <a:defRPr/>
              </a:pPr>
              <a:t>Illinois</a:t>
            </a:fld>
            <a:endParaRPr kumimoji="0" lang="en-US" sz="1200" b="0" i="0" strike="noStrike" kern="1200" cap="none" spc="0" normalizeH="0" baseline="0" noProof="0">
              <a:ln>
                <a:noFill/>
              </a:ln>
              <a:solidFill>
                <a:srgbClr val="000000"/>
              </a:solidFill>
              <a:effectLst/>
              <a:uLnTx/>
              <a:uFillTx/>
            </a:endParaRPr>
          </a:p>
        </p:txBody>
      </p:sp>
      <p:sp>
        <p:nvSpPr>
          <p:cNvPr id="150" name="Text Placeholder 10">
            <a:extLst>
              <a:ext uri="{FF2B5EF4-FFF2-40B4-BE49-F238E27FC236}">
                <a16:creationId xmlns:a16="http://schemas.microsoft.com/office/drawing/2014/main" id="{7CB35A46-B473-4078-8718-6162A907C6A2}"/>
              </a:ext>
            </a:extLst>
          </p:cNvPr>
          <p:cNvSpPr>
            <a:spLocks/>
          </p:cNvSpPr>
          <p:nvPr>
            <p:custDataLst>
              <p:tags r:id="rId77"/>
            </p:custDataLst>
          </p:nvPr>
        </p:nvSpPr>
        <p:spPr bwMode="auto">
          <a:xfrm>
            <a:off x="1241425" y="4032250"/>
            <a:ext cx="7937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41F0541C-7496-4304-A162-F0BE813601C0}" type="datetime'''N''e''''''''w ''Je''r''''''s''''''''''''''ey'''''''''''''''">
              <a:rPr lang="en-US" altLang="en-US" sz="1200" smtClean="0">
                <a:solidFill>
                  <a:srgbClr val="000000"/>
                </a:solidFill>
              </a:rPr>
              <a:pPr marL="0" lvl="0" indent="0">
                <a:spcBef>
                  <a:spcPct val="0"/>
                </a:spcBef>
                <a:spcAft>
                  <a:spcPct val="0"/>
                </a:spcAft>
                <a:buNone/>
                <a:defRPr/>
              </a:pPr>
              <a:t>New Jersey</a:t>
            </a:fld>
            <a:endParaRPr kumimoji="0" lang="en-US" sz="1200" b="0" i="0" strike="noStrike" kern="1200" cap="none" spc="0" normalizeH="0" baseline="0" noProof="0">
              <a:ln>
                <a:noFill/>
              </a:ln>
              <a:solidFill>
                <a:srgbClr val="000000"/>
              </a:solidFill>
              <a:effectLst/>
              <a:uLnTx/>
              <a:uFillTx/>
            </a:endParaRPr>
          </a:p>
        </p:txBody>
      </p:sp>
      <p:sp>
        <p:nvSpPr>
          <p:cNvPr id="151" name="Text Placeholder 10">
            <a:extLst>
              <a:ext uri="{FF2B5EF4-FFF2-40B4-BE49-F238E27FC236}">
                <a16:creationId xmlns:a16="http://schemas.microsoft.com/office/drawing/2014/main" id="{11A92DE5-BC4E-4F2C-B874-268E5FAE8F4D}"/>
              </a:ext>
            </a:extLst>
          </p:cNvPr>
          <p:cNvSpPr>
            <a:spLocks/>
          </p:cNvSpPr>
          <p:nvPr>
            <p:custDataLst>
              <p:tags r:id="rId78"/>
            </p:custDataLst>
          </p:nvPr>
        </p:nvSpPr>
        <p:spPr bwMode="auto">
          <a:xfrm>
            <a:off x="1241425" y="4265613"/>
            <a:ext cx="4127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9C10A51F-9F5D-47FE-95E7-4B3320DA2BE6}" type="datetime'''''''''M''''''''''''''''''ai''n''''''''''''''''''e'''''">
              <a:rPr lang="en-US" altLang="en-US" sz="1200" smtClean="0">
                <a:solidFill>
                  <a:srgbClr val="000000"/>
                </a:solidFill>
              </a:rPr>
              <a:pPr marL="0" lvl="0" indent="0">
                <a:spcBef>
                  <a:spcPct val="0"/>
                </a:spcBef>
                <a:spcAft>
                  <a:spcPct val="0"/>
                </a:spcAft>
                <a:buNone/>
                <a:defRPr/>
              </a:pPr>
              <a:t>Maine</a:t>
            </a:fld>
            <a:endParaRPr kumimoji="0" lang="en-US" sz="1200" b="0" i="0" strike="noStrike" kern="1200" cap="none" spc="0" normalizeH="0" baseline="0" noProof="0">
              <a:ln>
                <a:noFill/>
              </a:ln>
              <a:solidFill>
                <a:srgbClr val="000000"/>
              </a:solidFill>
              <a:effectLst/>
              <a:uLnTx/>
              <a:uFillTx/>
            </a:endParaRPr>
          </a:p>
        </p:txBody>
      </p:sp>
      <p:sp>
        <p:nvSpPr>
          <p:cNvPr id="152" name="Text Placeholder 10">
            <a:extLst>
              <a:ext uri="{FF2B5EF4-FFF2-40B4-BE49-F238E27FC236}">
                <a16:creationId xmlns:a16="http://schemas.microsoft.com/office/drawing/2014/main" id="{E5E171EF-734C-4C4E-B4D2-B10FD1FF7EE2}"/>
              </a:ext>
            </a:extLst>
          </p:cNvPr>
          <p:cNvSpPr>
            <a:spLocks/>
          </p:cNvSpPr>
          <p:nvPr>
            <p:custDataLst>
              <p:tags r:id="rId79"/>
            </p:custDataLst>
          </p:nvPr>
        </p:nvSpPr>
        <p:spPr bwMode="auto">
          <a:xfrm>
            <a:off x="1241425" y="4498975"/>
            <a:ext cx="61436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DFC454F7-6407-4443-A508-80315D37FBD5}" type="datetime'''''''''C''''''''''''''o''''''''lo''r''ad''''''o'">
              <a:rPr lang="en-US" altLang="en-US" sz="1200" smtClean="0">
                <a:solidFill>
                  <a:srgbClr val="000000"/>
                </a:solidFill>
              </a:rPr>
              <a:pPr marL="0" lvl="0" indent="0">
                <a:spcBef>
                  <a:spcPct val="0"/>
                </a:spcBef>
                <a:spcAft>
                  <a:spcPct val="0"/>
                </a:spcAft>
                <a:buNone/>
                <a:defRPr/>
              </a:pPr>
              <a:t>Colorado</a:t>
            </a:fld>
            <a:endParaRPr kumimoji="0" lang="en-US" sz="1200" b="0" i="0" strike="noStrike" kern="1200" cap="none" spc="0" normalizeH="0" baseline="0" noProof="0">
              <a:ln>
                <a:noFill/>
              </a:ln>
              <a:solidFill>
                <a:srgbClr val="000000"/>
              </a:solidFill>
              <a:effectLst/>
              <a:uLnTx/>
              <a:uFillTx/>
            </a:endParaRPr>
          </a:p>
        </p:txBody>
      </p:sp>
      <p:sp>
        <p:nvSpPr>
          <p:cNvPr id="153" name="Text Placeholder 10">
            <a:extLst>
              <a:ext uri="{FF2B5EF4-FFF2-40B4-BE49-F238E27FC236}">
                <a16:creationId xmlns:a16="http://schemas.microsoft.com/office/drawing/2014/main" id="{0DD6D248-0964-4925-8A09-8F6ECBF33722}"/>
              </a:ext>
            </a:extLst>
          </p:cNvPr>
          <p:cNvSpPr>
            <a:spLocks/>
          </p:cNvSpPr>
          <p:nvPr>
            <p:custDataLst>
              <p:tags r:id="rId80"/>
            </p:custDataLst>
          </p:nvPr>
        </p:nvSpPr>
        <p:spPr bwMode="auto">
          <a:xfrm>
            <a:off x="1241425" y="4732338"/>
            <a:ext cx="5572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BF25DFE9-AD68-4992-8CAA-67C38CBE085C}" type="datetime'''A''''''''''r''''c''''''''''a''''''''''''n''''''''z''''o'''''">
              <a:rPr lang="en-US" altLang="en-US" sz="1200" smtClean="0">
                <a:solidFill>
                  <a:srgbClr val="000000"/>
                </a:solidFill>
              </a:rPr>
              <a:pPr marL="0" lvl="0" indent="0">
                <a:spcBef>
                  <a:spcPct val="0"/>
                </a:spcBef>
                <a:spcAft>
                  <a:spcPct val="0"/>
                </a:spcAft>
                <a:buNone/>
                <a:defRPr/>
              </a:pPr>
              <a:t>Arcanzo</a:t>
            </a:fld>
            <a:endParaRPr kumimoji="0" lang="en-US" sz="1200" b="0" i="0" strike="noStrike" kern="1200" cap="none" spc="0" normalizeH="0" baseline="0" noProof="0">
              <a:ln>
                <a:noFill/>
              </a:ln>
              <a:solidFill>
                <a:srgbClr val="000000"/>
              </a:solidFill>
              <a:effectLst/>
              <a:uLnTx/>
              <a:uFillTx/>
            </a:endParaRPr>
          </a:p>
        </p:txBody>
      </p:sp>
      <p:sp>
        <p:nvSpPr>
          <p:cNvPr id="154" name="Text Placeholder 10">
            <a:extLst>
              <a:ext uri="{FF2B5EF4-FFF2-40B4-BE49-F238E27FC236}">
                <a16:creationId xmlns:a16="http://schemas.microsoft.com/office/drawing/2014/main" id="{13320666-C9A2-403B-A388-D45F5EDB4249}"/>
              </a:ext>
            </a:extLst>
          </p:cNvPr>
          <p:cNvSpPr>
            <a:spLocks/>
          </p:cNvSpPr>
          <p:nvPr>
            <p:custDataLst>
              <p:tags r:id="rId81"/>
            </p:custDataLst>
          </p:nvPr>
        </p:nvSpPr>
        <p:spPr bwMode="auto">
          <a:xfrm>
            <a:off x="1241425" y="4965700"/>
            <a:ext cx="62388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58387514-9BA7-4E3E-8A19-8283E9556FCA}" type="datetime'''''''''''''Ma''''''ryla''''''n''''''''''d'">
              <a:rPr lang="en-US" altLang="en-US" sz="1200" smtClean="0">
                <a:solidFill>
                  <a:srgbClr val="000000"/>
                </a:solidFill>
              </a:rPr>
              <a:pPr marL="0" lvl="0" indent="0">
                <a:spcBef>
                  <a:spcPct val="0"/>
                </a:spcBef>
                <a:spcAft>
                  <a:spcPct val="0"/>
                </a:spcAft>
                <a:buNone/>
                <a:defRPr/>
              </a:pPr>
              <a:t>Maryland</a:t>
            </a:fld>
            <a:endParaRPr kumimoji="0" lang="en-US" sz="1200" b="0" i="0" strike="noStrike" kern="1200" cap="none" spc="0" normalizeH="0" baseline="0" noProof="0">
              <a:ln>
                <a:noFill/>
              </a:ln>
              <a:solidFill>
                <a:srgbClr val="000000"/>
              </a:solidFill>
              <a:effectLst/>
              <a:uLnTx/>
              <a:uFillTx/>
            </a:endParaRPr>
          </a:p>
        </p:txBody>
      </p:sp>
      <p:sp>
        <p:nvSpPr>
          <p:cNvPr id="155" name="Text Placeholder 10">
            <a:extLst>
              <a:ext uri="{FF2B5EF4-FFF2-40B4-BE49-F238E27FC236}">
                <a16:creationId xmlns:a16="http://schemas.microsoft.com/office/drawing/2014/main" id="{C07939FD-73F5-40B3-B728-44AFD446EE0A}"/>
              </a:ext>
            </a:extLst>
          </p:cNvPr>
          <p:cNvSpPr>
            <a:spLocks/>
          </p:cNvSpPr>
          <p:nvPr>
            <p:custDataLst>
              <p:tags r:id="rId82"/>
            </p:custDataLst>
          </p:nvPr>
        </p:nvSpPr>
        <p:spPr bwMode="auto">
          <a:xfrm>
            <a:off x="1241425" y="5199063"/>
            <a:ext cx="38100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E3AF4304-9F15-4676-8C4C-89E1C6D181FB}" type="datetime'''''''''''''''''''O''''''''th''''''''''''er'''''''''''''''''''">
              <a:rPr lang="en-US" altLang="en-US" sz="1200" smtClean="0">
                <a:solidFill>
                  <a:srgbClr val="000000"/>
                </a:solidFill>
              </a:rPr>
              <a:pPr marL="0" lvl="0" indent="0">
                <a:spcBef>
                  <a:spcPct val="0"/>
                </a:spcBef>
                <a:spcAft>
                  <a:spcPct val="0"/>
                </a:spcAft>
                <a:buNone/>
                <a:defRPr/>
              </a:pPr>
              <a:t>Other</a:t>
            </a:fld>
            <a:endParaRPr kumimoji="0" lang="en-US" sz="1200" b="0" i="0" strike="noStrike" kern="1200" cap="none" spc="0" normalizeH="0" baseline="0" noProof="0">
              <a:ln>
                <a:noFill/>
              </a:ln>
              <a:solidFill>
                <a:srgbClr val="000000"/>
              </a:solidFill>
              <a:effectLst/>
              <a:uLnTx/>
              <a:uFillTx/>
            </a:endParaRPr>
          </a:p>
        </p:txBody>
      </p:sp>
    </p:spTree>
    <p:custDataLst>
      <p:tags r:id="rId1"/>
    </p:custDataLst>
    <p:extLst>
      <p:ext uri="{BB962C8B-B14F-4D97-AF65-F5344CB8AC3E}">
        <p14:creationId xmlns:p14="http://schemas.microsoft.com/office/powerpoint/2010/main" val="1104105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37302763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347" imgH="348" progId="TCLayout.ActiveDocument.1">
                  <p:embed/>
                </p:oleObj>
              </mc:Choice>
              <mc:Fallback>
                <p:oleObj name="think-cell Slide" r:id="rId16" imgW="347" imgH="348" progId="TCLayout.ActiveDocument.1">
                  <p:embed/>
                  <p:pic>
                    <p:nvPicPr>
                      <p:cNvPr id="7" name="think-cell data - do not delete" hidden="1"/>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a:xfrm>
            <a:off x="330200" y="523318"/>
            <a:ext cx="11531600" cy="882788"/>
          </a:xfrm>
        </p:spPr>
        <p:txBody>
          <a:bodyPr vert="horz">
            <a:noAutofit/>
          </a:bodyPr>
          <a:lstStyle/>
          <a:p>
            <a:r>
              <a:rPr lang="en-US"/>
              <a:t>Utility-scale PV can take a variety of equity-debt structures, but project finance with tax equity remains a preferred staple</a:t>
            </a:r>
          </a:p>
        </p:txBody>
      </p:sp>
      <p:sp>
        <p:nvSpPr>
          <p:cNvPr id="77" name="btfpNotesBox125409"/>
          <p:cNvSpPr txBox="1"/>
          <p:nvPr>
            <p:custDataLst>
              <p:tags r:id="rId3"/>
            </p:custDataLst>
          </p:nvPr>
        </p:nvSpPr>
        <p:spPr bwMode="gray">
          <a:xfrm>
            <a:off x="330196" y="6300216"/>
            <a:ext cx="9132923" cy="492443"/>
          </a:xfrm>
          <a:prstGeom prst="rect">
            <a:avLst/>
          </a:prstGeom>
          <a:noFill/>
        </p:spPr>
        <p:txBody>
          <a:bodyPr vert="horz" wrap="square" lIns="0" tIns="0" rIns="0" bIns="0" rtlCol="0" anchor="b">
            <a:spAutoFit/>
          </a:bodyPr>
          <a:lstStyle/>
          <a:p>
            <a:pPr marL="0" indent="0">
              <a:spcBef>
                <a:spcPts val="0"/>
              </a:spcBef>
              <a:buNone/>
            </a:pPr>
            <a:r>
              <a:rPr lang="en-US" sz="800" dirty="0">
                <a:solidFill>
                  <a:srgbClr val="000000"/>
                </a:solidFill>
              </a:rPr>
              <a:t>Sources: FS-UNEP, </a:t>
            </a:r>
            <a:r>
              <a:rPr lang="en-US" sz="800" dirty="0">
                <a:solidFill>
                  <a:srgbClr val="000000"/>
                </a:solidFill>
                <a:hlinkClick r:id="rId18"/>
              </a:rPr>
              <a:t>Global Trends In Renewable Energy Investment 2020</a:t>
            </a:r>
            <a:r>
              <a:rPr lang="en-US" sz="800" dirty="0">
                <a:solidFill>
                  <a:srgbClr val="000000"/>
                </a:solidFill>
              </a:rPr>
              <a:t> (2020); CPI and IRENA, </a:t>
            </a:r>
            <a:r>
              <a:rPr lang="en-US" sz="800" dirty="0">
                <a:solidFill>
                  <a:srgbClr val="000000"/>
                </a:solidFill>
                <a:hlinkClick r:id="rId19"/>
              </a:rPr>
              <a:t>Global Landscape of Renewable Energy Finance 2023</a:t>
            </a:r>
            <a:r>
              <a:rPr lang="en-US" sz="800" dirty="0">
                <a:solidFill>
                  <a:srgbClr val="000000"/>
                </a:solidFill>
              </a:rPr>
              <a:t> (2023); Steffen, </a:t>
            </a:r>
            <a:r>
              <a:rPr lang="en-US" sz="800" dirty="0">
                <a:solidFill>
                  <a:srgbClr val="000000"/>
                </a:solidFill>
                <a:hlinkClick r:id="rId20"/>
              </a:rPr>
              <a:t>The Importance of Project Finance for Renewable Energy Projects</a:t>
            </a:r>
            <a:r>
              <a:rPr lang="en-US" sz="800" dirty="0">
                <a:solidFill>
                  <a:srgbClr val="000000"/>
                </a:solidFill>
              </a:rPr>
              <a:t> (2018); PV Magazine, </a:t>
            </a:r>
            <a:r>
              <a:rPr lang="en-US" sz="800" dirty="0">
                <a:solidFill>
                  <a:srgbClr val="000000"/>
                </a:solidFill>
                <a:hlinkClick r:id="rId21"/>
              </a:rPr>
              <a:t>Utility-scale Solar Projects Secure Billions in Financing</a:t>
            </a:r>
            <a:r>
              <a:rPr lang="en-US" sz="800" dirty="0">
                <a:solidFill>
                  <a:srgbClr val="000000"/>
                </a:solidFill>
              </a:rPr>
              <a:t> (2023); WSGR, </a:t>
            </a:r>
            <a:r>
              <a:rPr lang="en-US" sz="800" dirty="0">
                <a:solidFill>
                  <a:srgbClr val="000000"/>
                </a:solidFill>
                <a:hlinkClick r:id="rId22"/>
              </a:rPr>
              <a:t>Project Finance Primer for Renewable Energy and Clean Tech Projects</a:t>
            </a:r>
            <a:r>
              <a:rPr lang="en-US" sz="800" dirty="0">
                <a:solidFill>
                  <a:srgbClr val="000000"/>
                </a:solidFill>
              </a:rPr>
              <a:t> (2010).</a:t>
            </a:r>
          </a:p>
          <a:p>
            <a:pPr marL="0" indent="0">
              <a:spcBef>
                <a:spcPts val="0"/>
              </a:spcBef>
              <a:buNone/>
            </a:pPr>
            <a:r>
              <a:rPr lang="en-US" sz="800" dirty="0">
                <a:solidFill>
                  <a:srgbClr val="000000"/>
                </a:solidFill>
              </a:rPr>
              <a:t>Credit: Isabel Hoyos, </a:t>
            </a:r>
            <a:r>
              <a:rPr lang="en-US" sz="800" dirty="0" err="1">
                <a:solidFill>
                  <a:srgbClr val="000000"/>
                </a:solidFill>
              </a:rPr>
              <a:t>Taicheng</a:t>
            </a:r>
            <a:r>
              <a:rPr lang="en-US" sz="800" dirty="0">
                <a:solidFill>
                  <a:srgbClr val="000000"/>
                </a:solidFill>
              </a:rPr>
              <a:t> Jin, Hassan Riaz, </a:t>
            </a:r>
            <a:r>
              <a:rPr lang="en-US" sz="800" dirty="0" err="1">
                <a:solidFill>
                  <a:srgbClr val="000000"/>
                </a:solidFill>
              </a:rPr>
              <a:t>Hyae</a:t>
            </a:r>
            <a:r>
              <a:rPr lang="en-US" sz="800" dirty="0">
                <a:solidFill>
                  <a:srgbClr val="000000"/>
                </a:solidFill>
              </a:rPr>
              <a:t> Ryung Kim, and</a:t>
            </a:r>
            <a:r>
              <a:rPr lang="en-US" sz="800" dirty="0"/>
              <a:t> </a:t>
            </a:r>
            <a:r>
              <a:rPr lang="en-US" sz="800" dirty="0">
                <a:hlinkClick r:id="rId23"/>
              </a:rPr>
              <a:t>Gernot Wagner</a:t>
            </a:r>
            <a:r>
              <a:rPr lang="en-US" sz="800" dirty="0">
                <a:solidFill>
                  <a:srgbClr val="000000"/>
                </a:solidFill>
              </a:rPr>
              <a:t>. </a:t>
            </a:r>
            <a:r>
              <a:rPr lang="en-US" sz="800" dirty="0">
                <a:hlinkClick r:id="rId24"/>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hlinkClick r:id="rId25"/>
              </a:rPr>
              <a:t>Scaling Solar</a:t>
            </a:r>
            <a:r>
              <a:rPr lang="en-US" sz="800" dirty="0">
                <a:solidFill>
                  <a:srgbClr val="000000"/>
                </a:solidFill>
              </a:rPr>
              <a:t>” (</a:t>
            </a:r>
            <a:r>
              <a:rPr lang="en-US" sz="800" dirty="0">
                <a:solidFill>
                  <a:srgbClr val="000000"/>
                </a:solidFill>
                <a:latin typeface="Arial"/>
              </a:rPr>
              <a:t>14 August 2025</a:t>
            </a:r>
            <a:r>
              <a:rPr lang="en-US" sz="800" dirty="0">
                <a:solidFill>
                  <a:srgbClr val="000000"/>
                </a:solidFill>
              </a:rPr>
              <a:t>).</a:t>
            </a:r>
            <a:endParaRPr lang="en-US" sz="800" dirty="0">
              <a:solidFill>
                <a:srgbClr val="000000"/>
              </a:solidFill>
              <a:cs typeface="Arial"/>
            </a:endParaRPr>
          </a:p>
        </p:txBody>
      </p:sp>
      <p:sp>
        <p:nvSpPr>
          <p:cNvPr id="3" name="Rectangle 2">
            <a:extLst>
              <a:ext uri="{FF2B5EF4-FFF2-40B4-BE49-F238E27FC236}">
                <a16:creationId xmlns:a16="http://schemas.microsoft.com/office/drawing/2014/main" id="{2DAE7548-A361-B82A-F0D7-7949AC577CF7}"/>
              </a:ext>
            </a:extLst>
          </p:cNvPr>
          <p:cNvSpPr/>
          <p:nvPr/>
        </p:nvSpPr>
        <p:spPr bwMode="gray">
          <a:xfrm>
            <a:off x="8671560" y="1554479"/>
            <a:ext cx="3167379" cy="4556761"/>
          </a:xfrm>
          <a:prstGeom prst="rect">
            <a:avLst/>
          </a:prstGeom>
          <a:solidFill>
            <a:srgbClr val="E3E8E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274320" bIns="137160" numCol="1" spcCol="0" rtlCol="0" fromWordArt="0" anchor="t" anchorCtr="0" forceAA="0" compatLnSpc="1">
            <a:prstTxWarp prst="textNoShape">
              <a:avLst/>
            </a:prstTxWarp>
            <a:noAutofit/>
          </a:bodyPr>
          <a:lstStyle/>
          <a:p>
            <a:pPr marL="0" indent="0">
              <a:spcBef>
                <a:spcPts val="600"/>
              </a:spcBef>
              <a:buNone/>
            </a:pPr>
            <a:r>
              <a:rPr lang="en-US" sz="1250" b="1" dirty="0">
                <a:solidFill>
                  <a:sysClr val="windowText" lastClr="000000"/>
                </a:solidFill>
              </a:rPr>
              <a:t>Observations</a:t>
            </a:r>
            <a:endParaRPr lang="en-US" sz="1250" dirty="0">
              <a:solidFill>
                <a:schemeClr val="tx1"/>
              </a:solidFill>
            </a:endParaRPr>
          </a:p>
          <a:p>
            <a:pPr>
              <a:spcBef>
                <a:spcPts val="600"/>
              </a:spcBef>
              <a:spcAft>
                <a:spcPts val="600"/>
              </a:spcAft>
            </a:pPr>
            <a:r>
              <a:rPr lang="en-US" sz="1050" dirty="0">
                <a:solidFill>
                  <a:schemeClr val="tx1"/>
                </a:solidFill>
              </a:rPr>
              <a:t>Since 2013, the </a:t>
            </a:r>
            <a:r>
              <a:rPr lang="en-US" sz="1050" b="1" dirty="0">
                <a:solidFill>
                  <a:schemeClr val="tx1"/>
                </a:solidFill>
              </a:rPr>
              <a:t>share of debt financing in global renewable investments has increased from ~23% to ~55%</a:t>
            </a:r>
            <a:r>
              <a:rPr lang="en-US" sz="1050" dirty="0">
                <a:solidFill>
                  <a:schemeClr val="tx1"/>
                </a:solidFill>
              </a:rPr>
              <a:t>, primarily driven by increased cash flow visibility through PPAs</a:t>
            </a:r>
          </a:p>
          <a:p>
            <a:pPr>
              <a:spcBef>
                <a:spcPts val="600"/>
              </a:spcBef>
              <a:spcAft>
                <a:spcPts val="600"/>
              </a:spcAft>
            </a:pPr>
            <a:r>
              <a:rPr lang="en-US" sz="1050" dirty="0">
                <a:solidFill>
                  <a:schemeClr val="tx1"/>
                </a:solidFill>
              </a:rPr>
              <a:t>Since 2004, project finance has become an established financing alternative, increasing its share from </a:t>
            </a:r>
            <a:r>
              <a:rPr lang="en-US" sz="1050" b="1" dirty="0">
                <a:solidFill>
                  <a:schemeClr val="tx1"/>
                </a:solidFill>
              </a:rPr>
              <a:t>~15% to ~35% of renewable energy asset finance</a:t>
            </a:r>
            <a:endParaRPr lang="en-US" sz="1050" dirty="0">
              <a:solidFill>
                <a:schemeClr val="tx1"/>
              </a:solidFill>
            </a:endParaRPr>
          </a:p>
          <a:p>
            <a:pPr>
              <a:spcBef>
                <a:spcPts val="600"/>
              </a:spcBef>
              <a:spcAft>
                <a:spcPts val="600"/>
              </a:spcAft>
            </a:pPr>
            <a:r>
              <a:rPr lang="en-US" sz="1050" dirty="0">
                <a:solidFill>
                  <a:schemeClr val="tx1"/>
                </a:solidFill>
              </a:rPr>
              <a:t>Project finance offers </a:t>
            </a:r>
            <a:r>
              <a:rPr lang="en-US" sz="1050" b="1" dirty="0">
                <a:solidFill>
                  <a:schemeClr val="tx1"/>
                </a:solidFill>
              </a:rPr>
              <a:t>two main benefits to renewable projects </a:t>
            </a:r>
            <a:r>
              <a:rPr lang="en-US" sz="1050" dirty="0">
                <a:solidFill>
                  <a:schemeClr val="tx1"/>
                </a:solidFill>
              </a:rPr>
              <a:t>vis-à-vis</a:t>
            </a:r>
            <a:r>
              <a:rPr lang="en-US" sz="1050" b="1" dirty="0">
                <a:solidFill>
                  <a:schemeClr val="tx1"/>
                </a:solidFill>
              </a:rPr>
              <a:t> </a:t>
            </a:r>
            <a:r>
              <a:rPr lang="en-US" sz="1050" dirty="0">
                <a:solidFill>
                  <a:schemeClr val="tx1"/>
                </a:solidFill>
              </a:rPr>
              <a:t>balance sheet alternatives:</a:t>
            </a:r>
          </a:p>
          <a:p>
            <a:pPr lvl="1"/>
            <a:r>
              <a:rPr lang="en-US" sz="850" b="1" dirty="0">
                <a:solidFill>
                  <a:schemeClr val="tx1"/>
                </a:solidFill>
              </a:rPr>
              <a:t>Corporate or balance sheet financing</a:t>
            </a:r>
            <a:r>
              <a:rPr lang="en-US" sz="850" dirty="0">
                <a:solidFill>
                  <a:schemeClr val="tx1"/>
                </a:solidFill>
              </a:rPr>
              <a:t>: Decision is based on the entire balance sheet</a:t>
            </a:r>
          </a:p>
          <a:p>
            <a:pPr lvl="1"/>
            <a:r>
              <a:rPr lang="en-US" sz="850" b="1" dirty="0">
                <a:solidFill>
                  <a:schemeClr val="tx1"/>
                </a:solidFill>
              </a:rPr>
              <a:t>Project finance</a:t>
            </a:r>
            <a:r>
              <a:rPr lang="en-US" sz="850" dirty="0">
                <a:solidFill>
                  <a:schemeClr val="tx1"/>
                </a:solidFill>
              </a:rPr>
              <a:t>: On the cash flow generating capacity of a special purpose vehicle (SPV)</a:t>
            </a:r>
            <a:endParaRPr lang="en-US" sz="1050" dirty="0">
              <a:solidFill>
                <a:schemeClr val="tx1"/>
              </a:solidFill>
            </a:endParaRPr>
          </a:p>
          <a:p>
            <a:pPr lvl="1"/>
            <a:r>
              <a:rPr lang="en-US" sz="850" dirty="0">
                <a:solidFill>
                  <a:schemeClr val="tx1"/>
                </a:solidFill>
              </a:rPr>
              <a:t>Use of an </a:t>
            </a:r>
            <a:r>
              <a:rPr lang="en-US" sz="850" b="1" dirty="0">
                <a:solidFill>
                  <a:schemeClr val="tx1"/>
                </a:solidFill>
              </a:rPr>
              <a:t>SPV</a:t>
            </a:r>
            <a:r>
              <a:rPr lang="en-US" sz="850" dirty="0">
                <a:solidFill>
                  <a:schemeClr val="tx1"/>
                </a:solidFill>
              </a:rPr>
              <a:t>, </a:t>
            </a:r>
            <a:r>
              <a:rPr lang="en-US" sz="850" b="1" dirty="0">
                <a:solidFill>
                  <a:schemeClr val="tx1"/>
                </a:solidFill>
              </a:rPr>
              <a:t>legally and commercially separate </a:t>
            </a:r>
            <a:r>
              <a:rPr lang="en-US" sz="850" dirty="0">
                <a:solidFill>
                  <a:schemeClr val="tx1"/>
                </a:solidFill>
              </a:rPr>
              <a:t>from the project developer</a:t>
            </a:r>
          </a:p>
          <a:p>
            <a:pPr lvl="1"/>
            <a:r>
              <a:rPr lang="en-US" sz="850" dirty="0">
                <a:solidFill>
                  <a:schemeClr val="tx1"/>
                </a:solidFill>
              </a:rPr>
              <a:t>SPV financed with </a:t>
            </a:r>
            <a:r>
              <a:rPr lang="en-US" sz="850" b="1" dirty="0">
                <a:solidFill>
                  <a:schemeClr val="tx1"/>
                </a:solidFill>
              </a:rPr>
              <a:t>limited guarantees from the project developer;</a:t>
            </a:r>
            <a:r>
              <a:rPr lang="en-US" sz="850" dirty="0">
                <a:solidFill>
                  <a:schemeClr val="tx1"/>
                </a:solidFill>
              </a:rPr>
              <a:t> </a:t>
            </a:r>
            <a:r>
              <a:rPr lang="en-US" sz="850" b="1" dirty="0">
                <a:solidFill>
                  <a:schemeClr val="tx1"/>
                </a:solidFill>
              </a:rPr>
              <a:t>lenders do not have recourse </a:t>
            </a:r>
            <a:r>
              <a:rPr lang="en-US" sz="850" dirty="0">
                <a:solidFill>
                  <a:schemeClr val="tx1"/>
                </a:solidFill>
              </a:rPr>
              <a:t>on the other businesses of the project developer and rely on the project’s cash flows for repayment</a:t>
            </a:r>
          </a:p>
        </p:txBody>
      </p:sp>
      <p:sp>
        <p:nvSpPr>
          <p:cNvPr id="4" name="TextBox 3">
            <a:extLst>
              <a:ext uri="{FF2B5EF4-FFF2-40B4-BE49-F238E27FC236}">
                <a16:creationId xmlns:a16="http://schemas.microsoft.com/office/drawing/2014/main" id="{6C41A16C-6319-A385-7D6D-828EF5DB78BE}"/>
              </a:ext>
            </a:extLst>
          </p:cNvPr>
          <p:cNvSpPr txBox="1"/>
          <p:nvPr/>
        </p:nvSpPr>
        <p:spPr bwMode="gray">
          <a:xfrm>
            <a:off x="0" y="-9665"/>
            <a:ext cx="2013996" cy="318924"/>
          </a:xfrm>
          <a:prstGeom prst="rect">
            <a:avLst/>
          </a:prstGeom>
          <a:solidFill>
            <a:schemeClr val="accent1"/>
          </a:solid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mn-lt"/>
                <a:ea typeface="+mn-ea"/>
                <a:cs typeface="+mn-cs"/>
              </a:rPr>
              <a:t>Utility-scale</a:t>
            </a:r>
          </a:p>
        </p:txBody>
      </p:sp>
      <p:grpSp>
        <p:nvGrpSpPr>
          <p:cNvPr id="5" name="Group 4">
            <a:extLst>
              <a:ext uri="{FF2B5EF4-FFF2-40B4-BE49-F238E27FC236}">
                <a16:creationId xmlns:a16="http://schemas.microsoft.com/office/drawing/2014/main" id="{711CFE0F-ADE0-DC1F-FE19-EFBCBB0DEC34}"/>
              </a:ext>
            </a:extLst>
          </p:cNvPr>
          <p:cNvGrpSpPr/>
          <p:nvPr/>
        </p:nvGrpSpPr>
        <p:grpSpPr>
          <a:xfrm>
            <a:off x="4384674" y="1571358"/>
            <a:ext cx="4375148" cy="257442"/>
            <a:chOff x="4384674" y="1571358"/>
            <a:chExt cx="4375148" cy="257442"/>
          </a:xfrm>
        </p:grpSpPr>
        <p:sp>
          <p:nvSpPr>
            <p:cNvPr id="245" name="btfpColumnHeaderBoxText334488">
              <a:extLst>
                <a:ext uri="{FF2B5EF4-FFF2-40B4-BE49-F238E27FC236}">
                  <a16:creationId xmlns:a16="http://schemas.microsoft.com/office/drawing/2014/main" id="{42B4B566-BA95-E4E2-17DB-7183585BF995}"/>
                </a:ext>
              </a:extLst>
            </p:cNvPr>
            <p:cNvSpPr txBox="1"/>
            <p:nvPr/>
          </p:nvSpPr>
          <p:spPr bwMode="gray">
            <a:xfrm>
              <a:off x="4384674" y="1571358"/>
              <a:ext cx="4375148" cy="257442"/>
            </a:xfrm>
            <a:prstGeom prst="rect">
              <a:avLst/>
            </a:prstGeom>
            <a:noFill/>
          </p:spPr>
          <p:txBody>
            <a:bodyPr vert="horz" wrap="square" lIns="36036" tIns="36036" rIns="36036" bIns="36036" rtlCol="0" anchor="b">
              <a:spAutoFit/>
            </a:bodyPr>
            <a:lstStyle/>
            <a:p>
              <a:pPr marL="0" indent="0">
                <a:spcBef>
                  <a:spcPts val="0"/>
                </a:spcBef>
                <a:buNone/>
              </a:pPr>
              <a:r>
                <a:rPr lang="en-US" sz="1200" b="1" dirty="0">
                  <a:solidFill>
                    <a:srgbClr val="000000"/>
                  </a:solidFill>
                </a:rPr>
                <a:t>Excelsior Energy’s </a:t>
              </a:r>
              <a:r>
                <a:rPr lang="en-US" sz="1200" dirty="0">
                  <a:solidFill>
                    <a:srgbClr val="000000"/>
                  </a:solidFill>
                </a:rPr>
                <a:t>$1.41 billion package for </a:t>
              </a:r>
              <a:r>
                <a:rPr lang="en-US" sz="1200" b="1" dirty="0">
                  <a:solidFill>
                    <a:srgbClr val="000000"/>
                  </a:solidFill>
                </a:rPr>
                <a:t>Faraday Solar</a:t>
              </a:r>
            </a:p>
          </p:txBody>
        </p:sp>
        <p:cxnSp>
          <p:nvCxnSpPr>
            <p:cNvPr id="246" name="btfpColumnHeaderBoxLine334488">
              <a:extLst>
                <a:ext uri="{FF2B5EF4-FFF2-40B4-BE49-F238E27FC236}">
                  <a16:creationId xmlns:a16="http://schemas.microsoft.com/office/drawing/2014/main" id="{ACF95D5F-E506-EB6E-AF02-4487943078DC}"/>
                </a:ext>
              </a:extLst>
            </p:cNvPr>
            <p:cNvCxnSpPr>
              <a:cxnSpLocks/>
            </p:cNvCxnSpPr>
            <p:nvPr/>
          </p:nvCxnSpPr>
          <p:spPr bwMode="gray">
            <a:xfrm>
              <a:off x="4384674" y="1828800"/>
              <a:ext cx="4167143"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aphicFrame>
        <p:nvGraphicFramePr>
          <p:cNvPr id="10" name="Chart 9">
            <a:extLst>
              <a:ext uri="{FF2B5EF4-FFF2-40B4-BE49-F238E27FC236}">
                <a16:creationId xmlns:a16="http://schemas.microsoft.com/office/drawing/2014/main" id="{24377E2A-68F8-34BF-F117-AF3898598399}"/>
              </a:ext>
            </a:extLst>
          </p:cNvPr>
          <p:cNvGraphicFramePr/>
          <p:nvPr>
            <p:custDataLst>
              <p:tags r:id="rId4"/>
            </p:custDataLst>
            <p:extLst>
              <p:ext uri="{D42A27DB-BD31-4B8C-83A1-F6EECF244321}">
                <p14:modId xmlns:p14="http://schemas.microsoft.com/office/powerpoint/2010/main" val="3412352000"/>
              </p:ext>
            </p:extLst>
          </p:nvPr>
        </p:nvGraphicFramePr>
        <p:xfrm>
          <a:off x="4076700" y="1592263"/>
          <a:ext cx="2419350" cy="2162175"/>
        </p:xfrm>
        <a:graphic>
          <a:graphicData uri="http://schemas.openxmlformats.org/drawingml/2006/chart">
            <c:chart xmlns:c="http://schemas.openxmlformats.org/drawingml/2006/chart" xmlns:r="http://schemas.openxmlformats.org/officeDocument/2006/relationships" r:id="rId26"/>
          </a:graphicData>
        </a:graphic>
      </p:graphicFrame>
      <p:sp>
        <p:nvSpPr>
          <p:cNvPr id="366" name="Rectangle 365">
            <a:extLst>
              <a:ext uri="{FF2B5EF4-FFF2-40B4-BE49-F238E27FC236}">
                <a16:creationId xmlns:a16="http://schemas.microsoft.com/office/drawing/2014/main" id="{3266724B-8903-09F5-2A2E-E76DF5E5E3E4}"/>
              </a:ext>
            </a:extLst>
          </p:cNvPr>
          <p:cNvSpPr/>
          <p:nvPr>
            <p:custDataLst>
              <p:tags r:id="rId5"/>
            </p:custDataLst>
          </p:nvPr>
        </p:nvSpPr>
        <p:spPr bwMode="auto">
          <a:xfrm>
            <a:off x="6275388" y="2870200"/>
            <a:ext cx="179388" cy="133350"/>
          </a:xfrm>
          <a:prstGeom prst="rect">
            <a:avLst/>
          </a:prstGeom>
          <a:solidFill>
            <a:schemeClr val="accent4"/>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363" name="Rectangle 362">
            <a:extLst>
              <a:ext uri="{FF2B5EF4-FFF2-40B4-BE49-F238E27FC236}">
                <a16:creationId xmlns:a16="http://schemas.microsoft.com/office/drawing/2014/main" id="{04EC47AC-9970-88B4-4E1F-2FC8D3114551}"/>
              </a:ext>
            </a:extLst>
          </p:cNvPr>
          <p:cNvSpPr/>
          <p:nvPr>
            <p:custDataLst>
              <p:tags r:id="rId6"/>
            </p:custDataLst>
          </p:nvPr>
        </p:nvSpPr>
        <p:spPr bwMode="auto">
          <a:xfrm>
            <a:off x="6275388" y="2260600"/>
            <a:ext cx="179388" cy="133350"/>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365" name="Rectangle 364">
            <a:extLst>
              <a:ext uri="{FF2B5EF4-FFF2-40B4-BE49-F238E27FC236}">
                <a16:creationId xmlns:a16="http://schemas.microsoft.com/office/drawing/2014/main" id="{92E9DCC2-E12B-EA77-6052-D2FD8F6F78AF}"/>
              </a:ext>
            </a:extLst>
          </p:cNvPr>
          <p:cNvSpPr/>
          <p:nvPr>
            <p:custDataLst>
              <p:tags r:id="rId7"/>
            </p:custDataLst>
          </p:nvPr>
        </p:nvSpPr>
        <p:spPr bwMode="auto">
          <a:xfrm>
            <a:off x="6275388" y="2667000"/>
            <a:ext cx="179388" cy="133350"/>
          </a:xfrm>
          <a:prstGeom prst="rect">
            <a:avLst/>
          </a:prstGeom>
          <a:solidFill>
            <a:schemeClr val="accent3"/>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364" name="Rectangle 363">
            <a:extLst>
              <a:ext uri="{FF2B5EF4-FFF2-40B4-BE49-F238E27FC236}">
                <a16:creationId xmlns:a16="http://schemas.microsoft.com/office/drawing/2014/main" id="{35E6DD8B-5449-F368-589F-4A3292A13973}"/>
              </a:ext>
            </a:extLst>
          </p:cNvPr>
          <p:cNvSpPr/>
          <p:nvPr>
            <p:custDataLst>
              <p:tags r:id="rId8"/>
            </p:custDataLst>
          </p:nvPr>
        </p:nvSpPr>
        <p:spPr bwMode="auto">
          <a:xfrm>
            <a:off x="6275388" y="2463800"/>
            <a:ext cx="179388" cy="133350"/>
          </a:xfrm>
          <a:prstGeom prst="rect">
            <a:avLst/>
          </a:prstGeom>
          <a:solidFill>
            <a:schemeClr val="accent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346" name="Text Placeholder 10">
            <a:extLst>
              <a:ext uri="{FF2B5EF4-FFF2-40B4-BE49-F238E27FC236}">
                <a16:creationId xmlns:a16="http://schemas.microsoft.com/office/drawing/2014/main" id="{B5E16377-D8D0-24DD-E6F8-32FEE0FB1147}"/>
              </a:ext>
            </a:extLst>
          </p:cNvPr>
          <p:cNvSpPr txBox="1">
            <a:spLocks/>
          </p:cNvSpPr>
          <p:nvPr>
            <p:custDataLst>
              <p:tags r:id="rId9"/>
            </p:custDataLst>
          </p:nvPr>
        </p:nvSpPr>
        <p:spPr bwMode="auto">
          <a:xfrm>
            <a:off x="6505575" y="2255838"/>
            <a:ext cx="16525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A6A61641-60F6-479C-915A-2857C1A8F250}" type="datetime'Tax ''E''qu''''ity ''(PTC'''''''' Par''''t''''ne''rshi''''p)'">
              <a:rPr lang="en-US" altLang="en-US" sz="1000" smtClean="0"/>
              <a:pPr marL="0" indent="0">
                <a:spcBef>
                  <a:spcPct val="0"/>
                </a:spcBef>
                <a:spcAft>
                  <a:spcPct val="0"/>
                </a:spcAft>
                <a:buNone/>
              </a:pPr>
              <a:t>Tax Equity (PTC Partnership)</a:t>
            </a:fld>
            <a:endParaRPr lang="en-US" sz="1000"/>
          </a:p>
        </p:txBody>
      </p:sp>
      <p:sp>
        <p:nvSpPr>
          <p:cNvPr id="347" name="Text Placeholder 10">
            <a:extLst>
              <a:ext uri="{FF2B5EF4-FFF2-40B4-BE49-F238E27FC236}">
                <a16:creationId xmlns:a16="http://schemas.microsoft.com/office/drawing/2014/main" id="{726BCC2F-2199-D615-545F-9E528A6B4486}"/>
              </a:ext>
            </a:extLst>
          </p:cNvPr>
          <p:cNvSpPr txBox="1">
            <a:spLocks/>
          </p:cNvSpPr>
          <p:nvPr>
            <p:custDataLst>
              <p:tags r:id="rId10"/>
            </p:custDataLst>
          </p:nvPr>
        </p:nvSpPr>
        <p:spPr bwMode="auto">
          <a:xfrm>
            <a:off x="6505575" y="2459038"/>
            <a:ext cx="9382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0A07FF36-5863-4674-9EBB-21E55586530C}" type="datetime'S''''''''y''''''''ndic''a''''te''''''d'''' ''''''''Loan'''''">
              <a:rPr lang="en-US" altLang="en-US" sz="1000" smtClean="0"/>
              <a:pPr marL="0" indent="0">
                <a:spcBef>
                  <a:spcPct val="0"/>
                </a:spcBef>
                <a:spcAft>
                  <a:spcPct val="0"/>
                </a:spcAft>
                <a:buNone/>
              </a:pPr>
              <a:t>Syndicated Loan</a:t>
            </a:fld>
            <a:endParaRPr lang="en-US" sz="1000"/>
          </a:p>
        </p:txBody>
      </p:sp>
      <p:sp>
        <p:nvSpPr>
          <p:cNvPr id="354" name="Text Placeholder 10">
            <a:extLst>
              <a:ext uri="{FF2B5EF4-FFF2-40B4-BE49-F238E27FC236}">
                <a16:creationId xmlns:a16="http://schemas.microsoft.com/office/drawing/2014/main" id="{BC160417-49F1-35AB-BC25-9F4FE0AB03EF}"/>
              </a:ext>
            </a:extLst>
          </p:cNvPr>
          <p:cNvSpPr txBox="1">
            <a:spLocks/>
          </p:cNvSpPr>
          <p:nvPr>
            <p:custDataLst>
              <p:tags r:id="rId11"/>
            </p:custDataLst>
          </p:nvPr>
        </p:nvSpPr>
        <p:spPr bwMode="auto">
          <a:xfrm>
            <a:off x="6505575" y="2865438"/>
            <a:ext cx="10080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B46BB207-3C57-4AFA-ABCB-09AFCFE85EF4}" type="datetime'''A''''''n''''c''''i''''''''ll''''ary'' F''acilit''i''''''es'">
              <a:rPr lang="en-US" altLang="en-US" sz="1000" smtClean="0"/>
              <a:pPr marL="0" indent="0">
                <a:spcBef>
                  <a:spcPct val="0"/>
                </a:spcBef>
                <a:spcAft>
                  <a:spcPct val="0"/>
                </a:spcAft>
                <a:buNone/>
              </a:pPr>
              <a:t>Ancillary Facilities</a:t>
            </a:fld>
            <a:endParaRPr lang="en-US" sz="1000"/>
          </a:p>
        </p:txBody>
      </p:sp>
      <p:sp>
        <p:nvSpPr>
          <p:cNvPr id="348" name="Text Placeholder 10">
            <a:extLst>
              <a:ext uri="{FF2B5EF4-FFF2-40B4-BE49-F238E27FC236}">
                <a16:creationId xmlns:a16="http://schemas.microsoft.com/office/drawing/2014/main" id="{2C577039-737B-FE38-835E-B4FE091BFFE7}"/>
              </a:ext>
            </a:extLst>
          </p:cNvPr>
          <p:cNvSpPr txBox="1">
            <a:spLocks/>
          </p:cNvSpPr>
          <p:nvPr>
            <p:custDataLst>
              <p:tags r:id="rId12"/>
            </p:custDataLst>
          </p:nvPr>
        </p:nvSpPr>
        <p:spPr bwMode="auto">
          <a:xfrm>
            <a:off x="6505575" y="2662238"/>
            <a:ext cx="12969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000"/>
              <a:t>Tax Equity Bridge Loan</a:t>
            </a:r>
            <a:endParaRPr lang="en-US" sz="1000"/>
          </a:p>
        </p:txBody>
      </p:sp>
      <p:sp>
        <p:nvSpPr>
          <p:cNvPr id="369" name="Text Placeholder 10">
            <a:extLst>
              <a:ext uri="{FF2B5EF4-FFF2-40B4-BE49-F238E27FC236}">
                <a16:creationId xmlns:a16="http://schemas.microsoft.com/office/drawing/2014/main" id="{7FDF528F-4E7F-FD75-CE30-C0EE008B31D4}"/>
              </a:ext>
            </a:extLst>
          </p:cNvPr>
          <p:cNvSpPr txBox="1">
            <a:spLocks/>
          </p:cNvSpPr>
          <p:nvPr>
            <p:custDataLst>
              <p:tags r:id="rId13"/>
            </p:custDataLst>
          </p:nvPr>
        </p:nvSpPr>
        <p:spPr bwMode="auto">
          <a:xfrm>
            <a:off x="5000625" y="2566988"/>
            <a:ext cx="5746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400"/>
              <a:t>$1.41B</a:t>
            </a:r>
            <a:endParaRPr lang="en-US" sz="1400"/>
          </a:p>
        </p:txBody>
      </p:sp>
      <p:sp>
        <p:nvSpPr>
          <p:cNvPr id="440" name="TextBox 439">
            <a:extLst>
              <a:ext uri="{FF2B5EF4-FFF2-40B4-BE49-F238E27FC236}">
                <a16:creationId xmlns:a16="http://schemas.microsoft.com/office/drawing/2014/main" id="{0825814F-9E71-7487-64F2-F2E605E61290}"/>
              </a:ext>
            </a:extLst>
          </p:cNvPr>
          <p:cNvSpPr txBox="1"/>
          <p:nvPr/>
        </p:nvSpPr>
        <p:spPr bwMode="gray">
          <a:xfrm>
            <a:off x="4627562" y="3642408"/>
            <a:ext cx="3530595" cy="2400657"/>
          </a:xfrm>
          <a:prstGeom prst="rect">
            <a:avLst/>
          </a:prstGeom>
          <a:solidFill>
            <a:schemeClr val="accent1">
              <a:lumMod val="20000"/>
              <a:lumOff val="80000"/>
            </a:schemeClr>
          </a:solidFill>
          <a:ln>
            <a:solidFill>
              <a:schemeClr val="bg1"/>
            </a:solidFill>
          </a:ln>
        </p:spPr>
        <p:txBody>
          <a:bodyPr wrap="square" lIns="137160" tIns="137160" rIns="274320" bIns="137160" rtlCol="0">
            <a:spAutoFit/>
          </a:bodyPr>
          <a:lstStyle/>
          <a:p>
            <a:pPr marL="0" indent="0" algn="l">
              <a:spcBef>
                <a:spcPts val="0"/>
              </a:spcBef>
              <a:spcAft>
                <a:spcPts val="600"/>
              </a:spcAft>
              <a:buNone/>
            </a:pPr>
            <a:r>
              <a:rPr lang="en-US" sz="900" b="1"/>
              <a:t>Typical lending fees for project financing:</a:t>
            </a:r>
          </a:p>
          <a:p>
            <a:pPr marL="0" indent="0" algn="l">
              <a:spcBef>
                <a:spcPts val="0"/>
              </a:spcBef>
              <a:spcAft>
                <a:spcPts val="600"/>
              </a:spcAft>
              <a:buNone/>
            </a:pPr>
            <a:r>
              <a:rPr lang="en-US" sz="900"/>
              <a:t>(i) 2</a:t>
            </a:r>
            <a:r>
              <a:rPr lang="en-US" sz="900" b="1"/>
              <a:t>–</a:t>
            </a:r>
            <a:r>
              <a:rPr lang="en-US" sz="900"/>
              <a:t>6% of the aggregate loan commitment as an arranging or structuring fee</a:t>
            </a:r>
          </a:p>
          <a:p>
            <a:pPr marL="0" indent="0" algn="l">
              <a:spcBef>
                <a:spcPts val="0"/>
              </a:spcBef>
              <a:spcAft>
                <a:spcPts val="600"/>
              </a:spcAft>
              <a:buNone/>
            </a:pPr>
            <a:r>
              <a:rPr lang="en-US" sz="900"/>
              <a:t>(ii) 1% of aggregate loan commitment as a syndication fee </a:t>
            </a:r>
          </a:p>
          <a:p>
            <a:pPr marL="0" indent="0" algn="l">
              <a:spcBef>
                <a:spcPts val="0"/>
              </a:spcBef>
              <a:spcAft>
                <a:spcPts val="600"/>
              </a:spcAft>
              <a:buNone/>
            </a:pPr>
            <a:r>
              <a:rPr lang="en-US" sz="900"/>
              <a:t>(iii) $75,000 annual administrative agency fee</a:t>
            </a:r>
          </a:p>
          <a:p>
            <a:pPr marL="0" indent="0" algn="l">
              <a:spcBef>
                <a:spcPts val="0"/>
              </a:spcBef>
              <a:spcAft>
                <a:spcPts val="600"/>
              </a:spcAft>
              <a:buNone/>
            </a:pPr>
            <a:r>
              <a:rPr lang="en-US" sz="900"/>
              <a:t>(iv) $50,000 annual collateral agency fee</a:t>
            </a:r>
          </a:p>
          <a:p>
            <a:pPr marL="0" indent="0" algn="l">
              <a:spcBef>
                <a:spcPts val="0"/>
              </a:spcBef>
              <a:spcAft>
                <a:spcPts val="600"/>
              </a:spcAft>
              <a:buNone/>
            </a:pPr>
            <a:r>
              <a:rPr lang="en-US" sz="900"/>
              <a:t>(v) Facility fees to each lender in the syndicate in an amount between 0.75</a:t>
            </a:r>
            <a:r>
              <a:rPr lang="en-US" sz="900" b="1"/>
              <a:t>–</a:t>
            </a:r>
            <a:r>
              <a:rPr lang="en-US" sz="900"/>
              <a:t>1.5% of each lender’s commitment. </a:t>
            </a:r>
          </a:p>
          <a:p>
            <a:pPr marL="0" indent="0" algn="l">
              <a:spcBef>
                <a:spcPts val="0"/>
              </a:spcBef>
              <a:spcAft>
                <a:spcPts val="600"/>
              </a:spcAft>
              <a:buNone/>
            </a:pPr>
            <a:r>
              <a:rPr lang="en-US" sz="900"/>
              <a:t>In addition, the project company will be required to pay the professional fees and administrative expenses of each of the lenders in evaluating the transaction, negotiating the loan documents, and providing the loans.</a:t>
            </a:r>
          </a:p>
        </p:txBody>
      </p:sp>
      <p:sp>
        <p:nvSpPr>
          <p:cNvPr id="441" name="TextBox 440">
            <a:extLst>
              <a:ext uri="{FF2B5EF4-FFF2-40B4-BE49-F238E27FC236}">
                <a16:creationId xmlns:a16="http://schemas.microsoft.com/office/drawing/2014/main" id="{50B224B6-E869-205E-0615-03E5BFE3FD89}"/>
              </a:ext>
            </a:extLst>
          </p:cNvPr>
          <p:cNvSpPr txBox="1"/>
          <p:nvPr/>
        </p:nvSpPr>
        <p:spPr bwMode="gray">
          <a:xfrm>
            <a:off x="414406" y="2155874"/>
            <a:ext cx="1911931" cy="430887"/>
          </a:xfrm>
          <a:prstGeom prst="rect">
            <a:avLst/>
          </a:prstGeom>
          <a:solidFill>
            <a:schemeClr val="tx1"/>
          </a:solidFill>
        </p:spPr>
        <p:txBody>
          <a:bodyPr wrap="square" lIns="137160" tIns="137160" rIns="274320" bIns="137160" rtlCol="0">
            <a:spAutoFit/>
          </a:bodyPr>
          <a:lstStyle/>
          <a:p>
            <a:pPr marL="0" indent="0" algn="l">
              <a:spcBef>
                <a:spcPts val="600"/>
              </a:spcBef>
              <a:spcAft>
                <a:spcPts val="600"/>
              </a:spcAft>
              <a:buNone/>
            </a:pPr>
            <a:r>
              <a:rPr lang="en-US" sz="1000" b="1">
                <a:solidFill>
                  <a:schemeClr val="bg1"/>
                </a:solidFill>
              </a:rPr>
              <a:t>Project Revenues</a:t>
            </a:r>
          </a:p>
        </p:txBody>
      </p:sp>
      <p:sp>
        <p:nvSpPr>
          <p:cNvPr id="442" name="TextBox 441">
            <a:extLst>
              <a:ext uri="{FF2B5EF4-FFF2-40B4-BE49-F238E27FC236}">
                <a16:creationId xmlns:a16="http://schemas.microsoft.com/office/drawing/2014/main" id="{CE51DCD7-F20A-645B-7F37-86976CC30ED9}"/>
              </a:ext>
            </a:extLst>
          </p:cNvPr>
          <p:cNvSpPr txBox="1"/>
          <p:nvPr/>
        </p:nvSpPr>
        <p:spPr bwMode="gray">
          <a:xfrm>
            <a:off x="414407" y="2718937"/>
            <a:ext cx="1911938" cy="430887"/>
          </a:xfrm>
          <a:prstGeom prst="rect">
            <a:avLst/>
          </a:prstGeom>
          <a:solidFill>
            <a:schemeClr val="bg2">
              <a:lumMod val="50000"/>
            </a:schemeClr>
          </a:solidFill>
        </p:spPr>
        <p:txBody>
          <a:bodyPr wrap="square" lIns="137160" tIns="137160" rIns="274320" bIns="137160" rtlCol="0">
            <a:spAutoFit/>
          </a:bodyPr>
          <a:lstStyle/>
          <a:p>
            <a:pPr marL="0" indent="0" algn="l">
              <a:spcBef>
                <a:spcPts val="600"/>
              </a:spcBef>
              <a:spcAft>
                <a:spcPts val="600"/>
              </a:spcAft>
              <a:buNone/>
            </a:pPr>
            <a:r>
              <a:rPr lang="en-US" sz="1000" b="1">
                <a:solidFill>
                  <a:schemeClr val="bg1"/>
                </a:solidFill>
              </a:rPr>
              <a:t>Construction / Operating</a:t>
            </a:r>
          </a:p>
        </p:txBody>
      </p:sp>
      <p:sp>
        <p:nvSpPr>
          <p:cNvPr id="443" name="TextBox 442">
            <a:extLst>
              <a:ext uri="{FF2B5EF4-FFF2-40B4-BE49-F238E27FC236}">
                <a16:creationId xmlns:a16="http://schemas.microsoft.com/office/drawing/2014/main" id="{CF1A0292-7A52-3B38-849B-2B3914B81651}"/>
              </a:ext>
            </a:extLst>
          </p:cNvPr>
          <p:cNvSpPr txBox="1"/>
          <p:nvPr/>
        </p:nvSpPr>
        <p:spPr bwMode="gray">
          <a:xfrm>
            <a:off x="414406" y="3282000"/>
            <a:ext cx="1911934" cy="430887"/>
          </a:xfrm>
          <a:prstGeom prst="rect">
            <a:avLst/>
          </a:prstGeom>
          <a:solidFill>
            <a:schemeClr val="bg2">
              <a:lumMod val="75000"/>
            </a:schemeClr>
          </a:solidFill>
        </p:spPr>
        <p:txBody>
          <a:bodyPr wrap="square" lIns="137160" tIns="137160" rIns="274320" bIns="137160" rtlCol="0">
            <a:spAutoFit/>
          </a:bodyPr>
          <a:lstStyle/>
          <a:p>
            <a:pPr marL="0" indent="0" algn="l">
              <a:spcBef>
                <a:spcPts val="600"/>
              </a:spcBef>
              <a:spcAft>
                <a:spcPts val="600"/>
              </a:spcAft>
              <a:buNone/>
            </a:pPr>
            <a:r>
              <a:rPr lang="en-US" sz="1000" b="1">
                <a:solidFill>
                  <a:schemeClr val="bg1"/>
                </a:solidFill>
              </a:rPr>
              <a:t>Debt Payment</a:t>
            </a:r>
          </a:p>
        </p:txBody>
      </p:sp>
      <p:sp>
        <p:nvSpPr>
          <p:cNvPr id="444" name="TextBox 443">
            <a:extLst>
              <a:ext uri="{FF2B5EF4-FFF2-40B4-BE49-F238E27FC236}">
                <a16:creationId xmlns:a16="http://schemas.microsoft.com/office/drawing/2014/main" id="{D05A4D0C-4FFD-6C75-1307-1A740A842D32}"/>
              </a:ext>
            </a:extLst>
          </p:cNvPr>
          <p:cNvSpPr txBox="1"/>
          <p:nvPr/>
        </p:nvSpPr>
        <p:spPr bwMode="gray">
          <a:xfrm>
            <a:off x="414405" y="3845063"/>
            <a:ext cx="1911934" cy="430887"/>
          </a:xfrm>
          <a:prstGeom prst="rect">
            <a:avLst/>
          </a:prstGeom>
          <a:solidFill>
            <a:schemeClr val="bg2">
              <a:lumMod val="60000"/>
              <a:lumOff val="40000"/>
            </a:schemeClr>
          </a:solidFill>
        </p:spPr>
        <p:txBody>
          <a:bodyPr wrap="square" lIns="137160" tIns="137160" rIns="274320" bIns="137160" rtlCol="0">
            <a:spAutoFit/>
          </a:bodyPr>
          <a:lstStyle/>
          <a:p>
            <a:pPr marL="0" indent="0" algn="l">
              <a:spcBef>
                <a:spcPts val="600"/>
              </a:spcBef>
              <a:spcAft>
                <a:spcPts val="600"/>
              </a:spcAft>
              <a:buNone/>
            </a:pPr>
            <a:r>
              <a:rPr lang="en-US" sz="1000" b="1"/>
              <a:t>Debt Service Reserve</a:t>
            </a:r>
          </a:p>
        </p:txBody>
      </p:sp>
      <p:sp>
        <p:nvSpPr>
          <p:cNvPr id="445" name="TextBox 444">
            <a:extLst>
              <a:ext uri="{FF2B5EF4-FFF2-40B4-BE49-F238E27FC236}">
                <a16:creationId xmlns:a16="http://schemas.microsoft.com/office/drawing/2014/main" id="{D2226597-FB53-76D1-AFF6-14B77CE691AC}"/>
              </a:ext>
            </a:extLst>
          </p:cNvPr>
          <p:cNvSpPr txBox="1"/>
          <p:nvPr/>
        </p:nvSpPr>
        <p:spPr bwMode="gray">
          <a:xfrm>
            <a:off x="414404" y="4408126"/>
            <a:ext cx="1911938" cy="430887"/>
          </a:xfrm>
          <a:prstGeom prst="rect">
            <a:avLst/>
          </a:prstGeom>
          <a:solidFill>
            <a:schemeClr val="bg2">
              <a:lumMod val="40000"/>
              <a:lumOff val="60000"/>
            </a:schemeClr>
          </a:solidFill>
        </p:spPr>
        <p:txBody>
          <a:bodyPr wrap="square" lIns="137160" tIns="137160" rIns="274320" bIns="137160" rtlCol="0">
            <a:spAutoFit/>
          </a:bodyPr>
          <a:lstStyle/>
          <a:p>
            <a:pPr marL="0" indent="0" algn="l">
              <a:spcBef>
                <a:spcPts val="600"/>
              </a:spcBef>
              <a:spcAft>
                <a:spcPts val="600"/>
              </a:spcAft>
              <a:buNone/>
            </a:pPr>
            <a:r>
              <a:rPr lang="en-US" sz="1000" b="1"/>
              <a:t>Maintenance Reserve</a:t>
            </a:r>
          </a:p>
        </p:txBody>
      </p:sp>
      <p:sp>
        <p:nvSpPr>
          <p:cNvPr id="446" name="TextBox 445">
            <a:extLst>
              <a:ext uri="{FF2B5EF4-FFF2-40B4-BE49-F238E27FC236}">
                <a16:creationId xmlns:a16="http://schemas.microsoft.com/office/drawing/2014/main" id="{526C01CC-626C-450E-6BA7-0DB3440CF11A}"/>
              </a:ext>
            </a:extLst>
          </p:cNvPr>
          <p:cNvSpPr txBox="1"/>
          <p:nvPr/>
        </p:nvSpPr>
        <p:spPr bwMode="gray">
          <a:xfrm>
            <a:off x="414403" y="4971189"/>
            <a:ext cx="1911938" cy="430887"/>
          </a:xfrm>
          <a:prstGeom prst="rect">
            <a:avLst/>
          </a:prstGeom>
          <a:solidFill>
            <a:schemeClr val="bg2">
              <a:lumMod val="20000"/>
              <a:lumOff val="80000"/>
            </a:schemeClr>
          </a:solidFill>
        </p:spPr>
        <p:txBody>
          <a:bodyPr wrap="square" lIns="137160" tIns="137160" rIns="274320" bIns="137160" rtlCol="0">
            <a:spAutoFit/>
          </a:bodyPr>
          <a:lstStyle/>
          <a:p>
            <a:pPr marL="0" indent="0" algn="l">
              <a:spcBef>
                <a:spcPts val="600"/>
              </a:spcBef>
              <a:spcAft>
                <a:spcPts val="600"/>
              </a:spcAft>
              <a:buNone/>
            </a:pPr>
            <a:r>
              <a:rPr lang="en-US" sz="1000" b="1"/>
              <a:t>Subordinated Debt</a:t>
            </a:r>
          </a:p>
        </p:txBody>
      </p:sp>
      <p:sp>
        <p:nvSpPr>
          <p:cNvPr id="447" name="TextBox 446">
            <a:extLst>
              <a:ext uri="{FF2B5EF4-FFF2-40B4-BE49-F238E27FC236}">
                <a16:creationId xmlns:a16="http://schemas.microsoft.com/office/drawing/2014/main" id="{A1CFF154-33D6-853C-3855-75226864A3BC}"/>
              </a:ext>
            </a:extLst>
          </p:cNvPr>
          <p:cNvSpPr txBox="1"/>
          <p:nvPr/>
        </p:nvSpPr>
        <p:spPr bwMode="gray">
          <a:xfrm>
            <a:off x="414403" y="5534252"/>
            <a:ext cx="1911938" cy="430887"/>
          </a:xfrm>
          <a:prstGeom prst="rect">
            <a:avLst/>
          </a:prstGeom>
          <a:solidFill>
            <a:srgbClr val="E3E8EE"/>
          </a:solidFill>
        </p:spPr>
        <p:txBody>
          <a:bodyPr wrap="square" lIns="137160" tIns="137160" rIns="274320" bIns="137160" rtlCol="0">
            <a:spAutoFit/>
          </a:bodyPr>
          <a:lstStyle/>
          <a:p>
            <a:pPr marL="0" indent="0" algn="l">
              <a:spcBef>
                <a:spcPts val="600"/>
              </a:spcBef>
              <a:spcAft>
                <a:spcPts val="600"/>
              </a:spcAft>
              <a:buNone/>
            </a:pPr>
            <a:r>
              <a:rPr lang="en-US" sz="1000" b="1"/>
              <a:t>Distribution</a:t>
            </a:r>
          </a:p>
        </p:txBody>
      </p:sp>
      <p:grpSp>
        <p:nvGrpSpPr>
          <p:cNvPr id="2" name="Group 1">
            <a:extLst>
              <a:ext uri="{FF2B5EF4-FFF2-40B4-BE49-F238E27FC236}">
                <a16:creationId xmlns:a16="http://schemas.microsoft.com/office/drawing/2014/main" id="{168324A2-7BD5-39C3-5003-7B2D67E68033}"/>
              </a:ext>
            </a:extLst>
          </p:cNvPr>
          <p:cNvGrpSpPr/>
          <p:nvPr/>
        </p:nvGrpSpPr>
        <p:grpSpPr>
          <a:xfrm>
            <a:off x="330200" y="1571358"/>
            <a:ext cx="3888517" cy="257442"/>
            <a:chOff x="317153" y="1574261"/>
            <a:chExt cx="3888517" cy="257442"/>
          </a:xfrm>
        </p:grpSpPr>
        <p:sp>
          <p:nvSpPr>
            <p:cNvPr id="449" name="btfpColumnHeaderBoxText334488">
              <a:extLst>
                <a:ext uri="{FF2B5EF4-FFF2-40B4-BE49-F238E27FC236}">
                  <a16:creationId xmlns:a16="http://schemas.microsoft.com/office/drawing/2014/main" id="{45BE71A5-1263-ADC4-93B9-7EB7F88F3F99}"/>
                </a:ext>
              </a:extLst>
            </p:cNvPr>
            <p:cNvSpPr txBox="1"/>
            <p:nvPr/>
          </p:nvSpPr>
          <p:spPr bwMode="gray">
            <a:xfrm>
              <a:off x="317153" y="1574261"/>
              <a:ext cx="3888517" cy="257442"/>
            </a:xfrm>
            <a:prstGeom prst="rect">
              <a:avLst/>
            </a:prstGeom>
            <a:noFill/>
          </p:spPr>
          <p:txBody>
            <a:bodyPr vert="horz" wrap="square" lIns="36036" tIns="36036" rIns="36036" bIns="36036" rtlCol="0" anchor="b">
              <a:spAutoFit/>
            </a:bodyPr>
            <a:lstStyle/>
            <a:p>
              <a:pPr marL="0" indent="0">
                <a:spcBef>
                  <a:spcPts val="0"/>
                </a:spcBef>
                <a:buNone/>
              </a:pPr>
              <a:r>
                <a:rPr lang="en-US" sz="1200" b="1" dirty="0">
                  <a:solidFill>
                    <a:srgbClr val="000000"/>
                  </a:solidFill>
                </a:rPr>
                <a:t>Typical project finance waterfall (accounts)</a:t>
              </a:r>
            </a:p>
          </p:txBody>
        </p:sp>
        <p:cxnSp>
          <p:nvCxnSpPr>
            <p:cNvPr id="453" name="Straight Connector 452">
              <a:extLst>
                <a:ext uri="{FF2B5EF4-FFF2-40B4-BE49-F238E27FC236}">
                  <a16:creationId xmlns:a16="http://schemas.microsoft.com/office/drawing/2014/main" id="{2F10CFBA-BDC0-DED3-D6FE-616BC6446F62}"/>
                </a:ext>
              </a:extLst>
            </p:cNvPr>
            <p:cNvCxnSpPr>
              <a:cxnSpLocks/>
            </p:cNvCxnSpPr>
            <p:nvPr/>
          </p:nvCxnSpPr>
          <p:spPr bwMode="gray">
            <a:xfrm>
              <a:off x="317153" y="1831703"/>
              <a:ext cx="3759547" cy="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454" name="TextBox 453">
            <a:extLst>
              <a:ext uri="{FF2B5EF4-FFF2-40B4-BE49-F238E27FC236}">
                <a16:creationId xmlns:a16="http://schemas.microsoft.com/office/drawing/2014/main" id="{35188D13-372B-37B7-9CE3-59CE0A8091D2}"/>
              </a:ext>
            </a:extLst>
          </p:cNvPr>
          <p:cNvSpPr txBox="1"/>
          <p:nvPr/>
        </p:nvSpPr>
        <p:spPr bwMode="gray">
          <a:xfrm>
            <a:off x="2651131" y="2718937"/>
            <a:ext cx="1947556" cy="430887"/>
          </a:xfrm>
          <a:prstGeom prst="rect">
            <a:avLst/>
          </a:prstGeom>
          <a:noFill/>
        </p:spPr>
        <p:txBody>
          <a:bodyPr wrap="square" lIns="137160" tIns="137160" rIns="274320" bIns="137160" rtlCol="0">
            <a:spAutoFit/>
          </a:bodyPr>
          <a:lstStyle/>
          <a:p>
            <a:pPr marL="0" indent="0" algn="l">
              <a:spcBef>
                <a:spcPts val="600"/>
              </a:spcBef>
              <a:spcAft>
                <a:spcPts val="600"/>
              </a:spcAft>
              <a:buNone/>
            </a:pPr>
            <a:r>
              <a:rPr lang="en-US" sz="900" b="1"/>
              <a:t>C&amp;O expenses</a:t>
            </a:r>
          </a:p>
        </p:txBody>
      </p:sp>
      <p:sp>
        <p:nvSpPr>
          <p:cNvPr id="455" name="TextBox 454">
            <a:extLst>
              <a:ext uri="{FF2B5EF4-FFF2-40B4-BE49-F238E27FC236}">
                <a16:creationId xmlns:a16="http://schemas.microsoft.com/office/drawing/2014/main" id="{43B71712-94CA-F5C5-4641-A8FDF0683549}"/>
              </a:ext>
            </a:extLst>
          </p:cNvPr>
          <p:cNvSpPr txBox="1"/>
          <p:nvPr/>
        </p:nvSpPr>
        <p:spPr bwMode="gray">
          <a:xfrm>
            <a:off x="2651131" y="3283394"/>
            <a:ext cx="1947556" cy="430887"/>
          </a:xfrm>
          <a:prstGeom prst="rect">
            <a:avLst/>
          </a:prstGeom>
          <a:noFill/>
        </p:spPr>
        <p:txBody>
          <a:bodyPr wrap="square" lIns="137160" tIns="137160" rIns="274320" bIns="137160" rtlCol="0">
            <a:spAutoFit/>
          </a:bodyPr>
          <a:lstStyle/>
          <a:p>
            <a:pPr marL="0" indent="0" algn="l">
              <a:spcBef>
                <a:spcPts val="600"/>
              </a:spcBef>
              <a:spcAft>
                <a:spcPts val="600"/>
              </a:spcAft>
              <a:buNone/>
            </a:pPr>
            <a:r>
              <a:rPr lang="en-US" sz="900" b="1"/>
              <a:t>Fees, interest / principal</a:t>
            </a:r>
          </a:p>
        </p:txBody>
      </p:sp>
      <p:sp>
        <p:nvSpPr>
          <p:cNvPr id="456" name="TextBox 455">
            <a:extLst>
              <a:ext uri="{FF2B5EF4-FFF2-40B4-BE49-F238E27FC236}">
                <a16:creationId xmlns:a16="http://schemas.microsoft.com/office/drawing/2014/main" id="{8F3FA34F-46A8-2D1F-3E3E-5A4AA23DDD3A}"/>
              </a:ext>
            </a:extLst>
          </p:cNvPr>
          <p:cNvSpPr txBox="1"/>
          <p:nvPr/>
        </p:nvSpPr>
        <p:spPr bwMode="gray">
          <a:xfrm>
            <a:off x="2651130" y="3847851"/>
            <a:ext cx="2169017" cy="415498"/>
          </a:xfrm>
          <a:prstGeom prst="rect">
            <a:avLst/>
          </a:prstGeom>
          <a:noFill/>
        </p:spPr>
        <p:txBody>
          <a:bodyPr wrap="square" lIns="137160" tIns="137160" rIns="274320" bIns="137160" rtlCol="0">
            <a:spAutoFit/>
          </a:bodyPr>
          <a:lstStyle/>
          <a:p>
            <a:pPr marL="0" indent="0" algn="l">
              <a:spcBef>
                <a:spcPts val="600"/>
              </a:spcBef>
              <a:spcAft>
                <a:spcPts val="600"/>
              </a:spcAft>
              <a:buNone/>
            </a:pPr>
            <a:r>
              <a:rPr lang="en-US" sz="900" b="1"/>
              <a:t>Maintain debt service reserve</a:t>
            </a:r>
          </a:p>
        </p:txBody>
      </p:sp>
      <p:sp>
        <p:nvSpPr>
          <p:cNvPr id="457" name="TextBox 456">
            <a:extLst>
              <a:ext uri="{FF2B5EF4-FFF2-40B4-BE49-F238E27FC236}">
                <a16:creationId xmlns:a16="http://schemas.microsoft.com/office/drawing/2014/main" id="{8FD658E0-43F9-DCD8-5700-A33A4DAA1232}"/>
              </a:ext>
            </a:extLst>
          </p:cNvPr>
          <p:cNvSpPr txBox="1"/>
          <p:nvPr/>
        </p:nvSpPr>
        <p:spPr bwMode="gray">
          <a:xfrm>
            <a:off x="2651130" y="4412308"/>
            <a:ext cx="2169011" cy="415498"/>
          </a:xfrm>
          <a:prstGeom prst="rect">
            <a:avLst/>
          </a:prstGeom>
          <a:noFill/>
        </p:spPr>
        <p:txBody>
          <a:bodyPr wrap="square" lIns="137160" tIns="137160" rIns="274320" bIns="137160" rtlCol="0">
            <a:spAutoFit/>
          </a:bodyPr>
          <a:lstStyle/>
          <a:p>
            <a:pPr marL="0" indent="0" algn="l">
              <a:spcBef>
                <a:spcPts val="600"/>
              </a:spcBef>
              <a:spcAft>
                <a:spcPts val="600"/>
              </a:spcAft>
              <a:buNone/>
            </a:pPr>
            <a:r>
              <a:rPr lang="en-US" sz="900" b="1"/>
              <a:t>Maintain maintenance reserve</a:t>
            </a:r>
          </a:p>
        </p:txBody>
      </p:sp>
      <p:sp>
        <p:nvSpPr>
          <p:cNvPr id="458" name="TextBox 457">
            <a:extLst>
              <a:ext uri="{FF2B5EF4-FFF2-40B4-BE49-F238E27FC236}">
                <a16:creationId xmlns:a16="http://schemas.microsoft.com/office/drawing/2014/main" id="{19A5480B-6559-CCD1-B54D-50B6E163C437}"/>
              </a:ext>
            </a:extLst>
          </p:cNvPr>
          <p:cNvSpPr txBox="1"/>
          <p:nvPr/>
        </p:nvSpPr>
        <p:spPr bwMode="gray">
          <a:xfrm>
            <a:off x="2651131" y="4976765"/>
            <a:ext cx="1947556" cy="430887"/>
          </a:xfrm>
          <a:prstGeom prst="rect">
            <a:avLst/>
          </a:prstGeom>
          <a:noFill/>
        </p:spPr>
        <p:txBody>
          <a:bodyPr wrap="square" lIns="137160" tIns="137160" rIns="274320" bIns="137160" rtlCol="0">
            <a:spAutoFit/>
          </a:bodyPr>
          <a:lstStyle/>
          <a:p>
            <a:pPr marL="0" indent="0" algn="l">
              <a:spcBef>
                <a:spcPts val="600"/>
              </a:spcBef>
              <a:spcAft>
                <a:spcPts val="600"/>
              </a:spcAft>
              <a:buNone/>
            </a:pPr>
            <a:r>
              <a:rPr lang="en-US" sz="900" b="1" dirty="0"/>
              <a:t>Payment of sub-debt</a:t>
            </a:r>
          </a:p>
        </p:txBody>
      </p:sp>
      <p:sp>
        <p:nvSpPr>
          <p:cNvPr id="459" name="TextBox 458">
            <a:extLst>
              <a:ext uri="{FF2B5EF4-FFF2-40B4-BE49-F238E27FC236}">
                <a16:creationId xmlns:a16="http://schemas.microsoft.com/office/drawing/2014/main" id="{179CA316-D7F3-E8AD-DC71-D1480924C763}"/>
              </a:ext>
            </a:extLst>
          </p:cNvPr>
          <p:cNvSpPr txBox="1"/>
          <p:nvPr/>
        </p:nvSpPr>
        <p:spPr bwMode="gray">
          <a:xfrm>
            <a:off x="2651131" y="5541221"/>
            <a:ext cx="1947556" cy="415498"/>
          </a:xfrm>
          <a:prstGeom prst="rect">
            <a:avLst/>
          </a:prstGeom>
          <a:noFill/>
        </p:spPr>
        <p:txBody>
          <a:bodyPr wrap="square" lIns="137160" tIns="137160" rIns="274320" bIns="137160" rtlCol="0">
            <a:spAutoFit/>
          </a:bodyPr>
          <a:lstStyle/>
          <a:p>
            <a:pPr marL="0" indent="0" algn="l">
              <a:spcBef>
                <a:spcPts val="600"/>
              </a:spcBef>
              <a:spcAft>
                <a:spcPts val="600"/>
              </a:spcAft>
              <a:buNone/>
            </a:pPr>
            <a:r>
              <a:rPr lang="en-US" sz="900" b="1"/>
              <a:t>Distribute to equity holder</a:t>
            </a:r>
          </a:p>
        </p:txBody>
      </p:sp>
      <p:cxnSp>
        <p:nvCxnSpPr>
          <p:cNvPr id="472" name="Straight Arrow Connector 471">
            <a:extLst>
              <a:ext uri="{FF2B5EF4-FFF2-40B4-BE49-F238E27FC236}">
                <a16:creationId xmlns:a16="http://schemas.microsoft.com/office/drawing/2014/main" id="{4E606D73-150C-04CC-86C0-B7C492AE0A71}"/>
              </a:ext>
            </a:extLst>
          </p:cNvPr>
          <p:cNvCxnSpPr>
            <a:stCxn id="441" idx="2"/>
            <a:endCxn id="442" idx="0"/>
          </p:cNvCxnSpPr>
          <p:nvPr/>
        </p:nvCxnSpPr>
        <p:spPr bwMode="gray">
          <a:xfrm>
            <a:off x="1370372" y="2586761"/>
            <a:ext cx="4" cy="132176"/>
          </a:xfrm>
          <a:prstGeom prst="straightConnector1">
            <a:avLst/>
          </a:prstGeom>
          <a:ln w="952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75" name="Straight Arrow Connector 474">
            <a:extLst>
              <a:ext uri="{FF2B5EF4-FFF2-40B4-BE49-F238E27FC236}">
                <a16:creationId xmlns:a16="http://schemas.microsoft.com/office/drawing/2014/main" id="{F038FE3F-1717-A189-5935-D526007E9D38}"/>
              </a:ext>
            </a:extLst>
          </p:cNvPr>
          <p:cNvCxnSpPr>
            <a:stCxn id="442" idx="2"/>
            <a:endCxn id="443" idx="0"/>
          </p:cNvCxnSpPr>
          <p:nvPr/>
        </p:nvCxnSpPr>
        <p:spPr bwMode="gray">
          <a:xfrm flipH="1">
            <a:off x="1370373" y="3149824"/>
            <a:ext cx="3" cy="132176"/>
          </a:xfrm>
          <a:prstGeom prst="straightConnector1">
            <a:avLst/>
          </a:prstGeom>
          <a:ln w="952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77" name="Straight Arrow Connector 476">
            <a:extLst>
              <a:ext uri="{FF2B5EF4-FFF2-40B4-BE49-F238E27FC236}">
                <a16:creationId xmlns:a16="http://schemas.microsoft.com/office/drawing/2014/main" id="{EB6805C4-9FE8-A12C-EE7B-B7E129F7CA0F}"/>
              </a:ext>
            </a:extLst>
          </p:cNvPr>
          <p:cNvCxnSpPr>
            <a:stCxn id="443" idx="2"/>
            <a:endCxn id="444" idx="0"/>
          </p:cNvCxnSpPr>
          <p:nvPr/>
        </p:nvCxnSpPr>
        <p:spPr bwMode="gray">
          <a:xfrm flipH="1">
            <a:off x="1370372" y="3712887"/>
            <a:ext cx="1" cy="132176"/>
          </a:xfrm>
          <a:prstGeom prst="straightConnector1">
            <a:avLst/>
          </a:prstGeom>
          <a:ln w="952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79" name="Straight Arrow Connector 478">
            <a:extLst>
              <a:ext uri="{FF2B5EF4-FFF2-40B4-BE49-F238E27FC236}">
                <a16:creationId xmlns:a16="http://schemas.microsoft.com/office/drawing/2014/main" id="{26772D57-6A18-A0E0-1F2B-B48924DC472F}"/>
              </a:ext>
            </a:extLst>
          </p:cNvPr>
          <p:cNvCxnSpPr>
            <a:stCxn id="444" idx="2"/>
            <a:endCxn id="445" idx="0"/>
          </p:cNvCxnSpPr>
          <p:nvPr/>
        </p:nvCxnSpPr>
        <p:spPr bwMode="gray">
          <a:xfrm>
            <a:off x="1370372" y="4275950"/>
            <a:ext cx="1" cy="132176"/>
          </a:xfrm>
          <a:prstGeom prst="straightConnector1">
            <a:avLst/>
          </a:prstGeom>
          <a:ln w="952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81" name="Straight Arrow Connector 480">
            <a:extLst>
              <a:ext uri="{FF2B5EF4-FFF2-40B4-BE49-F238E27FC236}">
                <a16:creationId xmlns:a16="http://schemas.microsoft.com/office/drawing/2014/main" id="{8185B4C1-5490-C6F9-33FB-F0FCA29EA8C7}"/>
              </a:ext>
            </a:extLst>
          </p:cNvPr>
          <p:cNvCxnSpPr>
            <a:stCxn id="445" idx="2"/>
            <a:endCxn id="446" idx="0"/>
          </p:cNvCxnSpPr>
          <p:nvPr/>
        </p:nvCxnSpPr>
        <p:spPr bwMode="gray">
          <a:xfrm flipH="1">
            <a:off x="1370372" y="4839013"/>
            <a:ext cx="1" cy="132176"/>
          </a:xfrm>
          <a:prstGeom prst="straightConnector1">
            <a:avLst/>
          </a:prstGeom>
          <a:ln w="952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83" name="Straight Arrow Connector 482">
            <a:extLst>
              <a:ext uri="{FF2B5EF4-FFF2-40B4-BE49-F238E27FC236}">
                <a16:creationId xmlns:a16="http://schemas.microsoft.com/office/drawing/2014/main" id="{CACA1D3E-E42A-A8D0-8E03-5FCA974A6003}"/>
              </a:ext>
            </a:extLst>
          </p:cNvPr>
          <p:cNvCxnSpPr>
            <a:stCxn id="446" idx="2"/>
            <a:endCxn id="447" idx="0"/>
          </p:cNvCxnSpPr>
          <p:nvPr/>
        </p:nvCxnSpPr>
        <p:spPr bwMode="gray">
          <a:xfrm>
            <a:off x="1370372" y="5402076"/>
            <a:ext cx="0" cy="132176"/>
          </a:xfrm>
          <a:prstGeom prst="straightConnector1">
            <a:avLst/>
          </a:prstGeom>
          <a:ln w="952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85" name="Straight Arrow Connector 484">
            <a:extLst>
              <a:ext uri="{FF2B5EF4-FFF2-40B4-BE49-F238E27FC236}">
                <a16:creationId xmlns:a16="http://schemas.microsoft.com/office/drawing/2014/main" id="{4594D013-33F1-FA82-AEAD-F6292697E037}"/>
              </a:ext>
            </a:extLst>
          </p:cNvPr>
          <p:cNvCxnSpPr>
            <a:stCxn id="442" idx="3"/>
            <a:endCxn id="454" idx="1"/>
          </p:cNvCxnSpPr>
          <p:nvPr/>
        </p:nvCxnSpPr>
        <p:spPr bwMode="gray">
          <a:xfrm>
            <a:off x="2326345" y="2934381"/>
            <a:ext cx="324786" cy="0"/>
          </a:xfrm>
          <a:prstGeom prst="straightConnector1">
            <a:avLst/>
          </a:prstGeom>
          <a:ln w="952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87" name="Straight Arrow Connector 486">
            <a:extLst>
              <a:ext uri="{FF2B5EF4-FFF2-40B4-BE49-F238E27FC236}">
                <a16:creationId xmlns:a16="http://schemas.microsoft.com/office/drawing/2014/main" id="{3797B8D5-4E35-ACB6-6FE3-FEB0E1BB8732}"/>
              </a:ext>
            </a:extLst>
          </p:cNvPr>
          <p:cNvCxnSpPr>
            <a:stCxn id="443" idx="3"/>
            <a:endCxn id="455" idx="1"/>
          </p:cNvCxnSpPr>
          <p:nvPr/>
        </p:nvCxnSpPr>
        <p:spPr bwMode="gray">
          <a:xfrm>
            <a:off x="2326340" y="3497444"/>
            <a:ext cx="324791" cy="1394"/>
          </a:xfrm>
          <a:prstGeom prst="straightConnector1">
            <a:avLst/>
          </a:prstGeom>
          <a:ln w="952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89" name="Straight Arrow Connector 488">
            <a:extLst>
              <a:ext uri="{FF2B5EF4-FFF2-40B4-BE49-F238E27FC236}">
                <a16:creationId xmlns:a16="http://schemas.microsoft.com/office/drawing/2014/main" id="{073B31BE-F886-8415-88E7-AAC97DA258C5}"/>
              </a:ext>
            </a:extLst>
          </p:cNvPr>
          <p:cNvCxnSpPr>
            <a:cxnSpLocks/>
            <a:stCxn id="444" idx="3"/>
            <a:endCxn id="456" idx="1"/>
          </p:cNvCxnSpPr>
          <p:nvPr/>
        </p:nvCxnSpPr>
        <p:spPr bwMode="gray">
          <a:xfrm flipV="1">
            <a:off x="2326339" y="4055600"/>
            <a:ext cx="324791" cy="4907"/>
          </a:xfrm>
          <a:prstGeom prst="straightConnector1">
            <a:avLst/>
          </a:prstGeom>
          <a:ln w="952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92" name="Straight Arrow Connector 491">
            <a:extLst>
              <a:ext uri="{FF2B5EF4-FFF2-40B4-BE49-F238E27FC236}">
                <a16:creationId xmlns:a16="http://schemas.microsoft.com/office/drawing/2014/main" id="{880DF941-FC11-E39E-FD25-472F1E78C4E6}"/>
              </a:ext>
            </a:extLst>
          </p:cNvPr>
          <p:cNvCxnSpPr>
            <a:stCxn id="445" idx="3"/>
            <a:endCxn id="457" idx="1"/>
          </p:cNvCxnSpPr>
          <p:nvPr/>
        </p:nvCxnSpPr>
        <p:spPr bwMode="gray">
          <a:xfrm flipV="1">
            <a:off x="2326342" y="4620057"/>
            <a:ext cx="324788" cy="3513"/>
          </a:xfrm>
          <a:prstGeom prst="straightConnector1">
            <a:avLst/>
          </a:prstGeom>
          <a:ln w="952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94" name="Straight Arrow Connector 493">
            <a:extLst>
              <a:ext uri="{FF2B5EF4-FFF2-40B4-BE49-F238E27FC236}">
                <a16:creationId xmlns:a16="http://schemas.microsoft.com/office/drawing/2014/main" id="{ECFD6E08-E702-85BD-A597-3BA1BDDE9B94}"/>
              </a:ext>
            </a:extLst>
          </p:cNvPr>
          <p:cNvCxnSpPr>
            <a:stCxn id="446" idx="3"/>
            <a:endCxn id="458" idx="1"/>
          </p:cNvCxnSpPr>
          <p:nvPr/>
        </p:nvCxnSpPr>
        <p:spPr bwMode="gray">
          <a:xfrm>
            <a:off x="2326341" y="5186633"/>
            <a:ext cx="324790" cy="5576"/>
          </a:xfrm>
          <a:prstGeom prst="straightConnector1">
            <a:avLst/>
          </a:prstGeom>
          <a:ln w="952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96" name="Straight Arrow Connector 495">
            <a:extLst>
              <a:ext uri="{FF2B5EF4-FFF2-40B4-BE49-F238E27FC236}">
                <a16:creationId xmlns:a16="http://schemas.microsoft.com/office/drawing/2014/main" id="{E8C41C8E-C969-2E37-0614-1BB00FF09B2E}"/>
              </a:ext>
            </a:extLst>
          </p:cNvPr>
          <p:cNvCxnSpPr>
            <a:stCxn id="447" idx="3"/>
            <a:endCxn id="459" idx="1"/>
          </p:cNvCxnSpPr>
          <p:nvPr/>
        </p:nvCxnSpPr>
        <p:spPr bwMode="gray">
          <a:xfrm flipV="1">
            <a:off x="2326341" y="5748970"/>
            <a:ext cx="324790" cy="726"/>
          </a:xfrm>
          <a:prstGeom prst="straightConnector1">
            <a:avLst/>
          </a:prstGeom>
          <a:ln w="952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655509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40557190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47" imgH="348" progId="TCLayout.ActiveDocument.1">
                  <p:embed/>
                </p:oleObj>
              </mc:Choice>
              <mc:Fallback>
                <p:oleObj name="think-cell Slide" r:id="rId6" imgW="347" imgH="348" progId="TCLayout.ActiveDocument.1">
                  <p:embed/>
                  <p:pic>
                    <p:nvPicPr>
                      <p:cNvPr id="7" name="think-cell data - do not delete"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a:t>There are many options for utility-scale solar to raise debt, each with its advantages regarding debt load, rate and tenor, and risks</a:t>
            </a:r>
          </a:p>
        </p:txBody>
      </p:sp>
      <p:sp>
        <p:nvSpPr>
          <p:cNvPr id="77" name="btfpNotesBox125409"/>
          <p:cNvSpPr txBox="1"/>
          <p:nvPr>
            <p:custDataLst>
              <p:tags r:id="rId3"/>
            </p:custDataLst>
          </p:nvPr>
        </p:nvSpPr>
        <p:spPr bwMode="gray">
          <a:xfrm>
            <a:off x="330196" y="6300216"/>
            <a:ext cx="9144000" cy="492443"/>
          </a:xfrm>
          <a:prstGeom prst="rect">
            <a:avLst/>
          </a:prstGeom>
          <a:noFill/>
        </p:spPr>
        <p:txBody>
          <a:bodyPr vert="horz" wrap="square" lIns="0" tIns="0" rIns="0" bIns="0" rtlCol="0" anchor="b">
            <a:spAutoFit/>
          </a:bodyPr>
          <a:lstStyle/>
          <a:p>
            <a:pPr marL="0" indent="0">
              <a:spcBef>
                <a:spcPts val="0"/>
              </a:spcBef>
              <a:buNone/>
            </a:pPr>
            <a:endParaRPr lang="en-US" sz="800" dirty="0">
              <a:solidFill>
                <a:srgbClr val="000000"/>
              </a:solidFill>
            </a:endParaRPr>
          </a:p>
          <a:p>
            <a:pPr marL="0" indent="0">
              <a:spcBef>
                <a:spcPts val="0"/>
              </a:spcBef>
              <a:buNone/>
            </a:pPr>
            <a:endParaRPr lang="en-US" sz="800" dirty="0">
              <a:solidFill>
                <a:srgbClr val="000000"/>
              </a:solidFill>
            </a:endParaRPr>
          </a:p>
          <a:p>
            <a:pPr marL="0" indent="0">
              <a:spcBef>
                <a:spcPts val="0"/>
              </a:spcBef>
              <a:buNone/>
            </a:pPr>
            <a:r>
              <a:rPr lang="en-US" sz="800" dirty="0">
                <a:solidFill>
                  <a:srgbClr val="000000"/>
                </a:solidFill>
              </a:rPr>
              <a:t>Source: WSGR, </a:t>
            </a:r>
            <a:r>
              <a:rPr lang="en-US" sz="800" dirty="0">
                <a:solidFill>
                  <a:srgbClr val="000000"/>
                </a:solidFill>
                <a:hlinkClick r:id="rId8"/>
              </a:rPr>
              <a:t>Project Finance Primer for Renewable Energy and Clean Tech Projects</a:t>
            </a:r>
            <a:r>
              <a:rPr lang="en-US" sz="800" dirty="0">
                <a:solidFill>
                  <a:srgbClr val="000000"/>
                </a:solidFill>
              </a:rPr>
              <a:t> (2010).</a:t>
            </a:r>
          </a:p>
          <a:p>
            <a:pPr marL="0" indent="0">
              <a:spcBef>
                <a:spcPts val="0"/>
              </a:spcBef>
              <a:buNone/>
            </a:pPr>
            <a:r>
              <a:rPr lang="en-US" sz="800" dirty="0">
                <a:solidFill>
                  <a:srgbClr val="000000"/>
                </a:solidFill>
              </a:rPr>
              <a:t>Credit: </a:t>
            </a:r>
            <a:r>
              <a:rPr lang="en-US" sz="800" dirty="0" err="1">
                <a:solidFill>
                  <a:srgbClr val="000000"/>
                </a:solidFill>
              </a:rPr>
              <a:t>Taicheng</a:t>
            </a:r>
            <a:r>
              <a:rPr lang="en-US" sz="800" dirty="0">
                <a:solidFill>
                  <a:srgbClr val="000000"/>
                </a:solidFill>
              </a:rPr>
              <a:t> Jin, </a:t>
            </a:r>
            <a:r>
              <a:rPr lang="en-US" sz="800" dirty="0" err="1">
                <a:solidFill>
                  <a:srgbClr val="000000"/>
                </a:solidFill>
              </a:rPr>
              <a:t>Hyae</a:t>
            </a:r>
            <a:r>
              <a:rPr lang="en-US" sz="800" dirty="0">
                <a:solidFill>
                  <a:srgbClr val="000000"/>
                </a:solidFill>
              </a:rPr>
              <a:t> Ryung Kim, and </a:t>
            </a:r>
            <a:r>
              <a:rPr lang="en-US" sz="800" dirty="0">
                <a:solidFill>
                  <a:srgbClr val="000000"/>
                </a:solidFill>
                <a:hlinkClick r:id="rId9"/>
              </a:rPr>
              <a:t>Gernot Wagner</a:t>
            </a:r>
            <a:r>
              <a:rPr lang="en-US" sz="800" dirty="0">
                <a:solidFill>
                  <a:srgbClr val="000000"/>
                </a:solidFill>
              </a:rPr>
              <a:t>. </a:t>
            </a:r>
            <a:r>
              <a:rPr lang="en-US" sz="800" dirty="0">
                <a:solidFill>
                  <a:srgbClr val="000000"/>
                </a:solidFill>
                <a:hlinkClick r:id="rId10"/>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000000"/>
                </a:solidFill>
                <a:hlinkClick r:id="rId11"/>
              </a:rPr>
              <a:t>Scaling Solar</a:t>
            </a:r>
            <a:r>
              <a:rPr lang="en-US" sz="800" dirty="0">
                <a:solidFill>
                  <a:srgbClr val="000000"/>
                </a:solidFill>
              </a:rPr>
              <a:t>” (</a:t>
            </a:r>
            <a:r>
              <a:rPr lang="en-US" sz="800" dirty="0">
                <a:solidFill>
                  <a:srgbClr val="000000"/>
                </a:solidFill>
                <a:latin typeface="Arial"/>
              </a:rPr>
              <a:t>14 August 2025</a:t>
            </a:r>
            <a:r>
              <a:rPr lang="en-US" sz="800" dirty="0">
                <a:solidFill>
                  <a:srgbClr val="000000"/>
                </a:solidFill>
              </a:rPr>
              <a:t>).</a:t>
            </a:r>
          </a:p>
        </p:txBody>
      </p:sp>
      <p:sp>
        <p:nvSpPr>
          <p:cNvPr id="4" name="TextBox 3">
            <a:extLst>
              <a:ext uri="{FF2B5EF4-FFF2-40B4-BE49-F238E27FC236}">
                <a16:creationId xmlns:a16="http://schemas.microsoft.com/office/drawing/2014/main" id="{6C41A16C-6319-A385-7D6D-828EF5DB78BE}"/>
              </a:ext>
            </a:extLst>
          </p:cNvPr>
          <p:cNvSpPr txBox="1"/>
          <p:nvPr/>
        </p:nvSpPr>
        <p:spPr bwMode="gray">
          <a:xfrm>
            <a:off x="0" y="-9665"/>
            <a:ext cx="2013996" cy="318924"/>
          </a:xfrm>
          <a:prstGeom prst="rect">
            <a:avLst/>
          </a:prstGeom>
          <a:solidFill>
            <a:schemeClr val="accent1"/>
          </a:solid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mn-lt"/>
                <a:ea typeface="+mn-ea"/>
                <a:cs typeface="+mn-cs"/>
              </a:rPr>
              <a:t>Utility-scale</a:t>
            </a:r>
          </a:p>
        </p:txBody>
      </p:sp>
      <p:sp>
        <p:nvSpPr>
          <p:cNvPr id="431" name="TextBox 430">
            <a:extLst>
              <a:ext uri="{FF2B5EF4-FFF2-40B4-BE49-F238E27FC236}">
                <a16:creationId xmlns:a16="http://schemas.microsoft.com/office/drawing/2014/main" id="{837C1867-44D3-8553-106E-59D4CC761F0D}"/>
              </a:ext>
            </a:extLst>
          </p:cNvPr>
          <p:cNvSpPr txBox="1">
            <a:spLocks/>
          </p:cNvSpPr>
          <p:nvPr/>
        </p:nvSpPr>
        <p:spPr bwMode="gray">
          <a:xfrm>
            <a:off x="465138" y="2057400"/>
            <a:ext cx="2194560" cy="3969174"/>
          </a:xfrm>
          <a:prstGeom prst="rect">
            <a:avLst/>
          </a:prstGeom>
          <a:solidFill>
            <a:schemeClr val="accent6">
              <a:lumMod val="20000"/>
              <a:lumOff val="80000"/>
            </a:schemeClr>
          </a:solidFill>
        </p:spPr>
        <p:txBody>
          <a:bodyPr wrap="square" lIns="137160" tIns="137160" rIns="137160" bIns="137160" rtlCol="0">
            <a:normAutofit/>
          </a:bodyPr>
          <a:lstStyle/>
          <a:p>
            <a:pPr marL="0" indent="0">
              <a:spcBef>
                <a:spcPts val="0"/>
              </a:spcBef>
              <a:spcAft>
                <a:spcPts val="600"/>
              </a:spcAft>
              <a:buNone/>
            </a:pPr>
            <a:r>
              <a:rPr lang="en-US" sz="1000" b="1"/>
              <a:t>Syndicated and club loans (BSL)</a:t>
            </a:r>
          </a:p>
          <a:p>
            <a:pPr>
              <a:spcBef>
                <a:spcPts val="0"/>
              </a:spcBef>
              <a:spcAft>
                <a:spcPts val="600"/>
              </a:spcAft>
            </a:pPr>
            <a:r>
              <a:rPr lang="en-US" sz="1000"/>
              <a:t>Coordinated by one or more arranger bank, whereas in club deals, a handful of lenders take equal roles in leading</a:t>
            </a:r>
          </a:p>
          <a:p>
            <a:pPr>
              <a:spcBef>
                <a:spcPts val="0"/>
              </a:spcBef>
              <a:spcAft>
                <a:spcPts val="600"/>
              </a:spcAft>
            </a:pPr>
            <a:r>
              <a:rPr lang="en-US" sz="1000"/>
              <a:t>A group of banks each take a portion of a larger loan so minimize the risk</a:t>
            </a:r>
          </a:p>
          <a:p>
            <a:pPr>
              <a:spcBef>
                <a:spcPts val="0"/>
              </a:spcBef>
              <a:spcAft>
                <a:spcPts val="600"/>
              </a:spcAft>
            </a:pPr>
            <a:r>
              <a:rPr lang="en-US" sz="1000"/>
              <a:t>Syndicated loan structures are often preferred to accessing the capital markets through 144A offerings because:</a:t>
            </a:r>
          </a:p>
          <a:p>
            <a:pPr lvl="1">
              <a:spcBef>
                <a:spcPts val="0"/>
              </a:spcBef>
              <a:spcAft>
                <a:spcPts val="600"/>
              </a:spcAft>
            </a:pPr>
            <a:r>
              <a:rPr lang="en-US" sz="900"/>
              <a:t>Capital markets investors are generally less likely to assume construction risk </a:t>
            </a:r>
          </a:p>
          <a:p>
            <a:pPr lvl="1">
              <a:spcBef>
                <a:spcPts val="0"/>
              </a:spcBef>
              <a:spcAft>
                <a:spcPts val="600"/>
              </a:spcAft>
            </a:pPr>
            <a:r>
              <a:rPr lang="en-US" sz="900"/>
              <a:t>The disclosure documentation for a 144A offering is generally more extensive than that prepared in connection with syndicating a commercial loan</a:t>
            </a:r>
          </a:p>
        </p:txBody>
      </p:sp>
      <p:sp>
        <p:nvSpPr>
          <p:cNvPr id="436" name="TextBox 435">
            <a:extLst>
              <a:ext uri="{FF2B5EF4-FFF2-40B4-BE49-F238E27FC236}">
                <a16:creationId xmlns:a16="http://schemas.microsoft.com/office/drawing/2014/main" id="{89EDB44B-DBCE-6A9F-B4AA-EC2F670078AC}"/>
              </a:ext>
            </a:extLst>
          </p:cNvPr>
          <p:cNvSpPr txBox="1">
            <a:spLocks/>
          </p:cNvSpPr>
          <p:nvPr/>
        </p:nvSpPr>
        <p:spPr bwMode="gray">
          <a:xfrm>
            <a:off x="2746177" y="2057400"/>
            <a:ext cx="2194560" cy="3969174"/>
          </a:xfrm>
          <a:prstGeom prst="rect">
            <a:avLst/>
          </a:prstGeom>
          <a:solidFill>
            <a:schemeClr val="accent4">
              <a:lumMod val="20000"/>
              <a:lumOff val="80000"/>
            </a:schemeClr>
          </a:solidFill>
        </p:spPr>
        <p:txBody>
          <a:bodyPr wrap="square" lIns="137160" tIns="137160" rIns="137160" bIns="137160" rtlCol="0">
            <a:normAutofit/>
          </a:bodyPr>
          <a:lstStyle/>
          <a:p>
            <a:pPr marL="0" indent="0">
              <a:spcBef>
                <a:spcPts val="0"/>
              </a:spcBef>
              <a:spcAft>
                <a:spcPts val="600"/>
              </a:spcAft>
              <a:buNone/>
            </a:pPr>
            <a:r>
              <a:rPr lang="en-US" sz="1000" b="1"/>
              <a:t>Project bonds (144A)</a:t>
            </a:r>
          </a:p>
          <a:p>
            <a:pPr>
              <a:spcBef>
                <a:spcPts val="0"/>
              </a:spcBef>
              <a:spcAft>
                <a:spcPts val="600"/>
              </a:spcAft>
            </a:pPr>
            <a:r>
              <a:rPr lang="en-US" sz="1000"/>
              <a:t>Private placement through 144A offerings:</a:t>
            </a:r>
          </a:p>
          <a:p>
            <a:pPr lvl="1">
              <a:spcBef>
                <a:spcPts val="0"/>
              </a:spcBef>
              <a:spcAft>
                <a:spcPts val="600"/>
              </a:spcAft>
            </a:pPr>
            <a:r>
              <a:rPr lang="en-US" sz="800"/>
              <a:t>Exempt from registration with the SEC if the purchasers are “qualified institutional buyers under the Securities Exchange Act of 1933</a:t>
            </a:r>
          </a:p>
          <a:p>
            <a:pPr>
              <a:spcBef>
                <a:spcPts val="0"/>
              </a:spcBef>
              <a:spcAft>
                <a:spcPts val="600"/>
              </a:spcAft>
            </a:pPr>
            <a:r>
              <a:rPr lang="en-US" sz="1000"/>
              <a:t>Amount raised disbursed at closing, leads to negative carry</a:t>
            </a:r>
          </a:p>
          <a:p>
            <a:pPr>
              <a:spcBef>
                <a:spcPts val="0"/>
              </a:spcBef>
              <a:spcAft>
                <a:spcPts val="600"/>
              </a:spcAft>
            </a:pPr>
            <a:r>
              <a:rPr lang="en-US" sz="1000"/>
              <a:t>Less restrictive covenants</a:t>
            </a:r>
          </a:p>
          <a:p>
            <a:pPr>
              <a:spcBef>
                <a:spcPts val="0"/>
              </a:spcBef>
              <a:spcAft>
                <a:spcPts val="600"/>
              </a:spcAft>
            </a:pPr>
            <a:r>
              <a:rPr lang="en-US" sz="1000"/>
              <a:t>Issued in relatively small amounts (making them ideal for smaller project financing)</a:t>
            </a:r>
          </a:p>
          <a:p>
            <a:pPr>
              <a:spcBef>
                <a:spcPts val="0"/>
              </a:spcBef>
              <a:spcAft>
                <a:spcPts val="600"/>
              </a:spcAft>
            </a:pPr>
            <a:r>
              <a:rPr lang="en-US" sz="1000"/>
              <a:t>Fixed rate with certainty </a:t>
            </a:r>
            <a:r>
              <a:rPr lang="en-US" sz="1000">
                <a:sym typeface="Wingdings" pitchFamily="2" charset="2"/>
              </a:rPr>
              <a:t> </a:t>
            </a:r>
            <a:r>
              <a:rPr lang="en-US" sz="1000"/>
              <a:t>removes the upside potential of floating rates that are available pursuant to commercial bank loans </a:t>
            </a:r>
          </a:p>
          <a:p>
            <a:pPr>
              <a:spcBef>
                <a:spcPts val="0"/>
              </a:spcBef>
              <a:spcAft>
                <a:spcPts val="600"/>
              </a:spcAft>
            </a:pPr>
            <a:r>
              <a:rPr lang="en-US" sz="1000"/>
              <a:t>Faster to execute </a:t>
            </a:r>
            <a:r>
              <a:rPr lang="en-US" sz="1000" err="1"/>
              <a:t>andless</a:t>
            </a:r>
            <a:r>
              <a:rPr lang="en-US" sz="1000"/>
              <a:t> inexpensive than BSL</a:t>
            </a:r>
          </a:p>
        </p:txBody>
      </p:sp>
      <p:sp>
        <p:nvSpPr>
          <p:cNvPr id="437" name="TextBox 436">
            <a:extLst>
              <a:ext uri="{FF2B5EF4-FFF2-40B4-BE49-F238E27FC236}">
                <a16:creationId xmlns:a16="http://schemas.microsoft.com/office/drawing/2014/main" id="{EAF0F171-2A89-C94C-ADA4-9DAB007F1F37}"/>
              </a:ext>
            </a:extLst>
          </p:cNvPr>
          <p:cNvSpPr txBox="1">
            <a:spLocks/>
          </p:cNvSpPr>
          <p:nvPr/>
        </p:nvSpPr>
        <p:spPr bwMode="gray">
          <a:xfrm>
            <a:off x="5027216" y="2057400"/>
            <a:ext cx="2194560" cy="3969174"/>
          </a:xfrm>
          <a:prstGeom prst="rect">
            <a:avLst/>
          </a:prstGeom>
          <a:solidFill>
            <a:schemeClr val="accent1">
              <a:lumMod val="20000"/>
              <a:lumOff val="80000"/>
            </a:schemeClr>
          </a:solidFill>
        </p:spPr>
        <p:txBody>
          <a:bodyPr wrap="square" lIns="137160" tIns="137160" rIns="137160" bIns="137160" rtlCol="0">
            <a:normAutofit/>
          </a:bodyPr>
          <a:lstStyle/>
          <a:p>
            <a:pPr marL="0" indent="0">
              <a:spcBef>
                <a:spcPts val="0"/>
              </a:spcBef>
              <a:spcAft>
                <a:spcPts val="600"/>
              </a:spcAft>
              <a:buNone/>
            </a:pPr>
            <a:r>
              <a:rPr lang="en-US" sz="1000" b="1"/>
              <a:t>Term loan B (TLB)</a:t>
            </a:r>
          </a:p>
          <a:p>
            <a:pPr>
              <a:spcBef>
                <a:spcPts val="0"/>
              </a:spcBef>
              <a:spcAft>
                <a:spcPts val="600"/>
              </a:spcAft>
            </a:pPr>
            <a:r>
              <a:rPr lang="en-US" sz="1000"/>
              <a:t>Shorter tenors and lower or delayed amortization, often with </a:t>
            </a:r>
            <a:r>
              <a:rPr lang="en-US" sz="1000" b="1"/>
              <a:t>bullet payments</a:t>
            </a:r>
            <a:r>
              <a:rPr lang="en-US" sz="1000"/>
              <a:t> due at maturity </a:t>
            </a:r>
          </a:p>
          <a:p>
            <a:pPr>
              <a:spcBef>
                <a:spcPts val="0"/>
              </a:spcBef>
              <a:spcAft>
                <a:spcPts val="600"/>
              </a:spcAft>
            </a:pPr>
            <a:r>
              <a:rPr lang="en-US" sz="1000"/>
              <a:t>Higher risk profiles and usually were non-investment grade</a:t>
            </a:r>
          </a:p>
          <a:p>
            <a:pPr>
              <a:spcBef>
                <a:spcPts val="0"/>
              </a:spcBef>
              <a:spcAft>
                <a:spcPts val="600"/>
              </a:spcAft>
            </a:pPr>
            <a:r>
              <a:rPr lang="en-US" sz="1000"/>
              <a:t>Terms and conditions less onerous than traditional project debt that amortized over a longer period </a:t>
            </a:r>
          </a:p>
          <a:p>
            <a:pPr>
              <a:spcBef>
                <a:spcPts val="0"/>
              </a:spcBef>
              <a:spcAft>
                <a:spcPts val="600"/>
              </a:spcAft>
            </a:pPr>
            <a:r>
              <a:rPr lang="en-US" sz="1000"/>
              <a:t>As a result of the subprime lending crisis and the subsequent credit crunch, TLB market all but disappeared</a:t>
            </a:r>
          </a:p>
        </p:txBody>
      </p:sp>
      <p:sp>
        <p:nvSpPr>
          <p:cNvPr id="438" name="TextBox 437">
            <a:extLst>
              <a:ext uri="{FF2B5EF4-FFF2-40B4-BE49-F238E27FC236}">
                <a16:creationId xmlns:a16="http://schemas.microsoft.com/office/drawing/2014/main" id="{04E48C9C-7688-7E36-FC55-575C405125D4}"/>
              </a:ext>
            </a:extLst>
          </p:cNvPr>
          <p:cNvSpPr txBox="1">
            <a:spLocks/>
          </p:cNvSpPr>
          <p:nvPr/>
        </p:nvSpPr>
        <p:spPr bwMode="gray">
          <a:xfrm>
            <a:off x="7308255" y="2057400"/>
            <a:ext cx="2194560" cy="3969174"/>
          </a:xfrm>
          <a:prstGeom prst="rect">
            <a:avLst/>
          </a:prstGeom>
          <a:solidFill>
            <a:schemeClr val="accent3">
              <a:lumMod val="20000"/>
              <a:lumOff val="80000"/>
            </a:schemeClr>
          </a:solidFill>
        </p:spPr>
        <p:txBody>
          <a:bodyPr wrap="square" lIns="137160" tIns="137160" rIns="137160" bIns="137160" rtlCol="0">
            <a:normAutofit/>
          </a:bodyPr>
          <a:lstStyle/>
          <a:p>
            <a:pPr marL="0" indent="0">
              <a:spcBef>
                <a:spcPts val="0"/>
              </a:spcBef>
              <a:spcAft>
                <a:spcPts val="600"/>
              </a:spcAft>
              <a:buNone/>
            </a:pPr>
            <a:r>
              <a:rPr lang="en-US" sz="1000" b="1"/>
              <a:t>Construction loans</a:t>
            </a:r>
          </a:p>
          <a:p>
            <a:pPr>
              <a:spcBef>
                <a:spcPts val="0"/>
              </a:spcBef>
              <a:spcAft>
                <a:spcPts val="600"/>
              </a:spcAft>
            </a:pPr>
            <a:r>
              <a:rPr lang="en-US" sz="1000"/>
              <a:t>Used only for the period in which the project is under construction</a:t>
            </a:r>
          </a:p>
          <a:p>
            <a:pPr>
              <a:spcBef>
                <a:spcPts val="0"/>
              </a:spcBef>
              <a:spcAft>
                <a:spcPts val="600"/>
              </a:spcAft>
            </a:pPr>
            <a:r>
              <a:rPr lang="en-US" sz="1000"/>
              <a:t>Interest rate can be higher vis-a-vis a term loan (reflecting increased risk to lenders during the construction period), but more frequent drawdowns of construction loans permitted</a:t>
            </a:r>
          </a:p>
          <a:p>
            <a:pPr>
              <a:spcBef>
                <a:spcPts val="0"/>
              </a:spcBef>
              <a:spcAft>
                <a:spcPts val="600"/>
              </a:spcAft>
            </a:pPr>
            <a:r>
              <a:rPr lang="en-US" sz="1000"/>
              <a:t>At the end of the construction loan availability period, construction loan usually converts to a term loan</a:t>
            </a:r>
          </a:p>
        </p:txBody>
      </p:sp>
      <p:sp>
        <p:nvSpPr>
          <p:cNvPr id="439" name="TextBox 438">
            <a:extLst>
              <a:ext uri="{FF2B5EF4-FFF2-40B4-BE49-F238E27FC236}">
                <a16:creationId xmlns:a16="http://schemas.microsoft.com/office/drawing/2014/main" id="{F08D7AF7-6268-6580-797A-D7F4F024C7D6}"/>
              </a:ext>
            </a:extLst>
          </p:cNvPr>
          <p:cNvSpPr txBox="1">
            <a:spLocks/>
          </p:cNvSpPr>
          <p:nvPr/>
        </p:nvSpPr>
        <p:spPr bwMode="gray">
          <a:xfrm>
            <a:off x="9589293" y="2057400"/>
            <a:ext cx="2194560" cy="3969174"/>
          </a:xfrm>
          <a:prstGeom prst="rect">
            <a:avLst/>
          </a:prstGeom>
          <a:solidFill>
            <a:schemeClr val="accent5">
              <a:lumMod val="20000"/>
              <a:lumOff val="80000"/>
            </a:schemeClr>
          </a:solidFill>
        </p:spPr>
        <p:txBody>
          <a:bodyPr wrap="square" lIns="137160" tIns="137160" rIns="137160" bIns="137160" rtlCol="0">
            <a:normAutofit/>
          </a:bodyPr>
          <a:lstStyle/>
          <a:p>
            <a:pPr marL="0" indent="0">
              <a:spcBef>
                <a:spcPts val="0"/>
              </a:spcBef>
              <a:spcAft>
                <a:spcPts val="600"/>
              </a:spcAft>
              <a:buNone/>
            </a:pPr>
            <a:r>
              <a:rPr lang="en-US" sz="1000" b="1" dirty="0"/>
              <a:t>Working capital loans</a:t>
            </a:r>
          </a:p>
          <a:p>
            <a:pPr>
              <a:spcBef>
                <a:spcPts val="0"/>
              </a:spcBef>
              <a:spcAft>
                <a:spcPts val="600"/>
              </a:spcAft>
            </a:pPr>
            <a:r>
              <a:rPr lang="en-US" sz="1000" dirty="0"/>
              <a:t>Primarily for ordinary course expenses such as inventory purchases</a:t>
            </a:r>
          </a:p>
          <a:p>
            <a:pPr>
              <a:spcBef>
                <a:spcPts val="0"/>
              </a:spcBef>
              <a:spcAft>
                <a:spcPts val="600"/>
              </a:spcAft>
            </a:pPr>
            <a:r>
              <a:rPr lang="en-US" sz="1000" dirty="0"/>
              <a:t>Sized smaller than construction or term loans and subject to a maximum available amount tied to the value of a project company’s inventory and cash (often 80%)</a:t>
            </a:r>
          </a:p>
          <a:p>
            <a:pPr>
              <a:spcBef>
                <a:spcPts val="0"/>
              </a:spcBef>
              <a:spcAft>
                <a:spcPts val="600"/>
              </a:spcAft>
            </a:pPr>
            <a:r>
              <a:rPr lang="en-US" sz="1000" dirty="0"/>
              <a:t>Usually revolving in nature, meaning amounts borrowed can be reborrowed once they are repaid</a:t>
            </a:r>
          </a:p>
        </p:txBody>
      </p:sp>
      <p:grpSp>
        <p:nvGrpSpPr>
          <p:cNvPr id="5" name="Group 4">
            <a:extLst>
              <a:ext uri="{FF2B5EF4-FFF2-40B4-BE49-F238E27FC236}">
                <a16:creationId xmlns:a16="http://schemas.microsoft.com/office/drawing/2014/main" id="{95ADDDF7-15B9-45D5-D393-3143E01CFD92}"/>
              </a:ext>
            </a:extLst>
          </p:cNvPr>
          <p:cNvGrpSpPr/>
          <p:nvPr/>
        </p:nvGrpSpPr>
        <p:grpSpPr>
          <a:xfrm>
            <a:off x="329184" y="1554480"/>
            <a:ext cx="11436096" cy="288219"/>
            <a:chOff x="329184" y="1554480"/>
            <a:chExt cx="7963916" cy="288219"/>
          </a:xfrm>
        </p:grpSpPr>
        <p:sp>
          <p:nvSpPr>
            <p:cNvPr id="2" name="btfpColumnHeaderBoxText334488">
              <a:extLst>
                <a:ext uri="{FF2B5EF4-FFF2-40B4-BE49-F238E27FC236}">
                  <a16:creationId xmlns:a16="http://schemas.microsoft.com/office/drawing/2014/main" id="{9C72FE60-EDAA-A3CB-B775-ED00308DA27D}"/>
                </a:ext>
              </a:extLst>
            </p:cNvPr>
            <p:cNvSpPr txBox="1"/>
            <p:nvPr/>
          </p:nvSpPr>
          <p:spPr bwMode="gray">
            <a:xfrm>
              <a:off x="329184" y="1554480"/>
              <a:ext cx="3888517" cy="288219"/>
            </a:xfrm>
            <a:prstGeom prst="rect">
              <a:avLst/>
            </a:prstGeom>
            <a:noFill/>
          </p:spPr>
          <p:txBody>
            <a:bodyPr vert="horz" wrap="square" lIns="36036" tIns="36036" rIns="36036" bIns="36036" rtlCol="0" anchor="b">
              <a:spAutoFit/>
            </a:bodyPr>
            <a:lstStyle/>
            <a:p>
              <a:pPr marL="0" indent="0">
                <a:spcBef>
                  <a:spcPts val="0"/>
                </a:spcBef>
                <a:buNone/>
              </a:pPr>
              <a:r>
                <a:rPr lang="en-US" sz="1400" b="1" dirty="0">
                  <a:solidFill>
                    <a:srgbClr val="000000"/>
                  </a:solidFill>
                </a:rPr>
                <a:t>Options for utility project to raise debt</a:t>
              </a:r>
            </a:p>
          </p:txBody>
        </p:sp>
        <p:cxnSp>
          <p:nvCxnSpPr>
            <p:cNvPr id="3" name="Straight Connector 2">
              <a:extLst>
                <a:ext uri="{FF2B5EF4-FFF2-40B4-BE49-F238E27FC236}">
                  <a16:creationId xmlns:a16="http://schemas.microsoft.com/office/drawing/2014/main" id="{CD1F9026-8E4F-E5EE-0367-FC784D72CC80}"/>
                </a:ext>
              </a:extLst>
            </p:cNvPr>
            <p:cNvCxnSpPr>
              <a:cxnSpLocks/>
            </p:cNvCxnSpPr>
            <p:nvPr/>
          </p:nvCxnSpPr>
          <p:spPr bwMode="gray">
            <a:xfrm>
              <a:off x="329184" y="1842699"/>
              <a:ext cx="7963916" cy="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759304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0AE05-56ED-863E-E32F-11B8B4141761}"/>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6B6D3AA1-37BA-641E-F109-E3F5C1EBDCB0}"/>
              </a:ext>
            </a:extLst>
          </p:cNvPr>
          <p:cNvGraphicFramePr>
            <a:graphicFrameLocks/>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592" imgH="591" progId="TCLayout.ActiveDocument.1">
                  <p:embed/>
                </p:oleObj>
              </mc:Choice>
              <mc:Fallback>
                <p:oleObj name="think-cell Slide" r:id="rId30" imgW="592" imgH="591" progId="TCLayout.ActiveDocument.1">
                  <p:embed/>
                  <p:pic>
                    <p:nvPicPr>
                      <p:cNvPr id="7" name="think-cell data - do not delete" hidden="1">
                        <a:extLst>
                          <a:ext uri="{FF2B5EF4-FFF2-40B4-BE49-F238E27FC236}">
                            <a16:creationId xmlns:a16="http://schemas.microsoft.com/office/drawing/2014/main" id="{6B6D3AA1-37BA-641E-F109-E3F5C1EBDCB0}"/>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97AB18A6-FB83-1427-8EF8-FD3C81F28305}"/>
              </a:ext>
            </a:extLst>
          </p:cNvPr>
          <p:cNvSpPr>
            <a:spLocks noGrp="1"/>
          </p:cNvSpPr>
          <p:nvPr>
            <p:ph type="title"/>
          </p:nvPr>
        </p:nvSpPr>
        <p:spPr/>
        <p:txBody>
          <a:bodyPr vert="horz" rIns="91440">
            <a:noAutofit/>
          </a:bodyPr>
          <a:lstStyle/>
          <a:p>
            <a:r>
              <a:rPr lang="en-US" dirty="0"/>
              <a:t>Utility-scale solar and wind cheaper than fossil fuels, while battery storage is closing the gap fast</a:t>
            </a:r>
          </a:p>
        </p:txBody>
      </p:sp>
      <p:grpSp>
        <p:nvGrpSpPr>
          <p:cNvPr id="255" name="btfpColumnHeaderBox399874">
            <a:extLst>
              <a:ext uri="{FF2B5EF4-FFF2-40B4-BE49-F238E27FC236}">
                <a16:creationId xmlns:a16="http://schemas.microsoft.com/office/drawing/2014/main" id="{88E0ED55-10FB-AA2D-193B-53ADB98C6954}"/>
              </a:ext>
            </a:extLst>
          </p:cNvPr>
          <p:cNvGrpSpPr/>
          <p:nvPr>
            <p:custDataLst>
              <p:tags r:id="rId3"/>
            </p:custDataLst>
          </p:nvPr>
        </p:nvGrpSpPr>
        <p:grpSpPr>
          <a:xfrm>
            <a:off x="329185" y="1554480"/>
            <a:ext cx="8136635" cy="288219"/>
            <a:chOff x="8951913" y="1582174"/>
            <a:chExt cx="1782013" cy="288219"/>
          </a:xfrm>
        </p:grpSpPr>
        <p:sp>
          <p:nvSpPr>
            <p:cNvPr id="256" name="btfpColumnHeaderBoxText399874">
              <a:extLst>
                <a:ext uri="{FF2B5EF4-FFF2-40B4-BE49-F238E27FC236}">
                  <a16:creationId xmlns:a16="http://schemas.microsoft.com/office/drawing/2014/main" id="{0618E40A-CB50-636B-E1AB-7C562978EE4B}"/>
                </a:ext>
              </a:extLst>
            </p:cNvPr>
            <p:cNvSpPr txBox="1"/>
            <p:nvPr/>
          </p:nvSpPr>
          <p:spPr bwMode="gray">
            <a:xfrm>
              <a:off x="8951914" y="1582174"/>
              <a:ext cx="1782012" cy="288219"/>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dirty="0" err="1">
                  <a:ln>
                    <a:noFill/>
                  </a:ln>
                  <a:solidFill>
                    <a:srgbClr val="000000"/>
                  </a:solidFill>
                  <a:effectLst/>
                  <a:uLnTx/>
                  <a:uFillTx/>
                  <a:latin typeface="Arial"/>
                  <a:ea typeface="+mn-ea"/>
                  <a:cs typeface="+mn-cs"/>
                </a:rPr>
                <a:t>Levelized</a:t>
              </a:r>
              <a:r>
                <a:rPr kumimoji="0" lang="en-US" sz="1400" b="1" i="0" u="none" strike="noStrike" kern="1200" cap="none" spc="0" normalizeH="0" baseline="0" noProof="0" dirty="0">
                  <a:ln>
                    <a:noFill/>
                  </a:ln>
                  <a:solidFill>
                    <a:srgbClr val="000000"/>
                  </a:solidFill>
                  <a:effectLst/>
                  <a:uLnTx/>
                  <a:uFillTx/>
                  <a:latin typeface="Arial"/>
                  <a:ea typeface="+mn-ea"/>
                  <a:cs typeface="+mn-cs"/>
                </a:rPr>
                <a:t> cost of electricity (LCOE) &amp; storage (LCOS) ($USD/MWh)</a:t>
              </a:r>
              <a:endParaRPr kumimoji="0" lang="en-US" sz="1400" b="1" i="0" u="none" strike="noStrike" kern="1200" cap="none" spc="0" normalizeH="0" baseline="0" noProof="0" dirty="0">
                <a:ln>
                  <a:noFill/>
                </a:ln>
                <a:solidFill>
                  <a:srgbClr val="000000"/>
                </a:solidFill>
                <a:effectLst/>
                <a:uLnTx/>
                <a:uFillTx/>
                <a:latin typeface="Arial"/>
                <a:ea typeface="+mn-ea"/>
                <a:cs typeface="Arial"/>
              </a:endParaRPr>
            </a:p>
          </p:txBody>
        </p:sp>
        <p:cxnSp>
          <p:nvCxnSpPr>
            <p:cNvPr id="257" name="btfpColumnHeaderBoxLine399874">
              <a:extLst>
                <a:ext uri="{FF2B5EF4-FFF2-40B4-BE49-F238E27FC236}">
                  <a16:creationId xmlns:a16="http://schemas.microsoft.com/office/drawing/2014/main" id="{2B191C5B-7B2F-2F32-8EEB-4930427925E1}"/>
                </a:ext>
              </a:extLst>
            </p:cNvPr>
            <p:cNvCxnSpPr>
              <a:cxnSpLocks/>
            </p:cNvCxnSpPr>
            <p:nvPr/>
          </p:nvCxnSpPr>
          <p:spPr bwMode="gray">
            <a:xfrm>
              <a:off x="8951913" y="1856232"/>
              <a:ext cx="1782013" cy="14161"/>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59" name="TextBox 8">
            <a:extLst>
              <a:ext uri="{FF2B5EF4-FFF2-40B4-BE49-F238E27FC236}">
                <a16:creationId xmlns:a16="http://schemas.microsoft.com/office/drawing/2014/main" id="{51508958-9597-902C-8F63-5C85B7153DC6}"/>
              </a:ext>
            </a:extLst>
          </p:cNvPr>
          <p:cNvSpPr txBox="1"/>
          <p:nvPr/>
        </p:nvSpPr>
        <p:spPr bwMode="gray">
          <a:xfrm>
            <a:off x="8968087" y="1550506"/>
            <a:ext cx="2889250" cy="3970318"/>
          </a:xfrm>
          <a:prstGeom prst="rect">
            <a:avLst/>
          </a:prstGeom>
          <a:solidFill>
            <a:srgbClr val="E3E8EE"/>
          </a:solidFill>
        </p:spPr>
        <p:txBody>
          <a:bodyPr wrap="square" lIns="146304" tIns="137160" rIns="274320" bIns="137160" rtlCol="0" anchor="t">
            <a:spAutoFit/>
          </a:bodyPr>
          <a:lstStyle/>
          <a:p>
            <a:pPr marL="0" marR="0" lvl="0" indent="0" algn="l" defTabSz="711200" rtl="0" eaLnBrk="1" fontAlgn="auto" latinLnBrk="0" hangingPunct="1">
              <a:lnSpc>
                <a:spcPct val="100000"/>
              </a:lnSpc>
              <a:spcBef>
                <a:spcPts val="600"/>
              </a:spcBef>
              <a:spcAft>
                <a:spcPts val="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Observations</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a:p>
            <a:pPr marL="171450" marR="0" lvl="0" indent="-171450" algn="l" defTabSz="711200" rtl="0" eaLnBrk="1" fontAlgn="auto" latinLnBrk="0" hangingPunct="1">
              <a:lnSpc>
                <a:spcPct val="100000"/>
              </a:lnSpc>
              <a:spcBef>
                <a:spcPts val="600"/>
              </a:spcBef>
              <a:spcAft>
                <a:spcPts val="0"/>
              </a:spcAft>
              <a:buClrTx/>
              <a:buSzTx/>
              <a:buFont typeface="Arial,Sans-Serif" panose="020B0604020202020204" pitchFamily="34" charset="0"/>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Arial"/>
              </a:rPr>
              <a:t>Solar photovoltaic (PV) prices dropped ~80% since 2009, </a:t>
            </a:r>
            <a:r>
              <a:rPr kumimoji="0" lang="en-US" sz="1050" b="0" i="0" u="none" strike="noStrike" kern="1200" cap="none" spc="0" normalizeH="0" baseline="0" noProof="0" dirty="0">
                <a:ln>
                  <a:noFill/>
                </a:ln>
                <a:solidFill>
                  <a:srgbClr val="000000"/>
                </a:solidFill>
                <a:effectLst/>
                <a:uLnTx/>
                <a:uFillTx/>
                <a:latin typeface="Arial"/>
                <a:ea typeface="+mn-ea"/>
                <a:cs typeface="Arial"/>
              </a:rPr>
              <a:t>wind by ~50%; lithium-ion battery costs dropped by ~90% since 2013.</a:t>
            </a:r>
          </a:p>
          <a:p>
            <a:pPr marL="356235" marR="0" lvl="1" indent="-177800" algn="l" defTabSz="711200" rtl="0" eaLnBrk="1" fontAlgn="auto" latinLnBrk="0" hangingPunct="1">
              <a:lnSpc>
                <a:spcPct val="100000"/>
              </a:lnSpc>
              <a:spcBef>
                <a:spcPts val="600"/>
              </a:spcBef>
              <a:spcAft>
                <a:spcPts val="0"/>
              </a:spcAft>
              <a:buClrTx/>
              <a:buSzTx/>
              <a:buFont typeface="Arial,Sans-Serif"/>
              <a:buChar char="−"/>
              <a:tabLst/>
              <a:defRPr/>
            </a:pPr>
            <a:r>
              <a:rPr kumimoji="0" lang="en-US" sz="850" b="0" i="0" u="none" strike="noStrike" kern="1200" cap="none" spc="0" normalizeH="0" baseline="0" noProof="0" dirty="0">
                <a:ln>
                  <a:noFill/>
                </a:ln>
                <a:solidFill>
                  <a:srgbClr val="000000"/>
                </a:solidFill>
                <a:effectLst/>
                <a:uLnTx/>
                <a:uFillTx/>
                <a:latin typeface="Arial"/>
                <a:ea typeface="+mn-ea"/>
                <a:cs typeface="Arial"/>
              </a:rPr>
              <a:t>Continued PV price drop primarily driven by </a:t>
            </a:r>
            <a:r>
              <a:rPr kumimoji="0" lang="en-US" sz="850" b="1" i="0" u="none" strike="noStrike" kern="1200" cap="none" spc="0" normalizeH="0" baseline="0" noProof="0" dirty="0">
                <a:ln>
                  <a:noFill/>
                </a:ln>
                <a:solidFill>
                  <a:srgbClr val="000000"/>
                </a:solidFill>
                <a:effectLst/>
                <a:uLnTx/>
                <a:uFillTx/>
                <a:latin typeface="Arial"/>
                <a:ea typeface="+mn-ea"/>
                <a:cs typeface="Arial"/>
              </a:rPr>
              <a:t>improvements in module efficiency </a:t>
            </a:r>
            <a:r>
              <a:rPr kumimoji="0" lang="en-US" sz="850" b="0" i="0" u="none" strike="noStrike" kern="1200" cap="none" spc="0" normalizeH="0" baseline="0" noProof="0" dirty="0">
                <a:ln>
                  <a:noFill/>
                </a:ln>
                <a:solidFill>
                  <a:srgbClr val="000000"/>
                </a:solidFill>
                <a:effectLst/>
                <a:uLnTx/>
                <a:uFillTx/>
                <a:latin typeface="Arial"/>
                <a:ea typeface="+mn-ea"/>
                <a:cs typeface="Arial"/>
              </a:rPr>
              <a:t>and </a:t>
            </a:r>
            <a:r>
              <a:rPr kumimoji="0" lang="en-US" sz="850" b="1" i="0" u="none" strike="noStrike" kern="1200" cap="none" spc="0" normalizeH="0" baseline="0" noProof="0" dirty="0">
                <a:ln>
                  <a:noFill/>
                </a:ln>
                <a:solidFill>
                  <a:srgbClr val="000000"/>
                </a:solidFill>
                <a:effectLst/>
                <a:uLnTx/>
                <a:uFillTx/>
                <a:latin typeface="Arial"/>
                <a:ea typeface="+mn-ea"/>
                <a:cs typeface="Arial"/>
              </a:rPr>
              <a:t>economies of scale.</a:t>
            </a:r>
            <a:endParaRPr kumimoji="0" lang="en-US" sz="850" b="0" i="0" u="none" strike="noStrike" kern="1200" cap="none" spc="0" normalizeH="0" baseline="0" noProof="0" dirty="0">
              <a:ln>
                <a:noFill/>
              </a:ln>
              <a:solidFill>
                <a:srgbClr val="000000"/>
              </a:solidFill>
              <a:effectLst/>
              <a:uLnTx/>
              <a:uFillTx/>
              <a:latin typeface="Arial"/>
              <a:ea typeface="+mn-ea"/>
              <a:cs typeface="Arial"/>
            </a:endParaRPr>
          </a:p>
          <a:p>
            <a:pPr marL="356235" marR="0" lvl="1" indent="-177800" algn="l" defTabSz="711200" rtl="0" eaLnBrk="1" fontAlgn="auto" latinLnBrk="0" hangingPunct="1">
              <a:lnSpc>
                <a:spcPct val="100000"/>
              </a:lnSpc>
              <a:spcBef>
                <a:spcPts val="600"/>
              </a:spcBef>
              <a:spcAft>
                <a:spcPts val="0"/>
              </a:spcAft>
              <a:buClrTx/>
              <a:buSzTx/>
              <a:buFont typeface="Arial,Sans-Serif"/>
              <a:buChar char="−"/>
              <a:tabLst/>
              <a:defRPr/>
            </a:pPr>
            <a:r>
              <a:rPr kumimoji="0" lang="en-US" sz="850" b="1" i="0" u="none" strike="noStrike" kern="1200" cap="none" spc="0" normalizeH="0" baseline="0" noProof="0" dirty="0">
                <a:ln>
                  <a:noFill/>
                </a:ln>
                <a:solidFill>
                  <a:srgbClr val="000000"/>
                </a:solidFill>
                <a:effectLst/>
                <a:uLnTx/>
                <a:uFillTx/>
                <a:latin typeface="Arial"/>
                <a:ea typeface="+mn-ea"/>
                <a:cs typeface="Arial"/>
              </a:rPr>
              <a:t>Onshore wind </a:t>
            </a:r>
            <a:r>
              <a:rPr kumimoji="0" lang="en-US" sz="850" b="0" i="0" u="none" strike="noStrike" kern="1200" cap="none" spc="0" normalizeH="0" baseline="0" noProof="0" dirty="0">
                <a:ln>
                  <a:noFill/>
                </a:ln>
                <a:solidFill>
                  <a:srgbClr val="000000"/>
                </a:solidFill>
                <a:effectLst/>
                <a:uLnTx/>
                <a:uFillTx/>
                <a:latin typeface="Arial"/>
                <a:ea typeface="+mn-ea"/>
                <a:cs typeface="Arial"/>
              </a:rPr>
              <a:t>cheapest renewable for the longest, </a:t>
            </a:r>
            <a:r>
              <a:rPr kumimoji="0" lang="en-US" sz="850" b="1" i="0" u="none" strike="noStrike" kern="1200" cap="none" spc="0" normalizeH="0" baseline="0" noProof="0" dirty="0">
                <a:ln>
                  <a:noFill/>
                </a:ln>
                <a:solidFill>
                  <a:srgbClr val="000000"/>
                </a:solidFill>
                <a:effectLst/>
                <a:uLnTx/>
                <a:uFillTx/>
                <a:latin typeface="Arial"/>
                <a:ea typeface="+mn-ea"/>
                <a:cs typeface="Arial"/>
              </a:rPr>
              <a:t>now tied with PV</a:t>
            </a:r>
            <a:r>
              <a:rPr kumimoji="0" lang="en-US" sz="850" b="0" i="0" u="none" strike="noStrike" kern="1200" cap="none" spc="0" normalizeH="0" baseline="0" noProof="0" dirty="0">
                <a:ln>
                  <a:noFill/>
                </a:ln>
                <a:solidFill>
                  <a:srgbClr val="000000"/>
                </a:solidFill>
                <a:effectLst/>
                <a:uLnTx/>
                <a:uFillTx/>
                <a:latin typeface="Arial"/>
                <a:ea typeface="+mn-ea"/>
                <a:cs typeface="Arial"/>
              </a:rPr>
              <a:t>.</a:t>
            </a:r>
          </a:p>
          <a:p>
            <a:pPr marL="356235" marR="0" lvl="1" indent="-177800" algn="l" defTabSz="711200" rtl="0" eaLnBrk="1" fontAlgn="auto" latinLnBrk="0" hangingPunct="1">
              <a:lnSpc>
                <a:spcPct val="100000"/>
              </a:lnSpc>
              <a:spcBef>
                <a:spcPts val="600"/>
              </a:spcBef>
              <a:spcAft>
                <a:spcPts val="0"/>
              </a:spcAft>
              <a:buClrTx/>
              <a:buSzTx/>
              <a:buFont typeface="Arial,Sans-Serif"/>
              <a:buChar char="−"/>
              <a:tabLst/>
              <a:defRPr/>
            </a:pPr>
            <a:r>
              <a:rPr kumimoji="0" lang="en-US" sz="850" b="0" i="0" u="none" strike="noStrike" kern="1200" cap="none" spc="0" normalizeH="0" baseline="0" noProof="0" dirty="0">
                <a:ln>
                  <a:noFill/>
                </a:ln>
                <a:solidFill>
                  <a:srgbClr val="000000"/>
                </a:solidFill>
                <a:effectLst/>
                <a:uLnTx/>
                <a:uFillTx/>
                <a:latin typeface="Arial"/>
                <a:ea typeface="+mn-ea"/>
                <a:cs typeface="Arial"/>
              </a:rPr>
              <a:t>Average lithium-ion </a:t>
            </a:r>
            <a:r>
              <a:rPr kumimoji="0" lang="en-US" sz="850" b="1" i="0" u="none" strike="noStrike" kern="1200" cap="none" spc="0" normalizeH="0" baseline="0" noProof="0" dirty="0">
                <a:ln>
                  <a:noFill/>
                </a:ln>
                <a:solidFill>
                  <a:srgbClr val="000000"/>
                </a:solidFill>
                <a:effectLst/>
                <a:uLnTx/>
                <a:uFillTx/>
                <a:latin typeface="Arial"/>
                <a:ea typeface="+mn-ea"/>
                <a:cs typeface="Arial"/>
              </a:rPr>
              <a:t>battery costs rose ~20% in 2026, still 20% below 2024.</a:t>
            </a:r>
            <a:endParaRPr kumimoji="0" lang="en-US" sz="850" b="0" i="0" u="none" strike="noStrike" kern="1200" cap="none" spc="0" normalizeH="0" baseline="0" noProof="0" dirty="0">
              <a:ln>
                <a:noFill/>
              </a:ln>
              <a:solidFill>
                <a:srgbClr val="000000"/>
              </a:solidFill>
              <a:effectLst/>
              <a:uLnTx/>
              <a:uFillTx/>
              <a:latin typeface="Arial"/>
              <a:ea typeface="+mn-ea"/>
              <a:cs typeface="Arial"/>
            </a:endParaRPr>
          </a:p>
          <a:p>
            <a:pPr marL="171450" marR="0" lvl="0" indent="-171450" algn="l" defTabSz="711200" rtl="0" eaLnBrk="1" fontAlgn="auto" latinLnBrk="0" hangingPunct="1">
              <a:lnSpc>
                <a:spcPct val="100000"/>
              </a:lnSpc>
              <a:spcBef>
                <a:spcPts val="600"/>
              </a:spcBef>
              <a:spcAft>
                <a:spcPts val="0"/>
              </a:spcAft>
              <a:buClrTx/>
              <a:buSzTx/>
              <a:buFont typeface="Arial,Sans-Serif" panose="020B0604020202020204" pitchFamily="34" charset="0"/>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Arial"/>
              </a:rPr>
              <a:t>Gas combined cycle </a:t>
            </a:r>
            <a:r>
              <a:rPr kumimoji="0" lang="en-US" sz="1050" b="0" i="0" u="none" strike="noStrike" kern="1200" cap="none" spc="0" normalizeH="0" baseline="0" noProof="0" dirty="0">
                <a:ln>
                  <a:noFill/>
                </a:ln>
                <a:solidFill>
                  <a:srgbClr val="000000"/>
                </a:solidFill>
                <a:effectLst/>
                <a:uLnTx/>
                <a:uFillTx/>
                <a:latin typeface="Arial"/>
                <a:ea typeface="+mn-ea"/>
                <a:cs typeface="Arial"/>
              </a:rPr>
              <a:t>power plants </a:t>
            </a:r>
            <a:r>
              <a:rPr kumimoji="0" lang="en-US" sz="1050" b="1" i="0" u="none" strike="noStrike" kern="1200" cap="none" spc="0" normalizeH="0" baseline="0" noProof="0" dirty="0">
                <a:ln>
                  <a:noFill/>
                </a:ln>
                <a:solidFill>
                  <a:srgbClr val="000000"/>
                </a:solidFill>
                <a:effectLst/>
                <a:uLnTx/>
                <a:uFillTx/>
                <a:latin typeface="Arial"/>
                <a:ea typeface="+mn-ea"/>
                <a:cs typeface="Arial"/>
              </a:rPr>
              <a:t>cheaper than coal</a:t>
            </a:r>
            <a:r>
              <a:rPr kumimoji="0" lang="en-US" sz="1050" b="0" i="0" u="none" strike="noStrike" kern="1200" cap="none" spc="0" normalizeH="0" baseline="0" noProof="0" dirty="0">
                <a:ln>
                  <a:noFill/>
                </a:ln>
                <a:solidFill>
                  <a:srgbClr val="000000"/>
                </a:solidFill>
                <a:effectLst/>
                <a:uLnTx/>
                <a:uFillTx/>
                <a:latin typeface="Arial"/>
                <a:ea typeface="+mn-ea"/>
                <a:cs typeface="Arial"/>
              </a:rPr>
              <a:t>, more expensive than both solar and wind.</a:t>
            </a:r>
          </a:p>
          <a:p>
            <a:pPr marL="356235" marR="0" lvl="1" indent="-177800" algn="l" defTabSz="711200" rtl="0" eaLnBrk="1" fontAlgn="auto" latinLnBrk="0" hangingPunct="1">
              <a:lnSpc>
                <a:spcPct val="100000"/>
              </a:lnSpc>
              <a:spcBef>
                <a:spcPts val="600"/>
              </a:spcBef>
              <a:spcAft>
                <a:spcPts val="0"/>
              </a:spcAft>
              <a:buClrTx/>
              <a:buSzTx/>
              <a:buFont typeface="Arial,Sans-Serif"/>
              <a:buChar char="−"/>
              <a:tabLst/>
              <a:defRPr/>
            </a:pPr>
            <a:r>
              <a:rPr kumimoji="0" lang="en-US" sz="850" b="0" i="0" u="none" strike="noStrike" kern="1200" cap="none" spc="0" normalizeH="0" baseline="0" noProof="0" dirty="0">
                <a:ln>
                  <a:noFill/>
                </a:ln>
                <a:solidFill>
                  <a:srgbClr val="000000"/>
                </a:solidFill>
                <a:effectLst/>
                <a:uLnTx/>
                <a:uFillTx/>
                <a:latin typeface="Arial"/>
                <a:ea typeface="+mn-ea"/>
                <a:cs typeface="Arial"/>
              </a:rPr>
              <a:t>Rapid scale-up of utility-scale batteries “killer app” to replace gas on grid.</a:t>
            </a:r>
          </a:p>
          <a:p>
            <a:pPr marL="356235" marR="0" lvl="1" indent="-177800" algn="l" defTabSz="711200" rtl="0" eaLnBrk="1" fontAlgn="auto" latinLnBrk="0" hangingPunct="1">
              <a:lnSpc>
                <a:spcPct val="100000"/>
              </a:lnSpc>
              <a:spcBef>
                <a:spcPts val="600"/>
              </a:spcBef>
              <a:spcAft>
                <a:spcPts val="0"/>
              </a:spcAft>
              <a:buClrTx/>
              <a:buSzTx/>
              <a:buFont typeface="Arial,Sans-Serif"/>
              <a:buChar char="−"/>
              <a:tabLst/>
              <a:defRPr/>
            </a:pPr>
            <a:r>
              <a:rPr kumimoji="0" lang="en-US" sz="850" b="1" i="0" u="none" strike="noStrike" kern="1200" cap="none" spc="0" normalizeH="0" baseline="0" noProof="0" dirty="0">
                <a:ln>
                  <a:noFill/>
                </a:ln>
                <a:solidFill>
                  <a:srgbClr val="000000"/>
                </a:solidFill>
                <a:effectLst/>
                <a:uLnTx/>
                <a:uFillTx/>
                <a:latin typeface="Arial"/>
                <a:ea typeface="+mn-ea"/>
                <a:cs typeface="Arial"/>
              </a:rPr>
              <a:t>Battery prices expected to continue falling </a:t>
            </a:r>
            <a:r>
              <a:rPr kumimoji="0" lang="en-US" sz="850" b="0" i="0" u="none" strike="noStrike" kern="1200" cap="none" spc="0" normalizeH="0" baseline="0" noProof="0" dirty="0">
                <a:ln>
                  <a:noFill/>
                </a:ln>
                <a:solidFill>
                  <a:srgbClr val="000000"/>
                </a:solidFill>
                <a:effectLst/>
                <a:uLnTx/>
                <a:uFillTx/>
                <a:latin typeface="Arial"/>
                <a:ea typeface="+mn-ea"/>
                <a:cs typeface="Arial"/>
              </a:rPr>
              <a:t>due to cell manufacturing overcapacity, economies of scale, and switch to lower-cost lithium-iron-phosphate (LFP) batteries.</a:t>
            </a:r>
          </a:p>
        </p:txBody>
      </p:sp>
      <p:sp>
        <p:nvSpPr>
          <p:cNvPr id="141" name="TextBox 140">
            <a:extLst>
              <a:ext uri="{FF2B5EF4-FFF2-40B4-BE49-F238E27FC236}">
                <a16:creationId xmlns:a16="http://schemas.microsoft.com/office/drawing/2014/main" id="{5684421A-116C-B701-816C-9CD6D02F1338}"/>
              </a:ext>
            </a:extLst>
          </p:cNvPr>
          <p:cNvSpPr txBox="1"/>
          <p:nvPr/>
        </p:nvSpPr>
        <p:spPr bwMode="gray">
          <a:xfrm>
            <a:off x="329186" y="6432768"/>
            <a:ext cx="8771784" cy="369332"/>
          </a:xfrm>
          <a:prstGeom prst="rect">
            <a:avLst/>
          </a:prstGeom>
          <a:noFill/>
        </p:spPr>
        <p:txBody>
          <a:bodyPr wrap="square" lIns="0" tIns="0" rIns="0" bIns="0" rtlCol="0" anchor="t">
            <a:spAutoFit/>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Lazard,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2"/>
              </a:rPr>
              <a:t>LCOE+</a:t>
            </a:r>
            <a:r>
              <a:rPr kumimoji="0" lang="en-US" sz="800" b="0" i="0" u="none" strike="noStrike" kern="1200" cap="none" spc="0" normalizeH="0" baseline="0" noProof="0" dirty="0">
                <a:ln>
                  <a:noFill/>
                </a:ln>
                <a:solidFill>
                  <a:srgbClr val="000000"/>
                </a:solidFill>
                <a:effectLst/>
                <a:uLnTx/>
                <a:uFillTx/>
                <a:latin typeface="Arial"/>
                <a:ea typeface="+mn-ea"/>
                <a:cs typeface="+mn-cs"/>
              </a:rPr>
              <a:t> (2026);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3"/>
              </a:rPr>
              <a:t>Our World in Data</a:t>
            </a:r>
            <a:r>
              <a:rPr kumimoji="0" lang="en-US" sz="800" b="0" i="0" u="none" strike="noStrike" kern="1200" cap="none" spc="0" normalizeH="0" baseline="0" noProof="0" dirty="0">
                <a:ln>
                  <a:noFill/>
                </a:ln>
                <a:solidFill>
                  <a:srgbClr val="000000"/>
                </a:solidFill>
                <a:effectLst/>
                <a:uLnTx/>
                <a:uFillTx/>
                <a:latin typeface="Arial"/>
                <a:ea typeface="+mn-ea"/>
                <a:cs typeface="+mn-cs"/>
              </a:rPr>
              <a:t> (2025); Energy Institute,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4"/>
              </a:rPr>
              <a:t>Statistical Review of World Energy</a:t>
            </a:r>
            <a:r>
              <a:rPr kumimoji="0" lang="en-US" sz="800" b="0" i="0" u="none" strike="noStrike" kern="1200" cap="none" spc="0" normalizeH="0" baseline="0" noProof="0" dirty="0">
                <a:ln>
                  <a:noFill/>
                </a:ln>
                <a:solidFill>
                  <a:srgbClr val="000000"/>
                </a:solidFill>
                <a:effectLst/>
                <a:uLnTx/>
                <a:uFillTx/>
                <a:latin typeface="Arial"/>
                <a:ea typeface="+mn-ea"/>
                <a:cs typeface="+mn-cs"/>
              </a:rPr>
              <a:t> (2024); BNEF,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5"/>
              </a:rPr>
              <a:t>Battery Price Survey </a:t>
            </a:r>
            <a:r>
              <a:rPr kumimoji="0" lang="en-US" sz="800" b="0" i="0" u="none" strike="noStrike" kern="1200" cap="none" spc="0" normalizeH="0" baseline="0" noProof="0" dirty="0">
                <a:ln>
                  <a:noFill/>
                </a:ln>
                <a:solidFill>
                  <a:srgbClr val="000000"/>
                </a:solidFill>
                <a:effectLst/>
                <a:uLnTx/>
                <a:uFillTx/>
                <a:latin typeface="Arial"/>
                <a:ea typeface="+mn-ea"/>
                <a:cs typeface="+mn-cs"/>
              </a:rPr>
              <a:t>(2025); </a:t>
            </a:r>
            <a:r>
              <a:rPr kumimoji="0" lang="en-US" sz="800" b="0" i="0" u="none" strike="noStrike" kern="1200" cap="none" spc="0" normalizeH="0" baseline="0" noProof="0" dirty="0" err="1">
                <a:ln>
                  <a:noFill/>
                </a:ln>
                <a:solidFill>
                  <a:srgbClr val="000000"/>
                </a:solidFill>
                <a:effectLst/>
                <a:uLnTx/>
                <a:uFillTx/>
                <a:latin typeface="Arial"/>
                <a:ea typeface="+mn-ea"/>
                <a:cs typeface="+mn-cs"/>
              </a:rPr>
              <a:t>Kavlak</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1" u="none" strike="noStrike" kern="1200" cap="none" spc="0" normalizeH="0" baseline="0" noProof="0" dirty="0">
                <a:ln>
                  <a:noFill/>
                </a:ln>
                <a:solidFill>
                  <a:srgbClr val="000000"/>
                </a:solidFill>
                <a:effectLst/>
                <a:uLnTx/>
                <a:uFillTx/>
                <a:latin typeface="Arial"/>
                <a:ea typeface="+mn-ea"/>
                <a:cs typeface="+mn-cs"/>
              </a:rPr>
              <a:t>et al.,</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6"/>
              </a:rPr>
              <a:t>Evaluating the Causes of Cost R</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36"/>
              </a:rPr>
              <a:t>eduction</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6"/>
              </a:rPr>
              <a:t> in Photovoltaic M</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36"/>
              </a:rPr>
              <a:t>odules</a:t>
            </a:r>
            <a:r>
              <a:rPr kumimoji="0" lang="en-US" sz="800" b="0" i="0" u="none" strike="noStrike" kern="1200" cap="none" spc="0" normalizeH="0" baseline="0" noProof="0" dirty="0">
                <a:ln>
                  <a:noFill/>
                </a:ln>
                <a:solidFill>
                  <a:srgbClr val="000000"/>
                </a:solidFill>
                <a:effectLst/>
                <a:uLnTx/>
                <a:uFillTx/>
                <a:latin typeface="Arial"/>
                <a:ea typeface="+mn-ea"/>
                <a:cs typeface="+mn-cs"/>
              </a:rPr>
              <a:t> (2018).</a:t>
            </a: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Camilo Avilés,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Xiaodan Zhu,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7"/>
              </a:rPr>
              <a:t>Gernot Wagner</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8"/>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Kim </a:t>
            </a:r>
            <a:r>
              <a:rPr kumimoji="0" lang="en-US" sz="800" b="0" i="1" u="none" strike="noStrike" kern="1200" cap="none" spc="0" normalizeH="0" baseline="0" noProof="0" dirty="0">
                <a:ln>
                  <a:noFill/>
                </a:ln>
                <a:solidFill>
                  <a:srgbClr val="000000"/>
                </a:solidFill>
                <a:effectLst/>
                <a:uLnTx/>
                <a:uFillTx/>
                <a:latin typeface="Arial"/>
                <a:ea typeface="+mn-ea"/>
                <a:cs typeface="+mn-cs"/>
              </a:rPr>
              <a:t>et al., </a:t>
            </a:r>
            <a:r>
              <a:rPr kumimoji="0" lang="en-US" sz="800" b="0" i="0" u="none" strike="noStrike" kern="1200" cap="none" spc="0" normalizeH="0" baseline="0" noProof="0" dirty="0">
                <a:ln>
                  <a:noFill/>
                </a:ln>
                <a:solidFill>
                  <a:srgbClr val="000000"/>
                </a:solidFill>
                <a:effectLst/>
                <a:uLnTx/>
                <a:uFillTx/>
                <a:latin typeface="Arial"/>
                <a:ea typeface="+mn-ea"/>
                <a:cs typeface="+mn-cs"/>
              </a:rPr>
              <a:t>“</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9"/>
              </a:rPr>
              <a:t>Scaling Solar</a:t>
            </a:r>
            <a:r>
              <a:rPr kumimoji="0" lang="en-US" sz="800" b="0" i="0" u="none" strike="noStrike" kern="1200" cap="none" spc="0" normalizeH="0" baseline="0" noProof="0" dirty="0">
                <a:ln>
                  <a:noFill/>
                </a:ln>
                <a:solidFill>
                  <a:srgbClr val="000000"/>
                </a:solidFill>
                <a:effectLst/>
                <a:uLnTx/>
                <a:uFillTx/>
                <a:latin typeface="Arial"/>
                <a:ea typeface="+mn-ea"/>
                <a:cs typeface="+mn-cs"/>
              </a:rPr>
              <a:t>” (14 July 2026).</a:t>
            </a:r>
          </a:p>
        </p:txBody>
      </p:sp>
      <p:sp>
        <p:nvSpPr>
          <p:cNvPr id="155" name="TextBox 154">
            <a:extLst>
              <a:ext uri="{FF2B5EF4-FFF2-40B4-BE49-F238E27FC236}">
                <a16:creationId xmlns:a16="http://schemas.microsoft.com/office/drawing/2014/main" id="{41D14014-A948-B10C-CD00-69B9BFF66596}"/>
              </a:ext>
            </a:extLst>
          </p:cNvPr>
          <p:cNvSpPr txBox="1"/>
          <p:nvPr/>
        </p:nvSpPr>
        <p:spPr bwMode="gray">
          <a:xfrm>
            <a:off x="-1" y="-9665"/>
            <a:ext cx="3524251" cy="318924"/>
          </a:xfrm>
          <a:prstGeom prst="rect">
            <a:avLst/>
          </a:prstGeom>
          <a:solidFill>
            <a:schemeClr val="bg2">
              <a:lumMod val="60000"/>
              <a:lumOff val="40000"/>
            </a:schemeClr>
          </a:solidFill>
        </p:spPr>
        <p:txBody>
          <a:bodyPr wrap="square" lIns="36000" tIns="36000" rIns="36000" bIns="36000" rtlCol="0">
            <a:spAutoFit/>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Fossil vs. renewable power prices</a:t>
            </a:r>
          </a:p>
        </p:txBody>
      </p:sp>
      <p:cxnSp>
        <p:nvCxnSpPr>
          <p:cNvPr id="14" name="Straight Connector 13">
            <a:extLst>
              <a:ext uri="{FF2B5EF4-FFF2-40B4-BE49-F238E27FC236}">
                <a16:creationId xmlns:a16="http://schemas.microsoft.com/office/drawing/2014/main" id="{1B53E38E-6188-EDAA-3F30-B7344759F7C7}"/>
              </a:ext>
            </a:extLst>
          </p:cNvPr>
          <p:cNvCxnSpPr/>
          <p:nvPr>
            <p:custDataLst>
              <p:tags r:id="rId4"/>
            </p:custDataLst>
          </p:nvPr>
        </p:nvCxnSpPr>
        <p:spPr bwMode="gray">
          <a:xfrm>
            <a:off x="804863" y="5580063"/>
            <a:ext cx="7551737"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0893AAE-C588-E2E5-1332-EF5707A60CF7}"/>
              </a:ext>
            </a:extLst>
          </p:cNvPr>
          <p:cNvCxnSpPr/>
          <p:nvPr>
            <p:custDataLst>
              <p:tags r:id="rId5"/>
            </p:custDataLst>
          </p:nvPr>
        </p:nvCxnSpPr>
        <p:spPr bwMode="gray">
          <a:xfrm>
            <a:off x="804863" y="5194300"/>
            <a:ext cx="7551737"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553FDF69-5597-DDBC-CE0C-AB9241F375A9}"/>
              </a:ext>
            </a:extLst>
          </p:cNvPr>
          <p:cNvCxnSpPr/>
          <p:nvPr>
            <p:custDataLst>
              <p:tags r:id="rId6"/>
            </p:custDataLst>
          </p:nvPr>
        </p:nvCxnSpPr>
        <p:spPr bwMode="gray">
          <a:xfrm>
            <a:off x="804863" y="4810125"/>
            <a:ext cx="7551737"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D1A70580-3EF3-2C63-79A1-54B4476CE419}"/>
              </a:ext>
            </a:extLst>
          </p:cNvPr>
          <p:cNvCxnSpPr/>
          <p:nvPr>
            <p:custDataLst>
              <p:tags r:id="rId7"/>
            </p:custDataLst>
          </p:nvPr>
        </p:nvCxnSpPr>
        <p:spPr bwMode="gray">
          <a:xfrm>
            <a:off x="804863" y="4424363"/>
            <a:ext cx="7551737"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5AAC290-CB6C-4EDB-0903-228D9F2D0180}"/>
              </a:ext>
            </a:extLst>
          </p:cNvPr>
          <p:cNvCxnSpPr/>
          <p:nvPr>
            <p:custDataLst>
              <p:tags r:id="rId8"/>
            </p:custDataLst>
          </p:nvPr>
        </p:nvCxnSpPr>
        <p:spPr bwMode="gray">
          <a:xfrm>
            <a:off x="804863" y="4038600"/>
            <a:ext cx="7551737"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9DBBD0CF-1CC8-1023-C5B2-5805D29B5D86}"/>
              </a:ext>
            </a:extLst>
          </p:cNvPr>
          <p:cNvCxnSpPr/>
          <p:nvPr>
            <p:custDataLst>
              <p:tags r:id="rId9"/>
            </p:custDataLst>
          </p:nvPr>
        </p:nvCxnSpPr>
        <p:spPr bwMode="gray">
          <a:xfrm>
            <a:off x="804863" y="3652838"/>
            <a:ext cx="7551737"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ADA01181-D474-9446-8EC6-16D0CC96DB48}"/>
              </a:ext>
            </a:extLst>
          </p:cNvPr>
          <p:cNvCxnSpPr/>
          <p:nvPr>
            <p:custDataLst>
              <p:tags r:id="rId10"/>
            </p:custDataLst>
          </p:nvPr>
        </p:nvCxnSpPr>
        <p:spPr bwMode="gray">
          <a:xfrm>
            <a:off x="804863" y="3267075"/>
            <a:ext cx="7551737"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7F89F5A4-ED8F-6A90-F4BE-6A0F4A5C049B}"/>
              </a:ext>
            </a:extLst>
          </p:cNvPr>
          <p:cNvCxnSpPr/>
          <p:nvPr>
            <p:custDataLst>
              <p:tags r:id="rId11"/>
            </p:custDataLst>
          </p:nvPr>
        </p:nvCxnSpPr>
        <p:spPr bwMode="gray">
          <a:xfrm>
            <a:off x="804863" y="2882900"/>
            <a:ext cx="7551737"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575271AD-7972-264E-5A9D-12CDC765E560}"/>
              </a:ext>
            </a:extLst>
          </p:cNvPr>
          <p:cNvCxnSpPr/>
          <p:nvPr>
            <p:custDataLst>
              <p:tags r:id="rId12"/>
            </p:custDataLst>
          </p:nvPr>
        </p:nvCxnSpPr>
        <p:spPr bwMode="gray">
          <a:xfrm>
            <a:off x="804863" y="2497138"/>
            <a:ext cx="7551737"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E044C53C-0343-3035-6994-BFE418F56F42}"/>
              </a:ext>
            </a:extLst>
          </p:cNvPr>
          <p:cNvCxnSpPr/>
          <p:nvPr>
            <p:custDataLst>
              <p:tags r:id="rId13"/>
            </p:custDataLst>
          </p:nvPr>
        </p:nvCxnSpPr>
        <p:spPr bwMode="gray">
          <a:xfrm>
            <a:off x="804863" y="2111375"/>
            <a:ext cx="7551737"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514" name="Chart 513">
            <a:extLst>
              <a:ext uri="{FF2B5EF4-FFF2-40B4-BE49-F238E27FC236}">
                <a16:creationId xmlns:a16="http://schemas.microsoft.com/office/drawing/2014/main" id="{B98A1E23-3A7C-FC2F-CE7A-AA0283BAD78F}"/>
              </a:ext>
            </a:extLst>
          </p:cNvPr>
          <p:cNvGraphicFramePr/>
          <p:nvPr>
            <p:custDataLst>
              <p:tags r:id="rId14"/>
            </p:custDataLst>
          </p:nvPr>
        </p:nvGraphicFramePr>
        <p:xfrm>
          <a:off x="209550" y="1943100"/>
          <a:ext cx="8472488" cy="4429125"/>
        </p:xfrm>
        <a:graphic>
          <a:graphicData uri="http://schemas.openxmlformats.org/drawingml/2006/chart">
            <c:chart xmlns:c="http://schemas.openxmlformats.org/drawingml/2006/chart" xmlns:r="http://schemas.openxmlformats.org/officeDocument/2006/relationships" r:id="rId40"/>
          </a:graphicData>
        </a:graphic>
      </p:graphicFrame>
      <p:sp>
        <p:nvSpPr>
          <p:cNvPr id="627" name="Rectangle 626">
            <a:extLst>
              <a:ext uri="{FF2B5EF4-FFF2-40B4-BE49-F238E27FC236}">
                <a16:creationId xmlns:a16="http://schemas.microsoft.com/office/drawing/2014/main" id="{DE444AAC-37D8-1EB6-8F7C-D455695C8CBD}"/>
              </a:ext>
            </a:extLst>
          </p:cNvPr>
          <p:cNvSpPr/>
          <p:nvPr/>
        </p:nvSpPr>
        <p:spPr bwMode="gray">
          <a:xfrm>
            <a:off x="804862" y="2094738"/>
            <a:ext cx="1527175" cy="127711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133" name="Rectangle 132">
            <a:extLst>
              <a:ext uri="{FF2B5EF4-FFF2-40B4-BE49-F238E27FC236}">
                <a16:creationId xmlns:a16="http://schemas.microsoft.com/office/drawing/2014/main" id="{5EBE7E15-10E5-EAA6-92AF-779D87A663AA}"/>
              </a:ext>
            </a:extLst>
          </p:cNvPr>
          <p:cNvSpPr/>
          <p:nvPr>
            <p:custDataLst>
              <p:tags r:id="rId15"/>
            </p:custDataLst>
          </p:nvPr>
        </p:nvSpPr>
        <p:spPr bwMode="auto">
          <a:xfrm>
            <a:off x="804863" y="2111375"/>
            <a:ext cx="1527175" cy="1270000"/>
          </a:xfrm>
          <a:prstGeom prst="rect">
            <a:avLst/>
          </a:prstGeom>
          <a:noFill/>
          <a:ln w="31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cxnSp>
        <p:nvCxnSpPr>
          <p:cNvPr id="593" name="Straight Connector 592">
            <a:extLst>
              <a:ext uri="{FF2B5EF4-FFF2-40B4-BE49-F238E27FC236}">
                <a16:creationId xmlns:a16="http://schemas.microsoft.com/office/drawing/2014/main" id="{042B8388-91DB-80A1-BF59-7A8E478888DD}"/>
              </a:ext>
            </a:extLst>
          </p:cNvPr>
          <p:cNvCxnSpPr/>
          <p:nvPr>
            <p:custDataLst>
              <p:tags r:id="rId16"/>
            </p:custDataLst>
          </p:nvPr>
        </p:nvCxnSpPr>
        <p:spPr bwMode="auto">
          <a:xfrm>
            <a:off x="869950" y="2233613"/>
            <a:ext cx="150813" cy="0"/>
          </a:xfrm>
          <a:prstGeom prst="line">
            <a:avLst/>
          </a:prstGeom>
          <a:ln w="28575" cap="rnd"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594" name="Straight Connector 593">
            <a:extLst>
              <a:ext uri="{FF2B5EF4-FFF2-40B4-BE49-F238E27FC236}">
                <a16:creationId xmlns:a16="http://schemas.microsoft.com/office/drawing/2014/main" id="{A9A3459C-327D-CA6C-7CA2-405D47930371}"/>
              </a:ext>
            </a:extLst>
          </p:cNvPr>
          <p:cNvCxnSpPr/>
          <p:nvPr>
            <p:custDataLst>
              <p:tags r:id="rId17"/>
            </p:custDataLst>
          </p:nvPr>
        </p:nvCxnSpPr>
        <p:spPr bwMode="gray">
          <a:xfrm>
            <a:off x="869950" y="2436813"/>
            <a:ext cx="150813" cy="0"/>
          </a:xfrm>
          <a:prstGeom prst="line">
            <a:avLst/>
          </a:prstGeom>
          <a:ln w="28575" cap="rnd" cmpd="sng" algn="ctr">
            <a:solidFill>
              <a:srgbClr val="808080"/>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BDC51464-96DC-E87F-8F0F-6FE070B22C30}"/>
              </a:ext>
            </a:extLst>
          </p:cNvPr>
          <p:cNvCxnSpPr/>
          <p:nvPr>
            <p:custDataLst>
              <p:tags r:id="rId18"/>
            </p:custDataLst>
          </p:nvPr>
        </p:nvCxnSpPr>
        <p:spPr bwMode="gray">
          <a:xfrm>
            <a:off x="869950" y="2640013"/>
            <a:ext cx="150813" cy="0"/>
          </a:xfrm>
          <a:prstGeom prst="line">
            <a:avLst/>
          </a:prstGeom>
          <a:ln w="28575" cap="rnd" cmpd="sng" algn="ctr">
            <a:solidFill>
              <a:schemeClr val="accent3"/>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530" name="Straight Connector 529">
            <a:extLst>
              <a:ext uri="{FF2B5EF4-FFF2-40B4-BE49-F238E27FC236}">
                <a16:creationId xmlns:a16="http://schemas.microsoft.com/office/drawing/2014/main" id="{59BEEE23-B5E3-C421-932B-D34E7D30E94C}"/>
              </a:ext>
            </a:extLst>
          </p:cNvPr>
          <p:cNvCxnSpPr/>
          <p:nvPr>
            <p:custDataLst>
              <p:tags r:id="rId19"/>
            </p:custDataLst>
          </p:nvPr>
        </p:nvCxnSpPr>
        <p:spPr bwMode="gray">
          <a:xfrm>
            <a:off x="869950" y="2843213"/>
            <a:ext cx="150813" cy="0"/>
          </a:xfrm>
          <a:prstGeom prst="line">
            <a:avLst/>
          </a:prstGeom>
          <a:ln w="28575" cap="rnd" cmpd="sng" algn="ctr">
            <a:solidFill>
              <a:schemeClr val="accent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89" name="Straight Connector 388">
            <a:extLst>
              <a:ext uri="{FF2B5EF4-FFF2-40B4-BE49-F238E27FC236}">
                <a16:creationId xmlns:a16="http://schemas.microsoft.com/office/drawing/2014/main" id="{4A099041-6546-DC3D-FEDD-48058EB9FD42}"/>
              </a:ext>
            </a:extLst>
          </p:cNvPr>
          <p:cNvCxnSpPr/>
          <p:nvPr>
            <p:custDataLst>
              <p:tags r:id="rId20"/>
            </p:custDataLst>
          </p:nvPr>
        </p:nvCxnSpPr>
        <p:spPr bwMode="gray">
          <a:xfrm>
            <a:off x="869950" y="3046413"/>
            <a:ext cx="150813" cy="0"/>
          </a:xfrm>
          <a:prstGeom prst="line">
            <a:avLst/>
          </a:prstGeom>
          <a:ln w="28575" cap="rnd" cmpd="sng" algn="ctr">
            <a:solidFill>
              <a:srgbClr val="FDDB0D"/>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518" name="Straight Connector 517">
            <a:extLst>
              <a:ext uri="{FF2B5EF4-FFF2-40B4-BE49-F238E27FC236}">
                <a16:creationId xmlns:a16="http://schemas.microsoft.com/office/drawing/2014/main" id="{03805C8F-ED57-84DB-3FA4-E19B25842F6A}"/>
              </a:ext>
            </a:extLst>
          </p:cNvPr>
          <p:cNvCxnSpPr/>
          <p:nvPr>
            <p:custDataLst>
              <p:tags r:id="rId21"/>
            </p:custDataLst>
          </p:nvPr>
        </p:nvCxnSpPr>
        <p:spPr bwMode="gray">
          <a:xfrm>
            <a:off x="869950" y="3249613"/>
            <a:ext cx="150813" cy="0"/>
          </a:xfrm>
          <a:prstGeom prst="line">
            <a:avLst/>
          </a:prstGeom>
          <a:ln w="28575" cap="rnd" cmpd="sng" algn="ctr">
            <a:solidFill>
              <a:schemeClr val="accent5"/>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589" name="Text Placeholder 10">
            <a:extLst>
              <a:ext uri="{FF2B5EF4-FFF2-40B4-BE49-F238E27FC236}">
                <a16:creationId xmlns:a16="http://schemas.microsoft.com/office/drawing/2014/main" id="{E0AA82D2-278A-7B73-2E41-690E7001C475}"/>
              </a:ext>
            </a:extLst>
          </p:cNvPr>
          <p:cNvSpPr txBox="1">
            <a:spLocks/>
          </p:cNvSpPr>
          <p:nvPr>
            <p:custDataLst>
              <p:tags r:id="rId22"/>
            </p:custDataLst>
          </p:nvPr>
        </p:nvSpPr>
        <p:spPr bwMode="auto">
          <a:xfrm>
            <a:off x="1085850" y="2162175"/>
            <a:ext cx="2603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3268F90E-D8AB-494F-9AD6-27024F8EDE9D}" type="datetime'''''''''''C''o''''''''''''''''''''''''''a''l'''''''''''">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Coal</a:t>
            </a:fld>
            <a:endParaRPr kumimoji="0" lang="en-US" sz="1000" b="0" i="0" u="none" strike="noStrike" kern="1200" cap="none" spc="0" normalizeH="0" baseline="0" noProof="0">
              <a:ln>
                <a:noFill/>
              </a:ln>
              <a:solidFill>
                <a:srgbClr val="000000"/>
              </a:solidFill>
              <a:effectLst/>
              <a:uLnTx/>
              <a:uFillTx/>
              <a:latin typeface="Arial"/>
              <a:ea typeface="+mn-ea"/>
              <a:cs typeface="Arial" panose="020B0604020202020204" pitchFamily="34" charset="0"/>
              <a:sym typeface="Arial" panose="020B0604020202020204" pitchFamily="34" charset="0"/>
            </a:endParaRPr>
          </a:p>
        </p:txBody>
      </p:sp>
      <p:sp>
        <p:nvSpPr>
          <p:cNvPr id="590" name="Text Placeholder 10">
            <a:extLst>
              <a:ext uri="{FF2B5EF4-FFF2-40B4-BE49-F238E27FC236}">
                <a16:creationId xmlns:a16="http://schemas.microsoft.com/office/drawing/2014/main" id="{44638022-46E9-9C3D-5298-22C024EE81B9}"/>
              </a:ext>
            </a:extLst>
          </p:cNvPr>
          <p:cNvSpPr txBox="1">
            <a:spLocks/>
          </p:cNvSpPr>
          <p:nvPr>
            <p:custDataLst>
              <p:tags r:id="rId23"/>
            </p:custDataLst>
          </p:nvPr>
        </p:nvSpPr>
        <p:spPr bwMode="auto">
          <a:xfrm>
            <a:off x="1085850" y="2365375"/>
            <a:ext cx="11953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D7F4E873-A540-42FC-AE82-83EDFDC658EF}" type="datetime'''Gas C''''''''om''''bi''''''n''''''''''''e''d ''''C''y''cle'">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Gas Combined Cycle</a:t>
            </a:fld>
            <a:endParaRPr kumimoji="0" lang="en-US"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panose="020B0604020202020204" pitchFamily="34" charset="0"/>
            </a:endParaRPr>
          </a:p>
        </p:txBody>
      </p:sp>
      <p:sp>
        <p:nvSpPr>
          <p:cNvPr id="136" name="Text Placeholder 10">
            <a:extLst>
              <a:ext uri="{FF2B5EF4-FFF2-40B4-BE49-F238E27FC236}">
                <a16:creationId xmlns:a16="http://schemas.microsoft.com/office/drawing/2014/main" id="{62AC73EB-A931-ABA5-87AD-3C82DA849B36}"/>
              </a:ext>
            </a:extLst>
          </p:cNvPr>
          <p:cNvSpPr txBox="1">
            <a:spLocks/>
          </p:cNvSpPr>
          <p:nvPr>
            <p:custDataLst>
              <p:tags r:id="rId24"/>
            </p:custDataLst>
          </p:nvPr>
        </p:nvSpPr>
        <p:spPr bwMode="auto">
          <a:xfrm>
            <a:off x="1085850" y="2568575"/>
            <a:ext cx="647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479FC132-8258-4B37-9681-F6968196565E}" type="datetime'U''''''''S'''' ''''''''''''''Nu''c''''''''le''''''''a''r'">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US Nuclear</a:t>
            </a:fld>
            <a:endParaRPr kumimoji="0" lang="en-US" sz="1000" b="0" i="0" u="none" strike="noStrike" kern="1200" cap="none" spc="0" normalizeH="0" baseline="0" noProof="0">
              <a:ln>
                <a:noFill/>
              </a:ln>
              <a:solidFill>
                <a:srgbClr val="000000"/>
              </a:solidFill>
              <a:effectLst/>
              <a:uLnTx/>
              <a:uFillTx/>
              <a:latin typeface="Arial"/>
              <a:ea typeface="+mn-ea"/>
              <a:cs typeface="Arial" panose="020B0604020202020204" pitchFamily="34" charset="0"/>
              <a:sym typeface="Arial" panose="020B0604020202020204" pitchFamily="34" charset="0"/>
            </a:endParaRPr>
          </a:p>
        </p:txBody>
      </p:sp>
      <p:sp>
        <p:nvSpPr>
          <p:cNvPr id="527" name="Text Placeholder 10">
            <a:extLst>
              <a:ext uri="{FF2B5EF4-FFF2-40B4-BE49-F238E27FC236}">
                <a16:creationId xmlns:a16="http://schemas.microsoft.com/office/drawing/2014/main" id="{7DB9BFF3-3067-92DA-FEB4-7468E68D38A8}"/>
              </a:ext>
            </a:extLst>
          </p:cNvPr>
          <p:cNvSpPr txBox="1">
            <a:spLocks/>
          </p:cNvSpPr>
          <p:nvPr>
            <p:custDataLst>
              <p:tags r:id="rId25"/>
            </p:custDataLst>
          </p:nvPr>
        </p:nvSpPr>
        <p:spPr bwMode="auto">
          <a:xfrm>
            <a:off x="1085850" y="2771775"/>
            <a:ext cx="8080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6F220407-193F-4C57-9426-9409BD0B8CC4}" type="datetime'''''''W''''i''''''''nd ''''O''''''''n''''sh''o''''r''''e'''''">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Wind Onshore</a:t>
            </a:fld>
            <a:endParaRPr kumimoji="0" lang="en-US" sz="1000" b="0" i="0" u="none" strike="noStrike" kern="1200" cap="none" spc="0" normalizeH="0" baseline="0" noProof="0">
              <a:ln>
                <a:noFill/>
              </a:ln>
              <a:solidFill>
                <a:srgbClr val="000000"/>
              </a:solidFill>
              <a:effectLst/>
              <a:uLnTx/>
              <a:uFillTx/>
              <a:latin typeface="Arial"/>
              <a:ea typeface="+mn-ea"/>
              <a:cs typeface="Arial" panose="020B0604020202020204" pitchFamily="34" charset="0"/>
              <a:sym typeface="Arial" panose="020B0604020202020204" pitchFamily="34" charset="0"/>
            </a:endParaRPr>
          </a:p>
        </p:txBody>
      </p:sp>
      <p:sp>
        <p:nvSpPr>
          <p:cNvPr id="377" name="Text Placeholder 10">
            <a:extLst>
              <a:ext uri="{FF2B5EF4-FFF2-40B4-BE49-F238E27FC236}">
                <a16:creationId xmlns:a16="http://schemas.microsoft.com/office/drawing/2014/main" id="{6EEDAE01-C407-7736-BE41-6B005756317C}"/>
              </a:ext>
            </a:extLst>
          </p:cNvPr>
          <p:cNvSpPr txBox="1">
            <a:spLocks/>
          </p:cNvSpPr>
          <p:nvPr>
            <p:custDataLst>
              <p:tags r:id="rId26"/>
            </p:custDataLst>
          </p:nvPr>
        </p:nvSpPr>
        <p:spPr bwMode="auto">
          <a:xfrm>
            <a:off x="1085850" y="2974975"/>
            <a:ext cx="498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F5F05CD4-6769-40B2-8199-48A9359C1ABC}" type="datetime'''''''''''''''''''''''S''o''''la''''r ''''PV'''">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Solar PV</a:t>
            </a:fld>
            <a:endParaRPr kumimoji="0" lang="en-US" sz="1000" b="0" i="0" u="none" strike="noStrike" kern="1200" cap="none" spc="0" normalizeH="0" baseline="0" noProof="0">
              <a:ln>
                <a:noFill/>
              </a:ln>
              <a:solidFill>
                <a:srgbClr val="000000"/>
              </a:solidFill>
              <a:effectLst/>
              <a:uLnTx/>
              <a:uFillTx/>
              <a:latin typeface="Arial"/>
              <a:ea typeface="+mn-ea"/>
              <a:cs typeface="Arial" panose="020B0604020202020204" pitchFamily="34" charset="0"/>
              <a:sym typeface="Arial" panose="020B0604020202020204" pitchFamily="34" charset="0"/>
            </a:endParaRPr>
          </a:p>
        </p:txBody>
      </p:sp>
      <p:sp>
        <p:nvSpPr>
          <p:cNvPr id="515" name="Text Placeholder 10">
            <a:extLst>
              <a:ext uri="{FF2B5EF4-FFF2-40B4-BE49-F238E27FC236}">
                <a16:creationId xmlns:a16="http://schemas.microsoft.com/office/drawing/2014/main" id="{9A3ECB9A-793E-2CF7-C388-32B0805C83F4}"/>
              </a:ext>
            </a:extLst>
          </p:cNvPr>
          <p:cNvSpPr txBox="1">
            <a:spLocks/>
          </p:cNvSpPr>
          <p:nvPr>
            <p:custDataLst>
              <p:tags r:id="rId27"/>
            </p:custDataLst>
          </p:nvPr>
        </p:nvSpPr>
        <p:spPr bwMode="auto">
          <a:xfrm>
            <a:off x="1085850" y="3178175"/>
            <a:ext cx="5508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31EA23A7-B6A5-464D-B89C-E676E41F4460}" type="datetime'+ ''''''''''''''''S''''''t''o''''''''''r''ag''e'">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 Storage</a:t>
            </a:fld>
            <a:endParaRPr kumimoji="0" lang="en-US" sz="1000" b="0" i="0" u="none" strike="noStrike" kern="1200" cap="none" spc="0" normalizeH="0" baseline="0" noProof="0">
              <a:ln>
                <a:noFill/>
              </a:ln>
              <a:solidFill>
                <a:srgbClr val="000000"/>
              </a:solidFill>
              <a:effectLst/>
              <a:uLnTx/>
              <a:uFillTx/>
              <a:latin typeface="Arial"/>
              <a:ea typeface="+mn-ea"/>
              <a:cs typeface="Arial" panose="020B0604020202020204" pitchFamily="34" charset="0"/>
              <a:sym typeface="Arial" panose="020B0604020202020204" pitchFamily="34" charset="0"/>
            </a:endParaRPr>
          </a:p>
        </p:txBody>
      </p:sp>
      <p:sp>
        <p:nvSpPr>
          <p:cNvPr id="139" name="btfpCallout806132">
            <a:extLst>
              <a:ext uri="{FF2B5EF4-FFF2-40B4-BE49-F238E27FC236}">
                <a16:creationId xmlns:a16="http://schemas.microsoft.com/office/drawing/2014/main" id="{7F4F5A23-EF29-B601-985B-9D2F787865FF}"/>
              </a:ext>
            </a:extLst>
          </p:cNvPr>
          <p:cNvSpPr/>
          <p:nvPr/>
        </p:nvSpPr>
        <p:spPr bwMode="gray">
          <a:xfrm>
            <a:off x="2863850" y="3882232"/>
            <a:ext cx="1716881" cy="746125"/>
          </a:xfrm>
          <a:prstGeom prst="wedgeRectCallout">
            <a:avLst>
              <a:gd name="adj1" fmla="val 63062"/>
              <a:gd name="adj2" fmla="val 45733"/>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noAutofit/>
          </a:bodyPr>
          <a:lstStyle/>
          <a:p>
            <a:pPr marL="0" marR="0" lvl="1" indent="0" algn="l" defTabSz="711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Arial"/>
                <a:ea typeface="+mn-ea"/>
                <a:cs typeface="Arial"/>
              </a:rPr>
              <a:t>Solar PV prices dropped ~80% in 17 years, ~99% in 40 years.</a:t>
            </a:r>
            <a:endParaRPr kumimoji="0" lang="en-US" sz="1050" b="0" i="0" u="none" strike="noStrike" kern="1200" cap="none" spc="0" normalizeH="0" baseline="0" noProof="0" dirty="0">
              <a:ln>
                <a:noFill/>
              </a:ln>
              <a:solidFill>
                <a:srgbClr val="FFFFFF"/>
              </a:solidFill>
              <a:effectLst/>
              <a:uLnTx/>
              <a:uFillTx/>
              <a:latin typeface="Arial"/>
              <a:ea typeface="+mn-ea"/>
              <a:cs typeface="Arial"/>
            </a:endParaRPr>
          </a:p>
        </p:txBody>
      </p:sp>
    </p:spTree>
    <p:custDataLst>
      <p:tags r:id="rId1"/>
    </p:custDataLst>
    <p:extLst>
      <p:ext uri="{BB962C8B-B14F-4D97-AF65-F5344CB8AC3E}">
        <p14:creationId xmlns:p14="http://schemas.microsoft.com/office/powerpoint/2010/main" val="34898747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28959668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60" imgH="360" progId="TCLayout.ActiveDocument.1">
                  <p:embed/>
                </p:oleObj>
              </mc:Choice>
              <mc:Fallback>
                <p:oleObj name="think-cell Slide" r:id="rId6" imgW="360" imgH="360" progId="TCLayout.ActiveDocument.1">
                  <p:embed/>
                  <p:pic>
                    <p:nvPicPr>
                      <p:cNvPr id="7" name="think-cell data - do not delete"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40" name="Rectangle 139">
            <a:extLst>
              <a:ext uri="{FF2B5EF4-FFF2-40B4-BE49-F238E27FC236}">
                <a16:creationId xmlns:a16="http://schemas.microsoft.com/office/drawing/2014/main" id="{F3B51E90-87B0-B302-7DC9-DA161E2AAB4E}"/>
              </a:ext>
            </a:extLst>
          </p:cNvPr>
          <p:cNvSpPr/>
          <p:nvPr/>
        </p:nvSpPr>
        <p:spPr bwMode="gray">
          <a:xfrm>
            <a:off x="6239115" y="1764787"/>
            <a:ext cx="2437889" cy="3865841"/>
          </a:xfrm>
          <a:prstGeom prst="rect">
            <a:avLst/>
          </a:prstGeom>
          <a:solidFill>
            <a:schemeClr val="accent2">
              <a:lumMod val="10000"/>
              <a:lumOff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rial"/>
              <a:ea typeface="+mn-ea"/>
              <a:cs typeface="+mn-cs"/>
            </a:endParaRPr>
          </a:p>
        </p:txBody>
      </p:sp>
      <p:sp>
        <p:nvSpPr>
          <p:cNvPr id="6" name="Title 5"/>
          <p:cNvSpPr>
            <a:spLocks noGrp="1"/>
          </p:cNvSpPr>
          <p:nvPr>
            <p:ph type="title"/>
          </p:nvPr>
        </p:nvSpPr>
        <p:spPr/>
        <p:txBody>
          <a:bodyPr vert="horz">
            <a:noAutofit/>
          </a:bodyPr>
          <a:lstStyle/>
          <a:p>
            <a:pPr marL="0" indent="0">
              <a:spcBef>
                <a:spcPts val="0"/>
              </a:spcBef>
              <a:buNone/>
            </a:pPr>
            <a:r>
              <a:rPr lang="en-US" b="1">
                <a:solidFill>
                  <a:srgbClr val="000000"/>
                </a:solidFill>
              </a:rPr>
              <a:t>Parties to a ‘bankable</a:t>
            </a:r>
            <a:r>
              <a:rPr lang="en-US">
                <a:solidFill>
                  <a:srgbClr val="000000"/>
                </a:solidFill>
              </a:rPr>
              <a:t>’</a:t>
            </a:r>
            <a:r>
              <a:rPr lang="en-US" b="1">
                <a:solidFill>
                  <a:srgbClr val="000000"/>
                </a:solidFill>
              </a:rPr>
              <a:t> project generally include a sponsor, lender(s), the </a:t>
            </a:r>
            <a:r>
              <a:rPr lang="en-US">
                <a:solidFill>
                  <a:srgbClr val="000000"/>
                </a:solidFill>
              </a:rPr>
              <a:t>p</a:t>
            </a:r>
            <a:r>
              <a:rPr lang="en-US" b="1">
                <a:solidFill>
                  <a:srgbClr val="000000"/>
                </a:solidFill>
              </a:rPr>
              <a:t>roject </a:t>
            </a:r>
            <a:r>
              <a:rPr lang="en-US">
                <a:solidFill>
                  <a:srgbClr val="000000"/>
                </a:solidFill>
              </a:rPr>
              <a:t>c</a:t>
            </a:r>
            <a:r>
              <a:rPr lang="en-US" b="1">
                <a:solidFill>
                  <a:srgbClr val="000000"/>
                </a:solidFill>
              </a:rPr>
              <a:t>ompany, and an off-taker</a:t>
            </a:r>
          </a:p>
        </p:txBody>
      </p:sp>
      <p:sp>
        <p:nvSpPr>
          <p:cNvPr id="47" name="btfpNotesBox541838"/>
          <p:cNvSpPr txBox="1"/>
          <p:nvPr>
            <p:custDataLst>
              <p:tags r:id="rId3"/>
            </p:custDataLst>
          </p:nvPr>
        </p:nvSpPr>
        <p:spPr bwMode="gray">
          <a:xfrm>
            <a:off x="329434" y="6300216"/>
            <a:ext cx="9144000" cy="492443"/>
          </a:xfrm>
          <a:prstGeom prst="rect">
            <a:avLst/>
          </a:prstGeom>
          <a:noFill/>
        </p:spPr>
        <p:txBody>
          <a:bodyPr vert="horz" wrap="square" lIns="0" tIns="0" rIns="0" bIns="0" rtlCol="0" anchor="b">
            <a:spAutoFit/>
          </a:bodyPr>
          <a:lstStyle/>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(1) Tripartite agreements are between the project company, the security lender/guarantor, and one of: landowner, contractor, O&amp;M, NPS, and off-taker. </a:t>
            </a:r>
            <a:endParaRPr lang="en-US" dirty="0"/>
          </a:p>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(2) Key supplies could be directly purchased and allocated to the EPC by the project company.</a:t>
            </a:r>
            <a:endParaRPr lang="en-US" dirty="0">
              <a:ea typeface="+mn-ea"/>
              <a:cs typeface="+mn-cs"/>
            </a:endParaRP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 </a:t>
            </a:r>
            <a:r>
              <a:rPr kumimoji="0" lang="en-US" sz="800" b="0" i="0" u="none" strike="noStrike" kern="1200" cap="none" spc="0" normalizeH="0" baseline="0" noProof="0" dirty="0">
                <a:ln>
                  <a:noFill/>
                </a:ln>
                <a:solidFill>
                  <a:srgbClr val="000000"/>
                </a:solidFill>
                <a:effectLst/>
                <a:uLnTx/>
                <a:uFillTx/>
                <a:latin typeface="Arial"/>
              </a:rPr>
              <a:t>PwC, </a:t>
            </a:r>
            <a:r>
              <a:rPr lang="en-US" sz="800" dirty="0">
                <a:solidFill>
                  <a:srgbClr val="000000"/>
                </a:solidFill>
                <a:latin typeface="Arial"/>
                <a:hlinkClick r:id="rId8"/>
              </a:rPr>
              <a:t>EPC Projects in the Solar Industry</a:t>
            </a:r>
            <a:r>
              <a:rPr lang="en-US" sz="800" dirty="0">
                <a:solidFill>
                  <a:srgbClr val="000000"/>
                </a:solidFill>
                <a:latin typeface="Arial"/>
              </a:rPr>
              <a:t> (2022).</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kumimoji="0" lang="en-US" sz="800" b="0" i="0" u="none" strike="noStrike" kern="1200" cap="none" spc="0" normalizeH="0" baseline="0" noProof="0" dirty="0" err="1">
                <a:ln>
                  <a:noFill/>
                </a:ln>
                <a:solidFill>
                  <a:srgbClr val="000000"/>
                </a:solidFill>
                <a:effectLst/>
                <a:uLnTx/>
                <a:uFillTx/>
                <a:latin typeface="Arial"/>
                <a:ea typeface="+mn-ea"/>
                <a:cs typeface="+mn-cs"/>
              </a:rPr>
              <a:t>Taicheng</a:t>
            </a:r>
            <a:r>
              <a:rPr kumimoji="0" lang="en-US" sz="800" b="0" i="0" u="none" strike="noStrike" kern="1200" cap="none" spc="0" normalizeH="0" baseline="0" noProof="0" dirty="0">
                <a:ln>
                  <a:noFill/>
                </a:ln>
                <a:solidFill>
                  <a:srgbClr val="000000"/>
                </a:solidFill>
                <a:effectLst/>
                <a:uLnTx/>
                <a:uFillTx/>
                <a:latin typeface="Arial"/>
                <a:ea typeface="+mn-ea"/>
                <a:cs typeface="+mn-cs"/>
              </a:rPr>
              <a:t> Jin, Hassan Riaz, Isabel Hoyos,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9"/>
              </a:rPr>
              <a:t>Gernot Wagner</a:t>
            </a:r>
            <a:r>
              <a:rPr lang="en-US" sz="800" dirty="0">
                <a:solidFill>
                  <a:srgbClr val="000000"/>
                </a:solidFill>
                <a:latin typeface="Arial"/>
              </a:rPr>
              <a:t>.</a:t>
            </a:r>
            <a:r>
              <a:rPr lang="en-US" sz="800" dirty="0">
                <a:solidFill>
                  <a:srgbClr val="000000"/>
                </a:solidFill>
              </a:rPr>
              <a:t> </a:t>
            </a:r>
            <a:r>
              <a:rPr lang="en-US" sz="800" dirty="0">
                <a:solidFill>
                  <a:srgbClr val="000000"/>
                </a:solidFill>
                <a:hlinkClick r:id="rId10"/>
              </a:rPr>
              <a:t>Share with </a:t>
            </a:r>
            <a:r>
              <a:rPr lang="en-US" sz="800" dirty="0">
                <a:solidFill>
                  <a:srgbClr val="000000"/>
                </a:solidFill>
                <a:latin typeface="Arial"/>
                <a:hlinkClick r:id="rId10"/>
              </a:rPr>
              <a:t>attribution</a:t>
            </a:r>
            <a:r>
              <a:rPr lang="en-US" sz="800" dirty="0">
                <a:solidFill>
                  <a:srgbClr val="000000"/>
                </a:solidFill>
                <a:latin typeface="Arial"/>
              </a:rPr>
              <a:t>: Kim </a:t>
            </a:r>
            <a:r>
              <a:rPr lang="en-US" sz="800" i="1" dirty="0">
                <a:solidFill>
                  <a:srgbClr val="000000"/>
                </a:solidFill>
                <a:latin typeface="Arial"/>
              </a:rPr>
              <a:t>et al., </a:t>
            </a:r>
            <a:r>
              <a:rPr lang="en-US" sz="800" dirty="0">
                <a:solidFill>
                  <a:srgbClr val="000000"/>
                </a:solidFill>
                <a:latin typeface="Arial"/>
              </a:rPr>
              <a:t>“</a:t>
            </a:r>
            <a:r>
              <a:rPr lang="en-US" sz="800" dirty="0">
                <a:solidFill>
                  <a:srgbClr val="000000"/>
                </a:solidFill>
                <a:latin typeface="Arial"/>
                <a:hlinkClick r:id="rId11"/>
              </a:rPr>
              <a:t>Scaling Solar</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a:solidFill>
                  <a:srgbClr val="000000"/>
                </a:solidFill>
              </a:rPr>
              <a:t>(</a:t>
            </a:r>
            <a:r>
              <a:rPr lang="en-US" sz="800" dirty="0">
                <a:solidFill>
                  <a:srgbClr val="000000"/>
                </a:solidFill>
                <a:latin typeface="Arial"/>
              </a:rPr>
              <a:t>14 August 2025).</a:t>
            </a:r>
            <a:endParaRPr lang="en-US" sz="800" b="0" i="0" u="none" strike="noStrike" kern="1200" cap="none" spc="0" normalizeH="0" baseline="0" noProof="0" dirty="0">
              <a:ln>
                <a:noFill/>
              </a:ln>
              <a:solidFill>
                <a:srgbClr val="000000"/>
              </a:solidFill>
              <a:effectLst/>
              <a:uLnTx/>
              <a:uFillTx/>
              <a:latin typeface="Arial"/>
              <a:cs typeface="Arial"/>
            </a:endParaRPr>
          </a:p>
        </p:txBody>
      </p:sp>
      <p:sp>
        <p:nvSpPr>
          <p:cNvPr id="9" name="Rectangle 8">
            <a:extLst>
              <a:ext uri="{FF2B5EF4-FFF2-40B4-BE49-F238E27FC236}">
                <a16:creationId xmlns:a16="http://schemas.microsoft.com/office/drawing/2014/main" id="{BE4EB25C-F0E4-2E01-45E6-830E4A3CDA1E}"/>
              </a:ext>
            </a:extLst>
          </p:cNvPr>
          <p:cNvSpPr/>
          <p:nvPr/>
        </p:nvSpPr>
        <p:spPr bwMode="gray">
          <a:xfrm>
            <a:off x="4391595" y="3047410"/>
            <a:ext cx="1510368" cy="888790"/>
          </a:xfrm>
          <a:prstGeom prst="rect">
            <a:avLst/>
          </a:prstGeom>
          <a:solidFill>
            <a:schemeClr val="tx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Solar PV Project Company </a:t>
            </a:r>
          </a:p>
        </p:txBody>
      </p:sp>
      <p:sp>
        <p:nvSpPr>
          <p:cNvPr id="244" name="Rounded Rectangle 243">
            <a:extLst>
              <a:ext uri="{FF2B5EF4-FFF2-40B4-BE49-F238E27FC236}">
                <a16:creationId xmlns:a16="http://schemas.microsoft.com/office/drawing/2014/main" id="{A5F8A733-4965-DCF1-D375-A935CF524564}"/>
              </a:ext>
            </a:extLst>
          </p:cNvPr>
          <p:cNvSpPr/>
          <p:nvPr/>
        </p:nvSpPr>
        <p:spPr bwMode="gray">
          <a:xfrm>
            <a:off x="5323879" y="4460223"/>
            <a:ext cx="940309" cy="386904"/>
          </a:xfrm>
          <a:prstGeom prst="roundRect">
            <a:avLst/>
          </a:prstGeom>
          <a:solidFill>
            <a:schemeClr val="bg1"/>
          </a:solid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mn-cs"/>
              </a:rPr>
              <a:t>Sub-contract side deed</a:t>
            </a:r>
          </a:p>
        </p:txBody>
      </p:sp>
      <p:cxnSp>
        <p:nvCxnSpPr>
          <p:cNvPr id="258" name="Curved Connector 257">
            <a:extLst>
              <a:ext uri="{FF2B5EF4-FFF2-40B4-BE49-F238E27FC236}">
                <a16:creationId xmlns:a16="http://schemas.microsoft.com/office/drawing/2014/main" id="{22A366A8-CE42-F4D0-F839-260F41830033}"/>
              </a:ext>
            </a:extLst>
          </p:cNvPr>
          <p:cNvCxnSpPr>
            <a:cxnSpLocks/>
            <a:stCxn id="244" idx="0"/>
            <a:endCxn id="9" idx="2"/>
          </p:cNvCxnSpPr>
          <p:nvPr/>
        </p:nvCxnSpPr>
        <p:spPr bwMode="gray">
          <a:xfrm rot="16200000" flipV="1">
            <a:off x="5208396" y="3874584"/>
            <a:ext cx="524023" cy="647255"/>
          </a:xfrm>
          <a:prstGeom prst="curvedConnector3">
            <a:avLst>
              <a:gd name="adj1" fmla="val 50000"/>
            </a:avLst>
          </a:prstGeom>
          <a:ln w="9525" cap="flat">
            <a:solidFill>
              <a:schemeClr val="accent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80E79FB-4BDD-DE75-1B7C-6DE9F9C71B2E}"/>
              </a:ext>
            </a:extLst>
          </p:cNvPr>
          <p:cNvSpPr txBox="1"/>
          <p:nvPr/>
        </p:nvSpPr>
        <p:spPr bwMode="gray">
          <a:xfrm>
            <a:off x="0" y="-9665"/>
            <a:ext cx="2013996" cy="318924"/>
          </a:xfrm>
          <a:prstGeom prst="rect">
            <a:avLst/>
          </a:prstGeom>
          <a:solidFill>
            <a:schemeClr val="accent1"/>
          </a:solid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Utility-scale</a:t>
            </a:r>
          </a:p>
        </p:txBody>
      </p:sp>
      <p:sp>
        <p:nvSpPr>
          <p:cNvPr id="3" name="Rectangle 2">
            <a:extLst>
              <a:ext uri="{FF2B5EF4-FFF2-40B4-BE49-F238E27FC236}">
                <a16:creationId xmlns:a16="http://schemas.microsoft.com/office/drawing/2014/main" id="{D7127A8F-45D7-BF86-4DDF-84ABCF5E00AD}"/>
              </a:ext>
            </a:extLst>
          </p:cNvPr>
          <p:cNvSpPr/>
          <p:nvPr/>
        </p:nvSpPr>
        <p:spPr bwMode="gray">
          <a:xfrm>
            <a:off x="662492" y="2941062"/>
            <a:ext cx="3176997" cy="1268136"/>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rial"/>
              <a:ea typeface="+mn-ea"/>
              <a:cs typeface="+mn-cs"/>
            </a:endParaRPr>
          </a:p>
        </p:txBody>
      </p:sp>
      <p:sp>
        <p:nvSpPr>
          <p:cNvPr id="43" name="Rectangle 42">
            <a:extLst>
              <a:ext uri="{FF2B5EF4-FFF2-40B4-BE49-F238E27FC236}">
                <a16:creationId xmlns:a16="http://schemas.microsoft.com/office/drawing/2014/main" id="{76B69646-02BA-893E-8080-CE495CA43745}"/>
              </a:ext>
            </a:extLst>
          </p:cNvPr>
          <p:cNvSpPr/>
          <p:nvPr/>
        </p:nvSpPr>
        <p:spPr bwMode="gray">
          <a:xfrm>
            <a:off x="793665" y="3631038"/>
            <a:ext cx="1243597" cy="424571"/>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Arial"/>
                <a:ea typeface="+mn-ea"/>
                <a:cs typeface="+mn-cs"/>
              </a:rPr>
              <a:t>Responsible Authority</a:t>
            </a:r>
          </a:p>
        </p:txBody>
      </p:sp>
      <p:sp>
        <p:nvSpPr>
          <p:cNvPr id="72" name="Rounded Rectangle 71">
            <a:extLst>
              <a:ext uri="{FF2B5EF4-FFF2-40B4-BE49-F238E27FC236}">
                <a16:creationId xmlns:a16="http://schemas.microsoft.com/office/drawing/2014/main" id="{FF50BC64-80E7-C831-6340-EC9180AC5431}"/>
              </a:ext>
            </a:extLst>
          </p:cNvPr>
          <p:cNvSpPr/>
          <p:nvPr/>
        </p:nvSpPr>
        <p:spPr bwMode="gray">
          <a:xfrm>
            <a:off x="2490684" y="3615819"/>
            <a:ext cx="1143271" cy="455008"/>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a:ea typeface="+mn-ea"/>
                <a:cs typeface="+mn-cs"/>
              </a:rPr>
              <a:t>Development Approval</a:t>
            </a:r>
          </a:p>
        </p:txBody>
      </p:sp>
      <p:cxnSp>
        <p:nvCxnSpPr>
          <p:cNvPr id="135" name="Straight Connector 134">
            <a:extLst>
              <a:ext uri="{FF2B5EF4-FFF2-40B4-BE49-F238E27FC236}">
                <a16:creationId xmlns:a16="http://schemas.microsoft.com/office/drawing/2014/main" id="{90104528-95AB-0CE1-8BE6-A2B48F2998A0}"/>
              </a:ext>
            </a:extLst>
          </p:cNvPr>
          <p:cNvCxnSpPr>
            <a:cxnSpLocks/>
            <a:stCxn id="43" idx="3"/>
            <a:endCxn id="72" idx="1"/>
          </p:cNvCxnSpPr>
          <p:nvPr/>
        </p:nvCxnSpPr>
        <p:spPr bwMode="gray">
          <a:xfrm flipV="1">
            <a:off x="2037262" y="3843323"/>
            <a:ext cx="453422" cy="1"/>
          </a:xfrm>
          <a:prstGeom prst="line">
            <a:avLst/>
          </a:prstGeom>
          <a:ln>
            <a:tailEnd type="none" w="med" len="lg"/>
          </a:ln>
        </p:spPr>
        <p:style>
          <a:lnRef idx="2">
            <a:schemeClr val="accent5"/>
          </a:lnRef>
          <a:fillRef idx="0">
            <a:schemeClr val="accent5"/>
          </a:fillRef>
          <a:effectRef idx="1">
            <a:schemeClr val="accent5"/>
          </a:effectRef>
          <a:fontRef idx="minor">
            <a:schemeClr val="tx1"/>
          </a:fontRef>
        </p:style>
      </p:cxnSp>
      <p:sp>
        <p:nvSpPr>
          <p:cNvPr id="44" name="Rectangle 43">
            <a:extLst>
              <a:ext uri="{FF2B5EF4-FFF2-40B4-BE49-F238E27FC236}">
                <a16:creationId xmlns:a16="http://schemas.microsoft.com/office/drawing/2014/main" id="{73CB1BA6-1B2E-13BB-0C5A-7E379FD282D8}"/>
              </a:ext>
            </a:extLst>
          </p:cNvPr>
          <p:cNvSpPr/>
          <p:nvPr/>
        </p:nvSpPr>
        <p:spPr bwMode="gray">
          <a:xfrm>
            <a:off x="1013437" y="3071746"/>
            <a:ext cx="804053" cy="420059"/>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Arial"/>
                <a:ea typeface="+mn-ea"/>
                <a:cs typeface="+mn-cs"/>
              </a:rPr>
              <a:t>Landowner</a:t>
            </a:r>
          </a:p>
        </p:txBody>
      </p:sp>
      <p:sp>
        <p:nvSpPr>
          <p:cNvPr id="66" name="Rounded Rectangle 65">
            <a:extLst>
              <a:ext uri="{FF2B5EF4-FFF2-40B4-BE49-F238E27FC236}">
                <a16:creationId xmlns:a16="http://schemas.microsoft.com/office/drawing/2014/main" id="{A91B6E60-9427-CE75-F4CA-755B60EC176C}"/>
              </a:ext>
            </a:extLst>
          </p:cNvPr>
          <p:cNvSpPr/>
          <p:nvPr/>
        </p:nvSpPr>
        <p:spPr bwMode="gray">
          <a:xfrm>
            <a:off x="2726205" y="3140885"/>
            <a:ext cx="672229" cy="281781"/>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a:ea typeface="+mn-ea"/>
                <a:cs typeface="+mn-cs"/>
              </a:rPr>
              <a:t>Lease</a:t>
            </a:r>
          </a:p>
        </p:txBody>
      </p:sp>
      <p:cxnSp>
        <p:nvCxnSpPr>
          <p:cNvPr id="138" name="Straight Connector 137">
            <a:extLst>
              <a:ext uri="{FF2B5EF4-FFF2-40B4-BE49-F238E27FC236}">
                <a16:creationId xmlns:a16="http://schemas.microsoft.com/office/drawing/2014/main" id="{D5033384-83A9-0136-BF73-794BD3163457}"/>
              </a:ext>
            </a:extLst>
          </p:cNvPr>
          <p:cNvCxnSpPr>
            <a:stCxn id="44" idx="3"/>
            <a:endCxn id="66" idx="1"/>
          </p:cNvCxnSpPr>
          <p:nvPr/>
        </p:nvCxnSpPr>
        <p:spPr bwMode="gray">
          <a:xfrm>
            <a:off x="1817490" y="3281776"/>
            <a:ext cx="908715" cy="0"/>
          </a:xfrm>
          <a:prstGeom prst="line">
            <a:avLst/>
          </a:prstGeom>
          <a:ln>
            <a:tailEnd type="none" w="med" len="lg"/>
          </a:ln>
        </p:spPr>
        <p:style>
          <a:lnRef idx="2">
            <a:schemeClr val="accent5"/>
          </a:lnRef>
          <a:fillRef idx="0">
            <a:schemeClr val="accent5"/>
          </a:fillRef>
          <a:effectRef idx="1">
            <a:schemeClr val="accent5"/>
          </a:effectRef>
          <a:fontRef idx="minor">
            <a:schemeClr val="tx1"/>
          </a:fontRef>
        </p:style>
      </p:cxnSp>
      <p:cxnSp>
        <p:nvCxnSpPr>
          <p:cNvPr id="145" name="Elbow Connector 144">
            <a:extLst>
              <a:ext uri="{FF2B5EF4-FFF2-40B4-BE49-F238E27FC236}">
                <a16:creationId xmlns:a16="http://schemas.microsoft.com/office/drawing/2014/main" id="{1D6042D3-E884-699A-06F7-48CC8863B0A4}"/>
              </a:ext>
            </a:extLst>
          </p:cNvPr>
          <p:cNvCxnSpPr>
            <a:cxnSpLocks/>
            <a:stCxn id="72" idx="3"/>
            <a:endCxn id="9" idx="1"/>
          </p:cNvCxnSpPr>
          <p:nvPr/>
        </p:nvCxnSpPr>
        <p:spPr bwMode="gray">
          <a:xfrm flipV="1">
            <a:off x="3633955" y="3491805"/>
            <a:ext cx="757640" cy="351518"/>
          </a:xfrm>
          <a:prstGeom prst="bentConnector3">
            <a:avLst>
              <a:gd name="adj1" fmla="val 50000"/>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46" name="Elbow Connector 145">
            <a:extLst>
              <a:ext uri="{FF2B5EF4-FFF2-40B4-BE49-F238E27FC236}">
                <a16:creationId xmlns:a16="http://schemas.microsoft.com/office/drawing/2014/main" id="{52E360F1-5A63-2B5A-0D66-9AB662D16547}"/>
              </a:ext>
            </a:extLst>
          </p:cNvPr>
          <p:cNvCxnSpPr>
            <a:cxnSpLocks/>
            <a:stCxn id="66" idx="3"/>
            <a:endCxn id="9" idx="1"/>
          </p:cNvCxnSpPr>
          <p:nvPr/>
        </p:nvCxnSpPr>
        <p:spPr bwMode="gray">
          <a:xfrm>
            <a:off x="3398434" y="3281776"/>
            <a:ext cx="993161" cy="210029"/>
          </a:xfrm>
          <a:prstGeom prst="bentConnector3">
            <a:avLst>
              <a:gd name="adj1" fmla="val 50000"/>
            </a:avLst>
          </a:prstGeom>
          <a:ln>
            <a:tailEnd type="triangle"/>
          </a:ln>
        </p:spPr>
        <p:style>
          <a:lnRef idx="2">
            <a:schemeClr val="accent5"/>
          </a:lnRef>
          <a:fillRef idx="0">
            <a:schemeClr val="accent5"/>
          </a:fillRef>
          <a:effectRef idx="1">
            <a:schemeClr val="accent5"/>
          </a:effectRef>
          <a:fontRef idx="minor">
            <a:schemeClr val="tx1"/>
          </a:fontRef>
        </p:style>
      </p:cxnSp>
      <p:sp>
        <p:nvSpPr>
          <p:cNvPr id="4" name="Rectangle 3">
            <a:extLst>
              <a:ext uri="{FF2B5EF4-FFF2-40B4-BE49-F238E27FC236}">
                <a16:creationId xmlns:a16="http://schemas.microsoft.com/office/drawing/2014/main" id="{8EBAFE28-3E8F-EF43-C125-943E61AEEA64}"/>
              </a:ext>
            </a:extLst>
          </p:cNvPr>
          <p:cNvSpPr/>
          <p:nvPr/>
        </p:nvSpPr>
        <p:spPr bwMode="gray">
          <a:xfrm>
            <a:off x="662492" y="1530121"/>
            <a:ext cx="3162497" cy="1286928"/>
          </a:xfrm>
          <a:prstGeom prst="rect">
            <a:avLst/>
          </a:prstGeom>
          <a:solidFill>
            <a:schemeClr val="accent6">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rial"/>
              <a:ea typeface="+mn-ea"/>
              <a:cs typeface="+mn-cs"/>
            </a:endParaRPr>
          </a:p>
        </p:txBody>
      </p:sp>
      <p:sp>
        <p:nvSpPr>
          <p:cNvPr id="132" name="Rectangle 131">
            <a:extLst>
              <a:ext uri="{FF2B5EF4-FFF2-40B4-BE49-F238E27FC236}">
                <a16:creationId xmlns:a16="http://schemas.microsoft.com/office/drawing/2014/main" id="{16F1B62C-4515-F459-03A3-3FE22D2C169C}"/>
              </a:ext>
            </a:extLst>
          </p:cNvPr>
          <p:cNvSpPr/>
          <p:nvPr/>
        </p:nvSpPr>
        <p:spPr bwMode="gray">
          <a:xfrm>
            <a:off x="1042907" y="1699282"/>
            <a:ext cx="745112" cy="372659"/>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Arial"/>
                <a:ea typeface="+mn-ea"/>
                <a:cs typeface="+mn-cs"/>
              </a:rPr>
              <a:t>Lenders</a:t>
            </a:r>
          </a:p>
        </p:txBody>
      </p:sp>
      <p:sp>
        <p:nvSpPr>
          <p:cNvPr id="133" name="Rectangle 132">
            <a:extLst>
              <a:ext uri="{FF2B5EF4-FFF2-40B4-BE49-F238E27FC236}">
                <a16:creationId xmlns:a16="http://schemas.microsoft.com/office/drawing/2014/main" id="{3A3FD7F4-9409-000B-8375-3C0B7D8F29B1}"/>
              </a:ext>
            </a:extLst>
          </p:cNvPr>
          <p:cNvSpPr/>
          <p:nvPr/>
        </p:nvSpPr>
        <p:spPr bwMode="gray">
          <a:xfrm>
            <a:off x="778004" y="2220692"/>
            <a:ext cx="1274918" cy="467313"/>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Arial"/>
                <a:ea typeface="+mn-ea"/>
                <a:cs typeface="+mn-cs"/>
              </a:rPr>
              <a:t>Guarantor / Security Trustee</a:t>
            </a:r>
          </a:p>
        </p:txBody>
      </p:sp>
      <p:sp>
        <p:nvSpPr>
          <p:cNvPr id="33" name="Rounded Rectangle 32">
            <a:extLst>
              <a:ext uri="{FF2B5EF4-FFF2-40B4-BE49-F238E27FC236}">
                <a16:creationId xmlns:a16="http://schemas.microsoft.com/office/drawing/2014/main" id="{EE9DF9E9-6392-64DD-D097-EC6D4A2E3A8E}"/>
              </a:ext>
            </a:extLst>
          </p:cNvPr>
          <p:cNvSpPr/>
          <p:nvPr/>
        </p:nvSpPr>
        <p:spPr bwMode="gray">
          <a:xfrm>
            <a:off x="2560493" y="1658107"/>
            <a:ext cx="1003652" cy="455008"/>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a:ea typeface="+mn-ea"/>
                <a:cs typeface="+mn-cs"/>
              </a:rPr>
              <a:t>Facility Agreement</a:t>
            </a:r>
          </a:p>
        </p:txBody>
      </p:sp>
      <p:sp>
        <p:nvSpPr>
          <p:cNvPr id="51" name="Rounded Rectangle 50">
            <a:extLst>
              <a:ext uri="{FF2B5EF4-FFF2-40B4-BE49-F238E27FC236}">
                <a16:creationId xmlns:a16="http://schemas.microsoft.com/office/drawing/2014/main" id="{D607AF89-F550-054C-DAE9-FB896FFF0EDC}"/>
              </a:ext>
            </a:extLst>
          </p:cNvPr>
          <p:cNvSpPr/>
          <p:nvPr/>
        </p:nvSpPr>
        <p:spPr bwMode="gray">
          <a:xfrm>
            <a:off x="2431355" y="2226844"/>
            <a:ext cx="1261928" cy="455008"/>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Tripartite Agreement</a:t>
            </a:r>
            <a:r>
              <a:rPr kumimoji="0" lang="en-US" sz="1100" b="0" i="0" u="none" strike="noStrike" kern="1200" cap="none" spc="0" normalizeH="0" baseline="30000" noProof="0" dirty="0">
                <a:ln>
                  <a:noFill/>
                </a:ln>
                <a:solidFill>
                  <a:srgbClr val="000000"/>
                </a:solidFill>
                <a:effectLst/>
                <a:uLnTx/>
                <a:uFillTx/>
                <a:latin typeface="Arial"/>
                <a:ea typeface="+mn-ea"/>
                <a:cs typeface="+mn-cs"/>
              </a:rPr>
              <a:t>1)</a:t>
            </a:r>
          </a:p>
        </p:txBody>
      </p:sp>
      <p:cxnSp>
        <p:nvCxnSpPr>
          <p:cNvPr id="150" name="Straight Connector 149">
            <a:extLst>
              <a:ext uri="{FF2B5EF4-FFF2-40B4-BE49-F238E27FC236}">
                <a16:creationId xmlns:a16="http://schemas.microsoft.com/office/drawing/2014/main" id="{449BF10A-C84F-A503-4BDA-6EE34B56AD61}"/>
              </a:ext>
            </a:extLst>
          </p:cNvPr>
          <p:cNvCxnSpPr>
            <a:cxnSpLocks/>
            <a:stCxn id="132" idx="3"/>
            <a:endCxn id="33" idx="1"/>
          </p:cNvCxnSpPr>
          <p:nvPr/>
        </p:nvCxnSpPr>
        <p:spPr bwMode="gray">
          <a:xfrm flipV="1">
            <a:off x="1788019" y="1885611"/>
            <a:ext cx="772474" cy="1"/>
          </a:xfrm>
          <a:prstGeom prst="line">
            <a:avLst/>
          </a:prstGeom>
          <a:ln>
            <a:tailEnd type="none" w="med" len="lg"/>
          </a:ln>
        </p:spPr>
        <p:style>
          <a:lnRef idx="2">
            <a:schemeClr val="accent6"/>
          </a:lnRef>
          <a:fillRef idx="0">
            <a:schemeClr val="accent6"/>
          </a:fillRef>
          <a:effectRef idx="1">
            <a:schemeClr val="accent6"/>
          </a:effectRef>
          <a:fontRef idx="minor">
            <a:schemeClr val="tx1"/>
          </a:fontRef>
        </p:style>
      </p:cxnSp>
      <p:cxnSp>
        <p:nvCxnSpPr>
          <p:cNvPr id="152" name="Straight Connector 151">
            <a:extLst>
              <a:ext uri="{FF2B5EF4-FFF2-40B4-BE49-F238E27FC236}">
                <a16:creationId xmlns:a16="http://schemas.microsoft.com/office/drawing/2014/main" id="{D2CF47A5-E00A-0B8F-9F5C-111E41A7D2DC}"/>
              </a:ext>
            </a:extLst>
          </p:cNvPr>
          <p:cNvCxnSpPr>
            <a:cxnSpLocks/>
            <a:stCxn id="133" idx="3"/>
            <a:endCxn id="51" idx="1"/>
          </p:cNvCxnSpPr>
          <p:nvPr/>
        </p:nvCxnSpPr>
        <p:spPr bwMode="gray">
          <a:xfrm flipV="1">
            <a:off x="2052922" y="2454348"/>
            <a:ext cx="378433" cy="1"/>
          </a:xfrm>
          <a:prstGeom prst="line">
            <a:avLst/>
          </a:prstGeom>
          <a:ln>
            <a:tailEnd type="none" w="med" len="lg"/>
          </a:ln>
        </p:spPr>
        <p:style>
          <a:lnRef idx="2">
            <a:schemeClr val="accent6"/>
          </a:lnRef>
          <a:fillRef idx="0">
            <a:schemeClr val="accent6"/>
          </a:fillRef>
          <a:effectRef idx="1">
            <a:schemeClr val="accent6"/>
          </a:effectRef>
          <a:fontRef idx="minor">
            <a:schemeClr val="tx1"/>
          </a:fontRef>
        </p:style>
      </p:cxnSp>
      <p:cxnSp>
        <p:nvCxnSpPr>
          <p:cNvPr id="163" name="Elbow Connector 162">
            <a:extLst>
              <a:ext uri="{FF2B5EF4-FFF2-40B4-BE49-F238E27FC236}">
                <a16:creationId xmlns:a16="http://schemas.microsoft.com/office/drawing/2014/main" id="{2C78F2FE-9C06-C402-4C87-03705F211A13}"/>
              </a:ext>
            </a:extLst>
          </p:cNvPr>
          <p:cNvCxnSpPr>
            <a:cxnSpLocks/>
            <a:stCxn id="33" idx="3"/>
            <a:endCxn id="9" idx="0"/>
          </p:cNvCxnSpPr>
          <p:nvPr/>
        </p:nvCxnSpPr>
        <p:spPr bwMode="gray">
          <a:xfrm>
            <a:off x="3564145" y="1885611"/>
            <a:ext cx="1582634" cy="1161799"/>
          </a:xfrm>
          <a:prstGeom prst="bentConnector2">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65" name="Elbow Connector 164">
            <a:extLst>
              <a:ext uri="{FF2B5EF4-FFF2-40B4-BE49-F238E27FC236}">
                <a16:creationId xmlns:a16="http://schemas.microsoft.com/office/drawing/2014/main" id="{3044AA76-11E7-34FF-1DDF-4C8CA905C8E9}"/>
              </a:ext>
            </a:extLst>
          </p:cNvPr>
          <p:cNvCxnSpPr>
            <a:cxnSpLocks/>
            <a:stCxn id="51" idx="3"/>
            <a:endCxn id="9" idx="0"/>
          </p:cNvCxnSpPr>
          <p:nvPr/>
        </p:nvCxnSpPr>
        <p:spPr bwMode="gray">
          <a:xfrm>
            <a:off x="3693283" y="2454348"/>
            <a:ext cx="1453496" cy="593062"/>
          </a:xfrm>
          <a:prstGeom prst="bentConnector2">
            <a:avLst/>
          </a:prstGeom>
          <a:ln>
            <a:tailEnd type="triangle"/>
          </a:ln>
        </p:spPr>
        <p:style>
          <a:lnRef idx="2">
            <a:schemeClr val="accent6"/>
          </a:lnRef>
          <a:fillRef idx="0">
            <a:schemeClr val="accent6"/>
          </a:fillRef>
          <a:effectRef idx="1">
            <a:schemeClr val="accent6"/>
          </a:effectRef>
          <a:fontRef idx="minor">
            <a:schemeClr val="tx1"/>
          </a:fontRef>
        </p:style>
      </p:cxnSp>
      <p:sp>
        <p:nvSpPr>
          <p:cNvPr id="8" name="Rectangle 7">
            <a:extLst>
              <a:ext uri="{FF2B5EF4-FFF2-40B4-BE49-F238E27FC236}">
                <a16:creationId xmlns:a16="http://schemas.microsoft.com/office/drawing/2014/main" id="{1C5A0ABA-E8B4-1B24-E5F4-B3026B78A224}"/>
              </a:ext>
            </a:extLst>
          </p:cNvPr>
          <p:cNvSpPr/>
          <p:nvPr/>
        </p:nvSpPr>
        <p:spPr bwMode="gray">
          <a:xfrm>
            <a:off x="329434" y="4327255"/>
            <a:ext cx="4000323" cy="1407496"/>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a:ea typeface="+mn-ea"/>
              <a:cs typeface="+mn-cs"/>
            </a:endParaRPr>
          </a:p>
        </p:txBody>
      </p:sp>
      <p:sp>
        <p:nvSpPr>
          <p:cNvPr id="122" name="Rounded Rectangle 121">
            <a:extLst>
              <a:ext uri="{FF2B5EF4-FFF2-40B4-BE49-F238E27FC236}">
                <a16:creationId xmlns:a16="http://schemas.microsoft.com/office/drawing/2014/main" id="{4E5C3443-BD22-F71A-9126-C02A3DC7CBA8}"/>
              </a:ext>
            </a:extLst>
          </p:cNvPr>
          <p:cNvSpPr/>
          <p:nvPr/>
        </p:nvSpPr>
        <p:spPr bwMode="gray">
          <a:xfrm>
            <a:off x="1227929" y="5131533"/>
            <a:ext cx="901617" cy="437013"/>
          </a:xfrm>
          <a:prstGeom prst="roundRect">
            <a:avLst/>
          </a:prstGeom>
          <a:solidFill>
            <a:schemeClr val="bg1"/>
          </a:solid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Shareholder’s Agreement</a:t>
            </a:r>
          </a:p>
        </p:txBody>
      </p:sp>
      <p:sp>
        <p:nvSpPr>
          <p:cNvPr id="123" name="Rectangle 122">
            <a:extLst>
              <a:ext uri="{FF2B5EF4-FFF2-40B4-BE49-F238E27FC236}">
                <a16:creationId xmlns:a16="http://schemas.microsoft.com/office/drawing/2014/main" id="{ECF1E5C4-D87C-85C4-B566-D1357087C341}"/>
              </a:ext>
            </a:extLst>
          </p:cNvPr>
          <p:cNvSpPr/>
          <p:nvPr/>
        </p:nvSpPr>
        <p:spPr bwMode="gray">
          <a:xfrm>
            <a:off x="2229137" y="5096983"/>
            <a:ext cx="901617" cy="506113"/>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Arial"/>
                <a:ea typeface="+mn-ea"/>
                <a:cs typeface="+mn-cs"/>
              </a:rPr>
              <a:t>Developer/ Sponsor</a:t>
            </a:r>
          </a:p>
        </p:txBody>
      </p:sp>
      <p:sp>
        <p:nvSpPr>
          <p:cNvPr id="124" name="Rectangle 123">
            <a:extLst>
              <a:ext uri="{FF2B5EF4-FFF2-40B4-BE49-F238E27FC236}">
                <a16:creationId xmlns:a16="http://schemas.microsoft.com/office/drawing/2014/main" id="{F97435D4-5351-EA8E-97B4-838F39C0BAEA}"/>
              </a:ext>
            </a:extLst>
          </p:cNvPr>
          <p:cNvSpPr/>
          <p:nvPr/>
        </p:nvSpPr>
        <p:spPr bwMode="gray">
          <a:xfrm>
            <a:off x="2266696" y="4606022"/>
            <a:ext cx="826499" cy="302764"/>
          </a:xfrm>
          <a:prstGeom prst="rect">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a:ea typeface="+mn-ea"/>
                <a:cs typeface="+mn-cs"/>
              </a:rPr>
              <a:t>Buyer</a:t>
            </a:r>
          </a:p>
        </p:txBody>
      </p:sp>
      <p:sp>
        <p:nvSpPr>
          <p:cNvPr id="125" name="Rounded Rectangle 124">
            <a:extLst>
              <a:ext uri="{FF2B5EF4-FFF2-40B4-BE49-F238E27FC236}">
                <a16:creationId xmlns:a16="http://schemas.microsoft.com/office/drawing/2014/main" id="{A25A735E-81EB-B939-E3A5-26C78F39E5BD}"/>
              </a:ext>
            </a:extLst>
          </p:cNvPr>
          <p:cNvSpPr/>
          <p:nvPr/>
        </p:nvSpPr>
        <p:spPr bwMode="gray">
          <a:xfrm>
            <a:off x="3308987" y="4644068"/>
            <a:ext cx="901617" cy="72276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Share Purchase Agreement </a:t>
            </a:r>
          </a:p>
        </p:txBody>
      </p:sp>
      <p:sp>
        <p:nvSpPr>
          <p:cNvPr id="156" name="Rectangle 155">
            <a:extLst>
              <a:ext uri="{FF2B5EF4-FFF2-40B4-BE49-F238E27FC236}">
                <a16:creationId xmlns:a16="http://schemas.microsoft.com/office/drawing/2014/main" id="{39CC4D9F-0C04-DCF5-04F2-842E4E09BDDD}"/>
              </a:ext>
            </a:extLst>
          </p:cNvPr>
          <p:cNvSpPr/>
          <p:nvPr/>
        </p:nvSpPr>
        <p:spPr bwMode="gray">
          <a:xfrm>
            <a:off x="424974" y="5098980"/>
            <a:ext cx="733571" cy="502118"/>
          </a:xfrm>
          <a:prstGeom prst="rect">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a:ea typeface="+mn-ea"/>
                <a:cs typeface="+mn-cs"/>
              </a:rPr>
              <a:t>Equity Investor(s)</a:t>
            </a:r>
          </a:p>
        </p:txBody>
      </p:sp>
      <p:cxnSp>
        <p:nvCxnSpPr>
          <p:cNvPr id="180" name="Straight Connector 179">
            <a:extLst>
              <a:ext uri="{FF2B5EF4-FFF2-40B4-BE49-F238E27FC236}">
                <a16:creationId xmlns:a16="http://schemas.microsoft.com/office/drawing/2014/main" id="{E8BF4C33-ED22-482A-112F-E75AB92B1B5C}"/>
              </a:ext>
            </a:extLst>
          </p:cNvPr>
          <p:cNvCxnSpPr>
            <a:cxnSpLocks/>
            <a:stCxn id="156" idx="3"/>
            <a:endCxn id="122" idx="1"/>
          </p:cNvCxnSpPr>
          <p:nvPr/>
        </p:nvCxnSpPr>
        <p:spPr bwMode="gray">
          <a:xfrm>
            <a:off x="1158545" y="5350039"/>
            <a:ext cx="69384" cy="1"/>
          </a:xfrm>
          <a:prstGeom prst="line">
            <a:avLst/>
          </a:prstGeom>
          <a:ln>
            <a:tailEnd type="none" w="med" len="lg"/>
          </a:ln>
        </p:spPr>
        <p:style>
          <a:lnRef idx="2">
            <a:schemeClr val="accent3"/>
          </a:lnRef>
          <a:fillRef idx="0">
            <a:schemeClr val="accent3"/>
          </a:fillRef>
          <a:effectRef idx="1">
            <a:schemeClr val="accent3"/>
          </a:effectRef>
          <a:fontRef idx="minor">
            <a:schemeClr val="tx1"/>
          </a:fontRef>
        </p:style>
      </p:cxnSp>
      <p:cxnSp>
        <p:nvCxnSpPr>
          <p:cNvPr id="181" name="Straight Connector 180">
            <a:extLst>
              <a:ext uri="{FF2B5EF4-FFF2-40B4-BE49-F238E27FC236}">
                <a16:creationId xmlns:a16="http://schemas.microsoft.com/office/drawing/2014/main" id="{C70AA8D0-75BE-E7E5-7251-0EAAB7444FD3}"/>
              </a:ext>
            </a:extLst>
          </p:cNvPr>
          <p:cNvCxnSpPr>
            <a:cxnSpLocks/>
            <a:stCxn id="122" idx="3"/>
            <a:endCxn id="123" idx="1"/>
          </p:cNvCxnSpPr>
          <p:nvPr/>
        </p:nvCxnSpPr>
        <p:spPr bwMode="gray">
          <a:xfrm>
            <a:off x="2129546" y="5350040"/>
            <a:ext cx="99591" cy="0"/>
          </a:xfrm>
          <a:prstGeom prst="line">
            <a:avLst/>
          </a:prstGeom>
          <a:ln>
            <a:tailEnd type="none" w="med" len="lg"/>
          </a:ln>
        </p:spPr>
        <p:style>
          <a:lnRef idx="2">
            <a:schemeClr val="accent3"/>
          </a:lnRef>
          <a:fillRef idx="0">
            <a:schemeClr val="accent3"/>
          </a:fillRef>
          <a:effectRef idx="1">
            <a:schemeClr val="accent3"/>
          </a:effectRef>
          <a:fontRef idx="minor">
            <a:schemeClr val="tx1"/>
          </a:fontRef>
        </p:style>
      </p:cxnSp>
      <p:cxnSp>
        <p:nvCxnSpPr>
          <p:cNvPr id="188" name="Elbow Connector 187">
            <a:extLst>
              <a:ext uri="{FF2B5EF4-FFF2-40B4-BE49-F238E27FC236}">
                <a16:creationId xmlns:a16="http://schemas.microsoft.com/office/drawing/2014/main" id="{4C46687C-623D-A1B4-6AC8-7625DB9A26B9}"/>
              </a:ext>
            </a:extLst>
          </p:cNvPr>
          <p:cNvCxnSpPr>
            <a:cxnSpLocks/>
            <a:stCxn id="124" idx="3"/>
            <a:endCxn id="125" idx="1"/>
          </p:cNvCxnSpPr>
          <p:nvPr/>
        </p:nvCxnSpPr>
        <p:spPr bwMode="gray">
          <a:xfrm>
            <a:off x="3093195" y="4757404"/>
            <a:ext cx="215792" cy="248044"/>
          </a:xfrm>
          <a:prstGeom prst="bentConnector3">
            <a:avLst>
              <a:gd name="adj1" fmla="val 50000"/>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195" name="Elbow Connector 194">
            <a:extLst>
              <a:ext uri="{FF2B5EF4-FFF2-40B4-BE49-F238E27FC236}">
                <a16:creationId xmlns:a16="http://schemas.microsoft.com/office/drawing/2014/main" id="{44B795FA-CDBB-B4C6-EC01-38AFA00CA236}"/>
              </a:ext>
            </a:extLst>
          </p:cNvPr>
          <p:cNvCxnSpPr>
            <a:cxnSpLocks/>
            <a:stCxn id="123" idx="3"/>
            <a:endCxn id="125" idx="1"/>
          </p:cNvCxnSpPr>
          <p:nvPr/>
        </p:nvCxnSpPr>
        <p:spPr bwMode="gray">
          <a:xfrm flipV="1">
            <a:off x="3130754" y="5005448"/>
            <a:ext cx="178233" cy="344592"/>
          </a:xfrm>
          <a:prstGeom prst="bentConnector3">
            <a:avLst>
              <a:gd name="adj1" fmla="val 50000"/>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198" name="Elbow Connector 197">
            <a:extLst>
              <a:ext uri="{FF2B5EF4-FFF2-40B4-BE49-F238E27FC236}">
                <a16:creationId xmlns:a16="http://schemas.microsoft.com/office/drawing/2014/main" id="{B268D750-D624-281F-60AA-A618CB17B53E}"/>
              </a:ext>
            </a:extLst>
          </p:cNvPr>
          <p:cNvCxnSpPr>
            <a:cxnSpLocks/>
            <a:stCxn id="9" idx="3"/>
            <a:endCxn id="193" idx="1"/>
          </p:cNvCxnSpPr>
          <p:nvPr/>
        </p:nvCxnSpPr>
        <p:spPr bwMode="gray">
          <a:xfrm flipV="1">
            <a:off x="5901963" y="2041244"/>
            <a:ext cx="523633" cy="1450561"/>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1" name="Elbow Connector 200">
            <a:extLst>
              <a:ext uri="{FF2B5EF4-FFF2-40B4-BE49-F238E27FC236}">
                <a16:creationId xmlns:a16="http://schemas.microsoft.com/office/drawing/2014/main" id="{0635947E-68FB-B2E9-C7A9-B8FB67381453}"/>
              </a:ext>
            </a:extLst>
          </p:cNvPr>
          <p:cNvCxnSpPr>
            <a:cxnSpLocks/>
            <a:stCxn id="9" idx="3"/>
            <a:endCxn id="192" idx="1"/>
          </p:cNvCxnSpPr>
          <p:nvPr/>
        </p:nvCxnSpPr>
        <p:spPr bwMode="gray">
          <a:xfrm flipV="1">
            <a:off x="5901963" y="2733561"/>
            <a:ext cx="523633" cy="758244"/>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4" name="Elbow Connector 203">
            <a:extLst>
              <a:ext uri="{FF2B5EF4-FFF2-40B4-BE49-F238E27FC236}">
                <a16:creationId xmlns:a16="http://schemas.microsoft.com/office/drawing/2014/main" id="{E26E79E2-9828-3E86-71C5-B9B12E97F0E1}"/>
              </a:ext>
            </a:extLst>
          </p:cNvPr>
          <p:cNvCxnSpPr>
            <a:cxnSpLocks/>
            <a:stCxn id="9" idx="3"/>
            <a:endCxn id="191" idx="1"/>
          </p:cNvCxnSpPr>
          <p:nvPr/>
        </p:nvCxnSpPr>
        <p:spPr bwMode="gray">
          <a:xfrm flipV="1">
            <a:off x="5901963" y="3438581"/>
            <a:ext cx="523633" cy="53224"/>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8" name="Elbow Connector 207">
            <a:extLst>
              <a:ext uri="{FF2B5EF4-FFF2-40B4-BE49-F238E27FC236}">
                <a16:creationId xmlns:a16="http://schemas.microsoft.com/office/drawing/2014/main" id="{87F217E4-6B5B-4669-D9EF-54ABC48C6103}"/>
              </a:ext>
            </a:extLst>
          </p:cNvPr>
          <p:cNvCxnSpPr>
            <a:cxnSpLocks/>
            <a:stCxn id="9" idx="3"/>
            <a:endCxn id="142" idx="1"/>
          </p:cNvCxnSpPr>
          <p:nvPr/>
        </p:nvCxnSpPr>
        <p:spPr bwMode="gray">
          <a:xfrm>
            <a:off x="5901963" y="3491805"/>
            <a:ext cx="523633" cy="638986"/>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6" name="Curved Connector 235">
            <a:extLst>
              <a:ext uri="{FF2B5EF4-FFF2-40B4-BE49-F238E27FC236}">
                <a16:creationId xmlns:a16="http://schemas.microsoft.com/office/drawing/2014/main" id="{C404239E-12E8-9C0A-1BFB-6C424AC6408B}"/>
              </a:ext>
            </a:extLst>
          </p:cNvPr>
          <p:cNvCxnSpPr>
            <a:cxnSpLocks/>
            <a:stCxn id="241" idx="1"/>
            <a:endCxn id="244" idx="2"/>
          </p:cNvCxnSpPr>
          <p:nvPr/>
        </p:nvCxnSpPr>
        <p:spPr bwMode="gray">
          <a:xfrm rot="10800000">
            <a:off x="5794034" y="4847127"/>
            <a:ext cx="631562" cy="427408"/>
          </a:xfrm>
          <a:prstGeom prst="curvedConnector2">
            <a:avLst/>
          </a:prstGeom>
          <a:ln w="9525" cap="flat">
            <a:solidFill>
              <a:schemeClr val="accent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2" name="Rectangle 141">
            <a:extLst>
              <a:ext uri="{FF2B5EF4-FFF2-40B4-BE49-F238E27FC236}">
                <a16:creationId xmlns:a16="http://schemas.microsoft.com/office/drawing/2014/main" id="{C39A789D-D4AA-E8B9-82A5-5B7CF84CBFCC}"/>
              </a:ext>
            </a:extLst>
          </p:cNvPr>
          <p:cNvSpPr/>
          <p:nvPr/>
        </p:nvSpPr>
        <p:spPr bwMode="gray">
          <a:xfrm>
            <a:off x="6425596" y="3913808"/>
            <a:ext cx="964637" cy="433965"/>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Arial"/>
                <a:ea typeface="+mn-ea"/>
                <a:cs typeface="+mn-cs"/>
              </a:rPr>
              <a:t>EPC Contractor</a:t>
            </a:r>
          </a:p>
        </p:txBody>
      </p:sp>
      <p:sp>
        <p:nvSpPr>
          <p:cNvPr id="179" name="Rounded Rectangle 178">
            <a:extLst>
              <a:ext uri="{FF2B5EF4-FFF2-40B4-BE49-F238E27FC236}">
                <a16:creationId xmlns:a16="http://schemas.microsoft.com/office/drawing/2014/main" id="{A8AB3D80-C039-91F4-B5CD-0210199C6540}"/>
              </a:ext>
            </a:extLst>
          </p:cNvPr>
          <p:cNvSpPr/>
          <p:nvPr/>
        </p:nvSpPr>
        <p:spPr bwMode="gray">
          <a:xfrm>
            <a:off x="7839279" y="1901468"/>
            <a:ext cx="512893" cy="27955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a:ea typeface="+mn-ea"/>
                <a:cs typeface="+mn-cs"/>
              </a:rPr>
              <a:t>PPA</a:t>
            </a:r>
          </a:p>
        </p:txBody>
      </p:sp>
      <p:sp>
        <p:nvSpPr>
          <p:cNvPr id="182" name="Rounded Rectangle 181">
            <a:extLst>
              <a:ext uri="{FF2B5EF4-FFF2-40B4-BE49-F238E27FC236}">
                <a16:creationId xmlns:a16="http://schemas.microsoft.com/office/drawing/2014/main" id="{410C5D86-23D9-5153-9D15-7A99FDCAAD63}"/>
              </a:ext>
            </a:extLst>
          </p:cNvPr>
          <p:cNvSpPr/>
          <p:nvPr/>
        </p:nvSpPr>
        <p:spPr bwMode="gray">
          <a:xfrm>
            <a:off x="7613407" y="2510210"/>
            <a:ext cx="964637" cy="446701"/>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a:ea typeface="+mn-ea"/>
                <a:cs typeface="+mn-cs"/>
              </a:rPr>
              <a:t>Connection Agreement</a:t>
            </a:r>
          </a:p>
        </p:txBody>
      </p:sp>
      <p:sp>
        <p:nvSpPr>
          <p:cNvPr id="191" name="Rectangle 190">
            <a:extLst>
              <a:ext uri="{FF2B5EF4-FFF2-40B4-BE49-F238E27FC236}">
                <a16:creationId xmlns:a16="http://schemas.microsoft.com/office/drawing/2014/main" id="{F8C45256-14E3-27D4-B7D4-2713A09466A6}"/>
              </a:ext>
            </a:extLst>
          </p:cNvPr>
          <p:cNvSpPr/>
          <p:nvPr/>
        </p:nvSpPr>
        <p:spPr bwMode="gray">
          <a:xfrm>
            <a:off x="6425596" y="3221598"/>
            <a:ext cx="964637" cy="433965"/>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Arial"/>
                <a:ea typeface="+mn-ea"/>
                <a:cs typeface="+mn-cs"/>
              </a:rPr>
              <a:t>O&amp;M operator</a:t>
            </a:r>
          </a:p>
        </p:txBody>
      </p:sp>
      <p:sp>
        <p:nvSpPr>
          <p:cNvPr id="192" name="Rectangle 191">
            <a:extLst>
              <a:ext uri="{FF2B5EF4-FFF2-40B4-BE49-F238E27FC236}">
                <a16:creationId xmlns:a16="http://schemas.microsoft.com/office/drawing/2014/main" id="{43A59D50-34E3-1E78-DB7E-ED191FD6570C}"/>
              </a:ext>
            </a:extLst>
          </p:cNvPr>
          <p:cNvSpPr/>
          <p:nvPr/>
        </p:nvSpPr>
        <p:spPr bwMode="gray">
          <a:xfrm>
            <a:off x="6425596" y="2516578"/>
            <a:ext cx="964637" cy="433965"/>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Arial"/>
                <a:ea typeface="+mn-ea"/>
                <a:cs typeface="+mn-cs"/>
              </a:rPr>
              <a:t>NSP</a:t>
            </a:r>
          </a:p>
        </p:txBody>
      </p:sp>
      <p:sp>
        <p:nvSpPr>
          <p:cNvPr id="193" name="Rectangle 192">
            <a:extLst>
              <a:ext uri="{FF2B5EF4-FFF2-40B4-BE49-F238E27FC236}">
                <a16:creationId xmlns:a16="http://schemas.microsoft.com/office/drawing/2014/main" id="{65CAB5D4-FE02-6FE2-A52B-6C4A078A1672}"/>
              </a:ext>
            </a:extLst>
          </p:cNvPr>
          <p:cNvSpPr/>
          <p:nvPr/>
        </p:nvSpPr>
        <p:spPr bwMode="gray">
          <a:xfrm>
            <a:off x="6425596" y="1824261"/>
            <a:ext cx="964637" cy="433965"/>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Arial"/>
                <a:ea typeface="+mn-ea"/>
                <a:cs typeface="+mn-cs"/>
              </a:rPr>
              <a:t>Off-taker</a:t>
            </a:r>
          </a:p>
        </p:txBody>
      </p:sp>
      <p:sp>
        <p:nvSpPr>
          <p:cNvPr id="194" name="Rounded Rectangle 193">
            <a:extLst>
              <a:ext uri="{FF2B5EF4-FFF2-40B4-BE49-F238E27FC236}">
                <a16:creationId xmlns:a16="http://schemas.microsoft.com/office/drawing/2014/main" id="{540B8B82-7D9D-3D4F-116D-27F25DB401F9}"/>
              </a:ext>
            </a:extLst>
          </p:cNvPr>
          <p:cNvSpPr/>
          <p:nvPr/>
        </p:nvSpPr>
        <p:spPr bwMode="gray">
          <a:xfrm>
            <a:off x="7655873" y="3211076"/>
            <a:ext cx="879704" cy="455008"/>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a:ea typeface="+mn-ea"/>
                <a:cs typeface="+mn-cs"/>
              </a:rPr>
              <a:t>O&amp;M Agreement</a:t>
            </a:r>
          </a:p>
        </p:txBody>
      </p:sp>
      <p:sp>
        <p:nvSpPr>
          <p:cNvPr id="206" name="Rounded Rectangle 205">
            <a:extLst>
              <a:ext uri="{FF2B5EF4-FFF2-40B4-BE49-F238E27FC236}">
                <a16:creationId xmlns:a16="http://schemas.microsoft.com/office/drawing/2014/main" id="{DB7B6124-23EA-F2D3-FDD6-4E28AADF3009}"/>
              </a:ext>
            </a:extLst>
          </p:cNvPr>
          <p:cNvSpPr/>
          <p:nvPr/>
        </p:nvSpPr>
        <p:spPr bwMode="gray">
          <a:xfrm>
            <a:off x="7544487" y="3999373"/>
            <a:ext cx="1102477" cy="262835"/>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a:ea typeface="+mn-ea"/>
                <a:cs typeface="+mn-cs"/>
              </a:rPr>
              <a:t>EPC Contract</a:t>
            </a:r>
          </a:p>
        </p:txBody>
      </p:sp>
      <p:sp>
        <p:nvSpPr>
          <p:cNvPr id="234" name="Rounded Rectangle 233">
            <a:extLst>
              <a:ext uri="{FF2B5EF4-FFF2-40B4-BE49-F238E27FC236}">
                <a16:creationId xmlns:a16="http://schemas.microsoft.com/office/drawing/2014/main" id="{FBD9C409-8FC2-4F12-784D-F66D36CF4F8C}"/>
              </a:ext>
            </a:extLst>
          </p:cNvPr>
          <p:cNvSpPr/>
          <p:nvPr/>
        </p:nvSpPr>
        <p:spPr bwMode="gray">
          <a:xfrm>
            <a:off x="6590273" y="4614461"/>
            <a:ext cx="635284" cy="386904"/>
          </a:xfrm>
          <a:prstGeom prst="roundRect">
            <a:avLst/>
          </a:prstGeom>
          <a:solidFill>
            <a:schemeClr val="bg1"/>
          </a:solid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mn-cs"/>
              </a:rPr>
              <a:t>Supply Contract</a:t>
            </a:r>
          </a:p>
        </p:txBody>
      </p:sp>
      <p:sp>
        <p:nvSpPr>
          <p:cNvPr id="241" name="Rectangle 240">
            <a:extLst>
              <a:ext uri="{FF2B5EF4-FFF2-40B4-BE49-F238E27FC236}">
                <a16:creationId xmlns:a16="http://schemas.microsoft.com/office/drawing/2014/main" id="{9DD76670-D4C6-023A-DA26-112C8E4B8C82}"/>
              </a:ext>
            </a:extLst>
          </p:cNvPr>
          <p:cNvSpPr/>
          <p:nvPr/>
        </p:nvSpPr>
        <p:spPr bwMode="gray">
          <a:xfrm>
            <a:off x="6425596" y="5122551"/>
            <a:ext cx="964637" cy="303967"/>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Supplier(s)</a:t>
            </a:r>
            <a:r>
              <a:rPr kumimoji="0" lang="en-US" sz="1100" b="0" i="0" u="none" strike="noStrike" kern="1200" cap="none" spc="0" normalizeH="0" baseline="30000" noProof="0" dirty="0">
                <a:ln>
                  <a:noFill/>
                </a:ln>
                <a:solidFill>
                  <a:srgbClr val="000000"/>
                </a:solidFill>
                <a:effectLst/>
                <a:uLnTx/>
                <a:uFillTx/>
                <a:latin typeface="Arial"/>
                <a:ea typeface="+mn-ea"/>
                <a:cs typeface="+mn-cs"/>
              </a:rPr>
              <a:t>2)</a:t>
            </a:r>
          </a:p>
        </p:txBody>
      </p:sp>
      <p:cxnSp>
        <p:nvCxnSpPr>
          <p:cNvPr id="218" name="Straight Connector 217">
            <a:extLst>
              <a:ext uri="{FF2B5EF4-FFF2-40B4-BE49-F238E27FC236}">
                <a16:creationId xmlns:a16="http://schemas.microsoft.com/office/drawing/2014/main" id="{EDF69E35-C27F-0A19-53F4-751D17F1217B}"/>
              </a:ext>
            </a:extLst>
          </p:cNvPr>
          <p:cNvCxnSpPr>
            <a:stCxn id="193" idx="3"/>
            <a:endCxn id="179" idx="1"/>
          </p:cNvCxnSpPr>
          <p:nvPr/>
        </p:nvCxnSpPr>
        <p:spPr bwMode="gray">
          <a:xfrm flipV="1">
            <a:off x="7390233" y="2041243"/>
            <a:ext cx="449046" cy="1"/>
          </a:xfrm>
          <a:prstGeom prst="line">
            <a:avLst/>
          </a:prstGeom>
          <a:ln>
            <a:tailEnd type="none" w="med" len="lg"/>
          </a:ln>
        </p:spPr>
        <p:style>
          <a:lnRef idx="2">
            <a:schemeClr val="accent1"/>
          </a:lnRef>
          <a:fillRef idx="0">
            <a:schemeClr val="accent1"/>
          </a:fillRef>
          <a:effectRef idx="1">
            <a:schemeClr val="accent1"/>
          </a:effectRef>
          <a:fontRef idx="minor">
            <a:schemeClr val="tx1"/>
          </a:fontRef>
        </p:style>
      </p:cxnSp>
      <p:cxnSp>
        <p:nvCxnSpPr>
          <p:cNvPr id="220" name="Straight Connector 219">
            <a:extLst>
              <a:ext uri="{FF2B5EF4-FFF2-40B4-BE49-F238E27FC236}">
                <a16:creationId xmlns:a16="http://schemas.microsoft.com/office/drawing/2014/main" id="{8C2A5057-D395-D0A9-2BA1-D3699BC08724}"/>
              </a:ext>
            </a:extLst>
          </p:cNvPr>
          <p:cNvCxnSpPr>
            <a:cxnSpLocks/>
            <a:stCxn id="192" idx="3"/>
            <a:endCxn id="182" idx="1"/>
          </p:cNvCxnSpPr>
          <p:nvPr/>
        </p:nvCxnSpPr>
        <p:spPr bwMode="gray">
          <a:xfrm>
            <a:off x="7390233" y="2733561"/>
            <a:ext cx="223174" cy="0"/>
          </a:xfrm>
          <a:prstGeom prst="line">
            <a:avLst/>
          </a:prstGeom>
          <a:ln>
            <a:tailEnd type="none" w="med" len="lg"/>
          </a:ln>
        </p:spPr>
        <p:style>
          <a:lnRef idx="2">
            <a:schemeClr val="accent1"/>
          </a:lnRef>
          <a:fillRef idx="0">
            <a:schemeClr val="accent1"/>
          </a:fillRef>
          <a:effectRef idx="1">
            <a:schemeClr val="accent1"/>
          </a:effectRef>
          <a:fontRef idx="minor">
            <a:schemeClr val="tx1"/>
          </a:fontRef>
        </p:style>
      </p:cxnSp>
      <p:cxnSp>
        <p:nvCxnSpPr>
          <p:cNvPr id="224" name="Straight Connector 223">
            <a:extLst>
              <a:ext uri="{FF2B5EF4-FFF2-40B4-BE49-F238E27FC236}">
                <a16:creationId xmlns:a16="http://schemas.microsoft.com/office/drawing/2014/main" id="{754C377D-6803-6503-BD3C-84B0CDF48CFC}"/>
              </a:ext>
            </a:extLst>
          </p:cNvPr>
          <p:cNvCxnSpPr>
            <a:cxnSpLocks/>
            <a:stCxn id="191" idx="3"/>
            <a:endCxn id="194" idx="1"/>
          </p:cNvCxnSpPr>
          <p:nvPr/>
        </p:nvCxnSpPr>
        <p:spPr bwMode="gray">
          <a:xfrm flipV="1">
            <a:off x="7390233" y="3438580"/>
            <a:ext cx="265640" cy="1"/>
          </a:xfrm>
          <a:prstGeom prst="line">
            <a:avLst/>
          </a:prstGeom>
          <a:ln>
            <a:tailEnd type="none" w="med" len="lg"/>
          </a:ln>
        </p:spPr>
        <p:style>
          <a:lnRef idx="2">
            <a:schemeClr val="accent1"/>
          </a:lnRef>
          <a:fillRef idx="0">
            <a:schemeClr val="accent1"/>
          </a:fillRef>
          <a:effectRef idx="1">
            <a:schemeClr val="accent1"/>
          </a:effectRef>
          <a:fontRef idx="minor">
            <a:schemeClr val="tx1"/>
          </a:fontRef>
        </p:style>
      </p:cxnSp>
      <p:cxnSp>
        <p:nvCxnSpPr>
          <p:cNvPr id="227" name="Straight Connector 226">
            <a:extLst>
              <a:ext uri="{FF2B5EF4-FFF2-40B4-BE49-F238E27FC236}">
                <a16:creationId xmlns:a16="http://schemas.microsoft.com/office/drawing/2014/main" id="{59B588E0-57A4-E203-91FD-833AF3C9E483}"/>
              </a:ext>
            </a:extLst>
          </p:cNvPr>
          <p:cNvCxnSpPr>
            <a:cxnSpLocks/>
            <a:stCxn id="142" idx="3"/>
            <a:endCxn id="206" idx="1"/>
          </p:cNvCxnSpPr>
          <p:nvPr/>
        </p:nvCxnSpPr>
        <p:spPr bwMode="gray">
          <a:xfrm>
            <a:off x="7390233" y="4130791"/>
            <a:ext cx="154254" cy="0"/>
          </a:xfrm>
          <a:prstGeom prst="line">
            <a:avLst/>
          </a:prstGeom>
          <a:ln>
            <a:tailEnd type="none" w="med" len="lg"/>
          </a:ln>
        </p:spPr>
        <p:style>
          <a:lnRef idx="2">
            <a:schemeClr val="accent1"/>
          </a:lnRef>
          <a:fillRef idx="0">
            <a:schemeClr val="accent1"/>
          </a:fillRef>
          <a:effectRef idx="1">
            <a:schemeClr val="accent1"/>
          </a:effectRef>
          <a:fontRef idx="minor">
            <a:schemeClr val="tx1"/>
          </a:fontRef>
        </p:style>
      </p:cxnSp>
      <p:cxnSp>
        <p:nvCxnSpPr>
          <p:cNvPr id="232" name="Straight Arrow Connector 231">
            <a:extLst>
              <a:ext uri="{FF2B5EF4-FFF2-40B4-BE49-F238E27FC236}">
                <a16:creationId xmlns:a16="http://schemas.microsoft.com/office/drawing/2014/main" id="{72371506-427B-E120-0E47-C53CC26D00C4}"/>
              </a:ext>
            </a:extLst>
          </p:cNvPr>
          <p:cNvCxnSpPr>
            <a:cxnSpLocks/>
            <a:stCxn id="234" idx="0"/>
            <a:endCxn id="142" idx="2"/>
          </p:cNvCxnSpPr>
          <p:nvPr/>
        </p:nvCxnSpPr>
        <p:spPr bwMode="gray">
          <a:xfrm flipV="1">
            <a:off x="6907915" y="4347773"/>
            <a:ext cx="0" cy="2666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3" name="Curved Connector 242">
            <a:extLst>
              <a:ext uri="{FF2B5EF4-FFF2-40B4-BE49-F238E27FC236}">
                <a16:creationId xmlns:a16="http://schemas.microsoft.com/office/drawing/2014/main" id="{1E8B05DC-5BAA-134F-0A3D-E709F830505B}"/>
              </a:ext>
            </a:extLst>
          </p:cNvPr>
          <p:cNvCxnSpPr>
            <a:cxnSpLocks/>
            <a:stCxn id="241" idx="0"/>
            <a:endCxn id="234" idx="2"/>
          </p:cNvCxnSpPr>
          <p:nvPr/>
        </p:nvCxnSpPr>
        <p:spPr bwMode="gray">
          <a:xfrm rot="5400000" flipH="1" flipV="1">
            <a:off x="6847322" y="5061958"/>
            <a:ext cx="121186" cy="12700"/>
          </a:xfrm>
          <a:prstGeom prst="curvedConnector3">
            <a:avLst>
              <a:gd name="adj1" fmla="val 50000"/>
            </a:avLst>
          </a:prstGeom>
          <a:ln w="9525" cap="flat">
            <a:solidFill>
              <a:schemeClr val="accent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4" name="Curved Connector 273">
            <a:extLst>
              <a:ext uri="{FF2B5EF4-FFF2-40B4-BE49-F238E27FC236}">
                <a16:creationId xmlns:a16="http://schemas.microsoft.com/office/drawing/2014/main" id="{75CE590A-4C91-4225-B936-C1014E9142E6}"/>
              </a:ext>
            </a:extLst>
          </p:cNvPr>
          <p:cNvCxnSpPr>
            <a:cxnSpLocks/>
            <a:stCxn id="51" idx="2"/>
            <a:endCxn id="44" idx="0"/>
          </p:cNvCxnSpPr>
          <p:nvPr/>
        </p:nvCxnSpPr>
        <p:spPr bwMode="gray">
          <a:xfrm rot="5400000">
            <a:off x="2043945" y="2053372"/>
            <a:ext cx="389894" cy="1646855"/>
          </a:xfrm>
          <a:prstGeom prst="curvedConnector3">
            <a:avLst>
              <a:gd name="adj1" fmla="val 50000"/>
            </a:avLst>
          </a:prstGeom>
          <a:ln w="9525" cap="flat">
            <a:solidFill>
              <a:schemeClr val="accent6"/>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7" name="Curved Connector 276">
            <a:extLst>
              <a:ext uri="{FF2B5EF4-FFF2-40B4-BE49-F238E27FC236}">
                <a16:creationId xmlns:a16="http://schemas.microsoft.com/office/drawing/2014/main" id="{FF43D13C-BA68-A6D5-82A7-C6EB55D2C635}"/>
              </a:ext>
            </a:extLst>
          </p:cNvPr>
          <p:cNvCxnSpPr>
            <a:cxnSpLocks/>
            <a:endCxn id="51" idx="3"/>
          </p:cNvCxnSpPr>
          <p:nvPr/>
        </p:nvCxnSpPr>
        <p:spPr bwMode="gray">
          <a:xfrm rot="10800000">
            <a:off x="3693284" y="2454348"/>
            <a:ext cx="2570905" cy="452120"/>
          </a:xfrm>
          <a:prstGeom prst="curvedConnector3">
            <a:avLst>
              <a:gd name="adj1" fmla="val 50000"/>
            </a:avLst>
          </a:prstGeom>
          <a:ln w="9525" cap="flat">
            <a:solidFill>
              <a:schemeClr val="accent6"/>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0" name="Elbow Connector 169">
            <a:extLst>
              <a:ext uri="{FF2B5EF4-FFF2-40B4-BE49-F238E27FC236}">
                <a16:creationId xmlns:a16="http://schemas.microsoft.com/office/drawing/2014/main" id="{264F9C87-A1CB-8D2D-7E66-C636F57DCD10}"/>
              </a:ext>
            </a:extLst>
          </p:cNvPr>
          <p:cNvCxnSpPr>
            <a:cxnSpLocks/>
            <a:stCxn id="125" idx="3"/>
            <a:endCxn id="9" idx="2"/>
          </p:cNvCxnSpPr>
          <p:nvPr/>
        </p:nvCxnSpPr>
        <p:spPr bwMode="gray">
          <a:xfrm flipV="1">
            <a:off x="4210604" y="3936200"/>
            <a:ext cx="936175" cy="1069248"/>
          </a:xfrm>
          <a:prstGeom prst="bentConnector2">
            <a:avLst/>
          </a:prstGeom>
          <a:ln>
            <a:tailEnd type="triangle"/>
          </a:ln>
        </p:spPr>
        <p:style>
          <a:lnRef idx="2">
            <a:schemeClr val="accent3"/>
          </a:lnRef>
          <a:fillRef idx="0">
            <a:schemeClr val="accent3"/>
          </a:fillRef>
          <a:effectRef idx="1">
            <a:schemeClr val="accent3"/>
          </a:effectRef>
          <a:fontRef idx="minor">
            <a:schemeClr val="tx1"/>
          </a:fontRef>
        </p:style>
      </p:cxnSp>
      <p:sp>
        <p:nvSpPr>
          <p:cNvPr id="466" name="Rectangle 465">
            <a:extLst>
              <a:ext uri="{FF2B5EF4-FFF2-40B4-BE49-F238E27FC236}">
                <a16:creationId xmlns:a16="http://schemas.microsoft.com/office/drawing/2014/main" id="{DC823BCD-AE7E-257D-C057-559BD71B8137}"/>
              </a:ext>
            </a:extLst>
          </p:cNvPr>
          <p:cNvSpPr/>
          <p:nvPr/>
        </p:nvSpPr>
        <p:spPr bwMode="gray">
          <a:xfrm>
            <a:off x="8942645" y="1554480"/>
            <a:ext cx="2738816" cy="4424901"/>
          </a:xfrm>
          <a:prstGeom prst="rect">
            <a:avLst/>
          </a:prstGeom>
          <a:solidFill>
            <a:srgbClr val="E3E8E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274320" bIns="137160" numCol="1" spcCol="0" rtlCol="0" fromWordArt="0" anchor="t" anchorCtr="0" forceAA="0" compatLnSpc="1">
            <a:prstTxWarp prst="textNoShape">
              <a:avLst/>
            </a:prstTxWarp>
            <a:noAutofit/>
          </a:bodyPr>
          <a:lstStyle/>
          <a:p>
            <a:pPr marL="0" marR="0" lvl="0" indent="0" algn="l" defTabSz="711200" rtl="0" eaLnBrk="1" fontAlgn="auto" latinLnBrk="0" hangingPunct="1">
              <a:lnSpc>
                <a:spcPct val="100000"/>
              </a:lnSpc>
              <a:spcBef>
                <a:spcPts val="600"/>
              </a:spcBef>
              <a:spcAft>
                <a:spcPts val="0"/>
              </a:spcAft>
              <a:buClrTx/>
              <a:buSzTx/>
              <a:buFontTx/>
              <a:buNone/>
              <a:tabLst/>
              <a:defRPr/>
            </a:pPr>
            <a:r>
              <a:rPr kumimoji="0" lang="en-US" sz="1250" b="1" i="0" u="none" strike="noStrike" kern="1200" cap="none" spc="0" normalizeH="0" baseline="0" noProof="0" dirty="0">
                <a:ln>
                  <a:noFill/>
                </a:ln>
                <a:solidFill>
                  <a:sysClr val="windowText" lastClr="000000"/>
                </a:solidFill>
                <a:effectLst/>
                <a:uLnTx/>
                <a:uFillTx/>
                <a:latin typeface="Arial"/>
                <a:ea typeface="+mn-ea"/>
                <a:cs typeface="+mn-cs"/>
              </a:rPr>
              <a:t>Advantages of Project Finance</a:t>
            </a:r>
            <a:endParaRPr kumimoji="0" lang="en-US" sz="1050" b="1" i="0" u="none" strike="noStrike" kern="1200" cap="none" spc="0" normalizeH="0" baseline="0" noProof="0" dirty="0">
              <a:ln>
                <a:noFill/>
              </a:ln>
              <a:solidFill>
                <a:srgbClr val="000000"/>
              </a:solidFill>
              <a:effectLst/>
              <a:uLnTx/>
              <a:uFillTx/>
              <a:latin typeface="Arial"/>
              <a:ea typeface="+mn-ea"/>
              <a:cs typeface="+mn-cs"/>
            </a:endParaRPr>
          </a:p>
          <a:p>
            <a:pPr marL="177800" marR="0" lvl="0" indent="-177800" algn="l" defTabSz="711200" rtl="0" eaLnBrk="1" fontAlgn="auto" latinLnBrk="0" hangingPunct="1">
              <a:lnSpc>
                <a:spcPct val="100000"/>
              </a:lnSpc>
              <a:spcBef>
                <a:spcPts val="600"/>
              </a:spcBef>
              <a:spcAft>
                <a:spcPts val="600"/>
              </a:spcAft>
              <a:buClrTx/>
              <a:buSzTx/>
              <a:buFontTx/>
              <a:buChar char="•"/>
              <a:tabLst/>
              <a:defRPr/>
            </a:pPr>
            <a:r>
              <a:rPr kumimoji="0" lang="en-US" sz="1050" b="1" i="0" u="none" strike="noStrike" kern="1200" cap="none" spc="0" normalizeH="0" baseline="0" noProof="0" dirty="0">
                <a:ln>
                  <a:noFill/>
                </a:ln>
                <a:solidFill>
                  <a:srgbClr val="000000"/>
                </a:solidFill>
                <a:effectLst/>
                <a:uLnTx/>
                <a:uFillTx/>
                <a:latin typeface="Arial"/>
              </a:rPr>
              <a:t>Easy project management::</a:t>
            </a:r>
            <a:r>
              <a:rPr kumimoji="0" lang="en-US" sz="1050" b="1" i="0" u="none" strike="noStrike" kern="1200" cap="none" spc="0" normalizeH="0" noProof="0" dirty="0">
                <a:ln>
                  <a:noFill/>
                </a:ln>
                <a:solidFill>
                  <a:srgbClr val="000000"/>
                </a:solidFill>
                <a:effectLst/>
                <a:uLnTx/>
                <a:uFillTx/>
                <a:latin typeface="Arial"/>
              </a:rPr>
              <a:t> </a:t>
            </a:r>
            <a:r>
              <a:rPr lang="en-US" sz="1050" dirty="0">
                <a:solidFill>
                  <a:srgbClr val="000000"/>
                </a:solidFill>
                <a:latin typeface="Arial"/>
              </a:rPr>
              <a:t>C</a:t>
            </a:r>
            <a:r>
              <a:rPr kumimoji="0" lang="en-US" sz="1050" b="0" i="0" u="none" strike="noStrike" kern="1200" cap="none" spc="0" normalizeH="0" baseline="0" noProof="0" dirty="0" err="1">
                <a:ln>
                  <a:noFill/>
                </a:ln>
                <a:solidFill>
                  <a:srgbClr val="000000"/>
                </a:solidFill>
                <a:effectLst/>
                <a:uLnTx/>
                <a:uFillTx/>
                <a:latin typeface="Arial"/>
              </a:rPr>
              <a:t>ustomers</a:t>
            </a:r>
            <a:r>
              <a:rPr kumimoji="0" lang="en-US" sz="1050" b="0" i="0" u="none" strike="noStrike" kern="1200" cap="none" spc="0" normalizeH="0" baseline="0" noProof="0" dirty="0">
                <a:ln>
                  <a:noFill/>
                </a:ln>
                <a:solidFill>
                  <a:srgbClr val="000000"/>
                </a:solidFill>
                <a:effectLst/>
                <a:uLnTx/>
                <a:uFillTx/>
                <a:latin typeface="Arial"/>
              </a:rPr>
              <a:t> invest </a:t>
            </a:r>
            <a:r>
              <a:rPr kumimoji="0" lang="en-US" sz="1050" b="1" i="0" u="none" strike="noStrike" kern="1200" cap="none" spc="0" normalizeH="0" baseline="0" noProof="0" dirty="0">
                <a:ln>
                  <a:noFill/>
                </a:ln>
                <a:solidFill>
                  <a:srgbClr val="000000"/>
                </a:solidFill>
                <a:effectLst/>
                <a:uLnTx/>
                <a:uFillTx/>
                <a:latin typeface="Arial"/>
              </a:rPr>
              <a:t>less time and resources </a:t>
            </a:r>
            <a:r>
              <a:rPr kumimoji="0" lang="en-US" sz="1050" b="0" i="0" u="none" strike="noStrike" kern="1200" cap="none" spc="0" normalizeH="0" baseline="0" noProof="0" dirty="0">
                <a:ln>
                  <a:noFill/>
                </a:ln>
                <a:solidFill>
                  <a:srgbClr val="000000"/>
                </a:solidFill>
                <a:effectLst/>
                <a:uLnTx/>
                <a:uFillTx/>
                <a:latin typeface="Arial"/>
              </a:rPr>
              <a:t>in the project than if they were to do it themselves. And contracting with the same company for operations and management later could mean (1) legal enforceability and (2) </a:t>
            </a:r>
            <a:r>
              <a:rPr kumimoji="0" lang="en-US" sz="1050" b="1" i="0" u="none" strike="noStrike" kern="1200" cap="none" spc="0" normalizeH="0" baseline="0" noProof="0" dirty="0">
                <a:ln>
                  <a:noFill/>
                </a:ln>
                <a:solidFill>
                  <a:srgbClr val="000000"/>
                </a:solidFill>
                <a:effectLst/>
                <a:uLnTx/>
                <a:uFillTx/>
                <a:latin typeface="Arial"/>
              </a:rPr>
              <a:t>less of a learning curve with its own installment</a:t>
            </a:r>
            <a:r>
              <a:rPr kumimoji="0" lang="en-US" sz="1050" i="0" u="none" strike="noStrike" kern="1200" cap="none" spc="0" normalizeH="0" baseline="0" noProof="0" dirty="0">
                <a:ln>
                  <a:noFill/>
                </a:ln>
                <a:solidFill>
                  <a:srgbClr val="000000"/>
                </a:solidFill>
                <a:effectLst/>
                <a:uLnTx/>
                <a:uFillTx/>
                <a:latin typeface="Arial"/>
              </a:rPr>
              <a:t>.</a:t>
            </a:r>
          </a:p>
          <a:p>
            <a:pPr marL="177800" marR="0" lvl="0" indent="-177800" algn="l" defTabSz="711200" rtl="0" eaLnBrk="1" fontAlgn="auto" latinLnBrk="0" hangingPunct="1">
              <a:lnSpc>
                <a:spcPct val="100000"/>
              </a:lnSpc>
              <a:spcBef>
                <a:spcPts val="600"/>
              </a:spcBef>
              <a:spcAft>
                <a:spcPts val="600"/>
              </a:spcAft>
              <a:buClrTx/>
              <a:buSzTx/>
              <a:buFontTx/>
              <a:buChar char="•"/>
              <a:tabLst/>
              <a:defRPr/>
            </a:pPr>
            <a:r>
              <a:rPr kumimoji="0" lang="en-US" sz="1050" b="1" i="0" u="none" strike="noStrike" kern="1200" cap="none" spc="0" normalizeH="0" baseline="0" noProof="0" dirty="0">
                <a:ln>
                  <a:noFill/>
                </a:ln>
                <a:solidFill>
                  <a:srgbClr val="000000"/>
                </a:solidFill>
                <a:effectLst/>
                <a:uLnTx/>
                <a:uFillTx/>
                <a:latin typeface="Arial"/>
              </a:rPr>
              <a:t>Better financing terms:</a:t>
            </a:r>
            <a:r>
              <a:rPr kumimoji="0" lang="en-US" sz="1050" b="1" i="0" u="none" strike="noStrike" kern="1200" cap="none" spc="0" normalizeH="0" noProof="0" dirty="0">
                <a:ln>
                  <a:noFill/>
                </a:ln>
                <a:solidFill>
                  <a:srgbClr val="000000"/>
                </a:solidFill>
                <a:effectLst/>
                <a:uLnTx/>
                <a:uFillTx/>
                <a:latin typeface="Arial"/>
              </a:rPr>
              <a:t> </a:t>
            </a:r>
            <a:r>
              <a:rPr kumimoji="0" lang="en-US" sz="1050" b="0" i="0" u="none" strike="noStrike" kern="1200" cap="none" spc="0" normalizeH="0" baseline="0" noProof="0" dirty="0">
                <a:ln>
                  <a:noFill/>
                </a:ln>
                <a:solidFill>
                  <a:srgbClr val="000000"/>
                </a:solidFill>
                <a:effectLst/>
                <a:uLnTx/>
                <a:uFillTx/>
                <a:latin typeface="Arial"/>
              </a:rPr>
              <a:t>Less need for owner’s equity contribution allows access to debt, as a cheaper form of capital financing; risk offloading also </a:t>
            </a:r>
            <a:r>
              <a:rPr lang="en-US" sz="1050" dirty="0">
                <a:solidFill>
                  <a:srgbClr val="000000"/>
                </a:solidFill>
                <a:latin typeface="Arial"/>
              </a:rPr>
              <a:t>increases</a:t>
            </a:r>
            <a:r>
              <a:rPr kumimoji="0" lang="en-US" sz="1050" b="0" i="0" u="none" strike="noStrike" kern="1200" cap="none" spc="0" normalizeH="0" baseline="0" noProof="0" dirty="0">
                <a:ln>
                  <a:noFill/>
                </a:ln>
                <a:solidFill>
                  <a:srgbClr val="000000"/>
                </a:solidFill>
                <a:effectLst/>
                <a:uLnTx/>
                <a:uFillTx/>
                <a:latin typeface="Arial"/>
              </a:rPr>
              <a:t> lenders’ appetite.</a:t>
            </a:r>
          </a:p>
          <a:p>
            <a:pPr marL="177800" marR="0" lvl="0" indent="-177800" algn="l" defTabSz="711200" rtl="0" eaLnBrk="1" fontAlgn="auto" latinLnBrk="0" hangingPunct="1">
              <a:lnSpc>
                <a:spcPct val="100000"/>
              </a:lnSpc>
              <a:spcBef>
                <a:spcPts val="600"/>
              </a:spcBef>
              <a:spcAft>
                <a:spcPts val="600"/>
              </a:spcAft>
              <a:buClrTx/>
              <a:buSzTx/>
              <a:buFontTx/>
              <a:buChar char="•"/>
              <a:tabLst/>
              <a:defRPr/>
            </a:pPr>
            <a:r>
              <a:rPr kumimoji="0" lang="en-US" sz="1050" b="1" i="0" u="none" strike="noStrike" kern="1200" cap="none" spc="0" normalizeH="0" baseline="0" noProof="0" dirty="0">
                <a:ln>
                  <a:noFill/>
                </a:ln>
                <a:solidFill>
                  <a:srgbClr val="000000"/>
                </a:solidFill>
                <a:effectLst/>
                <a:uLnTx/>
                <a:uFillTx/>
                <a:latin typeface="Arial"/>
              </a:rPr>
              <a:t>Risk allocation:</a:t>
            </a:r>
            <a:r>
              <a:rPr kumimoji="0" lang="en-US" sz="1050" b="1" i="0" u="none" strike="noStrike" kern="1200" cap="none" spc="0" normalizeH="0" noProof="0" dirty="0">
                <a:ln>
                  <a:noFill/>
                </a:ln>
                <a:solidFill>
                  <a:srgbClr val="000000"/>
                </a:solidFill>
                <a:effectLst/>
                <a:uLnTx/>
                <a:uFillTx/>
                <a:latin typeface="Arial"/>
              </a:rPr>
              <a:t> </a:t>
            </a:r>
            <a:r>
              <a:rPr kumimoji="0" lang="en-US" sz="1050" b="0" i="0" u="none" strike="noStrike" kern="1200" cap="none" spc="0" normalizeH="0" baseline="0" noProof="0" dirty="0">
                <a:ln>
                  <a:noFill/>
                </a:ln>
                <a:solidFill>
                  <a:srgbClr val="000000"/>
                </a:solidFill>
                <a:effectLst/>
                <a:uLnTx/>
                <a:uFillTx/>
                <a:latin typeface="Arial"/>
              </a:rPr>
              <a:t>The project risk is shifted to the EPC contractor. The contractor is responsible for all project activities from the design phase through to the turnkey moment.</a:t>
            </a:r>
            <a:br>
              <a:rPr kumimoji="0" lang="en-US" sz="850" b="0" i="0" u="none" strike="noStrike" kern="1200" cap="none" spc="0" normalizeH="0" baseline="0" noProof="0" dirty="0">
                <a:ln>
                  <a:noFill/>
                </a:ln>
                <a:solidFill>
                  <a:srgbClr val="000000"/>
                </a:solidFill>
                <a:effectLst/>
                <a:uLnTx/>
                <a:uFillTx/>
                <a:latin typeface="Arial"/>
                <a:ea typeface="+mn-ea"/>
                <a:cs typeface="+mn-cs"/>
              </a:rPr>
            </a:br>
            <a:endParaRPr kumimoji="0" lang="en-US" sz="850" b="0" i="0" u="none" strike="noStrike" kern="1200" cap="none" spc="0" normalizeH="0" baseline="0" noProof="0" dirty="0">
              <a:ln>
                <a:noFill/>
              </a:ln>
              <a:solidFill>
                <a:srgbClr val="000000"/>
              </a:solidFill>
              <a:effectLst/>
              <a:uLnTx/>
              <a:uFillTx/>
              <a:latin typeface="Arial"/>
              <a:ea typeface="+mn-ea"/>
              <a:cs typeface="+mn-cs"/>
            </a:endParaRPr>
          </a:p>
          <a:p>
            <a:pPr marL="177800" marR="0" lvl="0" indent="-177800" algn="l" defTabSz="711200" rtl="0" eaLnBrk="1" fontAlgn="auto" latinLnBrk="0" hangingPunct="1">
              <a:lnSpc>
                <a:spcPct val="100000"/>
              </a:lnSpc>
              <a:spcBef>
                <a:spcPts val="600"/>
              </a:spcBef>
              <a:spcAft>
                <a:spcPts val="600"/>
              </a:spcAft>
              <a:buClrTx/>
              <a:buSzTx/>
              <a:buFontTx/>
              <a:buChar char="•"/>
              <a:tabLst/>
              <a:defRPr/>
            </a:pPr>
            <a:endParaRPr kumimoji="0" lang="en-US" sz="1050" b="0" i="0" u="none" strike="noStrike" kern="1200" cap="none" spc="0" normalizeH="0" baseline="0" noProof="0" dirty="0">
              <a:ln>
                <a:noFill/>
              </a:ln>
              <a:solidFill>
                <a:srgbClr val="000000"/>
              </a:solidFill>
              <a:effectLst/>
              <a:uLnTx/>
              <a:uFillTx/>
              <a:latin typeface="Arial"/>
              <a:ea typeface="+mn-ea"/>
              <a:cs typeface="+mn-cs"/>
            </a:endParaRPr>
          </a:p>
          <a:p>
            <a:pPr marL="177800" marR="0" lvl="0" indent="-177800" algn="l" defTabSz="711200" rtl="0" eaLnBrk="1" fontAlgn="auto" latinLnBrk="0" hangingPunct="1">
              <a:lnSpc>
                <a:spcPct val="100000"/>
              </a:lnSpc>
              <a:spcBef>
                <a:spcPts val="600"/>
              </a:spcBef>
              <a:spcAft>
                <a:spcPts val="600"/>
              </a:spcAft>
              <a:buClrTx/>
              <a:buSzTx/>
              <a:buFontTx/>
              <a:buChar char="•"/>
              <a:tabLst/>
              <a:defRPr/>
            </a:pPr>
            <a:endParaRPr kumimoji="0" lang="en-US" sz="1050" b="0" i="0" u="none" strike="noStrike" kern="120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9993481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360" imgH="360" progId="TCLayout.ActiveDocument.1">
                  <p:embed/>
                </p:oleObj>
              </mc:Choice>
              <mc:Fallback>
                <p:oleObj name="think-cell Slide" r:id="rId11" imgW="360" imgH="360" progId="TCLayout.ActiveDocument.1">
                  <p:embed/>
                  <p:pic>
                    <p:nvPicPr>
                      <p:cNvPr id="7" name="think-cell data - do not delete" hidden="1"/>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a:t>Project finance sequesters risk, optimizes cap structure, and offers alignment of interests for all parties involved</a:t>
            </a:r>
          </a:p>
        </p:txBody>
      </p:sp>
      <p:grpSp>
        <p:nvGrpSpPr>
          <p:cNvPr id="40" name="btfpColumnHeaderBox954814"/>
          <p:cNvGrpSpPr/>
          <p:nvPr>
            <p:custDataLst>
              <p:tags r:id="rId3"/>
            </p:custDataLst>
          </p:nvPr>
        </p:nvGrpSpPr>
        <p:grpSpPr>
          <a:xfrm>
            <a:off x="330199" y="1582174"/>
            <a:ext cx="11045719" cy="288219"/>
            <a:chOff x="8378296" y="1564917"/>
            <a:chExt cx="7001152" cy="288219"/>
          </a:xfrm>
        </p:grpSpPr>
        <p:sp>
          <p:nvSpPr>
            <p:cNvPr id="38" name="btfpColumnHeaderBoxText954814"/>
            <p:cNvSpPr txBox="1"/>
            <p:nvPr/>
          </p:nvSpPr>
          <p:spPr bwMode="gray">
            <a:xfrm>
              <a:off x="8378296" y="1564917"/>
              <a:ext cx="3483504" cy="288219"/>
            </a:xfrm>
            <a:prstGeom prst="rect">
              <a:avLst/>
            </a:prstGeom>
            <a:noFill/>
          </p:spPr>
          <p:txBody>
            <a:bodyPr vert="horz" wrap="square" lIns="36036" tIns="36036" rIns="36036" bIns="36036" rtlCol="0" anchor="b">
              <a:spAutoFit/>
            </a:bodyPr>
            <a:lstStyle/>
            <a:p>
              <a:pPr marL="0" indent="0">
                <a:spcBef>
                  <a:spcPts val="0"/>
                </a:spcBef>
                <a:buNone/>
              </a:pPr>
              <a:r>
                <a:rPr lang="en-US" sz="1400" b="1">
                  <a:solidFill>
                    <a:srgbClr val="000000"/>
                  </a:solidFill>
                </a:rPr>
                <a:t>Advantages of project finance</a:t>
              </a:r>
            </a:p>
          </p:txBody>
        </p:sp>
        <p:cxnSp>
          <p:nvCxnSpPr>
            <p:cNvPr id="39" name="btfpColumnHeaderBoxLine954814"/>
            <p:cNvCxnSpPr>
              <a:cxnSpLocks/>
            </p:cNvCxnSpPr>
            <p:nvPr/>
          </p:nvCxnSpPr>
          <p:spPr bwMode="gray">
            <a:xfrm>
              <a:off x="8378296" y="1838975"/>
              <a:ext cx="7001152"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47" name="btfpNotesBox541838"/>
          <p:cNvSpPr txBox="1"/>
          <p:nvPr>
            <p:custDataLst>
              <p:tags r:id="rId4"/>
            </p:custDataLst>
          </p:nvPr>
        </p:nvSpPr>
        <p:spPr bwMode="gray">
          <a:xfrm>
            <a:off x="329434" y="6300216"/>
            <a:ext cx="9144000" cy="492443"/>
          </a:xfrm>
          <a:prstGeom prst="rect">
            <a:avLst/>
          </a:prstGeom>
          <a:noFill/>
        </p:spPr>
        <p:txBody>
          <a:bodyPr vert="horz" wrap="square" lIns="0" tIns="0" rIns="0" bIns="0" rtlCol="0" anchor="b">
            <a:spAutoFit/>
          </a:bodyPr>
          <a:lstStyle/>
          <a:p>
            <a:pPr marL="0" indent="0">
              <a:spcBef>
                <a:spcPts val="0"/>
              </a:spcBef>
              <a:buNone/>
            </a:pPr>
            <a:endParaRPr lang="en-US" sz="800" dirty="0">
              <a:solidFill>
                <a:srgbClr val="000000"/>
              </a:solidFill>
            </a:endParaRPr>
          </a:p>
          <a:p>
            <a:pPr marL="0" indent="0">
              <a:spcBef>
                <a:spcPts val="0"/>
              </a:spcBef>
              <a:buNone/>
            </a:pPr>
            <a:endParaRPr lang="en-US" sz="800" dirty="0">
              <a:solidFill>
                <a:srgbClr val="000000"/>
              </a:solidFill>
            </a:endParaRPr>
          </a:p>
          <a:p>
            <a:pPr marL="0" indent="0">
              <a:spcBef>
                <a:spcPts val="0"/>
              </a:spcBef>
              <a:buNone/>
            </a:pPr>
            <a:r>
              <a:rPr lang="en-US" sz="800" dirty="0">
                <a:solidFill>
                  <a:srgbClr val="000000"/>
                </a:solidFill>
              </a:rPr>
              <a:t>Sources: FS-UNEP, </a:t>
            </a:r>
            <a:r>
              <a:rPr lang="en-US" sz="800" dirty="0">
                <a:solidFill>
                  <a:srgbClr val="000000"/>
                </a:solidFill>
                <a:hlinkClick r:id="rId13"/>
              </a:rPr>
              <a:t>Global Trends In Renewable Energy Investment 2020</a:t>
            </a:r>
            <a:r>
              <a:rPr lang="en-US" sz="800" dirty="0">
                <a:solidFill>
                  <a:srgbClr val="000000"/>
                </a:solidFill>
              </a:rPr>
              <a:t> (2020); Steffen, </a:t>
            </a:r>
            <a:r>
              <a:rPr lang="en-US" sz="800" dirty="0">
                <a:solidFill>
                  <a:srgbClr val="000000"/>
                </a:solidFill>
                <a:hlinkClick r:id="rId14"/>
              </a:rPr>
              <a:t>The Importance of Project Finance for Renewable Energy Projects</a:t>
            </a:r>
            <a:r>
              <a:rPr lang="en-US" sz="800" dirty="0">
                <a:solidFill>
                  <a:srgbClr val="000000"/>
                </a:solidFill>
              </a:rPr>
              <a:t> (2018).</a:t>
            </a:r>
          </a:p>
          <a:p>
            <a:pPr marL="0" indent="0">
              <a:spcBef>
                <a:spcPts val="0"/>
              </a:spcBef>
              <a:buNone/>
            </a:pPr>
            <a:r>
              <a:rPr lang="en-US" sz="800" dirty="0">
                <a:solidFill>
                  <a:srgbClr val="000000"/>
                </a:solidFill>
              </a:rPr>
              <a:t>Credit: </a:t>
            </a:r>
            <a:r>
              <a:rPr lang="en-US" sz="800" dirty="0" err="1">
                <a:solidFill>
                  <a:srgbClr val="000000"/>
                </a:solidFill>
              </a:rPr>
              <a:t>Taicheng</a:t>
            </a:r>
            <a:r>
              <a:rPr lang="en-US" sz="800" dirty="0">
                <a:solidFill>
                  <a:srgbClr val="000000"/>
                </a:solidFill>
              </a:rPr>
              <a:t> Jin, Isabel Hoyos,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a:t>
            </a:r>
            <a:r>
              <a:rPr lang="en-US" sz="800" dirty="0">
                <a:latin typeface="Arial"/>
              </a:rPr>
              <a:t> </a:t>
            </a:r>
            <a:r>
              <a:rPr lang="en-US" sz="800" dirty="0" err="1">
                <a:solidFill>
                  <a:srgbClr val="000000"/>
                </a:solidFill>
              </a:rPr>
              <a:t>Hyae</a:t>
            </a:r>
            <a:r>
              <a:rPr lang="en-US" sz="800" dirty="0">
                <a:solidFill>
                  <a:srgbClr val="000000"/>
                </a:solidFill>
              </a:rPr>
              <a:t> Ryung Kim, and </a:t>
            </a:r>
            <a:r>
              <a:rPr lang="en-US" sz="800" dirty="0">
                <a:solidFill>
                  <a:srgbClr val="000000"/>
                </a:solidFill>
                <a:hlinkClick r:id="rId15"/>
              </a:rPr>
              <a:t>Gernot Wagner</a:t>
            </a:r>
            <a:r>
              <a:rPr lang="en-US" sz="800" dirty="0">
                <a:solidFill>
                  <a:srgbClr val="000000"/>
                </a:solidFill>
              </a:rPr>
              <a:t>. </a:t>
            </a:r>
            <a:r>
              <a:rPr lang="en-US" sz="800" dirty="0">
                <a:solidFill>
                  <a:srgbClr val="000000"/>
                </a:solidFill>
                <a:hlinkClick r:id="rId16"/>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000000"/>
                </a:solidFill>
                <a:hlinkClick r:id="rId17"/>
              </a:rPr>
              <a:t>Scaling Solar</a:t>
            </a:r>
            <a:r>
              <a:rPr lang="en-US" sz="800" dirty="0">
                <a:solidFill>
                  <a:srgbClr val="000000"/>
                </a:solidFill>
              </a:rPr>
              <a:t>” (</a:t>
            </a:r>
            <a:r>
              <a:rPr lang="en-US" sz="800" dirty="0">
                <a:solidFill>
                  <a:srgbClr val="000000"/>
                </a:solidFill>
                <a:latin typeface="Arial"/>
              </a:rPr>
              <a:t>14 August 2025</a:t>
            </a:r>
            <a:r>
              <a:rPr lang="en-US" sz="800" dirty="0">
                <a:solidFill>
                  <a:srgbClr val="000000"/>
                </a:solidFill>
              </a:rPr>
              <a:t>).</a:t>
            </a:r>
          </a:p>
        </p:txBody>
      </p:sp>
      <p:grpSp>
        <p:nvGrpSpPr>
          <p:cNvPr id="14" name="Group 13">
            <a:extLst>
              <a:ext uri="{FF2B5EF4-FFF2-40B4-BE49-F238E27FC236}">
                <a16:creationId xmlns:a16="http://schemas.microsoft.com/office/drawing/2014/main" id="{8965906B-708C-C9B5-D867-02FFEC907A50}"/>
              </a:ext>
            </a:extLst>
          </p:cNvPr>
          <p:cNvGrpSpPr/>
          <p:nvPr/>
        </p:nvGrpSpPr>
        <p:grpSpPr>
          <a:xfrm>
            <a:off x="816082" y="2058107"/>
            <a:ext cx="2423160" cy="3842088"/>
            <a:chOff x="816082" y="2549438"/>
            <a:chExt cx="2423160" cy="3842088"/>
          </a:xfrm>
        </p:grpSpPr>
        <p:sp>
          <p:nvSpPr>
            <p:cNvPr id="49" name="Rectangle 48"/>
            <p:cNvSpPr/>
            <p:nvPr/>
          </p:nvSpPr>
          <p:spPr bwMode="gray">
            <a:xfrm>
              <a:off x="816082" y="2549438"/>
              <a:ext cx="2423160" cy="580641"/>
            </a:xfrm>
            <a:prstGeom prst="rect">
              <a:avLst/>
            </a:prstGeom>
            <a:solidFill>
              <a:srgbClr val="00435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marL="0" indent="0" algn="ctr">
                <a:buNone/>
              </a:pPr>
              <a:r>
                <a:rPr lang="en-US" sz="1400" b="1">
                  <a:solidFill>
                    <a:schemeClr val="bg1"/>
                  </a:solidFill>
                </a:rPr>
                <a:t>Risk isolation</a:t>
              </a:r>
            </a:p>
          </p:txBody>
        </p:sp>
        <p:sp>
          <p:nvSpPr>
            <p:cNvPr id="50" name="btfpBulletedList962246"/>
            <p:cNvSpPr txBox="1"/>
            <p:nvPr>
              <p:custDataLst>
                <p:tags r:id="rId8"/>
              </p:custDataLst>
            </p:nvPr>
          </p:nvSpPr>
          <p:spPr bwMode="gray">
            <a:xfrm>
              <a:off x="816082" y="3129094"/>
              <a:ext cx="2423160" cy="3262432"/>
            </a:xfrm>
            <a:prstGeom prst="rect">
              <a:avLst/>
            </a:prstGeom>
            <a:noFill/>
            <a:ln>
              <a:solidFill>
                <a:schemeClr val="tx1"/>
              </a:solidFill>
            </a:ln>
          </p:spPr>
          <p:txBody>
            <a:bodyPr vert="horz" wrap="square" lIns="182880" tIns="182880" rIns="182880" bIns="182880" rtlCol="0">
              <a:spAutoFit/>
            </a:bodyPr>
            <a:lstStyle/>
            <a:p>
              <a:pPr marL="0" indent="0">
                <a:buNone/>
              </a:pPr>
              <a:r>
                <a:rPr lang="en-US" sz="1200" dirty="0"/>
                <a:t>A special purpose vehicle (SPV) </a:t>
              </a:r>
              <a:r>
                <a:rPr lang="en-US" sz="1200" b="1" dirty="0"/>
                <a:t>isolates risks, </a:t>
              </a:r>
              <a:r>
                <a:rPr lang="en-US" sz="1200" dirty="0"/>
                <a:t>commercially and legally, and provides separation from project developer. </a:t>
              </a:r>
            </a:p>
            <a:p>
              <a:pPr marL="0" indent="0">
                <a:buNone/>
              </a:pPr>
              <a:r>
                <a:rPr lang="en-US" sz="1200" dirty="0"/>
                <a:t>The only risk for the project developer is its invested capital.</a:t>
              </a:r>
            </a:p>
            <a:p>
              <a:pPr marL="0" indent="0">
                <a:buNone/>
              </a:pPr>
              <a:r>
                <a:rPr lang="en-US" sz="1200" dirty="0"/>
                <a:t>If the project encounters difficulties, </a:t>
              </a:r>
              <a:r>
                <a:rPr lang="en-US" sz="1200" b="1" dirty="0"/>
                <a:t>lenders would have claim only against the project's assets</a:t>
              </a:r>
              <a:r>
                <a:rPr lang="en-US" sz="1200" dirty="0"/>
                <a:t>, not the broader assets of the developer.</a:t>
              </a:r>
            </a:p>
          </p:txBody>
        </p:sp>
      </p:grpSp>
      <p:grpSp>
        <p:nvGrpSpPr>
          <p:cNvPr id="15" name="Group 14">
            <a:extLst>
              <a:ext uri="{FF2B5EF4-FFF2-40B4-BE49-F238E27FC236}">
                <a16:creationId xmlns:a16="http://schemas.microsoft.com/office/drawing/2014/main" id="{9F4FB229-E2EE-3EA6-7470-AE56FDFD0278}"/>
              </a:ext>
            </a:extLst>
          </p:cNvPr>
          <p:cNvGrpSpPr/>
          <p:nvPr/>
        </p:nvGrpSpPr>
        <p:grpSpPr>
          <a:xfrm>
            <a:off x="3535467" y="2058107"/>
            <a:ext cx="2423160" cy="2426314"/>
            <a:chOff x="3655072" y="2549439"/>
            <a:chExt cx="2423160" cy="2426314"/>
          </a:xfrm>
        </p:grpSpPr>
        <p:sp>
          <p:nvSpPr>
            <p:cNvPr id="52" name="Rectangle 51"/>
            <p:cNvSpPr/>
            <p:nvPr/>
          </p:nvSpPr>
          <p:spPr bwMode="gray">
            <a:xfrm>
              <a:off x="3655072" y="2549439"/>
              <a:ext cx="2423160" cy="580642"/>
            </a:xfrm>
            <a:prstGeom prst="rect">
              <a:avLst/>
            </a:prstGeom>
            <a:solidFill>
              <a:srgbClr val="025F88"/>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marL="0" indent="0" algn="ctr">
                <a:buNone/>
              </a:pPr>
              <a:r>
                <a:rPr lang="en-US" sz="1400" b="1" dirty="0">
                  <a:solidFill>
                    <a:schemeClr val="bg1"/>
                  </a:solidFill>
                </a:rPr>
                <a:t>Alignment of interests</a:t>
              </a:r>
            </a:p>
          </p:txBody>
        </p:sp>
        <p:sp>
          <p:nvSpPr>
            <p:cNvPr id="53" name="btfpBulletedList962246"/>
            <p:cNvSpPr txBox="1"/>
            <p:nvPr>
              <p:custDataLst>
                <p:tags r:id="rId7"/>
              </p:custDataLst>
            </p:nvPr>
          </p:nvSpPr>
          <p:spPr bwMode="gray">
            <a:xfrm>
              <a:off x="3655072" y="3129094"/>
              <a:ext cx="2423160" cy="1846659"/>
            </a:xfrm>
            <a:prstGeom prst="rect">
              <a:avLst/>
            </a:prstGeom>
            <a:noFill/>
            <a:ln>
              <a:solidFill>
                <a:schemeClr val="tx1"/>
              </a:solidFill>
            </a:ln>
          </p:spPr>
          <p:txBody>
            <a:bodyPr vert="horz" wrap="square" lIns="182880" tIns="182880" rIns="182880" bIns="182880" rtlCol="0">
              <a:spAutoFit/>
            </a:bodyPr>
            <a:lstStyle/>
            <a:p>
              <a:pPr marL="0" indent="0">
                <a:buNone/>
              </a:pPr>
              <a:r>
                <a:rPr lang="en-US" sz="1200"/>
                <a:t>By creating a distinct project entity, all stakeholders, from investors to suppliers, hold aligned </a:t>
              </a:r>
              <a:r>
                <a:rPr lang="en-US" sz="1200" b="1"/>
                <a:t>incentivized for its success</a:t>
              </a:r>
              <a:r>
                <a:rPr lang="en-US" sz="1200"/>
                <a:t>, as </a:t>
              </a:r>
              <a:r>
                <a:rPr lang="en-US" sz="1200" b="1"/>
                <a:t>returns are tied to project performance</a:t>
              </a:r>
              <a:r>
                <a:rPr lang="en-US" sz="1200"/>
                <a:t>, not the developer's broader assets.</a:t>
              </a:r>
            </a:p>
          </p:txBody>
        </p:sp>
      </p:grpSp>
      <p:grpSp>
        <p:nvGrpSpPr>
          <p:cNvPr id="16" name="Group 15">
            <a:extLst>
              <a:ext uri="{FF2B5EF4-FFF2-40B4-BE49-F238E27FC236}">
                <a16:creationId xmlns:a16="http://schemas.microsoft.com/office/drawing/2014/main" id="{3601D2F3-3944-75FE-5DAE-3A4445EE4C12}"/>
              </a:ext>
            </a:extLst>
          </p:cNvPr>
          <p:cNvGrpSpPr/>
          <p:nvPr/>
        </p:nvGrpSpPr>
        <p:grpSpPr>
          <a:xfrm>
            <a:off x="6254852" y="2058107"/>
            <a:ext cx="2423160" cy="2762842"/>
            <a:chOff x="6494062" y="2546703"/>
            <a:chExt cx="2423160" cy="2762842"/>
          </a:xfrm>
        </p:grpSpPr>
        <p:sp>
          <p:nvSpPr>
            <p:cNvPr id="55" name="Rectangle 54"/>
            <p:cNvSpPr/>
            <p:nvPr/>
          </p:nvSpPr>
          <p:spPr bwMode="gray">
            <a:xfrm>
              <a:off x="6494062" y="2546703"/>
              <a:ext cx="2423160" cy="576072"/>
            </a:xfrm>
            <a:prstGeom prst="rect">
              <a:avLst/>
            </a:prstGeom>
            <a:solidFill>
              <a:srgbClr val="0079A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marL="0" indent="0" algn="ctr">
                <a:buNone/>
              </a:pPr>
              <a:r>
                <a:rPr lang="en-US" sz="1400" b="1">
                  <a:solidFill>
                    <a:schemeClr val="bg1"/>
                  </a:solidFill>
                </a:rPr>
                <a:t>Optimized capital structure</a:t>
              </a:r>
            </a:p>
          </p:txBody>
        </p:sp>
        <p:sp>
          <p:nvSpPr>
            <p:cNvPr id="56" name="btfpBulletedList962246"/>
            <p:cNvSpPr txBox="1"/>
            <p:nvPr>
              <p:custDataLst>
                <p:tags r:id="rId6"/>
              </p:custDataLst>
            </p:nvPr>
          </p:nvSpPr>
          <p:spPr bwMode="gray">
            <a:xfrm>
              <a:off x="6494062" y="3124331"/>
              <a:ext cx="2423160" cy="2185214"/>
            </a:xfrm>
            <a:prstGeom prst="rect">
              <a:avLst/>
            </a:prstGeom>
            <a:noFill/>
            <a:ln>
              <a:solidFill>
                <a:schemeClr val="tx1"/>
              </a:solidFill>
            </a:ln>
          </p:spPr>
          <p:txBody>
            <a:bodyPr vert="horz" wrap="square" lIns="182880" tIns="182880" rIns="182880" bIns="182880" rtlCol="0">
              <a:spAutoFit/>
            </a:bodyPr>
            <a:lstStyle/>
            <a:p>
              <a:pPr marL="0" indent="0">
                <a:buNone/>
              </a:pPr>
              <a:r>
                <a:rPr lang="en-US" sz="1200" b="1"/>
                <a:t>Predictable cash flows</a:t>
              </a:r>
              <a:r>
                <a:rPr lang="en-US" sz="1200"/>
                <a:t> from fixed-rate power purchase agreements can support a </a:t>
              </a:r>
              <a:r>
                <a:rPr lang="en-US" sz="1200" b="1"/>
                <a:t>higher debt load</a:t>
              </a:r>
              <a:r>
                <a:rPr lang="en-US" sz="1200"/>
                <a:t>.</a:t>
              </a:r>
            </a:p>
            <a:p>
              <a:pPr marL="0" indent="0">
                <a:buNone/>
              </a:pPr>
              <a:r>
                <a:rPr lang="en-US" sz="1200"/>
                <a:t>Debt financing allows retaining of equity and overall is a </a:t>
              </a:r>
              <a:r>
                <a:rPr lang="en-US" sz="1200" b="1"/>
                <a:t>more cost-effective form of capital </a:t>
              </a:r>
              <a:r>
                <a:rPr lang="en-US" sz="1200"/>
                <a:t>with certain </a:t>
              </a:r>
              <a:r>
                <a:rPr lang="en-US" sz="1200" b="1"/>
                <a:t>tax advantages</a:t>
              </a:r>
              <a:r>
                <a:rPr lang="en-US" sz="1200"/>
                <a:t>.</a:t>
              </a:r>
            </a:p>
          </p:txBody>
        </p:sp>
      </p:grpSp>
      <p:grpSp>
        <p:nvGrpSpPr>
          <p:cNvPr id="17" name="Group 16">
            <a:extLst>
              <a:ext uri="{FF2B5EF4-FFF2-40B4-BE49-F238E27FC236}">
                <a16:creationId xmlns:a16="http://schemas.microsoft.com/office/drawing/2014/main" id="{61613CFA-9E12-E813-68CE-13BF1E59D3D6}"/>
              </a:ext>
            </a:extLst>
          </p:cNvPr>
          <p:cNvGrpSpPr/>
          <p:nvPr/>
        </p:nvGrpSpPr>
        <p:grpSpPr>
          <a:xfrm>
            <a:off x="8974238" y="2058107"/>
            <a:ext cx="2423160" cy="1868261"/>
            <a:chOff x="8974238" y="2543970"/>
            <a:chExt cx="2423160" cy="1868261"/>
          </a:xfrm>
        </p:grpSpPr>
        <p:sp>
          <p:nvSpPr>
            <p:cNvPr id="58" name="Rectangle 57"/>
            <p:cNvSpPr/>
            <p:nvPr/>
          </p:nvSpPr>
          <p:spPr bwMode="gray">
            <a:xfrm>
              <a:off x="8974238" y="2543970"/>
              <a:ext cx="2423160" cy="576072"/>
            </a:xfrm>
            <a:prstGeom prst="rect">
              <a:avLst/>
            </a:prstGeom>
            <a:solidFill>
              <a:srgbClr val="008CC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marL="0" indent="0" algn="ctr">
                <a:buNone/>
              </a:pPr>
              <a:r>
                <a:rPr lang="en-US" sz="1400" b="1">
                  <a:solidFill>
                    <a:schemeClr val="bg1"/>
                  </a:solidFill>
                </a:rPr>
                <a:t>Flexibility in ownership</a:t>
              </a:r>
            </a:p>
          </p:txBody>
        </p:sp>
        <p:sp>
          <p:nvSpPr>
            <p:cNvPr id="59" name="btfpBulletedList962246"/>
            <p:cNvSpPr txBox="1"/>
            <p:nvPr>
              <p:custDataLst>
                <p:tags r:id="rId5"/>
              </p:custDataLst>
            </p:nvPr>
          </p:nvSpPr>
          <p:spPr bwMode="gray">
            <a:xfrm>
              <a:off x="8974238" y="3119569"/>
              <a:ext cx="2423160" cy="1292662"/>
            </a:xfrm>
            <a:prstGeom prst="rect">
              <a:avLst/>
            </a:prstGeom>
            <a:noFill/>
            <a:ln>
              <a:solidFill>
                <a:schemeClr val="tx1"/>
              </a:solidFill>
            </a:ln>
          </p:spPr>
          <p:txBody>
            <a:bodyPr vert="horz" wrap="square" lIns="182880" tIns="182880" rIns="182880" bIns="182880" rtlCol="0">
              <a:spAutoFit/>
            </a:bodyPr>
            <a:lstStyle/>
            <a:p>
              <a:pPr marL="0" indent="0">
                <a:buNone/>
              </a:pPr>
              <a:r>
                <a:rPr lang="en-US" sz="1200" dirty="0"/>
                <a:t>A </a:t>
              </a:r>
              <a:r>
                <a:rPr lang="en-US" sz="1200" b="1" dirty="0"/>
                <a:t>distinct project entity </a:t>
              </a:r>
              <a:r>
                <a:rPr lang="en-US" sz="1200" dirty="0"/>
                <a:t>offers </a:t>
              </a:r>
              <a:r>
                <a:rPr lang="en-US" sz="1200" b="1" dirty="0"/>
                <a:t>easier transfers in ownership </a:t>
              </a:r>
              <a:r>
                <a:rPr lang="en-US" sz="1200" dirty="0"/>
                <a:t>or </a:t>
              </a:r>
              <a:r>
                <a:rPr lang="en-US" sz="1200" b="1" dirty="0"/>
                <a:t>sales of the project </a:t>
              </a:r>
              <a:r>
                <a:rPr lang="en-US" sz="1200" dirty="0"/>
                <a:t>to third parties at various stages of the project.</a:t>
              </a:r>
            </a:p>
          </p:txBody>
        </p:sp>
      </p:grpSp>
      <p:sp>
        <p:nvSpPr>
          <p:cNvPr id="12" name="TextBox 11">
            <a:extLst>
              <a:ext uri="{FF2B5EF4-FFF2-40B4-BE49-F238E27FC236}">
                <a16:creationId xmlns:a16="http://schemas.microsoft.com/office/drawing/2014/main" id="{FB3155D2-76CA-7213-52C2-8FB4C4CB76E2}"/>
              </a:ext>
            </a:extLst>
          </p:cNvPr>
          <p:cNvSpPr txBox="1"/>
          <p:nvPr/>
        </p:nvSpPr>
        <p:spPr bwMode="gray">
          <a:xfrm>
            <a:off x="0" y="-9667"/>
            <a:ext cx="2013996" cy="318924"/>
          </a:xfrm>
          <a:prstGeom prst="rect">
            <a:avLst/>
          </a:prstGeom>
          <a:solidFill>
            <a:schemeClr val="accent1"/>
          </a:solid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mn-lt"/>
                <a:ea typeface="+mn-ea"/>
                <a:cs typeface="+mn-cs"/>
              </a:rPr>
              <a:t>Utility-scale</a:t>
            </a:r>
          </a:p>
        </p:txBody>
      </p:sp>
    </p:spTree>
    <p:custDataLst>
      <p:tags r:id="rId1"/>
    </p:custDataLst>
    <p:extLst>
      <p:ext uri="{BB962C8B-B14F-4D97-AF65-F5344CB8AC3E}">
        <p14:creationId xmlns:p14="http://schemas.microsoft.com/office/powerpoint/2010/main" val="19958369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E93D45E-FB05-FD16-288F-E9D4369B22BA}"/>
              </a:ext>
            </a:extLst>
          </p:cNvPr>
          <p:cNvGraphicFramePr>
            <a:graphicFrameLocks/>
          </p:cNvGraphicFramePr>
          <p:nvPr>
            <p:custDataLst>
              <p:tags r:id="rId1"/>
            </p:custDataLst>
            <p:extLst>
              <p:ext uri="{D42A27DB-BD31-4B8C-83A1-F6EECF244321}">
                <p14:modId xmlns:p14="http://schemas.microsoft.com/office/powerpoint/2010/main" val="222551467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think-cell data - do not delete" hidden="1">
                        <a:extLst>
                          <a:ext uri="{FF2B5EF4-FFF2-40B4-BE49-F238E27FC236}">
                            <a16:creationId xmlns:a16="http://schemas.microsoft.com/office/drawing/2014/main" id="{FE93D45E-FB05-FD16-288F-E9D4369B22BA}"/>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47BADEE-32A5-7B53-331A-D59CE513C758}"/>
              </a:ext>
            </a:extLst>
          </p:cNvPr>
          <p:cNvSpPr>
            <a:spLocks noGrp="1"/>
          </p:cNvSpPr>
          <p:nvPr>
            <p:ph type="title"/>
          </p:nvPr>
        </p:nvSpPr>
        <p:spPr>
          <a:xfrm>
            <a:off x="329182" y="523318"/>
            <a:ext cx="11531600" cy="882788"/>
          </a:xfrm>
        </p:spPr>
        <p:txBody>
          <a:bodyPr vert="horz">
            <a:noAutofit/>
          </a:bodyPr>
          <a:lstStyle/>
          <a:p>
            <a:r>
              <a:rPr lang="en-US"/>
              <a:t>Most of operating period term loans in the US are back levered to tax equity, </a:t>
            </a:r>
            <a:r>
              <a:rPr lang="en-US" b="1">
                <a:solidFill>
                  <a:srgbClr val="000000"/>
                </a:solidFill>
              </a:rPr>
              <a:t>a unique form </a:t>
            </a:r>
            <a:r>
              <a:rPr lang="en-US">
                <a:solidFill>
                  <a:srgbClr val="000000"/>
                </a:solidFill>
              </a:rPr>
              <a:t>of </a:t>
            </a:r>
            <a:r>
              <a:rPr lang="en-US" b="1">
                <a:solidFill>
                  <a:srgbClr val="000000"/>
                </a:solidFill>
              </a:rPr>
              <a:t>equity </a:t>
            </a:r>
            <a:r>
              <a:rPr lang="en-US">
                <a:solidFill>
                  <a:srgbClr val="000000"/>
                </a:solidFill>
              </a:rPr>
              <a:t>with loan-like characteristics</a:t>
            </a:r>
            <a:endParaRPr lang="en-US"/>
          </a:p>
        </p:txBody>
      </p:sp>
      <p:sp>
        <p:nvSpPr>
          <p:cNvPr id="24" name="Rectangle 23">
            <a:extLst>
              <a:ext uri="{FF2B5EF4-FFF2-40B4-BE49-F238E27FC236}">
                <a16:creationId xmlns:a16="http://schemas.microsoft.com/office/drawing/2014/main" id="{85C9416D-18E4-258E-6485-9FBAF79B2A09}"/>
              </a:ext>
            </a:extLst>
          </p:cNvPr>
          <p:cNvSpPr/>
          <p:nvPr/>
        </p:nvSpPr>
        <p:spPr bwMode="gray">
          <a:xfrm>
            <a:off x="7249915" y="1554480"/>
            <a:ext cx="4340105" cy="4351020"/>
          </a:xfrm>
          <a:prstGeom prst="rect">
            <a:avLst/>
          </a:prstGeom>
          <a:solidFill>
            <a:srgbClr val="E3E8E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274320" bIns="137160" numCol="1" spcCol="0" rtlCol="0" fromWordArt="0" anchor="t" anchorCtr="0" forceAA="0" compatLnSpc="1">
            <a:prstTxWarp prst="textNoShape">
              <a:avLst/>
            </a:prstTxWarp>
            <a:noAutofit/>
          </a:bodyPr>
          <a:lstStyle/>
          <a:p>
            <a:pPr marL="0" indent="0">
              <a:spcBef>
                <a:spcPts val="600"/>
              </a:spcBef>
              <a:buNone/>
            </a:pPr>
            <a:r>
              <a:rPr lang="en-US" sz="1250" b="1" dirty="0">
                <a:solidFill>
                  <a:sysClr val="windowText" lastClr="000000"/>
                </a:solidFill>
              </a:rPr>
              <a:t>Observations</a:t>
            </a:r>
          </a:p>
          <a:p>
            <a:pPr fontAlgn="base">
              <a:spcBef>
                <a:spcPts val="600"/>
              </a:spcBef>
            </a:pPr>
            <a:r>
              <a:rPr lang="en-US" sz="1050" dirty="0">
                <a:solidFill>
                  <a:schemeClr val="tx1"/>
                </a:solidFill>
              </a:rPr>
              <a:t>Projects have high levels of contracted revenue, limited variable </a:t>
            </a:r>
            <a:r>
              <a:rPr lang="en-US" sz="1050" dirty="0" err="1">
                <a:solidFill>
                  <a:schemeClr val="tx1"/>
                </a:solidFill>
              </a:rPr>
              <a:t>OpEx</a:t>
            </a:r>
            <a:r>
              <a:rPr lang="en-US" sz="1050" dirty="0">
                <a:solidFill>
                  <a:schemeClr val="tx1"/>
                </a:solidFill>
              </a:rPr>
              <a:t>, and relatively predictable cash flows, often held in an LLC and taxed as partnerships.</a:t>
            </a:r>
          </a:p>
          <a:p>
            <a:pPr fontAlgn="base">
              <a:spcBef>
                <a:spcPts val="600"/>
              </a:spcBef>
            </a:pPr>
            <a:r>
              <a:rPr lang="en-US" sz="1050" dirty="0">
                <a:solidFill>
                  <a:schemeClr val="tx1"/>
                </a:solidFill>
              </a:rPr>
              <a:t>Tax equity typically </a:t>
            </a:r>
            <a:r>
              <a:rPr lang="en-US" sz="1050" b="1" dirty="0">
                <a:solidFill>
                  <a:schemeClr val="tx1"/>
                </a:solidFill>
              </a:rPr>
              <a:t>covers 35% of the cost</a:t>
            </a:r>
            <a:r>
              <a:rPr lang="en-US" sz="1050" dirty="0">
                <a:solidFill>
                  <a:schemeClr val="tx1"/>
                </a:solidFill>
              </a:rPr>
              <a:t> of a typical solar project, plus or minus 5%.</a:t>
            </a:r>
            <a:endParaRPr lang="en-US" sz="1050" b="1" dirty="0">
              <a:solidFill>
                <a:schemeClr val="tx1"/>
              </a:solidFill>
            </a:endParaRPr>
          </a:p>
          <a:p>
            <a:pPr fontAlgn="base">
              <a:spcBef>
                <a:spcPts val="600"/>
              </a:spcBef>
            </a:pPr>
            <a:r>
              <a:rPr lang="en-US" sz="1050" b="1" dirty="0">
                <a:solidFill>
                  <a:srgbClr val="000000"/>
                </a:solidFill>
              </a:rPr>
              <a:t>JPMorgan and Bank of America dominate 80% to 90% of the market</a:t>
            </a:r>
            <a:r>
              <a:rPr lang="en-US" sz="1050" dirty="0">
                <a:solidFill>
                  <a:srgbClr val="000000"/>
                </a:solidFill>
              </a:rPr>
              <a:t> but could face headwinds as capital requirement* is set to quadruple under Basel III.*</a:t>
            </a:r>
          </a:p>
          <a:p>
            <a:pPr fontAlgn="base">
              <a:spcBef>
                <a:spcPts val="600"/>
              </a:spcBef>
            </a:pPr>
            <a:r>
              <a:rPr lang="en-US" sz="1050" dirty="0">
                <a:solidFill>
                  <a:srgbClr val="000000"/>
                </a:solidFill>
              </a:rPr>
              <a:t>The market is forecasted to grow from $20 billion to $50 billion with recent </a:t>
            </a:r>
            <a:r>
              <a:rPr lang="en-US" sz="1050" dirty="0">
                <a:solidFill>
                  <a:sysClr val="windowText" lastClr="000000"/>
                </a:solidFill>
              </a:rPr>
              <a:t>innovations in transferability of tax credits.</a:t>
            </a:r>
          </a:p>
          <a:p>
            <a:pPr lvl="1" fontAlgn="base"/>
            <a:r>
              <a:rPr lang="en-US" sz="850" dirty="0">
                <a:solidFill>
                  <a:sysClr val="windowText" lastClr="000000"/>
                </a:solidFill>
                <a:hlinkClick r:id="rId7"/>
              </a:rPr>
              <a:t>Blackstone’s Foss &amp; Co. ITC transfer.</a:t>
            </a:r>
            <a:endParaRPr lang="en-US" sz="850" dirty="0">
              <a:solidFill>
                <a:schemeClr val="tx1"/>
              </a:solidFill>
            </a:endParaRPr>
          </a:p>
          <a:p>
            <a:pPr lvl="1"/>
            <a:r>
              <a:rPr lang="en-US" sz="850" dirty="0">
                <a:solidFill>
                  <a:sysClr val="windowText" lastClr="000000"/>
                </a:solidFill>
              </a:rPr>
              <a:t>Bank of America's launch of a tax credit transfer desk in 2023</a:t>
            </a:r>
            <a:endParaRPr lang="en-US" sz="850" b="1" dirty="0">
              <a:solidFill>
                <a:schemeClr val="tx1"/>
              </a:solidFill>
            </a:endParaRPr>
          </a:p>
          <a:p>
            <a:pPr marL="0" indent="0" fontAlgn="base">
              <a:spcBef>
                <a:spcPts val="600"/>
              </a:spcBef>
              <a:buNone/>
            </a:pPr>
            <a:r>
              <a:rPr lang="en-US" sz="1250" b="1" dirty="0">
                <a:solidFill>
                  <a:schemeClr val="tx1"/>
                </a:solidFill>
              </a:rPr>
              <a:t>Typical Structures</a:t>
            </a:r>
          </a:p>
          <a:p>
            <a:pPr fontAlgn="base">
              <a:spcBef>
                <a:spcPts val="600"/>
              </a:spcBef>
            </a:pPr>
            <a:r>
              <a:rPr lang="en-US" sz="1050" b="1" dirty="0">
                <a:solidFill>
                  <a:schemeClr val="tx1"/>
                </a:solidFill>
              </a:rPr>
              <a:t>Partnership flip (P-flip): </a:t>
            </a:r>
            <a:r>
              <a:rPr lang="en-US" sz="1050" dirty="0">
                <a:solidFill>
                  <a:schemeClr val="tx1"/>
                </a:solidFill>
              </a:rPr>
              <a:t>Investors contribute cash for tax benefits up to a certain date (~5 years), after which the partnership terms </a:t>
            </a:r>
            <a:r>
              <a:rPr lang="en-US" sz="1050" b="1" dirty="0">
                <a:solidFill>
                  <a:schemeClr val="tx1"/>
                </a:solidFill>
              </a:rPr>
              <a:t>flip</a:t>
            </a:r>
            <a:r>
              <a:rPr lang="en-US" sz="1050" dirty="0">
                <a:solidFill>
                  <a:schemeClr val="tx1"/>
                </a:solidFill>
              </a:rPr>
              <a:t>. The developer instead receives the bulk of the tax benefits and cash.</a:t>
            </a:r>
          </a:p>
          <a:p>
            <a:pPr fontAlgn="base">
              <a:spcBef>
                <a:spcPts val="600"/>
              </a:spcBef>
            </a:pPr>
            <a:r>
              <a:rPr lang="en-US" sz="1050" b="1" dirty="0">
                <a:solidFill>
                  <a:schemeClr val="tx1"/>
                </a:solidFill>
              </a:rPr>
              <a:t>Sale leaseback (SLB):</a:t>
            </a:r>
            <a:r>
              <a:rPr lang="en-US" sz="1050" dirty="0">
                <a:solidFill>
                  <a:schemeClr val="tx1"/>
                </a:solidFill>
              </a:rPr>
              <a:t> The developer sells the solar system to a tax equity investor that leases the system back to the developer.</a:t>
            </a:r>
          </a:p>
        </p:txBody>
      </p:sp>
      <p:sp>
        <p:nvSpPr>
          <p:cNvPr id="27" name="btfpNotesBox541838">
            <a:extLst>
              <a:ext uri="{FF2B5EF4-FFF2-40B4-BE49-F238E27FC236}">
                <a16:creationId xmlns:a16="http://schemas.microsoft.com/office/drawing/2014/main" id="{FC618436-A4B4-6843-EFC4-6861228FA143}"/>
              </a:ext>
            </a:extLst>
          </p:cNvPr>
          <p:cNvSpPr txBox="1"/>
          <p:nvPr>
            <p:custDataLst>
              <p:tags r:id="rId2"/>
            </p:custDataLst>
          </p:nvPr>
        </p:nvSpPr>
        <p:spPr bwMode="gray">
          <a:xfrm>
            <a:off x="329434" y="6300216"/>
            <a:ext cx="9144000" cy="492443"/>
          </a:xfrm>
          <a:prstGeom prst="rect">
            <a:avLst/>
          </a:prstGeom>
          <a:noFill/>
        </p:spPr>
        <p:txBody>
          <a:bodyPr vert="horz" wrap="square" lIns="0" tIns="0" rIns="0" bIns="0" rtlCol="0" anchor="b">
            <a:spAutoFit/>
          </a:bodyPr>
          <a:lstStyle/>
          <a:p>
            <a:pPr marL="0" indent="0">
              <a:spcBef>
                <a:spcPts val="0"/>
              </a:spcBef>
              <a:buNone/>
            </a:pPr>
            <a:endParaRPr lang="en-US" sz="800" dirty="0">
              <a:solidFill>
                <a:srgbClr val="000000"/>
              </a:solidFill>
            </a:endParaRPr>
          </a:p>
          <a:p>
            <a:pPr marL="0" indent="0">
              <a:spcBef>
                <a:spcPts val="0"/>
              </a:spcBef>
              <a:buNone/>
            </a:pPr>
            <a:r>
              <a:rPr lang="en-US" sz="800" dirty="0">
                <a:solidFill>
                  <a:srgbClr val="000000"/>
                </a:solidFill>
              </a:rPr>
              <a:t>(*) </a:t>
            </a:r>
            <a:r>
              <a:rPr lang="en-US" sz="800" dirty="0"/>
              <a:t>Currently at 100% risk weight if bank’s total equity investments are below 10% of its capital. The excess equity investments exceeding 10% of a bank’s capital would be assessed at 400% risk weight.</a:t>
            </a:r>
          </a:p>
          <a:p>
            <a:pPr marL="0" indent="0">
              <a:spcBef>
                <a:spcPts val="0"/>
              </a:spcBef>
              <a:buNone/>
            </a:pPr>
            <a:r>
              <a:rPr lang="en-US" sz="800" dirty="0">
                <a:solidFill>
                  <a:srgbClr val="000000"/>
                </a:solidFill>
              </a:rPr>
              <a:t>Sources: US DOE, </a:t>
            </a:r>
            <a:r>
              <a:rPr lang="en-US" sz="800" dirty="0">
                <a:solidFill>
                  <a:srgbClr val="000000"/>
                </a:solidFill>
                <a:hlinkClick r:id="rId8"/>
              </a:rPr>
              <a:t>US DOE</a:t>
            </a:r>
            <a:r>
              <a:rPr lang="en-US" sz="800" dirty="0">
                <a:solidFill>
                  <a:srgbClr val="000000"/>
                </a:solidFill>
              </a:rPr>
              <a:t> (2025), GoCardless, </a:t>
            </a:r>
            <a:r>
              <a:rPr lang="en-US" sz="800" dirty="0">
                <a:solidFill>
                  <a:srgbClr val="000000"/>
                </a:solidFill>
                <a:hlinkClick r:id="rId9"/>
              </a:rPr>
              <a:t>Tax Equity Definition</a:t>
            </a:r>
            <a:r>
              <a:rPr lang="en-US" sz="800" dirty="0">
                <a:solidFill>
                  <a:srgbClr val="000000"/>
                </a:solidFill>
              </a:rPr>
              <a:t> (2021), YSG, </a:t>
            </a:r>
            <a:r>
              <a:rPr lang="en-US" sz="800" dirty="0">
                <a:solidFill>
                  <a:srgbClr val="000000"/>
                </a:solidFill>
                <a:hlinkClick r:id="rId10"/>
              </a:rPr>
              <a:t>Solar Tax Equity</a:t>
            </a:r>
            <a:r>
              <a:rPr lang="en-US" sz="800" dirty="0">
                <a:solidFill>
                  <a:srgbClr val="000000"/>
                </a:solidFill>
              </a:rPr>
              <a:t> (2025).</a:t>
            </a:r>
          </a:p>
          <a:p>
            <a:pPr marL="0" indent="0">
              <a:spcBef>
                <a:spcPts val="0"/>
              </a:spcBef>
              <a:buNone/>
            </a:pPr>
            <a:r>
              <a:rPr lang="en-US" sz="800" dirty="0">
                <a:solidFill>
                  <a:srgbClr val="000000"/>
                </a:solidFill>
              </a:rPr>
              <a:t>Credit: </a:t>
            </a:r>
            <a:r>
              <a:rPr lang="en-US" sz="800" dirty="0" err="1">
                <a:solidFill>
                  <a:srgbClr val="000000"/>
                </a:solidFill>
              </a:rPr>
              <a:t>Taicheng</a:t>
            </a:r>
            <a:r>
              <a:rPr lang="en-US" sz="800" dirty="0">
                <a:solidFill>
                  <a:srgbClr val="000000"/>
                </a:solidFill>
              </a:rPr>
              <a:t> Jin, Isabel Hoyos, </a:t>
            </a:r>
            <a:r>
              <a:rPr lang="en-US" sz="800" dirty="0" err="1">
                <a:solidFill>
                  <a:srgbClr val="000000"/>
                </a:solidFill>
              </a:rPr>
              <a:t>Hyae</a:t>
            </a:r>
            <a:r>
              <a:rPr lang="en-US" sz="800" dirty="0">
                <a:solidFill>
                  <a:srgbClr val="000000"/>
                </a:solidFill>
              </a:rPr>
              <a:t> Ryung Kim, and </a:t>
            </a:r>
            <a:r>
              <a:rPr lang="en-US" sz="800" dirty="0">
                <a:hlinkClick r:id="rId11"/>
              </a:rPr>
              <a:t>Gernot</a:t>
            </a:r>
            <a:r>
              <a:rPr lang="en-US" sz="800" dirty="0">
                <a:solidFill>
                  <a:srgbClr val="000000"/>
                </a:solidFill>
                <a:hlinkClick r:id="rId11"/>
              </a:rPr>
              <a:t> Wagner</a:t>
            </a:r>
            <a:r>
              <a:rPr lang="en-US" sz="800" dirty="0">
                <a:solidFill>
                  <a:srgbClr val="000000"/>
                </a:solidFill>
              </a:rPr>
              <a:t>. </a:t>
            </a:r>
            <a:r>
              <a:rPr lang="en-US" sz="800" dirty="0">
                <a:solidFill>
                  <a:srgbClr val="000000"/>
                </a:solidFill>
                <a:hlinkClick r:id="rId12"/>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000000"/>
                </a:solidFill>
                <a:hlinkClick r:id="rId13"/>
              </a:rPr>
              <a:t>Scaling Solar</a:t>
            </a:r>
            <a:r>
              <a:rPr lang="en-US" sz="800" dirty="0">
                <a:solidFill>
                  <a:srgbClr val="000000"/>
                </a:solidFill>
              </a:rPr>
              <a:t>” (</a:t>
            </a:r>
            <a:r>
              <a:rPr lang="en-US" sz="800" dirty="0">
                <a:solidFill>
                  <a:srgbClr val="000000"/>
                </a:solidFill>
                <a:latin typeface="Arial"/>
              </a:rPr>
              <a:t>14 August 2025</a:t>
            </a:r>
            <a:r>
              <a:rPr lang="en-US" sz="800" dirty="0">
                <a:solidFill>
                  <a:srgbClr val="000000"/>
                </a:solidFill>
              </a:rPr>
              <a:t>).</a:t>
            </a:r>
            <a:endParaRPr lang="en-US" sz="800" dirty="0">
              <a:solidFill>
                <a:srgbClr val="000000"/>
              </a:solidFill>
              <a:cs typeface="Arial"/>
            </a:endParaRPr>
          </a:p>
        </p:txBody>
      </p:sp>
      <p:sp>
        <p:nvSpPr>
          <p:cNvPr id="1045" name="Rectangle 1044">
            <a:extLst>
              <a:ext uri="{FF2B5EF4-FFF2-40B4-BE49-F238E27FC236}">
                <a16:creationId xmlns:a16="http://schemas.microsoft.com/office/drawing/2014/main" id="{0AD3B697-8894-5A92-6F1E-AB4D94C4A97F}"/>
              </a:ext>
            </a:extLst>
          </p:cNvPr>
          <p:cNvSpPr/>
          <p:nvPr/>
        </p:nvSpPr>
        <p:spPr bwMode="gray">
          <a:xfrm>
            <a:off x="726463" y="2626784"/>
            <a:ext cx="976155" cy="580534"/>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 tIns="36000" rIns="36000" bIns="36000" numCol="1" spcCol="0" rtlCol="0" fromWordArt="0" anchor="t" anchorCtr="0" forceAA="0" compatLnSpc="1">
            <a:prstTxWarp prst="textNoShape">
              <a:avLst/>
            </a:prstTxWarp>
            <a:spAutoFit/>
          </a:bodyPr>
          <a:lstStyle/>
          <a:p>
            <a:pPr marL="0" indent="0" algn="ctr">
              <a:buNone/>
            </a:pPr>
            <a:r>
              <a:rPr lang="en-US" sz="1100" b="1">
                <a:solidFill>
                  <a:schemeClr val="bg1"/>
                </a:solidFill>
              </a:rPr>
              <a:t>Back-Levered Lenders</a:t>
            </a:r>
          </a:p>
        </p:txBody>
      </p:sp>
      <p:sp>
        <p:nvSpPr>
          <p:cNvPr id="1047" name="Rectangle 1046">
            <a:extLst>
              <a:ext uri="{FF2B5EF4-FFF2-40B4-BE49-F238E27FC236}">
                <a16:creationId xmlns:a16="http://schemas.microsoft.com/office/drawing/2014/main" id="{9D6A6244-CEE9-09B2-3AA7-781E3AE83482}"/>
              </a:ext>
            </a:extLst>
          </p:cNvPr>
          <p:cNvSpPr/>
          <p:nvPr/>
        </p:nvSpPr>
        <p:spPr bwMode="gray">
          <a:xfrm>
            <a:off x="3131562" y="2626784"/>
            <a:ext cx="1230155" cy="24198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 tIns="36000" rIns="36000" bIns="36000" numCol="1" spcCol="0" rtlCol="0" fromWordArt="0" anchor="t" anchorCtr="0" forceAA="0" compatLnSpc="1">
            <a:prstTxWarp prst="textNoShape">
              <a:avLst/>
            </a:prstTxWarp>
            <a:spAutoFit/>
          </a:bodyPr>
          <a:lstStyle/>
          <a:p>
            <a:pPr marL="0" indent="0" algn="ctr">
              <a:buNone/>
            </a:pPr>
            <a:r>
              <a:rPr lang="en-US" sz="1100" b="1">
                <a:solidFill>
                  <a:schemeClr val="bg1"/>
                </a:solidFill>
              </a:rPr>
              <a:t>Borrower</a:t>
            </a:r>
          </a:p>
        </p:txBody>
      </p:sp>
      <p:sp>
        <p:nvSpPr>
          <p:cNvPr id="1048" name="Rectangle 1047">
            <a:extLst>
              <a:ext uri="{FF2B5EF4-FFF2-40B4-BE49-F238E27FC236}">
                <a16:creationId xmlns:a16="http://schemas.microsoft.com/office/drawing/2014/main" id="{471F050B-AD2C-8302-DADA-3EBC6DFD3FB3}"/>
              </a:ext>
            </a:extLst>
          </p:cNvPr>
          <p:cNvSpPr/>
          <p:nvPr/>
        </p:nvSpPr>
        <p:spPr bwMode="gray">
          <a:xfrm>
            <a:off x="5093608" y="2614430"/>
            <a:ext cx="1230155" cy="411257"/>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 tIns="36000" rIns="36000" bIns="36000" numCol="1" spcCol="0" rtlCol="0" fromWordArt="0" anchor="t" anchorCtr="0" forceAA="0" compatLnSpc="1">
            <a:prstTxWarp prst="textNoShape">
              <a:avLst/>
            </a:prstTxWarp>
            <a:spAutoFit/>
          </a:bodyPr>
          <a:lstStyle/>
          <a:p>
            <a:pPr marL="0" indent="0" algn="ctr">
              <a:buNone/>
            </a:pPr>
            <a:r>
              <a:rPr lang="en-US" sz="1100" b="1">
                <a:solidFill>
                  <a:schemeClr val="bg1"/>
                </a:solidFill>
              </a:rPr>
              <a:t>Tax Equity Investor</a:t>
            </a:r>
          </a:p>
        </p:txBody>
      </p:sp>
      <p:sp>
        <p:nvSpPr>
          <p:cNvPr id="1049" name="Triangle 1048">
            <a:extLst>
              <a:ext uri="{FF2B5EF4-FFF2-40B4-BE49-F238E27FC236}">
                <a16:creationId xmlns:a16="http://schemas.microsoft.com/office/drawing/2014/main" id="{CF6886ED-D10E-87D9-AA8F-6144CF43C391}"/>
              </a:ext>
            </a:extLst>
          </p:cNvPr>
          <p:cNvSpPr/>
          <p:nvPr/>
        </p:nvSpPr>
        <p:spPr bwMode="gray">
          <a:xfrm>
            <a:off x="4107465" y="3208697"/>
            <a:ext cx="2108620" cy="878085"/>
          </a:xfrm>
          <a:prstGeom prst="triangl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indent="0" algn="ctr">
              <a:buNone/>
            </a:pPr>
            <a:r>
              <a:rPr lang="en-US" sz="1200" dirty="0">
                <a:solidFill>
                  <a:schemeClr val="bg1"/>
                </a:solidFill>
              </a:rPr>
              <a:t>Tax Equity Partnership</a:t>
            </a:r>
          </a:p>
        </p:txBody>
      </p:sp>
      <p:sp>
        <p:nvSpPr>
          <p:cNvPr id="1050" name="Rectangle 1049">
            <a:extLst>
              <a:ext uri="{FF2B5EF4-FFF2-40B4-BE49-F238E27FC236}">
                <a16:creationId xmlns:a16="http://schemas.microsoft.com/office/drawing/2014/main" id="{68A83145-D044-A4EF-7B45-7EE7D0CF9B25}"/>
              </a:ext>
            </a:extLst>
          </p:cNvPr>
          <p:cNvSpPr/>
          <p:nvPr/>
        </p:nvSpPr>
        <p:spPr bwMode="gray">
          <a:xfrm>
            <a:off x="4546697" y="4318576"/>
            <a:ext cx="1230155" cy="24198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 tIns="36000" rIns="36000" bIns="36000" numCol="1" spcCol="0" rtlCol="0" fromWordArt="0" anchor="t" anchorCtr="0" forceAA="0" compatLnSpc="1">
            <a:prstTxWarp prst="textNoShape">
              <a:avLst/>
            </a:prstTxWarp>
            <a:spAutoFit/>
          </a:bodyPr>
          <a:lstStyle/>
          <a:p>
            <a:pPr marL="0" indent="0" algn="ctr">
              <a:buNone/>
            </a:pPr>
            <a:r>
              <a:rPr lang="en-US" sz="1100" b="1">
                <a:solidFill>
                  <a:schemeClr val="bg1"/>
                </a:solidFill>
              </a:rPr>
              <a:t>Project Co.</a:t>
            </a:r>
          </a:p>
        </p:txBody>
      </p:sp>
      <p:sp>
        <p:nvSpPr>
          <p:cNvPr id="1051" name="Rectangle 1050">
            <a:extLst>
              <a:ext uri="{FF2B5EF4-FFF2-40B4-BE49-F238E27FC236}">
                <a16:creationId xmlns:a16="http://schemas.microsoft.com/office/drawing/2014/main" id="{462C3793-F58A-2554-41EF-0340A53F4A48}"/>
              </a:ext>
            </a:extLst>
          </p:cNvPr>
          <p:cNvSpPr/>
          <p:nvPr/>
        </p:nvSpPr>
        <p:spPr bwMode="gray">
          <a:xfrm>
            <a:off x="4546697" y="4925533"/>
            <a:ext cx="1230155" cy="24198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 tIns="36000" rIns="36000" bIns="36000" numCol="1" spcCol="0" rtlCol="0" fromWordArt="0" anchor="t" anchorCtr="0" forceAA="0" compatLnSpc="1">
            <a:prstTxWarp prst="textNoShape">
              <a:avLst/>
            </a:prstTxWarp>
            <a:spAutoFit/>
          </a:bodyPr>
          <a:lstStyle/>
          <a:p>
            <a:pPr marL="0" indent="0" algn="ctr">
              <a:buNone/>
            </a:pPr>
            <a:r>
              <a:rPr lang="en-US" sz="1100" b="1">
                <a:solidFill>
                  <a:schemeClr val="bg1"/>
                </a:solidFill>
              </a:rPr>
              <a:t>Project</a:t>
            </a:r>
          </a:p>
        </p:txBody>
      </p:sp>
      <p:sp>
        <p:nvSpPr>
          <p:cNvPr id="1052" name="Rectangle 1051">
            <a:extLst>
              <a:ext uri="{FF2B5EF4-FFF2-40B4-BE49-F238E27FC236}">
                <a16:creationId xmlns:a16="http://schemas.microsoft.com/office/drawing/2014/main" id="{B4286D86-C455-05EA-E731-AC90A87B096D}"/>
              </a:ext>
            </a:extLst>
          </p:cNvPr>
          <p:cNvSpPr/>
          <p:nvPr/>
        </p:nvSpPr>
        <p:spPr bwMode="gray">
          <a:xfrm>
            <a:off x="3131562" y="2129244"/>
            <a:ext cx="1230155" cy="24198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 tIns="36000" rIns="36000" bIns="36000" numCol="1" spcCol="0" rtlCol="0" fromWordArt="0" anchor="t" anchorCtr="0" forceAA="0" compatLnSpc="1">
            <a:prstTxWarp prst="textNoShape">
              <a:avLst/>
            </a:prstTxWarp>
            <a:spAutoFit/>
          </a:bodyPr>
          <a:lstStyle/>
          <a:p>
            <a:pPr marL="0" indent="0" algn="ctr">
              <a:buNone/>
            </a:pPr>
            <a:r>
              <a:rPr lang="en-US" sz="1100" b="1">
                <a:solidFill>
                  <a:schemeClr val="bg1"/>
                </a:solidFill>
              </a:rPr>
              <a:t>Sponsor</a:t>
            </a:r>
          </a:p>
        </p:txBody>
      </p:sp>
      <p:cxnSp>
        <p:nvCxnSpPr>
          <p:cNvPr id="1054" name="Straight Arrow Connector 1053">
            <a:extLst>
              <a:ext uri="{FF2B5EF4-FFF2-40B4-BE49-F238E27FC236}">
                <a16:creationId xmlns:a16="http://schemas.microsoft.com/office/drawing/2014/main" id="{6F6F6E99-BEF4-6E35-C936-5C0605FECCEE}"/>
              </a:ext>
            </a:extLst>
          </p:cNvPr>
          <p:cNvCxnSpPr>
            <a:stCxn id="1045" idx="3"/>
            <a:endCxn id="1047" idx="1"/>
          </p:cNvCxnSpPr>
          <p:nvPr/>
        </p:nvCxnSpPr>
        <p:spPr bwMode="gray">
          <a:xfrm flipV="1">
            <a:off x="1702618" y="2747774"/>
            <a:ext cx="1428944" cy="169277"/>
          </a:xfrm>
          <a:prstGeom prst="straightConnector1">
            <a:avLst/>
          </a:prstGeom>
          <a:ln w="952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A601E4D5-0711-F0FB-F3B2-A4431643AD17}"/>
              </a:ext>
            </a:extLst>
          </p:cNvPr>
          <p:cNvGrpSpPr/>
          <p:nvPr/>
        </p:nvGrpSpPr>
        <p:grpSpPr>
          <a:xfrm>
            <a:off x="329182" y="1554480"/>
            <a:ext cx="6681218" cy="288219"/>
            <a:chOff x="329182" y="1585262"/>
            <a:chExt cx="5743661" cy="288219"/>
          </a:xfrm>
        </p:grpSpPr>
        <p:sp>
          <p:nvSpPr>
            <p:cNvPr id="1057" name="btfpColumnHeaderBoxText334488">
              <a:extLst>
                <a:ext uri="{FF2B5EF4-FFF2-40B4-BE49-F238E27FC236}">
                  <a16:creationId xmlns:a16="http://schemas.microsoft.com/office/drawing/2014/main" id="{A80DECB4-ABB7-1071-2ED5-A092FEEC05F4}"/>
                </a:ext>
              </a:extLst>
            </p:cNvPr>
            <p:cNvSpPr txBox="1"/>
            <p:nvPr/>
          </p:nvSpPr>
          <p:spPr bwMode="gray">
            <a:xfrm>
              <a:off x="329184" y="1585262"/>
              <a:ext cx="5743659" cy="288219"/>
            </a:xfrm>
            <a:prstGeom prst="rect">
              <a:avLst/>
            </a:prstGeom>
            <a:noFill/>
          </p:spPr>
          <p:txBody>
            <a:bodyPr vert="horz" wrap="square" lIns="36036" tIns="36036" rIns="36036" bIns="36036" rtlCol="0" anchor="b">
              <a:spAutoFit/>
            </a:bodyPr>
            <a:lstStyle>
              <a:defPPr>
                <a:defRPr lang="en-US"/>
              </a:defPPr>
              <a:lvl1pPr marL="177800" indent="-177800" algn="l" defTabSz="711200" rtl="0" eaLnBrk="1" latinLnBrk="0" hangingPunct="1">
                <a:spcBef>
                  <a:spcPts val="1200"/>
                </a:spcBef>
                <a:buChar char="•"/>
                <a:defRPr sz="1600" kern="1200">
                  <a:solidFill>
                    <a:schemeClr val="tx1"/>
                  </a:solidFill>
                  <a:latin typeface="+mn-lt"/>
                  <a:ea typeface="+mn-ea"/>
                  <a:cs typeface="+mn-cs"/>
                </a:defRPr>
              </a:lvl1pPr>
              <a:lvl2pPr marL="355600" indent="-177800" algn="l" defTabSz="711200" rtl="0" eaLnBrk="1" latinLnBrk="0" hangingPunct="1">
                <a:spcBef>
                  <a:spcPts val="600"/>
                </a:spcBef>
                <a:buChar char="–"/>
                <a:defRPr sz="1400" kern="1200">
                  <a:solidFill>
                    <a:schemeClr val="tx1"/>
                  </a:solidFill>
                  <a:latin typeface="+mn-lt"/>
                  <a:ea typeface="+mn-ea"/>
                  <a:cs typeface="+mn-cs"/>
                </a:defRPr>
              </a:lvl2pPr>
              <a:lvl3pPr marL="533400" indent="-177800" algn="l" defTabSz="711200" rtl="0" eaLnBrk="1" latinLnBrk="0" hangingPunct="1">
                <a:spcBef>
                  <a:spcPts val="600"/>
                </a:spcBef>
                <a:buChar char="&gt;"/>
                <a:defRPr sz="1400" kern="1200">
                  <a:solidFill>
                    <a:schemeClr val="tx1"/>
                  </a:solidFill>
                  <a:latin typeface="+mn-lt"/>
                  <a:ea typeface="+mn-ea"/>
                  <a:cs typeface="+mn-cs"/>
                </a:defRPr>
              </a:lvl3pPr>
              <a:lvl4pPr marL="711200" indent="-177800" algn="l" defTabSz="711200" rtl="0" eaLnBrk="1" latinLnBrk="0" hangingPunct="1">
                <a:spcBef>
                  <a:spcPts val="600"/>
                </a:spcBef>
                <a:buChar char="–"/>
                <a:defRPr sz="1400" kern="1200">
                  <a:solidFill>
                    <a:schemeClr val="tx1"/>
                  </a:solidFill>
                  <a:latin typeface="+mn-lt"/>
                  <a:ea typeface="+mn-ea"/>
                  <a:cs typeface="+mn-cs"/>
                </a:defRPr>
              </a:lvl4pPr>
              <a:lvl5pPr marL="889000" indent="-177800" algn="l" defTabSz="711200" rtl="0" eaLnBrk="1" latinLnBrk="0" hangingPunct="1">
                <a:spcBef>
                  <a:spcPts val="600"/>
                </a:spcBef>
                <a:buChar char="&gt;"/>
                <a:defRPr sz="1400" kern="1200">
                  <a:solidFill>
                    <a:schemeClr val="tx1"/>
                  </a:solidFill>
                  <a:latin typeface="+mn-lt"/>
                  <a:ea typeface="+mn-ea"/>
                  <a:cs typeface="+mn-cs"/>
                </a:defRPr>
              </a:lvl5pPr>
              <a:lvl6pPr marL="1066800" indent="-177800" algn="l" defTabSz="711200" rtl="0" eaLnBrk="1" latinLnBrk="0" hangingPunct="1">
                <a:defRPr sz="1400" kern="1200">
                  <a:solidFill>
                    <a:schemeClr val="tx1"/>
                  </a:solidFill>
                  <a:latin typeface="+mn-lt"/>
                  <a:ea typeface="+mn-ea"/>
                  <a:cs typeface="+mn-cs"/>
                </a:defRPr>
              </a:lvl6pPr>
              <a:lvl7pPr marL="1244600" indent="-177800" algn="l" defTabSz="711200" rtl="0" eaLnBrk="1" latinLnBrk="0" hangingPunct="1">
                <a:defRPr sz="1400" kern="1200">
                  <a:solidFill>
                    <a:schemeClr val="tx1"/>
                  </a:solidFill>
                  <a:latin typeface="+mn-lt"/>
                  <a:ea typeface="+mn-ea"/>
                  <a:cs typeface="+mn-cs"/>
                </a:defRPr>
              </a:lvl7pPr>
              <a:lvl8pPr marL="1422400" indent="-177800" algn="l" defTabSz="711200" rtl="0" eaLnBrk="1" latinLnBrk="0" hangingPunct="1">
                <a:defRPr sz="1400" kern="1200">
                  <a:solidFill>
                    <a:schemeClr val="tx1"/>
                  </a:solidFill>
                  <a:latin typeface="+mn-lt"/>
                  <a:ea typeface="+mn-ea"/>
                  <a:cs typeface="+mn-cs"/>
                </a:defRPr>
              </a:lvl8pPr>
              <a:lvl9pPr marL="1600200" indent="-177800" algn="l" defTabSz="711200" rtl="0" eaLnBrk="1" latinLnBrk="0" hangingPunct="1">
                <a:defRPr sz="1400" kern="1200">
                  <a:solidFill>
                    <a:schemeClr val="tx1"/>
                  </a:solidFill>
                  <a:latin typeface="+mn-lt"/>
                  <a:ea typeface="+mn-ea"/>
                  <a:cs typeface="+mn-cs"/>
                </a:defRPr>
              </a:lvl9pPr>
            </a:lstStyle>
            <a:p>
              <a:pPr marL="0" indent="0">
                <a:spcBef>
                  <a:spcPts val="0"/>
                </a:spcBef>
                <a:buNone/>
              </a:pPr>
              <a:r>
                <a:rPr lang="en-US" sz="1400" b="1" dirty="0">
                  <a:solidFill>
                    <a:srgbClr val="000000"/>
                  </a:solidFill>
                </a:rPr>
                <a:t>Typical back-leverage financing structure</a:t>
              </a:r>
            </a:p>
          </p:txBody>
        </p:sp>
        <p:cxnSp>
          <p:nvCxnSpPr>
            <p:cNvPr id="1058" name="btfpColumnHeaderBoxLine334488">
              <a:extLst>
                <a:ext uri="{FF2B5EF4-FFF2-40B4-BE49-F238E27FC236}">
                  <a16:creationId xmlns:a16="http://schemas.microsoft.com/office/drawing/2014/main" id="{0062F8A9-F533-7404-E713-52DE5FD9A298}"/>
                </a:ext>
              </a:extLst>
            </p:cNvPr>
            <p:cNvCxnSpPr>
              <a:cxnSpLocks/>
            </p:cNvCxnSpPr>
            <p:nvPr/>
          </p:nvCxnSpPr>
          <p:spPr bwMode="gray">
            <a:xfrm>
              <a:off x="329182" y="1873481"/>
              <a:ext cx="5743659"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cxnSp>
        <p:nvCxnSpPr>
          <p:cNvPr id="1060" name="Straight Connector 1059">
            <a:extLst>
              <a:ext uri="{FF2B5EF4-FFF2-40B4-BE49-F238E27FC236}">
                <a16:creationId xmlns:a16="http://schemas.microsoft.com/office/drawing/2014/main" id="{2B2E1B8D-0516-8541-89BB-8D5B2FA0E4A8}"/>
              </a:ext>
            </a:extLst>
          </p:cNvPr>
          <p:cNvCxnSpPr>
            <a:stCxn id="1049" idx="1"/>
            <a:endCxn id="1047" idx="2"/>
          </p:cNvCxnSpPr>
          <p:nvPr/>
        </p:nvCxnSpPr>
        <p:spPr bwMode="gray">
          <a:xfrm flipH="1" flipV="1">
            <a:off x="3746640" y="2868764"/>
            <a:ext cx="887980" cy="778976"/>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061" name="Straight Connector 1060">
            <a:extLst>
              <a:ext uri="{FF2B5EF4-FFF2-40B4-BE49-F238E27FC236}">
                <a16:creationId xmlns:a16="http://schemas.microsoft.com/office/drawing/2014/main" id="{3C24FB13-BF90-7651-731C-0D679AC507C8}"/>
              </a:ext>
            </a:extLst>
          </p:cNvPr>
          <p:cNvCxnSpPr>
            <a:cxnSpLocks/>
            <a:stCxn id="1049" idx="5"/>
            <a:endCxn id="1048" idx="2"/>
          </p:cNvCxnSpPr>
          <p:nvPr/>
        </p:nvCxnSpPr>
        <p:spPr bwMode="gray">
          <a:xfrm flipV="1">
            <a:off x="5688930" y="3025687"/>
            <a:ext cx="19756" cy="622053"/>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064" name="Straight Connector 1063">
            <a:extLst>
              <a:ext uri="{FF2B5EF4-FFF2-40B4-BE49-F238E27FC236}">
                <a16:creationId xmlns:a16="http://schemas.microsoft.com/office/drawing/2014/main" id="{DC960A7B-B96E-ED52-BE9F-982705C7A45F}"/>
              </a:ext>
            </a:extLst>
          </p:cNvPr>
          <p:cNvCxnSpPr>
            <a:cxnSpLocks/>
            <a:stCxn id="1049" idx="3"/>
            <a:endCxn id="1050" idx="0"/>
          </p:cNvCxnSpPr>
          <p:nvPr/>
        </p:nvCxnSpPr>
        <p:spPr bwMode="gray">
          <a:xfrm>
            <a:off x="5161775" y="4086782"/>
            <a:ext cx="0" cy="231794"/>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067" name="Straight Connector 1066">
            <a:extLst>
              <a:ext uri="{FF2B5EF4-FFF2-40B4-BE49-F238E27FC236}">
                <a16:creationId xmlns:a16="http://schemas.microsoft.com/office/drawing/2014/main" id="{369ADF8A-CBB4-6E61-E7F4-9592D626FA4D}"/>
              </a:ext>
            </a:extLst>
          </p:cNvPr>
          <p:cNvCxnSpPr>
            <a:cxnSpLocks/>
            <a:stCxn id="1050" idx="2"/>
            <a:endCxn id="1051" idx="0"/>
          </p:cNvCxnSpPr>
          <p:nvPr/>
        </p:nvCxnSpPr>
        <p:spPr bwMode="gray">
          <a:xfrm>
            <a:off x="5161775" y="4560556"/>
            <a:ext cx="0" cy="364977"/>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073" name="Rectangle 1072">
            <a:extLst>
              <a:ext uri="{FF2B5EF4-FFF2-40B4-BE49-F238E27FC236}">
                <a16:creationId xmlns:a16="http://schemas.microsoft.com/office/drawing/2014/main" id="{2D6D9137-606F-26FF-AD42-DF1137A85EAA}"/>
              </a:ext>
            </a:extLst>
          </p:cNvPr>
          <p:cNvSpPr/>
          <p:nvPr/>
        </p:nvSpPr>
        <p:spPr bwMode="gray">
          <a:xfrm>
            <a:off x="3008929" y="2443774"/>
            <a:ext cx="1461985" cy="795556"/>
          </a:xfrm>
          <a:prstGeom prst="rect">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1074" name="TextBox 1073">
            <a:extLst>
              <a:ext uri="{FF2B5EF4-FFF2-40B4-BE49-F238E27FC236}">
                <a16:creationId xmlns:a16="http://schemas.microsoft.com/office/drawing/2014/main" id="{AFA31C11-ADB8-8825-45D9-4976FCFAF323}"/>
              </a:ext>
            </a:extLst>
          </p:cNvPr>
          <p:cNvSpPr txBox="1"/>
          <p:nvPr/>
        </p:nvSpPr>
        <p:spPr bwMode="gray">
          <a:xfrm>
            <a:off x="2609078" y="3358258"/>
            <a:ext cx="1143509" cy="226591"/>
          </a:xfrm>
          <a:prstGeom prst="rect">
            <a:avLst/>
          </a:prstGeom>
          <a:noFill/>
        </p:spPr>
        <p:txBody>
          <a:bodyPr wrap="none" lIns="36000" tIns="36000" rIns="36000" bIns="36000" rtlCol="0">
            <a:spAutoFit/>
          </a:bodyPr>
          <a:lstStyle/>
          <a:p>
            <a:pPr marL="0" indent="0">
              <a:buNone/>
            </a:pPr>
            <a:r>
              <a:rPr lang="en-US" sz="1000"/>
              <a:t>Collateral Package</a:t>
            </a:r>
          </a:p>
        </p:txBody>
      </p:sp>
      <p:sp>
        <p:nvSpPr>
          <p:cNvPr id="1075" name="TextBox 1074">
            <a:extLst>
              <a:ext uri="{FF2B5EF4-FFF2-40B4-BE49-F238E27FC236}">
                <a16:creationId xmlns:a16="http://schemas.microsoft.com/office/drawing/2014/main" id="{9D09FB39-7515-4241-C3F8-2C279CEF7752}"/>
              </a:ext>
            </a:extLst>
          </p:cNvPr>
          <p:cNvSpPr txBox="1"/>
          <p:nvPr/>
        </p:nvSpPr>
        <p:spPr bwMode="gray">
          <a:xfrm>
            <a:off x="1771602" y="2601506"/>
            <a:ext cx="1241293" cy="226591"/>
          </a:xfrm>
          <a:prstGeom prst="rect">
            <a:avLst/>
          </a:prstGeom>
          <a:noFill/>
        </p:spPr>
        <p:txBody>
          <a:bodyPr wrap="none" lIns="36000" tIns="36000" rIns="36000" bIns="36000" rtlCol="0">
            <a:spAutoFit/>
          </a:bodyPr>
          <a:lstStyle/>
          <a:p>
            <a:pPr marL="0" indent="0">
              <a:buNone/>
            </a:pPr>
            <a:r>
              <a:rPr lang="en-US" sz="1000"/>
              <a:t>Back-Levered Loans</a:t>
            </a:r>
          </a:p>
        </p:txBody>
      </p:sp>
      <p:cxnSp>
        <p:nvCxnSpPr>
          <p:cNvPr id="1079" name="Straight Connector 1078">
            <a:extLst>
              <a:ext uri="{FF2B5EF4-FFF2-40B4-BE49-F238E27FC236}">
                <a16:creationId xmlns:a16="http://schemas.microsoft.com/office/drawing/2014/main" id="{43CB8928-D6D9-BB18-30AF-8C3D316B7F4E}"/>
              </a:ext>
            </a:extLst>
          </p:cNvPr>
          <p:cNvCxnSpPr>
            <a:cxnSpLocks/>
            <a:stCxn id="1047" idx="0"/>
            <a:endCxn id="1052" idx="2"/>
          </p:cNvCxnSpPr>
          <p:nvPr/>
        </p:nvCxnSpPr>
        <p:spPr bwMode="gray">
          <a:xfrm flipV="1">
            <a:off x="3746640" y="2371224"/>
            <a:ext cx="0" cy="25556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graphicFrame>
        <p:nvGraphicFramePr>
          <p:cNvPr id="1095" name="Table 1094">
            <a:extLst>
              <a:ext uri="{FF2B5EF4-FFF2-40B4-BE49-F238E27FC236}">
                <a16:creationId xmlns:a16="http://schemas.microsoft.com/office/drawing/2014/main" id="{36A800C7-0CA2-AA32-684D-B07AA32126D7}"/>
              </a:ext>
            </a:extLst>
          </p:cNvPr>
          <p:cNvGraphicFramePr>
            <a:graphicFrameLocks noGrp="1"/>
          </p:cNvGraphicFramePr>
          <p:nvPr>
            <p:extLst>
              <p:ext uri="{D42A27DB-BD31-4B8C-83A1-F6EECF244321}">
                <p14:modId xmlns:p14="http://schemas.microsoft.com/office/powerpoint/2010/main" val="594161167"/>
              </p:ext>
            </p:extLst>
          </p:nvPr>
        </p:nvGraphicFramePr>
        <p:xfrm>
          <a:off x="636450" y="4451367"/>
          <a:ext cx="3561280" cy="1579682"/>
        </p:xfrm>
        <a:graphic>
          <a:graphicData uri="http://schemas.openxmlformats.org/drawingml/2006/table">
            <a:tbl>
              <a:tblPr firstRow="1" bandRow="1">
                <a:tableStyleId>{3C2FFA5D-87B4-456A-9821-1D502468CF0F}</a:tableStyleId>
              </a:tblPr>
              <a:tblGrid>
                <a:gridCol w="712256">
                  <a:extLst>
                    <a:ext uri="{9D8B030D-6E8A-4147-A177-3AD203B41FA5}">
                      <a16:colId xmlns:a16="http://schemas.microsoft.com/office/drawing/2014/main" val="370022112"/>
                    </a:ext>
                  </a:extLst>
                </a:gridCol>
                <a:gridCol w="712256">
                  <a:extLst>
                    <a:ext uri="{9D8B030D-6E8A-4147-A177-3AD203B41FA5}">
                      <a16:colId xmlns:a16="http://schemas.microsoft.com/office/drawing/2014/main" val="1750332714"/>
                    </a:ext>
                  </a:extLst>
                </a:gridCol>
                <a:gridCol w="712256">
                  <a:extLst>
                    <a:ext uri="{9D8B030D-6E8A-4147-A177-3AD203B41FA5}">
                      <a16:colId xmlns:a16="http://schemas.microsoft.com/office/drawing/2014/main" val="1659799588"/>
                    </a:ext>
                  </a:extLst>
                </a:gridCol>
                <a:gridCol w="712256">
                  <a:extLst>
                    <a:ext uri="{9D8B030D-6E8A-4147-A177-3AD203B41FA5}">
                      <a16:colId xmlns:a16="http://schemas.microsoft.com/office/drawing/2014/main" val="4086917355"/>
                    </a:ext>
                  </a:extLst>
                </a:gridCol>
                <a:gridCol w="712256">
                  <a:extLst>
                    <a:ext uri="{9D8B030D-6E8A-4147-A177-3AD203B41FA5}">
                      <a16:colId xmlns:a16="http://schemas.microsoft.com/office/drawing/2014/main" val="530005532"/>
                    </a:ext>
                  </a:extLst>
                </a:gridCol>
              </a:tblGrid>
              <a:tr h="363121">
                <a:tc>
                  <a:txBody>
                    <a:bodyPr/>
                    <a:lstStyle/>
                    <a:p>
                      <a:pPr marL="0" indent="0">
                        <a:buNone/>
                      </a:pPr>
                      <a:endParaRPr lang="en-US" sz="1100"/>
                    </a:p>
                  </a:txBody>
                  <a:tcPr>
                    <a:lnL w="6350" cap="flat" cmpd="sng" algn="ctr">
                      <a:noFill/>
                      <a:prstDash val="solid"/>
                      <a:miter lim="800000"/>
                    </a:lnL>
                    <a:lnR>
                      <a:noFill/>
                    </a:lnR>
                    <a:lnT w="635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bg1"/>
                    </a:solidFill>
                  </a:tcPr>
                </a:tc>
                <a:tc gridSpan="2">
                  <a:txBody>
                    <a:bodyPr/>
                    <a:lstStyle/>
                    <a:p>
                      <a:pPr marL="0" indent="0">
                        <a:buNone/>
                      </a:pPr>
                      <a:r>
                        <a:rPr lang="en-US" sz="1100"/>
                        <a:t>Sponsor</a:t>
                      </a:r>
                    </a:p>
                  </a:txBody>
                  <a:tcPr>
                    <a:lnL>
                      <a:noFill/>
                    </a:lnL>
                    <a:lnR>
                      <a:noFill/>
                    </a:lnR>
                    <a:lnT w="635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accent3"/>
                    </a:solidFill>
                  </a:tcPr>
                </a:tc>
                <a:tc hMerge="1">
                  <a:txBody>
                    <a:bodyPr/>
                    <a:lstStyle/>
                    <a:p>
                      <a:pPr marL="0" indent="0">
                        <a:buNone/>
                      </a:pPr>
                      <a:endParaRPr lang="en-US"/>
                    </a:p>
                  </a:txBody>
                  <a:tcPr/>
                </a:tc>
                <a:tc gridSpan="2">
                  <a:txBody>
                    <a:bodyPr/>
                    <a:lstStyle/>
                    <a:p>
                      <a:pPr marL="0" indent="0">
                        <a:buNone/>
                      </a:pPr>
                      <a:r>
                        <a:rPr lang="en-US" sz="1100"/>
                        <a:t>Tax Equity Investor</a:t>
                      </a:r>
                    </a:p>
                  </a:txBody>
                  <a:tcPr>
                    <a:lnL>
                      <a:noFill/>
                    </a:lnL>
                    <a:lnR w="6350" cap="flat" cmpd="sng" algn="ctr">
                      <a:noFill/>
                      <a:prstDash val="solid"/>
                      <a:miter lim="800000"/>
                    </a:lnR>
                    <a:lnT w="635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accent4"/>
                    </a:solidFill>
                  </a:tcPr>
                </a:tc>
                <a:tc hMerge="1">
                  <a:txBody>
                    <a:bodyPr/>
                    <a:lstStyle/>
                    <a:p>
                      <a:pPr marL="0" indent="0">
                        <a:buNone/>
                      </a:pPr>
                      <a:endParaRPr lang="en-US"/>
                    </a:p>
                  </a:txBody>
                  <a:tcPr/>
                </a:tc>
                <a:extLst>
                  <a:ext uri="{0D108BD9-81ED-4DB2-BD59-A6C34878D82A}">
                    <a16:rowId xmlns:a16="http://schemas.microsoft.com/office/drawing/2014/main" val="3971215676"/>
                  </a:ext>
                </a:extLst>
              </a:tr>
              <a:tr h="363121">
                <a:tc>
                  <a:txBody>
                    <a:bodyPr/>
                    <a:lstStyle/>
                    <a:p>
                      <a:pPr marL="0" indent="0">
                        <a:buNone/>
                      </a:pPr>
                      <a:r>
                        <a:rPr lang="en-US" sz="1100"/>
                        <a:t>Period</a:t>
                      </a:r>
                    </a:p>
                  </a:txBody>
                  <a:tcPr>
                    <a:lnL w="6350" cap="flat" cmpd="sng" algn="ctr">
                      <a:noFill/>
                      <a:prstDash val="solid"/>
                      <a:miter lim="800000"/>
                    </a:lnL>
                    <a:lnR w="6350" cap="flat" cmpd="sng" algn="ctr">
                      <a:noFill/>
                      <a:prstDash val="solid"/>
                      <a:miter lim="800000"/>
                    </a:lnR>
                    <a:lnT w="1270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lumMod val="85000"/>
                      </a:schemeClr>
                    </a:solidFill>
                  </a:tcPr>
                </a:tc>
                <a:tc>
                  <a:txBody>
                    <a:bodyPr/>
                    <a:lstStyle/>
                    <a:p>
                      <a:pPr marL="0" indent="0">
                        <a:buNone/>
                      </a:pPr>
                      <a:r>
                        <a:rPr lang="en-US" sz="1100"/>
                        <a:t>Tax</a:t>
                      </a:r>
                    </a:p>
                  </a:txBody>
                  <a:tcPr>
                    <a:lnL w="6350" cap="flat" cmpd="sng" algn="ctr">
                      <a:noFill/>
                      <a:prstDash val="solid"/>
                      <a:miter lim="800000"/>
                    </a:lnL>
                    <a:lnR w="6350" cap="flat" cmpd="sng" algn="ctr">
                      <a:noFill/>
                      <a:prstDash val="solid"/>
                      <a:miter lim="800000"/>
                    </a:lnR>
                    <a:lnT w="1270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3">
                        <a:lumMod val="40000"/>
                        <a:lumOff val="60000"/>
                      </a:schemeClr>
                    </a:solidFill>
                  </a:tcPr>
                </a:tc>
                <a:tc>
                  <a:txBody>
                    <a:bodyPr/>
                    <a:lstStyle/>
                    <a:p>
                      <a:pPr marL="0" indent="0">
                        <a:buNone/>
                      </a:pPr>
                      <a:r>
                        <a:rPr lang="en-US" sz="1100"/>
                        <a:t>Cash</a:t>
                      </a:r>
                    </a:p>
                  </a:txBody>
                  <a:tcPr>
                    <a:lnL w="6350" cap="flat" cmpd="sng" algn="ctr">
                      <a:noFill/>
                      <a:prstDash val="solid"/>
                      <a:miter lim="800000"/>
                    </a:lnL>
                    <a:lnR w="6350" cap="flat" cmpd="sng" algn="ctr">
                      <a:noFill/>
                      <a:prstDash val="solid"/>
                      <a:miter lim="800000"/>
                    </a:lnR>
                    <a:lnT w="1270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3">
                        <a:lumMod val="40000"/>
                        <a:lumOff val="60000"/>
                      </a:schemeClr>
                    </a:solidFill>
                  </a:tcPr>
                </a:tc>
                <a:tc>
                  <a:txBody>
                    <a:bodyPr/>
                    <a:lstStyle/>
                    <a:p>
                      <a:pPr marL="0" indent="0">
                        <a:buNone/>
                      </a:pPr>
                      <a:r>
                        <a:rPr lang="en-US" sz="1100"/>
                        <a:t>Tax</a:t>
                      </a:r>
                    </a:p>
                  </a:txBody>
                  <a:tcPr>
                    <a:lnL w="6350" cap="flat" cmpd="sng" algn="ctr">
                      <a:noFill/>
                      <a:prstDash val="solid"/>
                      <a:miter lim="800000"/>
                    </a:lnL>
                    <a:lnR w="6350" cap="flat" cmpd="sng" algn="ctr">
                      <a:noFill/>
                      <a:prstDash val="solid"/>
                      <a:miter lim="800000"/>
                    </a:lnR>
                    <a:lnT w="1270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buNone/>
                      </a:pPr>
                      <a:r>
                        <a:rPr lang="en-US" sz="1100"/>
                        <a:t>Cash</a:t>
                      </a:r>
                    </a:p>
                  </a:txBody>
                  <a:tcPr>
                    <a:lnL w="6350" cap="flat" cmpd="sng" algn="ctr">
                      <a:noFill/>
                      <a:prstDash val="solid"/>
                      <a:miter lim="800000"/>
                    </a:lnL>
                    <a:lnR w="6350" cap="flat" cmpd="sng" algn="ctr">
                      <a:noFill/>
                      <a:prstDash val="solid"/>
                      <a:miter lim="800000"/>
                    </a:lnR>
                    <a:lnT w="1270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6869661"/>
                  </a:ext>
                </a:extLst>
              </a:tr>
              <a:tr h="363121">
                <a:tc>
                  <a:txBody>
                    <a:bodyPr/>
                    <a:lstStyle/>
                    <a:p>
                      <a:pPr marL="0" indent="0">
                        <a:buNone/>
                      </a:pPr>
                      <a:r>
                        <a:rPr lang="en-US" sz="1100"/>
                        <a:t>1</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lumMod val="85000"/>
                      </a:schemeClr>
                    </a:solidFill>
                  </a:tcPr>
                </a:tc>
                <a:tc>
                  <a:txBody>
                    <a:bodyPr/>
                    <a:lstStyle/>
                    <a:p>
                      <a:pPr marL="0" indent="0">
                        <a:buNone/>
                      </a:pPr>
                      <a:r>
                        <a:rPr lang="en-US" sz="1100"/>
                        <a:t>1%</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3">
                        <a:lumMod val="40000"/>
                        <a:lumOff val="60000"/>
                      </a:schemeClr>
                    </a:solidFill>
                  </a:tcPr>
                </a:tc>
                <a:tc>
                  <a:txBody>
                    <a:bodyPr/>
                    <a:lstStyle/>
                    <a:p>
                      <a:pPr marL="0" indent="0">
                        <a:buNone/>
                      </a:pPr>
                      <a:r>
                        <a:rPr lang="en-US" sz="1100"/>
                        <a:t>Majority share</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3">
                        <a:lumMod val="40000"/>
                        <a:lumOff val="60000"/>
                      </a:schemeClr>
                    </a:solidFill>
                  </a:tcPr>
                </a:tc>
                <a:tc>
                  <a:txBody>
                    <a:bodyPr/>
                    <a:lstStyle/>
                    <a:p>
                      <a:pPr marL="0" indent="0">
                        <a:buNone/>
                      </a:pPr>
                      <a:r>
                        <a:rPr lang="en-US" sz="1100"/>
                        <a:t>99%</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buNone/>
                      </a:pPr>
                      <a:r>
                        <a:rPr lang="en-US" sz="1100"/>
                        <a:t>Minority share</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64650110"/>
                  </a:ext>
                </a:extLst>
              </a:tr>
              <a:tr h="363121">
                <a:tc>
                  <a:txBody>
                    <a:bodyPr/>
                    <a:lstStyle/>
                    <a:p>
                      <a:pPr marL="0" indent="0">
                        <a:buNone/>
                      </a:pPr>
                      <a:r>
                        <a:rPr lang="en-US" sz="1100"/>
                        <a:t>2</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lumMod val="85000"/>
                      </a:schemeClr>
                    </a:solidFill>
                  </a:tcPr>
                </a:tc>
                <a:tc>
                  <a:txBody>
                    <a:bodyPr/>
                    <a:lstStyle/>
                    <a:p>
                      <a:pPr marL="0" indent="0">
                        <a:buNone/>
                      </a:pPr>
                      <a:r>
                        <a:rPr lang="en-US" sz="1100"/>
                        <a:t>95%</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3">
                        <a:lumMod val="40000"/>
                        <a:lumOff val="60000"/>
                      </a:schemeClr>
                    </a:solidFill>
                  </a:tcPr>
                </a:tc>
                <a:tc>
                  <a:txBody>
                    <a:bodyPr/>
                    <a:lstStyle/>
                    <a:p>
                      <a:pPr marL="0" indent="0">
                        <a:buNone/>
                      </a:pPr>
                      <a:r>
                        <a:rPr lang="en-US" sz="1100"/>
                        <a:t>95%</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3">
                        <a:lumMod val="40000"/>
                        <a:lumOff val="60000"/>
                      </a:schemeClr>
                    </a:solidFill>
                  </a:tcPr>
                </a:tc>
                <a:tc>
                  <a:txBody>
                    <a:bodyPr/>
                    <a:lstStyle/>
                    <a:p>
                      <a:pPr marL="0" indent="0">
                        <a:buNone/>
                      </a:pPr>
                      <a:r>
                        <a:rPr lang="en-US" sz="1100"/>
                        <a:t>5%</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buNone/>
                      </a:pPr>
                      <a:r>
                        <a:rPr lang="en-US" sz="1100"/>
                        <a:t>5%</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604556721"/>
                  </a:ext>
                </a:extLst>
              </a:tr>
            </a:tbl>
          </a:graphicData>
        </a:graphic>
      </p:graphicFrame>
      <p:sp>
        <p:nvSpPr>
          <p:cNvPr id="1100" name="btfpColumnHeaderBoxText334488">
            <a:extLst>
              <a:ext uri="{FF2B5EF4-FFF2-40B4-BE49-F238E27FC236}">
                <a16:creationId xmlns:a16="http://schemas.microsoft.com/office/drawing/2014/main" id="{58B5177D-687A-AFDB-39DD-67D8D56736C3}"/>
              </a:ext>
            </a:extLst>
          </p:cNvPr>
          <p:cNvSpPr txBox="1"/>
          <p:nvPr/>
        </p:nvSpPr>
        <p:spPr bwMode="gray">
          <a:xfrm>
            <a:off x="329182" y="3995262"/>
            <a:ext cx="2108621" cy="318997"/>
          </a:xfrm>
          <a:prstGeom prst="rect">
            <a:avLst/>
          </a:prstGeom>
          <a:noFill/>
        </p:spPr>
        <p:txBody>
          <a:bodyPr vert="horz" wrap="square" lIns="36036" tIns="36036" rIns="36036" bIns="36036" rtlCol="0" anchor="b">
            <a:spAutoFit/>
          </a:bodyPr>
          <a:lstStyle>
            <a:defPPr>
              <a:defRPr lang="en-US"/>
            </a:defPPr>
            <a:lvl1pPr marL="177800" indent="-177800" algn="l" defTabSz="711200" rtl="0" eaLnBrk="1" latinLnBrk="0" hangingPunct="1">
              <a:spcBef>
                <a:spcPts val="1200"/>
              </a:spcBef>
              <a:buChar char="•"/>
              <a:defRPr sz="1600" kern="1200">
                <a:solidFill>
                  <a:schemeClr val="tx1"/>
                </a:solidFill>
                <a:latin typeface="+mn-lt"/>
                <a:ea typeface="+mn-ea"/>
                <a:cs typeface="+mn-cs"/>
              </a:defRPr>
            </a:lvl1pPr>
            <a:lvl2pPr marL="355600" indent="-177800" algn="l" defTabSz="711200" rtl="0" eaLnBrk="1" latinLnBrk="0" hangingPunct="1">
              <a:spcBef>
                <a:spcPts val="600"/>
              </a:spcBef>
              <a:buChar char="–"/>
              <a:defRPr sz="1400" kern="1200">
                <a:solidFill>
                  <a:schemeClr val="tx1"/>
                </a:solidFill>
                <a:latin typeface="+mn-lt"/>
                <a:ea typeface="+mn-ea"/>
                <a:cs typeface="+mn-cs"/>
              </a:defRPr>
            </a:lvl2pPr>
            <a:lvl3pPr marL="533400" indent="-177800" algn="l" defTabSz="711200" rtl="0" eaLnBrk="1" latinLnBrk="0" hangingPunct="1">
              <a:spcBef>
                <a:spcPts val="600"/>
              </a:spcBef>
              <a:buChar char="&gt;"/>
              <a:defRPr sz="1400" kern="1200">
                <a:solidFill>
                  <a:schemeClr val="tx1"/>
                </a:solidFill>
                <a:latin typeface="+mn-lt"/>
                <a:ea typeface="+mn-ea"/>
                <a:cs typeface="+mn-cs"/>
              </a:defRPr>
            </a:lvl3pPr>
            <a:lvl4pPr marL="711200" indent="-177800" algn="l" defTabSz="711200" rtl="0" eaLnBrk="1" latinLnBrk="0" hangingPunct="1">
              <a:spcBef>
                <a:spcPts val="600"/>
              </a:spcBef>
              <a:buChar char="–"/>
              <a:defRPr sz="1400" kern="1200">
                <a:solidFill>
                  <a:schemeClr val="tx1"/>
                </a:solidFill>
                <a:latin typeface="+mn-lt"/>
                <a:ea typeface="+mn-ea"/>
                <a:cs typeface="+mn-cs"/>
              </a:defRPr>
            </a:lvl4pPr>
            <a:lvl5pPr marL="889000" indent="-177800" algn="l" defTabSz="711200" rtl="0" eaLnBrk="1" latinLnBrk="0" hangingPunct="1">
              <a:spcBef>
                <a:spcPts val="600"/>
              </a:spcBef>
              <a:buChar char="&gt;"/>
              <a:defRPr sz="1400" kern="1200">
                <a:solidFill>
                  <a:schemeClr val="tx1"/>
                </a:solidFill>
                <a:latin typeface="+mn-lt"/>
                <a:ea typeface="+mn-ea"/>
                <a:cs typeface="+mn-cs"/>
              </a:defRPr>
            </a:lvl5pPr>
            <a:lvl6pPr marL="1066800" indent="-177800" algn="l" defTabSz="711200" rtl="0" eaLnBrk="1" latinLnBrk="0" hangingPunct="1">
              <a:defRPr sz="1400" kern="1200">
                <a:solidFill>
                  <a:schemeClr val="tx1"/>
                </a:solidFill>
                <a:latin typeface="+mn-lt"/>
                <a:ea typeface="+mn-ea"/>
                <a:cs typeface="+mn-cs"/>
              </a:defRPr>
            </a:lvl6pPr>
            <a:lvl7pPr marL="1244600" indent="-177800" algn="l" defTabSz="711200" rtl="0" eaLnBrk="1" latinLnBrk="0" hangingPunct="1">
              <a:defRPr sz="1400" kern="1200">
                <a:solidFill>
                  <a:schemeClr val="tx1"/>
                </a:solidFill>
                <a:latin typeface="+mn-lt"/>
                <a:ea typeface="+mn-ea"/>
                <a:cs typeface="+mn-cs"/>
              </a:defRPr>
            </a:lvl7pPr>
            <a:lvl8pPr marL="1422400" indent="-177800" algn="l" defTabSz="711200" rtl="0" eaLnBrk="1" latinLnBrk="0" hangingPunct="1">
              <a:defRPr sz="1400" kern="1200">
                <a:solidFill>
                  <a:schemeClr val="tx1"/>
                </a:solidFill>
                <a:latin typeface="+mn-lt"/>
                <a:ea typeface="+mn-ea"/>
                <a:cs typeface="+mn-cs"/>
              </a:defRPr>
            </a:lvl8pPr>
            <a:lvl9pPr marL="1600200" indent="-177800" algn="l" defTabSz="711200" rtl="0" eaLnBrk="1" latinLnBrk="0" hangingPunct="1">
              <a:defRPr sz="1400" kern="1200">
                <a:solidFill>
                  <a:schemeClr val="tx1"/>
                </a:solidFill>
                <a:latin typeface="+mn-lt"/>
                <a:ea typeface="+mn-ea"/>
                <a:cs typeface="+mn-cs"/>
              </a:defRPr>
            </a:lvl9pPr>
          </a:lstStyle>
          <a:p>
            <a:pPr marL="0" indent="0">
              <a:spcBef>
                <a:spcPts val="0"/>
              </a:spcBef>
              <a:buNone/>
            </a:pPr>
            <a:r>
              <a:rPr lang="en-US" sz="1600" b="1">
                <a:solidFill>
                  <a:srgbClr val="000000"/>
                </a:solidFill>
              </a:rPr>
              <a:t>Typical flip schedule</a:t>
            </a:r>
          </a:p>
        </p:txBody>
      </p:sp>
      <p:cxnSp>
        <p:nvCxnSpPr>
          <p:cNvPr id="1101" name="btfpColumnHeaderBoxLine334488">
            <a:extLst>
              <a:ext uri="{FF2B5EF4-FFF2-40B4-BE49-F238E27FC236}">
                <a16:creationId xmlns:a16="http://schemas.microsoft.com/office/drawing/2014/main" id="{D5FA7015-9E9E-3034-584C-E9D23396B420}"/>
              </a:ext>
            </a:extLst>
          </p:cNvPr>
          <p:cNvCxnSpPr>
            <a:cxnSpLocks/>
          </p:cNvCxnSpPr>
          <p:nvPr/>
        </p:nvCxnSpPr>
        <p:spPr bwMode="gray">
          <a:xfrm>
            <a:off x="329182" y="4318010"/>
            <a:ext cx="288684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37856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00D19F9-8449-CE3A-6518-C21481D81AE9}"/>
              </a:ext>
            </a:extLst>
          </p:cNvPr>
          <p:cNvGraphicFramePr>
            <a:graphicFrameLocks noChangeAspect="1"/>
          </p:cNvGraphicFramePr>
          <p:nvPr>
            <p:custDataLst>
              <p:tags r:id="rId2"/>
            </p:custDataLst>
            <p:extLst>
              <p:ext uri="{D42A27DB-BD31-4B8C-83A1-F6EECF244321}">
                <p14:modId xmlns:p14="http://schemas.microsoft.com/office/powerpoint/2010/main" val="20476416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03" imgH="503" progId="TCLayout.ActiveDocument.1">
                  <p:embed/>
                </p:oleObj>
              </mc:Choice>
              <mc:Fallback>
                <p:oleObj name="think-cell Slide" r:id="rId6" imgW="503" imgH="503" progId="TCLayout.ActiveDocument.1">
                  <p:embed/>
                  <p:pic>
                    <p:nvPicPr>
                      <p:cNvPr id="6" name="think-cell data - do not delete" hidden="1">
                        <a:extLst>
                          <a:ext uri="{FF2B5EF4-FFF2-40B4-BE49-F238E27FC236}">
                            <a16:creationId xmlns:a16="http://schemas.microsoft.com/office/drawing/2014/main" id="{500D19F9-8449-CE3A-6518-C21481D81AE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143DF7D-7A48-5275-75D4-1123FAB0CA9D}"/>
              </a:ext>
            </a:extLst>
          </p:cNvPr>
          <p:cNvSpPr>
            <a:spLocks noGrp="1"/>
          </p:cNvSpPr>
          <p:nvPr>
            <p:ph type="title"/>
          </p:nvPr>
        </p:nvSpPr>
        <p:spPr/>
        <p:txBody>
          <a:bodyPr vert="horz"/>
          <a:lstStyle/>
          <a:p>
            <a:r>
              <a:rPr lang="en-US">
                <a:effectLst>
                  <a:outerShdw blurRad="50800" dist="38100" dir="8100000" algn="tr" rotWithShape="0">
                    <a:prstClr val="black">
                      <a:alpha val="40000"/>
                    </a:prstClr>
                  </a:outerShdw>
                </a:effectLst>
              </a:rPr>
              <a:t>Solar Policy Landscape</a:t>
            </a:r>
          </a:p>
        </p:txBody>
      </p:sp>
    </p:spTree>
    <p:custDataLst>
      <p:tags r:id="rId1"/>
    </p:custDataLst>
    <p:extLst>
      <p:ext uri="{BB962C8B-B14F-4D97-AF65-F5344CB8AC3E}">
        <p14:creationId xmlns:p14="http://schemas.microsoft.com/office/powerpoint/2010/main" val="17124969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2E0FC-1BAB-686F-A3FC-814C7E51FC05}"/>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3911C6AB-4BBB-DD70-0FE0-FC51B3A80E6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2" name="think-cell data - do not delete" hidden="1">
                        <a:extLst>
                          <a:ext uri="{FF2B5EF4-FFF2-40B4-BE49-F238E27FC236}">
                            <a16:creationId xmlns:a16="http://schemas.microsoft.com/office/drawing/2014/main" id="{3911C6AB-4BBB-DD70-0FE0-FC51B3A80E6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pic>
        <p:nvPicPr>
          <p:cNvPr id="6" name="Picture 5" descr="Solar panels on a roof&#10;&#10;Description automatically generated">
            <a:extLst>
              <a:ext uri="{FF2B5EF4-FFF2-40B4-BE49-F238E27FC236}">
                <a16:creationId xmlns:a16="http://schemas.microsoft.com/office/drawing/2014/main" id="{C6D8789E-5C94-6779-5633-B089721166D2}"/>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b="-194"/>
          <a:stretch/>
        </p:blipFill>
        <p:spPr>
          <a:xfrm>
            <a:off x="329101" y="786420"/>
            <a:ext cx="3510673" cy="5254075"/>
          </a:xfrm>
          <a:prstGeom prst="rect">
            <a:avLst/>
          </a:prstGeom>
        </p:spPr>
      </p:pic>
      <p:sp>
        <p:nvSpPr>
          <p:cNvPr id="14" name="btfpNotesBox111697">
            <a:extLst>
              <a:ext uri="{FF2B5EF4-FFF2-40B4-BE49-F238E27FC236}">
                <a16:creationId xmlns:a16="http://schemas.microsoft.com/office/drawing/2014/main" id="{D96041CA-E817-D668-EB71-D499792CCA1A}"/>
              </a:ext>
            </a:extLst>
          </p:cNvPr>
          <p:cNvSpPr txBox="1"/>
          <p:nvPr>
            <p:custDataLst>
              <p:tags r:id="rId3"/>
            </p:custDataLst>
          </p:nvPr>
        </p:nvSpPr>
        <p:spPr bwMode="gray">
          <a:xfrm>
            <a:off x="329434" y="6526095"/>
            <a:ext cx="9144000" cy="123111"/>
          </a:xfrm>
          <a:prstGeom prst="rect">
            <a:avLst/>
          </a:prstGeom>
          <a:noFill/>
        </p:spPr>
        <p:txBody>
          <a:bodyPr vert="horz" wrap="square" lIns="0" tIns="0" rIns="0" bIns="0" rtlCol="0" anchor="b">
            <a:spAutoFit/>
          </a:bodyPr>
          <a:lstStyle/>
          <a:p>
            <a:pPr marL="0" indent="0">
              <a:spcBef>
                <a:spcPts val="0"/>
              </a:spcBef>
              <a:buNone/>
            </a:pPr>
            <a:r>
              <a:rPr lang="en-US" sz="800" dirty="0">
                <a:solidFill>
                  <a:srgbClr val="000000"/>
                </a:solidFill>
              </a:rPr>
              <a:t>Credit: Isabel Hoyos, </a:t>
            </a:r>
            <a:r>
              <a:rPr lang="en-US" sz="800" dirty="0" err="1">
                <a:solidFill>
                  <a:srgbClr val="000000"/>
                </a:solidFill>
              </a:rPr>
              <a:t>Taicheng</a:t>
            </a:r>
            <a:r>
              <a:rPr lang="en-US" sz="800" dirty="0">
                <a:solidFill>
                  <a:srgbClr val="000000"/>
                </a:solidFill>
              </a:rPr>
              <a:t> Jin, </a:t>
            </a:r>
            <a:r>
              <a:rPr lang="en-US" sz="800" dirty="0" err="1">
                <a:solidFill>
                  <a:srgbClr val="000000"/>
                </a:solidFill>
              </a:rPr>
              <a:t>Hyae</a:t>
            </a:r>
            <a:r>
              <a:rPr lang="en-US" sz="800" dirty="0">
                <a:solidFill>
                  <a:srgbClr val="000000"/>
                </a:solidFill>
              </a:rPr>
              <a:t> Ryung Kim, and</a:t>
            </a:r>
            <a:r>
              <a:rPr lang="en-US" sz="800" dirty="0"/>
              <a:t> </a:t>
            </a:r>
            <a:r>
              <a:rPr lang="en-US" sz="800" dirty="0">
                <a:hlinkClick r:id="rId13"/>
              </a:rPr>
              <a:t>Gernot Wagner</a:t>
            </a:r>
            <a:r>
              <a:rPr lang="en-US" sz="800" dirty="0">
                <a:solidFill>
                  <a:srgbClr val="000000"/>
                </a:solidFill>
              </a:rPr>
              <a:t>. </a:t>
            </a:r>
            <a:r>
              <a:rPr lang="en-US" sz="800" dirty="0">
                <a:hlinkClick r:id="rId14"/>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hlinkClick r:id="rId15"/>
              </a:rPr>
              <a:t>Scaling Solar</a:t>
            </a:r>
            <a:r>
              <a:rPr lang="en-US" sz="800" dirty="0">
                <a:solidFill>
                  <a:srgbClr val="000000"/>
                </a:solidFill>
              </a:rPr>
              <a:t>” (</a:t>
            </a:r>
            <a:r>
              <a:rPr lang="en-US" sz="800" dirty="0">
                <a:solidFill>
                  <a:srgbClr val="000000"/>
                </a:solidFill>
                <a:latin typeface="Arial"/>
              </a:rPr>
              <a:t>14 August 2025</a:t>
            </a:r>
            <a:r>
              <a:rPr lang="en-US" sz="800" dirty="0">
                <a:solidFill>
                  <a:srgbClr val="000000"/>
                </a:solidFill>
              </a:rPr>
              <a:t>).</a:t>
            </a:r>
          </a:p>
        </p:txBody>
      </p:sp>
      <p:sp>
        <p:nvSpPr>
          <p:cNvPr id="29" name="TextBox 28">
            <a:extLst>
              <a:ext uri="{FF2B5EF4-FFF2-40B4-BE49-F238E27FC236}">
                <a16:creationId xmlns:a16="http://schemas.microsoft.com/office/drawing/2014/main" id="{9EFD211D-55EA-5C4C-C778-CA1E6334CFE0}"/>
              </a:ext>
            </a:extLst>
          </p:cNvPr>
          <p:cNvSpPr txBox="1"/>
          <p:nvPr/>
        </p:nvSpPr>
        <p:spPr bwMode="gray">
          <a:xfrm>
            <a:off x="3058222" y="3282025"/>
            <a:ext cx="6116444" cy="338554"/>
          </a:xfrm>
          <a:prstGeom prst="rect">
            <a:avLst/>
          </a:prstGeom>
          <a:noFill/>
        </p:spPr>
        <p:txBody>
          <a:bodyPr wrap="square">
            <a:spAutoFit/>
          </a:bodyPr>
          <a:lstStyle/>
          <a:p>
            <a:pPr marL="0" indent="0">
              <a:buNone/>
            </a:pPr>
            <a:r>
              <a:rPr lang="en-AT" b="0" i="0">
                <a:solidFill>
                  <a:srgbClr val="000000"/>
                </a:solidFill>
                <a:effectLst/>
                <a:latin typeface="Times"/>
              </a:rPr>
              <a:t> </a:t>
            </a:r>
            <a:endParaRPr lang="en-AT"/>
          </a:p>
        </p:txBody>
      </p:sp>
      <p:sp>
        <p:nvSpPr>
          <p:cNvPr id="36" name="btfpBulletedList771181">
            <a:extLst>
              <a:ext uri="{FF2B5EF4-FFF2-40B4-BE49-F238E27FC236}">
                <a16:creationId xmlns:a16="http://schemas.microsoft.com/office/drawing/2014/main" id="{8A7DBE02-2854-257F-DE06-37C1F5BBB90F}"/>
              </a:ext>
            </a:extLst>
          </p:cNvPr>
          <p:cNvSpPr txBox="1"/>
          <p:nvPr>
            <p:custDataLst>
              <p:tags r:id="rId4"/>
            </p:custDataLst>
          </p:nvPr>
        </p:nvSpPr>
        <p:spPr bwMode="gray">
          <a:xfrm>
            <a:off x="4183267" y="784548"/>
            <a:ext cx="7507288" cy="934478"/>
          </a:xfrm>
          <a:prstGeom prst="rect">
            <a:avLst/>
          </a:prstGeom>
          <a:noFill/>
        </p:spPr>
        <p:txBody>
          <a:bodyPr vert="horz" wrap="square" lIns="36000" tIns="36000" rIns="36000" bIns="36000" rtlCol="0" anchor="t">
            <a:spAutoFit/>
          </a:bodyPr>
          <a:lstStyle/>
          <a:p>
            <a:pPr marL="0" indent="0">
              <a:spcBef>
                <a:spcPts val="1800"/>
              </a:spcBef>
              <a:buNone/>
            </a:pPr>
            <a:r>
              <a:rPr lang="en-US" sz="1400" dirty="0"/>
              <a:t>Governments worldwide have implemented solar PV supportive policies, including </a:t>
            </a:r>
            <a:r>
              <a:rPr lang="en-US" sz="1400" b="1" dirty="0"/>
              <a:t>subsidies and tax breaks, feed-in tariffs, and net metering</a:t>
            </a:r>
            <a:r>
              <a:rPr lang="en-US" sz="1400" dirty="0"/>
              <a:t>.</a:t>
            </a:r>
            <a:r>
              <a:rPr lang="en-US" sz="1400" b="1" dirty="0"/>
              <a:t> </a:t>
            </a:r>
            <a:r>
              <a:rPr lang="en-US" sz="1400" dirty="0"/>
              <a:t>In 2010, feed-in tariffs backed 85% of global solar PV; by 2021 that dropped to only 28%, with other policies covering 49% and 23% operating without support.</a:t>
            </a:r>
            <a:endParaRPr lang="en-US" sz="1200" dirty="0">
              <a:cs typeface="Arial"/>
            </a:endParaRPr>
          </a:p>
        </p:txBody>
      </p:sp>
      <p:sp>
        <p:nvSpPr>
          <p:cNvPr id="53" name="btfpBulletedList771181">
            <a:extLst>
              <a:ext uri="{FF2B5EF4-FFF2-40B4-BE49-F238E27FC236}">
                <a16:creationId xmlns:a16="http://schemas.microsoft.com/office/drawing/2014/main" id="{3B91CD4F-6FDD-575B-56B5-A8DF683AB872}"/>
              </a:ext>
            </a:extLst>
          </p:cNvPr>
          <p:cNvSpPr txBox="1"/>
          <p:nvPr>
            <p:custDataLst>
              <p:tags r:id="rId5"/>
            </p:custDataLst>
          </p:nvPr>
        </p:nvSpPr>
        <p:spPr bwMode="gray">
          <a:xfrm>
            <a:off x="4183267" y="3545220"/>
            <a:ext cx="7507288" cy="2165584"/>
          </a:xfrm>
          <a:prstGeom prst="rect">
            <a:avLst/>
          </a:prstGeom>
          <a:noFill/>
        </p:spPr>
        <p:txBody>
          <a:bodyPr vert="horz" wrap="square" lIns="36000" tIns="36000" rIns="36000" bIns="36000" rtlCol="0" anchor="t">
            <a:spAutoFit/>
          </a:bodyPr>
          <a:lstStyle/>
          <a:p>
            <a:pPr marL="0" indent="0">
              <a:spcBef>
                <a:spcPts val="1800"/>
              </a:spcBef>
              <a:buNone/>
            </a:pPr>
            <a:r>
              <a:rPr lang="en-US" sz="1400" dirty="0"/>
              <a:t>By extending and increasing solar tax credits, the </a:t>
            </a:r>
            <a:r>
              <a:rPr lang="en-US" sz="1400" b="1" dirty="0"/>
              <a:t>US Inflation Reduction Act of 2022 has mobilized $42 billion</a:t>
            </a:r>
            <a:r>
              <a:rPr lang="en-US" sz="1400" dirty="0"/>
              <a:t> from 2022 to 2024 and was projected to </a:t>
            </a:r>
            <a:r>
              <a:rPr lang="en-US" sz="1400" b="1" dirty="0"/>
              <a:t>generate an additional ~50% (~160 GW) </a:t>
            </a:r>
            <a:r>
              <a:rPr lang="en-US" sz="1400" dirty="0"/>
              <a:t>of solar capacity by 2033 before the Trump Administration’s repeal.</a:t>
            </a:r>
          </a:p>
          <a:p>
            <a:pPr lvl="1">
              <a:spcBef>
                <a:spcPts val="300"/>
              </a:spcBef>
            </a:pPr>
            <a:r>
              <a:rPr lang="en-US" sz="1200" b="1" dirty="0"/>
              <a:t>Residential Solar Energy Credit: </a:t>
            </a:r>
            <a:r>
              <a:rPr lang="en-US" sz="1200" dirty="0"/>
              <a:t>30% of the expenses of an installed solar PV system can be subtracted from federal income taxes</a:t>
            </a:r>
          </a:p>
          <a:p>
            <a:pPr lvl="1">
              <a:spcBef>
                <a:spcPts val="300"/>
              </a:spcBef>
            </a:pPr>
            <a:r>
              <a:rPr lang="en-US" sz="1200" b="1" dirty="0"/>
              <a:t>Solar Investment Tax Credit (ITC): </a:t>
            </a:r>
            <a:r>
              <a:rPr lang="en-US" sz="1200" dirty="0"/>
              <a:t>30% (up to 50% if certain conditions are met) of the expenses of an installed solar PV system can be subtracted from federal income taxes*</a:t>
            </a:r>
          </a:p>
          <a:p>
            <a:pPr lvl="1">
              <a:spcBef>
                <a:spcPts val="300"/>
              </a:spcBef>
            </a:pPr>
            <a:r>
              <a:rPr lang="en-US" sz="1200" b="1" dirty="0"/>
              <a:t>Solar Production Tax Credit (PTC): </a:t>
            </a:r>
            <a:r>
              <a:rPr lang="en-US" sz="1200" dirty="0"/>
              <a:t>¢2.75 per kWh (up to ¢3.35 if certain conditions are met) of produced solar energy can be subtracted from federal income taxes*</a:t>
            </a:r>
          </a:p>
          <a:p>
            <a:pPr marL="177800" lvl="1" indent="0">
              <a:spcBef>
                <a:spcPts val="300"/>
              </a:spcBef>
              <a:buNone/>
            </a:pPr>
            <a:r>
              <a:rPr lang="en-US" sz="1200" i="1" dirty="0"/>
              <a:t>*ITC and PTC were mutually exclusive</a:t>
            </a:r>
          </a:p>
        </p:txBody>
      </p:sp>
      <p:cxnSp>
        <p:nvCxnSpPr>
          <p:cNvPr id="5" name="Straight Connector 4">
            <a:extLst>
              <a:ext uri="{FF2B5EF4-FFF2-40B4-BE49-F238E27FC236}">
                <a16:creationId xmlns:a16="http://schemas.microsoft.com/office/drawing/2014/main" id="{5F416C48-C9EE-F9A0-11AC-8B703040A80A}"/>
              </a:ext>
            </a:extLst>
          </p:cNvPr>
          <p:cNvCxnSpPr>
            <a:cxnSpLocks/>
          </p:cNvCxnSpPr>
          <p:nvPr/>
        </p:nvCxnSpPr>
        <p:spPr bwMode="gray">
          <a:xfrm>
            <a:off x="4188030" y="1712579"/>
            <a:ext cx="7502525" cy="0"/>
          </a:xfrm>
          <a:prstGeom prst="line">
            <a:avLst/>
          </a:prstGeom>
          <a:ln w="19050"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1F7D45E-82C6-352B-9069-718C9D6E8351}"/>
              </a:ext>
            </a:extLst>
          </p:cNvPr>
          <p:cNvCxnSpPr>
            <a:cxnSpLocks/>
          </p:cNvCxnSpPr>
          <p:nvPr/>
        </p:nvCxnSpPr>
        <p:spPr bwMode="gray">
          <a:xfrm>
            <a:off x="4188030" y="2634509"/>
            <a:ext cx="7502525" cy="0"/>
          </a:xfrm>
          <a:prstGeom prst="line">
            <a:avLst/>
          </a:prstGeom>
          <a:ln w="19050"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010C138-40AD-0490-D814-73B96F28214F}"/>
              </a:ext>
            </a:extLst>
          </p:cNvPr>
          <p:cNvCxnSpPr>
            <a:cxnSpLocks/>
          </p:cNvCxnSpPr>
          <p:nvPr/>
        </p:nvCxnSpPr>
        <p:spPr bwMode="gray">
          <a:xfrm>
            <a:off x="4188030" y="3374875"/>
            <a:ext cx="7502525" cy="0"/>
          </a:xfrm>
          <a:prstGeom prst="line">
            <a:avLst/>
          </a:prstGeom>
          <a:ln w="19050"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3" name="Title 2">
            <a:extLst>
              <a:ext uri="{FF2B5EF4-FFF2-40B4-BE49-F238E27FC236}">
                <a16:creationId xmlns:a16="http://schemas.microsoft.com/office/drawing/2014/main" id="{360AB3BC-5A13-1AF0-BA4D-D333B3A78B56}"/>
              </a:ext>
            </a:extLst>
          </p:cNvPr>
          <p:cNvSpPr txBox="1">
            <a:spLocks/>
          </p:cNvSpPr>
          <p:nvPr/>
        </p:nvSpPr>
        <p:spPr>
          <a:xfrm>
            <a:off x="501445" y="4725085"/>
            <a:ext cx="3165987" cy="1154162"/>
          </a:xfrm>
          <a:prstGeom prst="rect">
            <a:avLst/>
          </a:prstGeom>
          <a:solidFill>
            <a:srgbClr val="9D9D9D">
              <a:alpha val="67059"/>
            </a:srgbClr>
          </a:solidFill>
        </p:spPr>
        <p:txBody>
          <a:bodyPr vert="horz" lIns="91440" tIns="0" rIns="91440" bIns="45720" rtlCol="0" anchor="b" anchorCtr="0">
            <a:spAutoFit/>
          </a:bodyPr>
          <a:lstStyle>
            <a:lvl1pPr algn="l" defTabSz="711200" rtl="0" eaLnBrk="1" latinLnBrk="0" hangingPunct="1">
              <a:lnSpc>
                <a:spcPct val="100000"/>
              </a:lnSpc>
              <a:spcBef>
                <a:spcPct val="0"/>
              </a:spcBef>
              <a:buNone/>
              <a:defRPr sz="2800" b="1" kern="1200" baseline="0">
                <a:solidFill>
                  <a:schemeClr val="tx1"/>
                </a:solidFill>
                <a:latin typeface="+mj-lt"/>
                <a:ea typeface="+mj-ea"/>
                <a:cs typeface="+mj-cs"/>
              </a:defRPr>
            </a:lvl1p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a:ea typeface="+mj-ea"/>
                <a:cs typeface="+mj-cs"/>
              </a:rPr>
              <a:t>Key messages</a:t>
            </a:r>
            <a:br>
              <a:rPr kumimoji="0" lang="en-US" sz="2400" b="1" i="0" u="none" strike="noStrike" kern="1200" cap="none" spc="0" normalizeH="0" baseline="0" noProof="0">
                <a:ln>
                  <a:noFill/>
                </a:ln>
                <a:solidFill>
                  <a:srgbClr val="FFFFFF"/>
                </a:solidFill>
                <a:effectLst/>
                <a:uLnTx/>
                <a:uFillTx/>
                <a:latin typeface="Arial"/>
                <a:ea typeface="+mj-ea"/>
                <a:cs typeface="+mj-cs"/>
              </a:rPr>
            </a:br>
            <a:r>
              <a:rPr lang="en-US" sz="2400" b="0">
                <a:solidFill>
                  <a:schemeClr val="bg1"/>
                </a:solidFill>
              </a:rPr>
              <a:t>Solar Policy Landscape</a:t>
            </a:r>
            <a:endParaRPr kumimoji="0" lang="en-US" sz="2400" b="1" i="0" u="none" strike="noStrike" kern="1200" cap="none" spc="0" normalizeH="0" baseline="0" noProof="0">
              <a:ln>
                <a:noFill/>
              </a:ln>
              <a:solidFill>
                <a:srgbClr val="FFFFFF"/>
              </a:solidFill>
              <a:effectLst/>
              <a:uLnTx/>
              <a:uFillTx/>
              <a:latin typeface="Arial"/>
              <a:ea typeface="+mj-ea"/>
              <a:cs typeface="+mj-cs"/>
            </a:endParaRPr>
          </a:p>
        </p:txBody>
      </p:sp>
      <p:sp>
        <p:nvSpPr>
          <p:cNvPr id="15" name="btfpBulletedList771181">
            <a:extLst>
              <a:ext uri="{FF2B5EF4-FFF2-40B4-BE49-F238E27FC236}">
                <a16:creationId xmlns:a16="http://schemas.microsoft.com/office/drawing/2014/main" id="{B7440375-3516-5CFD-45B3-D66922DACC50}"/>
              </a:ext>
            </a:extLst>
          </p:cNvPr>
          <p:cNvSpPr txBox="1"/>
          <p:nvPr>
            <p:custDataLst>
              <p:tags r:id="rId6"/>
            </p:custDataLst>
          </p:nvPr>
        </p:nvSpPr>
        <p:spPr bwMode="gray">
          <a:xfrm>
            <a:off x="4183267" y="1709187"/>
            <a:ext cx="7507288" cy="911394"/>
          </a:xfrm>
          <a:prstGeom prst="rect">
            <a:avLst/>
          </a:prstGeom>
          <a:noFill/>
        </p:spPr>
        <p:txBody>
          <a:bodyPr vert="horz" wrap="square" lIns="36000" tIns="36000" rIns="36000" bIns="36000" rtlCol="0" anchor="t">
            <a:spAutoFit/>
          </a:bodyPr>
          <a:lstStyle/>
          <a:p>
            <a:pPr marL="0" indent="0">
              <a:spcBef>
                <a:spcPts val="300"/>
              </a:spcBef>
              <a:buNone/>
            </a:pPr>
            <a:r>
              <a:rPr lang="en-US" sz="1400" b="1" dirty="0"/>
              <a:t>China has an installed solar capacity of ~6 </a:t>
            </a:r>
            <a:r>
              <a:rPr lang="en-US" sz="1400" b="1" dirty="0" err="1"/>
              <a:t>GWh</a:t>
            </a:r>
            <a:r>
              <a:rPr lang="en-US" sz="1400" dirty="0"/>
              <a:t> in 2023 (21% of total power generation capacity).</a:t>
            </a:r>
          </a:p>
          <a:p>
            <a:pPr lvl="1">
              <a:spcBef>
                <a:spcPts val="300"/>
              </a:spcBef>
            </a:pPr>
            <a:r>
              <a:rPr lang="en-US" sz="1200" dirty="0"/>
              <a:t>China’s 11th to 14th Five-Year Plans, from 2006 to 2021, focus on electrification, supply-side support for renewable energy, and a “great push” for solar and wind.</a:t>
            </a:r>
          </a:p>
        </p:txBody>
      </p:sp>
      <p:sp>
        <p:nvSpPr>
          <p:cNvPr id="4" name="btfpBulletedList771181">
            <a:extLst>
              <a:ext uri="{FF2B5EF4-FFF2-40B4-BE49-F238E27FC236}">
                <a16:creationId xmlns:a16="http://schemas.microsoft.com/office/drawing/2014/main" id="{97D25C41-C64F-DF6D-5916-4EE610B0F599}"/>
              </a:ext>
            </a:extLst>
          </p:cNvPr>
          <p:cNvSpPr txBox="1"/>
          <p:nvPr>
            <p:custDataLst>
              <p:tags r:id="rId7"/>
            </p:custDataLst>
          </p:nvPr>
        </p:nvSpPr>
        <p:spPr bwMode="gray">
          <a:xfrm>
            <a:off x="4183267" y="2638282"/>
            <a:ext cx="7507288" cy="719034"/>
          </a:xfrm>
          <a:prstGeom prst="rect">
            <a:avLst/>
          </a:prstGeom>
          <a:noFill/>
        </p:spPr>
        <p:txBody>
          <a:bodyPr vert="horz" wrap="square" lIns="36000" tIns="36000" rIns="36000" bIns="36000" rtlCol="0" anchor="t">
            <a:spAutoFit/>
          </a:bodyPr>
          <a:lstStyle/>
          <a:p>
            <a:pPr marL="0" indent="0">
              <a:spcBef>
                <a:spcPts val="1800"/>
              </a:spcBef>
              <a:buNone/>
            </a:pPr>
            <a:r>
              <a:rPr lang="en-US" sz="1400" dirty="0"/>
              <a:t>In response to China’s market dominance, the US has introduced </a:t>
            </a:r>
            <a:r>
              <a:rPr lang="en-US" sz="1400" b="1" dirty="0"/>
              <a:t>advanced manufacturing tax credits</a:t>
            </a:r>
            <a:r>
              <a:rPr lang="en-US" sz="1400" dirty="0"/>
              <a:t>, put </a:t>
            </a:r>
            <a:r>
              <a:rPr lang="en-US" sz="1400" b="1" dirty="0"/>
              <a:t>tariffs on imported solar PV components</a:t>
            </a:r>
            <a:r>
              <a:rPr lang="en-US" sz="1400" dirty="0"/>
              <a:t>, and included a </a:t>
            </a:r>
            <a:r>
              <a:rPr lang="en-US" sz="1400" b="1" dirty="0"/>
              <a:t>domestic content bonus in the solar tax credits</a:t>
            </a:r>
            <a:r>
              <a:rPr lang="en-US" sz="1400" dirty="0"/>
              <a:t> for businesses to encourage domestic production.</a:t>
            </a:r>
          </a:p>
        </p:txBody>
      </p:sp>
    </p:spTree>
    <p:custDataLst>
      <p:tags r:id="rId1"/>
    </p:custDataLst>
    <p:extLst>
      <p:ext uri="{BB962C8B-B14F-4D97-AF65-F5344CB8AC3E}">
        <p14:creationId xmlns:p14="http://schemas.microsoft.com/office/powerpoint/2010/main" val="10710053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p:cNvGraphicFramePr>
          <p:nvPr>
            <p:custDataLst>
              <p:tags r:id="rId2"/>
            </p:custDataLst>
            <p:extLst>
              <p:ext uri="{D42A27DB-BD31-4B8C-83A1-F6EECF244321}">
                <p14:modId xmlns:p14="http://schemas.microsoft.com/office/powerpoint/2010/main" val="7362043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60" imgH="360" progId="TCLayout.ActiveDocument.1">
                  <p:embed/>
                </p:oleObj>
              </mc:Choice>
              <mc:Fallback>
                <p:oleObj name="think-cell Slide" r:id="rId7" imgW="360" imgH="360" progId="TCLayout.ActiveDocument.1">
                  <p:embed/>
                  <p:pic>
                    <p:nvPicPr>
                      <p:cNvPr id="7" name="think-cell data - do not delete"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dirty="0"/>
              <a:t>Most solar energy policies focus on risk reduction or subsidies</a:t>
            </a:r>
          </a:p>
        </p:txBody>
      </p:sp>
      <p:sp>
        <p:nvSpPr>
          <p:cNvPr id="20" name="btfpNotesBox902288"/>
          <p:cNvSpPr txBox="1"/>
          <p:nvPr>
            <p:custDataLst>
              <p:tags r:id="rId3"/>
            </p:custDataLst>
          </p:nvPr>
        </p:nvSpPr>
        <p:spPr bwMode="gray">
          <a:xfrm>
            <a:off x="329434" y="6300216"/>
            <a:ext cx="9144000" cy="492443"/>
          </a:xfrm>
          <a:prstGeom prst="rect">
            <a:avLst/>
          </a:prstGeom>
          <a:noFill/>
        </p:spPr>
        <p:txBody>
          <a:bodyPr vert="horz" wrap="square" lIns="0" tIns="0" rIns="0" bIns="0" rtlCol="0" anchor="b">
            <a:spAutoFit/>
          </a:bodyPr>
          <a:lstStyle/>
          <a:p>
            <a:pPr marL="0" indent="0">
              <a:spcBef>
                <a:spcPts val="0"/>
              </a:spcBef>
              <a:buNone/>
            </a:pPr>
            <a:endParaRPr lang="en-US" sz="800" dirty="0">
              <a:solidFill>
                <a:srgbClr val="000000"/>
              </a:solidFill>
            </a:endParaRPr>
          </a:p>
          <a:p>
            <a:pPr marL="0" indent="0">
              <a:spcBef>
                <a:spcPts val="0"/>
              </a:spcBef>
              <a:buNone/>
            </a:pPr>
            <a:endParaRPr lang="en-US" sz="800" dirty="0">
              <a:solidFill>
                <a:srgbClr val="000000"/>
              </a:solidFill>
            </a:endParaRPr>
          </a:p>
          <a:p>
            <a:pPr marL="0" indent="0">
              <a:spcBef>
                <a:spcPts val="0"/>
              </a:spcBef>
              <a:buNone/>
            </a:pPr>
            <a:r>
              <a:rPr lang="en-US" sz="800" dirty="0">
                <a:solidFill>
                  <a:srgbClr val="000000"/>
                </a:solidFill>
              </a:rPr>
              <a:t>Sources: Clean Energy Solutions Center, </a:t>
            </a:r>
            <a:r>
              <a:rPr lang="en-US" sz="800" dirty="0">
                <a:solidFill>
                  <a:srgbClr val="000000"/>
                </a:solidFill>
                <a:hlinkClick r:id="rId9"/>
              </a:rPr>
              <a:t>Solar Power Policy Overview and Good Practices</a:t>
            </a:r>
            <a:r>
              <a:rPr lang="en-US" sz="800" dirty="0">
                <a:solidFill>
                  <a:srgbClr val="000000"/>
                </a:solidFill>
              </a:rPr>
              <a:t> (2015); PVPS, </a:t>
            </a:r>
            <a:r>
              <a:rPr lang="en-US" sz="800" dirty="0">
                <a:solidFill>
                  <a:srgbClr val="000000"/>
                </a:solidFill>
                <a:hlinkClick r:id="rId10"/>
              </a:rPr>
              <a:t>Trends in PV Applications 2022</a:t>
            </a:r>
            <a:r>
              <a:rPr lang="en-US" sz="800" dirty="0">
                <a:solidFill>
                  <a:srgbClr val="000000"/>
                </a:solidFill>
              </a:rPr>
              <a:t> (2022); US EIA, </a:t>
            </a:r>
            <a:r>
              <a:rPr lang="en-US" sz="800" dirty="0">
                <a:solidFill>
                  <a:srgbClr val="000000"/>
                </a:solidFill>
                <a:hlinkClick r:id="rId11"/>
              </a:rPr>
              <a:t>Portfolio Standards</a:t>
            </a:r>
            <a:r>
              <a:rPr lang="en-US" sz="800" dirty="0">
                <a:solidFill>
                  <a:srgbClr val="000000"/>
                </a:solidFill>
              </a:rPr>
              <a:t> (2025).</a:t>
            </a:r>
          </a:p>
          <a:p>
            <a:pPr marL="0" indent="0">
              <a:spcBef>
                <a:spcPts val="0"/>
              </a:spcBef>
              <a:buNone/>
            </a:pPr>
            <a:r>
              <a:rPr lang="en-US" sz="800" dirty="0">
                <a:solidFill>
                  <a:srgbClr val="000000"/>
                </a:solidFill>
              </a:rPr>
              <a:t>Credit: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a:t>
            </a:r>
            <a:r>
              <a:rPr lang="en-US" sz="800" dirty="0">
                <a:latin typeface="Arial"/>
              </a:rPr>
              <a:t> </a:t>
            </a:r>
            <a:r>
              <a:rPr lang="en-US" sz="800" dirty="0" err="1">
                <a:solidFill>
                  <a:srgbClr val="000000"/>
                </a:solidFill>
              </a:rPr>
              <a:t>Hyae</a:t>
            </a:r>
            <a:r>
              <a:rPr lang="en-US" sz="800" dirty="0">
                <a:solidFill>
                  <a:srgbClr val="000000"/>
                </a:solidFill>
              </a:rPr>
              <a:t> Ryung Kim, and</a:t>
            </a:r>
            <a:r>
              <a:rPr lang="en-US" sz="800" dirty="0"/>
              <a:t> </a:t>
            </a:r>
            <a:r>
              <a:rPr lang="en-US" sz="800" dirty="0">
                <a:solidFill>
                  <a:srgbClr val="46647B"/>
                </a:solidFill>
                <a:hlinkClick r:id="rId12">
                  <a:extLst>
                    <a:ext uri="{A12FA001-AC4F-418D-AE19-62706E023703}">
                      <ahyp:hlinkClr xmlns:ahyp="http://schemas.microsoft.com/office/drawing/2018/hyperlinkcolor" val="tx"/>
                    </a:ext>
                  </a:extLst>
                </a:hlinkClick>
              </a:rPr>
              <a:t>Gernot Wagner</a:t>
            </a:r>
            <a:r>
              <a:rPr lang="en-US" sz="800" dirty="0">
                <a:solidFill>
                  <a:srgbClr val="000000"/>
                </a:solidFill>
              </a:rPr>
              <a:t>. </a:t>
            </a:r>
            <a:r>
              <a:rPr lang="en-US" sz="800" dirty="0">
                <a:solidFill>
                  <a:srgbClr val="46647B"/>
                </a:solidFill>
                <a:hlinkClick r:id="rId13">
                  <a:extLst>
                    <a:ext uri="{A12FA001-AC4F-418D-AE19-62706E023703}">
                      <ahyp:hlinkClr xmlns:ahyp="http://schemas.microsoft.com/office/drawing/2018/hyperlinkcolor" val="tx"/>
                    </a:ext>
                  </a:extLst>
                </a:hlinkClick>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46647B"/>
                </a:solidFill>
                <a:hlinkClick r:id="rId14">
                  <a:extLst>
                    <a:ext uri="{A12FA001-AC4F-418D-AE19-62706E023703}">
                      <ahyp:hlinkClr xmlns:ahyp="http://schemas.microsoft.com/office/drawing/2018/hyperlinkcolor" val="tx"/>
                    </a:ext>
                  </a:extLst>
                </a:hlinkClick>
              </a:rPr>
              <a:t>Scaling Solar</a:t>
            </a:r>
            <a:r>
              <a:rPr lang="en-US" sz="800" dirty="0">
                <a:solidFill>
                  <a:srgbClr val="000000"/>
                </a:solidFill>
              </a:rPr>
              <a:t>” (</a:t>
            </a:r>
            <a:r>
              <a:rPr lang="en-US" sz="800" dirty="0">
                <a:solidFill>
                  <a:srgbClr val="000000"/>
                </a:solidFill>
                <a:latin typeface="Arial"/>
              </a:rPr>
              <a:t>14 August 2025</a:t>
            </a:r>
            <a:r>
              <a:rPr lang="en-US" sz="800" dirty="0">
                <a:solidFill>
                  <a:srgbClr val="000000"/>
                </a:solidFill>
              </a:rPr>
              <a:t>).</a:t>
            </a:r>
          </a:p>
        </p:txBody>
      </p:sp>
      <p:graphicFrame>
        <p:nvGraphicFramePr>
          <p:cNvPr id="22" name="btfpTable467589"/>
          <p:cNvGraphicFramePr>
            <a:graphicFrameLocks noGrp="1"/>
          </p:cNvGraphicFramePr>
          <p:nvPr>
            <p:custDataLst>
              <p:tags r:id="rId4"/>
            </p:custDataLst>
            <p:extLst>
              <p:ext uri="{D42A27DB-BD31-4B8C-83A1-F6EECF244321}">
                <p14:modId xmlns:p14="http://schemas.microsoft.com/office/powerpoint/2010/main" val="1465370136"/>
              </p:ext>
            </p:extLst>
          </p:nvPr>
        </p:nvGraphicFramePr>
        <p:xfrm>
          <a:off x="330200" y="1314716"/>
          <a:ext cx="11531599" cy="4774171"/>
        </p:xfrm>
        <a:graphic>
          <a:graphicData uri="http://schemas.openxmlformats.org/drawingml/2006/table">
            <a:tbl>
              <a:tblPr firstRow="1" firstCol="1">
                <a:tableStyleId>{9D7B26C5-4107-4FEC-AEDC-1716B250A1EF}</a:tableStyleId>
              </a:tblPr>
              <a:tblGrid>
                <a:gridCol w="1542845">
                  <a:extLst>
                    <a:ext uri="{9D8B030D-6E8A-4147-A177-3AD203B41FA5}">
                      <a16:colId xmlns:a16="http://schemas.microsoft.com/office/drawing/2014/main" val="547437347"/>
                    </a:ext>
                  </a:extLst>
                </a:gridCol>
                <a:gridCol w="7342393">
                  <a:extLst>
                    <a:ext uri="{9D8B030D-6E8A-4147-A177-3AD203B41FA5}">
                      <a16:colId xmlns:a16="http://schemas.microsoft.com/office/drawing/2014/main" val="2684218175"/>
                    </a:ext>
                  </a:extLst>
                </a:gridCol>
                <a:gridCol w="1118669">
                  <a:extLst>
                    <a:ext uri="{9D8B030D-6E8A-4147-A177-3AD203B41FA5}">
                      <a16:colId xmlns:a16="http://schemas.microsoft.com/office/drawing/2014/main" val="1376224401"/>
                    </a:ext>
                  </a:extLst>
                </a:gridCol>
                <a:gridCol w="763846">
                  <a:extLst>
                    <a:ext uri="{9D8B030D-6E8A-4147-A177-3AD203B41FA5}">
                      <a16:colId xmlns:a16="http://schemas.microsoft.com/office/drawing/2014/main" val="2370181724"/>
                    </a:ext>
                  </a:extLst>
                </a:gridCol>
                <a:gridCol w="763846">
                  <a:extLst>
                    <a:ext uri="{9D8B030D-6E8A-4147-A177-3AD203B41FA5}">
                      <a16:colId xmlns:a16="http://schemas.microsoft.com/office/drawing/2014/main" val="3473343809"/>
                    </a:ext>
                  </a:extLst>
                </a:gridCol>
              </a:tblGrid>
              <a:tr h="231369">
                <a:tc>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9BDB"/>
                        </a:solidFill>
                        <a:effectLst/>
                        <a:uLnTx/>
                        <a:uFillTx/>
                        <a:latin typeface="Arial"/>
                        <a:ea typeface="+mn-ea"/>
                        <a:cs typeface="+mn-cs"/>
                      </a:endParaRPr>
                    </a:p>
                  </a:txBody>
                  <a:tcPr anchor="b">
                    <a:lnB w="12700" cap="flat" cmpd="sng" algn="ctr">
                      <a:noFill/>
                      <a:prstDash val="solid"/>
                      <a:round/>
                      <a:headEnd type="none" w="med" len="med"/>
                      <a:tailEnd type="none" w="med" len="med"/>
                    </a:lnB>
                  </a:tcPr>
                </a:tc>
                <a:tc>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9BDB"/>
                        </a:solidFill>
                        <a:effectLst/>
                        <a:uLnTx/>
                        <a:uFillTx/>
                        <a:latin typeface="Arial"/>
                        <a:ea typeface="+mn-ea"/>
                        <a:cs typeface="+mn-cs"/>
                      </a:endParaRPr>
                    </a:p>
                  </a:txBody>
                  <a:tcPr anchor="b">
                    <a:lnB w="12700" cap="flat" cmpd="sng" algn="ctr">
                      <a:noFill/>
                      <a:prstDash val="solid"/>
                      <a:round/>
                      <a:headEnd type="none" w="med" len="med"/>
                      <a:tailEnd type="none" w="med" len="med"/>
                    </a:lnB>
                  </a:tcPr>
                </a:tc>
                <a:tc gridSpan="3">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250" b="1" i="0" u="none" strike="noStrike" kern="1200" cap="none" spc="0" normalizeH="0" baseline="0" noProof="0">
                          <a:ln>
                            <a:noFill/>
                          </a:ln>
                          <a:solidFill>
                            <a:schemeClr val="bg1"/>
                          </a:solidFill>
                          <a:effectLst/>
                          <a:uLnTx/>
                          <a:uFillTx/>
                          <a:latin typeface="Arial"/>
                          <a:ea typeface="+mn-ea"/>
                          <a:cs typeface="+mn-cs"/>
                        </a:rPr>
                        <a:t>Can be used to encourage:</a:t>
                      </a:r>
                    </a:p>
                  </a:txBody>
                  <a:tcPr anchor="b">
                    <a:lnB w="12700" cap="flat" cmpd="sng" algn="ctr">
                      <a:noFill/>
                      <a:prstDash val="solid"/>
                      <a:round/>
                      <a:headEnd type="none" w="med" len="med"/>
                      <a:tailEnd type="none" w="med" len="med"/>
                    </a:lnB>
                    <a:solidFill>
                      <a:schemeClr val="accent1"/>
                    </a:solidFill>
                  </a:tcPr>
                </a:tc>
                <a:tc hMerge="1">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9BDB"/>
                        </a:solidFill>
                        <a:effectLst/>
                        <a:uLnTx/>
                        <a:uFillTx/>
                        <a:latin typeface="Arial"/>
                        <a:ea typeface="+mn-ea"/>
                        <a:cs typeface="+mn-cs"/>
                      </a:endParaRPr>
                    </a:p>
                  </a:txBody>
                  <a:tcPr anchor="b">
                    <a:lnB w="12700" cap="flat" cmpd="sng" algn="ctr">
                      <a:noFill/>
                      <a:prstDash val="solid"/>
                      <a:round/>
                      <a:headEnd type="none" w="med" len="med"/>
                      <a:tailEnd type="none" w="med" len="med"/>
                    </a:lnB>
                  </a:tcPr>
                </a:tc>
                <a:tc hMerge="1">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9BDB"/>
                        </a:solidFill>
                        <a:effectLst/>
                        <a:uLnTx/>
                        <a:uFillTx/>
                        <a:latin typeface="Arial"/>
                        <a:ea typeface="+mn-ea"/>
                        <a:cs typeface="+mn-cs"/>
                      </a:endParaRPr>
                    </a:p>
                  </a:txBody>
                  <a:tcPr anchor="b">
                    <a:lnB w="12700" cap="flat" cmpd="sng" algn="ctr">
                      <a:noFill/>
                      <a:prstDash val="solid"/>
                      <a:round/>
                      <a:headEnd type="none" w="med" len="med"/>
                      <a:tailEnd type="none" w="med" len="med"/>
                    </a:lnB>
                  </a:tcPr>
                </a:tc>
                <a:extLst>
                  <a:ext uri="{0D108BD9-81ED-4DB2-BD59-A6C34878D82A}">
                    <a16:rowId xmlns:a16="http://schemas.microsoft.com/office/drawing/2014/main" val="3499624207"/>
                  </a:ext>
                </a:extLst>
              </a:tr>
              <a:tr h="231369">
                <a:tc>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250" b="1" i="0" u="none" strike="noStrike" kern="1200" cap="none" spc="0" normalizeH="0" baseline="0" noProof="0">
                          <a:ln>
                            <a:noFill/>
                          </a:ln>
                          <a:solidFill>
                            <a:srgbClr val="009BDB"/>
                          </a:solidFill>
                          <a:effectLst/>
                          <a:uLnTx/>
                          <a:uFillTx/>
                          <a:latin typeface="Arial"/>
                          <a:ea typeface="+mn-ea"/>
                          <a:cs typeface="+mn-cs"/>
                        </a:rPr>
                        <a:t>Policy</a:t>
                      </a:r>
                    </a:p>
                  </a:txBody>
                  <a:tcPr anchor="b">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250" b="1" i="0" u="none" strike="noStrike" kern="1200" cap="none" spc="0" normalizeH="0" baseline="0" noProof="0">
                          <a:ln>
                            <a:noFill/>
                          </a:ln>
                          <a:solidFill>
                            <a:srgbClr val="009BDB"/>
                          </a:solidFill>
                          <a:effectLst/>
                          <a:uLnTx/>
                          <a:uFillTx/>
                          <a:latin typeface="Arial"/>
                          <a:ea typeface="+mn-ea"/>
                          <a:cs typeface="+mn-cs"/>
                        </a:rPr>
                        <a:t>Description</a:t>
                      </a:r>
                    </a:p>
                  </a:txBody>
                  <a:tcPr anchor="b">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250" b="1" i="0" u="none" strike="noStrike" kern="1200" cap="none" spc="0" normalizeH="0" baseline="0" noProof="0">
                          <a:ln>
                            <a:noFill/>
                          </a:ln>
                          <a:solidFill>
                            <a:srgbClr val="009BDB"/>
                          </a:solidFill>
                          <a:effectLst/>
                          <a:uLnTx/>
                          <a:uFillTx/>
                          <a:latin typeface="Arial"/>
                          <a:ea typeface="+mn-ea"/>
                          <a:cs typeface="+mn-cs"/>
                        </a:rPr>
                        <a:t>Residential</a:t>
                      </a:r>
                    </a:p>
                  </a:txBody>
                  <a:tcPr anchor="b">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250" b="1" i="0" u="none" strike="noStrike" kern="1200" cap="none" spc="0" normalizeH="0" baseline="0" noProof="0">
                          <a:ln>
                            <a:noFill/>
                          </a:ln>
                          <a:solidFill>
                            <a:srgbClr val="009BDB"/>
                          </a:solidFill>
                          <a:effectLst/>
                          <a:uLnTx/>
                          <a:uFillTx/>
                          <a:latin typeface="Arial"/>
                          <a:ea typeface="+mn-ea"/>
                          <a:cs typeface="+mn-cs"/>
                        </a:rPr>
                        <a:t>C&amp;I</a:t>
                      </a:r>
                    </a:p>
                  </a:txBody>
                  <a:tcPr anchor="b">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250" b="1" i="0" u="none" strike="noStrike" kern="1200" cap="none" spc="0" normalizeH="0" baseline="0" noProof="0">
                          <a:ln>
                            <a:noFill/>
                          </a:ln>
                          <a:solidFill>
                            <a:srgbClr val="009BDB"/>
                          </a:solidFill>
                          <a:effectLst/>
                          <a:uLnTx/>
                          <a:uFillTx/>
                          <a:latin typeface="Arial"/>
                          <a:ea typeface="+mn-ea"/>
                          <a:cs typeface="+mn-cs"/>
                        </a:rPr>
                        <a:t>Utility</a:t>
                      </a:r>
                    </a:p>
                  </a:txBody>
                  <a:tcPr anchor="b">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9778847"/>
                  </a:ext>
                </a:extLst>
              </a:tr>
              <a:tr h="461251">
                <a:tc>
                  <a:txBody>
                    <a:bodyPr/>
                    <a:lstStyle/>
                    <a:p>
                      <a:pPr marL="0" indent="0">
                        <a:buFontTx/>
                        <a:buNone/>
                      </a:pPr>
                      <a:r>
                        <a:rPr lang="en-US" sz="1200"/>
                        <a:t>Direct subsidies and tax breaks</a:t>
                      </a:r>
                    </a:p>
                  </a:txBody>
                  <a:tcPr>
                    <a:lnT w="19050" cap="flat" cmpd="sng" algn="ctr">
                      <a:solidFill>
                        <a:schemeClr val="tx1"/>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177800" indent="-177800">
                        <a:spcBef>
                          <a:spcPts val="600"/>
                        </a:spcBef>
                      </a:pPr>
                      <a:r>
                        <a:rPr lang="en-US" sz="1200"/>
                        <a:t>Consists of governments providing </a:t>
                      </a:r>
                      <a:r>
                        <a:rPr lang="en-US" sz="1200" b="1"/>
                        <a:t>direct financial support </a:t>
                      </a:r>
                      <a:r>
                        <a:rPr lang="en-US" sz="1200"/>
                        <a:t>either in the form </a:t>
                      </a:r>
                      <a:r>
                        <a:rPr lang="en-US" sz="1200" b="1"/>
                        <a:t>of subsidies </a:t>
                      </a:r>
                      <a:r>
                        <a:rPr lang="en-US" sz="1200"/>
                        <a:t>or </a:t>
                      </a:r>
                      <a:r>
                        <a:rPr lang="en-US" sz="1200" b="1"/>
                        <a:t>tax breaks</a:t>
                      </a:r>
                      <a:r>
                        <a:rPr lang="en-US" sz="1200" b="1" baseline="0"/>
                        <a:t> </a:t>
                      </a:r>
                      <a:r>
                        <a:rPr lang="en-US" sz="1200" baseline="0"/>
                        <a:t>for the </a:t>
                      </a:r>
                      <a:r>
                        <a:rPr lang="en-US" sz="1200" b="1" baseline="0"/>
                        <a:t>purchase of a solar PV system</a:t>
                      </a:r>
                      <a:endParaRPr lang="en-US" sz="1200" b="1"/>
                    </a:p>
                  </a:txBody>
                  <a:tcPr>
                    <a:lnT w="19050" cap="flat" cmpd="sng" algn="ctr">
                      <a:solidFill>
                        <a:schemeClr val="tx1"/>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lgn="ctr" defTabSz="711200" rtl="0" eaLnBrk="1" fontAlgn="ctr" latinLnBrk="0" hangingPunct="1">
                        <a:spcBef>
                          <a:spcPts val="1200"/>
                        </a:spcBef>
                        <a:buSzPct val="180000"/>
                        <a:buFont typeface="Arial" panose="020B0604020202020204" pitchFamily="34" charset="0"/>
                        <a:buBlip>
                          <a:blip r:embed="rId15"/>
                        </a:buBlip>
                      </a:pPr>
                      <a:r>
                        <a:rPr lang="en-US" sz="1400" baseline="0"/>
                        <a:t> </a:t>
                      </a:r>
                    </a:p>
                  </a:txBody>
                  <a:tcPr anchor="ctr">
                    <a:lnT w="19050" cap="flat" cmpd="sng" algn="ctr">
                      <a:solidFill>
                        <a:schemeClr val="tx1"/>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lgn="ctr" defTabSz="711200" rtl="0" eaLnBrk="1" fontAlgn="ctr" latinLnBrk="0" hangingPunct="1">
                        <a:spcBef>
                          <a:spcPts val="1200"/>
                        </a:spcBef>
                        <a:buSzPct val="180000"/>
                        <a:buFont typeface="Arial" panose="020B0604020202020204" pitchFamily="34" charset="0"/>
                        <a:buBlip>
                          <a:blip r:embed="rId15"/>
                        </a:buBlip>
                      </a:pPr>
                      <a:r>
                        <a:rPr lang="en-US" sz="1400" baseline="0"/>
                        <a:t> </a:t>
                      </a:r>
                    </a:p>
                  </a:txBody>
                  <a:tcPr anchor="ctr">
                    <a:lnT w="19050" cap="flat" cmpd="sng" algn="ctr">
                      <a:solidFill>
                        <a:schemeClr val="tx1"/>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lgn="ctr" defTabSz="711200" rtl="0" eaLnBrk="1" fontAlgn="ctr" latinLnBrk="0" hangingPunct="1">
                        <a:spcBef>
                          <a:spcPts val="1200"/>
                        </a:spcBef>
                        <a:buSzPct val="180000"/>
                        <a:buFont typeface="Arial" panose="020B0604020202020204" pitchFamily="34" charset="0"/>
                        <a:buBlip>
                          <a:blip r:embed="rId15"/>
                        </a:buBlip>
                      </a:pPr>
                      <a:r>
                        <a:rPr lang="en-US" sz="1400" baseline="0"/>
                        <a:t> </a:t>
                      </a:r>
                    </a:p>
                  </a:txBody>
                  <a:tcPr anchor="ctr">
                    <a:lnT w="19050" cap="flat" cmpd="sng" algn="ctr">
                      <a:solidFill>
                        <a:schemeClr val="tx1"/>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556247665"/>
                  </a:ext>
                </a:extLst>
              </a:tr>
              <a:tr h="604130">
                <a:tc>
                  <a:txBody>
                    <a:bodyPr/>
                    <a:lstStyle/>
                    <a:p>
                      <a:pPr marL="0" indent="0">
                        <a:buFontTx/>
                        <a:buNone/>
                      </a:pPr>
                      <a:r>
                        <a:rPr lang="en-US" sz="1200" dirty="0"/>
                        <a:t>Feed-in tariff (FIT)</a:t>
                      </a:r>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177800" indent="-177800">
                        <a:spcBef>
                          <a:spcPts val="600"/>
                        </a:spcBef>
                      </a:pPr>
                      <a:r>
                        <a:rPr lang="en-US" sz="1200"/>
                        <a:t>A </a:t>
                      </a:r>
                      <a:r>
                        <a:rPr lang="en-US" sz="1200" b="1"/>
                        <a:t>long-term, guaranteed price </a:t>
                      </a:r>
                      <a:r>
                        <a:rPr lang="en-US" sz="1200" baseline="0"/>
                        <a:t>(often above prevailing market prices)</a:t>
                      </a:r>
                      <a:r>
                        <a:rPr lang="en-US" sz="1200" b="1"/>
                        <a:t> </a:t>
                      </a:r>
                      <a:r>
                        <a:rPr lang="en-US" sz="1200"/>
                        <a:t>for</a:t>
                      </a:r>
                      <a:r>
                        <a:rPr lang="en-US" sz="1200" baseline="0"/>
                        <a:t> generated electricity from a renewable source</a:t>
                      </a:r>
                    </a:p>
                    <a:p>
                      <a:pPr marL="177800" indent="-177800">
                        <a:spcBef>
                          <a:spcPts val="600"/>
                        </a:spcBef>
                      </a:pPr>
                      <a:r>
                        <a:rPr lang="en-US" sz="1200" baseline="0"/>
                        <a:t>Fixed price </a:t>
                      </a:r>
                      <a:r>
                        <a:rPr lang="en-US" sz="1200" b="1" baseline="0"/>
                        <a:t>eliminates market price risk </a:t>
                      </a:r>
                      <a:r>
                        <a:rPr lang="en-US" sz="1200" baseline="0"/>
                        <a:t>for developers </a:t>
                      </a:r>
                      <a:endParaRPr lang="en-US" sz="1200"/>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lgn="ctr" defTabSz="711200" rtl="0" eaLnBrk="1" fontAlgn="ctr" latinLnBrk="0" hangingPunct="1">
                        <a:spcBef>
                          <a:spcPts val="1200"/>
                        </a:spcBef>
                        <a:buSzPct val="180000"/>
                        <a:buFont typeface="Arial" panose="020B0604020202020204" pitchFamily="34" charset="0"/>
                        <a:buBlip>
                          <a:blip r:embed="rId15"/>
                        </a:buBlip>
                      </a:pPr>
                      <a:r>
                        <a:rPr lang="en-US" sz="1400" baseline="0"/>
                        <a:t> </a:t>
                      </a:r>
                    </a:p>
                  </a:txBody>
                  <a:tcPr anchor="ct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lgn="ctr" defTabSz="711200" rtl="0" eaLnBrk="1" fontAlgn="ctr" latinLnBrk="0" hangingPunct="1">
                        <a:spcBef>
                          <a:spcPts val="1200"/>
                        </a:spcBef>
                        <a:buSzPct val="180000"/>
                        <a:buFont typeface="Arial" panose="020B0604020202020204" pitchFamily="34" charset="0"/>
                        <a:buBlip>
                          <a:blip r:embed="rId15"/>
                        </a:buBlip>
                      </a:pPr>
                      <a:r>
                        <a:rPr lang="en-US" sz="1400" baseline="0"/>
                        <a:t> </a:t>
                      </a:r>
                    </a:p>
                  </a:txBody>
                  <a:tcPr anchor="ct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lgn="ctr" defTabSz="711200" rtl="0" eaLnBrk="1" fontAlgn="ctr" latinLnBrk="0" hangingPunct="1">
                        <a:spcBef>
                          <a:spcPts val="1200"/>
                        </a:spcBef>
                        <a:buSzPct val="180000"/>
                        <a:buFont typeface="Arial" panose="020B0604020202020204" pitchFamily="34" charset="0"/>
                        <a:buBlip>
                          <a:blip r:embed="rId15"/>
                        </a:buBlip>
                      </a:pPr>
                      <a:r>
                        <a:rPr lang="en-US" sz="1400" baseline="0"/>
                        <a:t> </a:t>
                      </a:r>
                    </a:p>
                  </a:txBody>
                  <a:tcPr anchor="ct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20239818"/>
                  </a:ext>
                </a:extLst>
              </a:tr>
              <a:tr h="822645">
                <a:tc>
                  <a:txBody>
                    <a:bodyPr/>
                    <a:lstStyle/>
                    <a:p>
                      <a:pPr marL="0" indent="0">
                        <a:buFontTx/>
                        <a:buNone/>
                      </a:pPr>
                      <a:r>
                        <a:rPr lang="en-US" sz="1200" dirty="0"/>
                        <a:t>Feed-in </a:t>
                      </a:r>
                      <a:r>
                        <a:rPr lang="en-US" sz="1200" dirty="0" err="1"/>
                        <a:t>tarrif</a:t>
                      </a:r>
                      <a:r>
                        <a:rPr lang="en-US" sz="1200" dirty="0"/>
                        <a:t> (FIT)</a:t>
                      </a:r>
                      <a:r>
                        <a:rPr lang="en-US" sz="1200" baseline="0" dirty="0"/>
                        <a:t> through tender</a:t>
                      </a:r>
                      <a:endParaRPr lang="en-US" sz="1200" dirty="0"/>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177800" indent="-177800">
                        <a:spcBef>
                          <a:spcPts val="600"/>
                        </a:spcBef>
                      </a:pPr>
                      <a:r>
                        <a:rPr lang="en-US" sz="1200" dirty="0"/>
                        <a:t>Developers </a:t>
                      </a:r>
                      <a:r>
                        <a:rPr lang="en-US" sz="1200" b="1" dirty="0"/>
                        <a:t>bid on FITs</a:t>
                      </a:r>
                      <a:r>
                        <a:rPr lang="en-US" sz="1200" b="1" baseline="0" dirty="0"/>
                        <a:t> they will accept </a:t>
                      </a:r>
                      <a:r>
                        <a:rPr lang="en-US" sz="1200" baseline="0" dirty="0"/>
                        <a:t>for specified generation capacity</a:t>
                      </a:r>
                    </a:p>
                    <a:p>
                      <a:pPr marL="177800" indent="-177800">
                        <a:spcBef>
                          <a:spcPts val="600"/>
                        </a:spcBef>
                      </a:pPr>
                      <a:r>
                        <a:rPr lang="en-US" sz="1200" baseline="0" dirty="0"/>
                        <a:t>Government picks the </a:t>
                      </a:r>
                      <a:r>
                        <a:rPr lang="en-US" sz="1200" b="1" baseline="0" dirty="0"/>
                        <a:t>lowest bid</a:t>
                      </a:r>
                      <a:r>
                        <a:rPr lang="en-US" sz="1200" baseline="0" dirty="0"/>
                        <a:t>, leading to </a:t>
                      </a:r>
                      <a:r>
                        <a:rPr lang="en-US" sz="1200" b="1" baseline="0" dirty="0"/>
                        <a:t>lower overall costs </a:t>
                      </a:r>
                      <a:r>
                        <a:rPr lang="en-US" sz="1200" baseline="0" dirty="0"/>
                        <a:t>while still </a:t>
                      </a:r>
                      <a:r>
                        <a:rPr lang="en-US" sz="1200" b="1" baseline="0" dirty="0"/>
                        <a:t>eliminating market price risk for developers</a:t>
                      </a:r>
                    </a:p>
                    <a:p>
                      <a:pPr marL="177800" indent="-177800">
                        <a:spcBef>
                          <a:spcPts val="600"/>
                        </a:spcBef>
                      </a:pPr>
                      <a:r>
                        <a:rPr lang="en-US" sz="1200" b="1" baseline="0" dirty="0"/>
                        <a:t>Similar tender setup </a:t>
                      </a:r>
                      <a:r>
                        <a:rPr lang="en-US" sz="1200" baseline="0" dirty="0"/>
                        <a:t>can be used for </a:t>
                      </a:r>
                      <a:r>
                        <a:rPr lang="en-US" sz="1200" b="1" baseline="0" dirty="0"/>
                        <a:t>commercial power purchase agreements</a:t>
                      </a:r>
                      <a:endParaRPr lang="en-US" sz="1200" b="1" dirty="0"/>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Tx/>
                        <a:buNone/>
                      </a:pPr>
                      <a:endParaRPr lang="en-US" sz="1400"/>
                    </a:p>
                  </a:txBody>
                  <a:tcPr anchor="ct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lgn="ctr" defTabSz="711200" rtl="0" eaLnBrk="1" fontAlgn="ctr" latinLnBrk="0" hangingPunct="1">
                        <a:spcBef>
                          <a:spcPts val="1200"/>
                        </a:spcBef>
                        <a:buSzPct val="180000"/>
                        <a:buFont typeface="Arial" panose="020B0604020202020204" pitchFamily="34" charset="0"/>
                        <a:buBlip>
                          <a:blip r:embed="rId15"/>
                        </a:buBlip>
                      </a:pPr>
                      <a:r>
                        <a:rPr lang="en-US" sz="1400" baseline="0"/>
                        <a:t> </a:t>
                      </a:r>
                    </a:p>
                  </a:txBody>
                  <a:tcPr anchor="ct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lgn="ctr" defTabSz="711200" rtl="0" eaLnBrk="1" fontAlgn="ctr" latinLnBrk="0" hangingPunct="1">
                        <a:spcBef>
                          <a:spcPts val="1200"/>
                        </a:spcBef>
                        <a:buSzPct val="180000"/>
                        <a:buFont typeface="Arial" panose="020B0604020202020204" pitchFamily="34" charset="0"/>
                        <a:buBlip>
                          <a:blip r:embed="rId15"/>
                        </a:buBlip>
                      </a:pPr>
                      <a:r>
                        <a:rPr lang="en-US" sz="1400" baseline="0"/>
                        <a:t> </a:t>
                      </a:r>
                    </a:p>
                  </a:txBody>
                  <a:tcPr anchor="ct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940712381"/>
                  </a:ext>
                </a:extLst>
              </a:tr>
              <a:tr h="604130">
                <a:tc>
                  <a:txBody>
                    <a:bodyPr/>
                    <a:lstStyle/>
                    <a:p>
                      <a:pPr marL="0" indent="0">
                        <a:buFontTx/>
                        <a:buNone/>
                      </a:pPr>
                      <a:r>
                        <a:rPr lang="en-US" sz="1200"/>
                        <a:t>Net metering</a:t>
                      </a:r>
                      <a:r>
                        <a:rPr lang="en-US" sz="1200" baseline="0"/>
                        <a:t> </a:t>
                      </a:r>
                      <a:br>
                        <a:rPr lang="en-US" sz="1200" baseline="0"/>
                      </a:br>
                      <a:r>
                        <a:rPr lang="en-US" sz="1200" baseline="0"/>
                        <a:t>(self-consumption)</a:t>
                      </a:r>
                      <a:endParaRPr lang="en-US" sz="1200"/>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177800" indent="-177800">
                        <a:spcBef>
                          <a:spcPts val="600"/>
                        </a:spcBef>
                      </a:pPr>
                      <a:r>
                        <a:rPr lang="en-US" sz="1200"/>
                        <a:t>Policy allowing a utility customer to </a:t>
                      </a:r>
                      <a:r>
                        <a:rPr lang="en-US" sz="1200" b="1"/>
                        <a:t>subtract any power they generate from renewable sources </a:t>
                      </a:r>
                      <a:r>
                        <a:rPr lang="en-US" sz="1200"/>
                        <a:t>from the </a:t>
                      </a:r>
                      <a:r>
                        <a:rPr lang="en-US" sz="1200" b="1"/>
                        <a:t>power they consume</a:t>
                      </a:r>
                    </a:p>
                    <a:p>
                      <a:pPr marL="177800" indent="-177800">
                        <a:spcBef>
                          <a:spcPts val="600"/>
                        </a:spcBef>
                      </a:pPr>
                      <a:r>
                        <a:rPr lang="en-US" sz="1200"/>
                        <a:t>Customer </a:t>
                      </a:r>
                      <a:r>
                        <a:rPr lang="en-US" sz="1200" b="1"/>
                        <a:t>billed only for the</a:t>
                      </a:r>
                      <a:r>
                        <a:rPr lang="en-US" sz="1200" b="1" baseline="0"/>
                        <a:t> difference</a:t>
                      </a:r>
                      <a:r>
                        <a:rPr lang="en-US" sz="1200" baseline="0"/>
                        <a:t>, regardless of when the power was produced</a:t>
                      </a:r>
                      <a:endParaRPr lang="en-US" sz="1200"/>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lgn="ctr" defTabSz="711200" rtl="0" eaLnBrk="1" fontAlgn="ctr" latinLnBrk="0" hangingPunct="1">
                        <a:spcBef>
                          <a:spcPts val="1200"/>
                        </a:spcBef>
                        <a:buSzPct val="180000"/>
                        <a:buFont typeface="Arial" panose="020B0604020202020204" pitchFamily="34" charset="0"/>
                        <a:buBlip>
                          <a:blip r:embed="rId15"/>
                        </a:buBlip>
                      </a:pPr>
                      <a:r>
                        <a:rPr lang="en-US" sz="1400" baseline="0"/>
                        <a:t> </a:t>
                      </a:r>
                    </a:p>
                  </a:txBody>
                  <a:tcPr anchor="ct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lgn="ctr" defTabSz="711200" rtl="0" eaLnBrk="1" fontAlgn="ctr" latinLnBrk="0" hangingPunct="1">
                        <a:spcBef>
                          <a:spcPts val="1200"/>
                        </a:spcBef>
                        <a:buSzPct val="180000"/>
                        <a:buFont typeface="Arial" panose="020B0604020202020204" pitchFamily="34" charset="0"/>
                        <a:buBlip>
                          <a:blip r:embed="rId15"/>
                        </a:buBlip>
                      </a:pPr>
                      <a:r>
                        <a:rPr lang="en-US" sz="1400" baseline="0"/>
                        <a:t> </a:t>
                      </a:r>
                    </a:p>
                  </a:txBody>
                  <a:tcPr anchor="ct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Tx/>
                        <a:buNone/>
                      </a:pPr>
                      <a:endParaRPr lang="en-US" sz="1400"/>
                    </a:p>
                  </a:txBody>
                  <a:tcPr anchor="ct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530094211"/>
                  </a:ext>
                </a:extLst>
              </a:tr>
              <a:tr h="1131137">
                <a:tc>
                  <a:txBody>
                    <a:bodyPr/>
                    <a:lstStyle/>
                    <a:p>
                      <a:pPr marL="0" indent="0">
                        <a:buFontTx/>
                        <a:buNone/>
                      </a:pPr>
                      <a:r>
                        <a:rPr lang="en-US" sz="1200"/>
                        <a:t>Renewable Portfolio Standard (RPS)</a:t>
                      </a:r>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177800" indent="-177800">
                        <a:spcBef>
                          <a:spcPts val="600"/>
                        </a:spcBef>
                      </a:pPr>
                      <a:r>
                        <a:rPr lang="en-US" sz="1200"/>
                        <a:t>A </a:t>
                      </a:r>
                      <a:r>
                        <a:rPr lang="en-US" sz="1200" b="1"/>
                        <a:t>regulatory mandate</a:t>
                      </a:r>
                      <a:r>
                        <a:rPr lang="en-US" sz="1200" b="1" baseline="0"/>
                        <a:t> </a:t>
                      </a:r>
                      <a:r>
                        <a:rPr lang="en-US" sz="1200" baseline="0"/>
                        <a:t>that requires </a:t>
                      </a:r>
                      <a:r>
                        <a:rPr lang="en-US" sz="1200" b="1" baseline="0"/>
                        <a:t>a certain percentage of electricity produced by utility providers in an area </a:t>
                      </a:r>
                      <a:r>
                        <a:rPr lang="en-US" sz="1200" baseline="0"/>
                        <a:t>to </a:t>
                      </a:r>
                      <a:r>
                        <a:rPr lang="en-US" sz="1200" b="1" baseline="0"/>
                        <a:t>come from renewable sources</a:t>
                      </a:r>
                    </a:p>
                    <a:p>
                      <a:pPr marL="177800" indent="-177800">
                        <a:spcBef>
                          <a:spcPts val="600"/>
                        </a:spcBef>
                      </a:pPr>
                      <a:r>
                        <a:rPr lang="en-US" sz="1200" baseline="0"/>
                        <a:t>A common feature of RPS is the </a:t>
                      </a:r>
                      <a:r>
                        <a:rPr lang="en-US" sz="1200" b="1" baseline="0"/>
                        <a:t>Renewable Energy Credit (REC) trading system</a:t>
                      </a:r>
                      <a:r>
                        <a:rPr lang="en-US" sz="1200" baseline="0"/>
                        <a:t>, which can </a:t>
                      </a:r>
                      <a:r>
                        <a:rPr lang="en-US" sz="1200" b="1" baseline="0"/>
                        <a:t>reduce compliance costs</a:t>
                      </a:r>
                    </a:p>
                    <a:p>
                      <a:pPr marL="177800" indent="-177800">
                        <a:spcBef>
                          <a:spcPts val="600"/>
                        </a:spcBef>
                      </a:pPr>
                      <a:r>
                        <a:rPr lang="en-US" sz="1200" baseline="0"/>
                        <a:t>A utility that generates more renewable electricity than required </a:t>
                      </a:r>
                      <a:r>
                        <a:rPr lang="en-US" sz="1200" b="1" baseline="0"/>
                        <a:t>may sell RECs to other utilities </a:t>
                      </a:r>
                      <a:r>
                        <a:rPr lang="en-US" sz="1200" baseline="0"/>
                        <a:t>that do not meet the RPS requirement</a:t>
                      </a:r>
                      <a:endParaRPr lang="en-US" sz="1200"/>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Tx/>
                        <a:buNone/>
                      </a:pPr>
                      <a:endParaRPr lang="en-US" sz="1400"/>
                    </a:p>
                  </a:txBody>
                  <a:tcPr anchor="ct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Tx/>
                        <a:buNone/>
                      </a:pPr>
                      <a:endParaRPr lang="en-US" sz="1400"/>
                    </a:p>
                  </a:txBody>
                  <a:tcPr anchor="ct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lgn="ctr" defTabSz="711200" rtl="0" eaLnBrk="1" fontAlgn="ctr" latinLnBrk="0" hangingPunct="1">
                        <a:spcBef>
                          <a:spcPts val="1200"/>
                        </a:spcBef>
                        <a:buSzPct val="180000"/>
                        <a:buFont typeface="Arial" panose="020B0604020202020204" pitchFamily="34" charset="0"/>
                        <a:buBlip>
                          <a:blip r:embed="rId15"/>
                        </a:buBlip>
                      </a:pPr>
                      <a:r>
                        <a:rPr lang="en-US" sz="1400" baseline="0"/>
                        <a:t> </a:t>
                      </a:r>
                    </a:p>
                  </a:txBody>
                  <a:tcPr anchor="ct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13432188"/>
                  </a:ext>
                </a:extLst>
              </a:tr>
            </a:tbl>
          </a:graphicData>
        </a:graphic>
      </p:graphicFrame>
    </p:spTree>
    <p:custDataLst>
      <p:tags r:id="rId1"/>
    </p:custDataLst>
    <p:extLst>
      <p:ext uri="{BB962C8B-B14F-4D97-AF65-F5344CB8AC3E}">
        <p14:creationId xmlns:p14="http://schemas.microsoft.com/office/powerpoint/2010/main" val="10494250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p:cNvGraphicFramePr>
          <p:nvPr>
            <p:custDataLst>
              <p:tags r:id="rId2"/>
            </p:custDataLst>
            <p:extLst>
              <p:ext uri="{D42A27DB-BD31-4B8C-83A1-F6EECF244321}">
                <p14:modId xmlns:p14="http://schemas.microsoft.com/office/powerpoint/2010/main" val="2690049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592" imgH="591" progId="TCLayout.ActiveDocument.1">
                  <p:embed/>
                </p:oleObj>
              </mc:Choice>
              <mc:Fallback>
                <p:oleObj name="think-cell Slide" r:id="rId13" imgW="592" imgH="591" progId="TCLayout.ActiveDocument.1">
                  <p:embed/>
                  <p:pic>
                    <p:nvPicPr>
                      <p:cNvPr id="7" name="think-cell data - do not delete" hidden="1"/>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dirty="0"/>
              <a:t>US Inflation Reduction Act included solar investment and production tax credits, since repealed by Trump administration</a:t>
            </a:r>
          </a:p>
        </p:txBody>
      </p:sp>
      <p:grpSp>
        <p:nvGrpSpPr>
          <p:cNvPr id="15" name="btfpColumnHeaderBox284602"/>
          <p:cNvGrpSpPr/>
          <p:nvPr>
            <p:custDataLst>
              <p:tags r:id="rId3"/>
            </p:custDataLst>
          </p:nvPr>
        </p:nvGrpSpPr>
        <p:grpSpPr>
          <a:xfrm>
            <a:off x="8378296" y="2410792"/>
            <a:ext cx="3483504" cy="297174"/>
            <a:chOff x="6366272" y="1291823"/>
            <a:chExt cx="5495528" cy="297174"/>
          </a:xfrm>
        </p:grpSpPr>
        <p:sp>
          <p:nvSpPr>
            <p:cNvPr id="16" name="btfpColumnHeaderBoxText284602"/>
            <p:cNvSpPr txBox="1"/>
            <p:nvPr/>
          </p:nvSpPr>
          <p:spPr bwMode="gray">
            <a:xfrm>
              <a:off x="6366272" y="1291823"/>
              <a:ext cx="5495528" cy="288219"/>
            </a:xfrm>
            <a:prstGeom prst="rect">
              <a:avLst/>
            </a:prstGeom>
            <a:noFill/>
          </p:spPr>
          <p:txBody>
            <a:bodyPr vert="horz" wrap="square" lIns="36036" tIns="36036" rIns="36036" bIns="36036" rtlCol="0" anchor="b">
              <a:spAutoFit/>
            </a:bodyPr>
            <a:lstStyle/>
            <a:p>
              <a:pPr marL="0" indent="0">
                <a:spcBef>
                  <a:spcPts val="0"/>
                </a:spcBef>
                <a:buNone/>
              </a:pPr>
              <a:r>
                <a:rPr lang="en-US" sz="1400" b="1">
                  <a:solidFill>
                    <a:srgbClr val="000000"/>
                  </a:solidFill>
                </a:rPr>
                <a:t>Solar Production Tax Credit (PTC)</a:t>
              </a:r>
            </a:p>
          </p:txBody>
        </p:sp>
        <p:cxnSp>
          <p:nvCxnSpPr>
            <p:cNvPr id="17" name="btfpColumnHeaderBoxLine284602"/>
            <p:cNvCxnSpPr/>
            <p:nvPr/>
          </p:nvCxnSpPr>
          <p:spPr bwMode="gray">
            <a:xfrm>
              <a:off x="6366272" y="1588997"/>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18" name="btfpColumnHeaderBox693473"/>
          <p:cNvGrpSpPr/>
          <p:nvPr>
            <p:custDataLst>
              <p:tags r:id="rId4"/>
            </p:custDataLst>
          </p:nvPr>
        </p:nvGrpSpPr>
        <p:grpSpPr>
          <a:xfrm>
            <a:off x="4354247" y="2416663"/>
            <a:ext cx="3482975" cy="291303"/>
            <a:chOff x="330200" y="1286359"/>
            <a:chExt cx="5495528" cy="291303"/>
          </a:xfrm>
        </p:grpSpPr>
        <p:sp>
          <p:nvSpPr>
            <p:cNvPr id="19" name="btfpColumnHeaderBoxText693473"/>
            <p:cNvSpPr txBox="1"/>
            <p:nvPr/>
          </p:nvSpPr>
          <p:spPr bwMode="gray">
            <a:xfrm>
              <a:off x="330200" y="1286359"/>
              <a:ext cx="5495528" cy="288219"/>
            </a:xfrm>
            <a:prstGeom prst="rect">
              <a:avLst/>
            </a:prstGeom>
            <a:noFill/>
          </p:spPr>
          <p:txBody>
            <a:bodyPr vert="horz" wrap="square" lIns="36036" tIns="36036" rIns="36036" bIns="36036" rtlCol="0" anchor="b">
              <a:spAutoFit/>
            </a:bodyPr>
            <a:lstStyle/>
            <a:p>
              <a:pPr marL="0" indent="0">
                <a:spcBef>
                  <a:spcPts val="0"/>
                </a:spcBef>
                <a:buNone/>
              </a:pPr>
              <a:r>
                <a:rPr lang="en-US" sz="1400" b="1">
                  <a:solidFill>
                    <a:srgbClr val="000000"/>
                  </a:solidFill>
                </a:rPr>
                <a:t>Solar Investment Tax Credit (ITC)</a:t>
              </a:r>
            </a:p>
          </p:txBody>
        </p:sp>
        <p:cxnSp>
          <p:nvCxnSpPr>
            <p:cNvPr id="20" name="btfpColumnHeaderBoxLine693473"/>
            <p:cNvCxnSpPr/>
            <p:nvPr/>
          </p:nvCxnSpPr>
          <p:spPr bwMode="gray">
            <a:xfrm>
              <a:off x="330200" y="1577662"/>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22" name="btfpColumnHeaderBox693473"/>
          <p:cNvGrpSpPr/>
          <p:nvPr>
            <p:custDataLst>
              <p:tags r:id="rId5"/>
            </p:custDataLst>
          </p:nvPr>
        </p:nvGrpSpPr>
        <p:grpSpPr>
          <a:xfrm>
            <a:off x="330200" y="2416663"/>
            <a:ext cx="3482975" cy="291303"/>
            <a:chOff x="330200" y="1286359"/>
            <a:chExt cx="5495528" cy="291303"/>
          </a:xfrm>
        </p:grpSpPr>
        <p:sp>
          <p:nvSpPr>
            <p:cNvPr id="23" name="btfpColumnHeaderBoxText693473"/>
            <p:cNvSpPr txBox="1"/>
            <p:nvPr/>
          </p:nvSpPr>
          <p:spPr bwMode="gray">
            <a:xfrm>
              <a:off x="330200" y="1286359"/>
              <a:ext cx="5495528" cy="288219"/>
            </a:xfrm>
            <a:prstGeom prst="rect">
              <a:avLst/>
            </a:prstGeom>
            <a:noFill/>
          </p:spPr>
          <p:txBody>
            <a:bodyPr vert="horz" wrap="square" lIns="36036" tIns="36036" rIns="36036" bIns="36036" rtlCol="0" anchor="b">
              <a:spAutoFit/>
            </a:bodyPr>
            <a:lstStyle/>
            <a:p>
              <a:pPr marL="0" indent="0">
                <a:spcBef>
                  <a:spcPts val="0"/>
                </a:spcBef>
                <a:buNone/>
              </a:pPr>
              <a:r>
                <a:rPr lang="en-US" sz="1400" b="1" dirty="0">
                  <a:solidFill>
                    <a:srgbClr val="000000"/>
                  </a:solidFill>
                </a:rPr>
                <a:t>Residential Solar Energy Credit</a:t>
              </a:r>
            </a:p>
          </p:txBody>
        </p:sp>
        <p:cxnSp>
          <p:nvCxnSpPr>
            <p:cNvPr id="24" name="btfpColumnHeaderBoxLine693473"/>
            <p:cNvCxnSpPr/>
            <p:nvPr/>
          </p:nvCxnSpPr>
          <p:spPr bwMode="gray">
            <a:xfrm>
              <a:off x="330200" y="1577662"/>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25" name="Rectangle 24"/>
          <p:cNvSpPr/>
          <p:nvPr/>
        </p:nvSpPr>
        <p:spPr bwMode="gray">
          <a:xfrm>
            <a:off x="330200" y="2009083"/>
            <a:ext cx="3482975" cy="274205"/>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600" b="1">
                <a:solidFill>
                  <a:schemeClr val="bg1"/>
                </a:solidFill>
              </a:rPr>
              <a:t>Homeowners</a:t>
            </a:r>
          </a:p>
        </p:txBody>
      </p:sp>
      <p:sp>
        <p:nvSpPr>
          <p:cNvPr id="26" name="Rectangle 25"/>
          <p:cNvSpPr/>
          <p:nvPr/>
        </p:nvSpPr>
        <p:spPr bwMode="gray">
          <a:xfrm>
            <a:off x="4354513" y="2009083"/>
            <a:ext cx="7507287" cy="274205"/>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600" b="1">
                <a:solidFill>
                  <a:schemeClr val="bg1"/>
                </a:solidFill>
              </a:rPr>
              <a:t>Businesses</a:t>
            </a:r>
          </a:p>
        </p:txBody>
      </p:sp>
      <p:sp>
        <p:nvSpPr>
          <p:cNvPr id="32" name="btfpNotesBox368131">
            <a:hlinkClick r:id="rId15"/>
          </p:cNvPr>
          <p:cNvSpPr txBox="1"/>
          <p:nvPr>
            <p:custDataLst>
              <p:tags r:id="rId6"/>
            </p:custDataLst>
          </p:nvPr>
        </p:nvSpPr>
        <p:spPr bwMode="gray">
          <a:xfrm>
            <a:off x="329434" y="6300216"/>
            <a:ext cx="9144000" cy="492443"/>
          </a:xfrm>
          <a:prstGeom prst="rect">
            <a:avLst/>
          </a:prstGeom>
          <a:noFill/>
        </p:spPr>
        <p:txBody>
          <a:bodyPr vert="horz" wrap="square" lIns="0" tIns="0" rIns="0" bIns="0" rtlCol="0" anchor="b">
            <a:spAutoFit/>
          </a:bodyPr>
          <a:lstStyle/>
          <a:p>
            <a:pPr marL="0" indent="0">
              <a:spcBef>
                <a:spcPts val="0"/>
              </a:spcBef>
              <a:buNone/>
            </a:pPr>
            <a:endParaRPr lang="en-US" sz="800" dirty="0">
              <a:solidFill>
                <a:srgbClr val="000000"/>
              </a:solidFill>
            </a:endParaRPr>
          </a:p>
          <a:p>
            <a:pPr marL="0" indent="0">
              <a:spcBef>
                <a:spcPts val="0"/>
              </a:spcBef>
              <a:buNone/>
            </a:pPr>
            <a:r>
              <a:rPr lang="en-US" sz="800" dirty="0">
                <a:solidFill>
                  <a:srgbClr val="000000"/>
                </a:solidFill>
              </a:rPr>
              <a:t>Sources: IRS, </a:t>
            </a:r>
            <a:r>
              <a:rPr lang="en-US" sz="800" dirty="0">
                <a:solidFill>
                  <a:srgbClr val="000000"/>
                </a:solidFill>
                <a:hlinkClick r:id="rId16"/>
              </a:rPr>
              <a:t>Residential Clean Energy Credit</a:t>
            </a:r>
            <a:r>
              <a:rPr lang="en-US" sz="800" dirty="0">
                <a:solidFill>
                  <a:srgbClr val="000000"/>
                </a:solidFill>
              </a:rPr>
              <a:t> (2025); SEIA, </a:t>
            </a:r>
            <a:r>
              <a:rPr lang="en-US" sz="800" dirty="0">
                <a:solidFill>
                  <a:srgbClr val="000000"/>
                </a:solidFill>
                <a:hlinkClick r:id="rId17"/>
              </a:rPr>
              <a:t>Solar Investment Tax Credit (ITC)</a:t>
            </a:r>
            <a:r>
              <a:rPr lang="en-US" sz="800" dirty="0">
                <a:solidFill>
                  <a:srgbClr val="000000"/>
                </a:solidFill>
              </a:rPr>
              <a:t> (2025); US DOE, </a:t>
            </a:r>
            <a:r>
              <a:rPr lang="en-US" sz="800" dirty="0">
                <a:solidFill>
                  <a:srgbClr val="000000"/>
                </a:solidFill>
                <a:hlinkClick r:id="rId18"/>
              </a:rPr>
              <a:t>Homeowner’s Guide to Going Solar</a:t>
            </a:r>
            <a:r>
              <a:rPr lang="en-US" sz="800" dirty="0">
                <a:solidFill>
                  <a:srgbClr val="000000"/>
                </a:solidFill>
              </a:rPr>
              <a:t> (2025); US DOE, </a:t>
            </a:r>
            <a:r>
              <a:rPr lang="en-US" sz="800" dirty="0">
                <a:solidFill>
                  <a:srgbClr val="000000"/>
                </a:solidFill>
                <a:hlinkClick r:id="rId19"/>
              </a:rPr>
              <a:t>Federal Solar Tax Credits Resources</a:t>
            </a:r>
            <a:r>
              <a:rPr lang="en-US" sz="800" dirty="0">
                <a:solidFill>
                  <a:srgbClr val="000000"/>
                </a:solidFill>
              </a:rPr>
              <a:t> (2022).</a:t>
            </a:r>
          </a:p>
          <a:p>
            <a:pPr marL="0" indent="0">
              <a:spcBef>
                <a:spcPts val="0"/>
              </a:spcBef>
              <a:buNone/>
            </a:pPr>
            <a:r>
              <a:rPr lang="en-US" sz="800" dirty="0">
                <a:solidFill>
                  <a:srgbClr val="000000"/>
                </a:solidFill>
              </a:rPr>
              <a:t>Credit: </a:t>
            </a:r>
            <a:r>
              <a:rPr lang="en-US" sz="800" dirty="0" err="1">
                <a:solidFill>
                  <a:srgbClr val="000000"/>
                </a:solidFill>
              </a:rPr>
              <a:t>Taicheng</a:t>
            </a:r>
            <a:r>
              <a:rPr lang="en-US" sz="800" dirty="0">
                <a:solidFill>
                  <a:srgbClr val="000000"/>
                </a:solidFill>
              </a:rPr>
              <a:t> Jin,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a:t>
            </a:r>
            <a:r>
              <a:rPr lang="en-US" sz="800" dirty="0">
                <a:latin typeface="Arial"/>
              </a:rPr>
              <a:t> </a:t>
            </a:r>
            <a:r>
              <a:rPr lang="en-US" sz="800" dirty="0" err="1">
                <a:solidFill>
                  <a:srgbClr val="000000"/>
                </a:solidFill>
              </a:rPr>
              <a:t>Hyae</a:t>
            </a:r>
            <a:r>
              <a:rPr lang="en-US" sz="800" dirty="0">
                <a:solidFill>
                  <a:srgbClr val="000000"/>
                </a:solidFill>
              </a:rPr>
              <a:t> Ryung Kim, and</a:t>
            </a:r>
            <a:r>
              <a:rPr lang="en-US" sz="800" dirty="0"/>
              <a:t> </a:t>
            </a:r>
            <a:r>
              <a:rPr lang="en-US" sz="800" dirty="0">
                <a:solidFill>
                  <a:srgbClr val="46647B"/>
                </a:solidFill>
                <a:hlinkClick r:id="rId20">
                  <a:extLst>
                    <a:ext uri="{A12FA001-AC4F-418D-AE19-62706E023703}">
                      <ahyp:hlinkClr xmlns:ahyp="http://schemas.microsoft.com/office/drawing/2018/hyperlinkcolor" val="tx"/>
                    </a:ext>
                  </a:extLst>
                </a:hlinkClick>
              </a:rPr>
              <a:t>Gernot Wagner</a:t>
            </a:r>
            <a:r>
              <a:rPr lang="en-US" sz="800" dirty="0">
                <a:solidFill>
                  <a:srgbClr val="000000"/>
                </a:solidFill>
              </a:rPr>
              <a:t>. </a:t>
            </a:r>
            <a:r>
              <a:rPr lang="en-US" sz="800" dirty="0">
                <a:solidFill>
                  <a:srgbClr val="46647B"/>
                </a:solidFill>
                <a:hlinkClick r:id="rId21">
                  <a:extLst>
                    <a:ext uri="{A12FA001-AC4F-418D-AE19-62706E023703}">
                      <ahyp:hlinkClr xmlns:ahyp="http://schemas.microsoft.com/office/drawing/2018/hyperlinkcolor" val="tx"/>
                    </a:ext>
                  </a:extLst>
                </a:hlinkClick>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46647B"/>
                </a:solidFill>
                <a:hlinkClick r:id="rId22">
                  <a:extLst>
                    <a:ext uri="{A12FA001-AC4F-418D-AE19-62706E023703}">
                      <ahyp:hlinkClr xmlns:ahyp="http://schemas.microsoft.com/office/drawing/2018/hyperlinkcolor" val="tx"/>
                    </a:ext>
                  </a:extLst>
                </a:hlinkClick>
              </a:rPr>
              <a:t>Scaling Solar</a:t>
            </a:r>
            <a:r>
              <a:rPr lang="en-US" sz="800" dirty="0">
                <a:solidFill>
                  <a:srgbClr val="000000"/>
                </a:solidFill>
              </a:rPr>
              <a:t>” (</a:t>
            </a:r>
            <a:r>
              <a:rPr lang="en-US" sz="800" dirty="0">
                <a:solidFill>
                  <a:srgbClr val="000000"/>
                </a:solidFill>
                <a:latin typeface="Arial"/>
              </a:rPr>
              <a:t>14 August 2025</a:t>
            </a:r>
            <a:r>
              <a:rPr lang="en-US" sz="800" dirty="0">
                <a:solidFill>
                  <a:srgbClr val="000000"/>
                </a:solidFill>
              </a:rPr>
              <a:t>).</a:t>
            </a:r>
          </a:p>
        </p:txBody>
      </p:sp>
      <p:sp>
        <p:nvSpPr>
          <p:cNvPr id="33" name="btfpBulletedList239144"/>
          <p:cNvSpPr txBox="1"/>
          <p:nvPr>
            <p:custDataLst>
              <p:tags r:id="rId7"/>
            </p:custDataLst>
          </p:nvPr>
        </p:nvSpPr>
        <p:spPr bwMode="gray">
          <a:xfrm>
            <a:off x="330200" y="3994689"/>
            <a:ext cx="3482975" cy="1750085"/>
          </a:xfrm>
          <a:prstGeom prst="rect">
            <a:avLst/>
          </a:prstGeom>
          <a:noFill/>
        </p:spPr>
        <p:txBody>
          <a:bodyPr vert="horz" wrap="square" lIns="36000" tIns="36000" rIns="36000" bIns="36000" rtlCol="0">
            <a:spAutoFit/>
          </a:bodyPr>
          <a:lstStyle/>
          <a:p>
            <a:pPr>
              <a:spcBef>
                <a:spcPts val="900"/>
              </a:spcBef>
            </a:pPr>
            <a:r>
              <a:rPr lang="en-US" sz="1100" b="1" dirty="0"/>
              <a:t>Expenses covered</a:t>
            </a:r>
            <a:r>
              <a:rPr lang="en-US" sz="1100" dirty="0"/>
              <a:t> </a:t>
            </a:r>
            <a:r>
              <a:rPr lang="en-US" sz="1100" b="1" dirty="0"/>
              <a:t>by the tax credit include</a:t>
            </a:r>
            <a:r>
              <a:rPr lang="en-US" sz="1100" dirty="0"/>
              <a:t>:</a:t>
            </a:r>
          </a:p>
          <a:p>
            <a:pPr lvl="1">
              <a:spcBef>
                <a:spcPts val="300"/>
              </a:spcBef>
            </a:pPr>
            <a:r>
              <a:rPr lang="en-US" sz="900" dirty="0"/>
              <a:t>Solar PV panels or cells</a:t>
            </a:r>
          </a:p>
          <a:p>
            <a:pPr lvl="1">
              <a:spcBef>
                <a:spcPts val="300"/>
              </a:spcBef>
            </a:pPr>
            <a:r>
              <a:rPr lang="en-US" sz="900" dirty="0"/>
              <a:t>Contract labor for installation</a:t>
            </a:r>
          </a:p>
          <a:p>
            <a:pPr lvl="1">
              <a:spcBef>
                <a:spcPts val="300"/>
              </a:spcBef>
            </a:pPr>
            <a:r>
              <a:rPr lang="en-US" sz="900" dirty="0"/>
              <a:t>Balance-of-system equipment</a:t>
            </a:r>
          </a:p>
          <a:p>
            <a:pPr lvl="1">
              <a:spcBef>
                <a:spcPts val="300"/>
              </a:spcBef>
            </a:pPr>
            <a:r>
              <a:rPr lang="en-US" sz="900" dirty="0"/>
              <a:t>Energy storage </a:t>
            </a:r>
          </a:p>
          <a:p>
            <a:pPr lvl="1">
              <a:spcBef>
                <a:spcPts val="300"/>
              </a:spcBef>
            </a:pPr>
            <a:r>
              <a:rPr lang="en-US" sz="900" dirty="0"/>
              <a:t>Sales tax</a:t>
            </a:r>
          </a:p>
          <a:p>
            <a:pPr>
              <a:spcBef>
                <a:spcPts val="900"/>
              </a:spcBef>
            </a:pPr>
            <a:r>
              <a:rPr lang="en-US" sz="1100" dirty="0"/>
              <a:t>The tax credit can also be used </a:t>
            </a:r>
            <a:r>
              <a:rPr lang="en-US" sz="1100" b="1" dirty="0"/>
              <a:t>against participation in an off-site community solar project</a:t>
            </a:r>
            <a:endParaRPr lang="en-US" sz="1100" dirty="0"/>
          </a:p>
        </p:txBody>
      </p:sp>
      <p:sp>
        <p:nvSpPr>
          <p:cNvPr id="35" name="btfpBulletedList239144"/>
          <p:cNvSpPr txBox="1"/>
          <p:nvPr>
            <p:custDataLst>
              <p:tags r:id="rId8"/>
            </p:custDataLst>
          </p:nvPr>
        </p:nvSpPr>
        <p:spPr bwMode="gray">
          <a:xfrm>
            <a:off x="8374063" y="3994689"/>
            <a:ext cx="3482975" cy="1242254"/>
          </a:xfrm>
          <a:prstGeom prst="rect">
            <a:avLst/>
          </a:prstGeom>
          <a:noFill/>
        </p:spPr>
        <p:txBody>
          <a:bodyPr vert="horz" wrap="square" lIns="36000" tIns="36000" rIns="36000" bIns="36000" rtlCol="0">
            <a:spAutoFit/>
          </a:bodyPr>
          <a:lstStyle/>
          <a:p>
            <a:r>
              <a:rPr lang="en-US" sz="1100"/>
              <a:t>The tax credit </a:t>
            </a:r>
            <a:r>
              <a:rPr lang="en-US" sz="1100" b="1"/>
              <a:t>begins phasing out in 2032 </a:t>
            </a:r>
            <a:r>
              <a:rPr lang="en-US" sz="1100"/>
              <a:t>and </a:t>
            </a:r>
            <a:r>
              <a:rPr lang="en-US" sz="1100" b="1"/>
              <a:t>ends by 2035</a:t>
            </a:r>
            <a:r>
              <a:rPr lang="en-US" sz="1100"/>
              <a:t>, or when the US treasury secretary determines there has been a 75% reduction in annual greenhouse gas emissions.</a:t>
            </a:r>
          </a:p>
          <a:p>
            <a:r>
              <a:rPr lang="en-US" sz="1100"/>
              <a:t>Large-scale utility farms that have access to ample sunshine are likely to benefit from the PTC.</a:t>
            </a:r>
          </a:p>
        </p:txBody>
      </p:sp>
      <p:sp>
        <p:nvSpPr>
          <p:cNvPr id="29" name="btfpBulletedList239144"/>
          <p:cNvSpPr txBox="1"/>
          <p:nvPr>
            <p:custDataLst>
              <p:tags r:id="rId9"/>
            </p:custDataLst>
          </p:nvPr>
        </p:nvSpPr>
        <p:spPr bwMode="gray">
          <a:xfrm>
            <a:off x="4362185" y="3994689"/>
            <a:ext cx="3482975" cy="1457698"/>
          </a:xfrm>
          <a:prstGeom prst="rect">
            <a:avLst/>
          </a:prstGeom>
          <a:noFill/>
        </p:spPr>
        <p:txBody>
          <a:bodyPr vert="horz" wrap="square" lIns="36000" tIns="36000" rIns="36000" bIns="36000" rtlCol="0">
            <a:spAutoFit/>
          </a:bodyPr>
          <a:lstStyle/>
          <a:p>
            <a:r>
              <a:rPr lang="en-US" sz="1100" b="1" dirty="0"/>
              <a:t>Expenses covered by the tax credit include</a:t>
            </a:r>
            <a:r>
              <a:rPr lang="en-US" sz="1100" dirty="0"/>
              <a:t>:</a:t>
            </a:r>
          </a:p>
          <a:p>
            <a:pPr lvl="1"/>
            <a:r>
              <a:rPr lang="en-US" sz="900" dirty="0"/>
              <a:t>Solar PV panels, inverters, racking, balance-of-system equipment, and associated sales and use taxes</a:t>
            </a:r>
          </a:p>
          <a:p>
            <a:pPr lvl="1"/>
            <a:r>
              <a:rPr lang="en-US" sz="900" dirty="0"/>
              <a:t>Installation costs</a:t>
            </a:r>
          </a:p>
          <a:p>
            <a:pPr lvl="1"/>
            <a:r>
              <a:rPr lang="en-US" sz="900" dirty="0"/>
              <a:t>Step-up transformer, circuit breakers, and surge arrestors</a:t>
            </a:r>
          </a:p>
          <a:p>
            <a:pPr lvl="1"/>
            <a:r>
              <a:rPr lang="en-US" sz="900" dirty="0"/>
              <a:t>Energy storage devices </a:t>
            </a:r>
          </a:p>
          <a:p>
            <a:pPr lvl="1"/>
            <a:r>
              <a:rPr lang="en-US" sz="900" dirty="0"/>
              <a:t>Interconnection costs (for projects of 5 MW or less)</a:t>
            </a:r>
          </a:p>
        </p:txBody>
      </p:sp>
      <p:grpSp>
        <p:nvGrpSpPr>
          <p:cNvPr id="27" name="btfpConclusionArrow416297"/>
          <p:cNvGrpSpPr/>
          <p:nvPr>
            <p:custDataLst>
              <p:tags r:id="rId10"/>
            </p:custDataLst>
          </p:nvPr>
        </p:nvGrpSpPr>
        <p:grpSpPr>
          <a:xfrm>
            <a:off x="4354246" y="5390837"/>
            <a:ext cx="7507552" cy="360362"/>
            <a:chOff x="-711496" y="909638"/>
            <a:chExt cx="11531598" cy="360362"/>
          </a:xfrm>
          <a:solidFill>
            <a:schemeClr val="accent1"/>
          </a:solidFill>
        </p:grpSpPr>
        <p:sp>
          <p:nvSpPr>
            <p:cNvPr id="30" name="btfpConclusionArrowPointer416297"/>
            <p:cNvSpPr/>
            <p:nvPr/>
          </p:nvSpPr>
          <p:spPr bwMode="gray">
            <a:xfrm>
              <a:off x="4390083" y="909638"/>
              <a:ext cx="1328440" cy="360362"/>
            </a:xfrm>
            <a:prstGeom prst="downArrow">
              <a:avLst>
                <a:gd name="adj1" fmla="val 50000"/>
                <a:gd name="adj2" fmla="val 70000"/>
              </a:avLst>
            </a:prstGeom>
            <a:grpFill/>
            <a:ln w="1270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cxnSp>
          <p:nvCxnSpPr>
            <p:cNvPr id="31" name="btfpConclusionArrowLineLeft416297"/>
            <p:cNvCxnSpPr/>
            <p:nvPr/>
          </p:nvCxnSpPr>
          <p:spPr bwMode="gray">
            <a:xfrm>
              <a:off x="-711496" y="1149999"/>
              <a:ext cx="5234423" cy="0"/>
            </a:xfrm>
            <a:prstGeom prst="line">
              <a:avLst/>
            </a:prstGeom>
            <a:grpFill/>
            <a:ln w="12700" cap="flat" cmpd="sng">
              <a:solidFill>
                <a:schemeClr val="accent1"/>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34" name="btfpConclusionArrowLineRight416297"/>
            <p:cNvCxnSpPr/>
            <p:nvPr/>
          </p:nvCxnSpPr>
          <p:spPr bwMode="gray">
            <a:xfrm>
              <a:off x="5585679" y="1149999"/>
              <a:ext cx="5234423" cy="0"/>
            </a:xfrm>
            <a:prstGeom prst="line">
              <a:avLst/>
            </a:prstGeom>
            <a:grpFill/>
            <a:ln w="12700" cap="flat" cmpd="sng">
              <a:solidFill>
                <a:schemeClr val="accent1"/>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37" name="btfpConclusionArrowText416297"/>
          <p:cNvSpPr txBox="1"/>
          <p:nvPr/>
        </p:nvSpPr>
        <p:spPr bwMode="gray">
          <a:xfrm>
            <a:off x="4349485" y="5813434"/>
            <a:ext cx="7507553" cy="587660"/>
          </a:xfrm>
          <a:prstGeom prst="rect">
            <a:avLst/>
          </a:prstGeom>
          <a:noFill/>
        </p:spPr>
        <p:txBody>
          <a:bodyPr vert="horz" wrap="square" lIns="36036" tIns="36036" rIns="36036" bIns="180181" rtlCol="0" anchor="ctr">
            <a:spAutoFit/>
          </a:bodyPr>
          <a:lstStyle/>
          <a:p>
            <a:pPr marL="0" indent="0" algn="ctr">
              <a:spcBef>
                <a:spcPts val="0"/>
              </a:spcBef>
              <a:buNone/>
            </a:pPr>
            <a:r>
              <a:rPr lang="en-US" sz="1200" b="1">
                <a:solidFill>
                  <a:schemeClr val="accent1"/>
                </a:solidFill>
              </a:rPr>
              <a:t>Business owners cannot claim the ITC and PTC for the same solar PV installation. In general, large-scale projects that are expected to generate lots of electricity benefit more from the PTC.</a:t>
            </a:r>
          </a:p>
        </p:txBody>
      </p:sp>
      <p:sp>
        <p:nvSpPr>
          <p:cNvPr id="9" name="Rectangle 8"/>
          <p:cNvSpPr/>
          <p:nvPr/>
        </p:nvSpPr>
        <p:spPr bwMode="gray">
          <a:xfrm>
            <a:off x="382283" y="2770821"/>
            <a:ext cx="3378808" cy="9601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spcBef>
                <a:spcPts val="600"/>
              </a:spcBef>
              <a:buNone/>
            </a:pPr>
            <a:r>
              <a:rPr lang="en-US" sz="2800" dirty="0">
                <a:solidFill>
                  <a:schemeClr val="accent1"/>
                </a:solidFill>
              </a:rPr>
              <a:t>30%</a:t>
            </a:r>
          </a:p>
          <a:p>
            <a:pPr marL="0" indent="0" algn="ctr">
              <a:spcBef>
                <a:spcPts val="600"/>
              </a:spcBef>
              <a:buNone/>
            </a:pPr>
            <a:r>
              <a:rPr lang="en-US" sz="1100" dirty="0">
                <a:solidFill>
                  <a:schemeClr val="tx1"/>
                </a:solidFill>
              </a:rPr>
              <a:t>of the </a:t>
            </a:r>
            <a:r>
              <a:rPr lang="en-US" sz="1100" b="1" dirty="0">
                <a:solidFill>
                  <a:schemeClr val="tx1"/>
                </a:solidFill>
              </a:rPr>
              <a:t>expenses of an installed solar PV system</a:t>
            </a:r>
            <a:r>
              <a:rPr lang="en-US" sz="1100" dirty="0">
                <a:solidFill>
                  <a:schemeClr val="tx1"/>
                </a:solidFill>
              </a:rPr>
              <a:t> </a:t>
            </a:r>
            <a:r>
              <a:rPr lang="en-US" sz="1100" b="1" dirty="0">
                <a:solidFill>
                  <a:schemeClr val="tx1"/>
                </a:solidFill>
              </a:rPr>
              <a:t>subtracted from federal income taxes</a:t>
            </a:r>
          </a:p>
        </p:txBody>
      </p:sp>
      <p:sp>
        <p:nvSpPr>
          <p:cNvPr id="39" name="Rectangle 38"/>
          <p:cNvSpPr/>
          <p:nvPr/>
        </p:nvSpPr>
        <p:spPr bwMode="gray">
          <a:xfrm>
            <a:off x="4414268" y="2770821"/>
            <a:ext cx="3378808" cy="11273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spcBef>
                <a:spcPts val="600"/>
              </a:spcBef>
              <a:buNone/>
            </a:pPr>
            <a:r>
              <a:rPr lang="en-US" sz="2800" dirty="0">
                <a:solidFill>
                  <a:schemeClr val="accent1"/>
                </a:solidFill>
              </a:rPr>
              <a:t>30%</a:t>
            </a:r>
          </a:p>
          <a:p>
            <a:pPr marL="0" indent="0" algn="ctr">
              <a:spcBef>
                <a:spcPts val="600"/>
              </a:spcBef>
              <a:buNone/>
            </a:pPr>
            <a:r>
              <a:rPr lang="en-US" sz="1100" dirty="0">
                <a:solidFill>
                  <a:schemeClr val="tx1"/>
                </a:solidFill>
              </a:rPr>
              <a:t>of the </a:t>
            </a:r>
            <a:r>
              <a:rPr lang="en-US" sz="1100" b="1" dirty="0">
                <a:solidFill>
                  <a:schemeClr val="tx1"/>
                </a:solidFill>
              </a:rPr>
              <a:t>expenses of an installed solar PV system</a:t>
            </a:r>
            <a:r>
              <a:rPr lang="en-US" sz="1100" dirty="0">
                <a:solidFill>
                  <a:schemeClr val="tx1"/>
                </a:solidFill>
              </a:rPr>
              <a:t> </a:t>
            </a:r>
            <a:r>
              <a:rPr lang="en-US" sz="1100" b="1" dirty="0">
                <a:solidFill>
                  <a:schemeClr val="tx1"/>
                </a:solidFill>
              </a:rPr>
              <a:t>subtracted from federal income taxes</a:t>
            </a:r>
          </a:p>
          <a:p>
            <a:pPr marL="0" indent="0" algn="ctr">
              <a:spcBef>
                <a:spcPts val="600"/>
              </a:spcBef>
              <a:buNone/>
            </a:pPr>
            <a:r>
              <a:rPr lang="en-US" sz="1100" i="1" dirty="0">
                <a:solidFill>
                  <a:schemeClr val="tx1"/>
                </a:solidFill>
              </a:rPr>
              <a:t>(up to </a:t>
            </a:r>
            <a:r>
              <a:rPr lang="en-US" sz="1100" b="1" i="1" dirty="0">
                <a:solidFill>
                  <a:schemeClr val="tx1"/>
                </a:solidFill>
              </a:rPr>
              <a:t>50% </a:t>
            </a:r>
            <a:r>
              <a:rPr lang="en-US" sz="1100" i="1" dirty="0">
                <a:solidFill>
                  <a:schemeClr val="tx1"/>
                </a:solidFill>
              </a:rPr>
              <a:t>if certain conditions are met)</a:t>
            </a:r>
          </a:p>
        </p:txBody>
      </p:sp>
      <p:sp>
        <p:nvSpPr>
          <p:cNvPr id="40" name="Rectangle 39"/>
          <p:cNvSpPr/>
          <p:nvPr/>
        </p:nvSpPr>
        <p:spPr bwMode="gray">
          <a:xfrm>
            <a:off x="8423227" y="2770821"/>
            <a:ext cx="3378808" cy="11273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spcBef>
                <a:spcPts val="600"/>
              </a:spcBef>
              <a:buNone/>
            </a:pPr>
            <a:r>
              <a:rPr lang="en-US" sz="2800">
                <a:solidFill>
                  <a:schemeClr val="accent1"/>
                </a:solidFill>
              </a:rPr>
              <a:t>¢2.75 per kWh</a:t>
            </a:r>
          </a:p>
          <a:p>
            <a:pPr marL="0" indent="0" algn="ctr">
              <a:spcBef>
                <a:spcPts val="600"/>
              </a:spcBef>
              <a:buNone/>
            </a:pPr>
            <a:r>
              <a:rPr lang="en-US" sz="1100">
                <a:solidFill>
                  <a:schemeClr val="tx1"/>
                </a:solidFill>
              </a:rPr>
              <a:t>of produced solar energy can </a:t>
            </a:r>
            <a:r>
              <a:rPr lang="en-US" sz="1100" b="1">
                <a:solidFill>
                  <a:schemeClr val="tx1"/>
                </a:solidFill>
              </a:rPr>
              <a:t>be</a:t>
            </a:r>
            <a:br>
              <a:rPr lang="en-US" sz="1100" b="1">
                <a:solidFill>
                  <a:schemeClr val="tx1"/>
                </a:solidFill>
              </a:rPr>
            </a:br>
            <a:r>
              <a:rPr lang="en-US" sz="1100" b="1">
                <a:solidFill>
                  <a:schemeClr val="tx1"/>
                </a:solidFill>
              </a:rPr>
              <a:t>subtracted from federal income taxes</a:t>
            </a:r>
          </a:p>
          <a:p>
            <a:pPr marL="0" indent="0" algn="ctr">
              <a:spcBef>
                <a:spcPts val="600"/>
              </a:spcBef>
              <a:buNone/>
            </a:pPr>
            <a:r>
              <a:rPr lang="en-US" sz="1100" i="1">
                <a:solidFill>
                  <a:schemeClr val="tx1"/>
                </a:solidFill>
              </a:rPr>
              <a:t>(up to </a:t>
            </a:r>
            <a:r>
              <a:rPr lang="en-US" sz="1100" b="1" i="1">
                <a:solidFill>
                  <a:schemeClr val="tx1"/>
                </a:solidFill>
              </a:rPr>
              <a:t>¢3.35 </a:t>
            </a:r>
            <a:r>
              <a:rPr lang="en-US" sz="1100" i="1">
                <a:solidFill>
                  <a:schemeClr val="tx1"/>
                </a:solidFill>
              </a:rPr>
              <a:t>if certain conditions are met)</a:t>
            </a:r>
          </a:p>
        </p:txBody>
      </p:sp>
      <p:sp>
        <p:nvSpPr>
          <p:cNvPr id="8" name="TextBox 7">
            <a:extLst>
              <a:ext uri="{FF2B5EF4-FFF2-40B4-BE49-F238E27FC236}">
                <a16:creationId xmlns:a16="http://schemas.microsoft.com/office/drawing/2014/main" id="{921FBDA2-FAE9-6519-13E1-8318D9705160}"/>
              </a:ext>
            </a:extLst>
          </p:cNvPr>
          <p:cNvSpPr txBox="1"/>
          <p:nvPr/>
        </p:nvSpPr>
        <p:spPr bwMode="gray">
          <a:xfrm>
            <a:off x="330199" y="1404068"/>
            <a:ext cx="11471836" cy="584775"/>
          </a:xfrm>
          <a:prstGeom prst="rect">
            <a:avLst/>
          </a:prstGeom>
          <a:noFill/>
        </p:spPr>
        <p:txBody>
          <a:bodyPr wrap="square">
            <a:spAutoFit/>
          </a:bodyPr>
          <a:lstStyle/>
          <a:p>
            <a:pPr marL="0" indent="0">
              <a:buNone/>
            </a:pPr>
            <a:r>
              <a:rPr lang="en-US" sz="1600" dirty="0">
                <a:solidFill>
                  <a:schemeClr val="tx1"/>
                </a:solidFill>
              </a:rPr>
              <a:t>The residential and commercial solar </a:t>
            </a:r>
            <a:r>
              <a:rPr lang="en-US" dirty="0"/>
              <a:t>investment tax credits</a:t>
            </a:r>
            <a:r>
              <a:rPr lang="en-US" sz="1600" dirty="0">
                <a:solidFill>
                  <a:schemeClr val="tx1"/>
                </a:solidFill>
              </a:rPr>
              <a:t> have helped the US solar industry </a:t>
            </a:r>
            <a:r>
              <a:rPr lang="en-US" sz="1600" b="1" dirty="0">
                <a:solidFill>
                  <a:schemeClr val="tx1"/>
                </a:solidFill>
              </a:rPr>
              <a:t>grow by a factor of more than 200x</a:t>
            </a:r>
            <a:r>
              <a:rPr lang="en-US" sz="1600" dirty="0">
                <a:solidFill>
                  <a:schemeClr val="tx1"/>
                </a:solidFill>
              </a:rPr>
              <a:t> since it was implemented in 2006, with an average annual growth of 33% over the past decade alone</a:t>
            </a:r>
          </a:p>
        </p:txBody>
      </p:sp>
      <p:sp>
        <p:nvSpPr>
          <p:cNvPr id="36" name="TextBox 35">
            <a:extLst>
              <a:ext uri="{FF2B5EF4-FFF2-40B4-BE49-F238E27FC236}">
                <a16:creationId xmlns:a16="http://schemas.microsoft.com/office/drawing/2014/main" id="{1F0EF1DB-F441-82B5-346E-8886A2943294}"/>
              </a:ext>
            </a:extLst>
          </p:cNvPr>
          <p:cNvSpPr txBox="1"/>
          <p:nvPr/>
        </p:nvSpPr>
        <p:spPr bwMode="gray">
          <a:xfrm>
            <a:off x="0" y="-9665"/>
            <a:ext cx="2560320" cy="318924"/>
          </a:xfrm>
          <a:prstGeom prst="rect">
            <a:avLst/>
          </a:prstGeom>
          <a:solidFill>
            <a:schemeClr val="bg2">
              <a:lumMod val="60000"/>
              <a:lumOff val="40000"/>
            </a:schemeClr>
          </a:solid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United States</a:t>
            </a:r>
          </a:p>
        </p:txBody>
      </p:sp>
    </p:spTree>
    <p:custDataLst>
      <p:tags r:id="rId1"/>
    </p:custDataLst>
    <p:extLst>
      <p:ext uri="{BB962C8B-B14F-4D97-AF65-F5344CB8AC3E}">
        <p14:creationId xmlns:p14="http://schemas.microsoft.com/office/powerpoint/2010/main" val="17908710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p:cNvGraphicFramePr>
          <p:nvPr>
            <p:custDataLst>
              <p:tags r:id="rId2"/>
            </p:custDataLst>
            <p:extLst>
              <p:ext uri="{D42A27DB-BD31-4B8C-83A1-F6EECF244321}">
                <p14:modId xmlns:p14="http://schemas.microsoft.com/office/powerpoint/2010/main" val="27226509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60" imgH="360" progId="TCLayout.ActiveDocument.1">
                  <p:embed/>
                </p:oleObj>
              </mc:Choice>
              <mc:Fallback>
                <p:oleObj name="think-cell Slide" r:id="rId7" imgW="360" imgH="360" progId="TCLayout.ActiveDocument.1">
                  <p:embed/>
                  <p:pic>
                    <p:nvPicPr>
                      <p:cNvPr id="7" name="think-cell data - do not delete"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pPr marL="0" indent="0">
              <a:spcBef>
                <a:spcPts val="0"/>
              </a:spcBef>
              <a:buNone/>
            </a:pPr>
            <a:r>
              <a:rPr lang="en-US" b="1">
                <a:solidFill>
                  <a:srgbClr val="000000"/>
                </a:solidFill>
              </a:rPr>
              <a:t>New transferability rule provides simple fungibility to investors, reducing soft costs and eliminating uncertainties</a:t>
            </a:r>
          </a:p>
        </p:txBody>
      </p:sp>
      <p:sp>
        <p:nvSpPr>
          <p:cNvPr id="47" name="btfpNotesBox541838"/>
          <p:cNvSpPr txBox="1"/>
          <p:nvPr>
            <p:custDataLst>
              <p:tags r:id="rId3"/>
            </p:custDataLst>
          </p:nvPr>
        </p:nvSpPr>
        <p:spPr bwMode="gray">
          <a:xfrm>
            <a:off x="329184" y="6300216"/>
            <a:ext cx="9144000" cy="492443"/>
          </a:xfrm>
          <a:prstGeom prst="rect">
            <a:avLst/>
          </a:prstGeom>
          <a:noFill/>
        </p:spPr>
        <p:txBody>
          <a:bodyPr vert="horz" wrap="square" lIns="0" tIns="0" rIns="0" bIns="0" rtlCol="0" anchor="b">
            <a:spAutoFit/>
          </a:bodyPr>
          <a:lstStyle/>
          <a:p>
            <a:pPr marL="0" indent="0">
              <a:spcBef>
                <a:spcPts val="0"/>
              </a:spcBef>
              <a:buNone/>
            </a:pPr>
            <a:endParaRPr lang="en-US" sz="800" dirty="0">
              <a:solidFill>
                <a:srgbClr val="000000"/>
              </a:solidFill>
            </a:endParaRPr>
          </a:p>
          <a:p>
            <a:pPr marL="0" indent="0">
              <a:spcBef>
                <a:spcPts val="0"/>
              </a:spcBef>
              <a:buNone/>
            </a:pPr>
            <a:r>
              <a:rPr lang="en-US" sz="800" dirty="0">
                <a:solidFill>
                  <a:srgbClr val="000000"/>
                </a:solidFill>
              </a:rPr>
              <a:t>Sources: ACORE, </a:t>
            </a:r>
            <a:r>
              <a:rPr lang="en-US" sz="800" dirty="0">
                <a:solidFill>
                  <a:srgbClr val="000000"/>
                </a:solidFill>
                <a:hlinkClick r:id="rId9"/>
              </a:rPr>
              <a:t>The Risk Profile of Renewable Energy Tax Equity Investments</a:t>
            </a:r>
            <a:r>
              <a:rPr lang="en-US" sz="800" dirty="0">
                <a:solidFill>
                  <a:srgbClr val="000000"/>
                </a:solidFill>
              </a:rPr>
              <a:t> (2023); Bloomberg Tax, </a:t>
            </a:r>
            <a:r>
              <a:rPr lang="en-US" sz="800" dirty="0">
                <a:solidFill>
                  <a:srgbClr val="000000"/>
                </a:solidFill>
                <a:hlinkClick r:id="rId10"/>
              </a:rPr>
              <a:t>Insight: Tax Equity Remains an Under-Utilized Tool for Corporate Tax Strategy</a:t>
            </a:r>
            <a:r>
              <a:rPr lang="en-US" sz="800" dirty="0">
                <a:solidFill>
                  <a:srgbClr val="000000"/>
                </a:solidFill>
              </a:rPr>
              <a:t> (2019); David Riester, Segue, </a:t>
            </a:r>
            <a:r>
              <a:rPr lang="en-US" sz="800" dirty="0">
                <a:solidFill>
                  <a:srgbClr val="000000"/>
                </a:solidFill>
                <a:hlinkClick r:id="rId11"/>
              </a:rPr>
              <a:t>The End of Tax Equity as You Know It</a:t>
            </a:r>
            <a:r>
              <a:rPr lang="en-US" sz="800" dirty="0">
                <a:solidFill>
                  <a:srgbClr val="000000"/>
                </a:solidFill>
              </a:rPr>
              <a:t> (2022); White &amp; Case, </a:t>
            </a:r>
            <a:r>
              <a:rPr lang="en-US" sz="800" dirty="0">
                <a:solidFill>
                  <a:srgbClr val="000000"/>
                </a:solidFill>
                <a:hlinkClick r:id="rId12"/>
              </a:rPr>
              <a:t>Clean Energy Tax Credits – Transferability and Deal Structure Alternatives</a:t>
            </a:r>
            <a:r>
              <a:rPr lang="en-US" sz="800" dirty="0">
                <a:solidFill>
                  <a:srgbClr val="000000"/>
                </a:solidFill>
              </a:rPr>
              <a:t> (2024).</a:t>
            </a:r>
          </a:p>
          <a:p>
            <a:pPr marL="0" indent="0">
              <a:spcBef>
                <a:spcPts val="0"/>
              </a:spcBef>
              <a:buNone/>
            </a:pPr>
            <a:r>
              <a:rPr lang="en-US" sz="800" dirty="0">
                <a:solidFill>
                  <a:srgbClr val="000000"/>
                </a:solidFill>
              </a:rPr>
              <a:t>Credit: </a:t>
            </a:r>
            <a:r>
              <a:rPr lang="en-US" sz="800" dirty="0" err="1">
                <a:solidFill>
                  <a:srgbClr val="000000"/>
                </a:solidFill>
              </a:rPr>
              <a:t>Taicheng</a:t>
            </a:r>
            <a:r>
              <a:rPr lang="en-US" sz="800" dirty="0">
                <a:solidFill>
                  <a:srgbClr val="000000"/>
                </a:solidFill>
              </a:rPr>
              <a:t> Jin, Isabel Hoyos, </a:t>
            </a:r>
            <a:r>
              <a:rPr lang="en-US" sz="800" dirty="0" err="1">
                <a:solidFill>
                  <a:srgbClr val="000000"/>
                </a:solidFill>
              </a:rPr>
              <a:t>Hyae</a:t>
            </a:r>
            <a:r>
              <a:rPr lang="en-US" sz="800" dirty="0">
                <a:solidFill>
                  <a:srgbClr val="000000"/>
                </a:solidFill>
              </a:rPr>
              <a:t> Ryung Kim, and </a:t>
            </a:r>
            <a:r>
              <a:rPr lang="en-US" sz="800" dirty="0">
                <a:solidFill>
                  <a:srgbClr val="000000"/>
                </a:solidFill>
                <a:hlinkClick r:id="rId13"/>
              </a:rPr>
              <a:t>Gernot Wagner</a:t>
            </a:r>
            <a:r>
              <a:rPr lang="en-US" sz="800" dirty="0">
                <a:solidFill>
                  <a:srgbClr val="000000"/>
                </a:solidFill>
              </a:rPr>
              <a:t>. </a:t>
            </a:r>
            <a:r>
              <a:rPr lang="en-US" sz="800" dirty="0">
                <a:solidFill>
                  <a:srgbClr val="000000"/>
                </a:solidFill>
                <a:hlinkClick r:id="rId14"/>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000000"/>
                </a:solidFill>
                <a:hlinkClick r:id="rId15"/>
              </a:rPr>
              <a:t>Scaling Solar</a:t>
            </a:r>
            <a:r>
              <a:rPr lang="en-US" sz="800" dirty="0">
                <a:solidFill>
                  <a:srgbClr val="000000"/>
                </a:solidFill>
              </a:rPr>
              <a:t>” (</a:t>
            </a:r>
            <a:r>
              <a:rPr lang="en-US" sz="800" dirty="0">
                <a:solidFill>
                  <a:srgbClr val="000000"/>
                </a:solidFill>
                <a:latin typeface="Arial"/>
              </a:rPr>
              <a:t>14 August 2025</a:t>
            </a:r>
            <a:r>
              <a:rPr lang="en-US" sz="800" dirty="0">
                <a:solidFill>
                  <a:srgbClr val="000000"/>
                </a:solidFill>
              </a:rPr>
              <a:t>).</a:t>
            </a:r>
          </a:p>
        </p:txBody>
      </p:sp>
      <p:sp>
        <p:nvSpPr>
          <p:cNvPr id="8" name="Rectangle 7">
            <a:extLst>
              <a:ext uri="{FF2B5EF4-FFF2-40B4-BE49-F238E27FC236}">
                <a16:creationId xmlns:a16="http://schemas.microsoft.com/office/drawing/2014/main" id="{B4B57EF7-921E-5CFA-5822-C81A4CEC0948}"/>
              </a:ext>
            </a:extLst>
          </p:cNvPr>
          <p:cNvSpPr/>
          <p:nvPr/>
        </p:nvSpPr>
        <p:spPr bwMode="gray">
          <a:xfrm>
            <a:off x="6096000" y="1554480"/>
            <a:ext cx="5638800" cy="4358639"/>
          </a:xfrm>
          <a:prstGeom prst="rect">
            <a:avLst/>
          </a:prstGeom>
          <a:solidFill>
            <a:srgbClr val="E3E8E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274320" bIns="137160" numCol="1" spcCol="0" rtlCol="0" fromWordArt="0" anchor="t" anchorCtr="0" forceAA="0" compatLnSpc="1">
            <a:prstTxWarp prst="textNoShape">
              <a:avLst/>
            </a:prstTxWarp>
            <a:noAutofit/>
          </a:bodyPr>
          <a:lstStyle/>
          <a:p>
            <a:pPr marL="0" indent="0">
              <a:spcBef>
                <a:spcPts val="600"/>
              </a:spcBef>
              <a:buNone/>
            </a:pPr>
            <a:r>
              <a:rPr lang="en-US" sz="1250" b="1" dirty="0">
                <a:solidFill>
                  <a:srgbClr val="000000"/>
                </a:solidFill>
              </a:rPr>
              <a:t>Observations</a:t>
            </a:r>
            <a:endParaRPr lang="en-US" sz="1250" dirty="0">
              <a:solidFill>
                <a:schemeClr val="tx1"/>
              </a:solidFill>
            </a:endParaRPr>
          </a:p>
          <a:p>
            <a:pPr fontAlgn="base">
              <a:spcBef>
                <a:spcPts val="600"/>
              </a:spcBef>
            </a:pPr>
            <a:r>
              <a:rPr lang="en-US" sz="1050" b="1" dirty="0">
                <a:solidFill>
                  <a:schemeClr val="tx1"/>
                </a:solidFill>
              </a:rPr>
              <a:t>IRA allowed sponsors without tax appetite to sell ITC to a third party, but direct transfer has disadvantages for the sponsor</a:t>
            </a:r>
            <a:r>
              <a:rPr lang="en-US" sz="1050" dirty="0">
                <a:solidFill>
                  <a:schemeClr val="tx1"/>
                </a:solidFill>
              </a:rPr>
              <a:t>.</a:t>
            </a:r>
            <a:r>
              <a:rPr lang="en-US" sz="1050" b="1" dirty="0">
                <a:solidFill>
                  <a:schemeClr val="tx1"/>
                </a:solidFill>
                <a:sym typeface="Wingdings" pitchFamily="2" charset="2"/>
              </a:rPr>
              <a:t> </a:t>
            </a:r>
          </a:p>
          <a:p>
            <a:pPr fontAlgn="base">
              <a:spcBef>
                <a:spcPts val="600"/>
              </a:spcBef>
            </a:pPr>
            <a:r>
              <a:rPr lang="en-US" sz="1050" dirty="0">
                <a:solidFill>
                  <a:schemeClr val="tx1"/>
                </a:solidFill>
              </a:rPr>
              <a:t>New hybrid structures, in addition to the traditional P-flip, inverted lease, and sale leasebacks, help address challenges.</a:t>
            </a:r>
          </a:p>
          <a:p>
            <a:pPr fontAlgn="base">
              <a:spcBef>
                <a:spcPts val="600"/>
              </a:spcBef>
            </a:pPr>
            <a:r>
              <a:rPr lang="en-US" sz="1050" b="1" dirty="0">
                <a:solidFill>
                  <a:schemeClr val="tx1"/>
                </a:solidFill>
              </a:rPr>
              <a:t>A solution to the chicken-and-egg problem: </a:t>
            </a:r>
          </a:p>
          <a:p>
            <a:pPr lvl="1" fontAlgn="base"/>
            <a:r>
              <a:rPr lang="en-US" sz="850" dirty="0">
                <a:solidFill>
                  <a:schemeClr val="tx1"/>
                </a:solidFill>
              </a:rPr>
              <a:t>Elegant solution to various risks that plague development (EPC, off-take, and financing), increasing project value &amp; viability through decreased risk premium &amp; debt load.</a:t>
            </a:r>
          </a:p>
          <a:p>
            <a:pPr lvl="1" fontAlgn="base"/>
            <a:r>
              <a:rPr lang="en-US" sz="850" dirty="0">
                <a:solidFill>
                  <a:schemeClr val="tx1"/>
                </a:solidFill>
              </a:rPr>
              <a:t>Tax appetite prompts a tax equity check which help assure lenders and secures construction financing, positively (albeit indirectly) impacting a project viability.</a:t>
            </a:r>
          </a:p>
          <a:p>
            <a:pPr fontAlgn="base"/>
            <a:r>
              <a:rPr lang="en-US" sz="1050" b="1" u="sng" dirty="0">
                <a:solidFill>
                  <a:schemeClr val="tx1"/>
                </a:solidFill>
              </a:rPr>
              <a:t>Transferability’s </a:t>
            </a:r>
            <a:r>
              <a:rPr lang="en-US" sz="1050" b="1" u="sng" dirty="0">
                <a:solidFill>
                  <a:schemeClr val="tx1"/>
                </a:solidFill>
                <a:sym typeface="Wingdings" pitchFamily="2" charset="2"/>
              </a:rPr>
              <a:t>value to sponsors: </a:t>
            </a:r>
          </a:p>
          <a:p>
            <a:pPr lvl="1" fontAlgn="base"/>
            <a:r>
              <a:rPr lang="en-US" sz="850" b="1" dirty="0">
                <a:solidFill>
                  <a:schemeClr val="tx1"/>
                </a:solidFill>
                <a:sym typeface="Wingdings" pitchFamily="2" charset="2"/>
              </a:rPr>
              <a:t>Lowers sponsor’s aversion to construction risk</a:t>
            </a:r>
            <a:r>
              <a:rPr lang="en-US" sz="850" dirty="0">
                <a:solidFill>
                  <a:schemeClr val="tx1"/>
                </a:solidFill>
                <a:sym typeface="Wingdings" pitchFamily="2" charset="2"/>
              </a:rPr>
              <a:t>, who will </a:t>
            </a:r>
            <a:r>
              <a:rPr lang="en-US" sz="850" b="1" dirty="0">
                <a:solidFill>
                  <a:schemeClr val="tx1"/>
                </a:solidFill>
              </a:rPr>
              <a:t>fund a large portion of the </a:t>
            </a:r>
            <a:r>
              <a:rPr lang="en-US" sz="850" b="1" dirty="0" err="1">
                <a:solidFill>
                  <a:schemeClr val="tx1"/>
                </a:solidFill>
              </a:rPr>
              <a:t>CapEx</a:t>
            </a:r>
            <a:r>
              <a:rPr lang="en-US" sz="850" b="1" dirty="0">
                <a:solidFill>
                  <a:schemeClr val="tx1"/>
                </a:solidFill>
              </a:rPr>
              <a:t> </a:t>
            </a:r>
            <a:r>
              <a:rPr lang="en-US" sz="850" dirty="0">
                <a:solidFill>
                  <a:schemeClr val="tx1"/>
                </a:solidFill>
              </a:rPr>
              <a:t>of the project, but demand </a:t>
            </a:r>
            <a:r>
              <a:rPr lang="en-US" sz="850" b="1" dirty="0">
                <a:solidFill>
                  <a:schemeClr val="tx1"/>
                </a:solidFill>
              </a:rPr>
              <a:t>seniority</a:t>
            </a:r>
            <a:r>
              <a:rPr lang="en-US" sz="850" dirty="0">
                <a:solidFill>
                  <a:schemeClr val="tx1"/>
                </a:solidFill>
              </a:rPr>
              <a:t> under the pre-negotiated cash-flow waterfall.</a:t>
            </a:r>
          </a:p>
          <a:p>
            <a:pPr lvl="1" fontAlgn="base"/>
            <a:r>
              <a:rPr lang="en-US" sz="850" dirty="0">
                <a:solidFill>
                  <a:schemeClr val="tx1"/>
                </a:solidFill>
              </a:rPr>
              <a:t>Taxpayers who claim the business solar ITC could use an accelerated depreciation schedule (MACRS curve), which allows for a greater depreciation expense in the early years of the life of an asset, reducing tax liabilities; full tax basis — half the ITC depreciated over a five-year schedule using a half-year convention.</a:t>
            </a:r>
            <a:endParaRPr lang="en-US" sz="850" b="1" dirty="0">
              <a:solidFill>
                <a:schemeClr val="tx1"/>
              </a:solidFill>
            </a:endParaRPr>
          </a:p>
          <a:p>
            <a:pPr fontAlgn="base"/>
            <a:r>
              <a:rPr lang="en-US" sz="1050" b="1" u="sng" dirty="0">
                <a:solidFill>
                  <a:schemeClr val="tx1"/>
                </a:solidFill>
              </a:rPr>
              <a:t>Transferability’s value to developers: </a:t>
            </a:r>
          </a:p>
          <a:p>
            <a:pPr lvl="1" fontAlgn="base"/>
            <a:r>
              <a:rPr lang="en-US" sz="850" b="1" dirty="0">
                <a:solidFill>
                  <a:schemeClr val="tx1"/>
                </a:solidFill>
              </a:rPr>
              <a:t>Long-term commitment </a:t>
            </a:r>
            <a:r>
              <a:rPr lang="en-US" sz="850" dirty="0">
                <a:solidFill>
                  <a:schemeClr val="tx1"/>
                </a:solidFill>
              </a:rPr>
              <a:t>helps </a:t>
            </a:r>
            <a:r>
              <a:rPr lang="en-US" sz="850" b="1" dirty="0">
                <a:solidFill>
                  <a:schemeClr val="tx1"/>
                </a:solidFill>
              </a:rPr>
              <a:t>raise construction finance</a:t>
            </a:r>
            <a:r>
              <a:rPr lang="en-US" sz="850" dirty="0">
                <a:solidFill>
                  <a:schemeClr val="tx1"/>
                </a:solidFill>
              </a:rPr>
              <a:t> and facilitate entrance of </a:t>
            </a:r>
            <a:r>
              <a:rPr lang="en-US" sz="850" b="1" dirty="0">
                <a:solidFill>
                  <a:schemeClr val="tx1"/>
                </a:solidFill>
              </a:rPr>
              <a:t>large buyers</a:t>
            </a:r>
            <a:r>
              <a:rPr lang="en-US" sz="850" dirty="0">
                <a:solidFill>
                  <a:schemeClr val="tx1"/>
                </a:solidFill>
              </a:rPr>
              <a:t>.</a:t>
            </a:r>
          </a:p>
          <a:p>
            <a:pPr lvl="1" fontAlgn="base"/>
            <a:r>
              <a:rPr lang="en-US" sz="850" dirty="0">
                <a:solidFill>
                  <a:schemeClr val="tx1"/>
                </a:solidFill>
              </a:rPr>
              <a:t>Transferability rule </a:t>
            </a:r>
            <a:r>
              <a:rPr lang="en-US" sz="850" b="1" dirty="0">
                <a:solidFill>
                  <a:schemeClr val="tx1"/>
                </a:solidFill>
              </a:rPr>
              <a:t>diffuses this problem </a:t>
            </a:r>
            <a:r>
              <a:rPr lang="en-US" sz="850" dirty="0">
                <a:solidFill>
                  <a:schemeClr val="tx1"/>
                </a:solidFill>
              </a:rPr>
              <a:t>because construction lenders will underwrite loans </a:t>
            </a:r>
            <a:r>
              <a:rPr lang="en-US" sz="850" b="1" dirty="0">
                <a:solidFill>
                  <a:schemeClr val="tx1"/>
                </a:solidFill>
              </a:rPr>
              <a:t>without a hard tax equity commitment</a:t>
            </a:r>
            <a:r>
              <a:rPr lang="en-US" sz="850" dirty="0">
                <a:solidFill>
                  <a:schemeClr val="tx1"/>
                </a:solidFill>
              </a:rPr>
              <a:t> with a more liquid, simpler tax equity market.</a:t>
            </a:r>
          </a:p>
        </p:txBody>
      </p:sp>
      <p:graphicFrame>
        <p:nvGraphicFramePr>
          <p:cNvPr id="3" name="Table 2">
            <a:extLst>
              <a:ext uri="{FF2B5EF4-FFF2-40B4-BE49-F238E27FC236}">
                <a16:creationId xmlns:a16="http://schemas.microsoft.com/office/drawing/2014/main" id="{5D7C5742-4146-C5A4-9950-C98DA7A74C82}"/>
              </a:ext>
            </a:extLst>
          </p:cNvPr>
          <p:cNvGraphicFramePr>
            <a:graphicFrameLocks noGrp="1"/>
          </p:cNvGraphicFramePr>
          <p:nvPr>
            <p:extLst>
              <p:ext uri="{D42A27DB-BD31-4B8C-83A1-F6EECF244321}">
                <p14:modId xmlns:p14="http://schemas.microsoft.com/office/powerpoint/2010/main" val="627208849"/>
              </p:ext>
            </p:extLst>
          </p:nvPr>
        </p:nvGraphicFramePr>
        <p:xfrm>
          <a:off x="339766" y="2276837"/>
          <a:ext cx="5498325" cy="3896718"/>
        </p:xfrm>
        <a:graphic>
          <a:graphicData uri="http://schemas.openxmlformats.org/drawingml/2006/table">
            <a:tbl>
              <a:tblPr firstRow="1" bandRow="1">
                <a:tableStyleId>{7E9639D4-E3E2-4D34-9284-5A2195B3D0D7}</a:tableStyleId>
              </a:tblPr>
              <a:tblGrid>
                <a:gridCol w="1714604">
                  <a:extLst>
                    <a:ext uri="{9D8B030D-6E8A-4147-A177-3AD203B41FA5}">
                      <a16:colId xmlns:a16="http://schemas.microsoft.com/office/drawing/2014/main" val="4005098032"/>
                    </a:ext>
                  </a:extLst>
                </a:gridCol>
                <a:gridCol w="3783721">
                  <a:extLst>
                    <a:ext uri="{9D8B030D-6E8A-4147-A177-3AD203B41FA5}">
                      <a16:colId xmlns:a16="http://schemas.microsoft.com/office/drawing/2014/main" val="696471598"/>
                    </a:ext>
                  </a:extLst>
                </a:gridCol>
              </a:tblGrid>
              <a:tr h="242031">
                <a:tc gridSpan="2">
                  <a:txBody>
                    <a:bodyPr/>
                    <a:lstStyle/>
                    <a:p>
                      <a:pPr marL="0" indent="0">
                        <a:buNone/>
                      </a:pPr>
                      <a:r>
                        <a:rPr lang="en-US" sz="1000" b="1"/>
                        <a:t>Factors that favor using direct transferability</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1"/>
                    </a:solidFill>
                  </a:tcPr>
                </a:tc>
                <a:tc hMerge="1">
                  <a:txBody>
                    <a:bodyPr/>
                    <a:lstStyle/>
                    <a:p>
                      <a:endParaRPr lang="en-US"/>
                    </a:p>
                  </a:txBody>
                  <a:tcPr/>
                </a:tc>
                <a:extLst>
                  <a:ext uri="{0D108BD9-81ED-4DB2-BD59-A6C34878D82A}">
                    <a16:rowId xmlns:a16="http://schemas.microsoft.com/office/drawing/2014/main" val="3222964154"/>
                  </a:ext>
                </a:extLst>
              </a:tr>
              <a:tr h="544569">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000" b="1"/>
                        <a:t>Loan proceeds</a:t>
                      </a:r>
                    </a:p>
                  </a:txBody>
                  <a:tcPr>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000"/>
                        <a:t>Debt is “front” leverage, sized against more cash flow; less subordination and no forbearance, reduced interest rate and DSCR </a:t>
                      </a:r>
                      <a:r>
                        <a:rPr lang="en-US" sz="1000">
                          <a:sym typeface="Wingdings" pitchFamily="2" charset="2"/>
                        </a:rPr>
                        <a:t> WACC </a:t>
                      </a:r>
                      <a:r>
                        <a:rPr lang="en-US" sz="1000" b="1"/>
                        <a:t>↓</a:t>
                      </a:r>
                    </a:p>
                  </a:txBody>
                  <a:tcPr>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no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142805116"/>
                  </a:ext>
                </a:extLst>
              </a:tr>
              <a:tr h="393300">
                <a:tc>
                  <a:txBody>
                    <a:bodyPr/>
                    <a:lstStyle/>
                    <a:p>
                      <a:pPr marL="0" marR="0" indent="0" algn="l" defTabSz="711200" rtl="0" eaLnBrk="1" fontAlgn="auto" latinLnBrk="0" hangingPunct="1">
                        <a:lnSpc>
                          <a:spcPct val="100000"/>
                        </a:lnSpc>
                        <a:spcBef>
                          <a:spcPts val="1200"/>
                        </a:spcBef>
                        <a:spcAft>
                          <a:spcPts val="0"/>
                        </a:spcAft>
                        <a:buClrTx/>
                        <a:buSzTx/>
                        <a:buFontTx/>
                        <a:buNone/>
                        <a:tabLst/>
                        <a:defRPr/>
                      </a:pPr>
                      <a:r>
                        <a:rPr lang="en-US" sz="1000" b="1"/>
                        <a:t>Equity proceeds from cash flow ↑</a:t>
                      </a:r>
                    </a:p>
                  </a:txBody>
                  <a:tcPr>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indent="0">
                        <a:buNone/>
                      </a:pPr>
                      <a:r>
                        <a:rPr lang="en-US" sz="1000"/>
                        <a:t>Without tax investor cash allocation, more cash for equity buyer to value</a:t>
                      </a:r>
                      <a:endParaRPr lang="en-US" sz="1000" b="1"/>
                    </a:p>
                  </a:txBody>
                  <a:tcPr>
                    <a:lnL w="12700" cap="flat" cmpd="sng" algn="ctr">
                      <a:solidFill>
                        <a:schemeClr val="tx1"/>
                      </a:solidFill>
                      <a:prstDash val="solid"/>
                      <a:round/>
                      <a:headEnd type="none" w="med" len="med"/>
                      <a:tailEnd type="none" w="med" len="med"/>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216507197"/>
                  </a:ext>
                </a:extLst>
              </a:tr>
              <a:tr h="393300">
                <a:tc>
                  <a:txBody>
                    <a:bodyPr/>
                    <a:lstStyle/>
                    <a:p>
                      <a:pPr marL="0" marR="0" indent="0" algn="l" defTabSz="711200" rtl="0" eaLnBrk="1" fontAlgn="auto" latinLnBrk="0" hangingPunct="1">
                        <a:lnSpc>
                          <a:spcPct val="100000"/>
                        </a:lnSpc>
                        <a:spcBef>
                          <a:spcPts val="1200"/>
                        </a:spcBef>
                        <a:spcAft>
                          <a:spcPts val="0"/>
                        </a:spcAft>
                        <a:buClrTx/>
                        <a:buSzTx/>
                        <a:buFontTx/>
                        <a:buNone/>
                        <a:tabLst/>
                        <a:defRPr/>
                      </a:pPr>
                      <a:r>
                        <a:rPr lang="en-US" sz="1000" b="1"/>
                        <a:t>Equity proceeds from target return ↓</a:t>
                      </a:r>
                    </a:p>
                  </a:txBody>
                  <a:tcPr>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indent="0">
                        <a:buNone/>
                      </a:pPr>
                      <a:r>
                        <a:rPr lang="en-US" sz="1000"/>
                        <a:t>Simpler structure with less subordination and bigger check size </a:t>
                      </a:r>
                      <a:r>
                        <a:rPr lang="en-US" sz="1000">
                          <a:sym typeface="Wingdings" pitchFamily="2" charset="2"/>
                        </a:rPr>
                        <a:t> </a:t>
                      </a:r>
                      <a:r>
                        <a:rPr lang="en-US" sz="1000"/>
                        <a:t>equity returns will compress further</a:t>
                      </a:r>
                      <a:endParaRPr lang="en-US" sz="1000" b="1"/>
                    </a:p>
                  </a:txBody>
                  <a:tcPr>
                    <a:lnL w="12700" cap="flat" cmpd="sng" algn="ctr">
                      <a:solidFill>
                        <a:schemeClr val="tx1"/>
                      </a:solidFill>
                      <a:prstDash val="solid"/>
                      <a:round/>
                      <a:headEnd type="none" w="med" len="med"/>
                      <a:tailEnd type="none" w="med" len="med"/>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49347228"/>
                  </a:ext>
                </a:extLst>
              </a:tr>
              <a:tr h="393300">
                <a:tc>
                  <a:txBody>
                    <a:bodyPr/>
                    <a:lstStyle/>
                    <a:p>
                      <a:pPr marL="0" marR="0" indent="0" algn="l" defTabSz="711200" rtl="0" eaLnBrk="1" fontAlgn="auto" latinLnBrk="0" hangingPunct="1">
                        <a:lnSpc>
                          <a:spcPct val="100000"/>
                        </a:lnSpc>
                        <a:spcBef>
                          <a:spcPts val="1200"/>
                        </a:spcBef>
                        <a:spcAft>
                          <a:spcPts val="0"/>
                        </a:spcAft>
                        <a:buClrTx/>
                        <a:buSzTx/>
                        <a:buFontTx/>
                        <a:buNone/>
                        <a:tabLst/>
                        <a:defRPr/>
                      </a:pPr>
                      <a:r>
                        <a:rPr lang="en-US" sz="1000" b="1"/>
                        <a:t>Soft costs ↓</a:t>
                      </a:r>
                    </a:p>
                  </a:txBody>
                  <a:tcPr>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indent="0">
                        <a:buNone/>
                      </a:pPr>
                      <a:r>
                        <a:rPr lang="en-US" sz="1000"/>
                        <a:t>Eliminates or reduces legal-, independent engineer-, insurance consultant-related costs</a:t>
                      </a:r>
                      <a:endParaRPr lang="en-US" sz="1000" b="1"/>
                    </a:p>
                  </a:txBody>
                  <a:tcPr>
                    <a:lnL w="12700" cap="flat" cmpd="sng" algn="ctr">
                      <a:solidFill>
                        <a:schemeClr val="tx1"/>
                      </a:solidFill>
                      <a:prstDash val="solid"/>
                      <a:round/>
                      <a:headEnd type="none" w="med" len="med"/>
                      <a:tailEnd type="none" w="med" len="med"/>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389448771"/>
                  </a:ext>
                </a:extLst>
              </a:tr>
              <a:tr h="393300">
                <a:tc>
                  <a:txBody>
                    <a:bodyPr/>
                    <a:lstStyle/>
                    <a:p>
                      <a:pPr marL="0" indent="0">
                        <a:buNone/>
                      </a:pPr>
                      <a:r>
                        <a:rPr lang="en-US" sz="1000" b="1"/>
                        <a:t>No tax investor buyout</a:t>
                      </a:r>
                    </a:p>
                  </a:txBody>
                  <a:tcPr>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indent="0">
                        <a:buNone/>
                      </a:pPr>
                      <a:r>
                        <a:rPr lang="en-US" sz="1000"/>
                        <a:t>Eliminates uncertainty of cash equity to make assumptions about details around buyouts in 5 to 10 years </a:t>
                      </a:r>
                      <a:endParaRPr lang="en-US" sz="1000" b="1"/>
                    </a:p>
                  </a:txBody>
                  <a:tcPr>
                    <a:lnL w="12700" cap="flat" cmpd="sng" algn="ctr">
                      <a:solidFill>
                        <a:schemeClr val="tx1"/>
                      </a:solidFill>
                      <a:prstDash val="solid"/>
                      <a:round/>
                      <a:headEnd type="none" w="med" len="med"/>
                      <a:tailEnd type="none" w="med" len="med"/>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153206238"/>
                  </a:ext>
                </a:extLst>
              </a:tr>
              <a:tr h="242031">
                <a:tc gridSpan="2">
                  <a:txBody>
                    <a:bodyPr/>
                    <a:lstStyle/>
                    <a:p>
                      <a:pPr marL="0" indent="0">
                        <a:buNone/>
                      </a:pPr>
                      <a:r>
                        <a:rPr lang="en-US" sz="1000" b="1">
                          <a:solidFill>
                            <a:schemeClr val="bg1"/>
                          </a:solidFill>
                        </a:rPr>
                        <a:t>Factors that favor sticking to full tax equity structures</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5"/>
                    </a:solidFill>
                  </a:tcPr>
                </a:tc>
                <a:tc hMerge="1">
                  <a:txBody>
                    <a:bodyPr/>
                    <a:lstStyle/>
                    <a:p>
                      <a:endParaRPr lang="en-US"/>
                    </a:p>
                  </a:txBody>
                  <a:tcPr/>
                </a:tc>
                <a:extLst>
                  <a:ext uri="{0D108BD9-81ED-4DB2-BD59-A6C34878D82A}">
                    <a16:rowId xmlns:a16="http://schemas.microsoft.com/office/drawing/2014/main" val="995419017"/>
                  </a:ext>
                </a:extLst>
              </a:tr>
              <a:tr h="393300">
                <a:tc>
                  <a:txBody>
                    <a:bodyPr/>
                    <a:lstStyle/>
                    <a:p>
                      <a:pPr marL="0" indent="0">
                        <a:buNone/>
                      </a:pPr>
                      <a:r>
                        <a:rPr lang="en-US" sz="1000" b="1"/>
                        <a:t>Credits purchased at discount</a:t>
                      </a:r>
                    </a:p>
                  </a:txBody>
                  <a:tcPr>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indent="0">
                        <a:buNone/>
                      </a:pPr>
                      <a:r>
                        <a:rPr lang="en-US" sz="1000"/>
                        <a:t>Transferrable credits often sold at discount (95 on the dollar)</a:t>
                      </a:r>
                      <a:endParaRPr lang="en-US" sz="1000" b="1"/>
                    </a:p>
                  </a:txBody>
                  <a:tcPr>
                    <a:lnL w="12700" cap="flat" cmpd="sng" algn="ctr">
                      <a:solidFill>
                        <a:schemeClr val="tx1"/>
                      </a:solidFill>
                      <a:prstDash val="solid"/>
                      <a:round/>
                      <a:headEnd type="none" w="med" len="med"/>
                      <a:tailEnd type="none" w="med" len="med"/>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669942356"/>
                  </a:ext>
                </a:extLst>
              </a:tr>
              <a:tr h="393300">
                <a:tc>
                  <a:txBody>
                    <a:bodyPr/>
                    <a:lstStyle/>
                    <a:p>
                      <a:pPr marL="0" indent="0">
                        <a:buNone/>
                      </a:pPr>
                      <a:r>
                        <a:rPr lang="en-US" sz="1000" b="1"/>
                        <a:t>Accelerated depreciation</a:t>
                      </a:r>
                    </a:p>
                  </a:txBody>
                  <a:tcPr>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indent="0">
                        <a:buNone/>
                      </a:pPr>
                      <a:r>
                        <a:rPr lang="en-US" sz="1000"/>
                        <a:t>Value of MACRS/bonus depreciation and the TVM of avoided taxes is lost</a:t>
                      </a:r>
                      <a:endParaRPr lang="en-US" sz="1000" b="1"/>
                    </a:p>
                  </a:txBody>
                  <a:tcPr>
                    <a:lnL w="12700" cap="flat" cmpd="sng" algn="ctr">
                      <a:solidFill>
                        <a:schemeClr val="tx1"/>
                      </a:solidFill>
                      <a:prstDash val="solid"/>
                      <a:round/>
                      <a:headEnd type="none" w="med" len="med"/>
                      <a:tailEnd type="none" w="med" len="med"/>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058318212"/>
                  </a:ext>
                </a:extLst>
              </a:tr>
              <a:tr h="242031">
                <a:tc>
                  <a:txBody>
                    <a:bodyPr/>
                    <a:lstStyle/>
                    <a:p>
                      <a:pPr marL="0" marR="0" indent="0" algn="l" defTabSz="711200" rtl="0" eaLnBrk="1" fontAlgn="auto" latinLnBrk="0" hangingPunct="1">
                        <a:lnSpc>
                          <a:spcPct val="100000"/>
                        </a:lnSpc>
                        <a:spcBef>
                          <a:spcPts val="1200"/>
                        </a:spcBef>
                        <a:spcAft>
                          <a:spcPts val="0"/>
                        </a:spcAft>
                        <a:buClrTx/>
                        <a:buSzTx/>
                        <a:buFontTx/>
                        <a:buNone/>
                        <a:tabLst/>
                        <a:defRPr/>
                      </a:pPr>
                      <a:r>
                        <a:rPr lang="en-US" sz="1000" b="1"/>
                        <a:t>Basis step-up (↑)</a:t>
                      </a:r>
                    </a:p>
                  </a:txBody>
                  <a:tcPr>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indent="0">
                        <a:buNone/>
                      </a:pPr>
                      <a:r>
                        <a:rPr lang="en-US" sz="1000"/>
                        <a:t>Opportunity to step-up ITC basis in SLB/LPT</a:t>
                      </a:r>
                      <a:endParaRPr lang="en-US" sz="1000" b="1"/>
                    </a:p>
                  </a:txBody>
                  <a:tcPr>
                    <a:lnL w="12700" cap="flat" cmpd="sng" algn="ctr">
                      <a:solidFill>
                        <a:schemeClr val="tx1"/>
                      </a:solidFill>
                      <a:prstDash val="solid"/>
                      <a:round/>
                      <a:headEnd type="none" w="med" len="med"/>
                      <a:tailEnd type="none" w="med" len="med"/>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439869697"/>
                  </a:ext>
                </a:extLst>
              </a:tr>
              <a:tr h="239118">
                <a:tc gridSpan="2">
                  <a:txBody>
                    <a:bodyPr/>
                    <a:lstStyle/>
                    <a:p>
                      <a:pPr marL="0" marR="0" indent="0" algn="l" defTabSz="711200" rtl="0" eaLnBrk="1" fontAlgn="auto" latinLnBrk="0" hangingPunct="1">
                        <a:lnSpc>
                          <a:spcPct val="100000"/>
                        </a:lnSpc>
                        <a:spcBef>
                          <a:spcPts val="1200"/>
                        </a:spcBef>
                        <a:spcAft>
                          <a:spcPts val="0"/>
                        </a:spcAft>
                        <a:buClrTx/>
                        <a:buSzTx/>
                        <a:buFontTx/>
                        <a:buNone/>
                        <a:tabLst/>
                        <a:defRPr/>
                      </a:pPr>
                      <a:r>
                        <a:rPr lang="en-US" sz="900" b="1" dirty="0">
                          <a:solidFill>
                            <a:srgbClr val="FFFF00"/>
                          </a:solidFill>
                        </a:rPr>
                        <a:t>Q: </a:t>
                      </a:r>
                      <a:r>
                        <a:rPr lang="en-US" sz="900" b="1" dirty="0">
                          <a:solidFill>
                            <a:schemeClr val="accent5">
                              <a:lumMod val="20000"/>
                              <a:lumOff val="80000"/>
                            </a:schemeClr>
                          </a:solidFill>
                        </a:rPr>
                        <a:t>Avoided soft costs + lower WACC </a:t>
                      </a:r>
                      <a:r>
                        <a:rPr lang="en-US" sz="900" b="1" dirty="0">
                          <a:solidFill>
                            <a:srgbClr val="FFFF00"/>
                          </a:solidFill>
                        </a:rPr>
                        <a:t>&gt;</a:t>
                      </a:r>
                      <a:r>
                        <a:rPr lang="en-US" sz="900" b="1" dirty="0">
                          <a:solidFill>
                            <a:schemeClr val="bg1"/>
                          </a:solidFill>
                        </a:rPr>
                        <a:t> </a:t>
                      </a:r>
                      <a:r>
                        <a:rPr lang="en-US" sz="900" b="1" dirty="0">
                          <a:solidFill>
                            <a:schemeClr val="accent2">
                              <a:lumMod val="10000"/>
                              <a:lumOff val="90000"/>
                            </a:schemeClr>
                          </a:solidFill>
                        </a:rPr>
                        <a:t>ITC buyer discount + lost MACRS + basis step-up value</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tx1"/>
                    </a:solidFill>
                  </a:tcPr>
                </a:tc>
                <a:tc hMerge="1">
                  <a:txBody>
                    <a:bodyPr/>
                    <a:lstStyle/>
                    <a:p>
                      <a:pPr marL="0" indent="0">
                        <a:buNone/>
                      </a:pPr>
                      <a:endParaRPr lang="en-US" sz="1000" b="1"/>
                    </a:p>
                  </a:txBody>
                  <a:tcPr>
                    <a:lnL w="12700" cap="flat" cmpd="sng" algn="ctr">
                      <a:noFill/>
                      <a:prstDash val="solid"/>
                      <a:round/>
                      <a:headEnd type="none" w="med" len="med"/>
                      <a:tailEnd type="none" w="med" len="med"/>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553541885"/>
                  </a:ext>
                </a:extLst>
              </a:tr>
            </a:tbl>
          </a:graphicData>
        </a:graphic>
      </p:graphicFrame>
      <p:grpSp>
        <p:nvGrpSpPr>
          <p:cNvPr id="28" name="btfpColumnHeaderBox273947">
            <a:extLst>
              <a:ext uri="{FF2B5EF4-FFF2-40B4-BE49-F238E27FC236}">
                <a16:creationId xmlns:a16="http://schemas.microsoft.com/office/drawing/2014/main" id="{CB888E53-5192-BE5A-5F46-33DE4B9551B0}"/>
              </a:ext>
            </a:extLst>
          </p:cNvPr>
          <p:cNvGrpSpPr/>
          <p:nvPr>
            <p:custDataLst>
              <p:tags r:id="rId4"/>
            </p:custDataLst>
          </p:nvPr>
        </p:nvGrpSpPr>
        <p:grpSpPr>
          <a:xfrm>
            <a:off x="329184" y="1554480"/>
            <a:ext cx="5508907" cy="503663"/>
            <a:chOff x="300649" y="1011930"/>
            <a:chExt cx="15382803" cy="503663"/>
          </a:xfrm>
        </p:grpSpPr>
        <p:sp>
          <p:nvSpPr>
            <p:cNvPr id="29" name="btfpColumnHeaderBoxText273947">
              <a:extLst>
                <a:ext uri="{FF2B5EF4-FFF2-40B4-BE49-F238E27FC236}">
                  <a16:creationId xmlns:a16="http://schemas.microsoft.com/office/drawing/2014/main" id="{5D45EDE4-8202-B061-37B3-F21C52E798E0}"/>
                </a:ext>
              </a:extLst>
            </p:cNvPr>
            <p:cNvSpPr txBox="1"/>
            <p:nvPr/>
          </p:nvSpPr>
          <p:spPr bwMode="gray">
            <a:xfrm>
              <a:off x="300649" y="1011930"/>
              <a:ext cx="15353252" cy="503663"/>
            </a:xfrm>
            <a:prstGeom prst="rect">
              <a:avLst/>
            </a:prstGeom>
            <a:noFill/>
          </p:spPr>
          <p:txBody>
            <a:bodyPr vert="horz" wrap="square" lIns="36036" tIns="36036" rIns="36036" bIns="36036" rtlCol="0" anchor="b">
              <a:spAutoFit/>
            </a:bodyPr>
            <a:lstStyle/>
            <a:p>
              <a:pPr marL="0" indent="0">
                <a:spcBef>
                  <a:spcPts val="0"/>
                </a:spcBef>
                <a:buNone/>
              </a:pPr>
              <a:r>
                <a:rPr lang="en-US" sz="1400" b="1" dirty="0">
                  <a:solidFill>
                    <a:srgbClr val="000000"/>
                  </a:solidFill>
                </a:rPr>
                <a:t>Direct transfer reduces uncertainties, but tax equity structure could still be valuable to capture depreciation and basis step-up</a:t>
              </a:r>
            </a:p>
          </p:txBody>
        </p:sp>
        <p:cxnSp>
          <p:nvCxnSpPr>
            <p:cNvPr id="30" name="btfpColumnHeaderBoxLine273947">
              <a:extLst>
                <a:ext uri="{FF2B5EF4-FFF2-40B4-BE49-F238E27FC236}">
                  <a16:creationId xmlns:a16="http://schemas.microsoft.com/office/drawing/2014/main" id="{C6605C27-0E50-61CF-98B6-AB2D1A0695F2}"/>
                </a:ext>
              </a:extLst>
            </p:cNvPr>
            <p:cNvCxnSpPr/>
            <p:nvPr/>
          </p:nvCxnSpPr>
          <p:spPr bwMode="gray">
            <a:xfrm>
              <a:off x="330200" y="1515345"/>
              <a:ext cx="15353252"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1F0EF1DB-F441-82B5-346E-8886A2943294}"/>
              </a:ext>
            </a:extLst>
          </p:cNvPr>
          <p:cNvSpPr txBox="1"/>
          <p:nvPr/>
        </p:nvSpPr>
        <p:spPr bwMode="gray">
          <a:xfrm>
            <a:off x="0" y="-9665"/>
            <a:ext cx="2560320" cy="318924"/>
          </a:xfrm>
          <a:prstGeom prst="rect">
            <a:avLst/>
          </a:prstGeom>
          <a:solidFill>
            <a:schemeClr val="bg2">
              <a:lumMod val="60000"/>
              <a:lumOff val="40000"/>
            </a:schemeClr>
          </a:solid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United States</a:t>
            </a:r>
          </a:p>
        </p:txBody>
      </p:sp>
    </p:spTree>
    <p:custDataLst>
      <p:tags r:id="rId1"/>
    </p:custDataLst>
    <p:extLst>
      <p:ext uri="{BB962C8B-B14F-4D97-AF65-F5344CB8AC3E}">
        <p14:creationId xmlns:p14="http://schemas.microsoft.com/office/powerpoint/2010/main" val="31475254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664848E-3204-7AC4-230A-A86C54A7C336}"/>
              </a:ext>
            </a:extLst>
          </p:cNvPr>
          <p:cNvGraphicFramePr>
            <a:graphicFrameLocks/>
          </p:cNvGraphicFramePr>
          <p:nvPr>
            <p:custDataLst>
              <p:tags r:id="rId1"/>
            </p:custDataLst>
            <p:extLst>
              <p:ext uri="{D42A27DB-BD31-4B8C-83A1-F6EECF244321}">
                <p14:modId xmlns:p14="http://schemas.microsoft.com/office/powerpoint/2010/main" val="255084817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think-cell data - do not delete" hidden="1">
                        <a:extLst>
                          <a:ext uri="{FF2B5EF4-FFF2-40B4-BE49-F238E27FC236}">
                            <a16:creationId xmlns:a16="http://schemas.microsoft.com/office/drawing/2014/main" id="{5664848E-3204-7AC4-230A-A86C54A7C336}"/>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E7B40E6-572E-64C2-26E1-7EDF193FCE06}"/>
              </a:ext>
            </a:extLst>
          </p:cNvPr>
          <p:cNvSpPr>
            <a:spLocks noGrp="1"/>
          </p:cNvSpPr>
          <p:nvPr>
            <p:ph type="title"/>
          </p:nvPr>
        </p:nvSpPr>
        <p:spPr/>
        <p:txBody>
          <a:bodyPr vert="horz">
            <a:noAutofit/>
          </a:bodyPr>
          <a:lstStyle/>
          <a:p>
            <a:r>
              <a:rPr lang="en-US" dirty="0"/>
              <a:t>Adders over next 10 to 12 years aimed to boost domestic content and labor and increase deployment in low-income areas</a:t>
            </a:r>
          </a:p>
        </p:txBody>
      </p:sp>
      <p:sp>
        <p:nvSpPr>
          <p:cNvPr id="244" name="TextBox 243">
            <a:extLst>
              <a:ext uri="{FF2B5EF4-FFF2-40B4-BE49-F238E27FC236}">
                <a16:creationId xmlns:a16="http://schemas.microsoft.com/office/drawing/2014/main" id="{E45283CA-4955-19B4-47A3-3FC528BA17A7}"/>
              </a:ext>
            </a:extLst>
          </p:cNvPr>
          <p:cNvSpPr txBox="1"/>
          <p:nvPr/>
        </p:nvSpPr>
        <p:spPr bwMode="gray">
          <a:xfrm>
            <a:off x="481263" y="6343048"/>
            <a:ext cx="72768" cy="318924"/>
          </a:xfrm>
          <a:prstGeom prst="rect">
            <a:avLst/>
          </a:prstGeom>
          <a:noFill/>
        </p:spPr>
        <p:txBody>
          <a:bodyPr wrap="none" lIns="36000" tIns="36000" rIns="36000" bIns="36000" rtlCol="0">
            <a:spAutoFit/>
          </a:bodyPr>
          <a:lstStyle/>
          <a:p>
            <a:pPr marL="0" indent="0">
              <a:buNone/>
            </a:pPr>
            <a:endParaRPr lang="en-US" sz="1600"/>
          </a:p>
        </p:txBody>
      </p:sp>
      <p:sp>
        <p:nvSpPr>
          <p:cNvPr id="3" name="TextBox 2">
            <a:extLst>
              <a:ext uri="{FF2B5EF4-FFF2-40B4-BE49-F238E27FC236}">
                <a16:creationId xmlns:a16="http://schemas.microsoft.com/office/drawing/2014/main" id="{BC72A681-6966-D8EE-B82E-134DCD628798}"/>
              </a:ext>
            </a:extLst>
          </p:cNvPr>
          <p:cNvSpPr txBox="1"/>
          <p:nvPr/>
        </p:nvSpPr>
        <p:spPr>
          <a:xfrm>
            <a:off x="329184" y="6300216"/>
            <a:ext cx="9144000" cy="507831"/>
          </a:xfrm>
          <a:prstGeom prst="rect">
            <a:avLst/>
          </a:prstGeom>
          <a:noFill/>
        </p:spPr>
        <p:txBody>
          <a:bodyPr wrap="square" lIns="0" tIns="0" rIns="91440" bIns="0" rtlCol="0" anchor="t">
            <a:spAutoFit/>
          </a:bodyPr>
          <a:lstStyle/>
          <a:p>
            <a:pPr marL="0" indent="0" algn="l" rtl="0" fontAlgn="ctr">
              <a:spcBef>
                <a:spcPts val="0"/>
              </a:spcBef>
              <a:buNone/>
            </a:pPr>
            <a:r>
              <a:rPr lang="en-US" sz="800" b="0" dirty="0"/>
              <a:t>(1) Applicable date is either as after 2032 or </a:t>
            </a:r>
            <a:r>
              <a:rPr lang="en-US" sz="800" dirty="0"/>
              <a:t>when</a:t>
            </a:r>
            <a:r>
              <a:rPr lang="en-US" sz="800" b="0" dirty="0"/>
              <a:t> US treasury secretary finds that 75% reduction in annual GHG emission has been achieved compared to 2022 baseline.</a:t>
            </a:r>
          </a:p>
          <a:p>
            <a:pPr marL="0" indent="0" algn="l" rtl="0" fontAlgn="ctr">
              <a:spcBef>
                <a:spcPts val="0"/>
              </a:spcBef>
              <a:buNone/>
            </a:pPr>
            <a:r>
              <a:rPr lang="en-US" sz="800" b="0" dirty="0"/>
              <a:t>(2) Base</a:t>
            </a:r>
            <a:r>
              <a:rPr lang="en-US" sz="800" b="0" i="0" u="none" strike="noStrike" dirty="0">
                <a:effectLst/>
                <a:latin typeface="Arial"/>
                <a:cs typeface="Arial"/>
              </a:rPr>
              <a:t> rate refers to scenario if </a:t>
            </a:r>
            <a:r>
              <a:rPr lang="en-US" sz="800" b="1" i="0" u="none" strike="noStrike" dirty="0">
                <a:effectLst/>
                <a:latin typeface="Arial"/>
                <a:cs typeface="Arial"/>
              </a:rPr>
              <a:t>project does </a:t>
            </a:r>
            <a:r>
              <a:rPr lang="en-US" sz="800" b="1" i="1" u="none" strike="noStrike" dirty="0">
                <a:effectLst/>
                <a:latin typeface="Arial"/>
                <a:cs typeface="Arial"/>
              </a:rPr>
              <a:t>not</a:t>
            </a:r>
            <a:r>
              <a:rPr lang="en-US" sz="800" b="1" i="0" u="none" strike="noStrike" dirty="0">
                <a:effectLst/>
                <a:latin typeface="Arial"/>
                <a:cs typeface="Arial"/>
              </a:rPr>
              <a:t> meet labor requirement </a:t>
            </a:r>
            <a:r>
              <a:rPr lang="en-US" sz="800" b="0" i="0" u="none" strike="noStrike" dirty="0">
                <a:effectLst/>
                <a:latin typeface="Arial"/>
                <a:cs typeface="Arial"/>
              </a:rPr>
              <a:t>(prevailing wage and apprenticeship requirement).</a:t>
            </a:r>
          </a:p>
          <a:p>
            <a:pPr marL="0" indent="0" algn="l" rtl="0" fontAlgn="ctr">
              <a:spcBef>
                <a:spcPts val="0"/>
              </a:spcBef>
              <a:buNone/>
            </a:pPr>
            <a:r>
              <a:rPr lang="en-US" sz="800" dirty="0">
                <a:solidFill>
                  <a:srgbClr val="000000"/>
                </a:solidFill>
              </a:rPr>
              <a:t>Source: US DOE, </a:t>
            </a:r>
            <a:r>
              <a:rPr lang="en-US" sz="800" dirty="0">
                <a:solidFill>
                  <a:srgbClr val="000000"/>
                </a:solidFill>
                <a:hlinkClick r:id="rId6"/>
              </a:rPr>
              <a:t>Summary of Investment Tax Credit (ITC) and Production Tax Credit (PTC) Values Over Time</a:t>
            </a:r>
            <a:r>
              <a:rPr lang="en-US" sz="800" dirty="0">
                <a:solidFill>
                  <a:srgbClr val="000000"/>
                </a:solidFill>
              </a:rPr>
              <a:t> (2023).</a:t>
            </a:r>
          </a:p>
          <a:p>
            <a:pPr marL="0" indent="0">
              <a:spcBef>
                <a:spcPts val="0"/>
              </a:spcBef>
              <a:buNone/>
            </a:pPr>
            <a:r>
              <a:rPr lang="en-US" sz="800" dirty="0">
                <a:solidFill>
                  <a:srgbClr val="000000"/>
                </a:solidFill>
              </a:rPr>
              <a:t>Credit: </a:t>
            </a:r>
            <a:r>
              <a:rPr lang="en-US" sz="800" dirty="0" err="1">
                <a:solidFill>
                  <a:srgbClr val="000000"/>
                </a:solidFill>
              </a:rPr>
              <a:t>Taicheng</a:t>
            </a:r>
            <a:r>
              <a:rPr lang="en-US" sz="800" dirty="0">
                <a:solidFill>
                  <a:srgbClr val="000000"/>
                </a:solidFill>
              </a:rPr>
              <a:t> Jin, </a:t>
            </a:r>
            <a:r>
              <a:rPr lang="en-US" sz="800" dirty="0" err="1">
                <a:solidFill>
                  <a:srgbClr val="000000"/>
                </a:solidFill>
              </a:rPr>
              <a:t>Hyae</a:t>
            </a:r>
            <a:r>
              <a:rPr lang="en-US" sz="800" dirty="0">
                <a:solidFill>
                  <a:srgbClr val="000000"/>
                </a:solidFill>
              </a:rPr>
              <a:t> Ryung Kim, and</a:t>
            </a:r>
            <a:r>
              <a:rPr lang="en-US" sz="800" dirty="0"/>
              <a:t> </a:t>
            </a:r>
            <a:r>
              <a:rPr lang="en-US" sz="800" dirty="0">
                <a:hlinkClick r:id="rId7"/>
              </a:rPr>
              <a:t>Gernot Wagner</a:t>
            </a:r>
            <a:r>
              <a:rPr lang="en-US" sz="800" dirty="0">
                <a:solidFill>
                  <a:srgbClr val="000000"/>
                </a:solidFill>
              </a:rPr>
              <a:t>. </a:t>
            </a:r>
            <a:r>
              <a:rPr lang="en-US" sz="800" dirty="0">
                <a:hlinkClick r:id="rId8"/>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hlinkClick r:id="rId9"/>
              </a:rPr>
              <a:t>Scaling Solar</a:t>
            </a:r>
            <a:r>
              <a:rPr lang="en-US" sz="800" dirty="0">
                <a:solidFill>
                  <a:srgbClr val="000000"/>
                </a:solidFill>
              </a:rPr>
              <a:t>” (</a:t>
            </a:r>
            <a:r>
              <a:rPr lang="en-US" sz="800" dirty="0">
                <a:solidFill>
                  <a:srgbClr val="000000"/>
                </a:solidFill>
                <a:latin typeface="Arial"/>
              </a:rPr>
              <a:t>14 August 2025</a:t>
            </a:r>
            <a:r>
              <a:rPr lang="en-US" sz="800" dirty="0">
                <a:solidFill>
                  <a:srgbClr val="000000"/>
                </a:solidFill>
              </a:rPr>
              <a:t>).</a:t>
            </a:r>
          </a:p>
        </p:txBody>
      </p:sp>
      <p:graphicFrame>
        <p:nvGraphicFramePr>
          <p:cNvPr id="6" name="Table 5">
            <a:extLst>
              <a:ext uri="{FF2B5EF4-FFF2-40B4-BE49-F238E27FC236}">
                <a16:creationId xmlns:a16="http://schemas.microsoft.com/office/drawing/2014/main" id="{99517B73-559F-ED2F-C755-5F0EC9C7F4C5}"/>
              </a:ext>
            </a:extLst>
          </p:cNvPr>
          <p:cNvGraphicFramePr>
            <a:graphicFrameLocks noGrp="1"/>
          </p:cNvGraphicFramePr>
          <p:nvPr>
            <p:extLst>
              <p:ext uri="{D42A27DB-BD31-4B8C-83A1-F6EECF244321}">
                <p14:modId xmlns:p14="http://schemas.microsoft.com/office/powerpoint/2010/main" val="3167464065"/>
              </p:ext>
            </p:extLst>
          </p:nvPr>
        </p:nvGraphicFramePr>
        <p:xfrm>
          <a:off x="329184" y="1991073"/>
          <a:ext cx="8496776" cy="4040912"/>
        </p:xfrm>
        <a:graphic>
          <a:graphicData uri="http://schemas.openxmlformats.org/drawingml/2006/table">
            <a:tbl>
              <a:tblPr/>
              <a:tblGrid>
                <a:gridCol w="513193">
                  <a:extLst>
                    <a:ext uri="{9D8B030D-6E8A-4147-A177-3AD203B41FA5}">
                      <a16:colId xmlns:a16="http://schemas.microsoft.com/office/drawing/2014/main" val="2495390771"/>
                    </a:ext>
                  </a:extLst>
                </a:gridCol>
                <a:gridCol w="1409700">
                  <a:extLst>
                    <a:ext uri="{9D8B030D-6E8A-4147-A177-3AD203B41FA5}">
                      <a16:colId xmlns:a16="http://schemas.microsoft.com/office/drawing/2014/main" val="620142550"/>
                    </a:ext>
                  </a:extLst>
                </a:gridCol>
                <a:gridCol w="996043">
                  <a:extLst>
                    <a:ext uri="{9D8B030D-6E8A-4147-A177-3AD203B41FA5}">
                      <a16:colId xmlns:a16="http://schemas.microsoft.com/office/drawing/2014/main" val="3743156485"/>
                    </a:ext>
                  </a:extLst>
                </a:gridCol>
                <a:gridCol w="640080">
                  <a:extLst>
                    <a:ext uri="{9D8B030D-6E8A-4147-A177-3AD203B41FA5}">
                      <a16:colId xmlns:a16="http://schemas.microsoft.com/office/drawing/2014/main" val="1747235323"/>
                    </a:ext>
                  </a:extLst>
                </a:gridCol>
                <a:gridCol w="640080">
                  <a:extLst>
                    <a:ext uri="{9D8B030D-6E8A-4147-A177-3AD203B41FA5}">
                      <a16:colId xmlns:a16="http://schemas.microsoft.com/office/drawing/2014/main" val="4276536960"/>
                    </a:ext>
                  </a:extLst>
                </a:gridCol>
                <a:gridCol w="640080">
                  <a:extLst>
                    <a:ext uri="{9D8B030D-6E8A-4147-A177-3AD203B41FA5}">
                      <a16:colId xmlns:a16="http://schemas.microsoft.com/office/drawing/2014/main" val="3267996867"/>
                    </a:ext>
                  </a:extLst>
                </a:gridCol>
                <a:gridCol w="914400">
                  <a:extLst>
                    <a:ext uri="{9D8B030D-6E8A-4147-A177-3AD203B41FA5}">
                      <a16:colId xmlns:a16="http://schemas.microsoft.com/office/drawing/2014/main" val="339473188"/>
                    </a:ext>
                  </a:extLst>
                </a:gridCol>
                <a:gridCol w="914400">
                  <a:extLst>
                    <a:ext uri="{9D8B030D-6E8A-4147-A177-3AD203B41FA5}">
                      <a16:colId xmlns:a16="http://schemas.microsoft.com/office/drawing/2014/main" val="3861541953"/>
                    </a:ext>
                  </a:extLst>
                </a:gridCol>
                <a:gridCol w="914400">
                  <a:extLst>
                    <a:ext uri="{9D8B030D-6E8A-4147-A177-3AD203B41FA5}">
                      <a16:colId xmlns:a16="http://schemas.microsoft.com/office/drawing/2014/main" val="521371299"/>
                    </a:ext>
                  </a:extLst>
                </a:gridCol>
                <a:gridCol w="914400">
                  <a:extLst>
                    <a:ext uri="{9D8B030D-6E8A-4147-A177-3AD203B41FA5}">
                      <a16:colId xmlns:a16="http://schemas.microsoft.com/office/drawing/2014/main" val="1653252925"/>
                    </a:ext>
                  </a:extLst>
                </a:gridCol>
              </a:tblGrid>
              <a:tr h="218482">
                <a:tc rowSpan="2" gridSpan="3">
                  <a:txBody>
                    <a:bodyPr/>
                    <a:lstStyle/>
                    <a:p>
                      <a:pPr marL="0" indent="0" algn="l" rtl="0" fontAlgn="ctr">
                        <a:spcBef>
                          <a:spcPts val="0"/>
                        </a:spcBef>
                        <a:buNone/>
                      </a:pPr>
                      <a:endParaRPr lang="en-US" sz="1000">
                        <a:solidFill>
                          <a:schemeClr val="tx1"/>
                        </a:solidFill>
                      </a:endParaRPr>
                    </a:p>
                  </a:txBody>
                  <a:tcPr marL="9525" marR="9525" marT="9525" marB="0" anchor="ctr">
                    <a:lnL>
                      <a:noFill/>
                    </a:lnL>
                    <a:lnR>
                      <a:noFill/>
                    </a:lnR>
                    <a:lnT>
                      <a:noFill/>
                    </a:lnT>
                    <a:lnB>
                      <a:noFill/>
                    </a:lnB>
                    <a:noFill/>
                  </a:tcPr>
                </a:tc>
                <a:tc rowSpan="2" hMerge="1">
                  <a:txBody>
                    <a:bodyPr/>
                    <a:lstStyle/>
                    <a:p>
                      <a:pPr marL="0" indent="0" algn="l" fontAlgn="ctr">
                        <a:buNone/>
                      </a:pPr>
                      <a:endParaRPr lang="en-US" sz="1200">
                        <a:solidFill>
                          <a:schemeClr val="bg1"/>
                        </a:solidFill>
                      </a:endParaRPr>
                    </a:p>
                  </a:txBody>
                  <a:tcPr marL="9525" marR="9525" marT="9525" marB="0" anchor="ctr">
                    <a:lnL>
                      <a:noFill/>
                    </a:lnL>
                    <a:lnR>
                      <a:noFill/>
                    </a:lnR>
                    <a:lnT>
                      <a:noFill/>
                    </a:lnT>
                    <a:lnB>
                      <a:noFill/>
                    </a:lnB>
                    <a:noFill/>
                  </a:tcPr>
                </a:tc>
                <a:tc rowSpan="2" hMerge="1">
                  <a:txBody>
                    <a:bodyPr/>
                    <a:lstStyle/>
                    <a:p>
                      <a:endParaRPr/>
                    </a:p>
                  </a:txBody>
                  <a:tcPr marL="9525" marR="9525" marT="9525" marB="0" anchor="ctr">
                    <a:lnL>
                      <a:noFill/>
                    </a:lnL>
                    <a:lnR>
                      <a:noFill/>
                    </a:lnR>
                    <a:lnT>
                      <a:noFill/>
                    </a:lnT>
                    <a:lnB>
                      <a:noFill/>
                    </a:lnB>
                    <a:noFill/>
                  </a:tcPr>
                </a:tc>
                <a:tc gridSpan="7">
                  <a:txBody>
                    <a:bodyPr/>
                    <a:lstStyle/>
                    <a:p>
                      <a:pPr marL="0" indent="0" algn="ctr" rtl="0" fontAlgn="ctr">
                        <a:buNone/>
                      </a:pPr>
                      <a:r>
                        <a:rPr lang="en-US" sz="1200" b="1">
                          <a:solidFill>
                            <a:schemeClr val="bg1"/>
                          </a:solidFill>
                        </a:rPr>
                        <a:t>Start of Construction (year)</a:t>
                      </a: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20826737"/>
                  </a:ext>
                </a:extLst>
              </a:tr>
              <a:tr h="505690">
                <a:tc gridSpan="3" vMerge="1">
                  <a:txBody>
                    <a:bodyPr/>
                    <a:lstStyle/>
                    <a:p>
                      <a:pPr marL="0" indent="0" algn="l" fontAlgn="ctr">
                        <a:buNone/>
                      </a:pPr>
                      <a:endParaRPr lang="en-US" sz="1200">
                        <a:solidFill>
                          <a:schemeClr val="bg1"/>
                        </a:solidFill>
                      </a:endParaRPr>
                    </a:p>
                  </a:txBody>
                  <a:tcPr marL="9525" marR="9525" marT="9525" marB="0" anchor="ctr">
                    <a:lnL>
                      <a:noFill/>
                    </a:lnL>
                    <a:lnR>
                      <a:noFill/>
                    </a:lnR>
                    <a:lnT>
                      <a:noFill/>
                    </a:lnT>
                    <a:lnB>
                      <a:noFill/>
                    </a:lnB>
                    <a:noFill/>
                  </a:tcPr>
                </a:tc>
                <a:tc hMerge="1" vMerge="1">
                  <a:txBody>
                    <a:bodyPr/>
                    <a:lstStyle/>
                    <a:p>
                      <a:pPr marL="0" indent="0" algn="l" fontAlgn="ctr">
                        <a:buNone/>
                      </a:pPr>
                      <a:endParaRPr lang="en-US" sz="1200">
                        <a:solidFill>
                          <a:schemeClr val="bg1"/>
                        </a:solidFill>
                      </a:endParaRPr>
                    </a:p>
                  </a:txBody>
                  <a:tcPr marL="9525" marR="9525" marT="9525" marB="0" anchor="ctr">
                    <a:lnL>
                      <a:noFill/>
                    </a:lnL>
                    <a:lnR>
                      <a:noFill/>
                    </a:lnR>
                    <a:lnT>
                      <a:noFill/>
                    </a:lnT>
                    <a:lnB>
                      <a:noFill/>
                    </a:lnB>
                    <a:noFill/>
                  </a:tcPr>
                </a:tc>
                <a:tc hMerge="1" vMerge="1">
                  <a:txBody>
                    <a:bodyPr/>
                    <a:lstStyle/>
                    <a:p>
                      <a:endParaRPr/>
                    </a:p>
                  </a:txBody>
                  <a:tcPr marL="9525" marR="9525" marT="9525" marB="0" anchor="ctr">
                    <a:lnL>
                      <a:noFill/>
                    </a:lnL>
                    <a:lnR>
                      <a:noFill/>
                    </a:lnR>
                    <a:lnT>
                      <a:noFill/>
                    </a:lnT>
                    <a:lnB>
                      <a:noFill/>
                    </a:lnB>
                    <a:noFill/>
                  </a:tcPr>
                </a:tc>
                <a:tc>
                  <a:txBody>
                    <a:bodyPr/>
                    <a:lstStyle/>
                    <a:p>
                      <a:pPr marL="0" indent="0" algn="ctr" rtl="0" fontAlgn="ctr">
                        <a:buNone/>
                      </a:pPr>
                      <a:r>
                        <a:rPr lang="en-US" sz="1200" b="1">
                          <a:solidFill>
                            <a:schemeClr val="bg1"/>
                          </a:solidFill>
                        </a:rPr>
                        <a:t>’06-’19</a:t>
                      </a: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chemeClr val="accent1">
                        <a:lumMod val="50000"/>
                      </a:schemeClr>
                    </a:solidFill>
                  </a:tcPr>
                </a:tc>
                <a:tc>
                  <a:txBody>
                    <a:bodyPr/>
                    <a:lstStyle/>
                    <a:p>
                      <a:pPr marL="0" indent="0" algn="ctr" rtl="0" fontAlgn="ctr">
                        <a:buNone/>
                      </a:pPr>
                      <a:r>
                        <a:rPr lang="en-US" sz="1200" b="1">
                          <a:solidFill>
                            <a:schemeClr val="bg1"/>
                          </a:solidFill>
                        </a:rPr>
                        <a:t>’20-’21</a:t>
                      </a: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chemeClr val="accent1">
                        <a:lumMod val="50000"/>
                      </a:schemeClr>
                    </a:solidFill>
                  </a:tcPr>
                </a:tc>
                <a:tc>
                  <a:txBody>
                    <a:bodyPr/>
                    <a:lstStyle/>
                    <a:p>
                      <a:pPr marL="0" indent="0" algn="ctr" rtl="0" fontAlgn="ctr">
                        <a:buNone/>
                      </a:pPr>
                      <a:r>
                        <a:rPr lang="en-US" sz="1200" b="1">
                          <a:solidFill>
                            <a:schemeClr val="bg1"/>
                          </a:solidFill>
                        </a:rPr>
                        <a:t>’22</a:t>
                      </a:r>
                    </a:p>
                  </a:txBody>
                  <a:tcPr marL="9525" marR="9525" marT="9525" marB="0" anchor="ctr">
                    <a:lnL>
                      <a:noFill/>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solidFill>
                      <a:schemeClr val="accent1">
                        <a:lumMod val="50000"/>
                      </a:schemeClr>
                    </a:solidFill>
                  </a:tcPr>
                </a:tc>
                <a:tc>
                  <a:txBody>
                    <a:bodyPr/>
                    <a:lstStyle/>
                    <a:p>
                      <a:pPr marL="0" indent="0" algn="ctr" rtl="0" fontAlgn="ctr">
                        <a:buNone/>
                      </a:pPr>
                      <a:r>
                        <a:rPr lang="en-US" sz="1200" b="1">
                          <a:solidFill>
                            <a:schemeClr val="bg1"/>
                          </a:solidFill>
                        </a:rPr>
                        <a:t>’23-’33</a:t>
                      </a:r>
                    </a:p>
                  </a:txBody>
                  <a:tcPr marL="9525" marR="9525" marT="9525" marB="0" anchor="ctr">
                    <a:lnL w="5715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solidFill>
                      <a:schemeClr val="accent1">
                        <a:lumMod val="50000"/>
                      </a:schemeClr>
                    </a:solidFill>
                  </a:tcPr>
                </a:tc>
                <a:tc>
                  <a:txBody>
                    <a:bodyPr/>
                    <a:lstStyle/>
                    <a:p>
                      <a:pPr marL="0" indent="0" algn="ctr" rtl="0" fontAlgn="ctr">
                        <a:buNone/>
                      </a:pPr>
                      <a:r>
                        <a:rPr lang="en-US" sz="1200" b="1" dirty="0">
                          <a:solidFill>
                            <a:schemeClr val="bg1"/>
                          </a:solidFill>
                        </a:rPr>
                        <a:t>’34 (2+)</a:t>
                      </a: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chemeClr val="accent1">
                        <a:lumMod val="50000"/>
                      </a:schemeClr>
                    </a:solidFill>
                  </a:tcPr>
                </a:tc>
                <a:tc>
                  <a:txBody>
                    <a:bodyPr/>
                    <a:lstStyle/>
                    <a:p>
                      <a:pPr marL="0" indent="0" algn="ctr" rtl="0" fontAlgn="ctr">
                        <a:buNone/>
                      </a:pPr>
                      <a:r>
                        <a:rPr lang="en-US" sz="1200" b="1" dirty="0">
                          <a:solidFill>
                            <a:schemeClr val="bg1"/>
                          </a:solidFill>
                        </a:rPr>
                        <a:t>’35 (3+)</a:t>
                      </a: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chemeClr val="accent1">
                        <a:lumMod val="50000"/>
                      </a:schemeClr>
                    </a:solidFill>
                  </a:tcPr>
                </a:tc>
                <a:tc>
                  <a:txBody>
                    <a:bodyPr/>
                    <a:lstStyle/>
                    <a:p>
                      <a:pPr marL="0" indent="0" algn="ctr" rtl="0" fontAlgn="ctr">
                        <a:buNone/>
                      </a:pPr>
                      <a:r>
                        <a:rPr lang="en-US" sz="1200" b="1" dirty="0">
                          <a:solidFill>
                            <a:schemeClr val="bg1"/>
                          </a:solidFill>
                        </a:rPr>
                        <a:t>’36 (4+)</a:t>
                      </a: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chemeClr val="accent1">
                        <a:lumMod val="50000"/>
                      </a:schemeClr>
                    </a:solidFill>
                  </a:tcPr>
                </a:tc>
                <a:extLst>
                  <a:ext uri="{0D108BD9-81ED-4DB2-BD59-A6C34878D82A}">
                    <a16:rowId xmlns:a16="http://schemas.microsoft.com/office/drawing/2014/main" val="2599266322"/>
                  </a:ext>
                </a:extLst>
              </a:tr>
              <a:tr h="407663">
                <a:tc rowSpan="5">
                  <a:txBody>
                    <a:bodyPr/>
                    <a:lstStyle/>
                    <a:p>
                      <a:pPr marL="0" indent="0" algn="ctr" rtl="0" fontAlgn="ctr">
                        <a:buNone/>
                      </a:pPr>
                      <a:r>
                        <a:rPr lang="en-US" sz="1800" b="1" i="0" u="none" strike="noStrike" dirty="0">
                          <a:solidFill>
                            <a:schemeClr val="bg1"/>
                          </a:solidFill>
                          <a:effectLst/>
                          <a:latin typeface="Arial" panose="020B0604020202020204" pitchFamily="34" charset="0"/>
                        </a:rPr>
                        <a:t>ITC</a:t>
                      </a:r>
                    </a:p>
                  </a:txBody>
                  <a:tcPr marL="9525" marR="9525" marT="9525" marB="0" anchor="ctr">
                    <a:lnL>
                      <a:noFill/>
                    </a:lnL>
                    <a:lnR>
                      <a:noFill/>
                    </a:lnR>
                    <a:lnT>
                      <a:noFill/>
                    </a:lnT>
                    <a:lnB>
                      <a:noFill/>
                    </a:lnB>
                    <a:solidFill>
                      <a:schemeClr val="accent1">
                        <a:lumMod val="75000"/>
                      </a:schemeClr>
                    </a:solidFill>
                  </a:tcPr>
                </a:tc>
                <a:tc rowSpan="3">
                  <a:txBody>
                    <a:bodyPr/>
                    <a:lstStyle/>
                    <a:p>
                      <a:pPr marL="0" indent="0" algn="ctr" fontAlgn="ctr">
                        <a:buNone/>
                      </a:pPr>
                      <a:r>
                        <a:rPr lang="en-US" sz="1200" b="1" i="0" u="none" strike="noStrike">
                          <a:solidFill>
                            <a:srgbClr val="000000"/>
                          </a:solidFill>
                          <a:effectLst/>
                          <a:latin typeface="Arial" panose="020B0604020202020204" pitchFamily="34" charset="0"/>
                        </a:rPr>
                        <a:t>Full (Base)</a:t>
                      </a:r>
                    </a:p>
                  </a:txBody>
                  <a:tcPr marL="9525" marR="9525" marT="9525" marB="0" anchor="ctr">
                    <a:lnL>
                      <a:noFill/>
                    </a:lnL>
                    <a:lnR>
                      <a:noFill/>
                    </a:lnR>
                    <a:lnT>
                      <a:noFill/>
                    </a:lnT>
                    <a:lnB>
                      <a:noFill/>
                    </a:lnB>
                    <a:solidFill>
                      <a:schemeClr val="accent1">
                        <a:lumMod val="20000"/>
                        <a:lumOff val="80000"/>
                      </a:schemeClr>
                    </a:solidFill>
                  </a:tcPr>
                </a:tc>
                <a:tc>
                  <a:txBody>
                    <a:bodyPr/>
                    <a:lstStyle/>
                    <a:p>
                      <a:pPr marL="0" indent="0" algn="ctr" fontAlgn="ctr">
                        <a:buNone/>
                      </a:pPr>
                      <a:r>
                        <a:rPr lang="en-US" sz="1200" b="1" i="0" u="none" strike="noStrike">
                          <a:solidFill>
                            <a:srgbClr val="000000"/>
                          </a:solidFill>
                          <a:effectLst/>
                          <a:latin typeface="Arial" panose="020B0604020202020204" pitchFamily="34" charset="0"/>
                        </a:rPr>
                        <a:t>Base</a:t>
                      </a:r>
                    </a:p>
                  </a:txBody>
                  <a:tcPr marL="9525" marR="9525" marT="9525" marB="0" anchor="ctr">
                    <a:lnL>
                      <a:noFill/>
                    </a:lnL>
                    <a:lnR>
                      <a:noFill/>
                    </a:lnR>
                    <a:lnT>
                      <a:noFill/>
                    </a:lnT>
                    <a:lnB>
                      <a:noFill/>
                    </a:lnB>
                    <a:solidFill>
                      <a:schemeClr val="accent1">
                        <a:lumMod val="20000"/>
                        <a:lumOff val="80000"/>
                      </a:schemeClr>
                    </a:solidFill>
                  </a:tcPr>
                </a:tc>
                <a:tc>
                  <a:txBody>
                    <a:bodyPr/>
                    <a:lstStyle/>
                    <a:p>
                      <a:pPr marL="0" indent="0" algn="ctr" rtl="0" fontAlgn="ctr">
                        <a:buNone/>
                      </a:pPr>
                      <a:r>
                        <a:rPr lang="en-US" sz="1200" b="0" i="0" u="none" strike="noStrike">
                          <a:solidFill>
                            <a:srgbClr val="000000"/>
                          </a:solidFill>
                          <a:effectLst/>
                          <a:latin typeface="Arial" panose="020B0604020202020204" pitchFamily="34" charset="0"/>
                        </a:rPr>
                        <a:t>30% (-)</a:t>
                      </a:r>
                    </a:p>
                  </a:txBody>
                  <a:tcPr marL="9525" marR="9525" marT="9525" marB="0" anchor="ctr">
                    <a:lnL>
                      <a:noFill/>
                    </a:lnL>
                    <a:lnR>
                      <a:noFill/>
                    </a:lnR>
                    <a:lnT>
                      <a:noFill/>
                    </a:lnT>
                    <a:lnB>
                      <a:noFill/>
                    </a:lnB>
                    <a:solidFill>
                      <a:schemeClr val="accent1">
                        <a:lumMod val="20000"/>
                        <a:lumOff val="80000"/>
                      </a:schemeClr>
                    </a:solidFill>
                  </a:tcPr>
                </a:tc>
                <a:tc>
                  <a:txBody>
                    <a:bodyPr/>
                    <a:lstStyle/>
                    <a:p>
                      <a:pPr marL="0" indent="0" algn="ctr" rtl="0" fontAlgn="ctr">
                        <a:buNone/>
                      </a:pPr>
                      <a:r>
                        <a:rPr lang="en-US" sz="1200" b="0" i="0" u="none" strike="noStrike">
                          <a:solidFill>
                            <a:srgbClr val="000000"/>
                          </a:solidFill>
                          <a:effectLst/>
                          <a:latin typeface="Arial" panose="020B0604020202020204" pitchFamily="34" charset="0"/>
                        </a:rPr>
                        <a:t>26% (-)</a:t>
                      </a:r>
                    </a:p>
                  </a:txBody>
                  <a:tcPr marL="9525" marR="9525" marT="9525" marB="0" anchor="ctr">
                    <a:lnL>
                      <a:noFill/>
                    </a:lnL>
                    <a:lnR>
                      <a:noFill/>
                    </a:lnR>
                    <a:lnT>
                      <a:noFill/>
                    </a:lnT>
                    <a:lnB>
                      <a:noFill/>
                    </a:lnB>
                    <a:solidFill>
                      <a:schemeClr val="accent1">
                        <a:lumMod val="20000"/>
                        <a:lumOff val="80000"/>
                      </a:schemeClr>
                    </a:solidFill>
                  </a:tcPr>
                </a:tc>
                <a:tc>
                  <a:txBody>
                    <a:bodyPr/>
                    <a:lstStyle/>
                    <a:p>
                      <a:pPr marL="0" indent="0" algn="ctr" rtl="0" fontAlgn="ctr">
                        <a:buNone/>
                      </a:pPr>
                      <a:r>
                        <a:rPr lang="en-US" sz="1200" b="0" i="0" u="none" strike="noStrike">
                          <a:solidFill>
                            <a:srgbClr val="000000"/>
                          </a:solidFill>
                          <a:effectLst/>
                          <a:latin typeface="Arial" panose="020B0604020202020204" pitchFamily="34" charset="0"/>
                        </a:rPr>
                        <a:t>30% (6%)</a:t>
                      </a:r>
                    </a:p>
                  </a:txBody>
                  <a:tcPr marL="9525" marR="9525" marT="9525" marB="0" anchor="ctr">
                    <a:lnL>
                      <a:noFill/>
                    </a:lnL>
                    <a:lnR w="5715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marL="0" indent="0" algn="ctr" rtl="0" fontAlgn="ctr">
                        <a:buNone/>
                      </a:pPr>
                      <a:r>
                        <a:rPr lang="en-US" sz="1200" b="0" i="0" u="none" strike="noStrike">
                          <a:solidFill>
                            <a:srgbClr val="000000"/>
                          </a:solidFill>
                          <a:effectLst/>
                          <a:latin typeface="Arial" panose="020B0604020202020204" pitchFamily="34" charset="0"/>
                        </a:rPr>
                        <a:t>30% (6%)</a:t>
                      </a:r>
                    </a:p>
                  </a:txBody>
                  <a:tcPr marL="9525" marR="9525" marT="9525" marB="0" anchor="ctr">
                    <a:lnL w="57150" cap="flat" cmpd="sng" algn="ctr">
                      <a:solidFill>
                        <a:schemeClr val="bg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indent="0" algn="ctr" rtl="0" fontAlgn="ctr">
                        <a:buNone/>
                      </a:pPr>
                      <a:r>
                        <a:rPr lang="en-US" sz="1200" b="0" i="0" u="none" strike="noStrike">
                          <a:solidFill>
                            <a:srgbClr val="000000"/>
                          </a:solidFill>
                          <a:effectLst/>
                          <a:latin typeface="Arial" panose="020B0604020202020204" pitchFamily="34" charset="0"/>
                        </a:rPr>
                        <a:t>22.5%</a:t>
                      </a:r>
                    </a:p>
                  </a:txBody>
                  <a:tcPr marL="9525" marR="9525" marT="9525" marB="0" anchor="ctr">
                    <a:lnL>
                      <a:noFill/>
                    </a:lnL>
                    <a:lnR>
                      <a:noFill/>
                    </a:lnR>
                    <a:lnT>
                      <a:noFill/>
                    </a:lnT>
                    <a:lnB>
                      <a:noFill/>
                    </a:lnB>
                    <a:solidFill>
                      <a:schemeClr val="accent1">
                        <a:lumMod val="20000"/>
                        <a:lumOff val="80000"/>
                      </a:schemeClr>
                    </a:solidFill>
                  </a:tcPr>
                </a:tc>
                <a:tc>
                  <a:txBody>
                    <a:bodyPr/>
                    <a:lstStyle/>
                    <a:p>
                      <a:pPr marL="0" indent="0" algn="ctr" rtl="0" fontAlgn="ctr">
                        <a:buNone/>
                      </a:pPr>
                      <a:r>
                        <a:rPr lang="en-US" sz="1200" b="0" i="0" u="none" strike="noStrike">
                          <a:solidFill>
                            <a:srgbClr val="000000"/>
                          </a:solidFill>
                          <a:effectLst/>
                          <a:latin typeface="Arial" panose="020B0604020202020204" pitchFamily="34" charset="0"/>
                        </a:rPr>
                        <a:t>15% (3%)</a:t>
                      </a:r>
                    </a:p>
                  </a:txBody>
                  <a:tcPr marL="9525" marR="9525" marT="9525" marB="0" anchor="ctr">
                    <a:lnL>
                      <a:noFill/>
                    </a:lnL>
                    <a:lnR>
                      <a:noFill/>
                    </a:lnR>
                    <a:lnT>
                      <a:noFill/>
                    </a:lnT>
                    <a:lnB>
                      <a:noFill/>
                    </a:lnB>
                    <a:solidFill>
                      <a:schemeClr val="accent1">
                        <a:lumMod val="20000"/>
                        <a:lumOff val="80000"/>
                      </a:schemeClr>
                    </a:solidFill>
                  </a:tcPr>
                </a:tc>
                <a:tc>
                  <a:txBody>
                    <a:bodyPr/>
                    <a:lstStyle/>
                    <a:p>
                      <a:pPr marL="0" indent="0" algn="ctr" fontAlgn="ctr">
                        <a:buNone/>
                      </a:pPr>
                      <a:r>
                        <a:rPr lang="en-US" sz="1200" b="0"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616763725"/>
                  </a:ext>
                </a:extLst>
              </a:tr>
              <a:tr h="407663">
                <a:tc vMerge="1">
                  <a:txBody>
                    <a:bodyPr/>
                    <a:lstStyle/>
                    <a:p>
                      <a:endParaRPr lang="en-US"/>
                    </a:p>
                  </a:txBody>
                  <a:tcPr/>
                </a:tc>
                <a:tc vMerge="1">
                  <a:txBody>
                    <a:bodyPr/>
                    <a:lstStyle/>
                    <a:p>
                      <a:endParaRPr lang="en-US"/>
                    </a:p>
                  </a:txBody>
                  <a:tcPr/>
                </a:tc>
                <a:tc>
                  <a:txBody>
                    <a:bodyPr/>
                    <a:lstStyle/>
                    <a:p>
                      <a:pPr marL="0" indent="0" algn="ctr" fontAlgn="ctr">
                        <a:buNone/>
                      </a:pPr>
                      <a:r>
                        <a:rPr lang="en-US" sz="1200" b="1" i="0" u="none" strike="noStrike">
                          <a:solidFill>
                            <a:srgbClr val="000000"/>
                          </a:solidFill>
                          <a:effectLst/>
                          <a:latin typeface="Arial" panose="020B0604020202020204" pitchFamily="34" charset="0"/>
                        </a:rPr>
                        <a:t>Domestic Content</a:t>
                      </a:r>
                    </a:p>
                  </a:txBody>
                  <a:tcPr marL="9525" marR="9525" marT="9525" marB="0" anchor="ctr">
                    <a:lnL>
                      <a:noFill/>
                    </a:lnL>
                    <a:lnR>
                      <a:noFill/>
                    </a:lnR>
                    <a:lnT>
                      <a:noFill/>
                    </a:lnT>
                    <a:lnB>
                      <a:noFill/>
                    </a:lnB>
                    <a:solidFill>
                      <a:schemeClr val="accent1">
                        <a:lumMod val="20000"/>
                        <a:lumOff val="80000"/>
                      </a:schemeClr>
                    </a:solidFill>
                  </a:tcPr>
                </a:tc>
                <a:tc rowSpan="7" gridSpan="2">
                  <a:txBody>
                    <a:bodyPr/>
                    <a:lstStyle/>
                    <a:p>
                      <a:pPr marL="0" marR="0" lvl="0" indent="0" algn="ctr" defTabSz="711200" rtl="0" eaLnBrk="1" fontAlgn="ctr" latinLnBrk="0" hangingPunct="1">
                        <a:lnSpc>
                          <a:spcPct val="100000"/>
                        </a:lnSpc>
                        <a:spcBef>
                          <a:spcPts val="1200"/>
                        </a:spcBef>
                        <a:spcAft>
                          <a:spcPts val="0"/>
                        </a:spcAft>
                        <a:buClrTx/>
                        <a:buSzTx/>
                        <a:buFontTx/>
                        <a:buNone/>
                        <a:tabLst/>
                        <a:defRPr/>
                      </a:pPr>
                      <a:r>
                        <a:rPr lang="en-US" sz="1200" b="0" i="0" u="none" strike="noStrike">
                          <a:solidFill>
                            <a:schemeClr val="tx1"/>
                          </a:solidFill>
                          <a:effectLst/>
                          <a:latin typeface="Arial" panose="020B0604020202020204" pitchFamily="34" charset="0"/>
                        </a:rPr>
                        <a:t>No Incentive</a:t>
                      </a:r>
                    </a:p>
                  </a:txBody>
                  <a:tcPr marL="9525" marR="9525" marT="9525" marB="0" anchor="ctr">
                    <a:lnL>
                      <a:noFill/>
                    </a:lnL>
                    <a:lnR>
                      <a:noFill/>
                    </a:lnR>
                    <a:lnT>
                      <a:noFill/>
                    </a:lnT>
                    <a:lnB>
                      <a:noFill/>
                    </a:lnB>
                    <a:solidFill>
                      <a:schemeClr val="bg1">
                        <a:lumMod val="85000"/>
                      </a:schemeClr>
                    </a:solidFill>
                  </a:tcPr>
                </a:tc>
                <a:tc rowSpan="7" hMerge="1">
                  <a:txBody>
                    <a:bodyPr/>
                    <a:lstStyle/>
                    <a:p>
                      <a:endParaRPr/>
                    </a:p>
                  </a:txBody>
                  <a:tcPr marL="9525" marR="9525" marT="9525" marB="0" anchor="ctr">
                    <a:lnL>
                      <a:noFill/>
                    </a:lnL>
                    <a:lnR>
                      <a:noFill/>
                    </a:lnR>
                    <a:lnT>
                      <a:noFill/>
                    </a:lnT>
                    <a:lnB>
                      <a:noFill/>
                    </a:lnB>
                    <a:solidFill>
                      <a:srgbClr val="000000"/>
                    </a:solidFill>
                  </a:tcPr>
                </a:tc>
                <a:tc rowSpan="4">
                  <a:txBody>
                    <a:bodyPr/>
                    <a:lstStyle/>
                    <a:p>
                      <a:pPr marL="0" indent="0" algn="ctr" fontAlgn="ctr">
                        <a:buNone/>
                      </a:pPr>
                      <a:r>
                        <a:rPr lang="en-US" sz="1200" b="0" i="0" u="none" strike="noStrike">
                          <a:solidFill>
                            <a:schemeClr val="tx1"/>
                          </a:solidFill>
                          <a:effectLst/>
                          <a:latin typeface="Arial" panose="020B0604020202020204" pitchFamily="34" charset="0"/>
                        </a:rPr>
                        <a:t> </a:t>
                      </a:r>
                    </a:p>
                    <a:p>
                      <a:pPr marL="0" marR="0" lvl="0" indent="0" algn="ctr" defTabSz="711200" rtl="0" eaLnBrk="1" fontAlgn="ctr" latinLnBrk="0" hangingPunct="1">
                        <a:lnSpc>
                          <a:spcPct val="100000"/>
                        </a:lnSpc>
                        <a:spcBef>
                          <a:spcPts val="1200"/>
                        </a:spcBef>
                        <a:spcAft>
                          <a:spcPts val="0"/>
                        </a:spcAft>
                        <a:buClrTx/>
                        <a:buSzTx/>
                        <a:buFontTx/>
                        <a:buNone/>
                        <a:tabLst/>
                        <a:defRPr/>
                      </a:pPr>
                      <a:r>
                        <a:rPr lang="en-US" sz="1000" b="0" i="0" u="none" strike="noStrike">
                          <a:solidFill>
                            <a:schemeClr val="tx1"/>
                          </a:solidFill>
                          <a:effectLst/>
                          <a:latin typeface="Arial" panose="020B0604020202020204" pitchFamily="34" charset="0"/>
                        </a:rPr>
                        <a:t>None</a:t>
                      </a:r>
                      <a:r>
                        <a:rPr lang="en-US" sz="1200" b="0" i="0" u="none" strike="noStrike">
                          <a:solidFill>
                            <a:schemeClr val="tx1"/>
                          </a:solidFill>
                          <a:effectLst/>
                          <a:latin typeface="Calibri" panose="020F0502020204030204" pitchFamily="34" charset="0"/>
                        </a:rPr>
                        <a:t> </a:t>
                      </a:r>
                    </a:p>
                  </a:txBody>
                  <a:tcPr marL="9525" marR="9525" marT="9525" marB="0" anchor="ctr">
                    <a:lnL>
                      <a:noFill/>
                    </a:lnL>
                    <a:lnR w="57150" cap="flat" cmpd="sng" algn="ctr">
                      <a:solidFill>
                        <a:schemeClr val="bg1"/>
                      </a:solidFill>
                      <a:prstDash val="solid"/>
                      <a:round/>
                      <a:headEnd type="none" w="med" len="med"/>
                      <a:tailEnd type="none" w="med" len="med"/>
                    </a:lnR>
                    <a:lnT>
                      <a:noFill/>
                    </a:lnT>
                    <a:lnB>
                      <a:noFill/>
                    </a:lnB>
                    <a:solidFill>
                      <a:schemeClr val="bg1">
                        <a:lumMod val="85000"/>
                      </a:schemeClr>
                    </a:solidFill>
                  </a:tcPr>
                </a:tc>
                <a:tc>
                  <a:txBody>
                    <a:bodyPr/>
                    <a:lstStyle/>
                    <a:p>
                      <a:pPr marL="0" indent="0" algn="ctr" fontAlgn="ctr">
                        <a:buNone/>
                      </a:pPr>
                      <a:r>
                        <a:rPr lang="en-US" sz="1200" b="0" i="0" u="none" strike="noStrike">
                          <a:solidFill>
                            <a:srgbClr val="000000"/>
                          </a:solidFill>
                          <a:effectLst/>
                          <a:latin typeface="Arial" panose="020B0604020202020204" pitchFamily="34" charset="0"/>
                        </a:rPr>
                        <a:t>10%</a:t>
                      </a:r>
                    </a:p>
                  </a:txBody>
                  <a:tcPr marL="9525" marR="9525" marT="9525" marB="0" anchor="ctr">
                    <a:lnL w="57150" cap="flat" cmpd="sng" algn="ctr">
                      <a:solidFill>
                        <a:schemeClr val="bg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indent="0" algn="ctr" fontAlgn="ctr">
                        <a:buNone/>
                      </a:pPr>
                      <a:r>
                        <a:rPr lang="en-US" sz="1200" b="0" i="0" u="none" strike="noStrike">
                          <a:solidFill>
                            <a:srgbClr val="000000"/>
                          </a:solidFill>
                          <a:effectLst/>
                          <a:latin typeface="Arial" panose="020B0604020202020204" pitchFamily="34" charset="0"/>
                        </a:rPr>
                        <a:t>7.5% (1.5%)</a:t>
                      </a:r>
                    </a:p>
                  </a:txBody>
                  <a:tcPr marL="9525" marR="9525" marT="9525" marB="0" anchor="ctr">
                    <a:lnL>
                      <a:noFill/>
                    </a:lnL>
                    <a:lnR>
                      <a:noFill/>
                    </a:lnR>
                    <a:lnT>
                      <a:noFill/>
                    </a:lnT>
                    <a:lnB>
                      <a:noFill/>
                    </a:lnB>
                    <a:solidFill>
                      <a:schemeClr val="accent1">
                        <a:lumMod val="20000"/>
                        <a:lumOff val="80000"/>
                      </a:schemeClr>
                    </a:solidFill>
                  </a:tcPr>
                </a:tc>
                <a:tc>
                  <a:txBody>
                    <a:bodyPr/>
                    <a:lstStyle/>
                    <a:p>
                      <a:pPr marL="0" indent="0" algn="ctr" rtl="0" fontAlgn="ctr">
                        <a:buNone/>
                      </a:pPr>
                      <a:r>
                        <a:rPr lang="en-US" sz="1200" b="0" i="0" u="none" strike="noStrike">
                          <a:solidFill>
                            <a:srgbClr val="000000"/>
                          </a:solidFill>
                          <a:effectLst/>
                          <a:latin typeface="Arial" panose="020B0604020202020204" pitchFamily="34" charset="0"/>
                        </a:rPr>
                        <a:t>5% (1%)</a:t>
                      </a:r>
                    </a:p>
                  </a:txBody>
                  <a:tcPr marL="9525" marR="9525" marT="9525" marB="0" anchor="ctr">
                    <a:lnL>
                      <a:noFill/>
                    </a:lnL>
                    <a:lnR>
                      <a:noFill/>
                    </a:lnR>
                    <a:lnT>
                      <a:noFill/>
                    </a:lnT>
                    <a:lnB>
                      <a:noFill/>
                    </a:lnB>
                    <a:solidFill>
                      <a:schemeClr val="accent1">
                        <a:lumMod val="20000"/>
                        <a:lumOff val="80000"/>
                      </a:schemeClr>
                    </a:solidFill>
                  </a:tcPr>
                </a:tc>
                <a:tc>
                  <a:txBody>
                    <a:bodyPr/>
                    <a:lstStyle/>
                    <a:p>
                      <a:pPr marL="0" indent="0" algn="ctr" fontAlgn="ctr">
                        <a:buNone/>
                      </a:pPr>
                      <a:r>
                        <a:rPr lang="en-US" sz="1200" b="0"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3584199118"/>
                  </a:ext>
                </a:extLst>
              </a:tr>
              <a:tr h="407663">
                <a:tc vMerge="1">
                  <a:txBody>
                    <a:bodyPr/>
                    <a:lstStyle/>
                    <a:p>
                      <a:endParaRPr lang="en-US"/>
                    </a:p>
                  </a:txBody>
                  <a:tcPr/>
                </a:tc>
                <a:tc vMerge="1">
                  <a:txBody>
                    <a:bodyPr/>
                    <a:lstStyle/>
                    <a:p>
                      <a:endParaRPr lang="en-US"/>
                    </a:p>
                  </a:txBody>
                  <a:tcPr/>
                </a:tc>
                <a:tc>
                  <a:txBody>
                    <a:bodyPr/>
                    <a:lstStyle/>
                    <a:p>
                      <a:pPr marL="0" indent="0" algn="ctr" fontAlgn="ctr">
                        <a:buNone/>
                      </a:pPr>
                      <a:r>
                        <a:rPr lang="en-US" sz="1200" b="1" i="0" u="none" strike="noStrike">
                          <a:solidFill>
                            <a:srgbClr val="000000"/>
                          </a:solidFill>
                          <a:effectLst/>
                          <a:latin typeface="Arial" panose="020B0604020202020204" pitchFamily="34" charset="0"/>
                        </a:rPr>
                        <a:t>Energy Community</a:t>
                      </a:r>
                    </a:p>
                  </a:txBody>
                  <a:tcPr marL="9525" marR="9525" marT="9525" marB="0" anchor="ctr">
                    <a:lnL>
                      <a:noFill/>
                    </a:lnL>
                    <a:lnR>
                      <a:noFill/>
                    </a:lnR>
                    <a:lnT>
                      <a:noFill/>
                    </a:lnT>
                    <a:lnB>
                      <a:noFill/>
                    </a:lnB>
                    <a:solidFill>
                      <a:schemeClr val="accent1">
                        <a:lumMod val="20000"/>
                        <a:lumOff val="80000"/>
                      </a:schemeClr>
                    </a:solidFill>
                  </a:tcPr>
                </a:tc>
                <a:tc gridSpan="2" vMerge="1">
                  <a:txBody>
                    <a:bodyPr/>
                    <a:lstStyle/>
                    <a:p>
                      <a:endParaRPr/>
                    </a:p>
                  </a:txBody>
                  <a:tcPr marL="9525" marR="9525" marT="9525" marB="0" anchor="ctr">
                    <a:lnL>
                      <a:noFill/>
                    </a:lnL>
                    <a:lnR>
                      <a:noFill/>
                    </a:lnR>
                    <a:lnT>
                      <a:noFill/>
                    </a:lnT>
                    <a:lnB>
                      <a:noFill/>
                    </a:lnB>
                    <a:solidFill>
                      <a:srgbClr val="000000"/>
                    </a:solidFill>
                  </a:tcPr>
                </a:tc>
                <a:tc hMerge="1" vMerge="1">
                  <a:txBody>
                    <a:bodyPr/>
                    <a:lstStyle/>
                    <a:p>
                      <a:endParaRPr/>
                    </a:p>
                  </a:txBody>
                  <a:tcPr marL="9525" marR="9525" marT="9525" marB="0" anchor="ctr">
                    <a:lnL>
                      <a:noFill/>
                    </a:lnL>
                    <a:lnR>
                      <a:noFill/>
                    </a:lnR>
                    <a:lnT>
                      <a:noFill/>
                    </a:lnT>
                    <a:lnB>
                      <a:noFill/>
                    </a:lnB>
                    <a:solidFill>
                      <a:srgbClr val="000000"/>
                    </a:solidFill>
                  </a:tcPr>
                </a:tc>
                <a:tc vMerge="1">
                  <a:txBody>
                    <a:bodyPr/>
                    <a:lstStyle/>
                    <a:p>
                      <a:endParaRPr/>
                    </a:p>
                  </a:txBody>
                  <a:tcPr marL="9525" marR="9525" marT="9525" marB="0" anchor="ctr">
                    <a:lnL>
                      <a:noFill/>
                    </a:lnL>
                    <a:lnR>
                      <a:noFill/>
                    </a:lnR>
                    <a:lnT>
                      <a:noFill/>
                    </a:lnT>
                    <a:lnB>
                      <a:noFill/>
                    </a:lnB>
                    <a:solidFill>
                      <a:srgbClr val="000000"/>
                    </a:solidFill>
                  </a:tcPr>
                </a:tc>
                <a:tc>
                  <a:txBody>
                    <a:bodyPr/>
                    <a:lstStyle/>
                    <a:p>
                      <a:pPr marL="0" indent="0" algn="ctr" fontAlgn="ctr">
                        <a:buNone/>
                      </a:pPr>
                      <a:r>
                        <a:rPr lang="en-US" sz="1200" b="0" i="0" u="none" strike="noStrike">
                          <a:solidFill>
                            <a:srgbClr val="000000"/>
                          </a:solidFill>
                          <a:effectLst/>
                          <a:latin typeface="Arial" panose="020B0604020202020204" pitchFamily="34" charset="0"/>
                        </a:rPr>
                        <a:t>10%</a:t>
                      </a:r>
                    </a:p>
                  </a:txBody>
                  <a:tcPr marL="9525" marR="9525" marT="9525" marB="0" anchor="ctr">
                    <a:lnL w="57150" cap="flat" cmpd="sng" algn="ctr">
                      <a:solidFill>
                        <a:schemeClr val="bg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indent="0" algn="ctr" fontAlgn="ctr">
                        <a:buNone/>
                      </a:pPr>
                      <a:r>
                        <a:rPr lang="en-US" sz="1200" b="0" i="0" u="none" strike="noStrike">
                          <a:solidFill>
                            <a:srgbClr val="000000"/>
                          </a:solidFill>
                          <a:effectLst/>
                          <a:latin typeface="Arial" panose="020B0604020202020204" pitchFamily="34" charset="0"/>
                        </a:rPr>
                        <a:t>7.5% (1.5%)</a:t>
                      </a:r>
                    </a:p>
                  </a:txBody>
                  <a:tcPr marL="9525" marR="9525" marT="9525" marB="0" anchor="ctr">
                    <a:lnL>
                      <a:noFill/>
                    </a:lnL>
                    <a:lnR>
                      <a:noFill/>
                    </a:lnR>
                    <a:lnT>
                      <a:noFill/>
                    </a:lnT>
                    <a:lnB>
                      <a:noFill/>
                    </a:lnB>
                    <a:solidFill>
                      <a:schemeClr val="accent1">
                        <a:lumMod val="20000"/>
                        <a:lumOff val="80000"/>
                      </a:schemeClr>
                    </a:solidFill>
                  </a:tcPr>
                </a:tc>
                <a:tc>
                  <a:txBody>
                    <a:bodyPr/>
                    <a:lstStyle/>
                    <a:p>
                      <a:pPr marL="0" indent="0" algn="ctr" rtl="0" fontAlgn="ctr">
                        <a:buNone/>
                      </a:pPr>
                      <a:r>
                        <a:rPr lang="en-US" sz="1200" b="0" i="0" u="none" strike="noStrike">
                          <a:solidFill>
                            <a:srgbClr val="000000"/>
                          </a:solidFill>
                          <a:effectLst/>
                          <a:latin typeface="Arial" panose="020B0604020202020204" pitchFamily="34" charset="0"/>
                        </a:rPr>
                        <a:t>5% (1%)</a:t>
                      </a:r>
                    </a:p>
                  </a:txBody>
                  <a:tcPr marL="9525" marR="9525" marT="9525" marB="0" anchor="ctr">
                    <a:lnL>
                      <a:noFill/>
                    </a:lnL>
                    <a:lnR>
                      <a:noFill/>
                    </a:lnR>
                    <a:lnT>
                      <a:noFill/>
                    </a:lnT>
                    <a:lnB>
                      <a:noFill/>
                    </a:lnB>
                    <a:solidFill>
                      <a:schemeClr val="accent1">
                        <a:lumMod val="20000"/>
                        <a:lumOff val="80000"/>
                      </a:schemeClr>
                    </a:solidFill>
                  </a:tcPr>
                </a:tc>
                <a:tc>
                  <a:txBody>
                    <a:bodyPr/>
                    <a:lstStyle/>
                    <a:p>
                      <a:pPr marL="0" indent="0" algn="ctr" fontAlgn="ctr">
                        <a:buNone/>
                      </a:pPr>
                      <a:r>
                        <a:rPr lang="en-US" sz="1200" b="0"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3579941283"/>
                  </a:ext>
                </a:extLst>
              </a:tr>
              <a:tr h="349868">
                <a:tc vMerge="1">
                  <a:txBody>
                    <a:bodyPr/>
                    <a:lstStyle/>
                    <a:p>
                      <a:endParaRPr lang="en-US"/>
                    </a:p>
                  </a:txBody>
                  <a:tcPr/>
                </a:tc>
                <a:tc rowSpan="2">
                  <a:txBody>
                    <a:bodyPr/>
                    <a:lstStyle/>
                    <a:p>
                      <a:pPr marL="0" indent="0" algn="ctr" fontAlgn="ctr">
                        <a:buNone/>
                      </a:pPr>
                      <a:r>
                        <a:rPr lang="en-US" sz="1200" b="1" i="0" u="none" strike="noStrike">
                          <a:solidFill>
                            <a:schemeClr val="tx1"/>
                          </a:solidFill>
                          <a:effectLst/>
                          <a:latin typeface="Arial" panose="020B0604020202020204" pitchFamily="34" charset="0"/>
                        </a:rPr>
                        <a:t>Low-income adder</a:t>
                      </a:r>
                    </a:p>
                  </a:txBody>
                  <a:tcPr marL="9525" marR="9525" marT="9525" marB="0" anchor="ctr">
                    <a:lnL>
                      <a:noFill/>
                    </a:lnL>
                    <a:lnR>
                      <a:noFill/>
                    </a:lnR>
                    <a:lnT>
                      <a:noFill/>
                    </a:lnT>
                    <a:lnB>
                      <a:noFill/>
                    </a:lnB>
                    <a:solidFill>
                      <a:schemeClr val="accent1">
                        <a:lumMod val="40000"/>
                        <a:lumOff val="60000"/>
                      </a:schemeClr>
                    </a:solidFill>
                  </a:tcPr>
                </a:tc>
                <a:tc>
                  <a:txBody>
                    <a:bodyPr/>
                    <a:lstStyle/>
                    <a:p>
                      <a:pPr marL="0" indent="0" algn="ctr" fontAlgn="ctr">
                        <a:buNone/>
                      </a:pPr>
                      <a:r>
                        <a:rPr lang="en-US" sz="1200" b="1" i="0" u="none" strike="noStrike">
                          <a:solidFill>
                            <a:srgbClr val="000000"/>
                          </a:solidFill>
                          <a:effectLst/>
                          <a:latin typeface="Arial" panose="020B0604020202020204" pitchFamily="34" charset="0"/>
                        </a:rPr>
                        <a:t>&lt;5 MW (LMI)</a:t>
                      </a:r>
                    </a:p>
                  </a:txBody>
                  <a:tcPr marL="9525" marR="9525" marT="9525" marB="0" anchor="ctr">
                    <a:lnL>
                      <a:noFill/>
                    </a:lnL>
                    <a:lnR>
                      <a:noFill/>
                    </a:lnR>
                    <a:lnT>
                      <a:noFill/>
                    </a:lnT>
                    <a:lnB>
                      <a:noFill/>
                    </a:lnB>
                    <a:solidFill>
                      <a:schemeClr val="accent1">
                        <a:lumMod val="40000"/>
                        <a:lumOff val="60000"/>
                      </a:schemeClr>
                    </a:solidFill>
                  </a:tcPr>
                </a:tc>
                <a:tc gridSpan="2" vMerge="1">
                  <a:txBody>
                    <a:bodyPr/>
                    <a:lstStyle/>
                    <a:p>
                      <a:endParaRPr/>
                    </a:p>
                  </a:txBody>
                  <a:tcPr marL="9525" marR="9525" marT="9525" marB="0" anchor="ctr">
                    <a:lnL>
                      <a:noFill/>
                    </a:lnL>
                    <a:lnR>
                      <a:noFill/>
                    </a:lnR>
                    <a:lnT>
                      <a:noFill/>
                    </a:lnT>
                    <a:lnB>
                      <a:noFill/>
                    </a:lnB>
                    <a:solidFill>
                      <a:srgbClr val="000000"/>
                    </a:solidFill>
                  </a:tcPr>
                </a:tc>
                <a:tc hMerge="1" vMerge="1">
                  <a:txBody>
                    <a:bodyPr/>
                    <a:lstStyle/>
                    <a:p>
                      <a:endParaRPr/>
                    </a:p>
                  </a:txBody>
                  <a:tcPr marL="9525" marR="9525" marT="9525" marB="0" anchor="ctr">
                    <a:lnL>
                      <a:noFill/>
                    </a:lnL>
                    <a:lnR>
                      <a:noFill/>
                    </a:lnR>
                    <a:lnT>
                      <a:noFill/>
                    </a:lnT>
                    <a:lnB>
                      <a:noFill/>
                    </a:lnB>
                    <a:solidFill>
                      <a:srgbClr val="000000"/>
                    </a:solidFill>
                  </a:tcPr>
                </a:tc>
                <a:tc vMerge="1">
                  <a:txBody>
                    <a:bodyPr/>
                    <a:lstStyle/>
                    <a:p>
                      <a:endParaRPr/>
                    </a:p>
                  </a:txBody>
                  <a:tcPr marL="9525" marR="9525" marT="9525" marB="0" anchor="ctr">
                    <a:lnL>
                      <a:noFill/>
                    </a:lnL>
                    <a:lnR>
                      <a:noFill/>
                    </a:lnR>
                    <a:lnT>
                      <a:noFill/>
                    </a:lnT>
                    <a:lnB>
                      <a:noFill/>
                    </a:lnB>
                    <a:solidFill>
                      <a:srgbClr val="000000"/>
                    </a:solidFill>
                  </a:tcPr>
                </a:tc>
                <a:tc>
                  <a:txBody>
                    <a:bodyPr/>
                    <a:lstStyle/>
                    <a:p>
                      <a:pPr marL="0" indent="0" algn="ctr" fontAlgn="ctr">
                        <a:buNone/>
                      </a:pPr>
                      <a:r>
                        <a:rPr lang="en-US" sz="1200" b="0" i="0" u="none" strike="noStrike">
                          <a:solidFill>
                            <a:srgbClr val="000000"/>
                          </a:solidFill>
                          <a:effectLst/>
                          <a:latin typeface="Arial" panose="020B0604020202020204" pitchFamily="34" charset="0"/>
                        </a:rPr>
                        <a:t>10%</a:t>
                      </a:r>
                    </a:p>
                  </a:txBody>
                  <a:tcPr marL="9525" marR="9525" marT="9525" marB="0" anchor="ctr">
                    <a:lnL w="57150" cap="flat" cmpd="sng" algn="ctr">
                      <a:solidFill>
                        <a:schemeClr val="bg1"/>
                      </a:solidFill>
                      <a:prstDash val="solid"/>
                      <a:round/>
                      <a:headEnd type="none" w="med" len="med"/>
                      <a:tailEnd type="none" w="med" len="med"/>
                    </a:lnL>
                    <a:lnR>
                      <a:noFill/>
                    </a:lnR>
                    <a:lnT>
                      <a:noFill/>
                    </a:lnT>
                    <a:lnB>
                      <a:noFill/>
                    </a:lnB>
                    <a:solidFill>
                      <a:schemeClr val="accent1">
                        <a:lumMod val="40000"/>
                        <a:lumOff val="60000"/>
                      </a:schemeClr>
                    </a:solidFill>
                  </a:tcPr>
                </a:tc>
                <a:tc>
                  <a:txBody>
                    <a:bodyPr/>
                    <a:lstStyle/>
                    <a:p>
                      <a:pPr marL="0" indent="0" algn="ctr" fontAlgn="ctr">
                        <a:buNone/>
                      </a:pPr>
                      <a:r>
                        <a:rPr lang="en-US" sz="1200" b="0"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chemeClr val="accent1">
                        <a:lumMod val="40000"/>
                        <a:lumOff val="60000"/>
                      </a:schemeClr>
                    </a:solidFill>
                  </a:tcPr>
                </a:tc>
                <a:tc>
                  <a:txBody>
                    <a:bodyPr/>
                    <a:lstStyle/>
                    <a:p>
                      <a:pPr marL="0" indent="0" algn="ctr" fontAlgn="ctr">
                        <a:buNone/>
                      </a:pPr>
                      <a:r>
                        <a:rPr lang="en-US" sz="1200" b="0"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chemeClr val="accent1">
                        <a:lumMod val="40000"/>
                        <a:lumOff val="60000"/>
                      </a:schemeClr>
                    </a:solidFill>
                  </a:tcPr>
                </a:tc>
                <a:tc>
                  <a:txBody>
                    <a:bodyPr/>
                    <a:lstStyle/>
                    <a:p>
                      <a:pPr marL="0" indent="0" algn="ctr" fontAlgn="ctr">
                        <a:buNone/>
                      </a:pPr>
                      <a:r>
                        <a:rPr lang="en-US" sz="1200" b="0"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1361896467"/>
                  </a:ext>
                </a:extLst>
              </a:tr>
              <a:tr h="407663">
                <a:tc vMerge="1">
                  <a:txBody>
                    <a:bodyPr/>
                    <a:lstStyle/>
                    <a:p>
                      <a:endParaRPr lang="en-US"/>
                    </a:p>
                  </a:txBody>
                  <a:tcPr/>
                </a:tc>
                <a:tc vMerge="1">
                  <a:txBody>
                    <a:bodyPr/>
                    <a:lstStyle/>
                    <a:p>
                      <a:endParaRPr lang="en-US"/>
                    </a:p>
                  </a:txBody>
                  <a:tcPr/>
                </a:tc>
                <a:tc>
                  <a:txBody>
                    <a:bodyPr/>
                    <a:lstStyle/>
                    <a:p>
                      <a:pPr marL="0" indent="0" algn="ctr" fontAlgn="ctr">
                        <a:buNone/>
                      </a:pPr>
                      <a:r>
                        <a:rPr lang="en-US" sz="1200" b="1" i="0" u="none" strike="noStrike">
                          <a:solidFill>
                            <a:srgbClr val="000000"/>
                          </a:solidFill>
                          <a:effectLst/>
                          <a:latin typeface="Arial" panose="020B0604020202020204" pitchFamily="34" charset="0"/>
                        </a:rPr>
                        <a:t>Qualified Projects</a:t>
                      </a:r>
                    </a:p>
                  </a:txBody>
                  <a:tcPr marL="9525" marR="9525" marT="9525" marB="0" anchor="ctr">
                    <a:lnL>
                      <a:noFill/>
                    </a:lnL>
                    <a:lnR>
                      <a:noFill/>
                    </a:lnR>
                    <a:lnT>
                      <a:noFill/>
                    </a:lnT>
                    <a:lnB>
                      <a:noFill/>
                    </a:lnB>
                    <a:solidFill>
                      <a:schemeClr val="accent1">
                        <a:lumMod val="40000"/>
                        <a:lumOff val="60000"/>
                      </a:schemeClr>
                    </a:solidFill>
                  </a:tcPr>
                </a:tc>
                <a:tc gridSpan="2" vMerge="1">
                  <a:txBody>
                    <a:bodyPr/>
                    <a:lstStyle/>
                    <a:p>
                      <a:endParaRPr/>
                    </a:p>
                  </a:txBody>
                  <a:tcPr marL="9525" marR="9525" marT="9525" marB="0" anchor="ctr">
                    <a:lnL>
                      <a:noFill/>
                    </a:lnL>
                    <a:lnR>
                      <a:noFill/>
                    </a:lnR>
                    <a:lnT>
                      <a:noFill/>
                    </a:lnT>
                    <a:lnB>
                      <a:noFill/>
                    </a:lnB>
                    <a:solidFill>
                      <a:srgbClr val="000000"/>
                    </a:solidFill>
                  </a:tcPr>
                </a:tc>
                <a:tc hMerge="1" vMerge="1">
                  <a:txBody>
                    <a:bodyPr/>
                    <a:lstStyle/>
                    <a:p>
                      <a:endParaRPr/>
                    </a:p>
                  </a:txBody>
                  <a:tcPr marL="9525" marR="9525" marT="9525" marB="0" anchor="ctr">
                    <a:lnL>
                      <a:noFill/>
                    </a:lnL>
                    <a:lnR>
                      <a:noFill/>
                    </a:lnR>
                    <a:lnT>
                      <a:noFill/>
                    </a:lnT>
                    <a:lnB>
                      <a:noFill/>
                    </a:lnB>
                    <a:solidFill>
                      <a:srgbClr val="000000"/>
                    </a:solidFill>
                  </a:tcPr>
                </a:tc>
                <a:tc vMerge="1">
                  <a:txBody>
                    <a:bodyPr/>
                    <a:lstStyle/>
                    <a:p>
                      <a:endParaRPr/>
                    </a:p>
                  </a:txBody>
                  <a:tcPr marL="9525" marR="9525" marT="9525" marB="0" anchor="ctr">
                    <a:lnL>
                      <a:noFill/>
                    </a:lnL>
                    <a:lnR>
                      <a:noFill/>
                    </a:lnR>
                    <a:lnT>
                      <a:noFill/>
                    </a:lnT>
                    <a:lnB>
                      <a:noFill/>
                    </a:lnB>
                    <a:solidFill>
                      <a:srgbClr val="000000"/>
                    </a:solidFill>
                  </a:tcPr>
                </a:tc>
                <a:tc>
                  <a:txBody>
                    <a:bodyPr/>
                    <a:lstStyle/>
                    <a:p>
                      <a:pPr marL="0" indent="0" algn="ctr" fontAlgn="ctr">
                        <a:buNone/>
                      </a:pPr>
                      <a:r>
                        <a:rPr lang="en-US" sz="1200" b="0" i="0" u="none" strike="noStrike">
                          <a:solidFill>
                            <a:schemeClr val="tx1"/>
                          </a:solidFill>
                          <a:effectLst/>
                          <a:latin typeface="Arial" panose="020B0604020202020204" pitchFamily="34" charset="0"/>
                        </a:rPr>
                        <a:t>20%</a:t>
                      </a:r>
                    </a:p>
                  </a:txBody>
                  <a:tcPr marL="9525" marR="9525" marT="9525" marB="0" anchor="ctr">
                    <a:lnL w="57150" cap="flat" cmpd="sng" algn="ctr">
                      <a:solidFill>
                        <a:schemeClr val="bg1"/>
                      </a:solidFill>
                      <a:prstDash val="solid"/>
                      <a:round/>
                      <a:headEnd type="none" w="med" len="med"/>
                      <a:tailEnd type="none" w="med" len="med"/>
                    </a:lnL>
                    <a:lnR>
                      <a:noFill/>
                    </a:lnR>
                    <a:lnT>
                      <a:noFill/>
                    </a:lnT>
                    <a:lnB>
                      <a:noFill/>
                    </a:lnB>
                    <a:solidFill>
                      <a:schemeClr val="accent1">
                        <a:lumMod val="40000"/>
                        <a:lumOff val="60000"/>
                      </a:schemeClr>
                    </a:solidFill>
                  </a:tcPr>
                </a:tc>
                <a:tc>
                  <a:txBody>
                    <a:bodyPr/>
                    <a:lstStyle/>
                    <a:p>
                      <a:pPr marL="0" indent="0" algn="ctr" fontAlgn="ctr">
                        <a:buNone/>
                      </a:pPr>
                      <a:r>
                        <a:rPr lang="en-US" sz="1200" b="0"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chemeClr val="accent1">
                        <a:lumMod val="40000"/>
                        <a:lumOff val="60000"/>
                      </a:schemeClr>
                    </a:solidFill>
                  </a:tcPr>
                </a:tc>
                <a:tc>
                  <a:txBody>
                    <a:bodyPr/>
                    <a:lstStyle/>
                    <a:p>
                      <a:pPr marL="0" indent="0" algn="ctr" fontAlgn="ctr">
                        <a:buNone/>
                      </a:pPr>
                      <a:r>
                        <a:rPr lang="en-US" sz="1200" b="0"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chemeClr val="accent1">
                        <a:lumMod val="40000"/>
                        <a:lumOff val="60000"/>
                      </a:schemeClr>
                    </a:solidFill>
                  </a:tcPr>
                </a:tc>
                <a:tc>
                  <a:txBody>
                    <a:bodyPr/>
                    <a:lstStyle/>
                    <a:p>
                      <a:pPr marL="0" indent="0" algn="ctr" fontAlgn="ctr">
                        <a:buNone/>
                      </a:pPr>
                      <a:r>
                        <a:rPr lang="en-US" sz="1200" b="0"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2556681905"/>
                  </a:ext>
                </a:extLst>
              </a:tr>
              <a:tr h="520894">
                <a:tc rowSpan="3">
                  <a:txBody>
                    <a:bodyPr/>
                    <a:lstStyle/>
                    <a:p>
                      <a:pPr marL="0" indent="0" algn="ctr" rtl="0" fontAlgn="ctr">
                        <a:buNone/>
                      </a:pPr>
                      <a:r>
                        <a:rPr lang="en-US" sz="1800" b="1" i="0" u="none" strike="noStrike" dirty="0">
                          <a:solidFill>
                            <a:schemeClr val="bg1"/>
                          </a:solidFill>
                          <a:effectLst/>
                          <a:latin typeface="Arial" panose="020B0604020202020204" pitchFamily="34" charset="0"/>
                        </a:rPr>
                        <a:t>PTC</a:t>
                      </a:r>
                    </a:p>
                  </a:txBody>
                  <a:tcPr marL="9525" marR="9525" marT="9525" marB="0" anchor="ctr">
                    <a:lnL>
                      <a:noFill/>
                    </a:lnL>
                    <a:lnR>
                      <a:noFill/>
                    </a:lnR>
                    <a:lnT>
                      <a:noFill/>
                    </a:lnT>
                    <a:lnB>
                      <a:noFill/>
                    </a:lnB>
                    <a:solidFill>
                      <a:schemeClr val="accent1">
                        <a:lumMod val="75000"/>
                      </a:schemeClr>
                    </a:solidFill>
                  </a:tcPr>
                </a:tc>
                <a:tc rowSpan="3">
                  <a:txBody>
                    <a:bodyPr/>
                    <a:lstStyle/>
                    <a:p>
                      <a:pPr marL="0" indent="0" algn="ctr" rtl="0" fontAlgn="ctr">
                        <a:buNone/>
                      </a:pPr>
                      <a:r>
                        <a:rPr lang="en-US" sz="1200" b="1" i="0" u="none" strike="noStrike">
                          <a:solidFill>
                            <a:srgbClr val="000000"/>
                          </a:solidFill>
                          <a:effectLst/>
                          <a:latin typeface="Arial" panose="020B0604020202020204" pitchFamily="34" charset="0"/>
                        </a:rPr>
                        <a:t>Full (Base)</a:t>
                      </a:r>
                    </a:p>
                  </a:txBody>
                  <a:tcPr marL="9525" marR="9525" marT="9525" marB="0" anchor="ctr">
                    <a:lnL>
                      <a:noFill/>
                    </a:lnL>
                    <a:lnR>
                      <a:noFill/>
                    </a:lnR>
                    <a:lnT>
                      <a:noFill/>
                    </a:lnT>
                    <a:lnB>
                      <a:noFill/>
                    </a:lnB>
                    <a:solidFill>
                      <a:schemeClr val="accent1">
                        <a:lumMod val="60000"/>
                        <a:lumOff val="40000"/>
                      </a:schemeClr>
                    </a:solidFill>
                  </a:tcPr>
                </a:tc>
                <a:tc>
                  <a:txBody>
                    <a:bodyPr/>
                    <a:lstStyle/>
                    <a:p>
                      <a:pPr marL="0" indent="0" algn="ctr" fontAlgn="ctr">
                        <a:buNone/>
                      </a:pPr>
                      <a:r>
                        <a:rPr lang="en-US" sz="1200" b="1" i="0" u="none" strike="noStrike">
                          <a:solidFill>
                            <a:srgbClr val="000000"/>
                          </a:solidFill>
                          <a:effectLst/>
                          <a:latin typeface="Arial" panose="020B0604020202020204" pitchFamily="34" charset="0"/>
                        </a:rPr>
                        <a:t>Base</a:t>
                      </a:r>
                    </a:p>
                  </a:txBody>
                  <a:tcPr marL="9525" marR="9525" marT="9525" marB="0" anchor="ctr">
                    <a:lnL>
                      <a:noFill/>
                    </a:lnL>
                    <a:lnR>
                      <a:noFill/>
                    </a:lnR>
                    <a:lnT>
                      <a:noFill/>
                    </a:lnT>
                    <a:lnB>
                      <a:noFill/>
                    </a:lnB>
                    <a:solidFill>
                      <a:schemeClr val="accent1">
                        <a:lumMod val="60000"/>
                        <a:lumOff val="40000"/>
                      </a:schemeClr>
                    </a:solidFill>
                  </a:tcPr>
                </a:tc>
                <a:tc gridSpan="2" vMerge="1">
                  <a:txBody>
                    <a:bodyPr/>
                    <a:lstStyle/>
                    <a:p>
                      <a:endParaRPr/>
                    </a:p>
                  </a:txBody>
                  <a:tcPr marL="9525" marR="9525" marT="9525" marB="0" anchor="ctr">
                    <a:lnL>
                      <a:noFill/>
                    </a:lnL>
                    <a:lnR>
                      <a:noFill/>
                    </a:lnR>
                    <a:lnT>
                      <a:noFill/>
                    </a:lnT>
                    <a:lnB>
                      <a:noFill/>
                    </a:lnB>
                    <a:solidFill>
                      <a:srgbClr val="FCE4D6"/>
                    </a:solidFill>
                  </a:tcPr>
                </a:tc>
                <a:tc hMerge="1" vMerge="1">
                  <a:txBody>
                    <a:bodyPr/>
                    <a:lstStyle/>
                    <a:p>
                      <a:endParaRPr/>
                    </a:p>
                  </a:txBody>
                  <a:tcPr marL="9525" marR="9525" marT="9525" marB="0" anchor="ctr">
                    <a:lnL>
                      <a:noFill/>
                    </a:lnL>
                    <a:lnR>
                      <a:noFill/>
                    </a:lnR>
                    <a:lnT>
                      <a:noFill/>
                    </a:lnT>
                    <a:lnB>
                      <a:noFill/>
                    </a:lnB>
                    <a:solidFill>
                      <a:srgbClr val="FCE4D6"/>
                    </a:solidFill>
                  </a:tcPr>
                </a:tc>
                <a:tc>
                  <a:txBody>
                    <a:bodyPr/>
                    <a:lstStyle/>
                    <a:p>
                      <a:pPr marL="0" marR="0" indent="0" algn="ctr" defTabSz="711200" rtl="0" eaLnBrk="1" fontAlgn="ctr" latinLnBrk="0" hangingPunct="1">
                        <a:lnSpc>
                          <a:spcPct val="100000"/>
                        </a:lnSpc>
                        <a:spcBef>
                          <a:spcPts val="1200"/>
                        </a:spcBef>
                        <a:spcAft>
                          <a:spcPts val="0"/>
                        </a:spcAft>
                        <a:buClrTx/>
                        <a:buSzTx/>
                        <a:buFontTx/>
                        <a:buNone/>
                        <a:tabLst/>
                        <a:defRPr/>
                      </a:pPr>
                      <a:r>
                        <a:rPr lang="en-US" sz="1200" b="0" i="0" u="none" strike="noStrike">
                          <a:solidFill>
                            <a:schemeClr val="tx1"/>
                          </a:solidFill>
                          <a:effectLst/>
                          <a:latin typeface="Arial" panose="020B0604020202020204" pitchFamily="34" charset="0"/>
                        </a:rPr>
                        <a:t>¢2.75 (¢0.55)</a:t>
                      </a:r>
                    </a:p>
                  </a:txBody>
                  <a:tcPr marL="9525" marR="9525" marT="9525" marB="0" anchor="ctr">
                    <a:lnL>
                      <a:noFill/>
                    </a:lnL>
                    <a:lnR w="57150" cap="flat" cmpd="sng" algn="ctr">
                      <a:solidFill>
                        <a:schemeClr val="bg1"/>
                      </a:solidFill>
                      <a:prstDash val="solid"/>
                      <a:round/>
                      <a:headEnd type="none" w="med" len="med"/>
                      <a:tailEnd type="none" w="med" len="med"/>
                    </a:lnR>
                    <a:lnT>
                      <a:noFill/>
                    </a:lnT>
                    <a:lnB>
                      <a:noFill/>
                    </a:lnB>
                    <a:solidFill>
                      <a:schemeClr val="accent1">
                        <a:lumMod val="60000"/>
                        <a:lumOff val="40000"/>
                      </a:schemeClr>
                    </a:solidFill>
                  </a:tcPr>
                </a:tc>
                <a:tc>
                  <a:txBody>
                    <a:bodyPr/>
                    <a:lstStyle/>
                    <a:p>
                      <a:pPr marL="0" indent="0" algn="ctr" fontAlgn="ctr">
                        <a:buNone/>
                      </a:pPr>
                      <a:r>
                        <a:rPr lang="en-US" sz="1200" b="0" i="0" u="none" strike="noStrike">
                          <a:solidFill>
                            <a:schemeClr val="tx1"/>
                          </a:solidFill>
                          <a:effectLst/>
                          <a:latin typeface="Arial" panose="020B0604020202020204" pitchFamily="34" charset="0"/>
                        </a:rPr>
                        <a:t>¢2.75 </a:t>
                      </a:r>
                    </a:p>
                  </a:txBody>
                  <a:tcPr marL="9525" marR="9525" marT="9525" marB="0" anchor="ctr">
                    <a:lnL w="57150" cap="flat" cmpd="sng" algn="ctr">
                      <a:solidFill>
                        <a:schemeClr val="bg1"/>
                      </a:solidFill>
                      <a:prstDash val="solid"/>
                      <a:round/>
                      <a:headEnd type="none" w="med" len="med"/>
                      <a:tailEnd type="none" w="med" len="med"/>
                    </a:lnL>
                    <a:lnR>
                      <a:noFill/>
                    </a:lnR>
                    <a:lnT>
                      <a:noFill/>
                    </a:lnT>
                    <a:lnB>
                      <a:noFill/>
                    </a:lnB>
                    <a:solidFill>
                      <a:schemeClr val="accent1">
                        <a:lumMod val="60000"/>
                        <a:lumOff val="40000"/>
                      </a:schemeClr>
                    </a:solidFill>
                  </a:tcPr>
                </a:tc>
                <a:tc>
                  <a:txBody>
                    <a:bodyPr/>
                    <a:lstStyle/>
                    <a:p>
                      <a:pPr marL="0" indent="0" algn="ctr" fontAlgn="ctr">
                        <a:buNone/>
                      </a:pPr>
                      <a:r>
                        <a:rPr lang="en-US" sz="1200" b="0" i="0" u="none" strike="noStrike">
                          <a:solidFill>
                            <a:schemeClr val="tx1"/>
                          </a:solidFill>
                          <a:effectLst/>
                          <a:latin typeface="Arial" panose="020B0604020202020204" pitchFamily="34" charset="0"/>
                        </a:rPr>
                        <a:t>¢</a:t>
                      </a:r>
                      <a:r>
                        <a:rPr lang="en-US" sz="1200" b="0" i="0" u="none" strike="noStrike">
                          <a:solidFill>
                            <a:srgbClr val="000000"/>
                          </a:solidFill>
                          <a:effectLst/>
                          <a:latin typeface="Arial" panose="020B0604020202020204" pitchFamily="34" charset="0"/>
                        </a:rPr>
                        <a:t>2.0(</a:t>
                      </a:r>
                      <a:r>
                        <a:rPr lang="en-US" sz="1200" b="0" i="0" u="none" strike="noStrike">
                          <a:solidFill>
                            <a:schemeClr val="tx1"/>
                          </a:solidFill>
                          <a:effectLst/>
                          <a:latin typeface="Arial" panose="020B0604020202020204" pitchFamily="34" charset="0"/>
                        </a:rPr>
                        <a:t>¢</a:t>
                      </a:r>
                      <a:r>
                        <a:rPr lang="en-US" sz="1200" b="0" i="0" u="none" strike="noStrike">
                          <a:solidFill>
                            <a:srgbClr val="000000"/>
                          </a:solidFill>
                          <a:effectLst/>
                          <a:latin typeface="Arial" panose="020B0604020202020204" pitchFamily="34" charset="0"/>
                        </a:rPr>
                        <a:t>0.4)</a:t>
                      </a:r>
                    </a:p>
                  </a:txBody>
                  <a:tcPr marL="9525" marR="9525" marT="9525" marB="0" anchor="ctr">
                    <a:lnL>
                      <a:noFill/>
                    </a:lnL>
                    <a:lnR>
                      <a:noFill/>
                    </a:lnR>
                    <a:lnT>
                      <a:noFill/>
                    </a:lnT>
                    <a:lnB>
                      <a:noFill/>
                    </a:lnB>
                    <a:solidFill>
                      <a:schemeClr val="accent1">
                        <a:lumMod val="60000"/>
                        <a:lumOff val="40000"/>
                      </a:schemeClr>
                    </a:solidFill>
                  </a:tcPr>
                </a:tc>
                <a:tc>
                  <a:txBody>
                    <a:bodyPr/>
                    <a:lstStyle/>
                    <a:p>
                      <a:pPr marL="0" indent="0" algn="ctr" fontAlgn="ctr">
                        <a:buNone/>
                      </a:pPr>
                      <a:r>
                        <a:rPr lang="en-US" sz="1200" b="0" i="0" u="none" strike="noStrike">
                          <a:solidFill>
                            <a:schemeClr val="tx1"/>
                          </a:solidFill>
                          <a:effectLst/>
                          <a:latin typeface="Arial" panose="020B0604020202020204" pitchFamily="34" charset="0"/>
                        </a:rPr>
                        <a:t>¢</a:t>
                      </a:r>
                      <a:r>
                        <a:rPr lang="en-US" sz="1200" b="0" i="0" u="none" strike="noStrike">
                          <a:solidFill>
                            <a:srgbClr val="000000"/>
                          </a:solidFill>
                          <a:effectLst/>
                          <a:latin typeface="Arial" panose="020B0604020202020204" pitchFamily="34" charset="0"/>
                        </a:rPr>
                        <a:t>1.3(</a:t>
                      </a:r>
                      <a:r>
                        <a:rPr lang="en-US" sz="1200" b="0" i="0" u="none" strike="noStrike">
                          <a:solidFill>
                            <a:schemeClr val="tx1"/>
                          </a:solidFill>
                          <a:effectLst/>
                          <a:latin typeface="Arial" panose="020B0604020202020204" pitchFamily="34" charset="0"/>
                        </a:rPr>
                        <a:t>¢</a:t>
                      </a:r>
                      <a:r>
                        <a:rPr lang="en-US" sz="1200" b="0" i="0" u="none" strike="noStrike">
                          <a:solidFill>
                            <a:srgbClr val="000000"/>
                          </a:solidFill>
                          <a:effectLst/>
                          <a:latin typeface="Arial" panose="020B0604020202020204" pitchFamily="34" charset="0"/>
                        </a:rPr>
                        <a:t>0.3)</a:t>
                      </a:r>
                    </a:p>
                  </a:txBody>
                  <a:tcPr marL="9525" marR="9525" marT="9525" marB="0" anchor="ctr">
                    <a:lnL>
                      <a:noFill/>
                    </a:lnL>
                    <a:lnR>
                      <a:noFill/>
                    </a:lnR>
                    <a:lnT>
                      <a:noFill/>
                    </a:lnT>
                    <a:lnB>
                      <a:noFill/>
                    </a:lnB>
                    <a:solidFill>
                      <a:schemeClr val="accent1">
                        <a:lumMod val="60000"/>
                        <a:lumOff val="40000"/>
                      </a:schemeClr>
                    </a:solidFill>
                  </a:tcPr>
                </a:tc>
                <a:tc>
                  <a:txBody>
                    <a:bodyPr/>
                    <a:lstStyle/>
                    <a:p>
                      <a:pPr marL="0" indent="0" algn="ctr" fontAlgn="ctr">
                        <a:buNone/>
                      </a:pPr>
                      <a:r>
                        <a:rPr lang="en-US" sz="1200" b="0"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1677036648"/>
                  </a:ext>
                </a:extLst>
              </a:tr>
              <a:tr h="407663">
                <a:tc vMerge="1">
                  <a:txBody>
                    <a:bodyPr/>
                    <a:lstStyle/>
                    <a:p>
                      <a:endParaRPr lang="en-US"/>
                    </a:p>
                  </a:txBody>
                  <a:tcPr/>
                </a:tc>
                <a:tc vMerge="1">
                  <a:txBody>
                    <a:bodyPr/>
                    <a:lstStyle/>
                    <a:p>
                      <a:endParaRPr lang="en-US"/>
                    </a:p>
                  </a:txBody>
                  <a:tcPr/>
                </a:tc>
                <a:tc>
                  <a:txBody>
                    <a:bodyPr/>
                    <a:lstStyle/>
                    <a:p>
                      <a:pPr marL="0" indent="0" algn="ctr" fontAlgn="ctr">
                        <a:buNone/>
                      </a:pPr>
                      <a:r>
                        <a:rPr lang="en-US" sz="1200" b="1" i="0" u="none" strike="noStrike">
                          <a:solidFill>
                            <a:srgbClr val="000000"/>
                          </a:solidFill>
                          <a:effectLst/>
                          <a:latin typeface="Arial" panose="020B0604020202020204" pitchFamily="34" charset="0"/>
                        </a:rPr>
                        <a:t>Domestic Content</a:t>
                      </a:r>
                    </a:p>
                  </a:txBody>
                  <a:tcPr marL="9525" marR="9525" marT="9525" marB="0" anchor="ctr">
                    <a:lnL>
                      <a:noFill/>
                    </a:lnL>
                    <a:lnR>
                      <a:noFill/>
                    </a:lnR>
                    <a:lnT>
                      <a:noFill/>
                    </a:lnT>
                    <a:lnB>
                      <a:noFill/>
                    </a:lnB>
                    <a:solidFill>
                      <a:schemeClr val="accent1">
                        <a:lumMod val="60000"/>
                        <a:lumOff val="40000"/>
                      </a:schemeClr>
                    </a:solidFill>
                  </a:tcPr>
                </a:tc>
                <a:tc gridSpan="2" vMerge="1">
                  <a:txBody>
                    <a:bodyPr/>
                    <a:lstStyle/>
                    <a:p>
                      <a:endParaRPr/>
                    </a:p>
                  </a:txBody>
                  <a:tcPr marL="9525" marR="9525" marT="9525" marB="0" anchor="ctr">
                    <a:lnL>
                      <a:noFill/>
                    </a:lnL>
                    <a:lnR>
                      <a:noFill/>
                    </a:lnR>
                    <a:lnT>
                      <a:noFill/>
                    </a:lnT>
                    <a:lnB>
                      <a:noFill/>
                    </a:lnB>
                    <a:solidFill>
                      <a:srgbClr val="FCE4D6"/>
                    </a:solidFill>
                  </a:tcPr>
                </a:tc>
                <a:tc hMerge="1" vMerge="1">
                  <a:txBody>
                    <a:bodyPr/>
                    <a:lstStyle/>
                    <a:p>
                      <a:endParaRPr/>
                    </a:p>
                  </a:txBody>
                  <a:tcPr marL="9525" marR="9525" marT="9525" marB="0" anchor="ctr">
                    <a:lnL>
                      <a:noFill/>
                    </a:lnL>
                    <a:lnR>
                      <a:noFill/>
                    </a:lnR>
                    <a:lnT>
                      <a:noFill/>
                    </a:lnT>
                    <a:lnB>
                      <a:noFill/>
                    </a:lnB>
                    <a:solidFill>
                      <a:srgbClr val="FCE4D6"/>
                    </a:solidFill>
                  </a:tcPr>
                </a:tc>
                <a:tc rowSpan="2">
                  <a:txBody>
                    <a:bodyPr/>
                    <a:lstStyle/>
                    <a:p>
                      <a:pPr marL="0" marR="0" lvl="0" indent="0" algn="ctr" defTabSz="711200" rtl="0" eaLnBrk="1" fontAlgn="ctr" latinLnBrk="0" hangingPunct="1">
                        <a:lnSpc>
                          <a:spcPct val="100000"/>
                        </a:lnSpc>
                        <a:spcBef>
                          <a:spcPts val="1200"/>
                        </a:spcBef>
                        <a:spcAft>
                          <a:spcPts val="0"/>
                        </a:spcAft>
                        <a:buClrTx/>
                        <a:buSzTx/>
                        <a:buFontTx/>
                        <a:buNone/>
                        <a:tabLst/>
                        <a:defRPr/>
                      </a:pPr>
                      <a:r>
                        <a:rPr lang="en-US" sz="1000" b="0" i="0" u="none" strike="noStrike">
                          <a:solidFill>
                            <a:schemeClr val="tx1"/>
                          </a:solidFill>
                          <a:effectLst/>
                          <a:latin typeface="Arial" panose="020B0604020202020204" pitchFamily="34" charset="0"/>
                        </a:rPr>
                        <a:t>None</a:t>
                      </a:r>
                    </a:p>
                  </a:txBody>
                  <a:tcPr marL="9525" marR="9525" marT="9525" marB="0" anchor="ctr">
                    <a:lnL>
                      <a:noFill/>
                    </a:lnL>
                    <a:lnR w="57150" cap="flat" cmpd="sng" algn="ctr">
                      <a:solidFill>
                        <a:schemeClr val="bg1"/>
                      </a:solidFill>
                      <a:prstDash val="solid"/>
                      <a:round/>
                      <a:headEnd type="none" w="med" len="med"/>
                      <a:tailEnd type="none" w="med" len="med"/>
                    </a:lnR>
                    <a:lnT>
                      <a:noFill/>
                    </a:lnT>
                    <a:lnB>
                      <a:noFill/>
                    </a:lnB>
                    <a:solidFill>
                      <a:schemeClr val="bg1">
                        <a:lumMod val="85000"/>
                      </a:schemeClr>
                    </a:solidFill>
                  </a:tcPr>
                </a:tc>
                <a:tc>
                  <a:txBody>
                    <a:bodyPr/>
                    <a:lstStyle/>
                    <a:p>
                      <a:pPr marL="0" indent="0" algn="ctr" fontAlgn="ctr">
                        <a:buNone/>
                      </a:pPr>
                      <a:r>
                        <a:rPr lang="en-US" sz="1200" b="0" i="0" u="none" strike="noStrike">
                          <a:solidFill>
                            <a:srgbClr val="000000"/>
                          </a:solidFill>
                          <a:effectLst/>
                          <a:latin typeface="Arial" panose="020B0604020202020204" pitchFamily="34" charset="0"/>
                        </a:rPr>
                        <a:t>¢</a:t>
                      </a:r>
                      <a:r>
                        <a:rPr lang="en-US" sz="1200" b="0" i="0" u="none" strike="noStrike">
                          <a:solidFill>
                            <a:schemeClr val="tx1"/>
                          </a:solidFill>
                          <a:effectLst/>
                          <a:latin typeface="Arial" panose="020B0604020202020204" pitchFamily="34" charset="0"/>
                        </a:rPr>
                        <a:t>0.3</a:t>
                      </a:r>
                    </a:p>
                  </a:txBody>
                  <a:tcPr marL="9525" marR="9525" marT="9525" marB="0" anchor="ctr">
                    <a:lnL w="57150" cap="flat" cmpd="sng" algn="ctr">
                      <a:solidFill>
                        <a:schemeClr val="bg1"/>
                      </a:solidFill>
                      <a:prstDash val="solid"/>
                      <a:round/>
                      <a:headEnd type="none" w="med" len="med"/>
                      <a:tailEnd type="none" w="med" len="med"/>
                    </a:lnL>
                    <a:lnR>
                      <a:noFill/>
                    </a:lnR>
                    <a:lnT>
                      <a:noFill/>
                    </a:lnT>
                    <a:lnB>
                      <a:noFill/>
                    </a:lnB>
                    <a:solidFill>
                      <a:schemeClr val="accent1">
                        <a:lumMod val="60000"/>
                        <a:lumOff val="40000"/>
                      </a:schemeClr>
                    </a:solidFill>
                  </a:tcPr>
                </a:tc>
                <a:tc>
                  <a:txBody>
                    <a:bodyPr/>
                    <a:lstStyle/>
                    <a:p>
                      <a:pPr marL="0" indent="0" algn="ctr" fontAlgn="ctr">
                        <a:buNone/>
                      </a:pPr>
                      <a:r>
                        <a:rPr lang="en-US" sz="1200" b="0" i="0" u="none" strike="noStrike">
                          <a:solidFill>
                            <a:srgbClr val="000000"/>
                          </a:solidFill>
                          <a:effectLst/>
                          <a:latin typeface="Arial" panose="020B0604020202020204" pitchFamily="34" charset="0"/>
                        </a:rPr>
                        <a:t>0.2 ¢ (</a:t>
                      </a:r>
                      <a:r>
                        <a:rPr lang="en-US" sz="1200" b="0" i="0" u="none" strike="noStrike">
                          <a:solidFill>
                            <a:schemeClr val="tx1"/>
                          </a:solidFill>
                          <a:effectLst/>
                          <a:latin typeface="Arial" panose="020B0604020202020204" pitchFamily="34" charset="0"/>
                        </a:rPr>
                        <a:t>¢</a:t>
                      </a:r>
                      <a:r>
                        <a:rPr lang="en-US" sz="1200" b="0"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chemeClr val="accent1">
                        <a:lumMod val="60000"/>
                        <a:lumOff val="40000"/>
                      </a:schemeClr>
                    </a:solidFill>
                  </a:tcPr>
                </a:tc>
                <a:tc>
                  <a:txBody>
                    <a:bodyPr/>
                    <a:lstStyle/>
                    <a:p>
                      <a:pPr marL="0" indent="0" algn="ctr" fontAlgn="ctr">
                        <a:buNone/>
                      </a:pPr>
                      <a:r>
                        <a:rPr lang="en-US" sz="1200" b="0" i="0" u="none" strike="noStrike">
                          <a:solidFill>
                            <a:schemeClr val="tx1"/>
                          </a:solidFill>
                          <a:effectLst/>
                          <a:latin typeface="Arial" panose="020B0604020202020204" pitchFamily="34" charset="0"/>
                        </a:rPr>
                        <a:t>¢</a:t>
                      </a:r>
                      <a:r>
                        <a:rPr lang="en-US" sz="1200" b="0" i="0" u="none" strike="noStrike">
                          <a:solidFill>
                            <a:srgbClr val="000000"/>
                          </a:solidFill>
                          <a:effectLst/>
                          <a:latin typeface="Arial" panose="020B0604020202020204" pitchFamily="34" charset="0"/>
                        </a:rPr>
                        <a:t>0.1(</a:t>
                      </a:r>
                      <a:r>
                        <a:rPr lang="en-US" sz="1200" b="0" i="0" u="none" strike="noStrike">
                          <a:solidFill>
                            <a:schemeClr val="tx1"/>
                          </a:solidFill>
                          <a:effectLst/>
                          <a:latin typeface="Arial" panose="020B0604020202020204" pitchFamily="34" charset="0"/>
                        </a:rPr>
                        <a:t>¢</a:t>
                      </a:r>
                      <a:r>
                        <a:rPr lang="en-US" sz="1200" b="0"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chemeClr val="accent1">
                        <a:lumMod val="60000"/>
                        <a:lumOff val="40000"/>
                      </a:schemeClr>
                    </a:solidFill>
                  </a:tcPr>
                </a:tc>
                <a:tc>
                  <a:txBody>
                    <a:bodyPr/>
                    <a:lstStyle/>
                    <a:p>
                      <a:pPr marL="0" indent="0" algn="ctr" fontAlgn="ctr">
                        <a:buNone/>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lang="en-US" sz="12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780110961"/>
                  </a:ext>
                </a:extLst>
              </a:tr>
              <a:tr h="407663">
                <a:tc vMerge="1">
                  <a:txBody>
                    <a:bodyPr/>
                    <a:lstStyle/>
                    <a:p>
                      <a:endParaRPr lang="en-US"/>
                    </a:p>
                  </a:txBody>
                  <a:tcPr/>
                </a:tc>
                <a:tc vMerge="1">
                  <a:txBody>
                    <a:bodyPr/>
                    <a:lstStyle/>
                    <a:p>
                      <a:endParaRPr lang="en-US"/>
                    </a:p>
                  </a:txBody>
                  <a:tcPr/>
                </a:tc>
                <a:tc>
                  <a:txBody>
                    <a:bodyPr/>
                    <a:lstStyle/>
                    <a:p>
                      <a:pPr marL="0" indent="0" algn="ctr" fontAlgn="ctr">
                        <a:buNone/>
                      </a:pPr>
                      <a:r>
                        <a:rPr lang="en-US" sz="1200" b="1" i="0" u="none" strike="noStrike">
                          <a:solidFill>
                            <a:srgbClr val="000000"/>
                          </a:solidFill>
                          <a:effectLst/>
                          <a:latin typeface="Arial" panose="020B0604020202020204" pitchFamily="34" charset="0"/>
                        </a:rPr>
                        <a:t>Energy Community</a:t>
                      </a:r>
                    </a:p>
                  </a:txBody>
                  <a:tcPr marL="9525" marR="9525" marT="9525" marB="0" anchor="ctr">
                    <a:lnL>
                      <a:noFill/>
                    </a:lnL>
                    <a:lnR>
                      <a:noFill/>
                    </a:lnR>
                    <a:lnT>
                      <a:noFill/>
                    </a:lnT>
                    <a:lnB>
                      <a:noFill/>
                    </a:lnB>
                    <a:solidFill>
                      <a:schemeClr val="accent1">
                        <a:lumMod val="60000"/>
                        <a:lumOff val="40000"/>
                      </a:schemeClr>
                    </a:solidFill>
                  </a:tcPr>
                </a:tc>
                <a:tc gridSpan="2" vMerge="1">
                  <a:txBody>
                    <a:bodyPr/>
                    <a:lstStyle/>
                    <a:p>
                      <a:endParaRPr/>
                    </a:p>
                  </a:txBody>
                  <a:tcPr marL="9525" marR="9525" marT="9525" marB="0" anchor="ctr">
                    <a:lnL>
                      <a:noFill/>
                    </a:lnL>
                    <a:lnR>
                      <a:noFill/>
                    </a:lnR>
                    <a:lnT>
                      <a:noFill/>
                    </a:lnT>
                    <a:lnB>
                      <a:noFill/>
                    </a:lnB>
                    <a:solidFill>
                      <a:srgbClr val="FCE4D6"/>
                    </a:solidFill>
                  </a:tcPr>
                </a:tc>
                <a:tc hMerge="1" vMerge="1">
                  <a:txBody>
                    <a:bodyPr/>
                    <a:lstStyle/>
                    <a:p>
                      <a:endParaRPr/>
                    </a:p>
                  </a:txBody>
                  <a:tcPr marL="9525" marR="9525" marT="9525" marB="0" anchor="ctr">
                    <a:lnL>
                      <a:noFill/>
                    </a:lnL>
                    <a:lnR>
                      <a:noFill/>
                    </a:lnR>
                    <a:lnT>
                      <a:noFill/>
                    </a:lnT>
                    <a:lnB>
                      <a:noFill/>
                    </a:lnB>
                    <a:solidFill>
                      <a:srgbClr val="FCE4D6"/>
                    </a:solidFill>
                  </a:tcPr>
                </a:tc>
                <a:tc vMerge="1">
                  <a:txBody>
                    <a:bodyPr/>
                    <a:lstStyle/>
                    <a:p>
                      <a:endParaRPr/>
                    </a:p>
                  </a:txBody>
                  <a:tcPr marL="9525" marR="9525" marT="9525" marB="0" anchor="ctr">
                    <a:lnL>
                      <a:noFill/>
                    </a:lnL>
                    <a:lnR>
                      <a:noFill/>
                    </a:lnR>
                    <a:lnT>
                      <a:noFill/>
                    </a:lnT>
                    <a:lnB>
                      <a:noFill/>
                    </a:lnB>
                    <a:solidFill>
                      <a:srgbClr val="FCE4D6"/>
                    </a:solidFill>
                  </a:tcPr>
                </a:tc>
                <a:tc>
                  <a:txBody>
                    <a:bodyPr/>
                    <a:lstStyle/>
                    <a:p>
                      <a:pPr marL="0" indent="0" algn="ctr" fontAlgn="ctr">
                        <a:buNone/>
                      </a:pPr>
                      <a:r>
                        <a:rPr lang="en-US" sz="1200" b="0" i="0" u="none" strike="noStrike">
                          <a:solidFill>
                            <a:srgbClr val="000000"/>
                          </a:solidFill>
                          <a:effectLst/>
                          <a:latin typeface="Arial" panose="020B0604020202020204" pitchFamily="34" charset="0"/>
                        </a:rPr>
                        <a:t>¢</a:t>
                      </a:r>
                      <a:r>
                        <a:rPr lang="en-US" sz="1200" b="0" i="0" u="none" strike="noStrike">
                          <a:solidFill>
                            <a:schemeClr val="tx1"/>
                          </a:solidFill>
                          <a:effectLst/>
                          <a:latin typeface="Arial" panose="020B0604020202020204" pitchFamily="34" charset="0"/>
                        </a:rPr>
                        <a:t>0.3</a:t>
                      </a:r>
                    </a:p>
                  </a:txBody>
                  <a:tcPr marL="9525" marR="9525" marT="9525" marB="0" anchor="ctr">
                    <a:lnL w="57150" cap="flat" cmpd="sng" algn="ctr">
                      <a:solidFill>
                        <a:schemeClr val="bg1"/>
                      </a:solidFill>
                      <a:prstDash val="solid"/>
                      <a:round/>
                      <a:headEnd type="none" w="med" len="med"/>
                      <a:tailEnd type="none" w="med" len="med"/>
                    </a:lnL>
                    <a:lnR>
                      <a:noFill/>
                    </a:lnR>
                    <a:lnT>
                      <a:noFill/>
                    </a:lnT>
                    <a:lnB>
                      <a:noFill/>
                    </a:lnB>
                    <a:solidFill>
                      <a:schemeClr val="accent1">
                        <a:lumMod val="60000"/>
                        <a:lumOff val="40000"/>
                      </a:schemeClr>
                    </a:solidFill>
                  </a:tcPr>
                </a:tc>
                <a:tc>
                  <a:txBody>
                    <a:bodyPr/>
                    <a:lstStyle/>
                    <a:p>
                      <a:pPr marL="0" indent="0" algn="ctr" fontAlgn="ctr">
                        <a:buNone/>
                      </a:pPr>
                      <a:r>
                        <a:rPr lang="en-US" sz="1200" b="0" i="0" u="none" strike="noStrike">
                          <a:solidFill>
                            <a:srgbClr val="000000"/>
                          </a:solidFill>
                          <a:effectLst/>
                          <a:latin typeface="Arial" panose="020B0604020202020204" pitchFamily="34" charset="0"/>
                        </a:rPr>
                        <a:t>0.2 ¢(</a:t>
                      </a:r>
                      <a:r>
                        <a:rPr lang="en-US" sz="1200" b="0" i="0" u="none" strike="noStrike">
                          <a:solidFill>
                            <a:schemeClr val="tx1"/>
                          </a:solidFill>
                          <a:effectLst/>
                          <a:latin typeface="Arial" panose="020B0604020202020204" pitchFamily="34" charset="0"/>
                        </a:rPr>
                        <a:t>¢</a:t>
                      </a:r>
                      <a:r>
                        <a:rPr lang="en-US" sz="1200" b="0"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chemeClr val="accent1">
                        <a:lumMod val="60000"/>
                        <a:lumOff val="40000"/>
                      </a:schemeClr>
                    </a:solidFill>
                  </a:tcPr>
                </a:tc>
                <a:tc>
                  <a:txBody>
                    <a:bodyPr/>
                    <a:lstStyle/>
                    <a:p>
                      <a:pPr marL="0" indent="0" algn="ctr" fontAlgn="ctr">
                        <a:buNone/>
                      </a:pPr>
                      <a:r>
                        <a:rPr lang="en-US" sz="1200" b="0" i="0" u="none" strike="noStrike">
                          <a:solidFill>
                            <a:schemeClr val="tx1"/>
                          </a:solidFill>
                          <a:effectLst/>
                          <a:latin typeface="Arial" panose="020B0604020202020204" pitchFamily="34" charset="0"/>
                        </a:rPr>
                        <a:t>¢</a:t>
                      </a:r>
                      <a:r>
                        <a:rPr lang="en-US" sz="1200" b="0" i="0" u="none" strike="noStrike">
                          <a:solidFill>
                            <a:srgbClr val="000000"/>
                          </a:solidFill>
                          <a:effectLst/>
                          <a:latin typeface="Arial" panose="020B0604020202020204" pitchFamily="34" charset="0"/>
                        </a:rPr>
                        <a:t>0.1(-)</a:t>
                      </a:r>
                    </a:p>
                  </a:txBody>
                  <a:tcPr marL="9525" marR="9525" marT="9525" marB="0" anchor="ctr">
                    <a:lnL>
                      <a:noFill/>
                    </a:lnL>
                    <a:lnR>
                      <a:noFill/>
                    </a:lnR>
                    <a:lnT>
                      <a:noFill/>
                    </a:lnT>
                    <a:lnB>
                      <a:noFill/>
                    </a:lnB>
                    <a:solidFill>
                      <a:schemeClr val="accent1">
                        <a:lumMod val="60000"/>
                        <a:lumOff val="40000"/>
                      </a:schemeClr>
                    </a:solidFill>
                  </a:tcPr>
                </a:tc>
                <a:tc>
                  <a:txBody>
                    <a:bodyPr/>
                    <a:lstStyle/>
                    <a:p>
                      <a:pPr marL="0" indent="0" algn="ctr" fontAlgn="ctr">
                        <a:buNone/>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endParaRPr lang="en-US" sz="12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1377637651"/>
                  </a:ext>
                </a:extLst>
              </a:tr>
            </a:tbl>
          </a:graphicData>
        </a:graphic>
      </p:graphicFrame>
      <p:sp>
        <p:nvSpPr>
          <p:cNvPr id="7" name="Rectangle 6">
            <a:extLst>
              <a:ext uri="{FF2B5EF4-FFF2-40B4-BE49-F238E27FC236}">
                <a16:creationId xmlns:a16="http://schemas.microsoft.com/office/drawing/2014/main" id="{E3815787-0B8D-A83E-21F1-4F8EED22E844}"/>
              </a:ext>
            </a:extLst>
          </p:cNvPr>
          <p:cNvSpPr/>
          <p:nvPr/>
        </p:nvSpPr>
        <p:spPr bwMode="gray">
          <a:xfrm>
            <a:off x="9193095" y="1554480"/>
            <a:ext cx="2668705" cy="3876688"/>
          </a:xfrm>
          <a:prstGeom prst="rect">
            <a:avLst/>
          </a:prstGeom>
          <a:solidFill>
            <a:srgbClr val="E3E8E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274320" bIns="137160" numCol="1" spcCol="0" rtlCol="0" fromWordArt="0" anchor="t" anchorCtr="0" forceAA="0" compatLnSpc="1">
            <a:prstTxWarp prst="textNoShape">
              <a:avLst/>
            </a:prstTxWarp>
            <a:noAutofit/>
          </a:bodyPr>
          <a:lstStyle/>
          <a:p>
            <a:pPr marL="0" indent="0">
              <a:spcBef>
                <a:spcPts val="600"/>
              </a:spcBef>
              <a:buNone/>
            </a:pPr>
            <a:r>
              <a:rPr lang="en-US" sz="1250" b="1" dirty="0">
                <a:solidFill>
                  <a:srgbClr val="000000"/>
                </a:solidFill>
              </a:rPr>
              <a:t>Observations</a:t>
            </a:r>
          </a:p>
          <a:p>
            <a:pPr>
              <a:spcBef>
                <a:spcPts val="600"/>
              </a:spcBef>
            </a:pPr>
            <a:r>
              <a:rPr lang="en-US" sz="1050" b="1" dirty="0">
                <a:solidFill>
                  <a:schemeClr val="tx1"/>
                </a:solidFill>
              </a:rPr>
              <a:t>Base ─ bonus two-tier </a:t>
            </a:r>
            <a:r>
              <a:rPr lang="en-US" sz="1050" dirty="0">
                <a:solidFill>
                  <a:schemeClr val="tx1"/>
                </a:solidFill>
              </a:rPr>
              <a:t>setup: </a:t>
            </a:r>
          </a:p>
          <a:p>
            <a:pPr lvl="1"/>
            <a:r>
              <a:rPr lang="en-US" sz="850" dirty="0">
                <a:solidFill>
                  <a:schemeClr val="tx1"/>
                </a:solidFill>
              </a:rPr>
              <a:t>Adders boost </a:t>
            </a:r>
            <a:r>
              <a:rPr lang="en-US" sz="850" b="1" dirty="0">
                <a:solidFill>
                  <a:schemeClr val="tx1"/>
                </a:solidFill>
              </a:rPr>
              <a:t>domestic content</a:t>
            </a:r>
            <a:r>
              <a:rPr lang="en-US" sz="850" dirty="0">
                <a:solidFill>
                  <a:schemeClr val="tx1"/>
                </a:solidFill>
              </a:rPr>
              <a:t> sourcing, </a:t>
            </a:r>
            <a:r>
              <a:rPr lang="en-US" sz="850" b="1" dirty="0">
                <a:solidFill>
                  <a:schemeClr val="tx1"/>
                </a:solidFill>
              </a:rPr>
              <a:t>energy communities</a:t>
            </a:r>
            <a:r>
              <a:rPr lang="en-US" sz="850" dirty="0">
                <a:solidFill>
                  <a:schemeClr val="tx1"/>
                </a:solidFill>
              </a:rPr>
              <a:t>, and </a:t>
            </a:r>
            <a:r>
              <a:rPr lang="en-US" sz="850" b="1" dirty="0">
                <a:solidFill>
                  <a:schemeClr val="tx1"/>
                </a:solidFill>
              </a:rPr>
              <a:t>qualified areas</a:t>
            </a:r>
            <a:r>
              <a:rPr lang="en-US" sz="850" dirty="0">
                <a:solidFill>
                  <a:schemeClr val="tx1"/>
                </a:solidFill>
              </a:rPr>
              <a:t>.</a:t>
            </a:r>
          </a:p>
          <a:p>
            <a:pPr lvl="1"/>
            <a:r>
              <a:rPr lang="en-US" sz="850" b="1" dirty="0">
                <a:solidFill>
                  <a:schemeClr val="tx1"/>
                </a:solidFill>
              </a:rPr>
              <a:t>Prevailing wage and apprenticeship</a:t>
            </a:r>
            <a:r>
              <a:rPr lang="en-US" sz="850" dirty="0">
                <a:solidFill>
                  <a:schemeClr val="tx1"/>
                </a:solidFill>
              </a:rPr>
              <a:t> allow company to claim under </a:t>
            </a:r>
            <a:r>
              <a:rPr lang="en-US" sz="850" b="1" dirty="0">
                <a:solidFill>
                  <a:schemeClr val="tx1"/>
                </a:solidFill>
              </a:rPr>
              <a:t>full case</a:t>
            </a:r>
            <a:r>
              <a:rPr lang="en-US" sz="1050" dirty="0">
                <a:solidFill>
                  <a:schemeClr val="tx1"/>
                </a:solidFill>
              </a:rPr>
              <a:t>.</a:t>
            </a:r>
          </a:p>
          <a:p>
            <a:pPr>
              <a:spcBef>
                <a:spcPts val="600"/>
              </a:spcBef>
            </a:pPr>
            <a:r>
              <a:rPr lang="en-US" sz="1050" dirty="0">
                <a:solidFill>
                  <a:schemeClr val="tx1"/>
                </a:solidFill>
              </a:rPr>
              <a:t>Step downs motivate enterprises to take advantage of construction </a:t>
            </a:r>
            <a:r>
              <a:rPr lang="en-US" sz="1050" b="1" dirty="0">
                <a:solidFill>
                  <a:schemeClr val="tx1"/>
                </a:solidFill>
              </a:rPr>
              <a:t>when need is critical through reduction in tax liabilities</a:t>
            </a:r>
            <a:r>
              <a:rPr lang="en-US" sz="1050" dirty="0">
                <a:solidFill>
                  <a:schemeClr val="tx1"/>
                </a:solidFill>
              </a:rPr>
              <a:t>.</a:t>
            </a:r>
          </a:p>
          <a:p>
            <a:pPr>
              <a:spcBef>
                <a:spcPts val="600"/>
              </a:spcBef>
            </a:pPr>
            <a:r>
              <a:rPr lang="en-US" sz="1050" dirty="0">
                <a:solidFill>
                  <a:schemeClr val="tx1"/>
                </a:solidFill>
              </a:rPr>
              <a:t>But step downs could </a:t>
            </a:r>
            <a:r>
              <a:rPr lang="en-US" sz="1050" b="1" dirty="0">
                <a:solidFill>
                  <a:schemeClr val="tx1"/>
                </a:solidFill>
              </a:rPr>
              <a:t>create logjams </a:t>
            </a:r>
            <a:r>
              <a:rPr lang="en-US" sz="1050" dirty="0">
                <a:solidFill>
                  <a:schemeClr val="tx1"/>
                </a:solidFill>
              </a:rPr>
              <a:t>and leave developers and consumers frustrated.</a:t>
            </a:r>
          </a:p>
          <a:p>
            <a:pPr>
              <a:spcBef>
                <a:spcPts val="600"/>
              </a:spcBef>
            </a:pPr>
            <a:r>
              <a:rPr lang="en-US" sz="1050" dirty="0">
                <a:solidFill>
                  <a:schemeClr val="tx1"/>
                </a:solidFill>
              </a:rPr>
              <a:t>The 2035 to 2036 expiration indicates a compact timeline (10 to 15 years), while many utility solar projects may need long lead-in time.</a:t>
            </a:r>
          </a:p>
        </p:txBody>
      </p:sp>
      <p:grpSp>
        <p:nvGrpSpPr>
          <p:cNvPr id="9" name="Group 8">
            <a:extLst>
              <a:ext uri="{FF2B5EF4-FFF2-40B4-BE49-F238E27FC236}">
                <a16:creationId xmlns:a16="http://schemas.microsoft.com/office/drawing/2014/main" id="{9099745E-A063-3EC9-1FE3-D2E35AB0C455}"/>
              </a:ext>
            </a:extLst>
          </p:cNvPr>
          <p:cNvGrpSpPr/>
          <p:nvPr/>
        </p:nvGrpSpPr>
        <p:grpSpPr>
          <a:xfrm>
            <a:off x="329184" y="1554480"/>
            <a:ext cx="8510016" cy="320196"/>
            <a:chOff x="329184" y="1554480"/>
            <a:chExt cx="8012914" cy="320196"/>
          </a:xfrm>
        </p:grpSpPr>
        <p:sp>
          <p:nvSpPr>
            <p:cNvPr id="5" name="btfpColumnHeaderBoxText273947">
              <a:extLst>
                <a:ext uri="{FF2B5EF4-FFF2-40B4-BE49-F238E27FC236}">
                  <a16:creationId xmlns:a16="http://schemas.microsoft.com/office/drawing/2014/main" id="{504FAE12-AE37-93FA-F0F5-03079DF6A9DA}"/>
                </a:ext>
              </a:extLst>
            </p:cNvPr>
            <p:cNvSpPr txBox="1"/>
            <p:nvPr/>
          </p:nvSpPr>
          <p:spPr bwMode="gray">
            <a:xfrm>
              <a:off x="329184" y="1554480"/>
              <a:ext cx="8012914" cy="288219"/>
            </a:xfrm>
            <a:prstGeom prst="rect">
              <a:avLst/>
            </a:prstGeom>
            <a:noFill/>
          </p:spPr>
          <p:txBody>
            <a:bodyPr vert="horz" wrap="square" lIns="36036" tIns="36036" rIns="36036" bIns="36036" rtlCol="0" anchor="b">
              <a:spAutoFit/>
            </a:bodyPr>
            <a:lstStyle/>
            <a:p>
              <a:pPr marL="0" indent="0">
                <a:spcBef>
                  <a:spcPts val="0"/>
                </a:spcBef>
                <a:buNone/>
              </a:pPr>
              <a:r>
                <a:rPr lang="en-US" sz="1400" b="1" dirty="0">
                  <a:solidFill>
                    <a:srgbClr val="000000"/>
                  </a:solidFill>
                </a:rPr>
                <a:t>Step-down schedules and adders for ITC and PTC</a:t>
              </a:r>
              <a:r>
                <a:rPr lang="en-US" sz="1400" b="1" baseline="30000" dirty="0">
                  <a:solidFill>
                    <a:srgbClr val="000000"/>
                  </a:solidFill>
                </a:rPr>
                <a:t>1) 2)</a:t>
              </a:r>
            </a:p>
          </p:txBody>
        </p:sp>
        <p:cxnSp>
          <p:nvCxnSpPr>
            <p:cNvPr id="8" name="btfpColumnHeaderBoxLine273947">
              <a:extLst>
                <a:ext uri="{FF2B5EF4-FFF2-40B4-BE49-F238E27FC236}">
                  <a16:creationId xmlns:a16="http://schemas.microsoft.com/office/drawing/2014/main" id="{75FCEBCE-964E-5CF6-0C81-A5551C8057A1}"/>
                </a:ext>
              </a:extLst>
            </p:cNvPr>
            <p:cNvCxnSpPr>
              <a:cxnSpLocks/>
            </p:cNvCxnSpPr>
            <p:nvPr/>
          </p:nvCxnSpPr>
          <p:spPr bwMode="gray">
            <a:xfrm>
              <a:off x="329184" y="1874676"/>
              <a:ext cx="8012914"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1F0EF1DB-F441-82B5-346E-8886A2943294}"/>
              </a:ext>
            </a:extLst>
          </p:cNvPr>
          <p:cNvSpPr txBox="1"/>
          <p:nvPr/>
        </p:nvSpPr>
        <p:spPr bwMode="gray">
          <a:xfrm>
            <a:off x="0" y="-9665"/>
            <a:ext cx="2560320" cy="318924"/>
          </a:xfrm>
          <a:prstGeom prst="rect">
            <a:avLst/>
          </a:prstGeom>
          <a:solidFill>
            <a:schemeClr val="bg2">
              <a:lumMod val="60000"/>
              <a:lumOff val="40000"/>
            </a:schemeClr>
          </a:solid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United States</a:t>
            </a:r>
          </a:p>
        </p:txBody>
      </p:sp>
    </p:spTree>
    <p:extLst>
      <p:ext uri="{BB962C8B-B14F-4D97-AF65-F5344CB8AC3E}">
        <p14:creationId xmlns:p14="http://schemas.microsoft.com/office/powerpoint/2010/main" val="27308322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p:cNvGraphicFramePr>
          <p:nvPr>
            <p:custDataLst>
              <p:tags r:id="rId2"/>
            </p:custDataLst>
            <p:extLst>
              <p:ext uri="{D42A27DB-BD31-4B8C-83A1-F6EECF244321}">
                <p14:modId xmlns:p14="http://schemas.microsoft.com/office/powerpoint/2010/main" val="27043698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9" imgW="592" imgH="591" progId="TCLayout.ActiveDocument.1">
                  <p:embed/>
                </p:oleObj>
              </mc:Choice>
              <mc:Fallback>
                <p:oleObj name="think-cell Slide" r:id="rId49" imgW="592" imgH="591" progId="TCLayout.ActiveDocument.1">
                  <p:embed/>
                  <p:pic>
                    <p:nvPicPr>
                      <p:cNvPr id="7" name="think-cell data - do not delete" hidden="1"/>
                      <p:cNvPicPr/>
                      <p:nvPr/>
                    </p:nvPicPr>
                    <p:blipFill>
                      <a:blip r:embed="rId50"/>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dirty="0">
                <a:latin typeface="+mn-lt"/>
              </a:rPr>
              <a:t>IRA mobilized $42B from 2022 to 2024; projected to add ~50% (~160 GW) of solar capacity by 2033, before Trump repeal</a:t>
            </a:r>
          </a:p>
        </p:txBody>
      </p:sp>
      <p:sp>
        <p:nvSpPr>
          <p:cNvPr id="32" name="btfpNotesBox368131">
            <a:hlinkClick r:id="rId51"/>
          </p:cNvPr>
          <p:cNvSpPr txBox="1"/>
          <p:nvPr>
            <p:custDataLst>
              <p:tags r:id="rId3"/>
            </p:custDataLst>
          </p:nvPr>
        </p:nvSpPr>
        <p:spPr bwMode="gray">
          <a:xfrm>
            <a:off x="329184" y="6300216"/>
            <a:ext cx="9144000" cy="492443"/>
          </a:xfrm>
          <a:prstGeom prst="rect">
            <a:avLst/>
          </a:prstGeom>
          <a:noFill/>
        </p:spPr>
        <p:txBody>
          <a:bodyPr vert="horz" wrap="square" lIns="0" tIns="0" rIns="0" bIns="0" rtlCol="0" anchor="b">
            <a:spAutoFit/>
          </a:bodyPr>
          <a:lstStyle/>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Wood Mackenzie, </a:t>
            </a:r>
            <a:r>
              <a:rPr lang="en-US" sz="800" dirty="0">
                <a:solidFill>
                  <a:srgbClr val="000000"/>
                </a:solidFill>
                <a:latin typeface="Arial"/>
                <a:hlinkClick r:id="rId52"/>
              </a:rPr>
              <a:t>US Solar Market Insight</a:t>
            </a:r>
            <a:r>
              <a:rPr lang="en-US" sz="800" dirty="0">
                <a:solidFill>
                  <a:srgbClr val="000000"/>
                </a:solidFill>
                <a:latin typeface="Aria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a:t>
            </a:r>
            <a:r>
              <a:rPr lang="en-US" sz="800" dirty="0">
                <a:solidFill>
                  <a:srgbClr val="000000"/>
                </a:solidFill>
                <a:latin typeface="Arial"/>
              </a:rPr>
              <a:t>2025</a:t>
            </a:r>
            <a:r>
              <a:rPr kumimoji="0" lang="en-US" sz="800" b="0" i="0" u="none" strike="noStrike" kern="1200" cap="none" spc="0" normalizeH="0" baseline="0" noProof="0" dirty="0">
                <a:ln>
                  <a:noFill/>
                </a:ln>
                <a:solidFill>
                  <a:srgbClr val="000000"/>
                </a:solidFill>
                <a:effectLst/>
                <a:uLnTx/>
                <a:uFillTx/>
                <a:latin typeface="Arial"/>
                <a:ea typeface="+mn-ea"/>
                <a:cs typeface="+mn-cs"/>
              </a:rPr>
              <a:t>); IRENA, </a:t>
            </a:r>
            <a:r>
              <a:rPr kumimoji="0" lang="en-US" sz="800" b="0" i="0" u="none" strike="noStrike" kern="1200" cap="none" spc="0" normalizeH="0" baseline="0" noProof="0" dirty="0">
                <a:ln>
                  <a:noFill/>
                </a:ln>
                <a:solidFill>
                  <a:srgbClr val="000000"/>
                </a:solidFill>
                <a:effectLst/>
                <a:uLnTx/>
                <a:uFillTx/>
                <a:latin typeface="Arial"/>
                <a:hlinkClick r:id="rId53"/>
              </a:rPr>
              <a:t>Stats </a:t>
            </a:r>
            <a:r>
              <a:rPr lang="en-US" sz="800" dirty="0">
                <a:solidFill>
                  <a:srgbClr val="000000"/>
                </a:solidFill>
                <a:latin typeface="Arial"/>
                <a:hlinkClick r:id="rId53"/>
              </a:rPr>
              <a:t>Tool</a:t>
            </a:r>
            <a:r>
              <a:rPr lang="en-US" sz="800" dirty="0">
                <a:solidFill>
                  <a:srgbClr val="000000"/>
                </a:solidFill>
                <a:latin typeface="Arial"/>
              </a:rPr>
              <a:t> (2025); </a:t>
            </a:r>
            <a:r>
              <a:rPr kumimoji="0" lang="en-US" sz="800" b="0" i="0" u="none" strike="noStrike" kern="1200" cap="none" spc="0" normalizeH="0" baseline="0" noProof="0" dirty="0">
                <a:ln>
                  <a:noFill/>
                </a:ln>
                <a:solidFill>
                  <a:srgbClr val="000000"/>
                </a:solidFill>
                <a:effectLst/>
                <a:uLnTx/>
                <a:uFillTx/>
                <a:latin typeface="Arial"/>
                <a:ea typeface="+mn-ea"/>
                <a:cs typeface="+mn-cs"/>
              </a:rPr>
              <a:t>Wood &amp; Mackenzie, </a:t>
            </a:r>
            <a:r>
              <a:rPr kumimoji="0" lang="en-CA" sz="800" b="0" i="0" u="none" strike="noStrike" kern="1200" cap="none" spc="0" normalizeH="0" baseline="0" noProof="0" dirty="0">
                <a:ln>
                  <a:noFill/>
                </a:ln>
                <a:solidFill>
                  <a:srgbClr val="000000"/>
                </a:solidFill>
                <a:effectLst/>
                <a:uLnTx/>
                <a:uFillTx/>
                <a:latin typeface="Arial"/>
                <a:ea typeface="+mn-ea"/>
                <a:cs typeface="+mn-cs"/>
                <a:hlinkClick r:id="rId54"/>
              </a:rPr>
              <a:t>The Inflation Reduction Act and Its Impact </a:t>
            </a:r>
            <a:r>
              <a:rPr lang="en-CA" sz="800" dirty="0">
                <a:solidFill>
                  <a:srgbClr val="000000"/>
                </a:solidFill>
                <a:latin typeface="Arial"/>
                <a:hlinkClick r:id="rId54"/>
              </a:rPr>
              <a:t>S</a:t>
            </a:r>
            <a:r>
              <a:rPr kumimoji="0" lang="en-CA" sz="800" b="0" i="0" u="none" strike="noStrike" kern="1200" cap="none" spc="0" normalizeH="0" baseline="0" noProof="0" dirty="0">
                <a:ln>
                  <a:noFill/>
                </a:ln>
                <a:solidFill>
                  <a:srgbClr val="000000"/>
                </a:solidFill>
                <a:effectLst/>
                <a:uLnTx/>
                <a:uFillTx/>
                <a:latin typeface="Arial"/>
                <a:ea typeface="+mn-ea"/>
                <a:cs typeface="+mn-cs"/>
                <a:hlinkClick r:id="rId54"/>
              </a:rPr>
              <a:t>o Far</a:t>
            </a:r>
            <a:r>
              <a:rPr kumimoji="0" lang="en-CA" sz="800" b="0" i="0" u="none" strike="noStrike" kern="1200" cap="none" spc="0" normalizeH="0" baseline="0" noProof="0" dirty="0">
                <a:ln>
                  <a:noFill/>
                </a:ln>
                <a:solidFill>
                  <a:srgbClr val="000000"/>
                </a:solidFill>
                <a:effectLst/>
                <a:uLnTx/>
                <a:uFillTx/>
                <a:latin typeface="Arial"/>
                <a:ea typeface="+mn-ea"/>
                <a:cs typeface="+mn-cs"/>
              </a:rPr>
              <a:t> (2023)</a:t>
            </a:r>
            <a:r>
              <a:rPr lang="en-CA"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US Department of Treasury</a:t>
            </a:r>
            <a:r>
              <a:rPr lang="en-US" sz="800" dirty="0">
                <a:solidFill>
                  <a:srgbClr val="000000"/>
                </a:solidFill>
                <a:latin typeface="Arial"/>
              </a:rPr>
              <a:t>, </a:t>
            </a:r>
            <a:r>
              <a:rPr lang="en-US" sz="800" dirty="0">
                <a:solidFill>
                  <a:srgbClr val="000000"/>
                </a:solidFill>
                <a:latin typeface="Arial"/>
                <a:hlinkClick r:id="rId55"/>
              </a:rPr>
              <a:t>The Inflation Reduction Act</a:t>
            </a:r>
            <a:r>
              <a:rPr lang="en-US" sz="800" dirty="0">
                <a:solidFill>
                  <a:srgbClr val="000000"/>
                </a:solidFill>
                <a:latin typeface="Arial"/>
              </a:rPr>
              <a:t> (2024)</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56"/>
              </a:rPr>
              <a:t>The Inflation Reduction Act</a:t>
            </a:r>
            <a:r>
              <a:rPr kumimoji="0" lang="en-US" sz="800" b="0" i="0" u="none" strike="noStrike" kern="1200" cap="none" spc="0" normalizeH="0" baseline="0" noProof="0" dirty="0">
                <a:ln>
                  <a:noFill/>
                </a:ln>
                <a:solidFill>
                  <a:srgbClr val="000000"/>
                </a:solidFill>
                <a:effectLst/>
                <a:uLnTx/>
                <a:uFillTx/>
                <a:latin typeface="Arial"/>
                <a:ea typeface="+mn-ea"/>
                <a:cs typeface="+mn-cs"/>
              </a:rPr>
              <a:t> (2023); HEATMAP,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57"/>
              </a:rPr>
              <a:t>The First IRA Tax Credit Data Is In</a:t>
            </a:r>
            <a:r>
              <a:rPr kumimoji="0" lang="en-US" sz="800" b="0" i="0" u="none" strike="noStrike" kern="1200" cap="none" spc="0" normalizeH="0" baseline="0" noProof="0" dirty="0">
                <a:ln>
                  <a:noFill/>
                </a:ln>
                <a:solidFill>
                  <a:srgbClr val="000000"/>
                </a:solidFill>
                <a:effectLst/>
                <a:uLnTx/>
                <a:uFillTx/>
                <a:latin typeface="Arial"/>
                <a:ea typeface="+mn-ea"/>
                <a:cs typeface="+mn-cs"/>
              </a:rPr>
              <a:t> (2024); SEIA,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58"/>
              </a:rPr>
              <a:t>Impact of the Inflation Reduction Act</a:t>
            </a:r>
            <a:r>
              <a:rPr kumimoji="0" lang="en-US" sz="800" b="0" i="0" u="none" strike="noStrike" kern="1200" cap="none" spc="0" normalizeH="0" baseline="0" noProof="0" dirty="0">
                <a:ln>
                  <a:noFill/>
                </a:ln>
                <a:solidFill>
                  <a:srgbClr val="000000"/>
                </a:solidFill>
                <a:effectLst/>
                <a:uLnTx/>
                <a:uFillTx/>
                <a:latin typeface="Arial"/>
                <a:ea typeface="+mn-ea"/>
                <a:cs typeface="+mn-cs"/>
              </a:rPr>
              <a:t> (2022); Rhodium Group,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59"/>
              </a:rPr>
              <a:t>Clean Investment in 2023</a:t>
            </a:r>
            <a:r>
              <a:rPr kumimoji="0" lang="en-US" sz="800" b="0" i="0" u="none" strike="noStrike" kern="1200" cap="none" spc="0" normalizeH="0" baseline="0" noProof="0" dirty="0">
                <a:ln>
                  <a:noFill/>
                </a:ln>
                <a:solidFill>
                  <a:srgbClr val="000000"/>
                </a:solidFill>
                <a:effectLst/>
                <a:uLnTx/>
                <a:uFillTx/>
                <a:latin typeface="Arial"/>
                <a:ea typeface="+mn-ea"/>
                <a:cs typeface="+mn-cs"/>
              </a:rPr>
              <a:t> (2024); American Clean Power,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60"/>
              </a:rPr>
              <a:t>Investing in America 2024</a:t>
            </a:r>
            <a:r>
              <a:rPr kumimoji="0" lang="en-US" sz="800" b="0" i="0" u="none" strike="noStrike" kern="1200" cap="none" spc="0" normalizeH="0" baseline="0" noProof="0" dirty="0">
                <a:ln>
                  <a:noFill/>
                </a:ln>
                <a:solidFill>
                  <a:srgbClr val="000000"/>
                </a:solidFill>
                <a:effectLst/>
                <a:uLnTx/>
                <a:uFillTx/>
                <a:latin typeface="Arial"/>
                <a:ea typeface="+mn-ea"/>
                <a:cs typeface="+mn-cs"/>
              </a:rPr>
              <a:t> (2024).</a:t>
            </a:r>
          </a:p>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kumimoji="0" lang="en-US" sz="800" b="0" i="0" u="none" strike="noStrike" kern="1200" cap="none" spc="0" normalizeH="0" baseline="0" noProof="0" dirty="0" err="1">
                <a:ln>
                  <a:noFill/>
                </a:ln>
                <a:solidFill>
                  <a:srgbClr val="000000"/>
                </a:solidFill>
                <a:effectLst/>
                <a:uLnTx/>
                <a:uFillTx/>
                <a:latin typeface="Arial"/>
                <a:ea typeface="+mn-ea"/>
                <a:cs typeface="+mn-cs"/>
              </a:rPr>
              <a:t>Taicheng</a:t>
            </a:r>
            <a:r>
              <a:rPr kumimoji="0" lang="en-US" sz="800" b="0" i="0" u="none" strike="noStrike" kern="1200" cap="none" spc="0" normalizeH="0" baseline="0" noProof="0" dirty="0">
                <a:ln>
                  <a:noFill/>
                </a:ln>
                <a:solidFill>
                  <a:srgbClr val="000000"/>
                </a:solidFill>
                <a:effectLst/>
                <a:uLnTx/>
                <a:uFillTx/>
                <a:latin typeface="Arial"/>
                <a:ea typeface="+mn-ea"/>
                <a:cs typeface="+mn-cs"/>
              </a:rPr>
              <a:t> Jin, Isabel Hoyos, Heonjae Lee,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and</a:t>
            </a:r>
            <a:r>
              <a:rPr lang="en-US" sz="800" dirty="0">
                <a:solidFill>
                  <a:srgbClr val="000000"/>
                </a:solidFill>
                <a:latin typeface="Arial"/>
              </a:rPr>
              <a:t> </a:t>
            </a:r>
            <a:r>
              <a:rPr lang="en-US" sz="800" dirty="0">
                <a:solidFill>
                  <a:srgbClr val="000000"/>
                </a:solidFill>
                <a:latin typeface="Arial"/>
                <a:hlinkClick r:id="rId61"/>
              </a:rPr>
              <a:t>Gernot Wagner</a:t>
            </a:r>
            <a:r>
              <a:rPr lang="en-US" sz="800" dirty="0">
                <a:solidFill>
                  <a:srgbClr val="000000"/>
                </a:solidFill>
                <a:latin typeface="Arial"/>
              </a:rPr>
              <a:t>. </a:t>
            </a:r>
            <a:r>
              <a:rPr lang="en-US" sz="800" dirty="0">
                <a:solidFill>
                  <a:srgbClr val="000000"/>
                </a:solidFill>
                <a:latin typeface="Arial"/>
                <a:hlinkClick r:id="rId62"/>
              </a:rPr>
              <a:t>Share with attribution</a:t>
            </a:r>
            <a:r>
              <a:rPr lang="en-US" sz="800" dirty="0">
                <a:solidFill>
                  <a:srgbClr val="000000"/>
                </a:solidFill>
                <a:latin typeface="Arial"/>
              </a:rPr>
              <a:t>: Kim </a:t>
            </a:r>
            <a:r>
              <a:rPr lang="en-US" sz="800" i="1" dirty="0">
                <a:solidFill>
                  <a:srgbClr val="000000"/>
                </a:solidFill>
                <a:latin typeface="Arial"/>
              </a:rPr>
              <a:t>et al., </a:t>
            </a:r>
            <a:r>
              <a:rPr lang="en-US" sz="800" dirty="0">
                <a:solidFill>
                  <a:srgbClr val="000000"/>
                </a:solidFill>
                <a:latin typeface="Arial"/>
              </a:rPr>
              <a:t>“</a:t>
            </a:r>
            <a:r>
              <a:rPr lang="en-US" sz="800" dirty="0">
                <a:solidFill>
                  <a:srgbClr val="000000"/>
                </a:solidFill>
                <a:latin typeface="Arial"/>
                <a:hlinkClick r:id="rId63"/>
              </a:rPr>
              <a:t>Scaling Solar</a:t>
            </a:r>
            <a:r>
              <a:rPr lang="en-US" sz="800" dirty="0">
                <a:solidFill>
                  <a:srgbClr val="000000"/>
                </a:solidFill>
                <a:latin typeface="Arial"/>
              </a:rPr>
              <a:t>” (14 August 2025).</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79" name="Rectangle 78">
            <a:extLst>
              <a:ext uri="{FF2B5EF4-FFF2-40B4-BE49-F238E27FC236}">
                <a16:creationId xmlns:a16="http://schemas.microsoft.com/office/drawing/2014/main" id="{BA90762E-C1F1-18B1-6D9A-5A4343EBA1B2}"/>
              </a:ext>
            </a:extLst>
          </p:cNvPr>
          <p:cNvSpPr/>
          <p:nvPr/>
        </p:nvSpPr>
        <p:spPr bwMode="gray">
          <a:xfrm>
            <a:off x="7361499" y="1554480"/>
            <a:ext cx="4500301" cy="4327426"/>
          </a:xfrm>
          <a:prstGeom prst="rect">
            <a:avLst/>
          </a:prstGeom>
          <a:solidFill>
            <a:srgbClr val="E3E8E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274320" bIns="137160" numCol="1" spcCol="0" rtlCol="0" fromWordArt="0" anchor="t" anchorCtr="0" forceAA="0" compatLnSpc="1">
            <a:prstTxWarp prst="textNoShape">
              <a:avLst/>
            </a:prstTxWarp>
            <a:noAutofit/>
          </a:bodyPr>
          <a:lstStyle/>
          <a:p>
            <a:pPr marL="0" marR="0" lvl="0" indent="0" algn="l" defTabSz="711200" rtl="0" eaLnBrk="1" fontAlgn="auto" latinLnBrk="0" hangingPunct="1">
              <a:lnSpc>
                <a:spcPct val="100000"/>
              </a:lnSpc>
              <a:spcBef>
                <a:spcPts val="600"/>
              </a:spcBef>
              <a:spcAft>
                <a:spcPts val="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Actual Post-IRA </a:t>
            </a:r>
            <a:r>
              <a:rPr lang="en-US" sz="1250" b="1" dirty="0">
                <a:solidFill>
                  <a:srgbClr val="000000"/>
                </a:solidFill>
                <a:latin typeface="Arial"/>
              </a:rPr>
              <a:t>S</a:t>
            </a:r>
            <a:r>
              <a:rPr kumimoji="0" lang="en-US" sz="1250" b="1" i="0" u="none" strike="noStrike" kern="1200" cap="none" spc="0" normalizeH="0" baseline="0" noProof="0" dirty="0" err="1">
                <a:ln>
                  <a:noFill/>
                </a:ln>
                <a:solidFill>
                  <a:srgbClr val="000000"/>
                </a:solidFill>
                <a:effectLst/>
                <a:uLnTx/>
                <a:uFillTx/>
                <a:latin typeface="Arial"/>
                <a:ea typeface="+mn-ea"/>
                <a:cs typeface="+mn-cs"/>
              </a:rPr>
              <a:t>olar</a:t>
            </a:r>
            <a:r>
              <a:rPr kumimoji="0" lang="en-US" sz="1250" b="1" i="0" u="none" strike="noStrike" kern="1200" cap="none" spc="0" normalizeH="0" baseline="0" noProof="0" dirty="0">
                <a:ln>
                  <a:noFill/>
                </a:ln>
                <a:solidFill>
                  <a:srgbClr val="000000"/>
                </a:solidFill>
                <a:effectLst/>
                <a:uLnTx/>
                <a:uFillTx/>
                <a:latin typeface="Arial"/>
                <a:ea typeface="+mn-ea"/>
                <a:cs typeface="+mn-cs"/>
              </a:rPr>
              <a:t> </a:t>
            </a:r>
            <a:r>
              <a:rPr lang="en-US" sz="1250" b="1" dirty="0">
                <a:solidFill>
                  <a:srgbClr val="000000"/>
                </a:solidFill>
                <a:latin typeface="Arial"/>
              </a:rPr>
              <a:t>G</a:t>
            </a:r>
            <a:r>
              <a:rPr kumimoji="0" lang="en-US" sz="1250" b="1" i="0" u="none" strike="noStrike" kern="1200" cap="none" spc="0" normalizeH="0" baseline="0" noProof="0" dirty="0" err="1">
                <a:ln>
                  <a:noFill/>
                </a:ln>
                <a:solidFill>
                  <a:srgbClr val="000000"/>
                </a:solidFill>
                <a:effectLst/>
                <a:uLnTx/>
                <a:uFillTx/>
                <a:latin typeface="Arial"/>
                <a:ea typeface="+mn-ea"/>
                <a:cs typeface="+mn-cs"/>
              </a:rPr>
              <a:t>rowth</a:t>
            </a:r>
            <a:endParaRPr kumimoji="0" lang="en-US" sz="1250" b="1" i="0" u="none" strike="noStrike" kern="1200" cap="none" spc="0" normalizeH="0" baseline="0" noProof="0" dirty="0">
              <a:ln>
                <a:noFill/>
              </a:ln>
              <a:solidFill>
                <a:srgbClr val="000000"/>
              </a:solidFill>
              <a:effectLst/>
              <a:uLnTx/>
              <a:uFillTx/>
              <a:latin typeface="Arial"/>
              <a:ea typeface="+mn-ea"/>
              <a:cs typeface="+mn-cs"/>
            </a:endParaRP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ysClr val="windowText" lastClr="000000"/>
                </a:solidFill>
                <a:effectLst/>
                <a:uLnTx/>
                <a:uFillTx/>
                <a:latin typeface="Arial"/>
                <a:ea typeface="+mn-ea"/>
                <a:cs typeface="+mn-cs"/>
              </a:rPr>
              <a:t>From </a:t>
            </a:r>
            <a:r>
              <a:rPr lang="en-US" sz="1050" dirty="0">
                <a:solidFill>
                  <a:sysClr val="windowText" lastClr="000000"/>
                </a:solidFill>
                <a:latin typeface="Arial"/>
              </a:rPr>
              <a:t>August </a:t>
            </a:r>
            <a:r>
              <a:rPr kumimoji="0" lang="en-US" sz="1050" b="0" i="0" u="none" strike="noStrike" kern="1200" cap="none" spc="0" normalizeH="0" baseline="0" noProof="0" dirty="0">
                <a:ln>
                  <a:noFill/>
                </a:ln>
                <a:solidFill>
                  <a:sysClr val="windowText" lastClr="000000"/>
                </a:solidFill>
                <a:effectLst/>
                <a:uLnTx/>
                <a:uFillTx/>
                <a:latin typeface="Arial"/>
                <a:ea typeface="+mn-ea"/>
                <a:cs typeface="+mn-cs"/>
              </a:rPr>
              <a:t>2022 to </a:t>
            </a:r>
            <a:r>
              <a:rPr lang="en-US" sz="1050" dirty="0">
                <a:solidFill>
                  <a:sysClr val="windowText" lastClr="000000"/>
                </a:solidFill>
                <a:latin typeface="Arial"/>
              </a:rPr>
              <a:t>August </a:t>
            </a:r>
            <a:r>
              <a:rPr kumimoji="0" lang="en-US" sz="1050" b="0" i="0" u="none" strike="noStrike" kern="1200" cap="none" spc="0" normalizeH="0" baseline="0" noProof="0" dirty="0">
                <a:ln>
                  <a:noFill/>
                </a:ln>
                <a:solidFill>
                  <a:sysClr val="windowText" lastClr="000000"/>
                </a:solidFill>
                <a:effectLst/>
                <a:uLnTx/>
                <a:uFillTx/>
                <a:latin typeface="Arial"/>
                <a:ea typeface="+mn-ea"/>
                <a:cs typeface="+mn-cs"/>
              </a:rPr>
              <a:t>2024, $42 billion in investment was realized, 33 GW of solar capacity was added, and 95 new solar manufacturing facilities were announced.</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1" i="0" u="none" strike="noStrike" kern="1200" cap="none" spc="0" normalizeH="0" baseline="0" noProof="0" dirty="0">
                <a:ln>
                  <a:noFill/>
                </a:ln>
                <a:solidFill>
                  <a:sysClr val="windowText" lastClr="000000"/>
                </a:solidFill>
                <a:effectLst/>
                <a:uLnTx/>
                <a:uFillTx/>
                <a:latin typeface="Arial"/>
                <a:ea typeface="+mn-ea"/>
                <a:cs typeface="+mn-cs"/>
              </a:rPr>
              <a:t>Residential clean energy credit</a:t>
            </a:r>
            <a:r>
              <a:rPr kumimoji="0" lang="en-US" sz="1050" b="0" i="0" u="none" strike="noStrike" kern="1200" cap="none" spc="0" normalizeH="0" baseline="0" noProof="0" dirty="0">
                <a:ln>
                  <a:noFill/>
                </a:ln>
                <a:solidFill>
                  <a:sysClr val="windowText" lastClr="000000"/>
                </a:solidFill>
                <a:effectLst/>
                <a:uLnTx/>
                <a:uFillTx/>
                <a:latin typeface="Arial"/>
                <a:ea typeface="+mn-ea"/>
                <a:cs typeface="+mn-cs"/>
              </a:rPr>
              <a:t> adoption has surpassed expectations, boosting deployment of residential solar</a:t>
            </a:r>
            <a:r>
              <a:rPr lang="en-US" sz="1050" dirty="0">
                <a:solidFill>
                  <a:sysClr val="windowText" lastClr="000000"/>
                </a:solidFill>
                <a:latin typeface="Arial"/>
              </a:rPr>
              <a:t>.</a:t>
            </a:r>
            <a:endParaRPr kumimoji="0" lang="en-US" sz="1050" b="0" i="0" u="none" strike="noStrike" kern="1200" cap="none" spc="0" normalizeH="0" baseline="0" noProof="0" dirty="0">
              <a:ln>
                <a:noFill/>
              </a:ln>
              <a:solidFill>
                <a:sysClr val="windowText" lastClr="000000"/>
              </a:solidFill>
              <a:effectLst/>
              <a:uLnTx/>
              <a:uFillTx/>
              <a:latin typeface="Arial"/>
              <a:ea typeface="+mn-ea"/>
              <a:cs typeface="+mn-cs"/>
            </a:endParaRPr>
          </a:p>
          <a:p>
            <a:pPr marL="355600" marR="0" lvl="1" indent="-177800" algn="l" defTabSz="711200" rtl="0" eaLnBrk="1" fontAlgn="auto" latinLnBrk="0" hangingPunct="1">
              <a:lnSpc>
                <a:spcPct val="100000"/>
              </a:lnSpc>
              <a:spcAft>
                <a:spcPts val="0"/>
              </a:spcAft>
              <a:buClrTx/>
              <a:buSzTx/>
              <a:buFontTx/>
              <a:buChar char="–"/>
              <a:tabLst/>
              <a:defRPr/>
            </a:pPr>
            <a:r>
              <a:rPr kumimoji="0" lang="en-US" sz="850" b="0" i="0" u="none" strike="noStrike" kern="1200" cap="none" spc="0" normalizeH="0" baseline="0" noProof="0" dirty="0">
                <a:ln>
                  <a:noFill/>
                </a:ln>
                <a:solidFill>
                  <a:sysClr val="windowText" lastClr="000000"/>
                </a:solidFill>
                <a:effectLst/>
                <a:uLnTx/>
                <a:uFillTx/>
                <a:latin typeface="Arial"/>
                <a:ea typeface="+mn-ea"/>
                <a:cs typeface="+mn-cs"/>
              </a:rPr>
              <a:t>Over 1.2 million Americans used residential clean energy tax credits</a:t>
            </a:r>
          </a:p>
          <a:p>
            <a:pPr marL="355600" marR="0" lvl="1" indent="-177800" algn="l" defTabSz="711200" rtl="0" eaLnBrk="1" fontAlgn="auto" latinLnBrk="0" hangingPunct="1">
              <a:lnSpc>
                <a:spcPct val="100000"/>
              </a:lnSpc>
              <a:spcAft>
                <a:spcPts val="0"/>
              </a:spcAft>
              <a:buClrTx/>
              <a:buSzTx/>
              <a:buFontTx/>
              <a:buChar char="–"/>
              <a:tabLst/>
              <a:defRPr/>
            </a:pPr>
            <a:r>
              <a:rPr lang="en-US" sz="850" dirty="0">
                <a:solidFill>
                  <a:sysClr val="windowText" lastClr="000000"/>
                </a:solidFill>
                <a:latin typeface="Arial"/>
              </a:rPr>
              <a:t>The g</a:t>
            </a:r>
            <a:r>
              <a:rPr kumimoji="0" lang="en-US" sz="850" b="0" i="0" u="none" strike="noStrike" kern="1200" cap="none" spc="0" normalizeH="0" baseline="0" noProof="0" dirty="0" err="1">
                <a:ln>
                  <a:noFill/>
                </a:ln>
                <a:solidFill>
                  <a:sysClr val="windowText" lastClr="000000"/>
                </a:solidFill>
                <a:effectLst/>
                <a:uLnTx/>
                <a:uFillTx/>
                <a:latin typeface="Arial"/>
                <a:ea typeface="+mn-ea"/>
                <a:cs typeface="+mn-cs"/>
              </a:rPr>
              <a:t>overnment</a:t>
            </a:r>
            <a:r>
              <a:rPr kumimoji="0" lang="en-US" sz="850" b="0" i="0" u="none" strike="noStrike" kern="1200" cap="none" spc="0" normalizeH="0" baseline="0" noProof="0" dirty="0">
                <a:ln>
                  <a:noFill/>
                </a:ln>
                <a:solidFill>
                  <a:sysClr val="windowText" lastClr="000000"/>
                </a:solidFill>
                <a:effectLst/>
                <a:uLnTx/>
                <a:uFillTx/>
                <a:latin typeface="Arial"/>
                <a:ea typeface="+mn-ea"/>
                <a:cs typeface="+mn-cs"/>
              </a:rPr>
              <a:t> budgeted $2 billion in 2023, but actual spending was </a:t>
            </a:r>
            <a:r>
              <a:rPr lang="en-US" sz="850" dirty="0">
                <a:solidFill>
                  <a:sysClr val="windowText" lastClr="000000"/>
                </a:solidFill>
                <a:latin typeface="Arial"/>
              </a:rPr>
              <a:t>more than</a:t>
            </a:r>
            <a:r>
              <a:rPr kumimoji="0" lang="en-US" sz="850" b="0" i="0" u="none" strike="noStrike" kern="1200" cap="none" spc="0" normalizeH="0" baseline="0" noProof="0" dirty="0">
                <a:ln>
                  <a:noFill/>
                </a:ln>
                <a:solidFill>
                  <a:sysClr val="windowText" lastClr="000000"/>
                </a:solidFill>
                <a:effectLst/>
                <a:uLnTx/>
                <a:uFillTx/>
                <a:latin typeface="Arial"/>
                <a:ea typeface="+mn-ea"/>
                <a:cs typeface="+mn-cs"/>
              </a:rPr>
              <a:t> triple</a:t>
            </a:r>
          </a:p>
          <a:p>
            <a:pPr marL="355600" marR="0" lvl="1" indent="-177800" algn="l" defTabSz="711200" rtl="0" eaLnBrk="1" fontAlgn="auto" latinLnBrk="0" hangingPunct="1">
              <a:lnSpc>
                <a:spcPct val="100000"/>
              </a:lnSpc>
              <a:spcAft>
                <a:spcPts val="0"/>
              </a:spcAft>
              <a:buClrTx/>
              <a:buSzTx/>
              <a:buFontTx/>
              <a:buChar char="–"/>
              <a:tabLst/>
              <a:defRPr/>
            </a:pPr>
            <a:r>
              <a:rPr kumimoji="0" lang="en-US" sz="850" b="0" i="0" u="none" strike="noStrike" kern="1200" cap="none" spc="0" normalizeH="0" baseline="0" noProof="0" dirty="0">
                <a:ln>
                  <a:noFill/>
                </a:ln>
                <a:solidFill>
                  <a:sysClr val="windowText" lastClr="000000"/>
                </a:solidFill>
                <a:effectLst/>
                <a:uLnTx/>
                <a:uFillTx/>
                <a:latin typeface="Arial"/>
                <a:ea typeface="+mn-ea"/>
                <a:cs typeface="+mn-cs"/>
              </a:rPr>
              <a:t>30% more people filed for energy efficiency and/or rooftop solar tax credits in 2022 tax returns compared </a:t>
            </a:r>
            <a:r>
              <a:rPr lang="en-US" sz="850" dirty="0">
                <a:solidFill>
                  <a:sysClr val="windowText" lastClr="000000"/>
                </a:solidFill>
                <a:latin typeface="Arial"/>
              </a:rPr>
              <a:t>with</a:t>
            </a:r>
            <a:r>
              <a:rPr kumimoji="0" lang="en-US" sz="850" b="0" i="0" u="none" strike="noStrike" kern="1200" cap="none" spc="0" normalizeH="0" baseline="0" noProof="0" dirty="0">
                <a:ln>
                  <a:noFill/>
                </a:ln>
                <a:solidFill>
                  <a:sysClr val="windowText" lastClr="000000"/>
                </a:solidFill>
                <a:effectLst/>
                <a:uLnTx/>
                <a:uFillTx/>
                <a:latin typeface="Arial"/>
                <a:ea typeface="+mn-ea"/>
                <a:cs typeface="+mn-cs"/>
              </a:rPr>
              <a:t> 2021</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1" i="0" u="none" strike="noStrike" kern="1200" cap="none" spc="0" normalizeH="0" baseline="0" noProof="0" dirty="0">
                <a:ln>
                  <a:noFill/>
                </a:ln>
                <a:solidFill>
                  <a:sysClr val="windowText" lastClr="000000"/>
                </a:solidFill>
                <a:effectLst/>
                <a:uLnTx/>
                <a:uFillTx/>
                <a:latin typeface="Arial"/>
                <a:ea typeface="+mn-ea"/>
                <a:cs typeface="+mn-cs"/>
              </a:rPr>
              <a:t>Utility-scale </a:t>
            </a:r>
            <a:r>
              <a:rPr kumimoji="0" lang="en-US" sz="1050" b="0" i="0" u="none" strike="noStrike" kern="1200" cap="none" spc="0" normalizeH="0" baseline="0" noProof="0" dirty="0">
                <a:ln>
                  <a:noFill/>
                </a:ln>
                <a:solidFill>
                  <a:sysClr val="windowText" lastClr="000000"/>
                </a:solidFill>
                <a:effectLst/>
                <a:uLnTx/>
                <a:uFillTx/>
                <a:latin typeface="Arial"/>
                <a:ea typeface="+mn-ea"/>
                <a:cs typeface="+mn-cs"/>
              </a:rPr>
              <a:t>solar expansion is leading clean electricity expansion post-IRA, generating the majority of renewable energy capacity additions. However, clean electricity is at risk of falling short of post-IRA growth projections.</a:t>
            </a:r>
          </a:p>
          <a:p>
            <a:pPr marL="355600" marR="0" lvl="1" indent="-177800" algn="l" defTabSz="711200" rtl="0" eaLnBrk="1" fontAlgn="auto" latinLnBrk="0" hangingPunct="1">
              <a:lnSpc>
                <a:spcPct val="100000"/>
              </a:lnSpc>
              <a:spcAft>
                <a:spcPts val="0"/>
              </a:spcAft>
              <a:buClrTx/>
              <a:buSzTx/>
              <a:buFontTx/>
              <a:buChar char="–"/>
              <a:tabLst/>
              <a:defRPr/>
            </a:pPr>
            <a:r>
              <a:rPr kumimoji="0" lang="en-US" sz="850" b="0" i="0" u="none" strike="noStrike" kern="1200" cap="none" spc="0" normalizeH="0" baseline="0" noProof="0" dirty="0">
                <a:ln>
                  <a:noFill/>
                </a:ln>
                <a:solidFill>
                  <a:sysClr val="windowText" lastClr="000000"/>
                </a:solidFill>
                <a:effectLst/>
                <a:uLnTx/>
                <a:uFillTx/>
                <a:latin typeface="Arial"/>
                <a:ea typeface="+mn-ea"/>
                <a:cs typeface="+mn-cs"/>
              </a:rPr>
              <a:t>The IRA has made </a:t>
            </a:r>
            <a:r>
              <a:rPr kumimoji="0" lang="en-US" sz="850" b="1" i="0" u="none" strike="noStrike" kern="1200" cap="none" spc="0" normalizeH="0" baseline="0" noProof="0" dirty="0">
                <a:ln>
                  <a:noFill/>
                </a:ln>
                <a:solidFill>
                  <a:sysClr val="windowText" lastClr="000000"/>
                </a:solidFill>
                <a:effectLst/>
                <a:uLnTx/>
                <a:uFillTx/>
                <a:latin typeface="Arial"/>
                <a:ea typeface="+mn-ea"/>
                <a:cs typeface="+mn-cs"/>
              </a:rPr>
              <a:t>renewable electricity cost competitive with coal and natural gas</a:t>
            </a:r>
            <a:r>
              <a:rPr kumimoji="0" lang="en-US" sz="850" b="0" i="0" u="none" strike="noStrike" kern="1200" cap="none" spc="0" normalizeH="0" baseline="0" noProof="0" dirty="0">
                <a:ln>
                  <a:noFill/>
                </a:ln>
                <a:solidFill>
                  <a:sysClr val="windowText" lastClr="000000"/>
                </a:solidFill>
                <a:effectLst/>
                <a:uLnTx/>
                <a:uFillTx/>
                <a:latin typeface="Arial"/>
                <a:ea typeface="+mn-ea"/>
                <a:cs typeface="+mn-cs"/>
              </a:rPr>
              <a:t>. With reduced cost barriers, tackling remaining non-cost barriers like permitting, intermittency, and supply chain is critical to achieving climate change mitigation goals.</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1" i="0" u="none" strike="noStrike" kern="1200" cap="none" spc="0" normalizeH="0" baseline="0" noProof="0" dirty="0">
                <a:ln>
                  <a:noFill/>
                </a:ln>
                <a:solidFill>
                  <a:sysClr val="windowText" lastClr="000000"/>
                </a:solidFill>
                <a:effectLst/>
                <a:uLnTx/>
                <a:uFillTx/>
                <a:latin typeface="Arial"/>
                <a:ea typeface="+mn-ea"/>
                <a:cs typeface="+mn-cs"/>
              </a:rPr>
              <a:t>Clean energy investment is growing fastest in </a:t>
            </a:r>
            <a:r>
              <a:rPr lang="en-US" sz="1050" b="1" dirty="0">
                <a:solidFill>
                  <a:sysClr val="windowText" lastClr="000000"/>
                </a:solidFill>
                <a:latin typeface="Arial"/>
              </a:rPr>
              <a:t>so-called e</a:t>
            </a:r>
            <a:r>
              <a:rPr kumimoji="0" lang="en-US" sz="1050" b="1" i="0" u="none" strike="noStrike" kern="1200" cap="none" spc="0" normalizeH="0" baseline="0" noProof="0" dirty="0" err="1">
                <a:ln>
                  <a:noFill/>
                </a:ln>
                <a:solidFill>
                  <a:sysClr val="windowText" lastClr="000000"/>
                </a:solidFill>
                <a:effectLst/>
                <a:uLnTx/>
                <a:uFillTx/>
                <a:latin typeface="Arial"/>
                <a:ea typeface="+mn-ea"/>
                <a:cs typeface="+mn-cs"/>
              </a:rPr>
              <a:t>nergy</a:t>
            </a:r>
            <a:r>
              <a:rPr kumimoji="0" lang="en-US" sz="1050" b="1" i="0" u="none" strike="noStrike" kern="1200" cap="none" spc="0" normalizeH="0" baseline="0" noProof="0" dirty="0">
                <a:ln>
                  <a:noFill/>
                </a:ln>
                <a:solidFill>
                  <a:sysClr val="windowText" lastClr="000000"/>
                </a:solidFill>
                <a:effectLst/>
                <a:uLnTx/>
                <a:uFillTx/>
                <a:latin typeface="Arial"/>
                <a:ea typeface="+mn-ea"/>
                <a:cs typeface="+mn-cs"/>
              </a:rPr>
              <a:t> </a:t>
            </a:r>
            <a:r>
              <a:rPr lang="en-US" sz="1050" b="1" dirty="0">
                <a:solidFill>
                  <a:sysClr val="windowText" lastClr="000000"/>
                </a:solidFill>
                <a:latin typeface="Arial"/>
              </a:rPr>
              <a:t>c</a:t>
            </a:r>
            <a:r>
              <a:rPr kumimoji="0" lang="en-US" sz="1050" b="1" i="0" u="none" strike="noStrike" kern="1200" cap="none" spc="0" normalizeH="0" baseline="0" noProof="0" dirty="0" err="1">
                <a:ln>
                  <a:noFill/>
                </a:ln>
                <a:solidFill>
                  <a:sysClr val="windowText" lastClr="000000"/>
                </a:solidFill>
                <a:effectLst/>
                <a:uLnTx/>
                <a:uFillTx/>
                <a:latin typeface="Arial"/>
                <a:ea typeface="+mn-ea"/>
                <a:cs typeface="+mn-cs"/>
              </a:rPr>
              <a:t>ommunities</a:t>
            </a:r>
            <a:r>
              <a:rPr kumimoji="0" lang="en-US" sz="1050" b="1" i="0" u="none" strike="noStrike" kern="1200" cap="none" spc="0" normalizeH="0" baseline="0" noProof="0" dirty="0">
                <a:ln>
                  <a:noFill/>
                </a:ln>
                <a:solidFill>
                  <a:sysClr val="windowText" lastClr="000000"/>
                </a:solidFill>
                <a:effectLst/>
                <a:uLnTx/>
                <a:uFillTx/>
                <a:latin typeface="Arial"/>
                <a:ea typeface="+mn-ea"/>
                <a:cs typeface="+mn-cs"/>
              </a:rPr>
              <a:t> </a:t>
            </a:r>
            <a:r>
              <a:rPr kumimoji="0" lang="en-US" sz="1050" b="0" i="0" u="none" strike="noStrike" kern="1200" cap="none" spc="0" normalizeH="0" baseline="0" noProof="0" dirty="0">
                <a:ln>
                  <a:noFill/>
                </a:ln>
                <a:solidFill>
                  <a:sysClr val="windowText" lastClr="000000"/>
                </a:solidFill>
                <a:effectLst/>
                <a:uLnTx/>
                <a:uFillTx/>
                <a:latin typeface="Arial"/>
                <a:ea typeface="+mn-ea"/>
                <a:cs typeface="+mn-cs"/>
              </a:rPr>
              <a:t>— areas with coal mine or plant closures, brownfield sites, or previously high fossil fuel employment and high unemployment.</a:t>
            </a:r>
          </a:p>
        </p:txBody>
      </p:sp>
      <p:sp>
        <p:nvSpPr>
          <p:cNvPr id="77" name="btfpCallout806132">
            <a:extLst>
              <a:ext uri="{FF2B5EF4-FFF2-40B4-BE49-F238E27FC236}">
                <a16:creationId xmlns:a16="http://schemas.microsoft.com/office/drawing/2014/main" id="{CA14C791-5CF6-5E43-EEFB-332A83235380}"/>
              </a:ext>
            </a:extLst>
          </p:cNvPr>
          <p:cNvSpPr/>
          <p:nvPr/>
        </p:nvSpPr>
        <p:spPr bwMode="gray">
          <a:xfrm>
            <a:off x="5689898" y="2249924"/>
            <a:ext cx="1333500" cy="1721784"/>
          </a:xfrm>
          <a:prstGeom prst="wedgeRectCallout">
            <a:avLst>
              <a:gd name="adj1" fmla="val -79850"/>
              <a:gd name="adj2" fmla="val 19020"/>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noAutofit/>
          </a:bodyPr>
          <a:lstStyle/>
          <a:p>
            <a:pPr marL="0" marR="0" lvl="1" indent="0" algn="l" defTabSz="711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n-ea"/>
                <a:cs typeface="+mn-cs"/>
              </a:rPr>
              <a:t>The IRA is projected to drive an additional 160 GW of solar deployment over the next 10 years when compared to a non-IRA scenario, according to the SEIA</a:t>
            </a:r>
          </a:p>
        </p:txBody>
      </p:sp>
      <p:sp>
        <p:nvSpPr>
          <p:cNvPr id="80" name="btfpCallout806132">
            <a:extLst>
              <a:ext uri="{FF2B5EF4-FFF2-40B4-BE49-F238E27FC236}">
                <a16:creationId xmlns:a16="http://schemas.microsoft.com/office/drawing/2014/main" id="{406F89C3-171F-5B4A-AB01-51076553EC65}"/>
              </a:ext>
            </a:extLst>
          </p:cNvPr>
          <p:cNvSpPr/>
          <p:nvPr/>
        </p:nvSpPr>
        <p:spPr bwMode="gray">
          <a:xfrm>
            <a:off x="5689898" y="4246538"/>
            <a:ext cx="1333500" cy="1153309"/>
          </a:xfrm>
          <a:prstGeom prst="wedgeRectCallout">
            <a:avLst>
              <a:gd name="adj1" fmla="val -79093"/>
              <a:gd name="adj2" fmla="val -46816"/>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noAutofit/>
          </a:bodyPr>
          <a:lstStyle/>
          <a:p>
            <a:pPr marL="0" marR="0" lvl="1" indent="0" algn="l" defTabSz="711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Arial"/>
                <a:ea typeface="+mn-ea"/>
                <a:cs typeface="+mn-cs"/>
              </a:rPr>
              <a:t>Projections include over $565 billion in new investment over the next decade, a $144 billion increase from baseline</a:t>
            </a:r>
          </a:p>
        </p:txBody>
      </p:sp>
      <p:grpSp>
        <p:nvGrpSpPr>
          <p:cNvPr id="81" name="btfpColumnHeaderBox273947">
            <a:extLst>
              <a:ext uri="{FF2B5EF4-FFF2-40B4-BE49-F238E27FC236}">
                <a16:creationId xmlns:a16="http://schemas.microsoft.com/office/drawing/2014/main" id="{DE99CAD6-B65E-981A-195D-54D209E566E8}"/>
              </a:ext>
            </a:extLst>
          </p:cNvPr>
          <p:cNvGrpSpPr/>
          <p:nvPr>
            <p:custDataLst>
              <p:tags r:id="rId4"/>
            </p:custDataLst>
          </p:nvPr>
        </p:nvGrpSpPr>
        <p:grpSpPr>
          <a:xfrm>
            <a:off x="330200" y="1554480"/>
            <a:ext cx="6695440" cy="301752"/>
            <a:chOff x="330200" y="1270000"/>
            <a:chExt cx="15353252" cy="301752"/>
          </a:xfrm>
        </p:grpSpPr>
        <p:sp>
          <p:nvSpPr>
            <p:cNvPr id="82" name="btfpColumnHeaderBoxText273947">
              <a:extLst>
                <a:ext uri="{FF2B5EF4-FFF2-40B4-BE49-F238E27FC236}">
                  <a16:creationId xmlns:a16="http://schemas.microsoft.com/office/drawing/2014/main" id="{2C37F442-2696-F369-4192-F96B70764F00}"/>
                </a:ext>
              </a:extLst>
            </p:cNvPr>
            <p:cNvSpPr txBox="1"/>
            <p:nvPr/>
          </p:nvSpPr>
          <p:spPr bwMode="gray">
            <a:xfrm>
              <a:off x="330200" y="1270000"/>
              <a:ext cx="11531601" cy="288219"/>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Post-Inflation Reduction Act (IRA) solar projections</a:t>
              </a:r>
            </a:p>
          </p:txBody>
        </p:sp>
        <p:cxnSp>
          <p:nvCxnSpPr>
            <p:cNvPr id="83" name="btfpColumnHeaderBoxLine273947">
              <a:extLst>
                <a:ext uri="{FF2B5EF4-FFF2-40B4-BE49-F238E27FC236}">
                  <a16:creationId xmlns:a16="http://schemas.microsoft.com/office/drawing/2014/main" id="{FF2D742C-C69A-445D-5BC6-A7DA83355D6F}"/>
                </a:ext>
              </a:extLst>
            </p:cNvPr>
            <p:cNvCxnSpPr/>
            <p:nvPr/>
          </p:nvCxnSpPr>
          <p:spPr bwMode="gray">
            <a:xfrm>
              <a:off x="330200" y="1571752"/>
              <a:ext cx="15353252"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cxnSp>
        <p:nvCxnSpPr>
          <p:cNvPr id="87" name="Straight Connector 86">
            <a:extLst>
              <a:ext uri="{FF2B5EF4-FFF2-40B4-BE49-F238E27FC236}">
                <a16:creationId xmlns:a16="http://schemas.microsoft.com/office/drawing/2014/main" id="{F6253320-6375-B822-08C0-ED1DF5FDA4B2}"/>
              </a:ext>
            </a:extLst>
          </p:cNvPr>
          <p:cNvCxnSpPr/>
          <p:nvPr>
            <p:custDataLst>
              <p:tags r:id="rId5"/>
            </p:custDataLst>
          </p:nvPr>
        </p:nvCxnSpPr>
        <p:spPr bwMode="gray">
          <a:xfrm>
            <a:off x="674688" y="4529138"/>
            <a:ext cx="45974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11675553-16B6-930E-B5D9-15D3A5085068}"/>
              </a:ext>
            </a:extLst>
          </p:cNvPr>
          <p:cNvCxnSpPr/>
          <p:nvPr>
            <p:custDataLst>
              <p:tags r:id="rId6"/>
            </p:custDataLst>
          </p:nvPr>
        </p:nvCxnSpPr>
        <p:spPr bwMode="gray">
          <a:xfrm>
            <a:off x="674688" y="5676900"/>
            <a:ext cx="45974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0BF97E44-0233-B8E0-41E8-AA0169DB62A4}"/>
              </a:ext>
            </a:extLst>
          </p:cNvPr>
          <p:cNvCxnSpPr/>
          <p:nvPr>
            <p:custDataLst>
              <p:tags r:id="rId7"/>
            </p:custDataLst>
          </p:nvPr>
        </p:nvCxnSpPr>
        <p:spPr bwMode="gray">
          <a:xfrm>
            <a:off x="674688" y="3379788"/>
            <a:ext cx="45974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E14083A8-0DB0-8809-8D8B-12A5AB8823AD}"/>
              </a:ext>
            </a:extLst>
          </p:cNvPr>
          <p:cNvCxnSpPr/>
          <p:nvPr>
            <p:custDataLst>
              <p:tags r:id="rId8"/>
            </p:custDataLst>
          </p:nvPr>
        </p:nvCxnSpPr>
        <p:spPr bwMode="gray">
          <a:xfrm>
            <a:off x="674688" y="5389563"/>
            <a:ext cx="45974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5AEFB1ED-E864-58B5-C6C9-51D19F7A00FC}"/>
              </a:ext>
            </a:extLst>
          </p:cNvPr>
          <p:cNvCxnSpPr/>
          <p:nvPr>
            <p:custDataLst>
              <p:tags r:id="rId9"/>
            </p:custDataLst>
          </p:nvPr>
        </p:nvCxnSpPr>
        <p:spPr bwMode="gray">
          <a:xfrm>
            <a:off x="674688" y="4241800"/>
            <a:ext cx="45974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D466E3EA-69E9-BF32-ECB9-E038783477E8}"/>
              </a:ext>
            </a:extLst>
          </p:cNvPr>
          <p:cNvCxnSpPr/>
          <p:nvPr>
            <p:custDataLst>
              <p:tags r:id="rId10"/>
            </p:custDataLst>
          </p:nvPr>
        </p:nvCxnSpPr>
        <p:spPr bwMode="gray">
          <a:xfrm>
            <a:off x="674688" y="5102225"/>
            <a:ext cx="45974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5B28B1EC-283A-06B7-12B6-3456515BB6E9}"/>
              </a:ext>
            </a:extLst>
          </p:cNvPr>
          <p:cNvCxnSpPr/>
          <p:nvPr>
            <p:custDataLst>
              <p:tags r:id="rId11"/>
            </p:custDataLst>
          </p:nvPr>
        </p:nvCxnSpPr>
        <p:spPr bwMode="gray">
          <a:xfrm>
            <a:off x="674688" y="3667125"/>
            <a:ext cx="45974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39EC021D-434A-ACBF-3139-6FB75CBA45A3}"/>
              </a:ext>
            </a:extLst>
          </p:cNvPr>
          <p:cNvCxnSpPr/>
          <p:nvPr>
            <p:custDataLst>
              <p:tags r:id="rId12"/>
            </p:custDataLst>
          </p:nvPr>
        </p:nvCxnSpPr>
        <p:spPr bwMode="gray">
          <a:xfrm>
            <a:off x="674688" y="4816475"/>
            <a:ext cx="45974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3E866D5F-577C-F9D7-E4BA-E9DA5FE3DC95}"/>
              </a:ext>
            </a:extLst>
          </p:cNvPr>
          <p:cNvCxnSpPr/>
          <p:nvPr>
            <p:custDataLst>
              <p:tags r:id="rId13"/>
            </p:custDataLst>
          </p:nvPr>
        </p:nvCxnSpPr>
        <p:spPr bwMode="gray">
          <a:xfrm>
            <a:off x="674688" y="3954463"/>
            <a:ext cx="45974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7205B3B1-782A-AAE5-8155-BAE6148C34E5}"/>
              </a:ext>
            </a:extLst>
          </p:cNvPr>
          <p:cNvCxnSpPr/>
          <p:nvPr>
            <p:custDataLst>
              <p:tags r:id="rId14"/>
            </p:custDataLst>
          </p:nvPr>
        </p:nvCxnSpPr>
        <p:spPr bwMode="gray">
          <a:xfrm>
            <a:off x="674688" y="3094038"/>
            <a:ext cx="45974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1F1010D7-4F00-C3D7-71DA-324D87FF8C3D}"/>
              </a:ext>
            </a:extLst>
          </p:cNvPr>
          <p:cNvCxnSpPr/>
          <p:nvPr>
            <p:custDataLst>
              <p:tags r:id="rId15"/>
            </p:custDataLst>
          </p:nvPr>
        </p:nvCxnSpPr>
        <p:spPr bwMode="gray">
          <a:xfrm>
            <a:off x="674688" y="2806700"/>
            <a:ext cx="45974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FD8F7BFE-BF4D-D22E-344E-B9F086804221}"/>
              </a:ext>
            </a:extLst>
          </p:cNvPr>
          <p:cNvCxnSpPr/>
          <p:nvPr>
            <p:custDataLst>
              <p:tags r:id="rId16"/>
            </p:custDataLst>
          </p:nvPr>
        </p:nvCxnSpPr>
        <p:spPr bwMode="gray">
          <a:xfrm>
            <a:off x="674688" y="2519363"/>
            <a:ext cx="45974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735D655B-C26B-4C1B-B221-149B855BE535}"/>
              </a:ext>
            </a:extLst>
          </p:cNvPr>
          <p:cNvCxnSpPr/>
          <p:nvPr>
            <p:custDataLst>
              <p:tags r:id="rId17"/>
            </p:custDataLst>
          </p:nvPr>
        </p:nvCxnSpPr>
        <p:spPr bwMode="gray">
          <a:xfrm>
            <a:off x="674688" y="2232025"/>
            <a:ext cx="45974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61" name="Chart 60"/>
          <p:cNvGraphicFramePr/>
          <p:nvPr>
            <p:custDataLst>
              <p:tags r:id="rId18"/>
            </p:custDataLst>
            <p:extLst>
              <p:ext uri="{D42A27DB-BD31-4B8C-83A1-F6EECF244321}">
                <p14:modId xmlns:p14="http://schemas.microsoft.com/office/powerpoint/2010/main" val="2644880744"/>
              </p:ext>
            </p:extLst>
          </p:nvPr>
        </p:nvGraphicFramePr>
        <p:xfrm>
          <a:off x="592138" y="2149475"/>
          <a:ext cx="4762500" cy="3897313"/>
        </p:xfrm>
        <a:graphic>
          <a:graphicData uri="http://schemas.openxmlformats.org/drawingml/2006/chart">
            <c:chart xmlns:c="http://schemas.openxmlformats.org/drawingml/2006/chart" xmlns:r="http://schemas.openxmlformats.org/officeDocument/2006/relationships" r:id="rId64"/>
          </a:graphicData>
        </a:graphic>
      </p:graphicFrame>
      <p:sp>
        <p:nvSpPr>
          <p:cNvPr id="67" name="Text Placeholder 10">
            <a:extLst>
              <a:ext uri="{FF2B5EF4-FFF2-40B4-BE49-F238E27FC236}">
                <a16:creationId xmlns:a16="http://schemas.microsoft.com/office/drawing/2014/main" id="{115DFB91-512B-3844-A114-92FBEDCA92F2}"/>
              </a:ext>
            </a:extLst>
          </p:cNvPr>
          <p:cNvSpPr>
            <a:spLocks/>
          </p:cNvSpPr>
          <p:nvPr>
            <p:custDataLst>
              <p:tags r:id="rId19"/>
            </p:custDataLst>
          </p:nvPr>
        </p:nvSpPr>
        <p:spPr bwMode="gray">
          <a:xfrm>
            <a:off x="449263" y="44529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4FF12B7E-C5A6-47FB-B580-922428D1779E}" type="datetime'2''''5'''''''''''''''''''''''''''''">
              <a:rPr lang="en-US" altLang="en-US" sz="1000" smtClean="0">
                <a:effectLst/>
              </a:rPr>
              <a:pPr marL="0" lvl="0" indent="0" algn="r">
                <a:spcBef>
                  <a:spcPct val="0"/>
                </a:spcBef>
                <a:spcAft>
                  <a:spcPct val="0"/>
                </a:spcAft>
                <a:buNone/>
              </a:pPr>
              <a:t>25</a:t>
            </a:fld>
            <a:endParaRPr lang="en-US" sz="1000"/>
          </a:p>
        </p:txBody>
      </p:sp>
      <p:sp>
        <p:nvSpPr>
          <p:cNvPr id="68" name="Text Placeholder 10">
            <a:extLst>
              <a:ext uri="{FF2B5EF4-FFF2-40B4-BE49-F238E27FC236}">
                <a16:creationId xmlns:a16="http://schemas.microsoft.com/office/drawing/2014/main" id="{115DFB91-512B-3844-A114-92FBEDCA92F2}"/>
              </a:ext>
            </a:extLst>
          </p:cNvPr>
          <p:cNvSpPr>
            <a:spLocks/>
          </p:cNvSpPr>
          <p:nvPr>
            <p:custDataLst>
              <p:tags r:id="rId20"/>
            </p:custDataLst>
          </p:nvPr>
        </p:nvSpPr>
        <p:spPr bwMode="gray">
          <a:xfrm>
            <a:off x="449263" y="41656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11CC7577-2B17-4F5A-95AD-5B39C91DAA71}" type="datetime'''''3''''''''''''''0'''''''''''''''''''''''''''''''''''">
              <a:rPr lang="en-US" altLang="en-US" sz="1000" smtClean="0">
                <a:effectLst/>
              </a:rPr>
              <a:pPr marL="0" lvl="0" indent="0" algn="r">
                <a:spcBef>
                  <a:spcPct val="0"/>
                </a:spcBef>
                <a:spcAft>
                  <a:spcPct val="0"/>
                </a:spcAft>
                <a:buNone/>
              </a:pPr>
              <a:t>30</a:t>
            </a:fld>
            <a:endParaRPr lang="en-US" sz="1000"/>
          </a:p>
        </p:txBody>
      </p:sp>
      <p:sp>
        <p:nvSpPr>
          <p:cNvPr id="69" name="Text Placeholder 10">
            <a:extLst>
              <a:ext uri="{FF2B5EF4-FFF2-40B4-BE49-F238E27FC236}">
                <a16:creationId xmlns:a16="http://schemas.microsoft.com/office/drawing/2014/main" id="{115DFB91-512B-3844-A114-92FBEDCA92F2}"/>
              </a:ext>
            </a:extLst>
          </p:cNvPr>
          <p:cNvSpPr>
            <a:spLocks/>
          </p:cNvSpPr>
          <p:nvPr>
            <p:custDataLst>
              <p:tags r:id="rId21"/>
            </p:custDataLst>
          </p:nvPr>
        </p:nvSpPr>
        <p:spPr bwMode="gray">
          <a:xfrm>
            <a:off x="449263" y="38782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5E88246C-5B6F-4A72-B8D6-5AE169C3DA81}" type="datetime'3''''''''''''''''5'''''''''''''''''''''">
              <a:rPr lang="en-US" altLang="en-US" sz="1000" smtClean="0">
                <a:effectLst/>
              </a:rPr>
              <a:pPr marL="0" lvl="0" indent="0" algn="r">
                <a:spcBef>
                  <a:spcPct val="0"/>
                </a:spcBef>
                <a:spcAft>
                  <a:spcPct val="0"/>
                </a:spcAft>
                <a:buNone/>
              </a:pPr>
              <a:t>35</a:t>
            </a:fld>
            <a:endParaRPr lang="en-US" sz="1000"/>
          </a:p>
        </p:txBody>
      </p:sp>
      <p:sp>
        <p:nvSpPr>
          <p:cNvPr id="71" name="Text Placeholder 10">
            <a:extLst>
              <a:ext uri="{FF2B5EF4-FFF2-40B4-BE49-F238E27FC236}">
                <a16:creationId xmlns:a16="http://schemas.microsoft.com/office/drawing/2014/main" id="{115DFB91-512B-3844-A114-92FBEDCA92F2}"/>
              </a:ext>
            </a:extLst>
          </p:cNvPr>
          <p:cNvSpPr>
            <a:spLocks/>
          </p:cNvSpPr>
          <p:nvPr>
            <p:custDataLst>
              <p:tags r:id="rId22"/>
            </p:custDataLst>
          </p:nvPr>
        </p:nvSpPr>
        <p:spPr bwMode="gray">
          <a:xfrm>
            <a:off x="449263" y="35909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EBB4C8FE-0A84-4758-AAB8-E6B165DAC808}" type="datetime'4''''''''''''''''''''0'''''''''''''''''''''''''''">
              <a:rPr lang="en-US" altLang="en-US" sz="1000" smtClean="0">
                <a:effectLst/>
              </a:rPr>
              <a:pPr marL="0" lvl="0" indent="0" algn="r">
                <a:spcBef>
                  <a:spcPct val="0"/>
                </a:spcBef>
                <a:spcAft>
                  <a:spcPct val="0"/>
                </a:spcAft>
                <a:buNone/>
              </a:pPr>
              <a:t>40</a:t>
            </a:fld>
            <a:endParaRPr lang="en-US" sz="1000"/>
          </a:p>
        </p:txBody>
      </p:sp>
      <p:sp>
        <p:nvSpPr>
          <p:cNvPr id="72" name="Text Placeholder 10">
            <a:extLst>
              <a:ext uri="{FF2B5EF4-FFF2-40B4-BE49-F238E27FC236}">
                <a16:creationId xmlns:a16="http://schemas.microsoft.com/office/drawing/2014/main" id="{115DFB91-512B-3844-A114-92FBEDCA92F2}"/>
              </a:ext>
            </a:extLst>
          </p:cNvPr>
          <p:cNvSpPr>
            <a:spLocks/>
          </p:cNvSpPr>
          <p:nvPr>
            <p:custDataLst>
              <p:tags r:id="rId23"/>
            </p:custDataLst>
          </p:nvPr>
        </p:nvSpPr>
        <p:spPr bwMode="gray">
          <a:xfrm>
            <a:off x="449263" y="33035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F3C99211-5E43-4287-934A-F3E444797D29}" type="datetime'''''''4''''''''5'''''''''''''''''''''">
              <a:rPr lang="en-US" altLang="en-US" sz="1000" smtClean="0">
                <a:effectLst/>
              </a:rPr>
              <a:pPr marL="0" lvl="0" indent="0" algn="r">
                <a:spcBef>
                  <a:spcPct val="0"/>
                </a:spcBef>
                <a:spcAft>
                  <a:spcPct val="0"/>
                </a:spcAft>
                <a:buNone/>
              </a:pPr>
              <a:t>45</a:t>
            </a:fld>
            <a:endParaRPr lang="en-US" sz="1000"/>
          </a:p>
        </p:txBody>
      </p:sp>
      <p:sp>
        <p:nvSpPr>
          <p:cNvPr id="70" name="Text Placeholder 10">
            <a:extLst>
              <a:ext uri="{FF2B5EF4-FFF2-40B4-BE49-F238E27FC236}">
                <a16:creationId xmlns:a16="http://schemas.microsoft.com/office/drawing/2014/main" id="{115DFB91-512B-3844-A114-92FBEDCA92F2}"/>
              </a:ext>
            </a:extLst>
          </p:cNvPr>
          <p:cNvSpPr>
            <a:spLocks/>
          </p:cNvSpPr>
          <p:nvPr>
            <p:custDataLst>
              <p:tags r:id="rId24"/>
            </p:custDataLst>
          </p:nvPr>
        </p:nvSpPr>
        <p:spPr bwMode="gray">
          <a:xfrm>
            <a:off x="519113" y="588803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F7D0CDEC-4A0B-4AF3-8F77-408B04B26CB4}" type="datetime'''''''''''0'''''''''''''''''''''''''''''''''''''''''">
              <a:rPr lang="en-US" altLang="en-US" sz="1000" smtClean="0"/>
              <a:pPr marL="0" lvl="0" indent="0" algn="r">
                <a:spcBef>
                  <a:spcPct val="0"/>
                </a:spcBef>
                <a:spcAft>
                  <a:spcPct val="0"/>
                </a:spcAft>
                <a:buNone/>
              </a:pPr>
              <a:t>0</a:t>
            </a:fld>
            <a:endParaRPr lang="en-US" sz="1000"/>
          </a:p>
        </p:txBody>
      </p:sp>
      <p:sp>
        <p:nvSpPr>
          <p:cNvPr id="63" name="Text Placeholder 10">
            <a:extLst>
              <a:ext uri="{FF2B5EF4-FFF2-40B4-BE49-F238E27FC236}">
                <a16:creationId xmlns:a16="http://schemas.microsoft.com/office/drawing/2014/main" id="{115DFB91-512B-3844-A114-92FBEDCA92F2}"/>
              </a:ext>
            </a:extLst>
          </p:cNvPr>
          <p:cNvSpPr>
            <a:spLocks/>
          </p:cNvSpPr>
          <p:nvPr>
            <p:custDataLst>
              <p:tags r:id="rId25"/>
            </p:custDataLst>
          </p:nvPr>
        </p:nvSpPr>
        <p:spPr bwMode="gray">
          <a:xfrm>
            <a:off x="519113" y="56007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CABDD7D9-549F-4D6C-8F05-199C4607CBAE}" type="datetime'''''''''''''''''5'''''''''''''''''''''''''''''''''''''''">
              <a:rPr lang="en-US" altLang="en-US" sz="1000" smtClean="0">
                <a:effectLst/>
              </a:rPr>
              <a:pPr marL="0" lvl="0" indent="0" algn="r">
                <a:spcBef>
                  <a:spcPct val="0"/>
                </a:spcBef>
                <a:spcAft>
                  <a:spcPct val="0"/>
                </a:spcAft>
                <a:buNone/>
              </a:pPr>
              <a:t>5</a:t>
            </a:fld>
            <a:endParaRPr lang="en-US" sz="1000"/>
          </a:p>
        </p:txBody>
      </p:sp>
      <p:sp>
        <p:nvSpPr>
          <p:cNvPr id="74" name="Text Placeholder 10">
            <a:extLst>
              <a:ext uri="{FF2B5EF4-FFF2-40B4-BE49-F238E27FC236}">
                <a16:creationId xmlns:a16="http://schemas.microsoft.com/office/drawing/2014/main" id="{115DFB91-512B-3844-A114-92FBEDCA92F2}"/>
              </a:ext>
            </a:extLst>
          </p:cNvPr>
          <p:cNvSpPr>
            <a:spLocks/>
          </p:cNvSpPr>
          <p:nvPr>
            <p:custDataLst>
              <p:tags r:id="rId26"/>
            </p:custDataLst>
          </p:nvPr>
        </p:nvSpPr>
        <p:spPr bwMode="gray">
          <a:xfrm>
            <a:off x="449263" y="27305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5FE0C7D3-3072-4310-96B9-F8B96A09DC08}" type="datetime'''''''5''''''''''''''''5'''''''''''''''''''''''''''''''">
              <a:rPr lang="en-US" altLang="en-US" sz="1000" smtClean="0">
                <a:effectLst/>
              </a:rPr>
              <a:pPr marL="0" lvl="0" indent="0" algn="r">
                <a:spcBef>
                  <a:spcPct val="0"/>
                </a:spcBef>
                <a:spcAft>
                  <a:spcPct val="0"/>
                </a:spcAft>
                <a:buNone/>
              </a:pPr>
              <a:t>55</a:t>
            </a:fld>
            <a:endParaRPr lang="en-US" sz="1000"/>
          </a:p>
        </p:txBody>
      </p:sp>
      <p:sp>
        <p:nvSpPr>
          <p:cNvPr id="64" name="Text Placeholder 10">
            <a:extLst>
              <a:ext uri="{FF2B5EF4-FFF2-40B4-BE49-F238E27FC236}">
                <a16:creationId xmlns:a16="http://schemas.microsoft.com/office/drawing/2014/main" id="{115DFB91-512B-3844-A114-92FBEDCA92F2}"/>
              </a:ext>
            </a:extLst>
          </p:cNvPr>
          <p:cNvSpPr>
            <a:spLocks/>
          </p:cNvSpPr>
          <p:nvPr>
            <p:custDataLst>
              <p:tags r:id="rId27"/>
            </p:custDataLst>
          </p:nvPr>
        </p:nvSpPr>
        <p:spPr bwMode="gray">
          <a:xfrm>
            <a:off x="449263" y="53133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FC9F325-B738-49F6-83C1-83302DC0E978}" type="datetime'1''''''''''''0'''''''''''''''''''''''''''''''''''''''''">
              <a:rPr lang="en-US" altLang="en-US" sz="1000" smtClean="0">
                <a:effectLst/>
              </a:rPr>
              <a:pPr marL="0" lvl="0" indent="0" algn="r">
                <a:spcBef>
                  <a:spcPct val="0"/>
                </a:spcBef>
                <a:spcAft>
                  <a:spcPct val="0"/>
                </a:spcAft>
                <a:buNone/>
              </a:pPr>
              <a:t>10</a:t>
            </a:fld>
            <a:endParaRPr lang="en-US" sz="1000"/>
          </a:p>
        </p:txBody>
      </p:sp>
      <p:sp>
        <p:nvSpPr>
          <p:cNvPr id="75" name="Text Placeholder 10">
            <a:extLst>
              <a:ext uri="{FF2B5EF4-FFF2-40B4-BE49-F238E27FC236}">
                <a16:creationId xmlns:a16="http://schemas.microsoft.com/office/drawing/2014/main" id="{115DFB91-512B-3844-A114-92FBEDCA92F2}"/>
              </a:ext>
            </a:extLst>
          </p:cNvPr>
          <p:cNvSpPr>
            <a:spLocks/>
          </p:cNvSpPr>
          <p:nvPr>
            <p:custDataLst>
              <p:tags r:id="rId28"/>
            </p:custDataLst>
          </p:nvPr>
        </p:nvSpPr>
        <p:spPr bwMode="gray">
          <a:xfrm>
            <a:off x="449263" y="24431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B15AFCBD-E463-42BB-84C2-F00C726290C5}" type="datetime'''''''6''''''''''''''''''0'''''''''''''''''">
              <a:rPr lang="en-US" altLang="en-US" sz="1000" smtClean="0">
                <a:effectLst/>
              </a:rPr>
              <a:pPr marL="0" lvl="0" indent="0" algn="r">
                <a:spcBef>
                  <a:spcPct val="0"/>
                </a:spcBef>
                <a:spcAft>
                  <a:spcPct val="0"/>
                </a:spcAft>
                <a:buNone/>
              </a:pPr>
              <a:t>60</a:t>
            </a:fld>
            <a:endParaRPr lang="en-US" sz="1000"/>
          </a:p>
        </p:txBody>
      </p:sp>
      <p:sp>
        <p:nvSpPr>
          <p:cNvPr id="65" name="Text Placeholder 10">
            <a:extLst>
              <a:ext uri="{FF2B5EF4-FFF2-40B4-BE49-F238E27FC236}">
                <a16:creationId xmlns:a16="http://schemas.microsoft.com/office/drawing/2014/main" id="{115DFB91-512B-3844-A114-92FBEDCA92F2}"/>
              </a:ext>
            </a:extLst>
          </p:cNvPr>
          <p:cNvSpPr>
            <a:spLocks/>
          </p:cNvSpPr>
          <p:nvPr>
            <p:custDataLst>
              <p:tags r:id="rId29"/>
            </p:custDataLst>
          </p:nvPr>
        </p:nvSpPr>
        <p:spPr bwMode="gray">
          <a:xfrm>
            <a:off x="449263" y="50260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68BA6A0-599F-4007-AD53-F79FE9B0E149}" type="datetime'''''''''''''''''''''''1''''''''''''''''''''''''''5'''">
              <a:rPr lang="en-US" altLang="en-US" sz="1000" smtClean="0">
                <a:effectLst/>
              </a:rPr>
              <a:pPr marL="0" lvl="0" indent="0" algn="r">
                <a:spcBef>
                  <a:spcPct val="0"/>
                </a:spcBef>
                <a:spcAft>
                  <a:spcPct val="0"/>
                </a:spcAft>
                <a:buNone/>
              </a:pPr>
              <a:t>15</a:t>
            </a:fld>
            <a:endParaRPr lang="en-US" sz="1000"/>
          </a:p>
        </p:txBody>
      </p:sp>
      <p:sp>
        <p:nvSpPr>
          <p:cNvPr id="76" name="Text Placeholder 10">
            <a:extLst>
              <a:ext uri="{FF2B5EF4-FFF2-40B4-BE49-F238E27FC236}">
                <a16:creationId xmlns:a16="http://schemas.microsoft.com/office/drawing/2014/main" id="{115DFB91-512B-3844-A114-92FBEDCA92F2}"/>
              </a:ext>
            </a:extLst>
          </p:cNvPr>
          <p:cNvSpPr>
            <a:spLocks/>
          </p:cNvSpPr>
          <p:nvPr>
            <p:custDataLst>
              <p:tags r:id="rId30"/>
            </p:custDataLst>
          </p:nvPr>
        </p:nvSpPr>
        <p:spPr bwMode="gray">
          <a:xfrm>
            <a:off x="449263" y="21558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350CE2FD-EADC-4916-BE29-F39B20CC473D}" type="datetime'6''''''''5'''''''''''''''''">
              <a:rPr lang="en-US" altLang="en-US" sz="1000" smtClean="0">
                <a:effectLst/>
              </a:rPr>
              <a:pPr marL="0" lvl="0" indent="0" algn="r">
                <a:spcBef>
                  <a:spcPct val="0"/>
                </a:spcBef>
                <a:spcAft>
                  <a:spcPct val="0"/>
                </a:spcAft>
                <a:buNone/>
              </a:pPr>
              <a:t>65</a:t>
            </a:fld>
            <a:endParaRPr lang="en-US" sz="1000" dirty="0"/>
          </a:p>
        </p:txBody>
      </p:sp>
      <p:sp>
        <p:nvSpPr>
          <p:cNvPr id="66" name="Text Placeholder 10">
            <a:extLst>
              <a:ext uri="{FF2B5EF4-FFF2-40B4-BE49-F238E27FC236}">
                <a16:creationId xmlns:a16="http://schemas.microsoft.com/office/drawing/2014/main" id="{115DFB91-512B-3844-A114-92FBEDCA92F2}"/>
              </a:ext>
            </a:extLst>
          </p:cNvPr>
          <p:cNvSpPr>
            <a:spLocks/>
          </p:cNvSpPr>
          <p:nvPr>
            <p:custDataLst>
              <p:tags r:id="rId31"/>
            </p:custDataLst>
          </p:nvPr>
        </p:nvSpPr>
        <p:spPr bwMode="gray">
          <a:xfrm>
            <a:off x="449263" y="47402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55BF051E-739D-4F34-BAA8-51D2D1370FE8}" type="datetime'''''''''''''''''''''''''''2''0'''''''''''''''">
              <a:rPr lang="en-US" altLang="en-US" sz="1000" smtClean="0">
                <a:effectLst/>
              </a:rPr>
              <a:pPr marL="0" lvl="0" indent="0" algn="r">
                <a:spcBef>
                  <a:spcPct val="0"/>
                </a:spcBef>
                <a:spcAft>
                  <a:spcPct val="0"/>
                </a:spcAft>
                <a:buNone/>
              </a:pPr>
              <a:t>20</a:t>
            </a:fld>
            <a:endParaRPr lang="en-US" sz="1000"/>
          </a:p>
        </p:txBody>
      </p:sp>
      <p:sp>
        <p:nvSpPr>
          <p:cNvPr id="73" name="Text Placeholder 10">
            <a:extLst>
              <a:ext uri="{FF2B5EF4-FFF2-40B4-BE49-F238E27FC236}">
                <a16:creationId xmlns:a16="http://schemas.microsoft.com/office/drawing/2014/main" id="{115DFB91-512B-3844-A114-92FBEDCA92F2}"/>
              </a:ext>
            </a:extLst>
          </p:cNvPr>
          <p:cNvSpPr>
            <a:spLocks/>
          </p:cNvSpPr>
          <p:nvPr>
            <p:custDataLst>
              <p:tags r:id="rId32"/>
            </p:custDataLst>
          </p:nvPr>
        </p:nvSpPr>
        <p:spPr bwMode="gray">
          <a:xfrm>
            <a:off x="449263" y="30178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92195192-F4F0-4E6B-B3BA-0BFB4C5D98CC}" type="datetime'''''5''0'''''''''''''''''''''''''''''''''''''''''''''''''''">
              <a:rPr lang="en-US" altLang="en-US" sz="1000" smtClean="0">
                <a:effectLst/>
              </a:rPr>
              <a:pPr marL="0" lvl="0" indent="0" algn="r">
                <a:spcBef>
                  <a:spcPct val="0"/>
                </a:spcBef>
                <a:spcAft>
                  <a:spcPct val="0"/>
                </a:spcAft>
                <a:buNone/>
              </a:pPr>
              <a:t>50</a:t>
            </a:fld>
            <a:endParaRPr lang="en-US" sz="1000"/>
          </a:p>
        </p:txBody>
      </p:sp>
      <p:sp>
        <p:nvSpPr>
          <p:cNvPr id="5" name="Text Placeholder 10">
            <a:extLst>
              <a:ext uri="{FF2B5EF4-FFF2-40B4-BE49-F238E27FC236}">
                <a16:creationId xmlns:a16="http://schemas.microsoft.com/office/drawing/2014/main" id="{A4BD42BD-10F6-131E-E843-B1725E458DC3}"/>
              </a:ext>
            </a:extLst>
          </p:cNvPr>
          <p:cNvSpPr>
            <a:spLocks/>
          </p:cNvSpPr>
          <p:nvPr>
            <p:custDataLst>
              <p:tags r:id="rId33"/>
            </p:custDataLst>
          </p:nvPr>
        </p:nvSpPr>
        <p:spPr bwMode="auto">
          <a:xfrm>
            <a:off x="1273175" y="6007100"/>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A1D73EC-A367-4C19-BFAD-C62C5D3CC706}" type="datetime'''''''''''''''''''’''''''2''''''''''''''''''''''''''''''5'''">
              <a:rPr lang="en-US" altLang="en-US" sz="1000" smtClean="0"/>
              <a:pPr marL="0" lvl="0" indent="0" algn="ctr">
                <a:spcBef>
                  <a:spcPct val="0"/>
                </a:spcBef>
                <a:spcAft>
                  <a:spcPct val="0"/>
                </a:spcAft>
                <a:buNone/>
              </a:pPr>
              <a:t>’25</a:t>
            </a:fld>
            <a:endParaRPr lang="en-CA" sz="1000"/>
          </a:p>
        </p:txBody>
      </p:sp>
      <p:sp>
        <p:nvSpPr>
          <p:cNvPr id="8" name="Text Placeholder 10">
            <a:extLst>
              <a:ext uri="{FF2B5EF4-FFF2-40B4-BE49-F238E27FC236}">
                <a16:creationId xmlns:a16="http://schemas.microsoft.com/office/drawing/2014/main" id="{8A9CA3A0-E9BB-39CD-3B93-3AF3111A7BED}"/>
              </a:ext>
            </a:extLst>
          </p:cNvPr>
          <p:cNvSpPr>
            <a:spLocks/>
          </p:cNvSpPr>
          <p:nvPr>
            <p:custDataLst>
              <p:tags r:id="rId34"/>
            </p:custDataLst>
          </p:nvPr>
        </p:nvSpPr>
        <p:spPr bwMode="auto">
          <a:xfrm>
            <a:off x="1733551" y="6007100"/>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CCE3C6B-0C07-47FA-8940-4F8F6E3EBE7F}" type="datetime'''''''''''''''''’''2''''''6'''''''''''''''''''''''''''''''''">
              <a:rPr lang="en-US" altLang="en-US" sz="1000" smtClean="0"/>
              <a:pPr marL="0" lvl="0" indent="0" algn="ctr">
                <a:spcBef>
                  <a:spcPct val="0"/>
                </a:spcBef>
                <a:spcAft>
                  <a:spcPct val="0"/>
                </a:spcAft>
                <a:buNone/>
              </a:pPr>
              <a:t>’26</a:t>
            </a:fld>
            <a:endParaRPr lang="en-CA" sz="1000"/>
          </a:p>
        </p:txBody>
      </p:sp>
      <p:sp>
        <p:nvSpPr>
          <p:cNvPr id="9" name="Text Placeholder 10">
            <a:extLst>
              <a:ext uri="{FF2B5EF4-FFF2-40B4-BE49-F238E27FC236}">
                <a16:creationId xmlns:a16="http://schemas.microsoft.com/office/drawing/2014/main" id="{2EF88449-7729-A6F9-9091-86B75D5C815C}"/>
              </a:ext>
            </a:extLst>
          </p:cNvPr>
          <p:cNvSpPr>
            <a:spLocks/>
          </p:cNvSpPr>
          <p:nvPr>
            <p:custDataLst>
              <p:tags r:id="rId35"/>
            </p:custDataLst>
          </p:nvPr>
        </p:nvSpPr>
        <p:spPr bwMode="auto">
          <a:xfrm>
            <a:off x="2192339" y="6007100"/>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82F6E62-8BFD-4C77-8F9A-4629627AC9A4}" type="datetime'''''''''''’''''''''2''''''''''''7'''''''''''''''''">
              <a:rPr lang="en-US" altLang="en-US" sz="1000" smtClean="0"/>
              <a:pPr marL="0" lvl="0" indent="0" algn="ctr">
                <a:spcBef>
                  <a:spcPct val="0"/>
                </a:spcBef>
                <a:spcAft>
                  <a:spcPct val="0"/>
                </a:spcAft>
                <a:buNone/>
              </a:pPr>
              <a:t>’27</a:t>
            </a:fld>
            <a:endParaRPr lang="en-CA" sz="1000"/>
          </a:p>
        </p:txBody>
      </p:sp>
      <p:sp>
        <p:nvSpPr>
          <p:cNvPr id="10" name="Text Placeholder 10">
            <a:extLst>
              <a:ext uri="{FF2B5EF4-FFF2-40B4-BE49-F238E27FC236}">
                <a16:creationId xmlns:a16="http://schemas.microsoft.com/office/drawing/2014/main" id="{409F0EB7-B702-811F-83A2-D49A1250CC67}"/>
              </a:ext>
            </a:extLst>
          </p:cNvPr>
          <p:cNvSpPr>
            <a:spLocks/>
          </p:cNvSpPr>
          <p:nvPr>
            <p:custDataLst>
              <p:tags r:id="rId36"/>
            </p:custDataLst>
          </p:nvPr>
        </p:nvSpPr>
        <p:spPr bwMode="auto">
          <a:xfrm>
            <a:off x="2652714" y="6007100"/>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9666CF3-5217-4EBE-B179-2470100F1AA3}" type="datetime'''’''''''''''''''''''''2''''8'''''">
              <a:rPr lang="en-US" altLang="en-US" sz="1000" smtClean="0"/>
              <a:pPr marL="0" lvl="0" indent="0" algn="ctr">
                <a:spcBef>
                  <a:spcPct val="0"/>
                </a:spcBef>
                <a:spcAft>
                  <a:spcPct val="0"/>
                </a:spcAft>
                <a:buNone/>
              </a:pPr>
              <a:t>’28</a:t>
            </a:fld>
            <a:endParaRPr lang="en-CA" sz="1000"/>
          </a:p>
        </p:txBody>
      </p:sp>
      <p:sp>
        <p:nvSpPr>
          <p:cNvPr id="11" name="Text Placeholder 10">
            <a:extLst>
              <a:ext uri="{FF2B5EF4-FFF2-40B4-BE49-F238E27FC236}">
                <a16:creationId xmlns:a16="http://schemas.microsoft.com/office/drawing/2014/main" id="{D6C36574-685E-D4F5-FC97-2D6EA272221E}"/>
              </a:ext>
            </a:extLst>
          </p:cNvPr>
          <p:cNvSpPr>
            <a:spLocks/>
          </p:cNvSpPr>
          <p:nvPr>
            <p:custDataLst>
              <p:tags r:id="rId37"/>
            </p:custDataLst>
          </p:nvPr>
        </p:nvSpPr>
        <p:spPr bwMode="auto">
          <a:xfrm>
            <a:off x="3113089" y="6007100"/>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D59558B-AC07-4A08-87A7-F9F0083EF976}" type="datetime'''''''''''''''''''''''''''’''''2''''''''''''''''''''''9'''">
              <a:rPr lang="en-US" altLang="en-US" sz="1000" smtClean="0"/>
              <a:pPr marL="0" lvl="0" indent="0" algn="ctr">
                <a:spcBef>
                  <a:spcPct val="0"/>
                </a:spcBef>
                <a:spcAft>
                  <a:spcPct val="0"/>
                </a:spcAft>
                <a:buNone/>
              </a:pPr>
              <a:t>’29</a:t>
            </a:fld>
            <a:endParaRPr lang="en-CA" sz="1000"/>
          </a:p>
        </p:txBody>
      </p:sp>
      <p:sp>
        <p:nvSpPr>
          <p:cNvPr id="12" name="Text Placeholder 10">
            <a:extLst>
              <a:ext uri="{FF2B5EF4-FFF2-40B4-BE49-F238E27FC236}">
                <a16:creationId xmlns:a16="http://schemas.microsoft.com/office/drawing/2014/main" id="{52534013-1A64-D24C-31F8-AB38EF71D5C3}"/>
              </a:ext>
            </a:extLst>
          </p:cNvPr>
          <p:cNvSpPr>
            <a:spLocks/>
          </p:cNvSpPr>
          <p:nvPr>
            <p:custDataLst>
              <p:tags r:id="rId38"/>
            </p:custDataLst>
          </p:nvPr>
        </p:nvSpPr>
        <p:spPr bwMode="auto">
          <a:xfrm>
            <a:off x="3571876" y="6007100"/>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14DBA3E-1A16-458F-AAA4-27868C0DD0A4}" type="datetime'''''''''''''’''''''3''''''''''''''''''''''''''''''''''''''''0'">
              <a:rPr lang="en-US" altLang="en-US" sz="1000" smtClean="0"/>
              <a:pPr marL="0" lvl="0" indent="0" algn="ctr">
                <a:spcBef>
                  <a:spcPct val="0"/>
                </a:spcBef>
                <a:spcAft>
                  <a:spcPct val="0"/>
                </a:spcAft>
                <a:buNone/>
              </a:pPr>
              <a:t>’30</a:t>
            </a:fld>
            <a:endParaRPr lang="en-CA" sz="1000"/>
          </a:p>
        </p:txBody>
      </p:sp>
      <p:sp>
        <p:nvSpPr>
          <p:cNvPr id="13" name="Text Placeholder 10">
            <a:extLst>
              <a:ext uri="{FF2B5EF4-FFF2-40B4-BE49-F238E27FC236}">
                <a16:creationId xmlns:a16="http://schemas.microsoft.com/office/drawing/2014/main" id="{63701EDF-8BEE-EFFE-3623-B28A89B70FD8}"/>
              </a:ext>
            </a:extLst>
          </p:cNvPr>
          <p:cNvSpPr>
            <a:spLocks/>
          </p:cNvSpPr>
          <p:nvPr>
            <p:custDataLst>
              <p:tags r:id="rId39"/>
            </p:custDataLst>
          </p:nvPr>
        </p:nvSpPr>
        <p:spPr bwMode="auto">
          <a:xfrm>
            <a:off x="4032251" y="6007100"/>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01993A5-8D2E-48D0-821B-6B349DBEF7DD}" type="datetime'''’3''''''''''''''''''''''''''''''''1'''''''''''''''''''''''">
              <a:rPr lang="en-US" altLang="en-US" sz="1000" smtClean="0"/>
              <a:pPr marL="0" lvl="0" indent="0" algn="ctr">
                <a:spcBef>
                  <a:spcPct val="0"/>
                </a:spcBef>
                <a:spcAft>
                  <a:spcPct val="0"/>
                </a:spcAft>
                <a:buNone/>
              </a:pPr>
              <a:t>’31</a:t>
            </a:fld>
            <a:endParaRPr lang="en-CA" sz="1000"/>
          </a:p>
        </p:txBody>
      </p:sp>
      <p:sp>
        <p:nvSpPr>
          <p:cNvPr id="14" name="Text Placeholder 10">
            <a:extLst>
              <a:ext uri="{FF2B5EF4-FFF2-40B4-BE49-F238E27FC236}">
                <a16:creationId xmlns:a16="http://schemas.microsoft.com/office/drawing/2014/main" id="{C3D35D52-A4CA-BB22-7C0C-9A85796D0BE6}"/>
              </a:ext>
            </a:extLst>
          </p:cNvPr>
          <p:cNvSpPr>
            <a:spLocks/>
          </p:cNvSpPr>
          <p:nvPr>
            <p:custDataLst>
              <p:tags r:id="rId40"/>
            </p:custDataLst>
          </p:nvPr>
        </p:nvSpPr>
        <p:spPr bwMode="auto">
          <a:xfrm>
            <a:off x="4491039" y="6007100"/>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E24E20C-C091-49D4-A064-A769D7945B24}" type="datetime'''''''''''''''''’''''''''''''3''''''''''''''''''''''2'''''">
              <a:rPr lang="en-US" altLang="en-US" sz="1000" smtClean="0"/>
              <a:pPr marL="0" lvl="0" indent="0" algn="ctr">
                <a:spcBef>
                  <a:spcPct val="0"/>
                </a:spcBef>
                <a:spcAft>
                  <a:spcPct val="0"/>
                </a:spcAft>
                <a:buNone/>
              </a:pPr>
              <a:t>’32</a:t>
            </a:fld>
            <a:endParaRPr lang="en-CA" sz="1000"/>
          </a:p>
        </p:txBody>
      </p:sp>
      <p:sp>
        <p:nvSpPr>
          <p:cNvPr id="15" name="Text Placeholder 10">
            <a:extLst>
              <a:ext uri="{FF2B5EF4-FFF2-40B4-BE49-F238E27FC236}">
                <a16:creationId xmlns:a16="http://schemas.microsoft.com/office/drawing/2014/main" id="{355A2D5C-00EE-154E-A977-E560671A7259}"/>
              </a:ext>
            </a:extLst>
          </p:cNvPr>
          <p:cNvSpPr>
            <a:spLocks/>
          </p:cNvSpPr>
          <p:nvPr>
            <p:custDataLst>
              <p:tags r:id="rId41"/>
            </p:custDataLst>
          </p:nvPr>
        </p:nvSpPr>
        <p:spPr bwMode="auto">
          <a:xfrm>
            <a:off x="4951414" y="6007100"/>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C443DA6-BFDB-4FCE-92F8-C21BC9AEE7CF}" type="datetime'''''''''''’''''''''''''''''''''''''''''3''''''3'''''''''">
              <a:rPr lang="en-US" altLang="en-US" sz="1000" smtClean="0"/>
              <a:pPr marL="0" lvl="0" indent="0" algn="ctr">
                <a:spcBef>
                  <a:spcPct val="0"/>
                </a:spcBef>
                <a:spcAft>
                  <a:spcPct val="0"/>
                </a:spcAft>
                <a:buNone/>
              </a:pPr>
              <a:t>’33</a:t>
            </a:fld>
            <a:endParaRPr lang="en-CA" sz="1000"/>
          </a:p>
        </p:txBody>
      </p:sp>
      <p:sp>
        <p:nvSpPr>
          <p:cNvPr id="4" name="Text Placeholder 10">
            <a:extLst>
              <a:ext uri="{FF2B5EF4-FFF2-40B4-BE49-F238E27FC236}">
                <a16:creationId xmlns:a16="http://schemas.microsoft.com/office/drawing/2014/main" id="{A26B15E2-05BD-69FE-6713-14FB8BB502A5}"/>
              </a:ext>
            </a:extLst>
          </p:cNvPr>
          <p:cNvSpPr>
            <a:spLocks/>
          </p:cNvSpPr>
          <p:nvPr>
            <p:custDataLst>
              <p:tags r:id="rId42"/>
            </p:custDataLst>
          </p:nvPr>
        </p:nvSpPr>
        <p:spPr bwMode="auto">
          <a:xfrm>
            <a:off x="814389" y="6007100"/>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4B5CFC7-2220-432F-ACF3-312D328AD11B}" type="datetime'''''''''''''''''''''’''''''2''''''''''4'''''">
              <a:rPr lang="en-US" altLang="en-US" sz="1000" smtClean="0"/>
              <a:pPr marL="0" lvl="0" indent="0" algn="ctr">
                <a:spcBef>
                  <a:spcPct val="0"/>
                </a:spcBef>
                <a:spcAft>
                  <a:spcPct val="0"/>
                </a:spcAft>
                <a:buNone/>
              </a:pPr>
              <a:t>’24</a:t>
            </a:fld>
            <a:endParaRPr lang="en-CA" sz="1000"/>
          </a:p>
        </p:txBody>
      </p:sp>
      <p:sp>
        <p:nvSpPr>
          <p:cNvPr id="20" name="Rectangle 19">
            <a:extLst>
              <a:ext uri="{FF2B5EF4-FFF2-40B4-BE49-F238E27FC236}">
                <a16:creationId xmlns:a16="http://schemas.microsoft.com/office/drawing/2014/main" id="{DB80B7B1-3276-2C1A-0513-40F9B6A8B161}"/>
              </a:ext>
            </a:extLst>
          </p:cNvPr>
          <p:cNvSpPr/>
          <p:nvPr/>
        </p:nvSpPr>
        <p:spPr bwMode="gray">
          <a:xfrm>
            <a:off x="671512" y="2232026"/>
            <a:ext cx="984567" cy="54711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000">
              <a:solidFill>
                <a:schemeClr val="tx1"/>
              </a:solidFill>
            </a:endParaRPr>
          </a:p>
        </p:txBody>
      </p:sp>
      <p:sp>
        <p:nvSpPr>
          <p:cNvPr id="16" name="Rectangle 15">
            <a:extLst>
              <a:ext uri="{FF2B5EF4-FFF2-40B4-BE49-F238E27FC236}">
                <a16:creationId xmlns:a16="http://schemas.microsoft.com/office/drawing/2014/main" id="{21AF85A1-4395-17F9-A3E9-4080ECA14C39}"/>
              </a:ext>
            </a:extLst>
          </p:cNvPr>
          <p:cNvSpPr/>
          <p:nvPr>
            <p:custDataLst>
              <p:tags r:id="rId43"/>
            </p:custDataLst>
          </p:nvPr>
        </p:nvSpPr>
        <p:spPr bwMode="auto">
          <a:xfrm>
            <a:off x="735013" y="2314575"/>
            <a:ext cx="214313" cy="160338"/>
          </a:xfrm>
          <a:prstGeom prst="rect">
            <a:avLst/>
          </a:prstGeom>
          <a:solidFill>
            <a:schemeClr val="accent1"/>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CA" sz="1600">
              <a:solidFill>
                <a:schemeClr val="tx1"/>
              </a:solidFill>
            </a:endParaRPr>
          </a:p>
        </p:txBody>
      </p:sp>
      <p:sp>
        <p:nvSpPr>
          <p:cNvPr id="17" name="Rectangle 16">
            <a:extLst>
              <a:ext uri="{FF2B5EF4-FFF2-40B4-BE49-F238E27FC236}">
                <a16:creationId xmlns:a16="http://schemas.microsoft.com/office/drawing/2014/main" id="{D34D8629-C8EA-B0F6-36E3-4897E2668A43}"/>
              </a:ext>
            </a:extLst>
          </p:cNvPr>
          <p:cNvSpPr/>
          <p:nvPr>
            <p:custDataLst>
              <p:tags r:id="rId44"/>
            </p:custDataLst>
          </p:nvPr>
        </p:nvSpPr>
        <p:spPr bwMode="auto">
          <a:xfrm>
            <a:off x="735013" y="2547938"/>
            <a:ext cx="214313" cy="160338"/>
          </a:xfrm>
          <a:prstGeom prst="rect">
            <a:avLst/>
          </a:prstGeom>
          <a:solidFill>
            <a:schemeClr val="accent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CA" sz="1600">
              <a:solidFill>
                <a:schemeClr val="tx1"/>
              </a:solidFill>
            </a:endParaRPr>
          </a:p>
        </p:txBody>
      </p:sp>
      <p:sp>
        <p:nvSpPr>
          <p:cNvPr id="18" name="Text Placeholder 10">
            <a:extLst>
              <a:ext uri="{FF2B5EF4-FFF2-40B4-BE49-F238E27FC236}">
                <a16:creationId xmlns:a16="http://schemas.microsoft.com/office/drawing/2014/main" id="{4A00A5A5-B18A-7E3F-CD6D-B467CD06AB74}"/>
              </a:ext>
            </a:extLst>
          </p:cNvPr>
          <p:cNvSpPr>
            <a:spLocks/>
          </p:cNvSpPr>
          <p:nvPr>
            <p:custDataLst>
              <p:tags r:id="rId45"/>
            </p:custDataLst>
          </p:nvPr>
        </p:nvSpPr>
        <p:spPr bwMode="auto">
          <a:xfrm>
            <a:off x="1000125" y="2309813"/>
            <a:ext cx="4905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9425BE32-4126-4ADC-8579-825BB28FA1CB}" type="datetime'''''N''o'''''''''''''''''''''''''''''''' ''IRA'''''''''">
              <a:rPr lang="en-CA" altLang="en-US" sz="1200" smtClean="0"/>
              <a:pPr marL="0" lvl="0" indent="0">
                <a:spcBef>
                  <a:spcPct val="0"/>
                </a:spcBef>
                <a:spcAft>
                  <a:spcPct val="0"/>
                </a:spcAft>
                <a:buNone/>
              </a:pPr>
              <a:t>No IRA</a:t>
            </a:fld>
            <a:endParaRPr lang="en-CA" sz="1200"/>
          </a:p>
        </p:txBody>
      </p:sp>
      <p:sp>
        <p:nvSpPr>
          <p:cNvPr id="19" name="Text Placeholder 10">
            <a:extLst>
              <a:ext uri="{FF2B5EF4-FFF2-40B4-BE49-F238E27FC236}">
                <a16:creationId xmlns:a16="http://schemas.microsoft.com/office/drawing/2014/main" id="{6F93778C-8593-27FE-1E76-05B4C120E013}"/>
              </a:ext>
            </a:extLst>
          </p:cNvPr>
          <p:cNvSpPr>
            <a:spLocks/>
          </p:cNvSpPr>
          <p:nvPr>
            <p:custDataLst>
              <p:tags r:id="rId46"/>
            </p:custDataLst>
          </p:nvPr>
        </p:nvSpPr>
        <p:spPr bwMode="auto">
          <a:xfrm>
            <a:off x="1000125" y="2543175"/>
            <a:ext cx="6096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A4921283-2C71-41B6-A289-67803770CA6F}" type="datetime'''''''Po''''''s''''''''t''''''''''-I''''R''''''''A'''''''''''">
              <a:rPr lang="en-CA" altLang="en-US" sz="1200" smtClean="0"/>
              <a:pPr marL="0" lvl="0" indent="0">
                <a:spcBef>
                  <a:spcPct val="0"/>
                </a:spcBef>
                <a:spcAft>
                  <a:spcPct val="0"/>
                </a:spcAft>
                <a:buNone/>
              </a:pPr>
              <a:t>Post-IRA</a:t>
            </a:fld>
            <a:endParaRPr lang="en-CA" sz="1200"/>
          </a:p>
        </p:txBody>
      </p:sp>
      <p:sp>
        <p:nvSpPr>
          <p:cNvPr id="91" name="Rectangle 90">
            <a:extLst>
              <a:ext uri="{FF2B5EF4-FFF2-40B4-BE49-F238E27FC236}">
                <a16:creationId xmlns:a16="http://schemas.microsoft.com/office/drawing/2014/main" id="{567065D5-0A75-3746-A8D9-856755443B44}"/>
              </a:ext>
            </a:extLst>
          </p:cNvPr>
          <p:cNvSpPr/>
          <p:nvPr/>
        </p:nvSpPr>
        <p:spPr>
          <a:xfrm>
            <a:off x="260907" y="1858853"/>
            <a:ext cx="6096000" cy="276999"/>
          </a:xfrm>
          <a:prstGeom prst="rect">
            <a:avLst/>
          </a:prstGeom>
        </p:spPr>
        <p:txBody>
          <a:bodyPr>
            <a:spAutoFit/>
          </a:bodyPr>
          <a:lstStyle/>
          <a:p>
            <a:pPr marL="0" indent="0">
              <a:buNone/>
            </a:pPr>
            <a:r>
              <a:rPr lang="en-US" sz="1200"/>
              <a:t>Annual US solar installations (GW)</a:t>
            </a:r>
          </a:p>
        </p:txBody>
      </p:sp>
      <p:sp>
        <p:nvSpPr>
          <p:cNvPr id="56" name="TextBox 55">
            <a:extLst>
              <a:ext uri="{FF2B5EF4-FFF2-40B4-BE49-F238E27FC236}">
                <a16:creationId xmlns:a16="http://schemas.microsoft.com/office/drawing/2014/main" id="{1F0EF1DB-F441-82B5-346E-8886A2943294}"/>
              </a:ext>
            </a:extLst>
          </p:cNvPr>
          <p:cNvSpPr txBox="1"/>
          <p:nvPr/>
        </p:nvSpPr>
        <p:spPr bwMode="gray">
          <a:xfrm>
            <a:off x="0" y="-9665"/>
            <a:ext cx="2560320" cy="318924"/>
          </a:xfrm>
          <a:prstGeom prst="rect">
            <a:avLst/>
          </a:prstGeom>
          <a:solidFill>
            <a:schemeClr val="bg2">
              <a:lumMod val="60000"/>
              <a:lumOff val="40000"/>
            </a:schemeClr>
          </a:solid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United States</a:t>
            </a:r>
          </a:p>
        </p:txBody>
      </p:sp>
    </p:spTree>
    <p:custDataLst>
      <p:tags r:id="rId1"/>
    </p:custDataLst>
    <p:extLst>
      <p:ext uri="{BB962C8B-B14F-4D97-AF65-F5344CB8AC3E}">
        <p14:creationId xmlns:p14="http://schemas.microsoft.com/office/powerpoint/2010/main" val="1933320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13210861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9" imgW="592" imgH="591" progId="TCLayout.ActiveDocument.1">
                  <p:embed/>
                </p:oleObj>
              </mc:Choice>
              <mc:Fallback>
                <p:oleObj name="think-cell Slide" r:id="rId49" imgW="592" imgH="591" progId="TCLayout.ActiveDocument.1">
                  <p:embed/>
                  <p:pic>
                    <p:nvPicPr>
                      <p:cNvPr id="7" name="think-cell data - do not delete" hidden="1"/>
                      <p:cNvPicPr/>
                      <p:nvPr/>
                    </p:nvPicPr>
                    <p:blipFill>
                      <a:blip r:embed="rId50"/>
                      <a:stretch>
                        <a:fillRect/>
                      </a:stretch>
                    </p:blipFill>
                    <p:spPr>
                      <a:xfrm>
                        <a:off x="1588" y="1588"/>
                        <a:ext cx="1588" cy="1588"/>
                      </a:xfrm>
                      <a:prstGeom prst="rect">
                        <a:avLst/>
                      </a:prstGeom>
                    </p:spPr>
                  </p:pic>
                </p:oleObj>
              </mc:Fallback>
            </mc:AlternateContent>
          </a:graphicData>
        </a:graphic>
      </p:graphicFrame>
      <p:grpSp>
        <p:nvGrpSpPr>
          <p:cNvPr id="15" name="Group 14">
            <a:extLst>
              <a:ext uri="{FF2B5EF4-FFF2-40B4-BE49-F238E27FC236}">
                <a16:creationId xmlns:a16="http://schemas.microsoft.com/office/drawing/2014/main" id="{08879FC2-BC45-04AB-B57E-EBE1584FCBAF}"/>
              </a:ext>
            </a:extLst>
          </p:cNvPr>
          <p:cNvGrpSpPr/>
          <p:nvPr/>
        </p:nvGrpSpPr>
        <p:grpSpPr>
          <a:xfrm>
            <a:off x="330200" y="2638425"/>
            <a:ext cx="4425950" cy="3297238"/>
            <a:chOff x="310945" y="2713285"/>
            <a:chExt cx="4642595" cy="3457859"/>
          </a:xfrm>
        </p:grpSpPr>
        <p:pic>
          <p:nvPicPr>
            <p:cNvPr id="8" name="Picture 7">
              <a:extLst>
                <a:ext uri="{FF2B5EF4-FFF2-40B4-BE49-F238E27FC236}">
                  <a16:creationId xmlns:a16="http://schemas.microsoft.com/office/drawing/2014/main" id="{21CCDFB3-704D-EA8F-82EA-1958C580207F}"/>
                </a:ext>
              </a:extLst>
            </p:cNvPr>
            <p:cNvPicPr>
              <a:picLocks noChangeAspect="1"/>
            </p:cNvPicPr>
            <p:nvPr/>
          </p:nvPicPr>
          <p:blipFill>
            <a:blip r:embed="rId51" cstate="print">
              <a:extLst>
                <a:ext uri="{28A0092B-C50C-407E-A947-70E740481C1C}">
                  <a14:useLocalDpi xmlns:a14="http://schemas.microsoft.com/office/drawing/2010/main"/>
                </a:ext>
              </a:extLst>
            </a:blip>
            <a:srcRect/>
            <a:stretch/>
          </p:blipFill>
          <p:spPr>
            <a:xfrm>
              <a:off x="310945" y="2713285"/>
              <a:ext cx="4642595" cy="3457859"/>
            </a:xfrm>
            <a:prstGeom prst="rect">
              <a:avLst/>
            </a:prstGeom>
          </p:spPr>
        </p:pic>
        <p:sp>
          <p:nvSpPr>
            <p:cNvPr id="10" name="Rectangle 9">
              <a:extLst>
                <a:ext uri="{FF2B5EF4-FFF2-40B4-BE49-F238E27FC236}">
                  <a16:creationId xmlns:a16="http://schemas.microsoft.com/office/drawing/2014/main" id="{2BEB247B-578E-506D-B70A-70E66AB5413C}"/>
                </a:ext>
              </a:extLst>
            </p:cNvPr>
            <p:cNvSpPr/>
            <p:nvPr/>
          </p:nvSpPr>
          <p:spPr bwMode="gray">
            <a:xfrm>
              <a:off x="310945" y="2919413"/>
              <a:ext cx="3095830" cy="6191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sp>
        <p:nvSpPr>
          <p:cNvPr id="6" name="Title 5"/>
          <p:cNvSpPr>
            <a:spLocks noGrp="1"/>
          </p:cNvSpPr>
          <p:nvPr>
            <p:ph type="title"/>
          </p:nvPr>
        </p:nvSpPr>
        <p:spPr>
          <a:xfrm>
            <a:off x="330200" y="523318"/>
            <a:ext cx="11647489" cy="882788"/>
          </a:xfrm>
        </p:spPr>
        <p:txBody>
          <a:bodyPr vert="horz">
            <a:noAutofit/>
          </a:bodyPr>
          <a:lstStyle/>
          <a:p>
            <a:r>
              <a:rPr lang="en-US" dirty="0"/>
              <a:t>Past solar adoption has exceeded expectations at every stage;</a:t>
            </a:r>
            <a:br>
              <a:rPr lang="en-US" dirty="0"/>
            </a:br>
            <a:r>
              <a:rPr lang="en-US" dirty="0"/>
              <a:t>China has led most installed capacity growth</a:t>
            </a:r>
          </a:p>
        </p:txBody>
      </p:sp>
      <p:sp>
        <p:nvSpPr>
          <p:cNvPr id="245" name="btfpNotesBox962619"/>
          <p:cNvSpPr txBox="1"/>
          <p:nvPr>
            <p:custDataLst>
              <p:tags r:id="rId3"/>
            </p:custDataLst>
          </p:nvPr>
        </p:nvSpPr>
        <p:spPr bwMode="gray">
          <a:xfrm>
            <a:off x="330199" y="6300217"/>
            <a:ext cx="9201793" cy="492443"/>
          </a:xfrm>
          <a:prstGeom prst="rect">
            <a:avLst/>
          </a:prstGeom>
          <a:noFill/>
        </p:spPr>
        <p:txBody>
          <a:bodyPr vert="horz" wrap="square" lIns="0" tIns="0" rIns="0" bIns="0" rtlCol="0" anchor="b">
            <a:spAutoFit/>
          </a:bodyPr>
          <a:lstStyle/>
          <a:p>
            <a:pPr marL="0" lvl="0" indent="0">
              <a:spcBef>
                <a:spcPts val="0"/>
              </a:spcBef>
              <a:buNone/>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52"/>
              </a:rPr>
              <a:t>Sun Machines, The Economist</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53"/>
              </a:rPr>
              <a:t>Our World in Data</a:t>
            </a:r>
            <a:r>
              <a:rPr kumimoji="0" lang="en-US" sz="800" b="0" i="0" u="none" strike="noStrike" kern="1200" cap="none" spc="0" normalizeH="0" baseline="0" noProof="0" dirty="0">
                <a:ln>
                  <a:noFill/>
                </a:ln>
                <a:solidFill>
                  <a:srgbClr val="000000"/>
                </a:solidFill>
                <a:effectLst/>
                <a:uLnTx/>
                <a:uFillTx/>
                <a:latin typeface="Arial"/>
                <a:ea typeface="+mn-ea"/>
                <a:cs typeface="+mn-cs"/>
              </a:rPr>
              <a:t> using IRENA (2023);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54"/>
              </a:rPr>
              <a:t>Nemet (2009);</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55"/>
              </a:rPr>
              <a:t>Farmer </a:t>
            </a:r>
            <a:r>
              <a:rPr lang="en-US" sz="800" dirty="0">
                <a:solidFill>
                  <a:srgbClr val="000000"/>
                </a:solidFill>
                <a:latin typeface="Arial"/>
                <a:hlinkClick r:id="rId55"/>
              </a:rPr>
              <a:t>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55"/>
              </a:rPr>
              <a:t>Lafond (2016)</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56"/>
              </a:rPr>
              <a:t>Kavlak</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56"/>
              </a:rPr>
              <a:t> et al. (2018)</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57"/>
              </a:rPr>
              <a:t>Our World in Data</a:t>
            </a:r>
            <a:r>
              <a:rPr kumimoji="0" lang="en-US" sz="800" b="0" i="0" u="none" strike="noStrike" kern="1200" cap="none" spc="0" normalizeH="0" baseline="0" noProof="0" dirty="0">
                <a:ln>
                  <a:noFill/>
                </a:ln>
                <a:solidFill>
                  <a:srgbClr val="000000"/>
                </a:solidFill>
                <a:effectLst/>
                <a:uLnTx/>
                <a:uFillTx/>
                <a:latin typeface="Arial"/>
                <a:ea typeface="+mn-ea"/>
                <a:cs typeface="+mn-cs"/>
              </a:rPr>
              <a:t> using Lafond et al.</a:t>
            </a:r>
            <a:r>
              <a:rPr lang="en-US" sz="800" dirty="0">
                <a:solidFill>
                  <a:srgbClr val="000000"/>
                </a:solidFill>
                <a:latin typeface="Aria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2017), IRENA and de la Tour (2013)</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58"/>
              </a:rPr>
              <a:t>BloombergNEF</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58"/>
              </a:rPr>
              <a:t> (2024)</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a:solidFill>
                  <a:srgbClr val="000000"/>
                </a:solidFill>
              </a:rPr>
              <a:t>Our World in Data, </a:t>
            </a:r>
            <a:r>
              <a:rPr lang="en-US" sz="800" dirty="0">
                <a:solidFill>
                  <a:srgbClr val="000000"/>
                </a:solidFill>
                <a:hlinkClick r:id="rId59"/>
              </a:rPr>
              <a:t>Our World in Data</a:t>
            </a:r>
            <a:r>
              <a:rPr lang="en-US" sz="800" dirty="0">
                <a:solidFill>
                  <a:srgbClr val="000000"/>
                </a:solidFill>
              </a:rPr>
              <a:t> (2024).</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kumimoji="0" lang="en-US" sz="800" b="0" i="0" u="none" strike="noStrike" kern="1200" cap="none" spc="0" normalizeH="0" baseline="0" noProof="0" dirty="0" err="1">
                <a:ln>
                  <a:noFill/>
                </a:ln>
                <a:solidFill>
                  <a:srgbClr val="000000"/>
                </a:solidFill>
                <a:effectLst/>
                <a:uLnTx/>
                <a:uFillTx/>
                <a:latin typeface="Arial"/>
                <a:ea typeface="+mn-ea"/>
                <a:cs typeface="+mn-cs"/>
              </a:rPr>
              <a:t>Taicheng</a:t>
            </a:r>
            <a:r>
              <a:rPr kumimoji="0" lang="en-US" sz="800" b="0" i="0" u="none" strike="noStrike" kern="1200" cap="none" spc="0" normalizeH="0" baseline="0" noProof="0" dirty="0">
                <a:ln>
                  <a:noFill/>
                </a:ln>
                <a:solidFill>
                  <a:srgbClr val="000000"/>
                </a:solidFill>
                <a:effectLst/>
                <a:uLnTx/>
                <a:uFillTx/>
                <a:latin typeface="Arial"/>
                <a:ea typeface="+mn-ea"/>
                <a:cs typeface="+mn-cs"/>
              </a:rPr>
              <a:t> Jin, Hassan Riaz, Isabel Hoyos,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a:t>
            </a:r>
            <a:r>
              <a:rPr lang="en-US" sz="800" dirty="0">
                <a:solidFill>
                  <a:srgbClr val="000000"/>
                </a:solidFill>
                <a:latin typeface="Arial"/>
              </a:rPr>
              <a:t>and</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60"/>
              </a:rPr>
              <a:t>Gernot Wagner</a:t>
            </a:r>
            <a:r>
              <a:rPr lang="en-US" sz="800" dirty="0">
                <a:solidFill>
                  <a:srgbClr val="000000"/>
                </a:solidFill>
                <a:latin typeface="Arial"/>
              </a:rPr>
              <a:t>.</a:t>
            </a:r>
            <a:r>
              <a:rPr lang="en-US" sz="800" dirty="0">
                <a:solidFill>
                  <a:srgbClr val="000000"/>
                </a:solidFill>
              </a:rPr>
              <a:t> </a:t>
            </a:r>
            <a:r>
              <a:rPr lang="en-US" sz="800" dirty="0">
                <a:solidFill>
                  <a:srgbClr val="000000"/>
                </a:solidFill>
                <a:hlinkClick r:id="rId61"/>
              </a:rPr>
              <a:t>Share with </a:t>
            </a:r>
            <a:r>
              <a:rPr lang="en-US" sz="800" dirty="0">
                <a:solidFill>
                  <a:srgbClr val="000000"/>
                </a:solidFill>
                <a:latin typeface="Arial"/>
                <a:hlinkClick r:id="rId61"/>
              </a:rPr>
              <a:t>attribution</a:t>
            </a:r>
            <a:r>
              <a:rPr lang="en-US" sz="800" dirty="0">
                <a:solidFill>
                  <a:srgbClr val="000000"/>
                </a:solidFill>
                <a:latin typeface="Arial"/>
              </a:rPr>
              <a:t>: Kim </a:t>
            </a:r>
            <a:r>
              <a:rPr lang="en-US" sz="800" i="1" dirty="0">
                <a:solidFill>
                  <a:srgbClr val="000000"/>
                </a:solidFill>
                <a:latin typeface="Arial"/>
              </a:rPr>
              <a:t>et al., </a:t>
            </a:r>
            <a:r>
              <a:rPr lang="en-US" sz="800" dirty="0">
                <a:solidFill>
                  <a:srgbClr val="000000"/>
                </a:solidFill>
                <a:latin typeface="Arial"/>
              </a:rPr>
              <a:t>“</a:t>
            </a:r>
            <a:r>
              <a:rPr lang="en-US" sz="800" dirty="0">
                <a:solidFill>
                  <a:srgbClr val="000000"/>
                </a:solidFill>
                <a:latin typeface="Arial"/>
                <a:hlinkClick r:id="rId62"/>
              </a:rPr>
              <a:t>Scaling Solar</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a:solidFill>
                  <a:srgbClr val="000000"/>
                </a:solidFill>
              </a:rPr>
              <a:t>(</a:t>
            </a:r>
            <a:r>
              <a:rPr lang="en-US" sz="800" dirty="0">
                <a:solidFill>
                  <a:srgbClr val="000000"/>
                </a:solidFill>
                <a:latin typeface="Arial"/>
              </a:rPr>
              <a:t>14 August 2025).</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8" name="Group 17">
            <a:extLst>
              <a:ext uri="{FF2B5EF4-FFF2-40B4-BE49-F238E27FC236}">
                <a16:creationId xmlns:a16="http://schemas.microsoft.com/office/drawing/2014/main" id="{94A79FDA-3677-39A2-2607-4EEB3AB5D0DC}"/>
              </a:ext>
            </a:extLst>
          </p:cNvPr>
          <p:cNvGrpSpPr/>
          <p:nvPr/>
        </p:nvGrpSpPr>
        <p:grpSpPr>
          <a:xfrm>
            <a:off x="330199" y="1554480"/>
            <a:ext cx="4394199" cy="257442"/>
            <a:chOff x="330199" y="1612951"/>
            <a:chExt cx="4394199" cy="257442"/>
          </a:xfrm>
        </p:grpSpPr>
        <p:sp>
          <p:nvSpPr>
            <p:cNvPr id="3" name="btfpColumnHeaderBoxText223027">
              <a:extLst>
                <a:ext uri="{FF2B5EF4-FFF2-40B4-BE49-F238E27FC236}">
                  <a16:creationId xmlns:a16="http://schemas.microsoft.com/office/drawing/2014/main" id="{31AB3F9E-6964-D0DB-00A7-868AA2B1B739}"/>
                </a:ext>
              </a:extLst>
            </p:cNvPr>
            <p:cNvSpPr txBox="1"/>
            <p:nvPr/>
          </p:nvSpPr>
          <p:spPr bwMode="gray">
            <a:xfrm>
              <a:off x="330199" y="1612951"/>
              <a:ext cx="4394199" cy="257442"/>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Expectation vs. reality for solar </a:t>
              </a:r>
              <a:r>
                <a:rPr lang="en-US" sz="1200" b="1" dirty="0">
                  <a:solidFill>
                    <a:srgbClr val="000000"/>
                  </a:solidFill>
                  <a:latin typeface="Arial"/>
                </a:rPr>
                <a:t>d</a:t>
              </a:r>
              <a:r>
                <a:rPr kumimoji="0" lang="en-US" sz="1200" b="1" i="0" u="none" strike="noStrike" kern="1200" cap="none" spc="0" normalizeH="0" baseline="0" noProof="0" dirty="0" err="1">
                  <a:ln>
                    <a:noFill/>
                  </a:ln>
                  <a:solidFill>
                    <a:srgbClr val="000000"/>
                  </a:solidFill>
                  <a:effectLst/>
                  <a:uLnTx/>
                  <a:uFillTx/>
                  <a:latin typeface="Arial"/>
                  <a:ea typeface="+mn-ea"/>
                  <a:cs typeface="+mn-cs"/>
                </a:rPr>
                <a:t>eployment</a:t>
              </a: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4" name="btfpColumnHeaderBoxLine223027">
              <a:extLst>
                <a:ext uri="{FF2B5EF4-FFF2-40B4-BE49-F238E27FC236}">
                  <a16:creationId xmlns:a16="http://schemas.microsoft.com/office/drawing/2014/main" id="{57C565A7-204C-1FFD-F8FD-BAB1FA5FA749}"/>
                </a:ext>
              </a:extLst>
            </p:cNvPr>
            <p:cNvCxnSpPr>
              <a:cxnSpLocks/>
            </p:cNvCxnSpPr>
            <p:nvPr/>
          </p:nvCxnSpPr>
          <p:spPr bwMode="gray">
            <a:xfrm>
              <a:off x="330199" y="1870393"/>
              <a:ext cx="439419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782279B-5C78-B9D1-E940-07BF7D631D9D}"/>
              </a:ext>
            </a:extLst>
          </p:cNvPr>
          <p:cNvGrpSpPr/>
          <p:nvPr/>
        </p:nvGrpSpPr>
        <p:grpSpPr>
          <a:xfrm>
            <a:off x="5016503" y="1554480"/>
            <a:ext cx="3947884" cy="257442"/>
            <a:chOff x="5016502" y="1599886"/>
            <a:chExt cx="4394199" cy="257442"/>
          </a:xfrm>
        </p:grpSpPr>
        <p:sp>
          <p:nvSpPr>
            <p:cNvPr id="13" name="btfpColumnHeaderBoxText223027">
              <a:extLst>
                <a:ext uri="{FF2B5EF4-FFF2-40B4-BE49-F238E27FC236}">
                  <a16:creationId xmlns:a16="http://schemas.microsoft.com/office/drawing/2014/main" id="{B3A1417A-ED8A-6560-611E-C18A83C7ADAD}"/>
                </a:ext>
              </a:extLst>
            </p:cNvPr>
            <p:cNvSpPr txBox="1"/>
            <p:nvPr/>
          </p:nvSpPr>
          <p:spPr bwMode="gray">
            <a:xfrm>
              <a:off x="5016502" y="1599886"/>
              <a:ext cx="4394199" cy="257442"/>
            </a:xfrm>
            <a:prstGeom prst="rect">
              <a:avLst/>
            </a:prstGeom>
            <a:noFill/>
          </p:spPr>
          <p:txBody>
            <a:bodyPr vert="horz" wrap="square" lIns="36036" tIns="36036" rIns="36036" bIns="36036" rtlCol="0" anchor="b">
              <a:spAutoFit/>
            </a:bodyPr>
            <a:lstStyle/>
            <a:p>
              <a:pPr marL="0" lvl="0" indent="0">
                <a:spcBef>
                  <a:spcPts val="0"/>
                </a:spcBef>
                <a:buNone/>
                <a:defRPr/>
              </a:pPr>
              <a:r>
                <a:rPr lang="en-US" sz="1200" b="1" dirty="0">
                  <a:solidFill>
                    <a:srgbClr val="000000"/>
                  </a:solidFill>
                </a:rPr>
                <a:t>Global installed solar capacity (</a:t>
              </a:r>
              <a:r>
                <a:rPr lang="en-US" sz="1200" b="1" dirty="0" err="1">
                  <a:solidFill>
                    <a:srgbClr val="000000"/>
                  </a:solidFill>
                </a:rPr>
                <a:t>TWh</a:t>
              </a:r>
              <a:r>
                <a:rPr lang="en-US" sz="1200" b="1" dirty="0">
                  <a:solidFill>
                    <a:srgbClr val="000000"/>
                  </a:solidFill>
                </a:rPr>
                <a:t>)</a:t>
              </a:r>
            </a:p>
          </p:txBody>
        </p:sp>
        <p:cxnSp>
          <p:nvCxnSpPr>
            <p:cNvPr id="14" name="btfpColumnHeaderBoxLine223027">
              <a:extLst>
                <a:ext uri="{FF2B5EF4-FFF2-40B4-BE49-F238E27FC236}">
                  <a16:creationId xmlns:a16="http://schemas.microsoft.com/office/drawing/2014/main" id="{EC95B7F2-6315-41A1-2CBA-046FC9C90BF2}"/>
                </a:ext>
              </a:extLst>
            </p:cNvPr>
            <p:cNvCxnSpPr>
              <a:cxnSpLocks/>
            </p:cNvCxnSpPr>
            <p:nvPr/>
          </p:nvCxnSpPr>
          <p:spPr bwMode="gray">
            <a:xfrm>
              <a:off x="5016502" y="1857328"/>
              <a:ext cx="4297680"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4B76A734-506B-0A8B-BD44-1113B55390B3}"/>
              </a:ext>
            </a:extLst>
          </p:cNvPr>
          <p:cNvPicPr>
            <a:picLocks noChangeAspect="1"/>
          </p:cNvPicPr>
          <p:nvPr/>
        </p:nvPicPr>
        <p:blipFill>
          <a:blip r:embed="rId63" cstate="screen">
            <a:extLst>
              <a:ext uri="{28A0092B-C50C-407E-A947-70E740481C1C}">
                <a14:useLocalDpi xmlns:a14="http://schemas.microsoft.com/office/drawing/2010/main"/>
              </a:ext>
            </a:extLst>
          </a:blip>
          <a:stretch>
            <a:fillRect/>
          </a:stretch>
        </p:blipFill>
        <p:spPr>
          <a:xfrm>
            <a:off x="441325" y="2251075"/>
            <a:ext cx="1742748" cy="2295525"/>
          </a:xfrm>
          <a:prstGeom prst="rect">
            <a:avLst/>
          </a:prstGeom>
          <a:effectLst>
            <a:outerShdw blurRad="50800" dist="63500" sx="103000" sy="103000" algn="tl" rotWithShape="0">
              <a:prstClr val="black">
                <a:alpha val="25000"/>
              </a:prstClr>
            </a:outerShdw>
          </a:effectLst>
        </p:spPr>
      </p:pic>
      <p:sp>
        <p:nvSpPr>
          <p:cNvPr id="17" name="TextBox 8">
            <a:extLst>
              <a:ext uri="{FF2B5EF4-FFF2-40B4-BE49-F238E27FC236}">
                <a16:creationId xmlns:a16="http://schemas.microsoft.com/office/drawing/2014/main" id="{C289FD73-08FD-8554-289F-A716DF297901}"/>
              </a:ext>
            </a:extLst>
          </p:cNvPr>
          <p:cNvSpPr txBox="1"/>
          <p:nvPr/>
        </p:nvSpPr>
        <p:spPr bwMode="gray">
          <a:xfrm>
            <a:off x="9244013" y="1554480"/>
            <a:ext cx="2617469" cy="4601260"/>
          </a:xfrm>
          <a:prstGeom prst="rect">
            <a:avLst/>
          </a:prstGeom>
          <a:solidFill>
            <a:srgbClr val="E3E8EE"/>
          </a:solidFill>
        </p:spPr>
        <p:txBody>
          <a:bodyPr wrap="square" lIns="137160" tIns="137160" rIns="274320" bIns="137160" rtlCol="0">
            <a:spAutoFit/>
          </a:bodyPr>
          <a:lstStyle/>
          <a:p>
            <a:pPr marL="0" marR="0" lvl="0" indent="0" algn="l" defTabSz="711200" rtl="0" eaLnBrk="1" fontAlgn="auto" latinLnBrk="0" hangingPunct="1">
              <a:lnSpc>
                <a:spcPct val="100000"/>
              </a:lnSpc>
              <a:spcBef>
                <a:spcPts val="600"/>
              </a:spcBef>
              <a:spcAft>
                <a:spcPts val="60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Observations   </a:t>
            </a:r>
            <a:endParaRPr kumimoji="0" lang="en-US" sz="1050" b="0" i="0" u="none" strike="noStrike" kern="1200" cap="none" spc="0" normalizeH="0" baseline="0" noProof="0" dirty="0">
              <a:ln>
                <a:noFill/>
              </a:ln>
              <a:solidFill>
                <a:srgbClr val="000000"/>
              </a:solidFill>
              <a:effectLst/>
              <a:uLnTx/>
              <a:uFillTx/>
              <a:latin typeface="Arial"/>
              <a:ea typeface="+mn-ea"/>
              <a:cs typeface="+mn-cs"/>
            </a:endParaRPr>
          </a:p>
          <a:p>
            <a:pPr>
              <a:spcBef>
                <a:spcPts val="600"/>
              </a:spcBef>
              <a:defRPr/>
            </a:pPr>
            <a:r>
              <a:rPr kumimoji="0" lang="en-US" sz="1050" i="0" u="none" strike="noStrike" kern="1200" cap="none" spc="0" normalizeH="0" baseline="0" noProof="0" dirty="0">
                <a:ln>
                  <a:noFill/>
                </a:ln>
                <a:solidFill>
                  <a:srgbClr val="000000"/>
                </a:solidFill>
                <a:effectLst/>
                <a:uLnTx/>
                <a:uFillTx/>
                <a:latin typeface="Arial"/>
              </a:rPr>
              <a:t>Solar PV deployment consistently </a:t>
            </a:r>
            <a:r>
              <a:rPr kumimoji="0" lang="en-US" sz="1050" b="1" i="0" u="none" strike="noStrike" kern="1200" cap="none" spc="0" normalizeH="0" baseline="0" noProof="0" dirty="0">
                <a:ln>
                  <a:noFill/>
                </a:ln>
                <a:solidFill>
                  <a:srgbClr val="000000"/>
                </a:solidFill>
                <a:effectLst/>
                <a:uLnTx/>
                <a:uFillTx/>
                <a:latin typeface="Arial"/>
              </a:rPr>
              <a:t>exceeds expectations </a:t>
            </a:r>
            <a:r>
              <a:rPr kumimoji="0" lang="en-US" sz="1050" i="0" u="none" strike="noStrike" kern="1200" cap="none" spc="0" normalizeH="0" baseline="0" noProof="0" dirty="0">
                <a:ln>
                  <a:noFill/>
                </a:ln>
                <a:solidFill>
                  <a:srgbClr val="000000"/>
                </a:solidFill>
                <a:effectLst/>
                <a:uLnTx/>
                <a:uFillTx/>
                <a:latin typeface="Arial"/>
              </a:rPr>
              <a:t>due to </a:t>
            </a:r>
            <a:r>
              <a:rPr lang="en-US" sz="1050" b="1" dirty="0">
                <a:solidFill>
                  <a:srgbClr val="000000"/>
                </a:solidFill>
                <a:latin typeface="Arial"/>
              </a:rPr>
              <a:t>Swanson’s law</a:t>
            </a:r>
            <a:r>
              <a:rPr lang="en-US" sz="1050" dirty="0">
                <a:solidFill>
                  <a:srgbClr val="000000"/>
                </a:solidFill>
                <a:latin typeface="Arial"/>
              </a:rPr>
              <a:t>; </a:t>
            </a:r>
            <a:r>
              <a:rPr lang="en-CA" sz="1050" dirty="0">
                <a:solidFill>
                  <a:srgbClr val="000000"/>
                </a:solidFill>
              </a:rPr>
              <a:t>increased deployment and lowered price lead to more demand and more installations:</a:t>
            </a:r>
          </a:p>
          <a:p>
            <a:pPr>
              <a:spcBef>
                <a:spcPts val="600"/>
              </a:spcBef>
              <a:defRPr/>
            </a:pPr>
            <a:endParaRPr lang="en-US" sz="1050" dirty="0">
              <a:solidFill>
                <a:srgbClr val="000000"/>
              </a:solidFill>
            </a:endParaRPr>
          </a:p>
          <a:p>
            <a:pPr marL="177800" marR="0" lvl="0" indent="-177800" algn="l" defTabSz="711200" rtl="0" eaLnBrk="1" fontAlgn="auto" latinLnBrk="0" hangingPunct="1">
              <a:lnSpc>
                <a:spcPct val="100000"/>
              </a:lnSpc>
              <a:spcBef>
                <a:spcPts val="600"/>
              </a:spcBef>
              <a:spcAft>
                <a:spcPts val="0"/>
              </a:spcAft>
              <a:buClrTx/>
              <a:buSzTx/>
              <a:buFontTx/>
              <a:buChar char="•"/>
              <a:tabLst/>
              <a:defRPr/>
            </a:pPr>
            <a:endParaRPr lang="en-US" sz="1000" dirty="0">
              <a:solidFill>
                <a:srgbClr val="000000"/>
              </a:solidFill>
              <a:latin typeface="Arial"/>
            </a:endParaRPr>
          </a:p>
          <a:p>
            <a:pPr marL="0" marR="0" lvl="0" indent="0" algn="l" defTabSz="711200" rtl="0" eaLnBrk="1" fontAlgn="auto" latinLnBrk="0" hangingPunct="1">
              <a:lnSpc>
                <a:spcPct val="100000"/>
              </a:lnSpc>
              <a:spcBef>
                <a:spcPts val="600"/>
              </a:spcBef>
              <a:spcAft>
                <a:spcPts val="0"/>
              </a:spcAft>
              <a:buClrTx/>
              <a:buSzTx/>
              <a:buNone/>
              <a:tabLst/>
              <a:defRPr/>
            </a:pPr>
            <a:endParaRPr lang="en-US" sz="1000" dirty="0">
              <a:solidFill>
                <a:srgbClr val="000000"/>
              </a:solidFill>
              <a:latin typeface="Arial"/>
            </a:endParaRPr>
          </a:p>
          <a:p>
            <a:pPr marL="0" marR="0" lvl="0" indent="0" algn="l" defTabSz="711200" rtl="0" eaLnBrk="1" fontAlgn="auto" latinLnBrk="0" hangingPunct="1">
              <a:lnSpc>
                <a:spcPct val="100000"/>
              </a:lnSpc>
              <a:spcBef>
                <a:spcPts val="600"/>
              </a:spcBef>
              <a:spcAft>
                <a:spcPts val="0"/>
              </a:spcAft>
              <a:buClrTx/>
              <a:buSzTx/>
              <a:buNone/>
              <a:tabLst/>
              <a:defRPr/>
            </a:pPr>
            <a:endParaRPr lang="en-US" sz="1000" dirty="0">
              <a:solidFill>
                <a:srgbClr val="000000"/>
              </a:solidFill>
              <a:latin typeface="Arial"/>
            </a:endParaRPr>
          </a:p>
          <a:p>
            <a:pPr marL="0" marR="0" lvl="0" indent="0" algn="l" defTabSz="711200" rtl="0" eaLnBrk="1" fontAlgn="auto" latinLnBrk="0" hangingPunct="1">
              <a:lnSpc>
                <a:spcPct val="100000"/>
              </a:lnSpc>
              <a:spcBef>
                <a:spcPts val="600"/>
              </a:spcBef>
              <a:spcAft>
                <a:spcPts val="0"/>
              </a:spcAft>
              <a:buClrTx/>
              <a:buSzTx/>
              <a:buNone/>
              <a:tabLst/>
              <a:defRPr/>
            </a:pPr>
            <a:endParaRPr lang="en-US" sz="1000" dirty="0">
              <a:solidFill>
                <a:srgbClr val="000000"/>
              </a:solidFill>
              <a:latin typeface="Arial"/>
            </a:endParaRPr>
          </a:p>
          <a:p>
            <a:pPr marL="0" marR="0" lvl="0" indent="0" algn="l" defTabSz="711200" rtl="0" eaLnBrk="1" fontAlgn="auto" latinLnBrk="0" hangingPunct="1">
              <a:lnSpc>
                <a:spcPct val="100000"/>
              </a:lnSpc>
              <a:spcBef>
                <a:spcPts val="600"/>
              </a:spcBef>
              <a:spcAft>
                <a:spcPts val="0"/>
              </a:spcAft>
              <a:buClrTx/>
              <a:buSzTx/>
              <a:buNone/>
              <a:tabLst/>
              <a:defRPr/>
            </a:pPr>
            <a:endParaRPr lang="en-US" sz="1000" dirty="0">
              <a:solidFill>
                <a:srgbClr val="000000"/>
              </a:solidFill>
              <a:latin typeface="Arial"/>
            </a:endParaRPr>
          </a:p>
          <a:p>
            <a:pPr marL="0" marR="0" lvl="0" indent="0" algn="l" defTabSz="711200" rtl="0" eaLnBrk="1" fontAlgn="auto" latinLnBrk="0" hangingPunct="1">
              <a:lnSpc>
                <a:spcPct val="100000"/>
              </a:lnSpc>
              <a:spcBef>
                <a:spcPts val="600"/>
              </a:spcBef>
              <a:spcAft>
                <a:spcPts val="0"/>
              </a:spcAft>
              <a:buClrTx/>
              <a:buSzTx/>
              <a:buNone/>
              <a:tabLst/>
              <a:defRPr/>
            </a:pPr>
            <a:endParaRPr lang="en-US" sz="1000" dirty="0">
              <a:solidFill>
                <a:srgbClr val="000000"/>
              </a:solidFill>
              <a:latin typeface="Arial"/>
            </a:endParaRPr>
          </a:p>
          <a:p>
            <a:pPr marL="0" marR="0" lvl="0" indent="0" algn="l" defTabSz="711200" rtl="0" eaLnBrk="1" fontAlgn="auto" latinLnBrk="0" hangingPunct="1">
              <a:lnSpc>
                <a:spcPct val="100000"/>
              </a:lnSpc>
              <a:spcBef>
                <a:spcPts val="600"/>
              </a:spcBef>
              <a:spcAft>
                <a:spcPts val="0"/>
              </a:spcAft>
              <a:buClrTx/>
              <a:buSzTx/>
              <a:buNone/>
              <a:tabLst/>
              <a:defRPr/>
            </a:pPr>
            <a:endParaRPr lang="en-US" sz="1000" dirty="0">
              <a:solidFill>
                <a:srgbClr val="000000"/>
              </a:solidFill>
              <a:latin typeface="Arial"/>
            </a:endParaRP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lang="en-US" sz="1000" dirty="0">
                <a:solidFill>
                  <a:srgbClr val="000000"/>
                </a:solidFill>
                <a:latin typeface="Arial"/>
              </a:rPr>
              <a:t>The </a:t>
            </a:r>
            <a:r>
              <a:rPr lang="en-US" sz="1000" b="1" dirty="0">
                <a:solidFill>
                  <a:srgbClr val="000000"/>
                </a:solidFill>
                <a:latin typeface="Arial"/>
              </a:rPr>
              <a:t>main bottlenecks </a:t>
            </a:r>
            <a:r>
              <a:rPr lang="en-US" sz="1000" dirty="0">
                <a:solidFill>
                  <a:srgbClr val="000000"/>
                </a:solidFill>
                <a:latin typeface="Arial"/>
              </a:rPr>
              <a:t>for solar deployment are not technological maturity, economics, or supply constraints, but </a:t>
            </a:r>
            <a:r>
              <a:rPr kumimoji="0" lang="en-US" sz="1000" b="1" i="0" u="none" strike="noStrike" kern="1200" cap="none" spc="0" normalizeH="0" baseline="0" noProof="0" dirty="0">
                <a:ln>
                  <a:noFill/>
                </a:ln>
                <a:solidFill>
                  <a:srgbClr val="000000"/>
                </a:solidFill>
                <a:effectLst/>
                <a:uLnTx/>
                <a:uFillTx/>
                <a:latin typeface="Arial"/>
                <a:ea typeface="+mn-ea"/>
                <a:cs typeface="+mn-cs"/>
              </a:rPr>
              <a:t>grid stability, interconnection delays, and supportive policies</a:t>
            </a:r>
            <a:r>
              <a:rPr lang="en-US" sz="1000" b="1" dirty="0">
                <a:solidFill>
                  <a:srgbClr val="000000"/>
                </a:solidFill>
                <a:latin typeface="Arial"/>
              </a:rPr>
              <a:t>.</a:t>
            </a:r>
            <a:endParaRPr kumimoji="0" lang="en-US" sz="10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68" name="Straight Connector 67">
            <a:extLst>
              <a:ext uri="{FF2B5EF4-FFF2-40B4-BE49-F238E27FC236}">
                <a16:creationId xmlns:a16="http://schemas.microsoft.com/office/drawing/2014/main" id="{A22F14FF-D076-3A94-EC7B-6ED055C00C38}"/>
              </a:ext>
            </a:extLst>
          </p:cNvPr>
          <p:cNvCxnSpPr/>
          <p:nvPr>
            <p:custDataLst>
              <p:tags r:id="rId4"/>
            </p:custDataLst>
          </p:nvPr>
        </p:nvCxnSpPr>
        <p:spPr bwMode="gray">
          <a:xfrm>
            <a:off x="5476875" y="5067300"/>
            <a:ext cx="3189288"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9793A62C-4647-7E7C-4E0E-0D3662FC0F8C}"/>
              </a:ext>
            </a:extLst>
          </p:cNvPr>
          <p:cNvCxnSpPr/>
          <p:nvPr>
            <p:custDataLst>
              <p:tags r:id="rId5"/>
            </p:custDataLst>
          </p:nvPr>
        </p:nvCxnSpPr>
        <p:spPr bwMode="gray">
          <a:xfrm>
            <a:off x="5476875" y="4598988"/>
            <a:ext cx="3189288"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60718055-8C1B-0EA0-171C-262C93091672}"/>
              </a:ext>
            </a:extLst>
          </p:cNvPr>
          <p:cNvCxnSpPr/>
          <p:nvPr>
            <p:custDataLst>
              <p:tags r:id="rId6"/>
            </p:custDataLst>
          </p:nvPr>
        </p:nvCxnSpPr>
        <p:spPr bwMode="gray">
          <a:xfrm>
            <a:off x="5476875" y="4129088"/>
            <a:ext cx="3189288"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02F7896F-9C08-D43B-7864-5DCD423EE7FE}"/>
              </a:ext>
            </a:extLst>
          </p:cNvPr>
          <p:cNvCxnSpPr/>
          <p:nvPr>
            <p:custDataLst>
              <p:tags r:id="rId7"/>
            </p:custDataLst>
          </p:nvPr>
        </p:nvCxnSpPr>
        <p:spPr bwMode="gray">
          <a:xfrm>
            <a:off x="5476875" y="3659188"/>
            <a:ext cx="3189288"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E0AB9440-C9D2-85E1-9343-4A31E7C42498}"/>
              </a:ext>
            </a:extLst>
          </p:cNvPr>
          <p:cNvCxnSpPr/>
          <p:nvPr>
            <p:custDataLst>
              <p:tags r:id="rId8"/>
            </p:custDataLst>
          </p:nvPr>
        </p:nvCxnSpPr>
        <p:spPr bwMode="gray">
          <a:xfrm>
            <a:off x="5476875" y="3189288"/>
            <a:ext cx="3189288"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0F1EFD7F-A8E6-DB8E-D12E-2C2E09CA70D7}"/>
              </a:ext>
            </a:extLst>
          </p:cNvPr>
          <p:cNvCxnSpPr/>
          <p:nvPr>
            <p:custDataLst>
              <p:tags r:id="rId9"/>
            </p:custDataLst>
          </p:nvPr>
        </p:nvCxnSpPr>
        <p:spPr bwMode="gray">
          <a:xfrm>
            <a:off x="5476875" y="2720975"/>
            <a:ext cx="3189288"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061D19F4-F762-BBDC-FFD8-276DE3E17160}"/>
              </a:ext>
            </a:extLst>
          </p:cNvPr>
          <p:cNvCxnSpPr/>
          <p:nvPr>
            <p:custDataLst>
              <p:tags r:id="rId10"/>
            </p:custDataLst>
          </p:nvPr>
        </p:nvCxnSpPr>
        <p:spPr bwMode="gray">
          <a:xfrm>
            <a:off x="5476875" y="2251075"/>
            <a:ext cx="3189288"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90" name="Chart 89"/>
          <p:cNvGraphicFramePr/>
          <p:nvPr>
            <p:custDataLst>
              <p:tags r:id="rId11"/>
            </p:custDataLst>
            <p:extLst>
              <p:ext uri="{D42A27DB-BD31-4B8C-83A1-F6EECF244321}">
                <p14:modId xmlns:p14="http://schemas.microsoft.com/office/powerpoint/2010/main" val="1763024388"/>
              </p:ext>
            </p:extLst>
          </p:nvPr>
        </p:nvGraphicFramePr>
        <p:xfrm>
          <a:off x="5394325" y="2168525"/>
          <a:ext cx="3354388" cy="3451225"/>
        </p:xfrm>
        <a:graphic>
          <a:graphicData uri="http://schemas.openxmlformats.org/drawingml/2006/chart">
            <c:chart xmlns:c="http://schemas.openxmlformats.org/drawingml/2006/chart" xmlns:r="http://schemas.openxmlformats.org/officeDocument/2006/relationships" r:id="rId64"/>
          </a:graphicData>
        </a:graphic>
      </p:graphicFrame>
      <p:sp>
        <p:nvSpPr>
          <p:cNvPr id="76" name="Text Placeholder 10">
            <a:extLst>
              <a:ext uri="{FF2B5EF4-FFF2-40B4-BE49-F238E27FC236}">
                <a16:creationId xmlns:a16="http://schemas.microsoft.com/office/drawing/2014/main" id="{93DD4760-4477-EB22-2C0B-F7C96417E0AA}"/>
              </a:ext>
            </a:extLst>
          </p:cNvPr>
          <p:cNvSpPr>
            <a:spLocks noGrp="1"/>
          </p:cNvSpPr>
          <p:nvPr>
            <p:custDataLst>
              <p:tags r:id="rId12"/>
            </p:custDataLst>
          </p:nvPr>
        </p:nvSpPr>
        <p:spPr bwMode="gray">
          <a:xfrm>
            <a:off x="5321300" y="5461000"/>
            <a:ext cx="698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defRPr/>
            </a:pPr>
            <a:fld id="{5B5FC066-280C-460A-A306-6FCF336D28E2}" type="datetime'''''''''''''''''''''''''''''''''''''''0'''''''''''">
              <a:rPr lang="en-US" altLang="en-US" sz="1000" smtClean="0">
                <a:solidFill>
                  <a:srgbClr val="000000"/>
                </a:solidFill>
              </a:rPr>
              <a:pPr/>
              <a:t>0</a:t>
            </a:fld>
            <a:endParaRPr kumimoji="0" lang="en-US" sz="1000" b="0" i="0" strike="noStrike" kern="1200" cap="none" spc="0" normalizeH="0" baseline="0" noProof="0">
              <a:ln>
                <a:noFill/>
              </a:ln>
              <a:solidFill>
                <a:srgbClr val="000000"/>
              </a:solidFill>
              <a:effectLst/>
              <a:uLnTx/>
              <a:uFillTx/>
            </a:endParaRPr>
          </a:p>
        </p:txBody>
      </p:sp>
      <p:sp>
        <p:nvSpPr>
          <p:cNvPr id="77" name="Text Placeholder 10">
            <a:extLst>
              <a:ext uri="{FF2B5EF4-FFF2-40B4-BE49-F238E27FC236}">
                <a16:creationId xmlns:a16="http://schemas.microsoft.com/office/drawing/2014/main" id="{62E0EB21-8380-27EE-5802-A59E7233F96B}"/>
              </a:ext>
            </a:extLst>
          </p:cNvPr>
          <p:cNvSpPr txBox="1">
            <a:spLocks/>
          </p:cNvSpPr>
          <p:nvPr>
            <p:custDataLst>
              <p:tags r:id="rId13"/>
            </p:custDataLst>
          </p:nvPr>
        </p:nvSpPr>
        <p:spPr bwMode="gray">
          <a:xfrm>
            <a:off x="5181600" y="49911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defRPr/>
            </a:pPr>
            <a:fld id="{4C1375DB-1543-43E7-B740-E9F442AEFB2C}" type="datetime'''''''''''''''''''2''''''''''''''''''''5''0'">
              <a:rPr lang="en-US" altLang="en-US" sz="1000" smtClean="0">
                <a:solidFill>
                  <a:srgbClr val="000000"/>
                </a:solidFill>
              </a:rPr>
              <a:pPr/>
              <a:t>250</a:t>
            </a:fld>
            <a:endParaRPr kumimoji="0" lang="en-US" sz="1000" b="0" i="0" strike="noStrike" kern="1200" cap="none" spc="0" normalizeH="0" baseline="0" noProof="0">
              <a:ln>
                <a:noFill/>
              </a:ln>
              <a:solidFill>
                <a:srgbClr val="000000"/>
              </a:solidFill>
              <a:effectLst/>
              <a:uLnTx/>
              <a:uFillTx/>
            </a:endParaRPr>
          </a:p>
        </p:txBody>
      </p:sp>
      <p:sp>
        <p:nvSpPr>
          <p:cNvPr id="78" name="Text Placeholder 10">
            <a:extLst>
              <a:ext uri="{FF2B5EF4-FFF2-40B4-BE49-F238E27FC236}">
                <a16:creationId xmlns:a16="http://schemas.microsoft.com/office/drawing/2014/main" id="{4C852EBB-8857-F3E6-DB69-4E4100AAA330}"/>
              </a:ext>
            </a:extLst>
          </p:cNvPr>
          <p:cNvSpPr txBox="1">
            <a:spLocks/>
          </p:cNvSpPr>
          <p:nvPr>
            <p:custDataLst>
              <p:tags r:id="rId14"/>
            </p:custDataLst>
          </p:nvPr>
        </p:nvSpPr>
        <p:spPr bwMode="gray">
          <a:xfrm>
            <a:off x="5181600" y="45227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defRPr/>
            </a:pPr>
            <a:fld id="{48C68E49-A44A-4619-98D5-177D824A4D82}" type="datetime'''''''''''''''''5''''''''''''''''''0''''''''''''0'''">
              <a:rPr lang="en-US" altLang="en-US" sz="1000" smtClean="0">
                <a:solidFill>
                  <a:srgbClr val="000000"/>
                </a:solidFill>
              </a:rPr>
              <a:pPr/>
              <a:t>500</a:t>
            </a:fld>
            <a:endParaRPr kumimoji="0" lang="en-US" sz="1000" b="0" i="0" strike="noStrike" kern="1200" cap="none" spc="0" normalizeH="0" baseline="0" noProof="0">
              <a:ln>
                <a:noFill/>
              </a:ln>
              <a:solidFill>
                <a:srgbClr val="000000"/>
              </a:solidFill>
              <a:effectLst/>
              <a:uLnTx/>
              <a:uFillTx/>
            </a:endParaRPr>
          </a:p>
        </p:txBody>
      </p:sp>
      <p:sp>
        <p:nvSpPr>
          <p:cNvPr id="79" name="Text Placeholder 10">
            <a:extLst>
              <a:ext uri="{FF2B5EF4-FFF2-40B4-BE49-F238E27FC236}">
                <a16:creationId xmlns:a16="http://schemas.microsoft.com/office/drawing/2014/main" id="{4A118457-C78C-4E6A-E902-987388F417FC}"/>
              </a:ext>
            </a:extLst>
          </p:cNvPr>
          <p:cNvSpPr txBox="1">
            <a:spLocks/>
          </p:cNvSpPr>
          <p:nvPr>
            <p:custDataLst>
              <p:tags r:id="rId15"/>
            </p:custDataLst>
          </p:nvPr>
        </p:nvSpPr>
        <p:spPr bwMode="gray">
          <a:xfrm>
            <a:off x="5181600" y="40528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defRPr/>
            </a:pPr>
            <a:fld id="{9140CA64-3A96-4956-9B6E-ADBB7821FEE3}" type="datetime'''''''''''''''7''''''''''''5''''''0'">
              <a:rPr lang="en-US" altLang="en-US" sz="1000" smtClean="0">
                <a:solidFill>
                  <a:srgbClr val="000000"/>
                </a:solidFill>
              </a:rPr>
              <a:pPr/>
              <a:t>750</a:t>
            </a:fld>
            <a:endParaRPr kumimoji="0" lang="en-US" sz="1000" b="0" i="0" strike="noStrike" kern="1200" cap="none" spc="0" normalizeH="0" baseline="0" noProof="0">
              <a:ln>
                <a:noFill/>
              </a:ln>
              <a:solidFill>
                <a:srgbClr val="000000"/>
              </a:solidFill>
              <a:effectLst/>
              <a:uLnTx/>
              <a:uFillTx/>
            </a:endParaRPr>
          </a:p>
        </p:txBody>
      </p:sp>
      <p:sp>
        <p:nvSpPr>
          <p:cNvPr id="80" name="Text Placeholder 10">
            <a:extLst>
              <a:ext uri="{FF2B5EF4-FFF2-40B4-BE49-F238E27FC236}">
                <a16:creationId xmlns:a16="http://schemas.microsoft.com/office/drawing/2014/main" id="{E59D5E17-6339-5409-230E-AA617B8103B0}"/>
              </a:ext>
            </a:extLst>
          </p:cNvPr>
          <p:cNvSpPr>
            <a:spLocks noGrp="1"/>
          </p:cNvSpPr>
          <p:nvPr>
            <p:custDataLst>
              <p:tags r:id="rId16"/>
            </p:custDataLst>
          </p:nvPr>
        </p:nvSpPr>
        <p:spPr bwMode="gray">
          <a:xfrm>
            <a:off x="5076825" y="3582988"/>
            <a:ext cx="3143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defRPr/>
            </a:pPr>
            <a:fld id="{BFE486EF-0969-4C36-9948-98EA6F585904}" type="datetime'''''''''''''''''''''''''''''''''1,''''''00''''''''''''''0'''">
              <a:rPr lang="en-US" altLang="en-US" sz="1000" smtClean="0">
                <a:solidFill>
                  <a:srgbClr val="000000"/>
                </a:solidFill>
              </a:rPr>
              <a:pPr/>
              <a:t>1,000</a:t>
            </a:fld>
            <a:endParaRPr kumimoji="0" lang="en-US" sz="1000" b="0" i="0" strike="noStrike" kern="1200" cap="none" spc="0" normalizeH="0" baseline="0" noProof="0">
              <a:ln>
                <a:noFill/>
              </a:ln>
              <a:solidFill>
                <a:srgbClr val="000000"/>
              </a:solidFill>
              <a:effectLst/>
              <a:uLnTx/>
              <a:uFillTx/>
            </a:endParaRPr>
          </a:p>
        </p:txBody>
      </p:sp>
      <p:sp>
        <p:nvSpPr>
          <p:cNvPr id="81" name="Text Placeholder 10">
            <a:extLst>
              <a:ext uri="{FF2B5EF4-FFF2-40B4-BE49-F238E27FC236}">
                <a16:creationId xmlns:a16="http://schemas.microsoft.com/office/drawing/2014/main" id="{28471114-C766-077C-A6E6-274D79D2A571}"/>
              </a:ext>
            </a:extLst>
          </p:cNvPr>
          <p:cNvSpPr txBox="1">
            <a:spLocks/>
          </p:cNvSpPr>
          <p:nvPr>
            <p:custDataLst>
              <p:tags r:id="rId17"/>
            </p:custDataLst>
          </p:nvPr>
        </p:nvSpPr>
        <p:spPr bwMode="gray">
          <a:xfrm>
            <a:off x="5076825" y="3113088"/>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defRPr/>
            </a:pPr>
            <a:fld id="{E4B114B3-88EF-4BB5-B192-C508D551E588}" type="datetime'1'''''''''',2''''''''''''''5''''''''''''0'''''''''''''''''''''">
              <a:rPr lang="en-US" altLang="en-US" sz="1000" smtClean="0">
                <a:solidFill>
                  <a:srgbClr val="000000"/>
                </a:solidFill>
              </a:rPr>
              <a:pPr/>
              <a:t>1,250</a:t>
            </a:fld>
            <a:endParaRPr kumimoji="0" lang="en-US" sz="1000" b="0" i="0" strike="noStrike" kern="1200" cap="none" spc="0" normalizeH="0" baseline="0" noProof="0">
              <a:ln>
                <a:noFill/>
              </a:ln>
              <a:solidFill>
                <a:srgbClr val="000000"/>
              </a:solidFill>
              <a:effectLst/>
              <a:uLnTx/>
              <a:uFillTx/>
            </a:endParaRPr>
          </a:p>
        </p:txBody>
      </p:sp>
      <p:sp>
        <p:nvSpPr>
          <p:cNvPr id="82" name="Text Placeholder 10">
            <a:extLst>
              <a:ext uri="{FF2B5EF4-FFF2-40B4-BE49-F238E27FC236}">
                <a16:creationId xmlns:a16="http://schemas.microsoft.com/office/drawing/2014/main" id="{3B5069FE-7D79-56BC-B820-54E18D92E269}"/>
              </a:ext>
            </a:extLst>
          </p:cNvPr>
          <p:cNvSpPr txBox="1">
            <a:spLocks/>
          </p:cNvSpPr>
          <p:nvPr>
            <p:custDataLst>
              <p:tags r:id="rId18"/>
            </p:custDataLst>
          </p:nvPr>
        </p:nvSpPr>
        <p:spPr bwMode="gray">
          <a:xfrm>
            <a:off x="5076825" y="264477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defRPr/>
            </a:pPr>
            <a:fld id="{EB813540-B97A-4CB9-AAD2-B907F5010AC7}" type="datetime'''''''''''''''''''1'''',''''''5''''''''''00'''''''">
              <a:rPr lang="en-US" altLang="en-US" sz="1000" smtClean="0">
                <a:solidFill>
                  <a:srgbClr val="000000"/>
                </a:solidFill>
              </a:rPr>
              <a:pPr/>
              <a:t>1,500</a:t>
            </a:fld>
            <a:endParaRPr kumimoji="0" lang="en-US" sz="1000" b="0" i="0" strike="noStrike" kern="1200" cap="none" spc="0" normalizeH="0" baseline="0" noProof="0">
              <a:ln>
                <a:noFill/>
              </a:ln>
              <a:solidFill>
                <a:srgbClr val="000000"/>
              </a:solidFill>
              <a:effectLst/>
              <a:uLnTx/>
              <a:uFillTx/>
            </a:endParaRPr>
          </a:p>
        </p:txBody>
      </p:sp>
      <p:sp>
        <p:nvSpPr>
          <p:cNvPr id="83" name="Text Placeholder 10">
            <a:extLst>
              <a:ext uri="{FF2B5EF4-FFF2-40B4-BE49-F238E27FC236}">
                <a16:creationId xmlns:a16="http://schemas.microsoft.com/office/drawing/2014/main" id="{F00C440F-4BFB-9287-74B7-B2D0E45BBDD8}"/>
              </a:ext>
            </a:extLst>
          </p:cNvPr>
          <p:cNvSpPr>
            <a:spLocks noGrp="1"/>
          </p:cNvSpPr>
          <p:nvPr>
            <p:custDataLst>
              <p:tags r:id="rId19"/>
            </p:custDataLst>
          </p:nvPr>
        </p:nvSpPr>
        <p:spPr bwMode="gray">
          <a:xfrm>
            <a:off x="5076825" y="217487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defRPr/>
            </a:pPr>
            <a:fld id="{ECDC20C9-4C7A-4104-ADDD-4BD1075412BF}" type="datetime'''''''1'''''''',''''''''''75''''''''''''''''''''''0'''''''''''">
              <a:rPr lang="en-US" altLang="en-US" sz="1000" smtClean="0">
                <a:solidFill>
                  <a:srgbClr val="000000"/>
                </a:solidFill>
              </a:rPr>
              <a:pPr/>
              <a:t>1,750</a:t>
            </a:fld>
            <a:endParaRPr kumimoji="0" lang="en-US" sz="1000" b="0" i="0" strike="noStrike" kern="1200" cap="none" spc="0" normalizeH="0" baseline="0" noProof="0" dirty="0">
              <a:ln>
                <a:noFill/>
              </a:ln>
              <a:solidFill>
                <a:srgbClr val="000000"/>
              </a:solidFill>
              <a:effectLst/>
              <a:uLnTx/>
              <a:uFillTx/>
            </a:endParaRPr>
          </a:p>
        </p:txBody>
      </p:sp>
      <p:cxnSp>
        <p:nvCxnSpPr>
          <p:cNvPr id="84" name="Straight Connector 83">
            <a:extLst>
              <a:ext uri="{FF2B5EF4-FFF2-40B4-BE49-F238E27FC236}">
                <a16:creationId xmlns:a16="http://schemas.microsoft.com/office/drawing/2014/main" id="{BF59C5EF-F5A3-8F0D-7A9E-2A786B1BBC7D}"/>
              </a:ext>
            </a:extLst>
          </p:cNvPr>
          <p:cNvCxnSpPr/>
          <p:nvPr>
            <p:custDataLst>
              <p:tags r:id="rId20"/>
            </p:custDataLst>
          </p:nvPr>
        </p:nvCxnSpPr>
        <p:spPr bwMode="auto">
          <a:xfrm flipV="1">
            <a:off x="5549900" y="2286000"/>
            <a:ext cx="0" cy="3030538"/>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CFC7BBB4-DCCF-BE28-1956-53AD2DB92AF2}"/>
              </a:ext>
            </a:extLst>
          </p:cNvPr>
          <p:cNvCxnSpPr/>
          <p:nvPr>
            <p:custDataLst>
              <p:tags r:id="rId21"/>
            </p:custDataLst>
          </p:nvPr>
        </p:nvCxnSpPr>
        <p:spPr bwMode="auto">
          <a:xfrm>
            <a:off x="5549900" y="2286000"/>
            <a:ext cx="3116263" cy="0"/>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4E6A0F4A-AEF7-9A64-77A2-3AEA23DCBFE1}"/>
              </a:ext>
            </a:extLst>
          </p:cNvPr>
          <p:cNvCxnSpPr/>
          <p:nvPr>
            <p:custDataLst>
              <p:tags r:id="rId22"/>
            </p:custDataLst>
          </p:nvPr>
        </p:nvCxnSpPr>
        <p:spPr bwMode="auto">
          <a:xfrm>
            <a:off x="8666163" y="2286000"/>
            <a:ext cx="0" cy="152400"/>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87" name="Text Placeholder 10">
            <a:extLst>
              <a:ext uri="{FF2B5EF4-FFF2-40B4-BE49-F238E27FC236}">
                <a16:creationId xmlns:a16="http://schemas.microsoft.com/office/drawing/2014/main" id="{BAAE3CCE-BB01-35B3-E6EC-48844FA6D69A}"/>
              </a:ext>
            </a:extLst>
          </p:cNvPr>
          <p:cNvSpPr>
            <a:spLocks noGrp="1"/>
          </p:cNvSpPr>
          <p:nvPr>
            <p:custDataLst>
              <p:tags r:id="rId23"/>
            </p:custDataLst>
          </p:nvPr>
        </p:nvSpPr>
        <p:spPr bwMode="auto">
          <a:xfrm>
            <a:off x="5386388" y="5580063"/>
            <a:ext cx="1809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CC305B51-360F-4D67-B34C-43E5D8A97436}" type="datetime'''''’''''''''''''''''''''''''''''''''1''''2'''">
              <a:rPr lang="en-US" altLang="en-US" sz="1000" smtClean="0">
                <a:solidFill>
                  <a:srgbClr val="000000"/>
                </a:solidFill>
              </a:rPr>
              <a:pPr/>
              <a:t>’12</a:t>
            </a:fld>
            <a:endParaRPr kumimoji="0" lang="en-US" sz="1000" b="0" i="0" strike="noStrike" kern="1200" cap="none" spc="0" normalizeH="0" baseline="0" noProof="0">
              <a:ln>
                <a:noFill/>
              </a:ln>
              <a:solidFill>
                <a:srgbClr val="000000"/>
              </a:solidFill>
              <a:effectLst/>
              <a:uLnTx/>
              <a:uFillTx/>
            </a:endParaRPr>
          </a:p>
        </p:txBody>
      </p:sp>
      <p:sp>
        <p:nvSpPr>
          <p:cNvPr id="88" name="Text Placeholder 10">
            <a:extLst>
              <a:ext uri="{FF2B5EF4-FFF2-40B4-BE49-F238E27FC236}">
                <a16:creationId xmlns:a16="http://schemas.microsoft.com/office/drawing/2014/main" id="{8A777C25-717C-1BF2-9B26-ADB4208904CC}"/>
              </a:ext>
            </a:extLst>
          </p:cNvPr>
          <p:cNvSpPr>
            <a:spLocks noGrp="1"/>
          </p:cNvSpPr>
          <p:nvPr>
            <p:custDataLst>
              <p:tags r:id="rId24"/>
            </p:custDataLst>
          </p:nvPr>
        </p:nvSpPr>
        <p:spPr bwMode="auto">
          <a:xfrm>
            <a:off x="5676900" y="5580063"/>
            <a:ext cx="1809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7209471F-3038-4545-9741-599103F8E109}" type="datetime'''''''''''’''''''''''''''1''''''''''''''''3'''''''''''''''">
              <a:rPr lang="en-US" altLang="en-US" sz="1000" smtClean="0">
                <a:solidFill>
                  <a:srgbClr val="000000"/>
                </a:solidFill>
              </a:rPr>
              <a:pPr/>
              <a:t>’13</a:t>
            </a:fld>
            <a:endParaRPr kumimoji="0" lang="en-US" sz="1000" b="0" i="0" strike="noStrike" kern="1200" cap="none" spc="0" normalizeH="0" baseline="0" noProof="0">
              <a:ln>
                <a:noFill/>
              </a:ln>
              <a:solidFill>
                <a:srgbClr val="000000"/>
              </a:solidFill>
              <a:effectLst/>
              <a:uLnTx/>
              <a:uFillTx/>
            </a:endParaRPr>
          </a:p>
        </p:txBody>
      </p:sp>
      <p:sp>
        <p:nvSpPr>
          <p:cNvPr id="89" name="Text Placeholder 10">
            <a:extLst>
              <a:ext uri="{FF2B5EF4-FFF2-40B4-BE49-F238E27FC236}">
                <a16:creationId xmlns:a16="http://schemas.microsoft.com/office/drawing/2014/main" id="{D8B65AA3-6F8A-1E97-6CEB-7FCC3E025608}"/>
              </a:ext>
            </a:extLst>
          </p:cNvPr>
          <p:cNvSpPr>
            <a:spLocks noGrp="1"/>
          </p:cNvSpPr>
          <p:nvPr>
            <p:custDataLst>
              <p:tags r:id="rId25"/>
            </p:custDataLst>
          </p:nvPr>
        </p:nvSpPr>
        <p:spPr bwMode="auto">
          <a:xfrm>
            <a:off x="5965825" y="5580063"/>
            <a:ext cx="1809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C6262D3B-307B-4FB2-A4D5-EAAF1BFEDD37}" type="datetime'''''''''''''''''''''''''''''''''''''’''1''4'''''''''''''''">
              <a:rPr lang="en-US" altLang="en-US" sz="1000" smtClean="0">
                <a:solidFill>
                  <a:srgbClr val="000000"/>
                </a:solidFill>
              </a:rPr>
              <a:pPr/>
              <a:t>’14</a:t>
            </a:fld>
            <a:endParaRPr kumimoji="0" lang="en-US" sz="1000" b="0" i="0" strike="noStrike" kern="1200" cap="none" spc="0" normalizeH="0" baseline="0" noProof="0">
              <a:ln>
                <a:noFill/>
              </a:ln>
              <a:solidFill>
                <a:srgbClr val="000000"/>
              </a:solidFill>
              <a:effectLst/>
              <a:uLnTx/>
              <a:uFillTx/>
            </a:endParaRPr>
          </a:p>
        </p:txBody>
      </p:sp>
      <p:sp>
        <p:nvSpPr>
          <p:cNvPr id="91" name="Text Placeholder 10">
            <a:extLst>
              <a:ext uri="{FF2B5EF4-FFF2-40B4-BE49-F238E27FC236}">
                <a16:creationId xmlns:a16="http://schemas.microsoft.com/office/drawing/2014/main" id="{A6C5E3B3-D960-34F2-BDE4-821A7BC95EF7}"/>
              </a:ext>
            </a:extLst>
          </p:cNvPr>
          <p:cNvSpPr>
            <a:spLocks noGrp="1"/>
          </p:cNvSpPr>
          <p:nvPr>
            <p:custDataLst>
              <p:tags r:id="rId26"/>
            </p:custDataLst>
          </p:nvPr>
        </p:nvSpPr>
        <p:spPr bwMode="auto">
          <a:xfrm>
            <a:off x="6256338" y="5580063"/>
            <a:ext cx="1809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657CF7EB-E759-49C5-A2A7-69AAF35E99F1}" type="datetime'’1''''''''''''5'''''''''''''''''''''''''''''''''''''''''">
              <a:rPr lang="en-US" altLang="en-US" sz="1000" smtClean="0">
                <a:solidFill>
                  <a:srgbClr val="000000"/>
                </a:solidFill>
              </a:rPr>
              <a:pPr/>
              <a:t>’15</a:t>
            </a:fld>
            <a:endParaRPr kumimoji="0" lang="en-US" sz="1000" b="0" i="0" strike="noStrike" kern="1200" cap="none" spc="0" normalizeH="0" baseline="0" noProof="0">
              <a:ln>
                <a:noFill/>
              </a:ln>
              <a:solidFill>
                <a:srgbClr val="000000"/>
              </a:solidFill>
              <a:effectLst/>
              <a:uLnTx/>
              <a:uFillTx/>
            </a:endParaRPr>
          </a:p>
        </p:txBody>
      </p:sp>
      <p:sp>
        <p:nvSpPr>
          <p:cNvPr id="92" name="Text Placeholder 10">
            <a:extLst>
              <a:ext uri="{FF2B5EF4-FFF2-40B4-BE49-F238E27FC236}">
                <a16:creationId xmlns:a16="http://schemas.microsoft.com/office/drawing/2014/main" id="{C464F8EE-655D-7B66-F99E-C749EAA390AE}"/>
              </a:ext>
            </a:extLst>
          </p:cNvPr>
          <p:cNvSpPr>
            <a:spLocks noGrp="1"/>
          </p:cNvSpPr>
          <p:nvPr>
            <p:custDataLst>
              <p:tags r:id="rId27"/>
            </p:custDataLst>
          </p:nvPr>
        </p:nvSpPr>
        <p:spPr bwMode="auto">
          <a:xfrm>
            <a:off x="6546850" y="5580063"/>
            <a:ext cx="1809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9BF2A88A-70B6-41BD-ACE2-CBF4F4CD7FCE}" type="datetime'''''''''''''''''''''''''’''16'''''''''''''''''''">
              <a:rPr lang="en-US" altLang="en-US" sz="1000" smtClean="0">
                <a:solidFill>
                  <a:srgbClr val="000000"/>
                </a:solidFill>
              </a:rPr>
              <a:pPr/>
              <a:t>’16</a:t>
            </a:fld>
            <a:endParaRPr kumimoji="0" lang="en-US" sz="1000" b="0" i="0" strike="noStrike" kern="1200" cap="none" spc="0" normalizeH="0" baseline="0" noProof="0">
              <a:ln>
                <a:noFill/>
              </a:ln>
              <a:solidFill>
                <a:srgbClr val="000000"/>
              </a:solidFill>
              <a:effectLst/>
              <a:uLnTx/>
              <a:uFillTx/>
            </a:endParaRPr>
          </a:p>
        </p:txBody>
      </p:sp>
      <p:sp>
        <p:nvSpPr>
          <p:cNvPr id="93" name="Text Placeholder 10">
            <a:extLst>
              <a:ext uri="{FF2B5EF4-FFF2-40B4-BE49-F238E27FC236}">
                <a16:creationId xmlns:a16="http://schemas.microsoft.com/office/drawing/2014/main" id="{80B028A3-0FEF-537A-A23D-CD459C77D73E}"/>
              </a:ext>
            </a:extLst>
          </p:cNvPr>
          <p:cNvSpPr>
            <a:spLocks noGrp="1"/>
          </p:cNvSpPr>
          <p:nvPr>
            <p:custDataLst>
              <p:tags r:id="rId28"/>
            </p:custDataLst>
          </p:nvPr>
        </p:nvSpPr>
        <p:spPr bwMode="auto">
          <a:xfrm>
            <a:off x="6835775" y="5580063"/>
            <a:ext cx="1809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7676C2EA-7CF8-4A92-981B-25C81F2A0C5F}" type="datetime'''''''''''''''’''''''''1''''''''''7'''''''''''">
              <a:rPr lang="en-US" altLang="en-US" sz="1000" smtClean="0">
                <a:solidFill>
                  <a:srgbClr val="000000"/>
                </a:solidFill>
              </a:rPr>
              <a:pPr/>
              <a:t>’17</a:t>
            </a:fld>
            <a:endParaRPr kumimoji="0" lang="en-US" sz="1000" b="0" i="0" strike="noStrike" kern="1200" cap="none" spc="0" normalizeH="0" baseline="0" noProof="0">
              <a:ln>
                <a:noFill/>
              </a:ln>
              <a:solidFill>
                <a:srgbClr val="000000"/>
              </a:solidFill>
              <a:effectLst/>
              <a:uLnTx/>
              <a:uFillTx/>
            </a:endParaRPr>
          </a:p>
        </p:txBody>
      </p:sp>
      <p:sp>
        <p:nvSpPr>
          <p:cNvPr id="94" name="Text Placeholder 10">
            <a:extLst>
              <a:ext uri="{FF2B5EF4-FFF2-40B4-BE49-F238E27FC236}">
                <a16:creationId xmlns:a16="http://schemas.microsoft.com/office/drawing/2014/main" id="{E5032025-3224-E5EE-D66E-A85284968CDD}"/>
              </a:ext>
            </a:extLst>
          </p:cNvPr>
          <p:cNvSpPr>
            <a:spLocks noGrp="1"/>
          </p:cNvSpPr>
          <p:nvPr>
            <p:custDataLst>
              <p:tags r:id="rId29"/>
            </p:custDataLst>
          </p:nvPr>
        </p:nvSpPr>
        <p:spPr bwMode="auto">
          <a:xfrm>
            <a:off x="7126288" y="5580063"/>
            <a:ext cx="1809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403AEA5F-48E6-4018-A392-9C3BDFC9B171}" type="datetime'''''''''''''''''''''''''’''1''''''''''''8'''''''''''''''''''''">
              <a:rPr lang="en-US" altLang="en-US" sz="1000" smtClean="0">
                <a:solidFill>
                  <a:srgbClr val="000000"/>
                </a:solidFill>
              </a:rPr>
              <a:pPr/>
              <a:t>’18</a:t>
            </a:fld>
            <a:endParaRPr kumimoji="0" lang="en-US" sz="1000" b="0" i="0" strike="noStrike" kern="1200" cap="none" spc="0" normalizeH="0" baseline="0" noProof="0">
              <a:ln>
                <a:noFill/>
              </a:ln>
              <a:solidFill>
                <a:srgbClr val="000000"/>
              </a:solidFill>
              <a:effectLst/>
              <a:uLnTx/>
              <a:uFillTx/>
            </a:endParaRPr>
          </a:p>
        </p:txBody>
      </p:sp>
      <p:sp>
        <p:nvSpPr>
          <p:cNvPr id="95" name="Text Placeholder 10">
            <a:extLst>
              <a:ext uri="{FF2B5EF4-FFF2-40B4-BE49-F238E27FC236}">
                <a16:creationId xmlns:a16="http://schemas.microsoft.com/office/drawing/2014/main" id="{62AB0742-3A43-F649-E568-E0D8B8EA5714}"/>
              </a:ext>
            </a:extLst>
          </p:cNvPr>
          <p:cNvSpPr>
            <a:spLocks noGrp="1"/>
          </p:cNvSpPr>
          <p:nvPr>
            <p:custDataLst>
              <p:tags r:id="rId30"/>
            </p:custDataLst>
          </p:nvPr>
        </p:nvSpPr>
        <p:spPr bwMode="auto">
          <a:xfrm>
            <a:off x="7415213" y="5580063"/>
            <a:ext cx="1809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DDAC3D35-5E2F-40C8-B8C7-C4A93F1946CB}" type="datetime'’''''''1''''''''''''''''''9'''''''''''''''''''''''''''''''''">
              <a:rPr lang="en-US" altLang="en-US" sz="1000" smtClean="0">
                <a:solidFill>
                  <a:srgbClr val="000000"/>
                </a:solidFill>
              </a:rPr>
              <a:pPr/>
              <a:t>’19</a:t>
            </a:fld>
            <a:endParaRPr kumimoji="0" lang="en-US" sz="1000" b="0" i="0" strike="noStrike" kern="1200" cap="none" spc="0" normalizeH="0" baseline="0" noProof="0">
              <a:ln>
                <a:noFill/>
              </a:ln>
              <a:solidFill>
                <a:srgbClr val="000000"/>
              </a:solidFill>
              <a:effectLst/>
              <a:uLnTx/>
              <a:uFillTx/>
            </a:endParaRPr>
          </a:p>
        </p:txBody>
      </p:sp>
      <p:sp>
        <p:nvSpPr>
          <p:cNvPr id="96" name="Text Placeholder 10">
            <a:extLst>
              <a:ext uri="{FF2B5EF4-FFF2-40B4-BE49-F238E27FC236}">
                <a16:creationId xmlns:a16="http://schemas.microsoft.com/office/drawing/2014/main" id="{D5AED4D6-5FB7-3C99-386C-9F8158F5480E}"/>
              </a:ext>
            </a:extLst>
          </p:cNvPr>
          <p:cNvSpPr>
            <a:spLocks noGrp="1"/>
          </p:cNvSpPr>
          <p:nvPr>
            <p:custDataLst>
              <p:tags r:id="rId31"/>
            </p:custDataLst>
          </p:nvPr>
        </p:nvSpPr>
        <p:spPr bwMode="auto">
          <a:xfrm>
            <a:off x="7705725" y="5580063"/>
            <a:ext cx="1809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325C4D20-877D-4A79-95A4-172A8BCB360A}" type="datetime'''''''''''''''’''''''''''''''''''2''''''''''''''''0'''">
              <a:rPr lang="en-US" altLang="en-US" sz="1000" smtClean="0">
                <a:solidFill>
                  <a:srgbClr val="000000"/>
                </a:solidFill>
              </a:rPr>
              <a:pPr/>
              <a:t>’20</a:t>
            </a:fld>
            <a:endParaRPr kumimoji="0" lang="en-US" sz="1000" b="0" i="0" strike="noStrike" kern="1200" cap="none" spc="0" normalizeH="0" baseline="0" noProof="0">
              <a:ln>
                <a:noFill/>
              </a:ln>
              <a:solidFill>
                <a:srgbClr val="000000"/>
              </a:solidFill>
              <a:effectLst/>
              <a:uLnTx/>
              <a:uFillTx/>
            </a:endParaRPr>
          </a:p>
        </p:txBody>
      </p:sp>
      <p:sp>
        <p:nvSpPr>
          <p:cNvPr id="97" name="Text Placeholder 10">
            <a:extLst>
              <a:ext uri="{FF2B5EF4-FFF2-40B4-BE49-F238E27FC236}">
                <a16:creationId xmlns:a16="http://schemas.microsoft.com/office/drawing/2014/main" id="{842FD671-38FD-637B-9044-6AFA817DF604}"/>
              </a:ext>
            </a:extLst>
          </p:cNvPr>
          <p:cNvSpPr>
            <a:spLocks noGrp="1"/>
          </p:cNvSpPr>
          <p:nvPr>
            <p:custDataLst>
              <p:tags r:id="rId32"/>
            </p:custDataLst>
          </p:nvPr>
        </p:nvSpPr>
        <p:spPr bwMode="auto">
          <a:xfrm>
            <a:off x="7996238" y="5580063"/>
            <a:ext cx="1809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2DC5895E-E92A-454B-BDD9-DD27CE7D4A49}" type="datetime'’''''''''''''''2''''''''''''''''''''''''''''''''1'''''''">
              <a:rPr lang="en-US" altLang="en-US" sz="1000" smtClean="0">
                <a:solidFill>
                  <a:srgbClr val="000000"/>
                </a:solidFill>
              </a:rPr>
              <a:pPr/>
              <a:t>’21</a:t>
            </a:fld>
            <a:endParaRPr kumimoji="0" lang="en-US" sz="1000" b="0" i="0" strike="noStrike" kern="1200" cap="none" spc="0" normalizeH="0" baseline="0" noProof="0">
              <a:ln>
                <a:noFill/>
              </a:ln>
              <a:solidFill>
                <a:srgbClr val="000000"/>
              </a:solidFill>
              <a:effectLst/>
              <a:uLnTx/>
              <a:uFillTx/>
            </a:endParaRPr>
          </a:p>
        </p:txBody>
      </p:sp>
      <p:sp>
        <p:nvSpPr>
          <p:cNvPr id="98" name="Text Placeholder 10">
            <a:extLst>
              <a:ext uri="{FF2B5EF4-FFF2-40B4-BE49-F238E27FC236}">
                <a16:creationId xmlns:a16="http://schemas.microsoft.com/office/drawing/2014/main" id="{26D466D2-1299-2F84-EDBA-8E8D71D383E4}"/>
              </a:ext>
            </a:extLst>
          </p:cNvPr>
          <p:cNvSpPr>
            <a:spLocks noGrp="1"/>
          </p:cNvSpPr>
          <p:nvPr>
            <p:custDataLst>
              <p:tags r:id="rId33"/>
            </p:custDataLst>
          </p:nvPr>
        </p:nvSpPr>
        <p:spPr bwMode="auto">
          <a:xfrm>
            <a:off x="8285163" y="5580063"/>
            <a:ext cx="1809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AF658EB7-F95E-4EA6-8802-CACF6D580324}" type="datetime'''''''''''''''''''''''''''''''’''''''''''2''''''2'''''''''''">
              <a:rPr lang="en-US" altLang="en-US" sz="1000" smtClean="0">
                <a:solidFill>
                  <a:srgbClr val="000000"/>
                </a:solidFill>
              </a:rPr>
              <a:pPr/>
              <a:t>’22</a:t>
            </a:fld>
            <a:endParaRPr kumimoji="0" lang="en-US" sz="1000" b="0" i="0" strike="noStrike" kern="1200" cap="none" spc="0" normalizeH="0" baseline="0" noProof="0">
              <a:ln>
                <a:noFill/>
              </a:ln>
              <a:solidFill>
                <a:srgbClr val="000000"/>
              </a:solidFill>
              <a:effectLst/>
              <a:uLnTx/>
              <a:uFillTx/>
            </a:endParaRPr>
          </a:p>
        </p:txBody>
      </p:sp>
      <p:sp>
        <p:nvSpPr>
          <p:cNvPr id="99" name="Text Placeholder 10">
            <a:extLst>
              <a:ext uri="{FF2B5EF4-FFF2-40B4-BE49-F238E27FC236}">
                <a16:creationId xmlns:a16="http://schemas.microsoft.com/office/drawing/2014/main" id="{08C11BC4-A6ED-7ECA-DA61-DE3CF24A6D2D}"/>
              </a:ext>
            </a:extLst>
          </p:cNvPr>
          <p:cNvSpPr>
            <a:spLocks noGrp="1"/>
          </p:cNvSpPr>
          <p:nvPr>
            <p:custDataLst>
              <p:tags r:id="rId34"/>
            </p:custDataLst>
          </p:nvPr>
        </p:nvSpPr>
        <p:spPr bwMode="auto">
          <a:xfrm>
            <a:off x="8575675" y="5580063"/>
            <a:ext cx="1809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8E167C5E-84F6-4E41-94CD-72D8BE0D7A6B}" type="datetime'''''’''''2''''3'''''''''''''''''''''''''">
              <a:rPr lang="en-US" altLang="en-US" sz="1000" smtClean="0">
                <a:solidFill>
                  <a:srgbClr val="000000"/>
                </a:solidFill>
              </a:rPr>
              <a:pPr/>
              <a:t>’23</a:t>
            </a:fld>
            <a:endParaRPr kumimoji="0" lang="en-US" sz="1000" b="0" i="0" strike="noStrike" kern="1200" cap="none" spc="0" normalizeH="0" baseline="0" noProof="0">
              <a:ln>
                <a:noFill/>
              </a:ln>
              <a:solidFill>
                <a:srgbClr val="000000"/>
              </a:solidFill>
              <a:effectLst/>
              <a:uLnTx/>
              <a:uFillTx/>
            </a:endParaRPr>
          </a:p>
        </p:txBody>
      </p:sp>
      <p:sp>
        <p:nvSpPr>
          <p:cNvPr id="100" name="Text Placeholder 10">
            <a:extLst>
              <a:ext uri="{FF2B5EF4-FFF2-40B4-BE49-F238E27FC236}">
                <a16:creationId xmlns:a16="http://schemas.microsoft.com/office/drawing/2014/main" id="{115DFB91-512B-3844-A114-92FBEDCA92F2}"/>
              </a:ext>
            </a:extLst>
          </p:cNvPr>
          <p:cNvSpPr>
            <a:spLocks noGrp="1"/>
          </p:cNvSpPr>
          <p:nvPr>
            <p:custDataLst>
              <p:tags r:id="rId35"/>
            </p:custDataLst>
          </p:nvPr>
        </p:nvSpPr>
        <p:spPr bwMode="auto">
          <a:xfrm>
            <a:off x="6681788" y="2135188"/>
            <a:ext cx="850900" cy="301625"/>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3C9A6F9-15D8-48B3-BF6D-2EBEFC18E916}" type="datetime'''''''''''''''''''''''''1'''''',''''''''''''''58''0''''%'''''">
              <a:rPr lang="en-US" altLang="en-US" sz="1400" b="1" smtClean="0"/>
              <a:pPr/>
              <a:t>1,580%</a:t>
            </a:fld>
            <a:endParaRPr lang="en-US" sz="1400" b="1"/>
          </a:p>
        </p:txBody>
      </p:sp>
      <p:sp>
        <p:nvSpPr>
          <p:cNvPr id="27" name="Rectangle 26"/>
          <p:cNvSpPr/>
          <p:nvPr/>
        </p:nvSpPr>
        <p:spPr bwMode="gray">
          <a:xfrm>
            <a:off x="5476875" y="2251075"/>
            <a:ext cx="690563" cy="10922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38" name="Rectangle 37"/>
          <p:cNvSpPr/>
          <p:nvPr>
            <p:custDataLst>
              <p:tags r:id="rId36"/>
            </p:custDataLst>
          </p:nvPr>
        </p:nvSpPr>
        <p:spPr bwMode="auto">
          <a:xfrm>
            <a:off x="5476875" y="2251075"/>
            <a:ext cx="690563" cy="1066800"/>
          </a:xfrm>
          <a:prstGeom prst="rect">
            <a:avLst/>
          </a:prstGeom>
          <a:noFill/>
          <a:ln w="635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101" name="Rectangle 100"/>
          <p:cNvSpPr/>
          <p:nvPr>
            <p:custDataLst>
              <p:tags r:id="rId37"/>
            </p:custDataLst>
          </p:nvPr>
        </p:nvSpPr>
        <p:spPr bwMode="auto">
          <a:xfrm>
            <a:off x="5527675" y="2306638"/>
            <a:ext cx="179388" cy="133350"/>
          </a:xfrm>
          <a:prstGeom prst="rect">
            <a:avLst/>
          </a:prstGeom>
          <a:solidFill>
            <a:srgbClr val="C30C3E"/>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102" name="Rectangle 101"/>
          <p:cNvSpPr/>
          <p:nvPr>
            <p:custDataLst>
              <p:tags r:id="rId38"/>
            </p:custDataLst>
          </p:nvPr>
        </p:nvSpPr>
        <p:spPr bwMode="auto">
          <a:xfrm>
            <a:off x="5527675" y="2509838"/>
            <a:ext cx="179388" cy="133350"/>
          </a:xfrm>
          <a:prstGeom prst="rect">
            <a:avLst/>
          </a:prstGeom>
          <a:solidFill>
            <a:schemeClr val="accent1"/>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103" name="Rectangle 102"/>
          <p:cNvSpPr/>
          <p:nvPr>
            <p:custDataLst>
              <p:tags r:id="rId39"/>
            </p:custDataLst>
          </p:nvPr>
        </p:nvSpPr>
        <p:spPr bwMode="auto">
          <a:xfrm>
            <a:off x="5527675" y="2713038"/>
            <a:ext cx="179388" cy="133350"/>
          </a:xfrm>
          <a:prstGeom prst="rect">
            <a:avLst/>
          </a:prstGeom>
          <a:solidFill>
            <a:schemeClr val="tx2"/>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104" name="Rectangle 103"/>
          <p:cNvSpPr/>
          <p:nvPr>
            <p:custDataLst>
              <p:tags r:id="rId40"/>
            </p:custDataLst>
          </p:nvPr>
        </p:nvSpPr>
        <p:spPr bwMode="auto">
          <a:xfrm>
            <a:off x="5527675" y="2916238"/>
            <a:ext cx="179388" cy="133350"/>
          </a:xfrm>
          <a:prstGeom prst="rect">
            <a:avLst/>
          </a:prstGeom>
          <a:solidFill>
            <a:schemeClr val="accent4"/>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105" name="Rectangle 104"/>
          <p:cNvSpPr/>
          <p:nvPr>
            <p:custDataLst>
              <p:tags r:id="rId41"/>
            </p:custDataLst>
          </p:nvPr>
        </p:nvSpPr>
        <p:spPr bwMode="auto">
          <a:xfrm>
            <a:off x="5527675" y="3119438"/>
            <a:ext cx="179388" cy="133350"/>
          </a:xfrm>
          <a:prstGeom prst="rect">
            <a:avLst/>
          </a:prstGeom>
          <a:solidFill>
            <a:srgbClr val="000000"/>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106" name="Text Placeholder 10">
            <a:extLst>
              <a:ext uri="{FF2B5EF4-FFF2-40B4-BE49-F238E27FC236}">
                <a16:creationId xmlns:a16="http://schemas.microsoft.com/office/drawing/2014/main" id="{22EFA99F-6AAF-FC19-762F-FBF7DE107506}"/>
              </a:ext>
            </a:extLst>
          </p:cNvPr>
          <p:cNvSpPr>
            <a:spLocks noGrp="1"/>
          </p:cNvSpPr>
          <p:nvPr>
            <p:custDataLst>
              <p:tags r:id="rId42"/>
            </p:custDataLst>
          </p:nvPr>
        </p:nvSpPr>
        <p:spPr bwMode="auto">
          <a:xfrm>
            <a:off x="5757863" y="2301875"/>
            <a:ext cx="3302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346E05AB-0FF2-4C6A-8EF8-B917F9283AF0}" type="datetime'''''''''C''''''''''''''h''''''''''''''''''''i''''n''a'">
              <a:rPr lang="en-US" altLang="en-US" sz="1000" smtClean="0"/>
              <a:pPr/>
              <a:t>China</a:t>
            </a:fld>
            <a:endParaRPr kumimoji="0" lang="en-US" sz="1000" i="0" strike="noStrike" kern="1200" cap="none" spc="0" normalizeH="0" baseline="0" noProof="0">
              <a:ln>
                <a:noFill/>
              </a:ln>
              <a:effectLst/>
              <a:uLnTx/>
              <a:uFillTx/>
            </a:endParaRPr>
          </a:p>
        </p:txBody>
      </p:sp>
      <p:sp>
        <p:nvSpPr>
          <p:cNvPr id="107" name="Text Placeholder 10">
            <a:extLst>
              <a:ext uri="{FF2B5EF4-FFF2-40B4-BE49-F238E27FC236}">
                <a16:creationId xmlns:a16="http://schemas.microsoft.com/office/drawing/2014/main" id="{0CD452BE-9CDC-3E4B-73C2-A7D1E147C6BE}"/>
              </a:ext>
            </a:extLst>
          </p:cNvPr>
          <p:cNvSpPr>
            <a:spLocks noGrp="1"/>
          </p:cNvSpPr>
          <p:nvPr>
            <p:custDataLst>
              <p:tags r:id="rId43"/>
            </p:custDataLst>
          </p:nvPr>
        </p:nvSpPr>
        <p:spPr bwMode="auto">
          <a:xfrm>
            <a:off x="5757863" y="2505075"/>
            <a:ext cx="3587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18A6603D-F054-4147-880A-CA8B06131D1A}" type="datetime'''''E''''''''''''''''''''''''''''''''''''''''U''''''''-2''''7'">
              <a:rPr lang="en-US" altLang="en-US" sz="1000" smtClean="0"/>
              <a:pPr/>
              <a:t>EU-27</a:t>
            </a:fld>
            <a:endParaRPr kumimoji="0" lang="en-US" sz="1000" i="0" strike="noStrike" kern="1200" cap="none" spc="0" normalizeH="0" baseline="0" noProof="0">
              <a:ln>
                <a:noFill/>
              </a:ln>
              <a:effectLst/>
              <a:uLnTx/>
              <a:uFillTx/>
            </a:endParaRPr>
          </a:p>
        </p:txBody>
      </p:sp>
      <p:sp>
        <p:nvSpPr>
          <p:cNvPr id="108" name="Text Placeholder 10">
            <a:extLst>
              <a:ext uri="{FF2B5EF4-FFF2-40B4-BE49-F238E27FC236}">
                <a16:creationId xmlns:a16="http://schemas.microsoft.com/office/drawing/2014/main" id="{8F5DA102-D4E3-4E9A-3625-28AF143F231A}"/>
              </a:ext>
            </a:extLst>
          </p:cNvPr>
          <p:cNvSpPr>
            <a:spLocks noGrp="1"/>
          </p:cNvSpPr>
          <p:nvPr>
            <p:custDataLst>
              <p:tags r:id="rId44"/>
            </p:custDataLst>
          </p:nvPr>
        </p:nvSpPr>
        <p:spPr bwMode="auto">
          <a:xfrm>
            <a:off x="5757863" y="2708275"/>
            <a:ext cx="2603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CDF62CC3-CA5F-43E8-8C95-1B6809659994}" type="datetime'''''''''U''''''''''''S''''''''''''''''''''''''''''''A'''">
              <a:rPr lang="en-US" altLang="en-US" sz="1000" smtClean="0"/>
              <a:pPr/>
              <a:t>USA</a:t>
            </a:fld>
            <a:endParaRPr kumimoji="0" lang="en-US" sz="1000" i="0" strike="noStrike" kern="1200" cap="none" spc="0" normalizeH="0" baseline="0" noProof="0" dirty="0">
              <a:ln>
                <a:noFill/>
              </a:ln>
              <a:effectLst/>
              <a:uLnTx/>
              <a:uFillTx/>
            </a:endParaRPr>
          </a:p>
        </p:txBody>
      </p:sp>
      <p:sp>
        <p:nvSpPr>
          <p:cNvPr id="109" name="Text Placeholder 10">
            <a:extLst>
              <a:ext uri="{FF2B5EF4-FFF2-40B4-BE49-F238E27FC236}">
                <a16:creationId xmlns:a16="http://schemas.microsoft.com/office/drawing/2014/main" id="{4F80E216-4ED2-4BE7-9E5E-359438E220CF}"/>
              </a:ext>
            </a:extLst>
          </p:cNvPr>
          <p:cNvSpPr>
            <a:spLocks noGrp="1"/>
          </p:cNvSpPr>
          <p:nvPr>
            <p:custDataLst>
              <p:tags r:id="rId45"/>
            </p:custDataLst>
          </p:nvPr>
        </p:nvSpPr>
        <p:spPr bwMode="auto">
          <a:xfrm>
            <a:off x="5757863" y="2911475"/>
            <a:ext cx="2730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761F2E22-6873-410B-84AD-275B2F5AD311}" type="datetime'''''''''''''''I''n''''''d''''''''i''''''''''a'''''''''''''''">
              <a:rPr lang="en-US" altLang="en-US" sz="1000" smtClean="0"/>
              <a:pPr/>
              <a:t>India</a:t>
            </a:fld>
            <a:endParaRPr kumimoji="0" lang="en-US" sz="1000" i="0" strike="noStrike" kern="1200" cap="none" spc="0" normalizeH="0" baseline="0" noProof="0">
              <a:ln>
                <a:noFill/>
              </a:ln>
              <a:effectLst/>
              <a:uLnTx/>
              <a:uFillTx/>
            </a:endParaRPr>
          </a:p>
        </p:txBody>
      </p:sp>
      <p:sp>
        <p:nvSpPr>
          <p:cNvPr id="110" name="Text Placeholder 10">
            <a:extLst>
              <a:ext uri="{FF2B5EF4-FFF2-40B4-BE49-F238E27FC236}">
                <a16:creationId xmlns:a16="http://schemas.microsoft.com/office/drawing/2014/main" id="{D8E7D8C0-4E8C-B9CF-CA81-80582345853C}"/>
              </a:ext>
            </a:extLst>
          </p:cNvPr>
          <p:cNvSpPr>
            <a:spLocks noGrp="1"/>
          </p:cNvSpPr>
          <p:nvPr>
            <p:custDataLst>
              <p:tags r:id="rId46"/>
            </p:custDataLst>
          </p:nvPr>
        </p:nvSpPr>
        <p:spPr bwMode="auto">
          <a:xfrm>
            <a:off x="5757863" y="3114675"/>
            <a:ext cx="3111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9BB47250-40BD-437E-BEC7-25949ED90427}" type="datetime'''''''''''''''''''R''OW'''''''''''''''''">
              <a:rPr lang="en-US" altLang="en-US" sz="1000" smtClean="0"/>
              <a:pPr/>
              <a:t>ROW</a:t>
            </a:fld>
            <a:endParaRPr kumimoji="0" lang="en-US" sz="1000" i="0" strike="noStrike" kern="1200" cap="none" spc="0" normalizeH="0" baseline="0" noProof="0">
              <a:ln>
                <a:noFill/>
              </a:ln>
              <a:effectLst/>
              <a:uLnTx/>
              <a:uFillTx/>
            </a:endParaRPr>
          </a:p>
        </p:txBody>
      </p:sp>
      <p:grpSp>
        <p:nvGrpSpPr>
          <p:cNvPr id="120" name="Group 119">
            <a:extLst>
              <a:ext uri="{FF2B5EF4-FFF2-40B4-BE49-F238E27FC236}">
                <a16:creationId xmlns:a16="http://schemas.microsoft.com/office/drawing/2014/main" id="{2D3D527C-0C45-6B5C-A248-74EFEA93168C}"/>
              </a:ext>
            </a:extLst>
          </p:cNvPr>
          <p:cNvGrpSpPr/>
          <p:nvPr/>
        </p:nvGrpSpPr>
        <p:grpSpPr>
          <a:xfrm>
            <a:off x="9327838" y="3253909"/>
            <a:ext cx="2525728" cy="1501810"/>
            <a:chOff x="9327838" y="4268098"/>
            <a:chExt cx="2525728" cy="1501810"/>
          </a:xfrm>
        </p:grpSpPr>
        <p:sp>
          <p:nvSpPr>
            <p:cNvPr id="121" name="Rectangle 120">
              <a:extLst>
                <a:ext uri="{FF2B5EF4-FFF2-40B4-BE49-F238E27FC236}">
                  <a16:creationId xmlns:a16="http://schemas.microsoft.com/office/drawing/2014/main" id="{39A15B25-7F94-D02C-FCD9-8B3D8A4C590B}"/>
                </a:ext>
              </a:extLst>
            </p:cNvPr>
            <p:cNvSpPr/>
            <p:nvPr/>
          </p:nvSpPr>
          <p:spPr bwMode="gray">
            <a:xfrm>
              <a:off x="10176396" y="4268098"/>
              <a:ext cx="726898" cy="306059"/>
            </a:xfrm>
            <a:prstGeom prst="rect">
              <a:avLst/>
            </a:prstGeom>
            <a:solidFill>
              <a:srgbClr val="E3E8E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Prices fall</a:t>
              </a:r>
            </a:p>
          </p:txBody>
        </p:sp>
        <p:sp>
          <p:nvSpPr>
            <p:cNvPr id="122" name="Rectangle 121">
              <a:extLst>
                <a:ext uri="{FF2B5EF4-FFF2-40B4-BE49-F238E27FC236}">
                  <a16:creationId xmlns:a16="http://schemas.microsoft.com/office/drawing/2014/main" id="{B84E3778-6A1A-B006-1F57-EE7CE5E37B56}"/>
                </a:ext>
              </a:extLst>
            </p:cNvPr>
            <p:cNvSpPr/>
            <p:nvPr/>
          </p:nvSpPr>
          <p:spPr bwMode="gray">
            <a:xfrm>
              <a:off x="10163607" y="5399577"/>
              <a:ext cx="726898" cy="370331"/>
            </a:xfrm>
            <a:prstGeom prst="rect">
              <a:avLst/>
            </a:prstGeom>
            <a:solidFill>
              <a:srgbClr val="E3E8E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rial"/>
                  <a:ea typeface="+mn-ea"/>
                  <a:cs typeface="+mn-cs"/>
                </a:rPr>
                <a:t>Demand increases</a:t>
              </a:r>
            </a:p>
          </p:txBody>
        </p:sp>
        <p:sp>
          <p:nvSpPr>
            <p:cNvPr id="123" name="Rectangle 122">
              <a:extLst>
                <a:ext uri="{FF2B5EF4-FFF2-40B4-BE49-F238E27FC236}">
                  <a16:creationId xmlns:a16="http://schemas.microsoft.com/office/drawing/2014/main" id="{5EFFF69C-4B87-4D21-8D59-DAF3D9259279}"/>
                </a:ext>
              </a:extLst>
            </p:cNvPr>
            <p:cNvSpPr/>
            <p:nvPr/>
          </p:nvSpPr>
          <p:spPr bwMode="gray">
            <a:xfrm>
              <a:off x="10707717" y="4660286"/>
              <a:ext cx="1145849" cy="721671"/>
            </a:xfrm>
            <a:prstGeom prst="rect">
              <a:avLst/>
            </a:prstGeom>
            <a:solidFill>
              <a:srgbClr val="E3E8E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rial"/>
                  <a:ea typeface="+mn-ea"/>
                  <a:cs typeface="+mn-cs"/>
                </a:rPr>
                <a:t>Solar PV competitive in new markets</a:t>
              </a:r>
            </a:p>
          </p:txBody>
        </p:sp>
        <p:sp>
          <p:nvSpPr>
            <p:cNvPr id="124" name="Rectangle 123">
              <a:extLst>
                <a:ext uri="{FF2B5EF4-FFF2-40B4-BE49-F238E27FC236}">
                  <a16:creationId xmlns:a16="http://schemas.microsoft.com/office/drawing/2014/main" id="{1A7DC7C1-1C39-0274-9118-747CF2CF9F2B}"/>
                </a:ext>
              </a:extLst>
            </p:cNvPr>
            <p:cNvSpPr/>
            <p:nvPr/>
          </p:nvSpPr>
          <p:spPr bwMode="gray">
            <a:xfrm>
              <a:off x="9327838" y="4652624"/>
              <a:ext cx="886340" cy="721671"/>
            </a:xfrm>
            <a:prstGeom prst="rect">
              <a:avLst/>
            </a:prstGeom>
            <a:solidFill>
              <a:srgbClr val="E3E8E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rial"/>
                  <a:ea typeface="+mn-ea"/>
                  <a:cs typeface="+mn-cs"/>
                </a:rPr>
                <a:t>Increased solar PV deployment</a:t>
              </a:r>
            </a:p>
          </p:txBody>
        </p:sp>
        <p:sp>
          <p:nvSpPr>
            <p:cNvPr id="125" name="Bent Arrow 241">
              <a:extLst>
                <a:ext uri="{FF2B5EF4-FFF2-40B4-BE49-F238E27FC236}">
                  <a16:creationId xmlns:a16="http://schemas.microsoft.com/office/drawing/2014/main" id="{BFFA1946-0929-9090-C65F-564FF67A0AA0}"/>
                </a:ext>
              </a:extLst>
            </p:cNvPr>
            <p:cNvSpPr/>
            <p:nvPr/>
          </p:nvSpPr>
          <p:spPr bwMode="gray">
            <a:xfrm rot="10800000">
              <a:off x="10846343" y="5272436"/>
              <a:ext cx="524582" cy="403673"/>
            </a:xfrm>
            <a:prstGeom prst="bentArrow">
              <a:avLst>
                <a:gd name="adj1" fmla="val 25000"/>
                <a:gd name="adj2" fmla="val 25164"/>
                <a:gd name="adj3" fmla="val 25000"/>
                <a:gd name="adj4" fmla="val 87500"/>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126" name="Bent Arrow 242">
              <a:extLst>
                <a:ext uri="{FF2B5EF4-FFF2-40B4-BE49-F238E27FC236}">
                  <a16:creationId xmlns:a16="http://schemas.microsoft.com/office/drawing/2014/main" id="{5D90B28C-54E4-81EF-34EA-4AC9C8ECE5DE}"/>
                </a:ext>
              </a:extLst>
            </p:cNvPr>
            <p:cNvSpPr/>
            <p:nvPr/>
          </p:nvSpPr>
          <p:spPr bwMode="gray">
            <a:xfrm rot="16200000">
              <a:off x="9669382" y="5175939"/>
              <a:ext cx="370333" cy="563331"/>
            </a:xfrm>
            <a:prstGeom prst="bentArrow">
              <a:avLst>
                <a:gd name="adj1" fmla="val 25000"/>
                <a:gd name="adj2" fmla="val 33625"/>
                <a:gd name="adj3" fmla="val 25000"/>
                <a:gd name="adj4" fmla="val 87500"/>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127" name="Bent Arrow 242">
              <a:extLst>
                <a:ext uri="{FF2B5EF4-FFF2-40B4-BE49-F238E27FC236}">
                  <a16:creationId xmlns:a16="http://schemas.microsoft.com/office/drawing/2014/main" id="{4BB9C6EA-2D21-39DB-0C5C-AFDBEFE73575}"/>
                </a:ext>
              </a:extLst>
            </p:cNvPr>
            <p:cNvSpPr/>
            <p:nvPr/>
          </p:nvSpPr>
          <p:spPr bwMode="gray">
            <a:xfrm rot="5400000">
              <a:off x="10912797" y="4287705"/>
              <a:ext cx="370333" cy="563331"/>
            </a:xfrm>
            <a:prstGeom prst="bentArrow">
              <a:avLst>
                <a:gd name="adj1" fmla="val 25000"/>
                <a:gd name="adj2" fmla="val 33625"/>
                <a:gd name="adj3" fmla="val 25000"/>
                <a:gd name="adj4" fmla="val 87500"/>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128" name="Bent Arrow 241">
              <a:extLst>
                <a:ext uri="{FF2B5EF4-FFF2-40B4-BE49-F238E27FC236}">
                  <a16:creationId xmlns:a16="http://schemas.microsoft.com/office/drawing/2014/main" id="{5BDA47CF-5800-C336-56FB-40C9A0E4D880}"/>
                </a:ext>
              </a:extLst>
            </p:cNvPr>
            <p:cNvSpPr/>
            <p:nvPr/>
          </p:nvSpPr>
          <p:spPr bwMode="gray">
            <a:xfrm>
              <a:off x="9653355" y="4340281"/>
              <a:ext cx="598395" cy="403673"/>
            </a:xfrm>
            <a:prstGeom prst="bentArrow">
              <a:avLst>
                <a:gd name="adj1" fmla="val 25000"/>
                <a:gd name="adj2" fmla="val 25164"/>
                <a:gd name="adj3" fmla="val 25000"/>
                <a:gd name="adj4" fmla="val 87500"/>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grpSp>
    </p:spTree>
    <p:custDataLst>
      <p:tags r:id="rId1"/>
    </p:custDataLst>
    <p:extLst>
      <p:ext uri="{BB962C8B-B14F-4D97-AF65-F5344CB8AC3E}">
        <p14:creationId xmlns:p14="http://schemas.microsoft.com/office/powerpoint/2010/main" val="13000854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10AB1-5C12-F9D1-438F-FAE7AE61F3C9}"/>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991A4A60-9F07-9EA5-0278-66D5D4ABCCFF}"/>
              </a:ext>
            </a:extLst>
          </p:cNvPr>
          <p:cNvGraphicFramePr>
            <a:graphicFrameLocks/>
          </p:cNvGraphicFramePr>
          <p:nvPr>
            <p:custDataLst>
              <p:tags r:id="rId2"/>
            </p:custDataLst>
            <p:extLst>
              <p:ext uri="{D42A27DB-BD31-4B8C-83A1-F6EECF244321}">
                <p14:modId xmlns:p14="http://schemas.microsoft.com/office/powerpoint/2010/main" val="6728336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7" name="think-cell data - do not delete" hidden="1">
                        <a:extLst>
                          <a:ext uri="{FF2B5EF4-FFF2-40B4-BE49-F238E27FC236}">
                            <a16:creationId xmlns:a16="http://schemas.microsoft.com/office/drawing/2014/main" id="{991A4A60-9F07-9EA5-0278-66D5D4ABCCF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773A0FF9-9D6C-9E66-719E-964E22659F65}"/>
              </a:ext>
            </a:extLst>
          </p:cNvPr>
          <p:cNvSpPr>
            <a:spLocks noGrp="1"/>
          </p:cNvSpPr>
          <p:nvPr>
            <p:ph type="title"/>
          </p:nvPr>
        </p:nvSpPr>
        <p:spPr/>
        <p:txBody>
          <a:bodyPr vert="horz">
            <a:noAutofit/>
          </a:bodyPr>
          <a:lstStyle/>
          <a:p>
            <a:r>
              <a:rPr lang="en-US" dirty="0"/>
              <a:t>Trump administration tightens import tariffs and tax incentives conditioned on local labor and content requirements </a:t>
            </a:r>
          </a:p>
        </p:txBody>
      </p:sp>
      <p:sp>
        <p:nvSpPr>
          <p:cNvPr id="54" name="btfpNotesBox733642">
            <a:extLst>
              <a:ext uri="{FF2B5EF4-FFF2-40B4-BE49-F238E27FC236}">
                <a16:creationId xmlns:a16="http://schemas.microsoft.com/office/drawing/2014/main" id="{E341E77E-718C-961B-1B7D-041D4324BEFE}"/>
              </a:ext>
            </a:extLst>
          </p:cNvPr>
          <p:cNvSpPr txBox="1"/>
          <p:nvPr>
            <p:custDataLst>
              <p:tags r:id="rId3"/>
            </p:custDataLst>
          </p:nvPr>
        </p:nvSpPr>
        <p:spPr bwMode="gray">
          <a:xfrm>
            <a:off x="329184" y="6300216"/>
            <a:ext cx="9144000" cy="492443"/>
          </a:xfrm>
          <a:prstGeom prst="rect">
            <a:avLst/>
          </a:prstGeom>
          <a:noFill/>
        </p:spPr>
        <p:txBody>
          <a:bodyPr vert="horz" wrap="square" lIns="0" tIns="0" rIns="0" bIns="0" rtlCol="0" anchor="b">
            <a:spAutoFit/>
          </a:bodyPr>
          <a:lstStyle/>
          <a:p>
            <a:pPr marL="0" indent="0">
              <a:spcBef>
                <a:spcPts val="0"/>
              </a:spcBef>
              <a:buNone/>
            </a:pPr>
            <a:r>
              <a:rPr lang="en-US" sz="800" dirty="0">
                <a:solidFill>
                  <a:srgbClr val="000000"/>
                </a:solidFill>
              </a:rPr>
              <a:t>Sources: Reuters, </a:t>
            </a:r>
            <a:r>
              <a:rPr lang="en-US" sz="800" dirty="0">
                <a:solidFill>
                  <a:srgbClr val="000000"/>
                </a:solidFill>
                <a:hlinkClick r:id="rId8"/>
              </a:rPr>
              <a:t>US Finalizes Tariffs on Southeast Asian Solar Imports</a:t>
            </a:r>
            <a:r>
              <a:rPr lang="en-US" sz="800" dirty="0">
                <a:solidFill>
                  <a:srgbClr val="000000"/>
                </a:solidFill>
              </a:rPr>
              <a:t> (2025); Enel, </a:t>
            </a:r>
            <a:r>
              <a:rPr lang="en-US" sz="800" dirty="0">
                <a:solidFill>
                  <a:srgbClr val="000000"/>
                </a:solidFill>
                <a:hlinkClick r:id="rId9"/>
              </a:rPr>
              <a:t>Unlocking the Domestic Content Bonus Tax Credit</a:t>
            </a:r>
            <a:r>
              <a:rPr lang="en-US" sz="800" dirty="0">
                <a:solidFill>
                  <a:srgbClr val="000000"/>
                </a:solidFill>
              </a:rPr>
              <a:t> (2023); New York Times, </a:t>
            </a:r>
            <a:r>
              <a:rPr lang="en-US" sz="800" dirty="0">
                <a:solidFill>
                  <a:srgbClr val="000000"/>
                </a:solidFill>
                <a:hlinkClick r:id="rId10"/>
              </a:rPr>
              <a:t>President Biden Extends Solar Tariffs</a:t>
            </a:r>
            <a:r>
              <a:rPr lang="en-US" sz="800" dirty="0">
                <a:solidFill>
                  <a:srgbClr val="000000"/>
                </a:solidFill>
              </a:rPr>
              <a:t> (2022); The Conversation, </a:t>
            </a:r>
            <a:r>
              <a:rPr lang="en-US" sz="800" dirty="0">
                <a:solidFill>
                  <a:srgbClr val="000000"/>
                </a:solidFill>
                <a:hlinkClick r:id="rId11"/>
              </a:rPr>
              <a:t>To Understand Why Biden Extended Tariffs on Solar Panels, Take a Closer Look at Their Historical Impact</a:t>
            </a:r>
            <a:r>
              <a:rPr lang="en-US" sz="800" dirty="0">
                <a:solidFill>
                  <a:srgbClr val="000000"/>
                </a:solidFill>
              </a:rPr>
              <a:t> (2022); US ITA, </a:t>
            </a:r>
            <a:r>
              <a:rPr lang="en-US" sz="800" dirty="0">
                <a:solidFill>
                  <a:srgbClr val="000000"/>
                </a:solidFill>
                <a:hlinkClick r:id="rId12"/>
              </a:rPr>
              <a:t>Commerce Initiates Antidumping and Countervailing Duty Investigations of Crystalline Silicon Photovoltaic Cells from Cambodia, Malaysia, Thailand, and the Socialist Republic of Vietnam</a:t>
            </a:r>
            <a:r>
              <a:rPr lang="en-US" sz="800" dirty="0">
                <a:solidFill>
                  <a:srgbClr val="000000"/>
                </a:solidFill>
              </a:rPr>
              <a:t> (2024).</a:t>
            </a:r>
          </a:p>
          <a:p>
            <a:pPr marL="0" indent="0">
              <a:spcBef>
                <a:spcPts val="0"/>
              </a:spcBef>
              <a:buNone/>
            </a:pPr>
            <a:r>
              <a:rPr lang="en-US" sz="800" dirty="0">
                <a:solidFill>
                  <a:srgbClr val="000000"/>
                </a:solidFill>
              </a:rPr>
              <a:t>Credit: </a:t>
            </a:r>
            <a:r>
              <a:rPr lang="en-US" sz="800" dirty="0" err="1">
                <a:solidFill>
                  <a:srgbClr val="000000"/>
                </a:solidFill>
              </a:rPr>
              <a:t>Taicheng</a:t>
            </a:r>
            <a:r>
              <a:rPr lang="en-US" sz="800" dirty="0">
                <a:solidFill>
                  <a:srgbClr val="000000"/>
                </a:solidFill>
              </a:rPr>
              <a:t> Jin, Isabel Hoyos, </a:t>
            </a:r>
            <a:r>
              <a:rPr lang="en-US" sz="800" dirty="0" err="1">
                <a:solidFill>
                  <a:srgbClr val="000000"/>
                </a:solidFill>
              </a:rPr>
              <a:t>Hyae</a:t>
            </a:r>
            <a:r>
              <a:rPr lang="en-US" sz="800" dirty="0">
                <a:solidFill>
                  <a:srgbClr val="000000"/>
                </a:solidFill>
              </a:rPr>
              <a:t> Ryung Kim, and</a:t>
            </a:r>
            <a:r>
              <a:rPr lang="en-US" sz="800" dirty="0"/>
              <a:t> </a:t>
            </a:r>
            <a:r>
              <a:rPr lang="en-US" sz="800" dirty="0">
                <a:hlinkClick r:id="rId13"/>
              </a:rPr>
              <a:t>Gernot Wagner</a:t>
            </a:r>
            <a:r>
              <a:rPr lang="en-US" sz="800" dirty="0">
                <a:solidFill>
                  <a:srgbClr val="000000"/>
                </a:solidFill>
              </a:rPr>
              <a:t>. </a:t>
            </a:r>
            <a:r>
              <a:rPr lang="en-US" sz="800" dirty="0">
                <a:hlinkClick r:id="rId14"/>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hlinkClick r:id="rId15"/>
              </a:rPr>
              <a:t>Scaling Solar</a:t>
            </a:r>
            <a:r>
              <a:rPr lang="en-US" sz="800" dirty="0">
                <a:solidFill>
                  <a:srgbClr val="000000"/>
                </a:solidFill>
              </a:rPr>
              <a:t>” (</a:t>
            </a:r>
            <a:r>
              <a:rPr lang="en-US" sz="800" dirty="0">
                <a:solidFill>
                  <a:srgbClr val="000000"/>
                </a:solidFill>
                <a:latin typeface="Arial"/>
              </a:rPr>
              <a:t>14 August 2025</a:t>
            </a:r>
            <a:r>
              <a:rPr lang="en-US" sz="800" dirty="0">
                <a:solidFill>
                  <a:srgbClr val="000000"/>
                </a:solidFill>
              </a:rPr>
              <a:t>).</a:t>
            </a:r>
          </a:p>
        </p:txBody>
      </p:sp>
      <p:sp>
        <p:nvSpPr>
          <p:cNvPr id="3" name="Arrow: Right 2">
            <a:extLst>
              <a:ext uri="{FF2B5EF4-FFF2-40B4-BE49-F238E27FC236}">
                <a16:creationId xmlns:a16="http://schemas.microsoft.com/office/drawing/2014/main" id="{EE67EC96-F857-D7C3-80E4-26011046A9AA}"/>
              </a:ext>
            </a:extLst>
          </p:cNvPr>
          <p:cNvSpPr/>
          <p:nvPr/>
        </p:nvSpPr>
        <p:spPr bwMode="gray">
          <a:xfrm>
            <a:off x="654050" y="3219451"/>
            <a:ext cx="10960100" cy="533399"/>
          </a:xfrm>
          <a:prstGeom prst="rightArrow">
            <a:avLst>
              <a:gd name="adj1" fmla="val 43068"/>
              <a:gd name="adj2" fmla="val 44067"/>
            </a:avLst>
          </a:prstGeom>
          <a:pattFill prst="ltHorz">
            <a:fgClr>
              <a:srgbClr val="00B0F0"/>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grpSp>
        <p:nvGrpSpPr>
          <p:cNvPr id="18" name="Group 17">
            <a:extLst>
              <a:ext uri="{FF2B5EF4-FFF2-40B4-BE49-F238E27FC236}">
                <a16:creationId xmlns:a16="http://schemas.microsoft.com/office/drawing/2014/main" id="{AB64311F-E08F-F13C-F04F-24F5EE481475}"/>
              </a:ext>
            </a:extLst>
          </p:cNvPr>
          <p:cNvGrpSpPr/>
          <p:nvPr/>
        </p:nvGrpSpPr>
        <p:grpSpPr>
          <a:xfrm>
            <a:off x="1238179" y="1623093"/>
            <a:ext cx="774843" cy="243840"/>
            <a:chOff x="792879" y="1883443"/>
            <a:chExt cx="774843" cy="243840"/>
          </a:xfrm>
        </p:grpSpPr>
        <p:pic>
          <p:nvPicPr>
            <p:cNvPr id="2050" name="Picture 2" descr="China Flag Stock Illustration - Download Image Now - Chinese Flag, Chinese  Culture, Design Element">
              <a:extLst>
                <a:ext uri="{FF2B5EF4-FFF2-40B4-BE49-F238E27FC236}">
                  <a16:creationId xmlns:a16="http://schemas.microsoft.com/office/drawing/2014/main" id="{F7D4DDC2-5293-02E8-4854-3643DE6B9D9A}"/>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1201962" y="1883443"/>
              <a:ext cx="365760" cy="24384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Usa Flag Isolated Icon Stock Illustration - Download Image Now - American  Flag, Vector, Cut Out - iStock">
              <a:extLst>
                <a:ext uri="{FF2B5EF4-FFF2-40B4-BE49-F238E27FC236}">
                  <a16:creationId xmlns:a16="http://schemas.microsoft.com/office/drawing/2014/main" id="{1EA9618D-FA57-BB20-A41E-AE80DC15E5C3}"/>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792879" y="1883443"/>
              <a:ext cx="369171" cy="242628"/>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D58A0DE6-86EF-7968-033F-8FCA2804A7CE}"/>
              </a:ext>
            </a:extLst>
          </p:cNvPr>
          <p:cNvSpPr txBox="1"/>
          <p:nvPr/>
        </p:nvSpPr>
        <p:spPr bwMode="gray">
          <a:xfrm>
            <a:off x="768350" y="1860550"/>
            <a:ext cx="1714500" cy="1458861"/>
          </a:xfrm>
          <a:prstGeom prst="rect">
            <a:avLst/>
          </a:prstGeom>
          <a:noFill/>
        </p:spPr>
        <p:txBody>
          <a:bodyPr wrap="square" lIns="36576" tIns="36576" rIns="36576" bIns="36576" rtlCol="0" anchor="t">
            <a:spAutoFit/>
          </a:bodyPr>
          <a:lstStyle/>
          <a:p>
            <a:pPr marL="0" lvl="0" indent="0">
              <a:buNone/>
            </a:pPr>
            <a:r>
              <a:rPr lang="en-US" sz="1000" b="1" dirty="0"/>
              <a:t>2012 and 2015:</a:t>
            </a:r>
            <a:r>
              <a:rPr lang="en-US" sz="1000" dirty="0"/>
              <a:t> The US Commerce Department under President Obama placed an</a:t>
            </a:r>
            <a:r>
              <a:rPr lang="en-US" sz="1000" b="1" dirty="0"/>
              <a:t> AD/CVD of about 30% </a:t>
            </a:r>
            <a:r>
              <a:rPr lang="en-US" sz="1000" dirty="0"/>
              <a:t>on Chinese solar cells and modules, alleging that the </a:t>
            </a:r>
            <a:r>
              <a:rPr lang="en-US" sz="1000" b="1" dirty="0"/>
              <a:t>Chinese government was subsidizing solar PV producers</a:t>
            </a:r>
            <a:r>
              <a:rPr lang="en-US" sz="1000" b="0" dirty="0"/>
              <a:t>.</a:t>
            </a:r>
          </a:p>
        </p:txBody>
      </p:sp>
      <p:pic>
        <p:nvPicPr>
          <p:cNvPr id="5" name="Picture 10" descr="Usa Flag Isolated Icon Stock Illustration - Download Image Now - American  Flag, Vector, Cut Out - iStock">
            <a:extLst>
              <a:ext uri="{FF2B5EF4-FFF2-40B4-BE49-F238E27FC236}">
                <a16:creationId xmlns:a16="http://schemas.microsoft.com/office/drawing/2014/main" id="{D6AB1F97-1FDD-E9AD-D89C-EE1CAE9F3005}"/>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4947920" y="1930870"/>
            <a:ext cx="365760" cy="24038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8F984D9-0E0E-433A-6737-638B483B90E0}"/>
              </a:ext>
            </a:extLst>
          </p:cNvPr>
          <p:cNvSpPr txBox="1"/>
          <p:nvPr/>
        </p:nvSpPr>
        <p:spPr bwMode="gray">
          <a:xfrm>
            <a:off x="4273550" y="2168327"/>
            <a:ext cx="1714500" cy="1151084"/>
          </a:xfrm>
          <a:prstGeom prst="rect">
            <a:avLst/>
          </a:prstGeom>
          <a:noFill/>
        </p:spPr>
        <p:txBody>
          <a:bodyPr wrap="square" lIns="36576" tIns="36576" rIns="36576" bIns="36576" rtlCol="0" anchor="t">
            <a:spAutoFit/>
          </a:bodyPr>
          <a:lstStyle/>
          <a:p>
            <a:pPr marL="0" lvl="0" indent="0">
              <a:buNone/>
            </a:pPr>
            <a:r>
              <a:rPr lang="en-US" sz="1000" b="1" dirty="0"/>
              <a:t>February 2022: </a:t>
            </a:r>
            <a:r>
              <a:rPr lang="en-US" sz="1000" b="0" dirty="0"/>
              <a:t>President </a:t>
            </a:r>
            <a:r>
              <a:rPr lang="en-US" sz="1000" dirty="0"/>
              <a:t>Biden announced that the </a:t>
            </a:r>
            <a:r>
              <a:rPr lang="en-US" sz="1000" b="1" dirty="0"/>
              <a:t>section 201 tariffs would be extended </a:t>
            </a:r>
            <a:r>
              <a:rPr lang="en-US" sz="1000" dirty="0"/>
              <a:t>(at 15%) to provide </a:t>
            </a:r>
            <a:r>
              <a:rPr lang="en-US" sz="1000" b="1" dirty="0"/>
              <a:t>continued support for the domestic solar industry.</a:t>
            </a:r>
            <a:endParaRPr lang="en-US" sz="1000" dirty="0"/>
          </a:p>
        </p:txBody>
      </p:sp>
      <p:sp>
        <p:nvSpPr>
          <p:cNvPr id="11" name="TextBox 10">
            <a:extLst>
              <a:ext uri="{FF2B5EF4-FFF2-40B4-BE49-F238E27FC236}">
                <a16:creationId xmlns:a16="http://schemas.microsoft.com/office/drawing/2014/main" id="{C3BDF285-7FFB-32B6-5B76-C98666656887}"/>
              </a:ext>
            </a:extLst>
          </p:cNvPr>
          <p:cNvSpPr txBox="1"/>
          <p:nvPr/>
        </p:nvSpPr>
        <p:spPr bwMode="gray">
          <a:xfrm>
            <a:off x="2520950" y="3879850"/>
            <a:ext cx="1714500" cy="1920526"/>
          </a:xfrm>
          <a:prstGeom prst="rect">
            <a:avLst/>
          </a:prstGeom>
          <a:noFill/>
        </p:spPr>
        <p:txBody>
          <a:bodyPr wrap="square" lIns="36576" tIns="36576" rIns="36576" bIns="36576" rtlCol="0" anchor="t">
            <a:spAutoFit/>
          </a:bodyPr>
          <a:lstStyle/>
          <a:p>
            <a:pPr marL="0" lvl="0" indent="0">
              <a:buNone/>
            </a:pPr>
            <a:r>
              <a:rPr lang="en-US" sz="1000" b="1" dirty="0"/>
              <a:t>2018:</a:t>
            </a:r>
            <a:r>
              <a:rPr lang="en-US" sz="1000" dirty="0"/>
              <a:t> The United States imposed a </a:t>
            </a:r>
            <a:r>
              <a:rPr lang="en-US" sz="1000" b="1" dirty="0"/>
              <a:t>section 201 tariff </a:t>
            </a:r>
            <a:r>
              <a:rPr lang="en-US" sz="1000" b="0" dirty="0"/>
              <a:t>(s</a:t>
            </a:r>
            <a:r>
              <a:rPr lang="en-US" sz="1000" dirty="0"/>
              <a:t>unset in 2026, starting at 30% and declining to 15%) on </a:t>
            </a:r>
            <a:r>
              <a:rPr lang="en-US" sz="1000" b="1" dirty="0"/>
              <a:t>all imported solar cells and modules, </a:t>
            </a:r>
            <a:r>
              <a:rPr lang="en-US" sz="1000" dirty="0"/>
              <a:t>not just Chinese made (includes Canada, Mexico, Indonesia, etc.),</a:t>
            </a:r>
            <a:r>
              <a:rPr lang="en-US" sz="1000" b="1" dirty="0"/>
              <a:t> </a:t>
            </a:r>
            <a:r>
              <a:rPr lang="en-US" sz="1000" dirty="0"/>
              <a:t>in part to </a:t>
            </a:r>
            <a:r>
              <a:rPr lang="en-US" sz="1000" b="1" dirty="0"/>
              <a:t>counteract Chinese firms avoiding tariffs </a:t>
            </a:r>
            <a:r>
              <a:rPr lang="en-US" sz="1000" dirty="0"/>
              <a:t>by </a:t>
            </a:r>
            <a:r>
              <a:rPr lang="en-US" sz="1000" b="0" dirty="0"/>
              <a:t>producing in Southeast Asia.</a:t>
            </a:r>
          </a:p>
        </p:txBody>
      </p:sp>
      <p:grpSp>
        <p:nvGrpSpPr>
          <p:cNvPr id="19" name="Group 18">
            <a:extLst>
              <a:ext uri="{FF2B5EF4-FFF2-40B4-BE49-F238E27FC236}">
                <a16:creationId xmlns:a16="http://schemas.microsoft.com/office/drawing/2014/main" id="{E86D1953-DB8D-1687-E9AF-5C854B6ACD47}"/>
              </a:ext>
            </a:extLst>
          </p:cNvPr>
          <p:cNvGrpSpPr/>
          <p:nvPr/>
        </p:nvGrpSpPr>
        <p:grpSpPr>
          <a:xfrm>
            <a:off x="3052144" y="3655093"/>
            <a:ext cx="652112" cy="246888"/>
            <a:chOff x="2520950" y="3642393"/>
            <a:chExt cx="652112" cy="246888"/>
          </a:xfrm>
        </p:grpSpPr>
        <p:pic>
          <p:nvPicPr>
            <p:cNvPr id="2052" name="Picture 4" descr="Earth Clipart Images – Browse 74,031 Stock Photos, Vectors ...">
              <a:extLst>
                <a:ext uri="{FF2B5EF4-FFF2-40B4-BE49-F238E27FC236}">
                  <a16:creationId xmlns:a16="http://schemas.microsoft.com/office/drawing/2014/main" id="{39FF789D-BB94-93B4-0B1C-5C279F3AD7E4}"/>
                </a:ext>
              </a:extLst>
            </p:cNvPr>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a:stretch/>
          </p:blipFill>
          <p:spPr bwMode="auto">
            <a:xfrm>
              <a:off x="2924055" y="3642393"/>
              <a:ext cx="249007" cy="246888"/>
            </a:xfrm>
            <a:prstGeom prst="ellipse">
              <a:avLst/>
            </a:prstGeom>
            <a:noFill/>
            <a:extLst>
              <a:ext uri="{909E8E84-426E-40DD-AFC4-6F175D3DCCD1}">
                <a14:hiddenFill xmlns:a14="http://schemas.microsoft.com/office/drawing/2010/main">
                  <a:solidFill>
                    <a:srgbClr val="FFFFFF"/>
                  </a:solidFill>
                </a14:hiddenFill>
              </a:ext>
            </a:extLst>
          </p:spPr>
        </p:pic>
        <p:pic>
          <p:nvPicPr>
            <p:cNvPr id="17" name="Picture 10" descr="Usa Flag Isolated Icon Stock Illustration - Download Image Now - American  Flag, Vector, Cut Out - iStock">
              <a:extLst>
                <a:ext uri="{FF2B5EF4-FFF2-40B4-BE49-F238E27FC236}">
                  <a16:creationId xmlns:a16="http://schemas.microsoft.com/office/drawing/2014/main" id="{EE04BC22-27E9-AFBE-C1FB-D0E078284A9A}"/>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2520950" y="3642393"/>
              <a:ext cx="369171" cy="242628"/>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A6DE9091-9031-0AE3-8F33-591E1E59D004}"/>
              </a:ext>
            </a:extLst>
          </p:cNvPr>
          <p:cNvSpPr txBox="1"/>
          <p:nvPr/>
        </p:nvSpPr>
        <p:spPr bwMode="gray">
          <a:xfrm>
            <a:off x="6026150" y="3879850"/>
            <a:ext cx="1714500" cy="689420"/>
          </a:xfrm>
          <a:prstGeom prst="rect">
            <a:avLst/>
          </a:prstGeom>
          <a:noFill/>
        </p:spPr>
        <p:txBody>
          <a:bodyPr wrap="square" lIns="36576" tIns="36576" rIns="36576" bIns="36576" rtlCol="0" anchor="t">
            <a:spAutoFit/>
          </a:bodyPr>
          <a:lstStyle/>
          <a:p>
            <a:pPr marL="0" lvl="0" indent="0">
              <a:buNone/>
            </a:pPr>
            <a:r>
              <a:rPr lang="en-US" sz="1000" b="1" dirty="0"/>
              <a:t>June 2022: </a:t>
            </a:r>
            <a:r>
              <a:rPr lang="en-US" sz="1000" b="0" dirty="0"/>
              <a:t>US </a:t>
            </a:r>
            <a:r>
              <a:rPr lang="en-US" sz="1000" dirty="0"/>
              <a:t>Border Control banned imports suspected of having input from </a:t>
            </a:r>
            <a:r>
              <a:rPr lang="en-US" sz="1000" b="1" dirty="0"/>
              <a:t>Xinjiang</a:t>
            </a:r>
            <a:r>
              <a:rPr lang="en-US" sz="1000" b="0" dirty="0"/>
              <a:t>.</a:t>
            </a:r>
          </a:p>
        </p:txBody>
      </p:sp>
      <p:grpSp>
        <p:nvGrpSpPr>
          <p:cNvPr id="20" name="Group 19">
            <a:extLst>
              <a:ext uri="{FF2B5EF4-FFF2-40B4-BE49-F238E27FC236}">
                <a16:creationId xmlns:a16="http://schemas.microsoft.com/office/drawing/2014/main" id="{978680D2-E1B9-4563-1877-CFDE4155960D}"/>
              </a:ext>
            </a:extLst>
          </p:cNvPr>
          <p:cNvGrpSpPr/>
          <p:nvPr/>
        </p:nvGrpSpPr>
        <p:grpSpPr>
          <a:xfrm>
            <a:off x="6495979" y="3655093"/>
            <a:ext cx="774843" cy="243840"/>
            <a:chOff x="792879" y="1883443"/>
            <a:chExt cx="774843" cy="243840"/>
          </a:xfrm>
        </p:grpSpPr>
        <p:pic>
          <p:nvPicPr>
            <p:cNvPr id="21" name="Picture 2" descr="China Flag Stock Illustration - Download Image Now - Chinese Flag, Chinese  Culture, Design Element">
              <a:extLst>
                <a:ext uri="{FF2B5EF4-FFF2-40B4-BE49-F238E27FC236}">
                  <a16:creationId xmlns:a16="http://schemas.microsoft.com/office/drawing/2014/main" id="{BD854CC4-EFF8-4293-D5D8-B57AC8AF23AF}"/>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1201962" y="1883443"/>
              <a:ext cx="365760" cy="24384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Usa Flag Isolated Icon Stock Illustration - Download Image Now - American  Flag, Vector, Cut Out - iStock">
              <a:extLst>
                <a:ext uri="{FF2B5EF4-FFF2-40B4-BE49-F238E27FC236}">
                  <a16:creationId xmlns:a16="http://schemas.microsoft.com/office/drawing/2014/main" id="{711F047A-A524-F7DE-A68A-294B8830AD41}"/>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792879" y="1883443"/>
              <a:ext cx="369171" cy="242628"/>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E17B1BB0-6B98-8F8A-1DC0-B452EE0176D8}"/>
              </a:ext>
            </a:extLst>
          </p:cNvPr>
          <p:cNvSpPr txBox="1"/>
          <p:nvPr/>
        </p:nvSpPr>
        <p:spPr bwMode="gray">
          <a:xfrm>
            <a:off x="7778750" y="2476103"/>
            <a:ext cx="1714500" cy="843308"/>
          </a:xfrm>
          <a:prstGeom prst="rect">
            <a:avLst/>
          </a:prstGeom>
          <a:noFill/>
        </p:spPr>
        <p:txBody>
          <a:bodyPr wrap="square" lIns="36576" tIns="36576" rIns="36576" bIns="36576" rtlCol="0" anchor="t">
            <a:spAutoFit/>
          </a:bodyPr>
          <a:lstStyle/>
          <a:p>
            <a:pPr marL="0" lvl="0" indent="0">
              <a:buNone/>
            </a:pPr>
            <a:r>
              <a:rPr lang="en-US" sz="1000" b="1" dirty="0"/>
              <a:t>May 2024:</a:t>
            </a:r>
            <a:r>
              <a:rPr lang="en-US" sz="1000" dirty="0"/>
              <a:t> Investigation began for a </a:t>
            </a:r>
            <a:r>
              <a:rPr lang="en-US" sz="1000" b="1" dirty="0"/>
              <a:t>fourth AD/CVD </a:t>
            </a:r>
            <a:r>
              <a:rPr lang="en-US" sz="1000" dirty="0"/>
              <a:t>on cells from Cambodia, Malysia, Thailand, and Vietnam.</a:t>
            </a:r>
            <a:endParaRPr lang="en-US" sz="1000" b="1" dirty="0"/>
          </a:p>
        </p:txBody>
      </p:sp>
      <p:grpSp>
        <p:nvGrpSpPr>
          <p:cNvPr id="24" name="Group 23">
            <a:extLst>
              <a:ext uri="{FF2B5EF4-FFF2-40B4-BE49-F238E27FC236}">
                <a16:creationId xmlns:a16="http://schemas.microsoft.com/office/drawing/2014/main" id="{1388843E-4DA3-1B07-7D46-B0798649C160}"/>
              </a:ext>
            </a:extLst>
          </p:cNvPr>
          <p:cNvGrpSpPr/>
          <p:nvPr/>
        </p:nvGrpSpPr>
        <p:grpSpPr>
          <a:xfrm>
            <a:off x="8318209" y="2238646"/>
            <a:ext cx="635583" cy="246888"/>
            <a:chOff x="7848600" y="2247984"/>
            <a:chExt cx="635583" cy="246888"/>
          </a:xfrm>
        </p:grpSpPr>
        <p:pic>
          <p:nvPicPr>
            <p:cNvPr id="2056" name="Picture 8" descr="Southeast Asia Clip Art at Clker.com - vector clip art online, royalty free  &amp; public domain">
              <a:extLst>
                <a:ext uri="{FF2B5EF4-FFF2-40B4-BE49-F238E27FC236}">
                  <a16:creationId xmlns:a16="http://schemas.microsoft.com/office/drawing/2014/main" id="{B0AF032B-F5DF-C959-A451-47CBD14C021C}"/>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8253011" y="2247984"/>
              <a:ext cx="231172" cy="24688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Usa Flag Isolated Icon Stock Illustration - Download Image Now - American  Flag, Vector, Cut Out - iStock">
              <a:extLst>
                <a:ext uri="{FF2B5EF4-FFF2-40B4-BE49-F238E27FC236}">
                  <a16:creationId xmlns:a16="http://schemas.microsoft.com/office/drawing/2014/main" id="{EC9E9DA9-6327-EE4E-27B8-657045C13EA2}"/>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7848600" y="2247984"/>
              <a:ext cx="365760" cy="240386"/>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a:extLst>
              <a:ext uri="{FF2B5EF4-FFF2-40B4-BE49-F238E27FC236}">
                <a16:creationId xmlns:a16="http://schemas.microsoft.com/office/drawing/2014/main" id="{F7FAE134-E1CF-D9EA-7177-FA5D722B74E3}"/>
              </a:ext>
            </a:extLst>
          </p:cNvPr>
          <p:cNvSpPr txBox="1"/>
          <p:nvPr/>
        </p:nvSpPr>
        <p:spPr bwMode="gray">
          <a:xfrm>
            <a:off x="9531350" y="3879850"/>
            <a:ext cx="1714500" cy="1458861"/>
          </a:xfrm>
          <a:prstGeom prst="rect">
            <a:avLst/>
          </a:prstGeom>
          <a:noFill/>
        </p:spPr>
        <p:txBody>
          <a:bodyPr wrap="square" lIns="36576" tIns="36576" rIns="36576" bIns="36576" rtlCol="0" anchor="t">
            <a:spAutoFit/>
          </a:bodyPr>
          <a:lstStyle/>
          <a:p>
            <a:pPr marL="0" lvl="0" indent="0">
              <a:buNone/>
            </a:pPr>
            <a:r>
              <a:rPr lang="en-US" sz="1000" b="1" dirty="0"/>
              <a:t>April 2025: Tariffs as high as 3,500% are targeted towards Chinese-owned solar cell manufacturers </a:t>
            </a:r>
            <a:r>
              <a:rPr lang="en-US" sz="1000" dirty="0"/>
              <a:t>in response to American manufacturers accusing Chinese companies of flooding the market with cheap goods.</a:t>
            </a:r>
          </a:p>
        </p:txBody>
      </p:sp>
      <p:grpSp>
        <p:nvGrpSpPr>
          <p:cNvPr id="27" name="Group 26">
            <a:extLst>
              <a:ext uri="{FF2B5EF4-FFF2-40B4-BE49-F238E27FC236}">
                <a16:creationId xmlns:a16="http://schemas.microsoft.com/office/drawing/2014/main" id="{B6937FF1-2407-F8CC-5A24-485D90F359A5}"/>
              </a:ext>
            </a:extLst>
          </p:cNvPr>
          <p:cNvGrpSpPr/>
          <p:nvPr/>
        </p:nvGrpSpPr>
        <p:grpSpPr>
          <a:xfrm>
            <a:off x="10001179" y="3655093"/>
            <a:ext cx="774843" cy="243840"/>
            <a:chOff x="792879" y="1883443"/>
            <a:chExt cx="774843" cy="243840"/>
          </a:xfrm>
        </p:grpSpPr>
        <p:pic>
          <p:nvPicPr>
            <p:cNvPr id="28" name="Picture 2" descr="China Flag Stock Illustration - Download Image Now - Chinese Flag, Chinese  Culture, Design Element">
              <a:extLst>
                <a:ext uri="{FF2B5EF4-FFF2-40B4-BE49-F238E27FC236}">
                  <a16:creationId xmlns:a16="http://schemas.microsoft.com/office/drawing/2014/main" id="{16840A64-3182-6EB2-A250-24CBFC6C97AA}"/>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1201962" y="1883443"/>
              <a:ext cx="365760" cy="24384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Usa Flag Isolated Icon Stock Illustration - Download Image Now - American  Flag, Vector, Cut Out - iStock">
              <a:extLst>
                <a:ext uri="{FF2B5EF4-FFF2-40B4-BE49-F238E27FC236}">
                  <a16:creationId xmlns:a16="http://schemas.microsoft.com/office/drawing/2014/main" id="{6E7C8D93-458F-5964-550D-844D71BD3288}"/>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792879" y="1883443"/>
              <a:ext cx="369171" cy="242628"/>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extBox 30">
            <a:extLst>
              <a:ext uri="{FF2B5EF4-FFF2-40B4-BE49-F238E27FC236}">
                <a16:creationId xmlns:a16="http://schemas.microsoft.com/office/drawing/2014/main" id="{1F0EF1DB-F441-82B5-346E-8886A2943294}"/>
              </a:ext>
            </a:extLst>
          </p:cNvPr>
          <p:cNvSpPr txBox="1"/>
          <p:nvPr/>
        </p:nvSpPr>
        <p:spPr bwMode="gray">
          <a:xfrm>
            <a:off x="0" y="-9665"/>
            <a:ext cx="2560320" cy="318924"/>
          </a:xfrm>
          <a:prstGeom prst="rect">
            <a:avLst/>
          </a:prstGeom>
          <a:solidFill>
            <a:schemeClr val="bg2">
              <a:lumMod val="60000"/>
              <a:lumOff val="40000"/>
            </a:schemeClr>
          </a:solid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United States</a:t>
            </a:r>
          </a:p>
        </p:txBody>
      </p:sp>
    </p:spTree>
    <p:custDataLst>
      <p:tags r:id="rId1"/>
    </p:custDataLst>
    <p:extLst>
      <p:ext uri="{BB962C8B-B14F-4D97-AF65-F5344CB8AC3E}">
        <p14:creationId xmlns:p14="http://schemas.microsoft.com/office/powerpoint/2010/main" val="30800595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26327544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5" imgW="592" imgH="591" progId="TCLayout.ActiveDocument.1">
                  <p:embed/>
                </p:oleObj>
              </mc:Choice>
              <mc:Fallback>
                <p:oleObj name="think-cell Slide" r:id="rId45" imgW="592" imgH="591" progId="TCLayout.ActiveDocument.1">
                  <p:embed/>
                  <p:pic>
                    <p:nvPicPr>
                      <p:cNvPr id="7" name="think-cell data - do not delete" hidden="1"/>
                      <p:cNvPicPr/>
                      <p:nvPr/>
                    </p:nvPicPr>
                    <p:blipFill>
                      <a:blip r:embed="rId46"/>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a:xfrm>
            <a:off x="330200" y="523318"/>
            <a:ext cx="11531600" cy="882788"/>
          </a:xfrm>
        </p:spPr>
        <p:txBody>
          <a:bodyPr vert="horz">
            <a:noAutofit/>
          </a:bodyPr>
          <a:lstStyle/>
          <a:p>
            <a:r>
              <a:rPr lang="en-US" dirty="0"/>
              <a:t>From the 11th to the 14th Five-Year Plan (FYP), China’s solar strategy adapts through each iteration from 2006 to 2021</a:t>
            </a:r>
          </a:p>
        </p:txBody>
      </p:sp>
      <p:sp>
        <p:nvSpPr>
          <p:cNvPr id="36" name="btfpNotesBox164659"/>
          <p:cNvSpPr txBox="1"/>
          <p:nvPr>
            <p:custDataLst>
              <p:tags r:id="rId3"/>
            </p:custDataLst>
          </p:nvPr>
        </p:nvSpPr>
        <p:spPr bwMode="gray">
          <a:xfrm>
            <a:off x="329184" y="6300216"/>
            <a:ext cx="9144000" cy="492443"/>
          </a:xfrm>
          <a:prstGeom prst="rect">
            <a:avLst/>
          </a:prstGeom>
          <a:noFill/>
        </p:spPr>
        <p:txBody>
          <a:bodyPr vert="horz" wrap="square" lIns="0" tIns="0" rIns="0" bIns="0" rtlCol="0" anchor="b">
            <a:spAutoFit/>
          </a:bodyPr>
          <a:lstStyle/>
          <a:p>
            <a:pPr marL="0" indent="0">
              <a:spcBef>
                <a:spcPts val="0"/>
              </a:spcBef>
              <a:buNone/>
            </a:pPr>
            <a:endParaRPr lang="en-US" sz="800" dirty="0">
              <a:solidFill>
                <a:srgbClr val="000000"/>
              </a:solidFill>
            </a:endParaRPr>
          </a:p>
          <a:p>
            <a:pPr marL="0" indent="0">
              <a:spcBef>
                <a:spcPts val="0"/>
              </a:spcBef>
              <a:buNone/>
            </a:pPr>
            <a:endParaRPr lang="en-US" sz="800" dirty="0">
              <a:solidFill>
                <a:srgbClr val="000000"/>
              </a:solidFill>
            </a:endParaRPr>
          </a:p>
          <a:p>
            <a:pPr marL="0" indent="0">
              <a:spcBef>
                <a:spcPts val="0"/>
              </a:spcBef>
              <a:buNone/>
            </a:pPr>
            <a:r>
              <a:rPr lang="en-US" sz="800" dirty="0">
                <a:solidFill>
                  <a:srgbClr val="000000"/>
                </a:solidFill>
              </a:rPr>
              <a:t>Sources: </a:t>
            </a:r>
            <a:r>
              <a:rPr lang="en-US" sz="800" dirty="0" err="1">
                <a:solidFill>
                  <a:srgbClr val="000000"/>
                </a:solidFill>
              </a:rPr>
              <a:t>Chinapower</a:t>
            </a:r>
            <a:r>
              <a:rPr lang="en-US" sz="800" dirty="0">
                <a:solidFill>
                  <a:srgbClr val="000000"/>
                </a:solidFill>
              </a:rPr>
              <a:t>, </a:t>
            </a:r>
            <a:r>
              <a:rPr lang="en-US" sz="800" dirty="0">
                <a:solidFill>
                  <a:srgbClr val="000000"/>
                </a:solidFill>
                <a:hlinkClick r:id="rId47"/>
              </a:rPr>
              <a:t>CEC China</a:t>
            </a:r>
            <a:r>
              <a:rPr lang="en-US" sz="800" dirty="0">
                <a:solidFill>
                  <a:srgbClr val="000000"/>
                </a:solidFill>
              </a:rPr>
              <a:t> (2024); Climate Energy Finance, </a:t>
            </a:r>
            <a:r>
              <a:rPr lang="en-US" sz="800" dirty="0">
                <a:solidFill>
                  <a:srgbClr val="000000"/>
                </a:solidFill>
                <a:hlinkClick r:id="rId48"/>
              </a:rPr>
              <a:t>Monthly China Energy Update </a:t>
            </a:r>
            <a:r>
              <a:rPr lang="en-US" sz="800" dirty="0">
                <a:solidFill>
                  <a:srgbClr val="000000"/>
                </a:solidFill>
              </a:rPr>
              <a:t>(2025).</a:t>
            </a:r>
            <a:br>
              <a:rPr lang="en-US" sz="800" dirty="0"/>
            </a:br>
            <a:r>
              <a:rPr lang="en-US" sz="800" dirty="0">
                <a:solidFill>
                  <a:srgbClr val="000000"/>
                </a:solidFill>
              </a:rPr>
              <a:t>Credit: </a:t>
            </a:r>
            <a:r>
              <a:rPr lang="en-US" sz="800" dirty="0" err="1">
                <a:solidFill>
                  <a:srgbClr val="000000"/>
                </a:solidFill>
              </a:rPr>
              <a:t>Taicheng</a:t>
            </a:r>
            <a:r>
              <a:rPr lang="en-US" sz="800" dirty="0">
                <a:solidFill>
                  <a:srgbClr val="000000"/>
                </a:solidFill>
              </a:rPr>
              <a:t> Jin</a:t>
            </a:r>
            <a:r>
              <a:rPr lang="en-US" sz="800" dirty="0">
                <a:solidFill>
                  <a:srgbClr val="000000"/>
                </a:solidFill>
                <a:latin typeface="Arial"/>
              </a:rPr>
              <a:t>,</a:t>
            </a:r>
            <a:r>
              <a:rPr lang="en-US" sz="800" dirty="0">
                <a:latin typeface="Arial"/>
              </a:rPr>
              <a:t> </a:t>
            </a:r>
            <a:r>
              <a:rPr lang="en-US" sz="800" dirty="0" err="1">
                <a:solidFill>
                  <a:srgbClr val="000000"/>
                </a:solidFill>
              </a:rPr>
              <a:t>Hyae</a:t>
            </a:r>
            <a:r>
              <a:rPr lang="en-US" sz="800" dirty="0">
                <a:solidFill>
                  <a:srgbClr val="000000"/>
                </a:solidFill>
              </a:rPr>
              <a:t> Ryung Kim, and </a:t>
            </a:r>
            <a:r>
              <a:rPr lang="en-US" sz="800" dirty="0">
                <a:solidFill>
                  <a:srgbClr val="000000"/>
                </a:solidFill>
                <a:hlinkClick r:id="rId49"/>
              </a:rPr>
              <a:t>Gernot Wagner</a:t>
            </a:r>
            <a:r>
              <a:rPr lang="en-US" sz="800" dirty="0">
                <a:solidFill>
                  <a:srgbClr val="000000"/>
                </a:solidFill>
              </a:rPr>
              <a:t>. </a:t>
            </a:r>
            <a:r>
              <a:rPr lang="en-US" sz="800" dirty="0">
                <a:solidFill>
                  <a:srgbClr val="000000"/>
                </a:solidFill>
                <a:hlinkClick r:id="rId50"/>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000000"/>
                </a:solidFill>
                <a:hlinkClick r:id="rId51"/>
              </a:rPr>
              <a:t>Scaling Solar</a:t>
            </a:r>
            <a:r>
              <a:rPr lang="en-US" sz="800" dirty="0">
                <a:solidFill>
                  <a:srgbClr val="000000"/>
                </a:solidFill>
              </a:rPr>
              <a:t>” (</a:t>
            </a:r>
            <a:r>
              <a:rPr lang="en-US" sz="800" dirty="0">
                <a:solidFill>
                  <a:srgbClr val="000000"/>
                </a:solidFill>
                <a:latin typeface="Arial"/>
              </a:rPr>
              <a:t>14 August 2025</a:t>
            </a:r>
            <a:r>
              <a:rPr lang="en-US" sz="800" dirty="0">
                <a:solidFill>
                  <a:srgbClr val="000000"/>
                </a:solidFill>
              </a:rPr>
              <a:t>).</a:t>
            </a:r>
          </a:p>
        </p:txBody>
      </p:sp>
      <p:grpSp>
        <p:nvGrpSpPr>
          <p:cNvPr id="4" name="Group 3">
            <a:extLst>
              <a:ext uri="{FF2B5EF4-FFF2-40B4-BE49-F238E27FC236}">
                <a16:creationId xmlns:a16="http://schemas.microsoft.com/office/drawing/2014/main" id="{A89CBCBA-D67D-5BC1-D3D1-FE9A4D69F1A6}"/>
              </a:ext>
            </a:extLst>
          </p:cNvPr>
          <p:cNvGrpSpPr/>
          <p:nvPr/>
        </p:nvGrpSpPr>
        <p:grpSpPr>
          <a:xfrm>
            <a:off x="330200" y="3359945"/>
            <a:ext cx="8112760" cy="291306"/>
            <a:chOff x="409574" y="3359945"/>
            <a:chExt cx="7843838" cy="291306"/>
          </a:xfrm>
        </p:grpSpPr>
        <p:sp>
          <p:nvSpPr>
            <p:cNvPr id="18" name="btfpColumnHeaderBoxText954814">
              <a:extLst>
                <a:ext uri="{FF2B5EF4-FFF2-40B4-BE49-F238E27FC236}">
                  <a16:creationId xmlns:a16="http://schemas.microsoft.com/office/drawing/2014/main" id="{18D99DC6-027A-62E6-8FAC-F32E856EF773}"/>
                </a:ext>
              </a:extLst>
            </p:cNvPr>
            <p:cNvSpPr txBox="1"/>
            <p:nvPr/>
          </p:nvSpPr>
          <p:spPr bwMode="gray">
            <a:xfrm>
              <a:off x="409574" y="3359945"/>
              <a:ext cx="7843838" cy="288219"/>
            </a:xfrm>
            <a:prstGeom prst="rect">
              <a:avLst/>
            </a:prstGeom>
            <a:noFill/>
          </p:spPr>
          <p:txBody>
            <a:bodyPr vert="horz" wrap="square" lIns="36036" tIns="36036" rIns="36036" bIns="36036" rtlCol="0" anchor="b">
              <a:spAutoFit/>
            </a:bodyPr>
            <a:lstStyle/>
            <a:p>
              <a:pPr marL="0" indent="0">
                <a:spcBef>
                  <a:spcPts val="0"/>
                </a:spcBef>
                <a:buNone/>
              </a:pPr>
              <a:r>
                <a:rPr lang="en-US" sz="1400" b="1" dirty="0">
                  <a:solidFill>
                    <a:srgbClr val="000000"/>
                  </a:solidFill>
                </a:rPr>
                <a:t>China’s total installed power generation capacity (2006 vs. 2024, </a:t>
              </a:r>
              <a:r>
                <a:rPr lang="en-US" sz="1400" b="1" i="1" dirty="0">
                  <a:solidFill>
                    <a:srgbClr val="000000"/>
                  </a:solidFill>
                </a:rPr>
                <a:t>GW</a:t>
              </a:r>
              <a:r>
                <a:rPr lang="en-US" sz="1400" b="1" dirty="0">
                  <a:solidFill>
                    <a:srgbClr val="000000"/>
                  </a:solidFill>
                </a:rPr>
                <a:t>)</a:t>
              </a:r>
            </a:p>
          </p:txBody>
        </p:sp>
        <p:cxnSp>
          <p:nvCxnSpPr>
            <p:cNvPr id="19" name="btfpColumnHeaderBoxLine954814">
              <a:extLst>
                <a:ext uri="{FF2B5EF4-FFF2-40B4-BE49-F238E27FC236}">
                  <a16:creationId xmlns:a16="http://schemas.microsoft.com/office/drawing/2014/main" id="{47370A70-2BDF-54B8-964C-70B0894B9D26}"/>
                </a:ext>
              </a:extLst>
            </p:cNvPr>
            <p:cNvCxnSpPr>
              <a:cxnSpLocks/>
            </p:cNvCxnSpPr>
            <p:nvPr/>
          </p:nvCxnSpPr>
          <p:spPr bwMode="gray">
            <a:xfrm>
              <a:off x="409574" y="3651251"/>
              <a:ext cx="784383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6F8BAFCB-B736-19ED-7C56-9ED0DC97AE00}"/>
              </a:ext>
            </a:extLst>
          </p:cNvPr>
          <p:cNvSpPr/>
          <p:nvPr/>
        </p:nvSpPr>
        <p:spPr bwMode="gray">
          <a:xfrm>
            <a:off x="8739189" y="1554480"/>
            <a:ext cx="3122611" cy="3208019"/>
          </a:xfrm>
          <a:prstGeom prst="rect">
            <a:avLst/>
          </a:prstGeom>
          <a:solidFill>
            <a:srgbClr val="E3E8E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274320" bIns="137160" numCol="1" spcCol="0" rtlCol="0" fromWordArt="0" anchor="t" anchorCtr="0" forceAA="0" compatLnSpc="1">
            <a:prstTxWarp prst="textNoShape">
              <a:avLst/>
            </a:prstTxWarp>
            <a:noAutofit/>
          </a:bodyPr>
          <a:lstStyle/>
          <a:p>
            <a:pPr marL="0" indent="0">
              <a:spcBef>
                <a:spcPts val="600"/>
              </a:spcBef>
              <a:buNone/>
            </a:pPr>
            <a:r>
              <a:rPr lang="en-US" sz="1250" b="1" dirty="0">
                <a:solidFill>
                  <a:srgbClr val="000000"/>
                </a:solidFill>
              </a:rPr>
              <a:t>Observations</a:t>
            </a:r>
          </a:p>
          <a:p>
            <a:pPr>
              <a:spcBef>
                <a:spcPts val="600"/>
              </a:spcBef>
            </a:pPr>
            <a:r>
              <a:rPr lang="en-US" sz="1050" dirty="0">
                <a:solidFill>
                  <a:schemeClr val="tx1"/>
                </a:solidFill>
              </a:rPr>
              <a:t>China’s strategy is motivated by industrial competitiveness as </a:t>
            </a:r>
            <a:r>
              <a:rPr lang="en-US" sz="1050" b="1" dirty="0">
                <a:solidFill>
                  <a:schemeClr val="tx1"/>
                </a:solidFill>
              </a:rPr>
              <a:t>a slowdown in GDP growth</a:t>
            </a:r>
            <a:r>
              <a:rPr lang="en-US" sz="1050" dirty="0">
                <a:solidFill>
                  <a:schemeClr val="tx1"/>
                </a:solidFill>
              </a:rPr>
              <a:t>, </a:t>
            </a:r>
            <a:r>
              <a:rPr lang="en-US" sz="1050" b="1" dirty="0">
                <a:solidFill>
                  <a:schemeClr val="tx1"/>
                </a:solidFill>
              </a:rPr>
              <a:t>rising labor costs</a:t>
            </a:r>
            <a:r>
              <a:rPr lang="en-US" sz="1050" dirty="0">
                <a:solidFill>
                  <a:schemeClr val="tx1"/>
                </a:solidFill>
              </a:rPr>
              <a:t>, and </a:t>
            </a:r>
            <a:r>
              <a:rPr lang="en-US" sz="1050" b="1" dirty="0">
                <a:solidFill>
                  <a:schemeClr val="tx1"/>
                </a:solidFill>
              </a:rPr>
              <a:t>pollution</a:t>
            </a:r>
            <a:r>
              <a:rPr lang="en-US" sz="1050" dirty="0">
                <a:solidFill>
                  <a:schemeClr val="tx1"/>
                </a:solidFill>
              </a:rPr>
              <a:t>.</a:t>
            </a:r>
          </a:p>
          <a:p>
            <a:pPr>
              <a:spcBef>
                <a:spcPts val="600"/>
              </a:spcBef>
            </a:pPr>
            <a:r>
              <a:rPr lang="en-US" sz="1050" dirty="0">
                <a:solidFill>
                  <a:schemeClr val="tx1"/>
                </a:solidFill>
              </a:rPr>
              <a:t>Energy bases that combine wind and solar arrays in areas with low populations are excellent learning projects.</a:t>
            </a:r>
          </a:p>
          <a:p>
            <a:pPr>
              <a:spcBef>
                <a:spcPts val="600"/>
              </a:spcBef>
            </a:pPr>
            <a:r>
              <a:rPr lang="en-US" sz="1050" b="1" dirty="0">
                <a:solidFill>
                  <a:schemeClr val="tx1"/>
                </a:solidFill>
              </a:rPr>
              <a:t>Utility SOEs </a:t>
            </a:r>
            <a:r>
              <a:rPr lang="en-US" sz="1050" dirty="0">
                <a:solidFill>
                  <a:schemeClr val="tx1"/>
                </a:solidFill>
              </a:rPr>
              <a:t>pushed to </a:t>
            </a:r>
            <a:r>
              <a:rPr lang="en-US" sz="1050" b="1" dirty="0">
                <a:solidFill>
                  <a:schemeClr val="tx1"/>
                </a:solidFill>
              </a:rPr>
              <a:t>learn by doing</a:t>
            </a:r>
            <a:r>
              <a:rPr lang="en-US" sz="1050" dirty="0">
                <a:solidFill>
                  <a:schemeClr val="tx1"/>
                </a:solidFill>
              </a:rPr>
              <a:t>, often politically backed to stomach </a:t>
            </a:r>
            <a:r>
              <a:rPr lang="en-US" sz="1050" b="1" dirty="0">
                <a:solidFill>
                  <a:schemeClr val="tx1"/>
                </a:solidFill>
              </a:rPr>
              <a:t>upfront CAPEX costs through easy access to debt financing</a:t>
            </a:r>
            <a:endParaRPr lang="en-US" sz="1050" dirty="0">
              <a:solidFill>
                <a:schemeClr val="tx1"/>
              </a:solidFill>
            </a:endParaRPr>
          </a:p>
          <a:p>
            <a:pPr>
              <a:spcBef>
                <a:spcPts val="600"/>
              </a:spcBef>
            </a:pPr>
            <a:r>
              <a:rPr lang="en-US" sz="1050" dirty="0">
                <a:solidFill>
                  <a:schemeClr val="tx1"/>
                </a:solidFill>
              </a:rPr>
              <a:t>Strategy was looking </a:t>
            </a:r>
            <a:r>
              <a:rPr lang="en-US" sz="1050" b="1" dirty="0">
                <a:solidFill>
                  <a:schemeClr val="tx1"/>
                </a:solidFill>
              </a:rPr>
              <a:t>up the supply chain</a:t>
            </a:r>
            <a:r>
              <a:rPr lang="en-US" sz="1050" dirty="0">
                <a:solidFill>
                  <a:schemeClr val="tx1"/>
                </a:solidFill>
              </a:rPr>
              <a:t>, all the way to </a:t>
            </a:r>
            <a:r>
              <a:rPr lang="en-US" sz="1050" b="1" dirty="0">
                <a:solidFill>
                  <a:schemeClr val="tx1"/>
                </a:solidFill>
              </a:rPr>
              <a:t>mining</a:t>
            </a:r>
            <a:r>
              <a:rPr lang="en-US" sz="1050" dirty="0">
                <a:solidFill>
                  <a:schemeClr val="tx1"/>
                </a:solidFill>
              </a:rPr>
              <a:t> and </a:t>
            </a:r>
            <a:r>
              <a:rPr lang="en-US" sz="1050" b="1" dirty="0">
                <a:solidFill>
                  <a:schemeClr val="tx1"/>
                </a:solidFill>
              </a:rPr>
              <a:t>processing</a:t>
            </a:r>
            <a:r>
              <a:rPr lang="en-US" sz="1050" dirty="0">
                <a:solidFill>
                  <a:schemeClr val="tx1"/>
                </a:solidFill>
              </a:rPr>
              <a:t> of the rare earth and strategic minerals.</a:t>
            </a:r>
          </a:p>
          <a:p>
            <a:pPr marL="0" indent="0">
              <a:spcBef>
                <a:spcPts val="600"/>
              </a:spcBef>
              <a:buNone/>
            </a:pPr>
            <a:endParaRPr lang="en-US" sz="1100" dirty="0"/>
          </a:p>
        </p:txBody>
      </p:sp>
      <p:graphicFrame>
        <p:nvGraphicFramePr>
          <p:cNvPr id="30" name="Table 29">
            <a:extLst>
              <a:ext uri="{FF2B5EF4-FFF2-40B4-BE49-F238E27FC236}">
                <a16:creationId xmlns:a16="http://schemas.microsoft.com/office/drawing/2014/main" id="{7ED9A3F7-A20B-4A78-4061-3C7F0BFE5FF3}"/>
              </a:ext>
            </a:extLst>
          </p:cNvPr>
          <p:cNvGraphicFramePr>
            <a:graphicFrameLocks noGrp="1"/>
          </p:cNvGraphicFramePr>
          <p:nvPr>
            <p:extLst>
              <p:ext uri="{D42A27DB-BD31-4B8C-83A1-F6EECF244321}">
                <p14:modId xmlns:p14="http://schemas.microsoft.com/office/powerpoint/2010/main" val="1247514091"/>
              </p:ext>
            </p:extLst>
          </p:nvPr>
        </p:nvGraphicFramePr>
        <p:xfrm>
          <a:off x="329184" y="1554481"/>
          <a:ext cx="8047036" cy="1660758"/>
        </p:xfrm>
        <a:graphic>
          <a:graphicData uri="http://schemas.openxmlformats.org/drawingml/2006/table">
            <a:tbl>
              <a:tblPr firstRow="1" bandRow="1">
                <a:tableStyleId>{B301B821-A1FF-4177-AEE7-76D212191A09}</a:tableStyleId>
              </a:tblPr>
              <a:tblGrid>
                <a:gridCol w="2011759">
                  <a:extLst>
                    <a:ext uri="{9D8B030D-6E8A-4147-A177-3AD203B41FA5}">
                      <a16:colId xmlns:a16="http://schemas.microsoft.com/office/drawing/2014/main" val="1771642302"/>
                    </a:ext>
                  </a:extLst>
                </a:gridCol>
                <a:gridCol w="2011759">
                  <a:extLst>
                    <a:ext uri="{9D8B030D-6E8A-4147-A177-3AD203B41FA5}">
                      <a16:colId xmlns:a16="http://schemas.microsoft.com/office/drawing/2014/main" val="615658777"/>
                    </a:ext>
                  </a:extLst>
                </a:gridCol>
                <a:gridCol w="2011759">
                  <a:extLst>
                    <a:ext uri="{9D8B030D-6E8A-4147-A177-3AD203B41FA5}">
                      <a16:colId xmlns:a16="http://schemas.microsoft.com/office/drawing/2014/main" val="731527029"/>
                    </a:ext>
                  </a:extLst>
                </a:gridCol>
                <a:gridCol w="2011759">
                  <a:extLst>
                    <a:ext uri="{9D8B030D-6E8A-4147-A177-3AD203B41FA5}">
                      <a16:colId xmlns:a16="http://schemas.microsoft.com/office/drawing/2014/main" val="1349277356"/>
                    </a:ext>
                  </a:extLst>
                </a:gridCol>
              </a:tblGrid>
              <a:tr h="251058">
                <a:tc>
                  <a:txBody>
                    <a:bodyPr/>
                    <a:lstStyle/>
                    <a:p>
                      <a:pPr marL="0" indent="0" algn="ctr">
                        <a:buNone/>
                      </a:pPr>
                      <a:r>
                        <a:rPr lang="en-US" sz="1200" dirty="0"/>
                        <a:t>11</a:t>
                      </a:r>
                      <a:r>
                        <a:rPr lang="en-US" sz="1200" baseline="30000" dirty="0"/>
                        <a:t>th</a:t>
                      </a:r>
                      <a:r>
                        <a:rPr lang="en-US" sz="1200" baseline="0" dirty="0"/>
                        <a:t> FYP (</a:t>
                      </a:r>
                      <a:r>
                        <a:rPr lang="en-US" sz="1200" dirty="0"/>
                        <a:t>2006)</a:t>
                      </a:r>
                      <a:endParaRPr lang="en-US" sz="1200" dirty="0">
                        <a:latin typeface="+mn-lt"/>
                      </a:endParaRPr>
                    </a:p>
                  </a:txBody>
                  <a:tcPr marT="0" anchor="ctr"/>
                </a:tc>
                <a:tc>
                  <a:txBody>
                    <a:bodyPr/>
                    <a:lstStyle/>
                    <a:p>
                      <a:pPr marL="0" indent="0" algn="ctr">
                        <a:buNone/>
                      </a:pPr>
                      <a:r>
                        <a:rPr lang="en-US" sz="1200" dirty="0"/>
                        <a:t>12</a:t>
                      </a:r>
                      <a:r>
                        <a:rPr lang="en-US" sz="1200" baseline="30000" dirty="0"/>
                        <a:t>th</a:t>
                      </a:r>
                      <a:r>
                        <a:rPr lang="en-US" sz="1200" dirty="0"/>
                        <a:t> FYP (2011)</a:t>
                      </a:r>
                      <a:endParaRPr lang="en-US" sz="1200" dirty="0">
                        <a:latin typeface="+mn-lt"/>
                      </a:endParaRPr>
                    </a:p>
                  </a:txBody>
                  <a:tcPr marT="0" anchor="ctr"/>
                </a:tc>
                <a:tc>
                  <a:txBody>
                    <a:bodyPr/>
                    <a:lstStyle/>
                    <a:p>
                      <a:pPr marL="0" indent="0" algn="ctr">
                        <a:buNone/>
                      </a:pPr>
                      <a:r>
                        <a:rPr lang="en-US" sz="1200" dirty="0"/>
                        <a:t>13</a:t>
                      </a:r>
                      <a:r>
                        <a:rPr lang="en-US" sz="1200" baseline="30000" dirty="0"/>
                        <a:t>th</a:t>
                      </a:r>
                      <a:r>
                        <a:rPr lang="en-US" sz="1200" dirty="0"/>
                        <a:t> FYP (2016)</a:t>
                      </a:r>
                      <a:endParaRPr lang="en-US" sz="1200" dirty="0">
                        <a:latin typeface="+mn-lt"/>
                      </a:endParaRPr>
                    </a:p>
                  </a:txBody>
                  <a:tcPr marT="0" anchor="ctr"/>
                </a:tc>
                <a:tc>
                  <a:txBody>
                    <a:bodyPr/>
                    <a:lstStyle/>
                    <a:p>
                      <a:pPr marL="0" indent="0" algn="ctr">
                        <a:buNone/>
                      </a:pPr>
                      <a:r>
                        <a:rPr lang="en-US" sz="1200" dirty="0">
                          <a:latin typeface="+mn-lt"/>
                        </a:rPr>
                        <a:t>14</a:t>
                      </a:r>
                      <a:r>
                        <a:rPr lang="en-US" sz="1200" baseline="30000" dirty="0">
                          <a:latin typeface="+mn-lt"/>
                        </a:rPr>
                        <a:t>th</a:t>
                      </a:r>
                      <a:r>
                        <a:rPr lang="en-US" sz="1200" dirty="0">
                          <a:latin typeface="+mn-lt"/>
                        </a:rPr>
                        <a:t> FYP (2021)</a:t>
                      </a:r>
                    </a:p>
                  </a:txBody>
                  <a:tcPr marT="0" anchor="ctr"/>
                </a:tc>
                <a:extLst>
                  <a:ext uri="{0D108BD9-81ED-4DB2-BD59-A6C34878D82A}">
                    <a16:rowId xmlns:a16="http://schemas.microsoft.com/office/drawing/2014/main" val="4133558732"/>
                  </a:ext>
                </a:extLst>
              </a:tr>
              <a:tr h="1398036">
                <a:tc>
                  <a:txBody>
                    <a:bodyPr/>
                    <a:lstStyle/>
                    <a:p>
                      <a:pPr marL="177800" lvl="0" indent="-177800">
                        <a:spcBef>
                          <a:spcPts val="150"/>
                        </a:spcBef>
                        <a:spcAft>
                          <a:spcPts val="100"/>
                        </a:spcAft>
                      </a:pPr>
                      <a:r>
                        <a:rPr lang="en-US" altLang="zh-CN" sz="900" b="1" i="0">
                          <a:solidFill>
                            <a:schemeClr val="tx1"/>
                          </a:solidFill>
                          <a:effectLst/>
                          <a:latin typeface="Arial" panose="020B0604020202020204" pitchFamily="34" charset="0"/>
                          <a:ea typeface="宋体" panose="02010600030101010101" pitchFamily="2" charset="-122"/>
                          <a:cs typeface="Arial" panose="020B0604020202020204" pitchFamily="34" charset="0"/>
                        </a:rPr>
                        <a:t>Electrification</a:t>
                      </a:r>
                      <a:r>
                        <a:rPr lang="en-US" altLang="zh-CN" sz="900" b="0" i="0">
                          <a:solidFill>
                            <a:schemeClr val="tx1"/>
                          </a:solidFill>
                          <a:effectLst/>
                          <a:latin typeface="Arial" panose="020B0604020202020204" pitchFamily="34" charset="0"/>
                          <a:ea typeface="宋体" panose="02010600030101010101" pitchFamily="2" charset="-122"/>
                          <a:cs typeface="Arial" panose="020B0604020202020204" pitchFamily="34" charset="0"/>
                        </a:rPr>
                        <a:t> through (1) cleaner coal, (2) larger plants, (3) new hydro, (4) nuclear, and (5) grid capacity and west-east transportation corridors</a:t>
                      </a:r>
                      <a:endParaRPr lang="en-US" altLang="zh-CN" sz="900" b="0">
                        <a:solidFill>
                          <a:schemeClr val="tx1"/>
                        </a:solidFill>
                        <a:latin typeface="Arial" panose="020B0604020202020204" pitchFamily="34" charset="0"/>
                        <a:cs typeface="Arial" panose="020B0604020202020204" pitchFamily="34" charset="0"/>
                      </a:endParaRPr>
                    </a:p>
                    <a:p>
                      <a:pPr marL="177800" lvl="0" indent="-177800">
                        <a:spcBef>
                          <a:spcPts val="150"/>
                        </a:spcBef>
                        <a:spcAft>
                          <a:spcPts val="100"/>
                        </a:spcAft>
                      </a:pPr>
                      <a:r>
                        <a:rPr lang="en-US" altLang="zh-CN" sz="900" b="1" i="0">
                          <a:solidFill>
                            <a:schemeClr val="tx1"/>
                          </a:solidFill>
                          <a:effectLst/>
                          <a:latin typeface="Arial" panose="020B0604020202020204" pitchFamily="34" charset="0"/>
                          <a:ea typeface="宋体" panose="02010600030101010101" pitchFamily="2" charset="-122"/>
                          <a:cs typeface="Arial" panose="020B0604020202020204" pitchFamily="34" charset="0"/>
                        </a:rPr>
                        <a:t>Rapid expansion into renewables </a:t>
                      </a:r>
                      <a:r>
                        <a:rPr lang="en-US" altLang="zh-CN" sz="900" b="0" i="0">
                          <a:solidFill>
                            <a:schemeClr val="tx1"/>
                          </a:solidFill>
                          <a:effectLst/>
                          <a:latin typeface="Arial" panose="020B0604020202020204" pitchFamily="34" charset="0"/>
                          <a:ea typeface="宋体" panose="02010600030101010101" pitchFamily="2" charset="-122"/>
                          <a:cs typeface="Arial" panose="020B0604020202020204" pitchFamily="34" charset="0"/>
                        </a:rPr>
                        <a:t>through financial incentives, for the first time making solar a priority</a:t>
                      </a:r>
                    </a:p>
                  </a:txBody>
                  <a:tcPr marT="91440"/>
                </a:tc>
                <a:tc>
                  <a:txBody>
                    <a:bodyPr/>
                    <a:lstStyle/>
                    <a:p>
                      <a:pPr marL="177800" lvl="0" indent="-177800">
                        <a:spcBef>
                          <a:spcPts val="150"/>
                        </a:spcBef>
                        <a:spcAft>
                          <a:spcPts val="100"/>
                        </a:spcAft>
                      </a:pPr>
                      <a:r>
                        <a:rPr lang="en-US" altLang="zh-CN" sz="900" b="0">
                          <a:solidFill>
                            <a:schemeClr val="tx1"/>
                          </a:solidFill>
                          <a:latin typeface="Arial" panose="020B0604020202020204" pitchFamily="34" charset="0"/>
                          <a:cs typeface="Arial" panose="020B0604020202020204" pitchFamily="34" charset="0"/>
                        </a:rPr>
                        <a:t>Solar again in focus (both </a:t>
                      </a:r>
                      <a:r>
                        <a:rPr lang="en-US" altLang="zh-CN" sz="900" b="1">
                          <a:solidFill>
                            <a:schemeClr val="tx1"/>
                          </a:solidFill>
                          <a:latin typeface="Arial" panose="020B0604020202020204" pitchFamily="34" charset="0"/>
                          <a:cs typeface="Arial" panose="020B0604020202020204" pitchFamily="34" charset="0"/>
                        </a:rPr>
                        <a:t>PV and CSP</a:t>
                      </a:r>
                      <a:r>
                        <a:rPr lang="en-US" altLang="zh-CN" sz="900" b="0">
                          <a:solidFill>
                            <a:schemeClr val="tx1"/>
                          </a:solidFill>
                          <a:latin typeface="Arial" panose="020B0604020202020204" pitchFamily="34" charset="0"/>
                          <a:cs typeface="Arial" panose="020B0604020202020204" pitchFamily="34" charset="0"/>
                        </a:rPr>
                        <a:t>); need for more detailed guidance on </a:t>
                      </a:r>
                      <a:r>
                        <a:rPr lang="en-US" altLang="zh-CN" sz="900" b="1">
                          <a:solidFill>
                            <a:schemeClr val="tx1"/>
                          </a:solidFill>
                          <a:latin typeface="Arial" panose="020B0604020202020204" pitchFamily="34" charset="0"/>
                          <a:cs typeface="Arial" panose="020B0604020202020204" pitchFamily="34" charset="0"/>
                        </a:rPr>
                        <a:t>materials innovation </a:t>
                      </a:r>
                      <a:r>
                        <a:rPr lang="en-US" altLang="zh-CN" sz="900" b="0">
                          <a:solidFill>
                            <a:schemeClr val="tx1"/>
                          </a:solidFill>
                          <a:latin typeface="Arial" panose="020B0604020202020204" pitchFamily="34" charset="0"/>
                          <a:cs typeface="Arial" panose="020B0604020202020204" pitchFamily="34" charset="0"/>
                        </a:rPr>
                        <a:t>and </a:t>
                      </a:r>
                      <a:r>
                        <a:rPr lang="en-US" altLang="zh-CN" sz="900" b="1">
                          <a:solidFill>
                            <a:schemeClr val="tx1"/>
                          </a:solidFill>
                          <a:latin typeface="Arial" panose="020B0604020202020204" pitchFamily="34" charset="0"/>
                          <a:cs typeface="Arial" panose="020B0604020202020204" pitchFamily="34" charset="0"/>
                        </a:rPr>
                        <a:t>electric vehicles </a:t>
                      </a:r>
                      <a:r>
                        <a:rPr lang="en-US" altLang="zh-CN" sz="900" b="0">
                          <a:solidFill>
                            <a:schemeClr val="tx1"/>
                          </a:solidFill>
                          <a:latin typeface="Arial" panose="020B0604020202020204" pitchFamily="34" charset="0"/>
                          <a:cs typeface="Arial" panose="020B0604020202020204" pitchFamily="34" charset="0"/>
                        </a:rPr>
                        <a:t>and </a:t>
                      </a:r>
                      <a:r>
                        <a:rPr lang="en-US" altLang="zh-CN" sz="900" b="1">
                          <a:solidFill>
                            <a:schemeClr val="tx1"/>
                          </a:solidFill>
                          <a:latin typeface="Arial" panose="020B0604020202020204" pitchFamily="34" charset="0"/>
                          <a:cs typeface="Arial" panose="020B0604020202020204" pitchFamily="34" charset="0"/>
                        </a:rPr>
                        <a:t>plug-in hybrid electric vehicles as strategic sectors</a:t>
                      </a:r>
                      <a:r>
                        <a:rPr lang="zh-CN" altLang="en-US" sz="900" b="1">
                          <a:solidFill>
                            <a:schemeClr val="tx1"/>
                          </a:solidFill>
                          <a:latin typeface="Arial" panose="020B0604020202020204" pitchFamily="34" charset="0"/>
                          <a:cs typeface="Arial" panose="020B0604020202020204" pitchFamily="34" charset="0"/>
                        </a:rPr>
                        <a:t> </a:t>
                      </a:r>
                      <a:endParaRPr lang="en-US" altLang="zh-CN" sz="900" b="1">
                        <a:solidFill>
                          <a:schemeClr val="tx1"/>
                        </a:solidFill>
                        <a:latin typeface="Arial" panose="020B0604020202020204" pitchFamily="34" charset="0"/>
                        <a:cs typeface="Arial" panose="020B0604020202020204" pitchFamily="34" charset="0"/>
                      </a:endParaRPr>
                    </a:p>
                  </a:txBody>
                  <a:tcPr marT="91440"/>
                </a:tc>
                <a:tc>
                  <a:txBody>
                    <a:bodyPr/>
                    <a:lstStyle/>
                    <a:p>
                      <a:pPr marL="177800" lvl="0" indent="-177800">
                        <a:spcBef>
                          <a:spcPts val="150"/>
                        </a:spcBef>
                        <a:spcAft>
                          <a:spcPts val="100"/>
                        </a:spcAft>
                      </a:pPr>
                      <a:r>
                        <a:rPr lang="en-US" altLang="zh-CN" sz="900" b="0">
                          <a:solidFill>
                            <a:schemeClr val="tx1"/>
                          </a:solidFill>
                          <a:latin typeface="Arial" panose="020B0604020202020204" pitchFamily="34" charset="0"/>
                          <a:cs typeface="Arial" panose="020B0604020202020204" pitchFamily="34" charset="0"/>
                        </a:rPr>
                        <a:t>“Energy </a:t>
                      </a:r>
                      <a:r>
                        <a:rPr lang="en-US" altLang="zh-CN" sz="900" b="1">
                          <a:solidFill>
                            <a:schemeClr val="tx1"/>
                          </a:solidFill>
                          <a:latin typeface="Arial" panose="020B0604020202020204" pitchFamily="34" charset="0"/>
                          <a:cs typeface="Arial" panose="020B0604020202020204" pitchFamily="34" charset="0"/>
                        </a:rPr>
                        <a:t>revolution</a:t>
                      </a:r>
                      <a:r>
                        <a:rPr lang="en-US" altLang="zh-CN" sz="900" b="0">
                          <a:solidFill>
                            <a:schemeClr val="tx1"/>
                          </a:solidFill>
                          <a:latin typeface="Arial" panose="020B0604020202020204" pitchFamily="34" charset="0"/>
                          <a:cs typeface="Arial" panose="020B0604020202020204" pitchFamily="34" charset="0"/>
                        </a:rPr>
                        <a:t> that builds a clean, low-carbon, safe, efficient, modern energy system” through improved </a:t>
                      </a:r>
                      <a:r>
                        <a:rPr lang="en-US" altLang="zh-CN" sz="900" b="1">
                          <a:solidFill>
                            <a:schemeClr val="tx1"/>
                          </a:solidFill>
                          <a:latin typeface="Arial" panose="020B0604020202020204" pitchFamily="34" charset="0"/>
                          <a:cs typeface="Arial" panose="020B0604020202020204" pitchFamily="34" charset="0"/>
                        </a:rPr>
                        <a:t>supply-side support</a:t>
                      </a:r>
                      <a:endParaRPr lang="en-US" altLang="zh-CN" sz="900" b="0">
                        <a:solidFill>
                          <a:schemeClr val="tx1"/>
                        </a:solidFill>
                        <a:latin typeface="Arial" panose="020B0604020202020204" pitchFamily="34" charset="0"/>
                        <a:cs typeface="Arial" panose="020B0604020202020204" pitchFamily="34" charset="0"/>
                      </a:endParaRPr>
                    </a:p>
                    <a:p>
                      <a:pPr marL="177800" lvl="0" indent="-177800">
                        <a:spcBef>
                          <a:spcPts val="150"/>
                        </a:spcBef>
                        <a:spcAft>
                          <a:spcPts val="100"/>
                        </a:spcAft>
                      </a:pPr>
                      <a:r>
                        <a:rPr lang="en-US" altLang="zh-CN" sz="900" b="0">
                          <a:solidFill>
                            <a:schemeClr val="tx1"/>
                          </a:solidFill>
                          <a:latin typeface="Arial" panose="020B0604020202020204" pitchFamily="34" charset="0"/>
                          <a:cs typeface="Arial" panose="020B0604020202020204" pitchFamily="34" charset="0"/>
                        </a:rPr>
                        <a:t>Building comprehensive </a:t>
                      </a:r>
                      <a:r>
                        <a:rPr lang="en-US" altLang="zh-CN" sz="900" b="1">
                          <a:solidFill>
                            <a:schemeClr val="tx1"/>
                          </a:solidFill>
                          <a:latin typeface="Arial" panose="020B0604020202020204" pitchFamily="34" charset="0"/>
                          <a:cs typeface="Arial" panose="020B0604020202020204" pitchFamily="34" charset="0"/>
                        </a:rPr>
                        <a:t>energy “bases”</a:t>
                      </a:r>
                      <a:r>
                        <a:rPr lang="en-US" altLang="zh-CN" sz="900" b="0">
                          <a:solidFill>
                            <a:schemeClr val="tx1"/>
                          </a:solidFill>
                          <a:latin typeface="Arial" panose="020B0604020202020204" pitchFamily="34" charset="0"/>
                          <a:cs typeface="Arial" panose="020B0604020202020204" pitchFamily="34" charset="0"/>
                        </a:rPr>
                        <a:t> and pushing for </a:t>
                      </a:r>
                      <a:r>
                        <a:rPr lang="en-US" altLang="zh-CN" sz="900" b="1">
                          <a:solidFill>
                            <a:schemeClr val="tx1"/>
                          </a:solidFill>
                          <a:latin typeface="Arial" panose="020B0604020202020204" pitchFamily="34" charset="0"/>
                          <a:cs typeface="Arial" panose="020B0604020202020204" pitchFamily="34" charset="0"/>
                        </a:rPr>
                        <a:t>smart “management systems”</a:t>
                      </a:r>
                      <a:r>
                        <a:rPr lang="en-US" altLang="zh-CN" sz="900" b="0">
                          <a:solidFill>
                            <a:schemeClr val="tx1"/>
                          </a:solidFill>
                          <a:latin typeface="Arial" panose="020B0604020202020204" pitchFamily="34" charset="0"/>
                          <a:cs typeface="Arial" panose="020B0604020202020204" pitchFamily="34" charset="0"/>
                        </a:rPr>
                        <a:t> on the demand side that interacts with </a:t>
                      </a:r>
                      <a:r>
                        <a:rPr lang="en-US" altLang="zh-CN" sz="900" b="1">
                          <a:solidFill>
                            <a:schemeClr val="tx1"/>
                          </a:solidFill>
                          <a:latin typeface="Arial" panose="020B0604020202020204" pitchFamily="34" charset="0"/>
                          <a:cs typeface="Arial" panose="020B0604020202020204" pitchFamily="34" charset="0"/>
                        </a:rPr>
                        <a:t>traffic net and internet</a:t>
                      </a:r>
                      <a:endParaRPr lang="en-US" altLang="zh-CN" sz="900" b="0">
                        <a:solidFill>
                          <a:schemeClr val="tx1"/>
                        </a:solidFill>
                        <a:latin typeface="Arial" panose="020B0604020202020204" pitchFamily="34" charset="0"/>
                        <a:cs typeface="Arial" panose="020B0604020202020204" pitchFamily="34" charset="0"/>
                      </a:endParaRPr>
                    </a:p>
                  </a:txBody>
                  <a:tcPr marT="91440"/>
                </a:tc>
                <a:tc>
                  <a:txBody>
                    <a:bodyPr/>
                    <a:lstStyle/>
                    <a:p>
                      <a:pPr marL="177800" lvl="0" indent="-177800">
                        <a:spcBef>
                          <a:spcPts val="150"/>
                        </a:spcBef>
                        <a:spcAft>
                          <a:spcPts val="100"/>
                        </a:spcAft>
                      </a:pPr>
                      <a:r>
                        <a:rPr lang="en-US" altLang="zh-CN" sz="900" b="0" dirty="0">
                          <a:solidFill>
                            <a:schemeClr val="tx1"/>
                          </a:solidFill>
                          <a:latin typeface="Arial" panose="020B0604020202020204" pitchFamily="34" charset="0"/>
                          <a:cs typeface="Arial" panose="020B0604020202020204" pitchFamily="34" charset="0"/>
                        </a:rPr>
                        <a:t>A </a:t>
                      </a:r>
                      <a:r>
                        <a:rPr lang="en-US" altLang="zh-CN" sz="900" b="1" dirty="0">
                          <a:solidFill>
                            <a:schemeClr val="tx1"/>
                          </a:solidFill>
                          <a:latin typeface="Arial" panose="020B0604020202020204" pitchFamily="34" charset="0"/>
                          <a:cs typeface="Arial" panose="020B0604020202020204" pitchFamily="34" charset="0"/>
                        </a:rPr>
                        <a:t>“great push”</a:t>
                      </a:r>
                      <a:r>
                        <a:rPr lang="en-US" altLang="zh-CN" sz="900" b="0" dirty="0">
                          <a:solidFill>
                            <a:schemeClr val="tx1"/>
                          </a:solidFill>
                          <a:latin typeface="Arial" panose="020B0604020202020204" pitchFamily="34" charset="0"/>
                          <a:cs typeface="Arial" panose="020B0604020202020204" pitchFamily="34" charset="0"/>
                        </a:rPr>
                        <a:t> for wind and solar, acceleration in distributing across east and central China</a:t>
                      </a:r>
                    </a:p>
                    <a:p>
                      <a:pPr marL="177800" lvl="0" indent="-177800">
                        <a:spcBef>
                          <a:spcPts val="150"/>
                        </a:spcBef>
                        <a:spcAft>
                          <a:spcPts val="100"/>
                        </a:spcAft>
                      </a:pPr>
                      <a:r>
                        <a:rPr lang="en-US" altLang="zh-CN" sz="900" b="0" dirty="0">
                          <a:solidFill>
                            <a:schemeClr val="tx1"/>
                          </a:solidFill>
                          <a:latin typeface="Arial" panose="020B0604020202020204" pitchFamily="34" charset="0"/>
                          <a:cs typeface="Arial" panose="020B0604020202020204" pitchFamily="34" charset="0"/>
                        </a:rPr>
                        <a:t>First target of 20% energy demand from renewables; still a </a:t>
                      </a:r>
                      <a:r>
                        <a:rPr lang="en-US" altLang="zh-CN" sz="900" b="1" dirty="0">
                          <a:solidFill>
                            <a:schemeClr val="tx1"/>
                          </a:solidFill>
                          <a:latin typeface="Arial" panose="020B0604020202020204" pitchFamily="34" charset="0"/>
                          <a:cs typeface="Arial" panose="020B0604020202020204" pitchFamily="34" charset="0"/>
                        </a:rPr>
                        <a:t>heavy focus on coal</a:t>
                      </a:r>
                      <a:r>
                        <a:rPr lang="en-US" altLang="zh-CN" sz="900" b="0" dirty="0">
                          <a:solidFill>
                            <a:schemeClr val="tx1"/>
                          </a:solidFill>
                          <a:latin typeface="Arial" panose="020B0604020202020204" pitchFamily="34" charset="0"/>
                          <a:cs typeface="Arial" panose="020B0604020202020204" pitchFamily="34" charset="0"/>
                        </a:rPr>
                        <a:t> for stability and security but willing to push to replace with </a:t>
                      </a:r>
                      <a:r>
                        <a:rPr lang="en-US" altLang="zh-CN" sz="900" b="1" dirty="0">
                          <a:solidFill>
                            <a:schemeClr val="tx1"/>
                          </a:solidFill>
                          <a:latin typeface="Arial" panose="020B0604020202020204" pitchFamily="34" charset="0"/>
                          <a:cs typeface="Arial" panose="020B0604020202020204" pitchFamily="34" charset="0"/>
                        </a:rPr>
                        <a:t>electrification</a:t>
                      </a:r>
                      <a:endParaRPr lang="en-US" altLang="zh-CN" sz="900" b="0" dirty="0">
                        <a:solidFill>
                          <a:schemeClr val="tx1"/>
                        </a:solidFill>
                        <a:latin typeface="Arial" panose="020B0604020202020204" pitchFamily="34" charset="0"/>
                        <a:cs typeface="Arial" panose="020B0604020202020204" pitchFamily="34" charset="0"/>
                      </a:endParaRPr>
                    </a:p>
                  </a:txBody>
                  <a:tcPr marT="91440"/>
                </a:tc>
                <a:extLst>
                  <a:ext uri="{0D108BD9-81ED-4DB2-BD59-A6C34878D82A}">
                    <a16:rowId xmlns:a16="http://schemas.microsoft.com/office/drawing/2014/main" val="3773368724"/>
                  </a:ext>
                </a:extLst>
              </a:tr>
            </a:tbl>
          </a:graphicData>
        </a:graphic>
      </p:graphicFrame>
      <p:cxnSp>
        <p:nvCxnSpPr>
          <p:cNvPr id="260" name="Straight Connector 259">
            <a:extLst>
              <a:ext uri="{FF2B5EF4-FFF2-40B4-BE49-F238E27FC236}">
                <a16:creationId xmlns:a16="http://schemas.microsoft.com/office/drawing/2014/main" id="{7C672B9B-8302-8FEC-907F-A512D33D505D}"/>
              </a:ext>
            </a:extLst>
          </p:cNvPr>
          <p:cNvCxnSpPr/>
          <p:nvPr>
            <p:custDataLst>
              <p:tags r:id="rId4"/>
            </p:custDataLst>
          </p:nvPr>
        </p:nvCxnSpPr>
        <p:spPr bwMode="auto">
          <a:xfrm>
            <a:off x="3414713" y="4013200"/>
            <a:ext cx="7938"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FEC3D951-06B7-33BA-6981-8DC2D385856F}"/>
              </a:ext>
            </a:extLst>
          </p:cNvPr>
          <p:cNvCxnSpPr/>
          <p:nvPr>
            <p:custDataLst>
              <p:tags r:id="rId5"/>
            </p:custDataLst>
          </p:nvPr>
        </p:nvCxnSpPr>
        <p:spPr bwMode="auto">
          <a:xfrm>
            <a:off x="3656013" y="4013200"/>
            <a:ext cx="992188"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62" name="Straight Connector 261">
            <a:extLst>
              <a:ext uri="{FF2B5EF4-FFF2-40B4-BE49-F238E27FC236}">
                <a16:creationId xmlns:a16="http://schemas.microsoft.com/office/drawing/2014/main" id="{59679A7A-EA36-1A31-3CC1-BA99012B27A0}"/>
              </a:ext>
            </a:extLst>
          </p:cNvPr>
          <p:cNvCxnSpPr/>
          <p:nvPr>
            <p:custDataLst>
              <p:tags r:id="rId6"/>
            </p:custDataLst>
          </p:nvPr>
        </p:nvCxnSpPr>
        <p:spPr bwMode="auto">
          <a:xfrm>
            <a:off x="3414713" y="4471988"/>
            <a:ext cx="1233488" cy="76200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63" name="Straight Connector 262">
            <a:extLst>
              <a:ext uri="{FF2B5EF4-FFF2-40B4-BE49-F238E27FC236}">
                <a16:creationId xmlns:a16="http://schemas.microsoft.com/office/drawing/2014/main" id="{D096195C-9837-693B-E324-AA80B87FC129}"/>
              </a:ext>
            </a:extLst>
          </p:cNvPr>
          <p:cNvCxnSpPr/>
          <p:nvPr>
            <p:custDataLst>
              <p:tags r:id="rId7"/>
            </p:custDataLst>
          </p:nvPr>
        </p:nvCxnSpPr>
        <p:spPr bwMode="auto">
          <a:xfrm>
            <a:off x="3414713" y="3986213"/>
            <a:ext cx="7938"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64" name="Straight Connector 263">
            <a:extLst>
              <a:ext uri="{FF2B5EF4-FFF2-40B4-BE49-F238E27FC236}">
                <a16:creationId xmlns:a16="http://schemas.microsoft.com/office/drawing/2014/main" id="{15D2E721-C44C-85D4-C5DD-2290A80A2918}"/>
              </a:ext>
            </a:extLst>
          </p:cNvPr>
          <p:cNvCxnSpPr>
            <a:cxnSpLocks/>
          </p:cNvCxnSpPr>
          <p:nvPr>
            <p:custDataLst>
              <p:tags r:id="rId8"/>
            </p:custDataLst>
          </p:nvPr>
        </p:nvCxnSpPr>
        <p:spPr bwMode="auto">
          <a:xfrm flipV="1">
            <a:off x="3656013" y="3973513"/>
            <a:ext cx="992188" cy="9525"/>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65" name="Straight Connector 264">
            <a:extLst>
              <a:ext uri="{FF2B5EF4-FFF2-40B4-BE49-F238E27FC236}">
                <a16:creationId xmlns:a16="http://schemas.microsoft.com/office/drawing/2014/main" id="{B478F210-164E-0A72-3A16-8461260DFA41}"/>
              </a:ext>
            </a:extLst>
          </p:cNvPr>
          <p:cNvCxnSpPr/>
          <p:nvPr>
            <p:custDataLst>
              <p:tags r:id="rId9"/>
            </p:custDataLst>
          </p:nvPr>
        </p:nvCxnSpPr>
        <p:spPr bwMode="auto">
          <a:xfrm>
            <a:off x="3414713" y="3973513"/>
            <a:ext cx="7938" cy="1588"/>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66" name="Straight Connector 265">
            <a:extLst>
              <a:ext uri="{FF2B5EF4-FFF2-40B4-BE49-F238E27FC236}">
                <a16:creationId xmlns:a16="http://schemas.microsoft.com/office/drawing/2014/main" id="{1DBCB970-5822-B677-BC0C-F559877CF98F}"/>
              </a:ext>
            </a:extLst>
          </p:cNvPr>
          <p:cNvCxnSpPr/>
          <p:nvPr>
            <p:custDataLst>
              <p:tags r:id="rId10"/>
            </p:custDataLst>
          </p:nvPr>
        </p:nvCxnSpPr>
        <p:spPr bwMode="auto">
          <a:xfrm>
            <a:off x="3656013" y="4037014"/>
            <a:ext cx="992188" cy="265113"/>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67" name="Straight Connector 266">
            <a:extLst>
              <a:ext uri="{FF2B5EF4-FFF2-40B4-BE49-F238E27FC236}">
                <a16:creationId xmlns:a16="http://schemas.microsoft.com/office/drawing/2014/main" id="{A7877424-CC9C-6C3E-47FD-1BA6AEAB23AE}"/>
              </a:ext>
            </a:extLst>
          </p:cNvPr>
          <p:cNvCxnSpPr/>
          <p:nvPr>
            <p:custDataLst>
              <p:tags r:id="rId11"/>
            </p:custDataLst>
          </p:nvPr>
        </p:nvCxnSpPr>
        <p:spPr bwMode="auto">
          <a:xfrm>
            <a:off x="3414713" y="3973513"/>
            <a:ext cx="7938" cy="4763"/>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68" name="Straight Connector 267">
            <a:extLst>
              <a:ext uri="{FF2B5EF4-FFF2-40B4-BE49-F238E27FC236}">
                <a16:creationId xmlns:a16="http://schemas.microsoft.com/office/drawing/2014/main" id="{9DB96A37-864E-8B57-45AD-63D718772518}"/>
              </a:ext>
            </a:extLst>
          </p:cNvPr>
          <p:cNvCxnSpPr/>
          <p:nvPr>
            <p:custDataLst>
              <p:tags r:id="rId12"/>
            </p:custDataLst>
          </p:nvPr>
        </p:nvCxnSpPr>
        <p:spPr bwMode="auto">
          <a:xfrm>
            <a:off x="3656013" y="4105275"/>
            <a:ext cx="992188" cy="541338"/>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127" name="Chart 126"/>
          <p:cNvGraphicFramePr/>
          <p:nvPr>
            <p:custDataLst>
              <p:tags r:id="rId13"/>
            </p:custDataLst>
            <p:extLst>
              <p:ext uri="{D42A27DB-BD31-4B8C-83A1-F6EECF244321}">
                <p14:modId xmlns:p14="http://schemas.microsoft.com/office/powerpoint/2010/main" val="322387007"/>
              </p:ext>
            </p:extLst>
          </p:nvPr>
        </p:nvGraphicFramePr>
        <p:xfrm>
          <a:off x="1173163" y="3706813"/>
          <a:ext cx="5716587" cy="2749550"/>
        </p:xfrm>
        <a:graphic>
          <a:graphicData uri="http://schemas.openxmlformats.org/drawingml/2006/chart">
            <c:chart xmlns:c="http://schemas.openxmlformats.org/drawingml/2006/chart" xmlns:r="http://schemas.openxmlformats.org/officeDocument/2006/relationships" r:id="rId52"/>
          </a:graphicData>
        </a:graphic>
      </p:graphicFrame>
      <p:sp>
        <p:nvSpPr>
          <p:cNvPr id="28" name="Text Placeholder 10">
            <a:extLst>
              <a:ext uri="{FF2B5EF4-FFF2-40B4-BE49-F238E27FC236}">
                <a16:creationId xmlns:a16="http://schemas.microsoft.com/office/drawing/2014/main" id="{AF5B9324-83CB-7556-F65D-4C62207A48AE}"/>
              </a:ext>
            </a:extLst>
          </p:cNvPr>
          <p:cNvSpPr>
            <a:spLocks noGrp="1"/>
          </p:cNvSpPr>
          <p:nvPr>
            <p:custDataLst>
              <p:tags r:id="rId14"/>
            </p:custDataLst>
          </p:nvPr>
        </p:nvSpPr>
        <p:spPr bwMode="gray">
          <a:xfrm>
            <a:off x="987425" y="6113463"/>
            <a:ext cx="18256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3FE25C3-7071-4E78-B91A-0149CDCBD94A}" type="datetime'''''''''''''''''''''0%'''''''">
              <a:rPr lang="en-US" altLang="en-US" sz="1000" smtClean="0"/>
              <a:pPr marL="0" lvl="0" indent="0" algn="r">
                <a:spcBef>
                  <a:spcPct val="0"/>
                </a:spcBef>
                <a:spcAft>
                  <a:spcPct val="0"/>
                </a:spcAft>
                <a:buNone/>
              </a:pPr>
              <a:t>0%</a:t>
            </a:fld>
            <a:endParaRPr lang="en-US" sz="1000"/>
          </a:p>
        </p:txBody>
      </p:sp>
      <p:sp>
        <p:nvSpPr>
          <p:cNvPr id="271" name="Text Placeholder 10">
            <a:extLst>
              <a:ext uri="{FF2B5EF4-FFF2-40B4-BE49-F238E27FC236}">
                <a16:creationId xmlns:a16="http://schemas.microsoft.com/office/drawing/2014/main" id="{92497DB6-6B61-0891-8454-2DDCD1ACF482}"/>
              </a:ext>
            </a:extLst>
          </p:cNvPr>
          <p:cNvSpPr txBox="1">
            <a:spLocks/>
          </p:cNvSpPr>
          <p:nvPr>
            <p:custDataLst>
              <p:tags r:id="rId15"/>
            </p:custDataLst>
          </p:nvPr>
        </p:nvSpPr>
        <p:spPr bwMode="gray">
          <a:xfrm>
            <a:off x="917575" y="5891213"/>
            <a:ext cx="2524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65D85B55-044C-453F-A8C4-C39DC6144427}" type="datetime'''''''''''''''''''''1''''''0''''''''''''''''''''''''%'''''''''">
              <a:rPr lang="en-US" altLang="en-US" sz="1000" smtClean="0">
                <a:effectLst/>
              </a:rPr>
              <a:pPr marL="0" indent="0" algn="r">
                <a:spcBef>
                  <a:spcPct val="0"/>
                </a:spcBef>
                <a:spcAft>
                  <a:spcPct val="0"/>
                </a:spcAft>
                <a:buNone/>
              </a:pPr>
              <a:t>10%</a:t>
            </a:fld>
            <a:endParaRPr lang="en-US" sz="1000"/>
          </a:p>
        </p:txBody>
      </p:sp>
      <p:sp>
        <p:nvSpPr>
          <p:cNvPr id="208" name="Text Placeholder 10">
            <a:extLst>
              <a:ext uri="{FF2B5EF4-FFF2-40B4-BE49-F238E27FC236}">
                <a16:creationId xmlns:a16="http://schemas.microsoft.com/office/drawing/2014/main" id="{D189749B-A8C7-58E9-1C05-900079517C6B}"/>
              </a:ext>
            </a:extLst>
          </p:cNvPr>
          <p:cNvSpPr txBox="1">
            <a:spLocks/>
          </p:cNvSpPr>
          <p:nvPr>
            <p:custDataLst>
              <p:tags r:id="rId16"/>
            </p:custDataLst>
          </p:nvPr>
        </p:nvSpPr>
        <p:spPr bwMode="gray">
          <a:xfrm>
            <a:off x="917575" y="5670550"/>
            <a:ext cx="2524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FA6F0289-785D-4455-8808-ADFDCA0FFC3F}" type="datetime'''''''2''''''0''''''''''%'''''''''''''''''''''''''''''''">
              <a:rPr lang="en-US" altLang="en-US" sz="1000" smtClean="0">
                <a:effectLst/>
              </a:rPr>
              <a:pPr marL="0" indent="0" algn="r">
                <a:spcBef>
                  <a:spcPct val="0"/>
                </a:spcBef>
                <a:spcAft>
                  <a:spcPct val="0"/>
                </a:spcAft>
                <a:buNone/>
              </a:pPr>
              <a:t>20%</a:t>
            </a:fld>
            <a:endParaRPr lang="en-US" sz="1000"/>
          </a:p>
        </p:txBody>
      </p:sp>
      <p:sp>
        <p:nvSpPr>
          <p:cNvPr id="272" name="Text Placeholder 10">
            <a:extLst>
              <a:ext uri="{FF2B5EF4-FFF2-40B4-BE49-F238E27FC236}">
                <a16:creationId xmlns:a16="http://schemas.microsoft.com/office/drawing/2014/main" id="{0D63710A-268C-865C-51EA-AA31396897E4}"/>
              </a:ext>
            </a:extLst>
          </p:cNvPr>
          <p:cNvSpPr txBox="1">
            <a:spLocks/>
          </p:cNvSpPr>
          <p:nvPr>
            <p:custDataLst>
              <p:tags r:id="rId17"/>
            </p:custDataLst>
          </p:nvPr>
        </p:nvSpPr>
        <p:spPr bwMode="gray">
          <a:xfrm>
            <a:off x="917575" y="5448300"/>
            <a:ext cx="2524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163E3662-21B4-44AC-9B70-DFF78E0F263F}" type="datetime'''''''''''''''''3''0''''''''%'''''''''''''''''">
              <a:rPr lang="en-US" altLang="en-US" sz="1000" smtClean="0">
                <a:effectLst/>
              </a:rPr>
              <a:pPr marL="0" indent="0" algn="r">
                <a:spcBef>
                  <a:spcPct val="0"/>
                </a:spcBef>
                <a:spcAft>
                  <a:spcPct val="0"/>
                </a:spcAft>
                <a:buNone/>
              </a:pPr>
              <a:t>30%</a:t>
            </a:fld>
            <a:endParaRPr lang="en-US" sz="1000"/>
          </a:p>
        </p:txBody>
      </p:sp>
      <p:sp>
        <p:nvSpPr>
          <p:cNvPr id="209" name="Text Placeholder 10">
            <a:extLst>
              <a:ext uri="{FF2B5EF4-FFF2-40B4-BE49-F238E27FC236}">
                <a16:creationId xmlns:a16="http://schemas.microsoft.com/office/drawing/2014/main" id="{45FAA457-FECD-EF6F-5529-903EE0C2B082}"/>
              </a:ext>
            </a:extLst>
          </p:cNvPr>
          <p:cNvSpPr txBox="1">
            <a:spLocks/>
          </p:cNvSpPr>
          <p:nvPr>
            <p:custDataLst>
              <p:tags r:id="rId18"/>
            </p:custDataLst>
          </p:nvPr>
        </p:nvSpPr>
        <p:spPr bwMode="gray">
          <a:xfrm>
            <a:off x="917575" y="5227638"/>
            <a:ext cx="2524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0036C03D-69B0-4591-944A-4926CF5E41E1}" type="datetime'''''''''''''''''4''''''''''''''0''''%'''''''">
              <a:rPr lang="en-US" altLang="en-US" sz="1000" smtClean="0">
                <a:effectLst/>
              </a:rPr>
              <a:pPr marL="0" indent="0" algn="r">
                <a:spcBef>
                  <a:spcPct val="0"/>
                </a:spcBef>
                <a:spcAft>
                  <a:spcPct val="0"/>
                </a:spcAft>
                <a:buNone/>
              </a:pPr>
              <a:t>40%</a:t>
            </a:fld>
            <a:endParaRPr lang="en-US" sz="1000"/>
          </a:p>
        </p:txBody>
      </p:sp>
      <p:sp>
        <p:nvSpPr>
          <p:cNvPr id="273" name="Text Placeholder 10">
            <a:extLst>
              <a:ext uri="{FF2B5EF4-FFF2-40B4-BE49-F238E27FC236}">
                <a16:creationId xmlns:a16="http://schemas.microsoft.com/office/drawing/2014/main" id="{3E0A56D4-3E2F-B507-DA84-F9A05D04FFD6}"/>
              </a:ext>
            </a:extLst>
          </p:cNvPr>
          <p:cNvSpPr txBox="1">
            <a:spLocks/>
          </p:cNvSpPr>
          <p:nvPr>
            <p:custDataLst>
              <p:tags r:id="rId19"/>
            </p:custDataLst>
          </p:nvPr>
        </p:nvSpPr>
        <p:spPr bwMode="gray">
          <a:xfrm>
            <a:off x="917575" y="5005388"/>
            <a:ext cx="2524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9A93C876-3D7E-4DB1-A0F4-723B600670EF}" type="datetime'5''0''''''''''''''''%'''''''">
              <a:rPr lang="en-US" altLang="en-US" sz="1000" smtClean="0">
                <a:effectLst/>
              </a:rPr>
              <a:pPr marL="0" indent="0" algn="r">
                <a:spcBef>
                  <a:spcPct val="0"/>
                </a:spcBef>
                <a:spcAft>
                  <a:spcPct val="0"/>
                </a:spcAft>
                <a:buNone/>
              </a:pPr>
              <a:t>50%</a:t>
            </a:fld>
            <a:endParaRPr lang="en-US" sz="1000"/>
          </a:p>
        </p:txBody>
      </p:sp>
      <p:sp>
        <p:nvSpPr>
          <p:cNvPr id="210" name="Text Placeholder 10">
            <a:extLst>
              <a:ext uri="{FF2B5EF4-FFF2-40B4-BE49-F238E27FC236}">
                <a16:creationId xmlns:a16="http://schemas.microsoft.com/office/drawing/2014/main" id="{91056807-56EA-ADA2-BC25-B3E5BA55DE15}"/>
              </a:ext>
            </a:extLst>
          </p:cNvPr>
          <p:cNvSpPr txBox="1">
            <a:spLocks/>
          </p:cNvSpPr>
          <p:nvPr>
            <p:custDataLst>
              <p:tags r:id="rId20"/>
            </p:custDataLst>
          </p:nvPr>
        </p:nvSpPr>
        <p:spPr bwMode="gray">
          <a:xfrm>
            <a:off x="917575" y="4783138"/>
            <a:ext cx="2524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FAD0342A-4986-46D9-929F-C7EE3BB2F71F}" type="datetime'6''''''''''0''''''''''''''''''''''''''''''%'''''''''">
              <a:rPr lang="en-US" altLang="en-US" sz="1000" smtClean="0">
                <a:effectLst/>
              </a:rPr>
              <a:pPr marL="0" indent="0" algn="r">
                <a:spcBef>
                  <a:spcPct val="0"/>
                </a:spcBef>
                <a:spcAft>
                  <a:spcPct val="0"/>
                </a:spcAft>
                <a:buNone/>
              </a:pPr>
              <a:t>60%</a:t>
            </a:fld>
            <a:endParaRPr lang="en-US" sz="1000"/>
          </a:p>
        </p:txBody>
      </p:sp>
      <p:sp>
        <p:nvSpPr>
          <p:cNvPr id="274" name="Text Placeholder 10">
            <a:extLst>
              <a:ext uri="{FF2B5EF4-FFF2-40B4-BE49-F238E27FC236}">
                <a16:creationId xmlns:a16="http://schemas.microsoft.com/office/drawing/2014/main" id="{A4D85282-BBF0-C774-3E16-EA2EC1342C14}"/>
              </a:ext>
            </a:extLst>
          </p:cNvPr>
          <p:cNvSpPr txBox="1">
            <a:spLocks/>
          </p:cNvSpPr>
          <p:nvPr>
            <p:custDataLst>
              <p:tags r:id="rId21"/>
            </p:custDataLst>
          </p:nvPr>
        </p:nvSpPr>
        <p:spPr bwMode="gray">
          <a:xfrm>
            <a:off x="917575" y="4562475"/>
            <a:ext cx="2524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8B1A1ABD-F287-4EF9-94AE-BFB82616E834}" type="datetime'''''''''''''''''''''7''''''''''''''''''''''0''%'''''''''''">
              <a:rPr lang="en-US" altLang="en-US" sz="1000" smtClean="0">
                <a:effectLst/>
              </a:rPr>
              <a:pPr marL="0" indent="0" algn="r">
                <a:spcBef>
                  <a:spcPct val="0"/>
                </a:spcBef>
                <a:spcAft>
                  <a:spcPct val="0"/>
                </a:spcAft>
                <a:buNone/>
              </a:pPr>
              <a:t>70%</a:t>
            </a:fld>
            <a:endParaRPr lang="en-US" sz="1000"/>
          </a:p>
        </p:txBody>
      </p:sp>
      <p:sp>
        <p:nvSpPr>
          <p:cNvPr id="211" name="Text Placeholder 10">
            <a:extLst>
              <a:ext uri="{FF2B5EF4-FFF2-40B4-BE49-F238E27FC236}">
                <a16:creationId xmlns:a16="http://schemas.microsoft.com/office/drawing/2014/main" id="{88712F85-B2F8-1A69-223D-F76E28B17F8D}"/>
              </a:ext>
            </a:extLst>
          </p:cNvPr>
          <p:cNvSpPr txBox="1">
            <a:spLocks/>
          </p:cNvSpPr>
          <p:nvPr>
            <p:custDataLst>
              <p:tags r:id="rId22"/>
            </p:custDataLst>
          </p:nvPr>
        </p:nvSpPr>
        <p:spPr bwMode="gray">
          <a:xfrm>
            <a:off x="917575" y="4340225"/>
            <a:ext cx="2524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9335F8E6-850A-40BC-83DB-5508D13475FB}" type="datetime'8''''''''0''''''''''''''''''''''''%'''''''''''''">
              <a:rPr lang="en-US" altLang="en-US" sz="1000" smtClean="0">
                <a:effectLst/>
              </a:rPr>
              <a:pPr marL="0" indent="0" algn="r">
                <a:spcBef>
                  <a:spcPct val="0"/>
                </a:spcBef>
                <a:spcAft>
                  <a:spcPct val="0"/>
                </a:spcAft>
                <a:buNone/>
              </a:pPr>
              <a:t>80%</a:t>
            </a:fld>
            <a:endParaRPr lang="en-US" sz="1000"/>
          </a:p>
        </p:txBody>
      </p:sp>
      <p:sp>
        <p:nvSpPr>
          <p:cNvPr id="275" name="Text Placeholder 10">
            <a:extLst>
              <a:ext uri="{FF2B5EF4-FFF2-40B4-BE49-F238E27FC236}">
                <a16:creationId xmlns:a16="http://schemas.microsoft.com/office/drawing/2014/main" id="{EAB7D450-2963-6AE4-4AB6-2D7D4EF6B57B}"/>
              </a:ext>
            </a:extLst>
          </p:cNvPr>
          <p:cNvSpPr txBox="1">
            <a:spLocks/>
          </p:cNvSpPr>
          <p:nvPr>
            <p:custDataLst>
              <p:tags r:id="rId23"/>
            </p:custDataLst>
          </p:nvPr>
        </p:nvSpPr>
        <p:spPr bwMode="gray">
          <a:xfrm>
            <a:off x="917575" y="4119563"/>
            <a:ext cx="2524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A4AFC026-514B-402A-ACBA-633A9E48856D}" type="datetime'''''''9''''''''''0''''''%'''''''''''''''''''''''''">
              <a:rPr lang="en-US" altLang="en-US" sz="1000" smtClean="0">
                <a:effectLst/>
              </a:rPr>
              <a:pPr marL="0" indent="0" algn="r">
                <a:spcBef>
                  <a:spcPct val="0"/>
                </a:spcBef>
                <a:spcAft>
                  <a:spcPct val="0"/>
                </a:spcAft>
                <a:buNone/>
              </a:pPr>
              <a:t>90%</a:t>
            </a:fld>
            <a:endParaRPr lang="en-US" sz="1000"/>
          </a:p>
        </p:txBody>
      </p:sp>
      <p:sp>
        <p:nvSpPr>
          <p:cNvPr id="212" name="Text Placeholder 10">
            <a:extLst>
              <a:ext uri="{FF2B5EF4-FFF2-40B4-BE49-F238E27FC236}">
                <a16:creationId xmlns:a16="http://schemas.microsoft.com/office/drawing/2014/main" id="{682C3EFF-8566-7276-148E-3926900B1D29}"/>
              </a:ext>
            </a:extLst>
          </p:cNvPr>
          <p:cNvSpPr txBox="1">
            <a:spLocks/>
          </p:cNvSpPr>
          <p:nvPr>
            <p:custDataLst>
              <p:tags r:id="rId24"/>
            </p:custDataLst>
          </p:nvPr>
        </p:nvSpPr>
        <p:spPr bwMode="gray">
          <a:xfrm>
            <a:off x="847725" y="3897313"/>
            <a:ext cx="3222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06483707-244A-4062-9362-55972BAC8C61}" type="datetime'''''''''''''''''''''''''''''''''''''''10''0%'''''''''''''">
              <a:rPr lang="en-US" altLang="en-US" sz="1000" smtClean="0">
                <a:effectLst/>
              </a:rPr>
              <a:pPr marL="0" indent="0" algn="r">
                <a:spcBef>
                  <a:spcPct val="0"/>
                </a:spcBef>
                <a:spcAft>
                  <a:spcPct val="0"/>
                </a:spcAft>
                <a:buNone/>
              </a:pPr>
              <a:t>100%</a:t>
            </a:fld>
            <a:endParaRPr lang="en-US" sz="1000"/>
          </a:p>
        </p:txBody>
      </p:sp>
      <p:cxnSp>
        <p:nvCxnSpPr>
          <p:cNvPr id="118" name="Straight Connector 117">
            <a:extLst>
              <a:ext uri="{FF2B5EF4-FFF2-40B4-BE49-F238E27FC236}">
                <a16:creationId xmlns:a16="http://schemas.microsoft.com/office/drawing/2014/main" id="{791B70DA-48C3-AB33-AFAB-FE20F914FBAD}"/>
              </a:ext>
            </a:extLst>
          </p:cNvPr>
          <p:cNvCxnSpPr>
            <a:cxnSpLocks/>
          </p:cNvCxnSpPr>
          <p:nvPr>
            <p:custDataLst>
              <p:tags r:id="rId25"/>
            </p:custDataLst>
          </p:nvPr>
        </p:nvCxnSpPr>
        <p:spPr bwMode="auto">
          <a:xfrm flipH="1" flipV="1">
            <a:off x="3338513" y="3973513"/>
            <a:ext cx="92075" cy="76200"/>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152" name="Text Placeholder 10">
            <a:extLst>
              <a:ext uri="{FF2B5EF4-FFF2-40B4-BE49-F238E27FC236}">
                <a16:creationId xmlns:a16="http://schemas.microsoft.com/office/drawing/2014/main" id="{17ED84B8-646C-EB9F-6C85-966EA5B9B62B}"/>
              </a:ext>
            </a:extLst>
          </p:cNvPr>
          <p:cNvSpPr txBox="1">
            <a:spLocks/>
          </p:cNvSpPr>
          <p:nvPr>
            <p:custDataLst>
              <p:tags r:id="rId26"/>
            </p:custDataLst>
          </p:nvPr>
        </p:nvSpPr>
        <p:spPr bwMode="gray">
          <a:xfrm>
            <a:off x="2149475" y="3922713"/>
            <a:ext cx="217488" cy="152400"/>
          </a:xfrm>
          <a:prstGeom prst="rect">
            <a:avLst/>
          </a:prstGeom>
          <a:solidFill>
            <a:schemeClr val="accent3"/>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3A3F5995-719E-4818-BFC2-E51A4AB33268}" type="datetime'''''''''''1''''''''''''''''''''%'''''''''''''''''''''''''''">
              <a:rPr lang="en-US" altLang="en-US" sz="1000" smtClean="0">
                <a:solidFill>
                  <a:schemeClr val="bg1"/>
                </a:solidFill>
                <a:effectLst/>
              </a:rPr>
              <a:pPr marL="0" indent="0" algn="ctr">
                <a:spcBef>
                  <a:spcPct val="0"/>
                </a:spcBef>
                <a:spcAft>
                  <a:spcPct val="0"/>
                </a:spcAft>
                <a:buNone/>
              </a:pPr>
              <a:t>1%</a:t>
            </a:fld>
            <a:endParaRPr lang="en-US" sz="1000">
              <a:solidFill>
                <a:schemeClr val="bg1"/>
              </a:solidFill>
            </a:endParaRPr>
          </a:p>
        </p:txBody>
      </p:sp>
      <p:sp>
        <p:nvSpPr>
          <p:cNvPr id="217" name="Text Placeholder 10">
            <a:extLst>
              <a:ext uri="{FF2B5EF4-FFF2-40B4-BE49-F238E27FC236}">
                <a16:creationId xmlns:a16="http://schemas.microsoft.com/office/drawing/2014/main" id="{01FEA709-D1E7-E994-900B-2401E3515DD3}"/>
              </a:ext>
            </a:extLst>
          </p:cNvPr>
          <p:cNvSpPr txBox="1">
            <a:spLocks/>
          </p:cNvSpPr>
          <p:nvPr>
            <p:custDataLst>
              <p:tags r:id="rId27"/>
            </p:custDataLst>
          </p:nvPr>
        </p:nvSpPr>
        <p:spPr bwMode="gray">
          <a:xfrm>
            <a:off x="2921000" y="3903663"/>
            <a:ext cx="217488" cy="152400"/>
          </a:xfrm>
          <a:prstGeom prst="rect">
            <a:avLst/>
          </a:prstGeom>
          <a:solidFill>
            <a:schemeClr val="accent4"/>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2082F741-E8DC-4FF9-A915-2F0133E5C27A}" type="datetime'''''''''''''''''''''''''''''1''''''''''''%'''''">
              <a:rPr lang="en-US" altLang="en-US" sz="1000" smtClean="0">
                <a:solidFill>
                  <a:schemeClr val="bg1"/>
                </a:solidFill>
                <a:effectLst/>
              </a:rPr>
              <a:pPr marL="0" indent="0" algn="ctr">
                <a:spcBef>
                  <a:spcPct val="0"/>
                </a:spcBef>
                <a:spcAft>
                  <a:spcPct val="0"/>
                </a:spcAft>
                <a:buNone/>
              </a:pPr>
              <a:t>1%</a:t>
            </a:fld>
            <a:endParaRPr lang="en-US" sz="1000">
              <a:solidFill>
                <a:schemeClr val="bg1"/>
              </a:solidFill>
            </a:endParaRPr>
          </a:p>
        </p:txBody>
      </p:sp>
      <p:sp>
        <p:nvSpPr>
          <p:cNvPr id="116" name="Text Placeholder 10">
            <a:extLst>
              <a:ext uri="{FF2B5EF4-FFF2-40B4-BE49-F238E27FC236}">
                <a16:creationId xmlns:a16="http://schemas.microsoft.com/office/drawing/2014/main" id="{A4594BF8-DAD9-62C9-F9BB-01B583BE8925}"/>
              </a:ext>
            </a:extLst>
          </p:cNvPr>
          <p:cNvSpPr txBox="1">
            <a:spLocks/>
          </p:cNvSpPr>
          <p:nvPr>
            <p:custDataLst>
              <p:tags r:id="rId28"/>
            </p:custDataLst>
          </p:nvPr>
        </p:nvSpPr>
        <p:spPr bwMode="gray">
          <a:xfrm>
            <a:off x="3430588" y="3973513"/>
            <a:ext cx="217488"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07C89F34-EF92-42C3-A4A8-83ACDD25EB3D}" type="datetime'''''''''''''''''''0''%'''''">
              <a:rPr lang="en-US" altLang="en-US" sz="1000" smtClean="0">
                <a:effectLst/>
              </a:rPr>
              <a:pPr marL="0" indent="0">
                <a:spcBef>
                  <a:spcPct val="0"/>
                </a:spcBef>
                <a:spcAft>
                  <a:spcPct val="0"/>
                </a:spcAft>
                <a:buNone/>
              </a:pPr>
              <a:t>0%</a:t>
            </a:fld>
            <a:endParaRPr lang="en-US" sz="1000"/>
          </a:p>
        </p:txBody>
      </p:sp>
      <p:sp>
        <p:nvSpPr>
          <p:cNvPr id="44" name="Text Placeholder 10">
            <a:extLst>
              <a:ext uri="{FF2B5EF4-FFF2-40B4-BE49-F238E27FC236}">
                <a16:creationId xmlns:a16="http://schemas.microsoft.com/office/drawing/2014/main" id="{942ADFFF-C01F-22F9-9F56-AE7A67AE04B5}"/>
              </a:ext>
            </a:extLst>
          </p:cNvPr>
          <p:cNvSpPr>
            <a:spLocks noGrp="1"/>
          </p:cNvSpPr>
          <p:nvPr>
            <p:custDataLst>
              <p:tags r:id="rId29"/>
            </p:custDataLst>
          </p:nvPr>
        </p:nvSpPr>
        <p:spPr bwMode="auto">
          <a:xfrm>
            <a:off x="2497138" y="623252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B03F172-3C0B-44C3-BF41-07C9E5A8AB48}" type="datetime'''2''''''''''''0''''0''''''''6'''">
              <a:rPr lang="en-US" altLang="en-US" sz="1000" smtClean="0"/>
              <a:pPr marL="0" lvl="0" indent="0" algn="ctr">
                <a:spcBef>
                  <a:spcPct val="0"/>
                </a:spcBef>
                <a:spcAft>
                  <a:spcPct val="0"/>
                </a:spcAft>
                <a:buNone/>
              </a:pPr>
              <a:t>2006</a:t>
            </a:fld>
            <a:endParaRPr lang="en-US" sz="1000"/>
          </a:p>
        </p:txBody>
      </p:sp>
      <p:sp>
        <p:nvSpPr>
          <p:cNvPr id="42" name="Text Placeholder 10">
            <a:extLst>
              <a:ext uri="{FF2B5EF4-FFF2-40B4-BE49-F238E27FC236}">
                <a16:creationId xmlns:a16="http://schemas.microsoft.com/office/drawing/2014/main" id="{C22B94CC-54E9-EEE4-792F-3E8AF27F18B7}"/>
              </a:ext>
            </a:extLst>
          </p:cNvPr>
          <p:cNvSpPr>
            <a:spLocks noGrp="1"/>
          </p:cNvSpPr>
          <p:nvPr>
            <p:custDataLst>
              <p:tags r:id="rId30"/>
            </p:custDataLst>
          </p:nvPr>
        </p:nvSpPr>
        <p:spPr bwMode="auto">
          <a:xfrm>
            <a:off x="5273675" y="623252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BE3EF74-5331-4E16-8FD9-566F9C2D9D42}" type="datetime'''''''''2''''''''''''''0''''''''''''''''''''''''''''''''24'''">
              <a:rPr lang="en-US" altLang="en-US" sz="1000" smtClean="0"/>
              <a:pPr/>
              <a:t>2024</a:t>
            </a:fld>
            <a:endParaRPr lang="en-US" sz="1000"/>
          </a:p>
        </p:txBody>
      </p:sp>
      <p:sp>
        <p:nvSpPr>
          <p:cNvPr id="147" name="Text Placeholder 10">
            <a:extLst>
              <a:ext uri="{FF2B5EF4-FFF2-40B4-BE49-F238E27FC236}">
                <a16:creationId xmlns:a16="http://schemas.microsoft.com/office/drawing/2014/main" id="{4DEFB182-8FA8-35BA-4163-BA90D58707D8}"/>
              </a:ext>
            </a:extLst>
          </p:cNvPr>
          <p:cNvSpPr txBox="1">
            <a:spLocks/>
          </p:cNvSpPr>
          <p:nvPr>
            <p:custDataLst>
              <p:tags r:id="rId31"/>
            </p:custDataLst>
          </p:nvPr>
        </p:nvSpPr>
        <p:spPr bwMode="gray">
          <a:xfrm>
            <a:off x="5245100" y="3763963"/>
            <a:ext cx="3492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B928CDF5-1119-4EEB-AF97-1FBBC45C9A4B}" type="datetime'''''''''3,''''''''''''''''''''''3''''''''''''''4''''9'''">
              <a:rPr lang="en-US" altLang="en-US" sz="1000" smtClean="0"/>
              <a:pPr/>
              <a:t>3,349</a:t>
            </a:fld>
            <a:endParaRPr lang="en-US" sz="1000"/>
          </a:p>
        </p:txBody>
      </p:sp>
      <p:sp>
        <p:nvSpPr>
          <p:cNvPr id="72" name="Text Placeholder 10">
            <a:extLst>
              <a:ext uri="{FF2B5EF4-FFF2-40B4-BE49-F238E27FC236}">
                <a16:creationId xmlns:a16="http://schemas.microsoft.com/office/drawing/2014/main" id="{115DFB91-512B-3844-A114-92FBEDCA92F2}"/>
              </a:ext>
            </a:extLst>
          </p:cNvPr>
          <p:cNvSpPr>
            <a:spLocks noGrp="1"/>
          </p:cNvSpPr>
          <p:nvPr>
            <p:custDataLst>
              <p:tags r:id="rId32"/>
            </p:custDataLst>
          </p:nvPr>
        </p:nvSpPr>
        <p:spPr bwMode="gray">
          <a:xfrm>
            <a:off x="5311775" y="3916363"/>
            <a:ext cx="217488" cy="152400"/>
          </a:xfrm>
          <a:prstGeom prst="rect">
            <a:avLst/>
          </a:prstGeom>
          <a:solidFill>
            <a:schemeClr val="accent3"/>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0AEBD1E-6C2F-4090-9F3C-458667663EA9}" type="datetime'2%'''''''''''''''''''''''''">
              <a:rPr lang="en-US" altLang="en-US" sz="1000" smtClean="0">
                <a:solidFill>
                  <a:schemeClr val="bg1"/>
                </a:solidFill>
              </a:rPr>
              <a:pPr/>
              <a:t>2%</a:t>
            </a:fld>
            <a:endParaRPr lang="en-US" sz="1000" dirty="0">
              <a:solidFill>
                <a:schemeClr val="bg1"/>
              </a:solidFill>
            </a:endParaRPr>
          </a:p>
        </p:txBody>
      </p:sp>
      <p:sp>
        <p:nvSpPr>
          <p:cNvPr id="229" name="Rectangle 228">
            <a:extLst>
              <a:ext uri="{FF2B5EF4-FFF2-40B4-BE49-F238E27FC236}">
                <a16:creationId xmlns:a16="http://schemas.microsoft.com/office/drawing/2014/main" id="{F7C8FF9D-3804-4234-13F0-015FC34E53F9}"/>
              </a:ext>
            </a:extLst>
          </p:cNvPr>
          <p:cNvSpPr/>
          <p:nvPr>
            <p:custDataLst>
              <p:tags r:id="rId33"/>
            </p:custDataLst>
          </p:nvPr>
        </p:nvSpPr>
        <p:spPr bwMode="auto">
          <a:xfrm>
            <a:off x="7326313" y="4032250"/>
            <a:ext cx="187325" cy="139700"/>
          </a:xfrm>
          <a:prstGeom prst="rect">
            <a:avLst/>
          </a:prstGeom>
          <a:solidFill>
            <a:schemeClr val="accent1"/>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230" name="Rectangle 229">
            <a:extLst>
              <a:ext uri="{FF2B5EF4-FFF2-40B4-BE49-F238E27FC236}">
                <a16:creationId xmlns:a16="http://schemas.microsoft.com/office/drawing/2014/main" id="{7E27655E-7033-DCEB-BDD7-24FCF1E59064}"/>
              </a:ext>
            </a:extLst>
          </p:cNvPr>
          <p:cNvSpPr/>
          <p:nvPr>
            <p:custDataLst>
              <p:tags r:id="rId34"/>
            </p:custDataLst>
          </p:nvPr>
        </p:nvSpPr>
        <p:spPr bwMode="auto">
          <a:xfrm>
            <a:off x="7326313" y="4243388"/>
            <a:ext cx="187325" cy="139700"/>
          </a:xfrm>
          <a:prstGeom prst="rect">
            <a:avLst/>
          </a:prstGeom>
          <a:solidFill>
            <a:schemeClr val="accent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231" name="Rectangle 230">
            <a:extLst>
              <a:ext uri="{FF2B5EF4-FFF2-40B4-BE49-F238E27FC236}">
                <a16:creationId xmlns:a16="http://schemas.microsoft.com/office/drawing/2014/main" id="{D5D45D27-673D-F369-6117-AE8EAA74E58D}"/>
              </a:ext>
            </a:extLst>
          </p:cNvPr>
          <p:cNvSpPr/>
          <p:nvPr>
            <p:custDataLst>
              <p:tags r:id="rId35"/>
            </p:custDataLst>
          </p:nvPr>
        </p:nvSpPr>
        <p:spPr bwMode="auto">
          <a:xfrm>
            <a:off x="7326313" y="4454525"/>
            <a:ext cx="187325" cy="139700"/>
          </a:xfrm>
          <a:prstGeom prst="rect">
            <a:avLst/>
          </a:prstGeom>
          <a:solidFill>
            <a:schemeClr val="accent3"/>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232" name="Rectangle 231">
            <a:extLst>
              <a:ext uri="{FF2B5EF4-FFF2-40B4-BE49-F238E27FC236}">
                <a16:creationId xmlns:a16="http://schemas.microsoft.com/office/drawing/2014/main" id="{9D4A63F4-5B14-CE13-4065-EA84273984B2}"/>
              </a:ext>
            </a:extLst>
          </p:cNvPr>
          <p:cNvSpPr/>
          <p:nvPr>
            <p:custDataLst>
              <p:tags r:id="rId36"/>
            </p:custDataLst>
          </p:nvPr>
        </p:nvSpPr>
        <p:spPr bwMode="auto">
          <a:xfrm>
            <a:off x="7326313" y="4665663"/>
            <a:ext cx="187325" cy="139700"/>
          </a:xfrm>
          <a:prstGeom prst="rect">
            <a:avLst/>
          </a:prstGeom>
          <a:solidFill>
            <a:schemeClr val="accent4"/>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233" name="Rectangle 232">
            <a:extLst>
              <a:ext uri="{FF2B5EF4-FFF2-40B4-BE49-F238E27FC236}">
                <a16:creationId xmlns:a16="http://schemas.microsoft.com/office/drawing/2014/main" id="{4E9AA453-4E9D-9A5B-5F74-AB26EFAD1720}"/>
              </a:ext>
            </a:extLst>
          </p:cNvPr>
          <p:cNvSpPr/>
          <p:nvPr>
            <p:custDataLst>
              <p:tags r:id="rId37"/>
            </p:custDataLst>
          </p:nvPr>
        </p:nvSpPr>
        <p:spPr bwMode="auto">
          <a:xfrm>
            <a:off x="7326313" y="4876800"/>
            <a:ext cx="187325" cy="139700"/>
          </a:xfrm>
          <a:prstGeom prst="rect">
            <a:avLst/>
          </a:prstGeom>
          <a:solidFill>
            <a:srgbClr val="FDDB0D"/>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94" name="Text Placeholder 10">
            <a:extLst>
              <a:ext uri="{FF2B5EF4-FFF2-40B4-BE49-F238E27FC236}">
                <a16:creationId xmlns:a16="http://schemas.microsoft.com/office/drawing/2014/main" id="{F9E76182-ACAF-2F33-E4FD-BFFCFFA88EFF}"/>
              </a:ext>
            </a:extLst>
          </p:cNvPr>
          <p:cNvSpPr txBox="1">
            <a:spLocks/>
          </p:cNvSpPr>
          <p:nvPr>
            <p:custDataLst>
              <p:tags r:id="rId38"/>
            </p:custDataLst>
          </p:nvPr>
        </p:nvSpPr>
        <p:spPr bwMode="auto">
          <a:xfrm>
            <a:off x="7564438" y="4027488"/>
            <a:ext cx="35718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1C7302CC-1304-4C37-A721-62B9F6D83CF4}" type="datetime'''''''''H''''''yd''''''''''''''''''r''''o'''''''">
              <a:rPr lang="en-US" altLang="en-US" sz="1050" smtClean="0">
                <a:effectLst/>
              </a:rPr>
              <a:pPr marL="0" indent="0">
                <a:spcBef>
                  <a:spcPct val="0"/>
                </a:spcBef>
                <a:spcAft>
                  <a:spcPct val="0"/>
                </a:spcAft>
                <a:buNone/>
              </a:pPr>
              <a:t>Hydro</a:t>
            </a:fld>
            <a:endParaRPr lang="en-US" sz="1050"/>
          </a:p>
        </p:txBody>
      </p:sp>
      <p:sp>
        <p:nvSpPr>
          <p:cNvPr id="95" name="Text Placeholder 10">
            <a:extLst>
              <a:ext uri="{FF2B5EF4-FFF2-40B4-BE49-F238E27FC236}">
                <a16:creationId xmlns:a16="http://schemas.microsoft.com/office/drawing/2014/main" id="{A35BD9DA-36DA-FB45-12EC-DE7B664A8EF7}"/>
              </a:ext>
            </a:extLst>
          </p:cNvPr>
          <p:cNvSpPr txBox="1">
            <a:spLocks/>
          </p:cNvSpPr>
          <p:nvPr>
            <p:custDataLst>
              <p:tags r:id="rId39"/>
            </p:custDataLst>
          </p:nvPr>
        </p:nvSpPr>
        <p:spPr bwMode="auto">
          <a:xfrm>
            <a:off x="7564438" y="4238625"/>
            <a:ext cx="7572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661011E8-28A8-43DA-9E06-AE562ADA2AE5}" type="datetime'''''O''''i''l''''/''Ga''s/C''''''''o''''a''l'''">
              <a:rPr lang="en-US" altLang="en-US" sz="1050" smtClean="0">
                <a:effectLst/>
              </a:rPr>
              <a:pPr marL="0" indent="0">
                <a:spcBef>
                  <a:spcPct val="0"/>
                </a:spcBef>
                <a:spcAft>
                  <a:spcPct val="0"/>
                </a:spcAft>
                <a:buNone/>
              </a:pPr>
              <a:t>Oil/Gas/Coal</a:t>
            </a:fld>
            <a:endParaRPr lang="en-US" sz="1050"/>
          </a:p>
        </p:txBody>
      </p:sp>
      <p:sp>
        <p:nvSpPr>
          <p:cNvPr id="96" name="Text Placeholder 10">
            <a:extLst>
              <a:ext uri="{FF2B5EF4-FFF2-40B4-BE49-F238E27FC236}">
                <a16:creationId xmlns:a16="http://schemas.microsoft.com/office/drawing/2014/main" id="{391E45B3-19D2-9488-2113-558B9B987539}"/>
              </a:ext>
            </a:extLst>
          </p:cNvPr>
          <p:cNvSpPr txBox="1">
            <a:spLocks/>
          </p:cNvSpPr>
          <p:nvPr>
            <p:custDataLst>
              <p:tags r:id="rId40"/>
            </p:custDataLst>
          </p:nvPr>
        </p:nvSpPr>
        <p:spPr bwMode="auto">
          <a:xfrm>
            <a:off x="7564438" y="4449763"/>
            <a:ext cx="461963"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96336FC6-0860-4A83-A973-B98F058A14D0}" type="datetime'''''''N''''''''''''''''''''''''u''c''''l''''''''''''''e''ar'''">
              <a:rPr lang="en-US" altLang="en-US" sz="1050" smtClean="0">
                <a:effectLst/>
              </a:rPr>
              <a:pPr marL="0" indent="0">
                <a:spcBef>
                  <a:spcPct val="0"/>
                </a:spcBef>
                <a:spcAft>
                  <a:spcPct val="0"/>
                </a:spcAft>
                <a:buNone/>
              </a:pPr>
              <a:t>Nuclear</a:t>
            </a:fld>
            <a:endParaRPr lang="en-US" sz="1050"/>
          </a:p>
        </p:txBody>
      </p:sp>
      <p:sp>
        <p:nvSpPr>
          <p:cNvPr id="100" name="Text Placeholder 10">
            <a:extLst>
              <a:ext uri="{FF2B5EF4-FFF2-40B4-BE49-F238E27FC236}">
                <a16:creationId xmlns:a16="http://schemas.microsoft.com/office/drawing/2014/main" id="{B80BF0A5-910A-761F-C0C1-F5B9F7EE0C7F}"/>
              </a:ext>
            </a:extLst>
          </p:cNvPr>
          <p:cNvSpPr txBox="1">
            <a:spLocks/>
          </p:cNvSpPr>
          <p:nvPr>
            <p:custDataLst>
              <p:tags r:id="rId41"/>
            </p:custDataLst>
          </p:nvPr>
        </p:nvSpPr>
        <p:spPr bwMode="auto">
          <a:xfrm>
            <a:off x="7564438" y="4660900"/>
            <a:ext cx="3048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E02B7B8-F6C5-4C1E-B348-F4F99D480C71}" type="datetime'''''Wi''''''''''''''n''''''''''''''''d'''''''''''''''''''''''">
              <a:rPr lang="en-US" altLang="en-US" sz="1050" smtClean="0">
                <a:effectLst/>
              </a:rPr>
              <a:pPr marL="0" indent="0">
                <a:spcBef>
                  <a:spcPct val="0"/>
                </a:spcBef>
                <a:spcAft>
                  <a:spcPct val="0"/>
                </a:spcAft>
                <a:buNone/>
              </a:pPr>
              <a:t>Wind</a:t>
            </a:fld>
            <a:endParaRPr lang="en-US" sz="1050"/>
          </a:p>
        </p:txBody>
      </p:sp>
      <p:sp>
        <p:nvSpPr>
          <p:cNvPr id="106" name="Text Placeholder 10">
            <a:extLst>
              <a:ext uri="{FF2B5EF4-FFF2-40B4-BE49-F238E27FC236}">
                <a16:creationId xmlns:a16="http://schemas.microsoft.com/office/drawing/2014/main" id="{20AE2658-FAAB-C2CE-A74D-DEBF0CDBB322}"/>
              </a:ext>
            </a:extLst>
          </p:cNvPr>
          <p:cNvSpPr txBox="1">
            <a:spLocks/>
          </p:cNvSpPr>
          <p:nvPr>
            <p:custDataLst>
              <p:tags r:id="rId42"/>
            </p:custDataLst>
          </p:nvPr>
        </p:nvSpPr>
        <p:spPr bwMode="auto">
          <a:xfrm>
            <a:off x="7564438" y="4872038"/>
            <a:ext cx="3127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7219CE6D-1F61-4419-8450-54F12C153C20}" type="datetime'''S''''''o''l''''''''a''r'''''''''''''''''">
              <a:rPr lang="en-US" altLang="en-US" sz="1050" smtClean="0">
                <a:effectLst/>
              </a:rPr>
              <a:pPr marL="0" indent="0">
                <a:spcBef>
                  <a:spcPct val="0"/>
                </a:spcBef>
                <a:spcAft>
                  <a:spcPct val="0"/>
                </a:spcAft>
                <a:buNone/>
              </a:pPr>
              <a:t>Solar</a:t>
            </a:fld>
            <a:endParaRPr lang="en-US" sz="1050"/>
          </a:p>
        </p:txBody>
      </p:sp>
      <p:sp>
        <p:nvSpPr>
          <p:cNvPr id="54" name="TextBox 53">
            <a:extLst>
              <a:ext uri="{FF2B5EF4-FFF2-40B4-BE49-F238E27FC236}">
                <a16:creationId xmlns:a16="http://schemas.microsoft.com/office/drawing/2014/main" id="{1F0EF1DB-F441-82B5-346E-8886A2943294}"/>
              </a:ext>
            </a:extLst>
          </p:cNvPr>
          <p:cNvSpPr txBox="1"/>
          <p:nvPr/>
        </p:nvSpPr>
        <p:spPr bwMode="gray">
          <a:xfrm>
            <a:off x="0" y="-9665"/>
            <a:ext cx="2560320" cy="318924"/>
          </a:xfrm>
          <a:prstGeom prst="rect">
            <a:avLst/>
          </a:prstGeom>
          <a:solidFill>
            <a:schemeClr val="bg2">
              <a:lumMod val="60000"/>
              <a:lumOff val="40000"/>
            </a:schemeClr>
          </a:solid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China</a:t>
            </a:r>
          </a:p>
        </p:txBody>
      </p:sp>
    </p:spTree>
    <p:custDataLst>
      <p:tags r:id="rId1"/>
    </p:custDataLst>
    <p:extLst>
      <p:ext uri="{BB962C8B-B14F-4D97-AF65-F5344CB8AC3E}">
        <p14:creationId xmlns:p14="http://schemas.microsoft.com/office/powerpoint/2010/main" val="17529654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D2F8868-9628-ED4C-7EC6-DA6EF57C11F3}"/>
              </a:ext>
            </a:extLst>
          </p:cNvPr>
          <p:cNvGraphicFramePr>
            <a:graphicFrameLocks noChangeAspect="1"/>
          </p:cNvGraphicFramePr>
          <p:nvPr>
            <p:custDataLst>
              <p:tags r:id="rId1"/>
            </p:custDataLst>
            <p:extLst>
              <p:ext uri="{D42A27DB-BD31-4B8C-83A1-F6EECF244321}">
                <p14:modId xmlns:p14="http://schemas.microsoft.com/office/powerpoint/2010/main" val="26127508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3" imgW="424" imgH="425" progId="TCLayout.ActiveDocument.1">
                  <p:embed/>
                </p:oleObj>
              </mc:Choice>
              <mc:Fallback>
                <p:oleObj name="think-cell Slide" r:id="rId73" imgW="424" imgH="425" progId="TCLayout.ActiveDocument.1">
                  <p:embed/>
                  <p:pic>
                    <p:nvPicPr>
                      <p:cNvPr id="4" name="think-cell data - do not delete" hidden="1">
                        <a:extLst>
                          <a:ext uri="{FF2B5EF4-FFF2-40B4-BE49-F238E27FC236}">
                            <a16:creationId xmlns:a16="http://schemas.microsoft.com/office/drawing/2014/main" id="{4D2F8868-9628-ED4C-7EC6-DA6EF57C11F3}"/>
                          </a:ext>
                        </a:extLst>
                      </p:cNvPr>
                      <p:cNvPicPr/>
                      <p:nvPr/>
                    </p:nvPicPr>
                    <p:blipFill>
                      <a:blip r:embed="rId7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B532142-D59E-063B-DFDF-CA9D6B24A8CF}"/>
              </a:ext>
            </a:extLst>
          </p:cNvPr>
          <p:cNvSpPr>
            <a:spLocks noGrp="1"/>
          </p:cNvSpPr>
          <p:nvPr>
            <p:ph type="title"/>
          </p:nvPr>
        </p:nvSpPr>
        <p:spPr/>
        <p:txBody>
          <a:bodyPr vert="horz">
            <a:noAutofit/>
          </a:bodyPr>
          <a:lstStyle/>
          <a:p>
            <a:r>
              <a:rPr lang="en-US" dirty="0"/>
              <a:t>China’s feed-in tariff (FIT) phase-out is part of a national shift from subsidy- to market-driven energy policy</a:t>
            </a:r>
          </a:p>
        </p:txBody>
      </p:sp>
      <p:graphicFrame>
        <p:nvGraphicFramePr>
          <p:cNvPr id="86" name="Chart 85"/>
          <p:cNvGraphicFramePr/>
          <p:nvPr>
            <p:custDataLst>
              <p:tags r:id="rId2"/>
            </p:custDataLst>
            <p:extLst>
              <p:ext uri="{D42A27DB-BD31-4B8C-83A1-F6EECF244321}">
                <p14:modId xmlns:p14="http://schemas.microsoft.com/office/powerpoint/2010/main" val="3119522244"/>
              </p:ext>
            </p:extLst>
          </p:nvPr>
        </p:nvGraphicFramePr>
        <p:xfrm>
          <a:off x="1158875" y="3095625"/>
          <a:ext cx="9028113" cy="349250"/>
        </p:xfrm>
        <a:graphic>
          <a:graphicData uri="http://schemas.openxmlformats.org/drawingml/2006/chart">
            <c:chart xmlns:c="http://schemas.openxmlformats.org/drawingml/2006/chart" xmlns:r="http://schemas.openxmlformats.org/officeDocument/2006/relationships" r:id="rId75"/>
          </a:graphicData>
        </a:graphic>
      </p:graphicFrame>
      <p:sp>
        <p:nvSpPr>
          <p:cNvPr id="305" name="Text Placeholder 10">
            <a:extLst>
              <a:ext uri="{FF2B5EF4-FFF2-40B4-BE49-F238E27FC236}">
                <a16:creationId xmlns:a16="http://schemas.microsoft.com/office/drawing/2014/main" id="{8F9E91C0-5635-5EAA-F3E9-048301FD4069}"/>
              </a:ext>
            </a:extLst>
          </p:cNvPr>
          <p:cNvSpPr>
            <a:spLocks noGrp="1"/>
          </p:cNvSpPr>
          <p:nvPr>
            <p:custDataLst>
              <p:tags r:id="rId3"/>
            </p:custDataLst>
          </p:nvPr>
        </p:nvSpPr>
        <p:spPr bwMode="auto">
          <a:xfrm>
            <a:off x="1038225" y="3479800"/>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E5DD99F2-6B57-4318-BC47-0A300BE276AF}" type="datetime'''''1''''9''''''9''''5'''''''''''">
              <a:rPr lang="en-US" altLang="en-US" sz="1400" b="1" smtClean="0"/>
              <a:pPr marL="0" indent="0" algn="ctr">
                <a:spcBef>
                  <a:spcPct val="0"/>
                </a:spcBef>
                <a:spcAft>
                  <a:spcPct val="0"/>
                </a:spcAft>
                <a:buNone/>
              </a:pPr>
              <a:t>1995</a:t>
            </a:fld>
            <a:endParaRPr lang="en-US" sz="1400" b="1"/>
          </a:p>
        </p:txBody>
      </p:sp>
      <p:sp>
        <p:nvSpPr>
          <p:cNvPr id="51" name="Text Placeholder 10">
            <a:extLst>
              <a:ext uri="{FF2B5EF4-FFF2-40B4-BE49-F238E27FC236}">
                <a16:creationId xmlns:a16="http://schemas.microsoft.com/office/drawing/2014/main" id="{115DFB91-512B-3844-A114-92FBEDCA92F2}"/>
              </a:ext>
            </a:extLst>
          </p:cNvPr>
          <p:cNvSpPr>
            <a:spLocks noGrp="1"/>
          </p:cNvSpPr>
          <p:nvPr>
            <p:custDataLst>
              <p:tags r:id="rId4"/>
            </p:custDataLst>
          </p:nvPr>
        </p:nvSpPr>
        <p:spPr bwMode="auto">
          <a:xfrm>
            <a:off x="2516188" y="3479800"/>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9BEC862A-0702-418F-BF06-1170C42E23DB}" type="datetime'''''2''''00''0'''''''''''">
              <a:rPr lang="en-US" altLang="en-US" sz="1400" b="1" smtClean="0">
                <a:effectLst/>
              </a:rPr>
              <a:pPr marL="0" indent="0" algn="ctr">
                <a:spcBef>
                  <a:spcPct val="0"/>
                </a:spcBef>
                <a:spcAft>
                  <a:spcPct val="0"/>
                </a:spcAft>
                <a:buNone/>
              </a:pPr>
              <a:t>2000</a:t>
            </a:fld>
            <a:endParaRPr lang="en-US" sz="1400" b="1"/>
          </a:p>
        </p:txBody>
      </p:sp>
      <p:sp>
        <p:nvSpPr>
          <p:cNvPr id="53" name="Text Placeholder 10">
            <a:extLst>
              <a:ext uri="{FF2B5EF4-FFF2-40B4-BE49-F238E27FC236}">
                <a16:creationId xmlns:a16="http://schemas.microsoft.com/office/drawing/2014/main" id="{115DFB91-512B-3844-A114-92FBEDCA92F2}"/>
              </a:ext>
            </a:extLst>
          </p:cNvPr>
          <p:cNvSpPr>
            <a:spLocks noGrp="1"/>
          </p:cNvSpPr>
          <p:nvPr>
            <p:custDataLst>
              <p:tags r:id="rId5"/>
            </p:custDataLst>
          </p:nvPr>
        </p:nvSpPr>
        <p:spPr bwMode="auto">
          <a:xfrm>
            <a:off x="3992563" y="3479800"/>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BEC2EDB4-113A-4DB2-A02D-F307A5DAD3DC}" type="datetime'''''''''''''''2''''''''''''''0''''''''0''''''''5'''''''''''">
              <a:rPr lang="en-US" altLang="en-US" sz="1400" b="1" smtClean="0">
                <a:effectLst/>
              </a:rPr>
              <a:pPr marL="0" indent="0" algn="ctr">
                <a:spcBef>
                  <a:spcPct val="0"/>
                </a:spcBef>
                <a:spcAft>
                  <a:spcPct val="0"/>
                </a:spcAft>
                <a:buNone/>
              </a:pPr>
              <a:t>2005</a:t>
            </a:fld>
            <a:endParaRPr lang="en-US" sz="1400" b="1"/>
          </a:p>
        </p:txBody>
      </p:sp>
      <p:sp>
        <p:nvSpPr>
          <p:cNvPr id="54" name="Text Placeholder 10">
            <a:extLst>
              <a:ext uri="{FF2B5EF4-FFF2-40B4-BE49-F238E27FC236}">
                <a16:creationId xmlns:a16="http://schemas.microsoft.com/office/drawing/2014/main" id="{115DFB91-512B-3844-A114-92FBEDCA92F2}"/>
              </a:ext>
            </a:extLst>
          </p:cNvPr>
          <p:cNvSpPr>
            <a:spLocks noGrp="1"/>
          </p:cNvSpPr>
          <p:nvPr>
            <p:custDataLst>
              <p:tags r:id="rId6"/>
            </p:custDataLst>
          </p:nvPr>
        </p:nvSpPr>
        <p:spPr bwMode="auto">
          <a:xfrm>
            <a:off x="5470525" y="3479800"/>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8653EB8E-FDD8-4E02-8D10-66B55FCC24CC}" type="datetime'''''''''''''''2''''''''''''0''''''''''''''''''''''''''''10'''">
              <a:rPr lang="en-US" altLang="en-US" sz="1400" b="1" smtClean="0">
                <a:effectLst/>
              </a:rPr>
              <a:pPr marL="0" indent="0" algn="ctr">
                <a:spcBef>
                  <a:spcPct val="0"/>
                </a:spcBef>
                <a:spcAft>
                  <a:spcPct val="0"/>
                </a:spcAft>
                <a:buNone/>
              </a:pPr>
              <a:t>2010</a:t>
            </a:fld>
            <a:endParaRPr lang="en-US" sz="1400" b="1"/>
          </a:p>
        </p:txBody>
      </p:sp>
      <p:sp>
        <p:nvSpPr>
          <p:cNvPr id="55" name="Text Placeholder 10">
            <a:extLst>
              <a:ext uri="{FF2B5EF4-FFF2-40B4-BE49-F238E27FC236}">
                <a16:creationId xmlns:a16="http://schemas.microsoft.com/office/drawing/2014/main" id="{115DFB91-512B-3844-A114-92FBEDCA92F2}"/>
              </a:ext>
            </a:extLst>
          </p:cNvPr>
          <p:cNvSpPr>
            <a:spLocks noGrp="1"/>
          </p:cNvSpPr>
          <p:nvPr>
            <p:custDataLst>
              <p:tags r:id="rId7"/>
            </p:custDataLst>
          </p:nvPr>
        </p:nvSpPr>
        <p:spPr bwMode="auto">
          <a:xfrm>
            <a:off x="6946900" y="3479800"/>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CE7B939B-8EB6-4826-8FC4-4F44BB2F2F24}" type="datetime'''''''''''''''''20''''''''''1''''''''''''''''''''5'">
              <a:rPr lang="en-US" altLang="en-US" sz="1400" b="1" smtClean="0">
                <a:effectLst/>
              </a:rPr>
              <a:pPr marL="0" indent="0" algn="ctr">
                <a:spcBef>
                  <a:spcPct val="0"/>
                </a:spcBef>
                <a:spcAft>
                  <a:spcPct val="0"/>
                </a:spcAft>
                <a:buNone/>
              </a:pPr>
              <a:t>2015</a:t>
            </a:fld>
            <a:endParaRPr lang="en-US" sz="1400" b="1"/>
          </a:p>
        </p:txBody>
      </p:sp>
      <p:sp>
        <p:nvSpPr>
          <p:cNvPr id="56" name="Text Placeholder 10">
            <a:extLst>
              <a:ext uri="{FF2B5EF4-FFF2-40B4-BE49-F238E27FC236}">
                <a16:creationId xmlns:a16="http://schemas.microsoft.com/office/drawing/2014/main" id="{115DFB91-512B-3844-A114-92FBEDCA92F2}"/>
              </a:ext>
            </a:extLst>
          </p:cNvPr>
          <p:cNvSpPr>
            <a:spLocks noGrp="1"/>
          </p:cNvSpPr>
          <p:nvPr>
            <p:custDataLst>
              <p:tags r:id="rId8"/>
            </p:custDataLst>
          </p:nvPr>
        </p:nvSpPr>
        <p:spPr bwMode="auto">
          <a:xfrm>
            <a:off x="8424863" y="3479800"/>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B999D0B2-BEDE-4E7B-848A-697FB9AA2456}" type="datetime'''''''''''''''''''''''''''''''''''''2''''''''0''''20'">
              <a:rPr lang="en-US" altLang="en-US" sz="1400" b="1" smtClean="0">
                <a:effectLst/>
              </a:rPr>
              <a:pPr marL="0" indent="0" algn="ctr">
                <a:spcBef>
                  <a:spcPct val="0"/>
                </a:spcBef>
                <a:spcAft>
                  <a:spcPct val="0"/>
                </a:spcAft>
                <a:buNone/>
              </a:pPr>
              <a:t>2020</a:t>
            </a:fld>
            <a:endParaRPr lang="en-US" sz="1400" b="1"/>
          </a:p>
        </p:txBody>
      </p:sp>
      <p:sp>
        <p:nvSpPr>
          <p:cNvPr id="57" name="Text Placeholder 10">
            <a:extLst>
              <a:ext uri="{FF2B5EF4-FFF2-40B4-BE49-F238E27FC236}">
                <a16:creationId xmlns:a16="http://schemas.microsoft.com/office/drawing/2014/main" id="{115DFB91-512B-3844-A114-92FBEDCA92F2}"/>
              </a:ext>
            </a:extLst>
          </p:cNvPr>
          <p:cNvSpPr>
            <a:spLocks noGrp="1"/>
          </p:cNvSpPr>
          <p:nvPr>
            <p:custDataLst>
              <p:tags r:id="rId9"/>
            </p:custDataLst>
          </p:nvPr>
        </p:nvSpPr>
        <p:spPr bwMode="auto">
          <a:xfrm>
            <a:off x="9901238" y="3479800"/>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4DE6F644-6C8D-46EE-9C20-E2AE3D66DD2C}" type="datetime'''''2''''''''''''''''0''2''''''''''5'''''''''''''''''''''''''">
              <a:rPr lang="en-US" altLang="en-US" sz="1400" b="1" smtClean="0">
                <a:effectLst/>
              </a:rPr>
              <a:pPr marL="0" indent="0" algn="ctr">
                <a:spcBef>
                  <a:spcPct val="0"/>
                </a:spcBef>
                <a:spcAft>
                  <a:spcPct val="0"/>
                </a:spcAft>
                <a:buNone/>
              </a:pPr>
              <a:t>2025</a:t>
            </a:fld>
            <a:endParaRPr lang="en-US" sz="1400" b="1" dirty="0"/>
          </a:p>
        </p:txBody>
      </p:sp>
      <p:cxnSp>
        <p:nvCxnSpPr>
          <p:cNvPr id="83" name="Connector: Elbow 82">
            <a:extLst>
              <a:ext uri="{FF2B5EF4-FFF2-40B4-BE49-F238E27FC236}">
                <a16:creationId xmlns:a16="http://schemas.microsoft.com/office/drawing/2014/main" id="{9E90F4C1-EB09-61F8-A0A0-E006655F5DBD}"/>
              </a:ext>
            </a:extLst>
          </p:cNvPr>
          <p:cNvCxnSpPr>
            <a:cxnSpLocks/>
          </p:cNvCxnSpPr>
          <p:nvPr>
            <p:custDataLst>
              <p:tags r:id="rId10"/>
            </p:custDataLst>
          </p:nvPr>
        </p:nvCxnSpPr>
        <p:spPr bwMode="gray">
          <a:xfrm rot="16200000" flipV="1">
            <a:off x="3952875" y="3214688"/>
            <a:ext cx="152400" cy="88900"/>
          </a:xfrm>
          <a:prstGeom prst="bentConnector3">
            <a:avLst>
              <a:gd name="adj1" fmla="val 100047"/>
            </a:avLst>
          </a:prstGeom>
          <a:ln w="12700" cap="flat">
            <a:solidFill>
              <a:schemeClr val="accent5"/>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EE63EBE6-032D-2FA8-14ED-F43290759A85}"/>
              </a:ext>
            </a:extLst>
          </p:cNvPr>
          <p:cNvSpPr/>
          <p:nvPr>
            <p:custDataLst>
              <p:tags r:id="rId11"/>
            </p:custDataLst>
          </p:nvPr>
        </p:nvSpPr>
        <p:spPr bwMode="gray">
          <a:xfrm>
            <a:off x="531813" y="3057525"/>
            <a:ext cx="3684588" cy="12541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a:solidFill>
                  <a:schemeClr val="tx1"/>
                </a:solidFill>
              </a:rPr>
              <a:t>Additional air quality fees for pollutants from coal-fired power plants</a:t>
            </a:r>
          </a:p>
        </p:txBody>
      </p:sp>
      <p:cxnSp>
        <p:nvCxnSpPr>
          <p:cNvPr id="87" name="Connector: Elbow 86">
            <a:extLst>
              <a:ext uri="{FF2B5EF4-FFF2-40B4-BE49-F238E27FC236}">
                <a16:creationId xmlns:a16="http://schemas.microsoft.com/office/drawing/2014/main" id="{922B20B9-6D53-724C-C782-83399AB59136}"/>
              </a:ext>
            </a:extLst>
          </p:cNvPr>
          <p:cNvCxnSpPr>
            <a:cxnSpLocks/>
          </p:cNvCxnSpPr>
          <p:nvPr>
            <p:custDataLst>
              <p:tags r:id="rId12"/>
            </p:custDataLst>
          </p:nvPr>
        </p:nvCxnSpPr>
        <p:spPr bwMode="gray">
          <a:xfrm rot="16200000" flipV="1">
            <a:off x="4295775" y="3038475"/>
            <a:ext cx="449263" cy="182563"/>
          </a:xfrm>
          <a:prstGeom prst="bentConnector3">
            <a:avLst>
              <a:gd name="adj1" fmla="val 99438"/>
            </a:avLst>
          </a:prstGeom>
          <a:ln w="12700" cap="flat">
            <a:solidFill>
              <a:schemeClr val="accent5"/>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1C492D0F-5B32-79A7-AD77-6822B4D9A8B5}"/>
              </a:ext>
            </a:extLst>
          </p:cNvPr>
          <p:cNvSpPr/>
          <p:nvPr>
            <p:custDataLst>
              <p:tags r:id="rId13"/>
            </p:custDataLst>
          </p:nvPr>
        </p:nvSpPr>
        <p:spPr bwMode="gray">
          <a:xfrm>
            <a:off x="874713" y="2789238"/>
            <a:ext cx="3644900" cy="26987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dirty="0">
                <a:solidFill>
                  <a:schemeClr val="tx1"/>
                </a:solidFill>
              </a:rPr>
              <a:t>Renewable Energy Law: guaranteed repurchase by grid companies</a:t>
            </a:r>
          </a:p>
        </p:txBody>
      </p:sp>
      <p:cxnSp>
        <p:nvCxnSpPr>
          <p:cNvPr id="92" name="Connector: Elbow 91">
            <a:extLst>
              <a:ext uri="{FF2B5EF4-FFF2-40B4-BE49-F238E27FC236}">
                <a16:creationId xmlns:a16="http://schemas.microsoft.com/office/drawing/2014/main" id="{05FFC02E-6131-24EC-C466-45A7B0F8324E}"/>
              </a:ext>
            </a:extLst>
          </p:cNvPr>
          <p:cNvCxnSpPr>
            <a:cxnSpLocks/>
          </p:cNvCxnSpPr>
          <p:nvPr>
            <p:custDataLst>
              <p:tags r:id="rId14"/>
            </p:custDataLst>
          </p:nvPr>
        </p:nvCxnSpPr>
        <p:spPr bwMode="gray">
          <a:xfrm rot="16200000" flipV="1">
            <a:off x="4675188" y="2830513"/>
            <a:ext cx="728663" cy="296863"/>
          </a:xfrm>
          <a:prstGeom prst="bentConnector3">
            <a:avLst>
              <a:gd name="adj1" fmla="val 100366"/>
            </a:avLst>
          </a:prstGeom>
          <a:ln w="12700" cap="flat">
            <a:solidFill>
              <a:schemeClr val="accent5"/>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36E2979E-4CA6-0C92-8076-0F5CFFE63499}"/>
              </a:ext>
            </a:extLst>
          </p:cNvPr>
          <p:cNvSpPr/>
          <p:nvPr>
            <p:custDataLst>
              <p:tags r:id="rId15"/>
            </p:custDataLst>
          </p:nvPr>
        </p:nvSpPr>
        <p:spPr bwMode="gray">
          <a:xfrm>
            <a:off x="912813" y="2497138"/>
            <a:ext cx="4297363" cy="20637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dirty="0">
                <a:solidFill>
                  <a:schemeClr val="tx1"/>
                </a:solidFill>
              </a:rPr>
              <a:t>Pilots for energy-saving generation dispatch based on fuel-consumption rates</a:t>
            </a:r>
          </a:p>
        </p:txBody>
      </p:sp>
      <p:cxnSp>
        <p:nvCxnSpPr>
          <p:cNvPr id="102" name="Connector: Elbow 101">
            <a:extLst>
              <a:ext uri="{FF2B5EF4-FFF2-40B4-BE49-F238E27FC236}">
                <a16:creationId xmlns:a16="http://schemas.microsoft.com/office/drawing/2014/main" id="{63D21F19-818C-E96E-B5D2-C3D577679577}"/>
              </a:ext>
            </a:extLst>
          </p:cNvPr>
          <p:cNvCxnSpPr>
            <a:cxnSpLocks/>
          </p:cNvCxnSpPr>
          <p:nvPr>
            <p:custDataLst>
              <p:tags r:id="rId16"/>
            </p:custDataLst>
          </p:nvPr>
        </p:nvCxnSpPr>
        <p:spPr bwMode="gray">
          <a:xfrm rot="16200000" flipV="1">
            <a:off x="4800600" y="2701925"/>
            <a:ext cx="1000125" cy="295275"/>
          </a:xfrm>
          <a:prstGeom prst="bentConnector3">
            <a:avLst>
              <a:gd name="adj1" fmla="val 99124"/>
            </a:avLst>
          </a:prstGeom>
          <a:ln w="28575" cap="flat">
            <a:solidFill>
              <a:schemeClr val="accent5"/>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8F8F5242-9257-B999-D417-F809A6AB4F1C}"/>
              </a:ext>
            </a:extLst>
          </p:cNvPr>
          <p:cNvSpPr/>
          <p:nvPr>
            <p:custDataLst>
              <p:tags r:id="rId17"/>
            </p:custDataLst>
          </p:nvPr>
        </p:nvSpPr>
        <p:spPr bwMode="gray">
          <a:xfrm>
            <a:off x="3420538" y="2235200"/>
            <a:ext cx="2686050" cy="23177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b="1" dirty="0">
                <a:solidFill>
                  <a:schemeClr val="tx1"/>
                </a:solidFill>
              </a:rPr>
              <a:t>First FIT for renewable energy</a:t>
            </a:r>
          </a:p>
        </p:txBody>
      </p:sp>
      <p:cxnSp>
        <p:nvCxnSpPr>
          <p:cNvPr id="107" name="Connector: Elbow 106">
            <a:extLst>
              <a:ext uri="{FF2B5EF4-FFF2-40B4-BE49-F238E27FC236}">
                <a16:creationId xmlns:a16="http://schemas.microsoft.com/office/drawing/2014/main" id="{29B87430-DDEB-1DDB-A19B-F929DCE866BE}"/>
              </a:ext>
            </a:extLst>
          </p:cNvPr>
          <p:cNvCxnSpPr>
            <a:cxnSpLocks/>
          </p:cNvCxnSpPr>
          <p:nvPr>
            <p:custDataLst>
              <p:tags r:id="rId18"/>
            </p:custDataLst>
          </p:nvPr>
        </p:nvCxnSpPr>
        <p:spPr bwMode="gray">
          <a:xfrm rot="16200000" flipV="1">
            <a:off x="6667500" y="3060700"/>
            <a:ext cx="468313" cy="112713"/>
          </a:xfrm>
          <a:prstGeom prst="bentConnector3">
            <a:avLst>
              <a:gd name="adj1" fmla="val 100904"/>
            </a:avLst>
          </a:prstGeom>
          <a:ln w="12700" cap="flat">
            <a:solidFill>
              <a:schemeClr val="accent5"/>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E29A4382-80E9-2504-5CCB-79446F3BFB19}"/>
              </a:ext>
            </a:extLst>
          </p:cNvPr>
          <p:cNvSpPr/>
          <p:nvPr>
            <p:custDataLst>
              <p:tags r:id="rId19"/>
            </p:custDataLst>
          </p:nvPr>
        </p:nvSpPr>
        <p:spPr bwMode="gray">
          <a:xfrm>
            <a:off x="6092825" y="2632075"/>
            <a:ext cx="1260475" cy="3492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a:solidFill>
                  <a:schemeClr val="tx1"/>
                </a:solidFill>
              </a:rPr>
              <a:t>Provincial carbon market pilots</a:t>
            </a:r>
          </a:p>
        </p:txBody>
      </p:sp>
      <p:cxnSp>
        <p:nvCxnSpPr>
          <p:cNvPr id="114" name="Connector: Elbow 113">
            <a:extLst>
              <a:ext uri="{FF2B5EF4-FFF2-40B4-BE49-F238E27FC236}">
                <a16:creationId xmlns:a16="http://schemas.microsoft.com/office/drawing/2014/main" id="{8EF0FA3C-C3D3-4F0C-6B44-E8DCDEE458E4}"/>
              </a:ext>
            </a:extLst>
          </p:cNvPr>
          <p:cNvCxnSpPr>
            <a:cxnSpLocks/>
          </p:cNvCxnSpPr>
          <p:nvPr>
            <p:custDataLst>
              <p:tags r:id="rId20"/>
            </p:custDataLst>
          </p:nvPr>
        </p:nvCxnSpPr>
        <p:spPr bwMode="gray">
          <a:xfrm rot="16200000" flipV="1">
            <a:off x="7032625" y="2787650"/>
            <a:ext cx="1008063" cy="106363"/>
          </a:xfrm>
          <a:prstGeom prst="bentConnector3">
            <a:avLst>
              <a:gd name="adj1" fmla="val 100520"/>
            </a:avLst>
          </a:prstGeom>
          <a:ln w="12700" cap="flat">
            <a:solidFill>
              <a:schemeClr val="accent5"/>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16" name="Rectangle 115">
            <a:extLst>
              <a:ext uri="{FF2B5EF4-FFF2-40B4-BE49-F238E27FC236}">
                <a16:creationId xmlns:a16="http://schemas.microsoft.com/office/drawing/2014/main" id="{18213926-308B-4C81-B817-495D470D9FBC}"/>
              </a:ext>
            </a:extLst>
          </p:cNvPr>
          <p:cNvSpPr/>
          <p:nvPr>
            <p:custDataLst>
              <p:tags r:id="rId21"/>
            </p:custDataLst>
          </p:nvPr>
        </p:nvSpPr>
        <p:spPr bwMode="gray">
          <a:xfrm>
            <a:off x="5737225" y="2203450"/>
            <a:ext cx="1989138" cy="3698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dirty="0">
                <a:solidFill>
                  <a:schemeClr val="tx1"/>
                </a:solidFill>
              </a:rPr>
              <a:t>Introduction of minimum capacity factor requirement for renewables</a:t>
            </a:r>
          </a:p>
        </p:txBody>
      </p:sp>
      <p:cxnSp>
        <p:nvCxnSpPr>
          <p:cNvPr id="117" name="Connector: Elbow 116">
            <a:extLst>
              <a:ext uri="{FF2B5EF4-FFF2-40B4-BE49-F238E27FC236}">
                <a16:creationId xmlns:a16="http://schemas.microsoft.com/office/drawing/2014/main" id="{2E8E82CD-B40E-B725-F661-188D85465C06}"/>
              </a:ext>
            </a:extLst>
          </p:cNvPr>
          <p:cNvCxnSpPr>
            <a:cxnSpLocks/>
          </p:cNvCxnSpPr>
          <p:nvPr>
            <p:custDataLst>
              <p:tags r:id="rId22"/>
            </p:custDataLst>
          </p:nvPr>
        </p:nvCxnSpPr>
        <p:spPr bwMode="gray">
          <a:xfrm rot="5400000" flipH="1" flipV="1">
            <a:off x="7359650" y="2838450"/>
            <a:ext cx="1000125" cy="22225"/>
          </a:xfrm>
          <a:prstGeom prst="bentConnector3">
            <a:avLst>
              <a:gd name="adj1" fmla="val 99195"/>
            </a:avLst>
          </a:prstGeom>
          <a:ln w="12700" cap="flat">
            <a:solidFill>
              <a:schemeClr val="accent5"/>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19B9975D-2D7C-10AD-5B15-A5E5CC9F2AB1}"/>
              </a:ext>
            </a:extLst>
          </p:cNvPr>
          <p:cNvSpPr/>
          <p:nvPr>
            <p:custDataLst>
              <p:tags r:id="rId23"/>
            </p:custDataLst>
          </p:nvPr>
        </p:nvSpPr>
        <p:spPr bwMode="gray">
          <a:xfrm>
            <a:off x="7867650" y="2206625"/>
            <a:ext cx="946150" cy="37147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dirty="0">
                <a:solidFill>
                  <a:schemeClr val="tx1"/>
                </a:solidFill>
              </a:rPr>
              <a:t>Green certificate trading launch</a:t>
            </a:r>
          </a:p>
        </p:txBody>
      </p:sp>
      <p:sp>
        <p:nvSpPr>
          <p:cNvPr id="124" name="Rectangle 123">
            <a:extLst>
              <a:ext uri="{FF2B5EF4-FFF2-40B4-BE49-F238E27FC236}">
                <a16:creationId xmlns:a16="http://schemas.microsoft.com/office/drawing/2014/main" id="{FD9EF7A8-419D-E0DC-A3C3-EE08629E081A}"/>
              </a:ext>
            </a:extLst>
          </p:cNvPr>
          <p:cNvSpPr/>
          <p:nvPr>
            <p:custDataLst>
              <p:tags r:id="rId24"/>
            </p:custDataLst>
          </p:nvPr>
        </p:nvSpPr>
        <p:spPr bwMode="gray">
          <a:xfrm>
            <a:off x="9186863" y="2827338"/>
            <a:ext cx="1027113" cy="3698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dirty="0">
                <a:solidFill>
                  <a:schemeClr val="tx1"/>
                </a:solidFill>
              </a:rPr>
              <a:t>National Emission Trading System  (ETS) launch</a:t>
            </a:r>
          </a:p>
        </p:txBody>
      </p:sp>
      <p:sp>
        <p:nvSpPr>
          <p:cNvPr id="145" name="Rectangle 144">
            <a:extLst>
              <a:ext uri="{FF2B5EF4-FFF2-40B4-BE49-F238E27FC236}">
                <a16:creationId xmlns:a16="http://schemas.microsoft.com/office/drawing/2014/main" id="{393A16BE-BB9F-9303-F581-B89DF0613894}"/>
              </a:ext>
            </a:extLst>
          </p:cNvPr>
          <p:cNvSpPr/>
          <p:nvPr>
            <p:custDataLst>
              <p:tags r:id="rId25"/>
            </p:custDataLst>
          </p:nvPr>
        </p:nvSpPr>
        <p:spPr bwMode="gray">
          <a:xfrm>
            <a:off x="1150937" y="5919788"/>
            <a:ext cx="2413000" cy="21272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1000" b="1" dirty="0">
                <a:solidFill>
                  <a:schemeClr val="tx1"/>
                </a:solidFill>
              </a:rPr>
              <a:t>Competitive power market maturity</a:t>
            </a:r>
          </a:p>
        </p:txBody>
      </p:sp>
      <p:cxnSp>
        <p:nvCxnSpPr>
          <p:cNvPr id="146" name="Connector: Elbow 145">
            <a:extLst>
              <a:ext uri="{FF2B5EF4-FFF2-40B4-BE49-F238E27FC236}">
                <a16:creationId xmlns:a16="http://schemas.microsoft.com/office/drawing/2014/main" id="{C761F768-7F2E-85AB-D27C-3F69F451582D}"/>
              </a:ext>
            </a:extLst>
          </p:cNvPr>
          <p:cNvCxnSpPr>
            <a:cxnSpLocks/>
            <a:stCxn id="55" idx="2"/>
          </p:cNvCxnSpPr>
          <p:nvPr>
            <p:custDataLst>
              <p:tags r:id="rId26"/>
            </p:custDataLst>
          </p:nvPr>
        </p:nvCxnSpPr>
        <p:spPr bwMode="gray">
          <a:xfrm rot="5400000">
            <a:off x="6945314" y="3649663"/>
            <a:ext cx="161925" cy="247649"/>
          </a:xfrm>
          <a:prstGeom prst="bentConnector2">
            <a:avLst/>
          </a:prstGeom>
          <a:ln w="12700" cap="flat">
            <a:solidFill>
              <a:srgbClr val="009BDB"/>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51" name="Rectangle 150">
            <a:extLst>
              <a:ext uri="{FF2B5EF4-FFF2-40B4-BE49-F238E27FC236}">
                <a16:creationId xmlns:a16="http://schemas.microsoft.com/office/drawing/2014/main" id="{A56B0DDA-FFF3-4103-69E4-C3F8E7E6C173}"/>
              </a:ext>
            </a:extLst>
          </p:cNvPr>
          <p:cNvSpPr/>
          <p:nvPr>
            <p:custDataLst>
              <p:tags r:id="rId27"/>
            </p:custDataLst>
          </p:nvPr>
        </p:nvSpPr>
        <p:spPr bwMode="gray">
          <a:xfrm>
            <a:off x="5767388" y="3743325"/>
            <a:ext cx="1330325" cy="3492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b="1" dirty="0">
                <a:solidFill>
                  <a:schemeClr val="tx1"/>
                </a:solidFill>
              </a:rPr>
              <a:t>Doc. 9: </a:t>
            </a:r>
            <a:r>
              <a:rPr lang="en-US" sz="900" dirty="0">
                <a:solidFill>
                  <a:schemeClr val="tx1"/>
                </a:solidFill>
              </a:rPr>
              <a:t>support for medium-long term, spot, and ancillary markets</a:t>
            </a:r>
          </a:p>
        </p:txBody>
      </p:sp>
      <p:cxnSp>
        <p:nvCxnSpPr>
          <p:cNvPr id="154" name="Connector: Elbow 153">
            <a:extLst>
              <a:ext uri="{FF2B5EF4-FFF2-40B4-BE49-F238E27FC236}">
                <a16:creationId xmlns:a16="http://schemas.microsoft.com/office/drawing/2014/main" id="{1F544DF1-4CA3-3B0E-7806-B6788102EA1A}"/>
              </a:ext>
            </a:extLst>
          </p:cNvPr>
          <p:cNvCxnSpPr>
            <a:cxnSpLocks/>
          </p:cNvCxnSpPr>
          <p:nvPr>
            <p:custDataLst>
              <p:tags r:id="rId28"/>
            </p:custDataLst>
          </p:nvPr>
        </p:nvCxnSpPr>
        <p:spPr bwMode="gray">
          <a:xfrm rot="5400000">
            <a:off x="7245350" y="3846513"/>
            <a:ext cx="1004888" cy="209550"/>
          </a:xfrm>
          <a:prstGeom prst="bentConnector3">
            <a:avLst>
              <a:gd name="adj1" fmla="val 99596"/>
            </a:avLst>
          </a:prstGeom>
          <a:ln w="12700" cap="flat">
            <a:solidFill>
              <a:srgbClr val="009BDB"/>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57" name="Rectangle 156">
            <a:extLst>
              <a:ext uri="{FF2B5EF4-FFF2-40B4-BE49-F238E27FC236}">
                <a16:creationId xmlns:a16="http://schemas.microsoft.com/office/drawing/2014/main" id="{D547E9FB-C3DB-D00E-FA6C-C19570FE3FB5}"/>
              </a:ext>
            </a:extLst>
          </p:cNvPr>
          <p:cNvSpPr/>
          <p:nvPr>
            <p:custDataLst>
              <p:tags r:id="rId29"/>
            </p:custDataLst>
          </p:nvPr>
        </p:nvSpPr>
        <p:spPr bwMode="gray">
          <a:xfrm>
            <a:off x="6076950" y="4360863"/>
            <a:ext cx="1585913" cy="8001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b="1" dirty="0">
                <a:solidFill>
                  <a:schemeClr val="tx1"/>
                </a:solidFill>
              </a:rPr>
              <a:t>Interprovincial Variable Renewable Energy </a:t>
            </a:r>
            <a:r>
              <a:rPr lang="en-US" sz="900" dirty="0">
                <a:solidFill>
                  <a:schemeClr val="tx1"/>
                </a:solidFill>
              </a:rPr>
              <a:t>surplus market launched</a:t>
            </a:r>
          </a:p>
          <a:p>
            <a:pPr marL="0" indent="0">
              <a:spcBef>
                <a:spcPts val="600"/>
              </a:spcBef>
              <a:spcAft>
                <a:spcPts val="600"/>
              </a:spcAft>
              <a:buNone/>
            </a:pPr>
            <a:r>
              <a:rPr lang="en-US" sz="900" b="1" dirty="0">
                <a:solidFill>
                  <a:schemeClr val="tx1"/>
                </a:solidFill>
              </a:rPr>
              <a:t>Doc. 1453</a:t>
            </a:r>
            <a:r>
              <a:rPr lang="en-US" sz="900" dirty="0">
                <a:solidFill>
                  <a:schemeClr val="tx1"/>
                </a:solidFill>
              </a:rPr>
              <a:t>: First pilots of spot markets announced</a:t>
            </a:r>
          </a:p>
          <a:p>
            <a:pPr marL="0" indent="0">
              <a:spcBef>
                <a:spcPts val="600"/>
              </a:spcBef>
              <a:spcAft>
                <a:spcPts val="600"/>
              </a:spcAft>
              <a:buNone/>
            </a:pPr>
            <a:endParaRPr lang="en-US" sz="900" dirty="0">
              <a:solidFill>
                <a:schemeClr val="tx1"/>
              </a:solidFill>
            </a:endParaRPr>
          </a:p>
        </p:txBody>
      </p:sp>
      <p:cxnSp>
        <p:nvCxnSpPr>
          <p:cNvPr id="158" name="Connector: Elbow 157">
            <a:extLst>
              <a:ext uri="{FF2B5EF4-FFF2-40B4-BE49-F238E27FC236}">
                <a16:creationId xmlns:a16="http://schemas.microsoft.com/office/drawing/2014/main" id="{E0331066-D28A-77C1-CA32-6E8B43060F11}"/>
              </a:ext>
            </a:extLst>
          </p:cNvPr>
          <p:cNvCxnSpPr>
            <a:cxnSpLocks/>
          </p:cNvCxnSpPr>
          <p:nvPr>
            <p:custDataLst>
              <p:tags r:id="rId30"/>
            </p:custDataLst>
          </p:nvPr>
        </p:nvCxnSpPr>
        <p:spPr bwMode="gray">
          <a:xfrm rot="5400000">
            <a:off x="6683375" y="4562475"/>
            <a:ext cx="2538413" cy="296863"/>
          </a:xfrm>
          <a:prstGeom prst="bentConnector3">
            <a:avLst>
              <a:gd name="adj1" fmla="val 100031"/>
            </a:avLst>
          </a:prstGeom>
          <a:ln w="12700" cap="flat">
            <a:solidFill>
              <a:srgbClr val="009BDB"/>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61" name="Rectangle 160">
            <a:extLst>
              <a:ext uri="{FF2B5EF4-FFF2-40B4-BE49-F238E27FC236}">
                <a16:creationId xmlns:a16="http://schemas.microsoft.com/office/drawing/2014/main" id="{48481A64-0F32-47B7-2A04-825EEA6B6A15}"/>
              </a:ext>
            </a:extLst>
          </p:cNvPr>
          <p:cNvSpPr/>
          <p:nvPr>
            <p:custDataLst>
              <p:tags r:id="rId31"/>
            </p:custDataLst>
          </p:nvPr>
        </p:nvSpPr>
        <p:spPr bwMode="gray">
          <a:xfrm>
            <a:off x="6645275" y="5780088"/>
            <a:ext cx="1335088" cy="3683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b="1" dirty="0">
                <a:solidFill>
                  <a:schemeClr val="tx1"/>
                </a:solidFill>
              </a:rPr>
              <a:t>Doc.1453: </a:t>
            </a:r>
            <a:r>
              <a:rPr lang="en-US" sz="900" dirty="0">
                <a:solidFill>
                  <a:schemeClr val="tx1"/>
                </a:solidFill>
              </a:rPr>
              <a:t>First spot markets pilots</a:t>
            </a:r>
          </a:p>
        </p:txBody>
      </p:sp>
      <p:sp>
        <p:nvSpPr>
          <p:cNvPr id="162" name="Rectangle 161">
            <a:extLst>
              <a:ext uri="{FF2B5EF4-FFF2-40B4-BE49-F238E27FC236}">
                <a16:creationId xmlns:a16="http://schemas.microsoft.com/office/drawing/2014/main" id="{7E46B0B9-A529-E93D-9A35-7CDDFA8BEB31}"/>
              </a:ext>
            </a:extLst>
          </p:cNvPr>
          <p:cNvSpPr/>
          <p:nvPr>
            <p:custDataLst>
              <p:tags r:id="rId32"/>
            </p:custDataLst>
          </p:nvPr>
        </p:nvSpPr>
        <p:spPr bwMode="gray">
          <a:xfrm>
            <a:off x="8097838" y="5022850"/>
            <a:ext cx="1031875" cy="3683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b="1" dirty="0">
                <a:solidFill>
                  <a:schemeClr val="tx1"/>
                </a:solidFill>
              </a:rPr>
              <a:t>Doc.1453: </a:t>
            </a:r>
            <a:r>
              <a:rPr lang="en-US" sz="900" dirty="0">
                <a:solidFill>
                  <a:schemeClr val="tx1"/>
                </a:solidFill>
              </a:rPr>
              <a:t>Second spot market pilots</a:t>
            </a:r>
          </a:p>
          <a:p>
            <a:pPr marL="0" indent="0">
              <a:spcBef>
                <a:spcPts val="600"/>
              </a:spcBef>
              <a:spcAft>
                <a:spcPts val="600"/>
              </a:spcAft>
              <a:buNone/>
            </a:pPr>
            <a:r>
              <a:rPr lang="en-US" sz="900" b="1" dirty="0">
                <a:solidFill>
                  <a:schemeClr val="tx1"/>
                </a:solidFill>
              </a:rPr>
              <a:t>Interprovincial spot market </a:t>
            </a:r>
            <a:r>
              <a:rPr lang="en-US" sz="900" dirty="0">
                <a:solidFill>
                  <a:schemeClr val="tx1"/>
                </a:solidFill>
              </a:rPr>
              <a:t>pilots launched</a:t>
            </a:r>
          </a:p>
          <a:p>
            <a:pPr marL="0" indent="0">
              <a:spcBef>
                <a:spcPts val="600"/>
              </a:spcBef>
              <a:spcAft>
                <a:spcPts val="600"/>
              </a:spcAft>
              <a:buNone/>
            </a:pPr>
            <a:endParaRPr lang="en-US" sz="900" dirty="0">
              <a:solidFill>
                <a:schemeClr val="tx1"/>
              </a:solidFill>
            </a:endParaRPr>
          </a:p>
        </p:txBody>
      </p:sp>
      <p:cxnSp>
        <p:nvCxnSpPr>
          <p:cNvPr id="174" name="Connector: Elbow 173">
            <a:extLst>
              <a:ext uri="{FF2B5EF4-FFF2-40B4-BE49-F238E27FC236}">
                <a16:creationId xmlns:a16="http://schemas.microsoft.com/office/drawing/2014/main" id="{10691A00-D918-53E9-DF43-AADAB8407BC7}"/>
              </a:ext>
            </a:extLst>
          </p:cNvPr>
          <p:cNvCxnSpPr>
            <a:cxnSpLocks/>
          </p:cNvCxnSpPr>
          <p:nvPr>
            <p:custDataLst>
              <p:tags r:id="rId33"/>
            </p:custDataLst>
          </p:nvPr>
        </p:nvCxnSpPr>
        <p:spPr bwMode="gray">
          <a:xfrm rot="5400000">
            <a:off x="8321675" y="4275138"/>
            <a:ext cx="1670050" cy="58738"/>
          </a:xfrm>
          <a:prstGeom prst="bentConnector3">
            <a:avLst>
              <a:gd name="adj1" fmla="val 99531"/>
            </a:avLst>
          </a:prstGeom>
          <a:ln w="12700" cap="flat">
            <a:solidFill>
              <a:srgbClr val="009BDB"/>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84" name="Connector: Elbow 183">
            <a:extLst>
              <a:ext uri="{FF2B5EF4-FFF2-40B4-BE49-F238E27FC236}">
                <a16:creationId xmlns:a16="http://schemas.microsoft.com/office/drawing/2014/main" id="{31BBC0C2-0B8F-7200-FCFA-9EB638948611}"/>
              </a:ext>
            </a:extLst>
          </p:cNvPr>
          <p:cNvCxnSpPr>
            <a:cxnSpLocks/>
          </p:cNvCxnSpPr>
          <p:nvPr>
            <p:custDataLst>
              <p:tags r:id="rId34"/>
            </p:custDataLst>
          </p:nvPr>
        </p:nvCxnSpPr>
        <p:spPr bwMode="gray">
          <a:xfrm rot="5400000">
            <a:off x="8937625" y="5305425"/>
            <a:ext cx="433388" cy="65088"/>
          </a:xfrm>
          <a:prstGeom prst="bentConnector3">
            <a:avLst>
              <a:gd name="adj1" fmla="val 99375"/>
            </a:avLst>
          </a:prstGeom>
          <a:ln w="12700" cap="flat">
            <a:solidFill>
              <a:srgbClr val="009BDB"/>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92" name="Connector: Elbow 191">
            <a:extLst>
              <a:ext uri="{FF2B5EF4-FFF2-40B4-BE49-F238E27FC236}">
                <a16:creationId xmlns:a16="http://schemas.microsoft.com/office/drawing/2014/main" id="{90636F50-0446-E8D2-C681-904B177C0F8B}"/>
              </a:ext>
            </a:extLst>
          </p:cNvPr>
          <p:cNvCxnSpPr>
            <a:cxnSpLocks/>
          </p:cNvCxnSpPr>
          <p:nvPr>
            <p:custDataLst>
              <p:tags r:id="rId35"/>
            </p:custDataLst>
          </p:nvPr>
        </p:nvCxnSpPr>
        <p:spPr bwMode="gray">
          <a:xfrm rot="16200000" flipH="1">
            <a:off x="9347200" y="3929063"/>
            <a:ext cx="1174750" cy="214313"/>
          </a:xfrm>
          <a:prstGeom prst="bentConnector3">
            <a:avLst>
              <a:gd name="adj1" fmla="val 99231"/>
            </a:avLst>
          </a:prstGeom>
          <a:ln w="12700" cap="flat">
            <a:solidFill>
              <a:srgbClr val="009BDB"/>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95" name="Rectangle 194">
            <a:extLst>
              <a:ext uri="{FF2B5EF4-FFF2-40B4-BE49-F238E27FC236}">
                <a16:creationId xmlns:a16="http://schemas.microsoft.com/office/drawing/2014/main" id="{3600EF8C-91FC-3B8C-68D8-38CE5D2CDD18}"/>
              </a:ext>
            </a:extLst>
          </p:cNvPr>
          <p:cNvSpPr/>
          <p:nvPr>
            <p:custDataLst>
              <p:tags r:id="rId36"/>
            </p:custDataLst>
          </p:nvPr>
        </p:nvSpPr>
        <p:spPr bwMode="gray">
          <a:xfrm>
            <a:off x="10042525" y="4498975"/>
            <a:ext cx="1335088" cy="101917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b="1" dirty="0">
                <a:solidFill>
                  <a:schemeClr val="tx1"/>
                </a:solidFill>
              </a:rPr>
              <a:t>Spot markets </a:t>
            </a:r>
            <a:r>
              <a:rPr lang="en-US" sz="900" dirty="0">
                <a:solidFill>
                  <a:schemeClr val="tx1"/>
                </a:solidFill>
              </a:rPr>
              <a:t>start</a:t>
            </a:r>
            <a:r>
              <a:rPr lang="en-US" sz="900" b="1" dirty="0">
                <a:solidFill>
                  <a:schemeClr val="tx1"/>
                </a:solidFill>
              </a:rPr>
              <a:t> to operate officially </a:t>
            </a:r>
            <a:r>
              <a:rPr lang="en-US" sz="900" dirty="0">
                <a:solidFill>
                  <a:schemeClr val="tx1"/>
                </a:solidFill>
              </a:rPr>
              <a:t>in some regions, while others continue to launch pilots</a:t>
            </a:r>
          </a:p>
        </p:txBody>
      </p:sp>
      <p:sp>
        <p:nvSpPr>
          <p:cNvPr id="218" name="Rectangle 217">
            <a:extLst>
              <a:ext uri="{FF2B5EF4-FFF2-40B4-BE49-F238E27FC236}">
                <a16:creationId xmlns:a16="http://schemas.microsoft.com/office/drawing/2014/main" id="{DF4B04FA-768D-1BB9-C318-B6CC0B5B9DD3}"/>
              </a:ext>
            </a:extLst>
          </p:cNvPr>
          <p:cNvSpPr/>
          <p:nvPr>
            <p:custDataLst>
              <p:tags r:id="rId37"/>
            </p:custDataLst>
          </p:nvPr>
        </p:nvSpPr>
        <p:spPr bwMode="gray">
          <a:xfrm>
            <a:off x="9856788" y="5454650"/>
            <a:ext cx="1076325" cy="44132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dirty="0">
                <a:solidFill>
                  <a:schemeClr val="tx1"/>
                </a:solidFill>
              </a:rPr>
              <a:t>Release of </a:t>
            </a:r>
            <a:r>
              <a:rPr lang="en-US" sz="900" b="1" dirty="0">
                <a:solidFill>
                  <a:schemeClr val="tx1"/>
                </a:solidFill>
              </a:rPr>
              <a:t>national rules for spot markets</a:t>
            </a:r>
            <a:endParaRPr lang="en-US" sz="900" dirty="0">
              <a:solidFill>
                <a:schemeClr val="tx1"/>
              </a:solidFill>
            </a:endParaRPr>
          </a:p>
        </p:txBody>
      </p:sp>
      <p:cxnSp>
        <p:nvCxnSpPr>
          <p:cNvPr id="231" name="Connector: Elbow 230">
            <a:extLst>
              <a:ext uri="{FF2B5EF4-FFF2-40B4-BE49-F238E27FC236}">
                <a16:creationId xmlns:a16="http://schemas.microsoft.com/office/drawing/2014/main" id="{635DF5DB-8B1A-11B5-D846-88F8310343D1}"/>
              </a:ext>
            </a:extLst>
          </p:cNvPr>
          <p:cNvCxnSpPr>
            <a:cxnSpLocks/>
          </p:cNvCxnSpPr>
          <p:nvPr>
            <p:custDataLst>
              <p:tags r:id="rId38"/>
            </p:custDataLst>
          </p:nvPr>
        </p:nvCxnSpPr>
        <p:spPr bwMode="gray">
          <a:xfrm rot="5400000">
            <a:off x="8799513" y="3600450"/>
            <a:ext cx="381000" cy="128588"/>
          </a:xfrm>
          <a:prstGeom prst="bentConnector3">
            <a:avLst>
              <a:gd name="adj1" fmla="val 100127"/>
            </a:avLst>
          </a:prstGeom>
          <a:ln w="12700" cap="flat">
            <a:solidFill>
              <a:srgbClr val="009BDB"/>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234" name="Rectangle 233">
            <a:extLst>
              <a:ext uri="{FF2B5EF4-FFF2-40B4-BE49-F238E27FC236}">
                <a16:creationId xmlns:a16="http://schemas.microsoft.com/office/drawing/2014/main" id="{9D482079-0B63-755C-CAB9-367DB60AE9B0}"/>
              </a:ext>
            </a:extLst>
          </p:cNvPr>
          <p:cNvSpPr/>
          <p:nvPr>
            <p:custDataLst>
              <p:tags r:id="rId39"/>
            </p:custDataLst>
          </p:nvPr>
        </p:nvSpPr>
        <p:spPr bwMode="gray">
          <a:xfrm>
            <a:off x="8121650" y="3744913"/>
            <a:ext cx="973138" cy="87947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b="1" dirty="0">
                <a:solidFill>
                  <a:schemeClr val="tx1"/>
                </a:solidFill>
              </a:rPr>
              <a:t>State grid </a:t>
            </a:r>
            <a:r>
              <a:rPr lang="en-US" sz="900" dirty="0">
                <a:solidFill>
                  <a:schemeClr val="tx1"/>
                </a:solidFill>
              </a:rPr>
              <a:t>interprovincial</a:t>
            </a:r>
            <a:r>
              <a:rPr lang="en-US" sz="900" b="1" dirty="0">
                <a:solidFill>
                  <a:schemeClr val="tx1"/>
                </a:solidFill>
              </a:rPr>
              <a:t> spot rules released</a:t>
            </a:r>
          </a:p>
          <a:p>
            <a:pPr marL="0" indent="0">
              <a:spcBef>
                <a:spcPts val="600"/>
              </a:spcBef>
              <a:spcAft>
                <a:spcPts val="600"/>
              </a:spcAft>
              <a:buNone/>
            </a:pPr>
            <a:r>
              <a:rPr lang="en-US" sz="900" dirty="0">
                <a:solidFill>
                  <a:schemeClr val="tx1"/>
                </a:solidFill>
              </a:rPr>
              <a:t>First </a:t>
            </a:r>
            <a:r>
              <a:rPr lang="en-US" sz="900" b="1" dirty="0">
                <a:solidFill>
                  <a:schemeClr val="tx1"/>
                </a:solidFill>
              </a:rPr>
              <a:t>least-cost based dispatch</a:t>
            </a:r>
            <a:endParaRPr lang="en-US" sz="900" dirty="0">
              <a:solidFill>
                <a:schemeClr val="tx1"/>
              </a:solidFill>
            </a:endParaRPr>
          </a:p>
        </p:txBody>
      </p:sp>
      <p:cxnSp>
        <p:nvCxnSpPr>
          <p:cNvPr id="241" name="Connector: Elbow 240">
            <a:extLst>
              <a:ext uri="{FF2B5EF4-FFF2-40B4-BE49-F238E27FC236}">
                <a16:creationId xmlns:a16="http://schemas.microsoft.com/office/drawing/2014/main" id="{6EE2610C-7C89-51F4-0FB8-14873F600175}"/>
              </a:ext>
            </a:extLst>
          </p:cNvPr>
          <p:cNvCxnSpPr>
            <a:cxnSpLocks/>
          </p:cNvCxnSpPr>
          <p:nvPr>
            <p:custDataLst>
              <p:tags r:id="rId40"/>
            </p:custDataLst>
          </p:nvPr>
        </p:nvCxnSpPr>
        <p:spPr bwMode="gray">
          <a:xfrm rot="5400000" flipH="1" flipV="1">
            <a:off x="6823075" y="4241800"/>
            <a:ext cx="2025650" cy="439738"/>
          </a:xfrm>
          <a:prstGeom prst="bentConnector3">
            <a:avLst>
              <a:gd name="adj1" fmla="val -555"/>
            </a:avLst>
          </a:prstGeom>
          <a:ln w="12700" cap="flat">
            <a:solidFill>
              <a:srgbClr val="009BDB"/>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248" name="Rectangle 247">
            <a:extLst>
              <a:ext uri="{FF2B5EF4-FFF2-40B4-BE49-F238E27FC236}">
                <a16:creationId xmlns:a16="http://schemas.microsoft.com/office/drawing/2014/main" id="{07AD8CE0-B1DD-5495-FC21-95EA7C0991D2}"/>
              </a:ext>
            </a:extLst>
          </p:cNvPr>
          <p:cNvSpPr/>
          <p:nvPr>
            <p:custDataLst>
              <p:tags r:id="rId41"/>
            </p:custDataLst>
          </p:nvPr>
        </p:nvSpPr>
        <p:spPr bwMode="gray">
          <a:xfrm>
            <a:off x="6370638" y="5319713"/>
            <a:ext cx="1528763" cy="36036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b="1" dirty="0">
                <a:solidFill>
                  <a:schemeClr val="tx1"/>
                </a:solidFill>
              </a:rPr>
              <a:t>New coal plants </a:t>
            </a:r>
            <a:r>
              <a:rPr lang="en-US" sz="900" dirty="0">
                <a:solidFill>
                  <a:schemeClr val="tx1"/>
                </a:solidFill>
              </a:rPr>
              <a:t>now required to join the market</a:t>
            </a:r>
          </a:p>
        </p:txBody>
      </p:sp>
      <p:sp>
        <p:nvSpPr>
          <p:cNvPr id="270" name="Arrow: Right 269">
            <a:extLst>
              <a:ext uri="{FF2B5EF4-FFF2-40B4-BE49-F238E27FC236}">
                <a16:creationId xmlns:a16="http://schemas.microsoft.com/office/drawing/2014/main" id="{5ACE184C-1C12-833F-8058-250B86707781}"/>
              </a:ext>
            </a:extLst>
          </p:cNvPr>
          <p:cNvSpPr/>
          <p:nvPr/>
        </p:nvSpPr>
        <p:spPr bwMode="gray">
          <a:xfrm>
            <a:off x="1158875" y="6167438"/>
            <a:ext cx="9704583" cy="222250"/>
          </a:xfrm>
          <a:prstGeom prst="rightArrow">
            <a:avLst/>
          </a:prstGeom>
          <a:gradFill flip="none" rotWithShape="1">
            <a:gsLst>
              <a:gs pos="0">
                <a:schemeClr val="accent2">
                  <a:lumMod val="10000"/>
                  <a:lumOff val="90000"/>
                </a:schemeClr>
              </a:gs>
              <a:gs pos="41000">
                <a:schemeClr val="accent1">
                  <a:lumMod val="45000"/>
                  <a:lumOff val="55000"/>
                </a:schemeClr>
              </a:gs>
              <a:gs pos="70000">
                <a:schemeClr val="accent1"/>
              </a:gs>
              <a:gs pos="100000">
                <a:schemeClr val="accent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82" name="Rectangle 281">
            <a:extLst>
              <a:ext uri="{FF2B5EF4-FFF2-40B4-BE49-F238E27FC236}">
                <a16:creationId xmlns:a16="http://schemas.microsoft.com/office/drawing/2014/main" id="{8118C578-126E-027D-D0B1-3519C9C672EA}"/>
              </a:ext>
            </a:extLst>
          </p:cNvPr>
          <p:cNvSpPr/>
          <p:nvPr>
            <p:custDataLst>
              <p:tags r:id="rId42"/>
            </p:custDataLst>
          </p:nvPr>
        </p:nvSpPr>
        <p:spPr bwMode="gray">
          <a:xfrm>
            <a:off x="329184" y="1480091"/>
            <a:ext cx="4297363" cy="3492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1400" b="1" dirty="0">
                <a:solidFill>
                  <a:schemeClr val="tx1"/>
                </a:solidFill>
              </a:rPr>
              <a:t>Timeline of China’s key energy policies</a:t>
            </a:r>
          </a:p>
        </p:txBody>
      </p:sp>
      <p:cxnSp>
        <p:nvCxnSpPr>
          <p:cNvPr id="297" name="btfpColumnHeaderBoxLine273947">
            <a:extLst>
              <a:ext uri="{FF2B5EF4-FFF2-40B4-BE49-F238E27FC236}">
                <a16:creationId xmlns:a16="http://schemas.microsoft.com/office/drawing/2014/main" id="{691FF412-55DA-43B5-FFAF-037B2A0BE08C}"/>
              </a:ext>
            </a:extLst>
          </p:cNvPr>
          <p:cNvCxnSpPr>
            <a:cxnSpLocks/>
          </p:cNvCxnSpPr>
          <p:nvPr/>
        </p:nvCxnSpPr>
        <p:spPr bwMode="gray">
          <a:xfrm>
            <a:off x="329183" y="1753212"/>
            <a:ext cx="11430000"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318" name="Connector: Elbow 317">
            <a:extLst>
              <a:ext uri="{FF2B5EF4-FFF2-40B4-BE49-F238E27FC236}">
                <a16:creationId xmlns:a16="http://schemas.microsoft.com/office/drawing/2014/main" id="{4209315F-CCD5-1329-3177-47718E8A4696}"/>
              </a:ext>
            </a:extLst>
          </p:cNvPr>
          <p:cNvCxnSpPr>
            <a:cxnSpLocks/>
          </p:cNvCxnSpPr>
          <p:nvPr>
            <p:custDataLst>
              <p:tags r:id="rId43"/>
            </p:custDataLst>
          </p:nvPr>
        </p:nvCxnSpPr>
        <p:spPr bwMode="gray">
          <a:xfrm rot="5400000" flipH="1" flipV="1">
            <a:off x="8928100" y="3111500"/>
            <a:ext cx="434975" cy="98425"/>
          </a:xfrm>
          <a:prstGeom prst="bentConnector3">
            <a:avLst>
              <a:gd name="adj1" fmla="val 102297"/>
            </a:avLst>
          </a:prstGeom>
          <a:ln w="12700" cap="flat">
            <a:solidFill>
              <a:schemeClr val="accent5"/>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327" name="Rectangle 326">
            <a:extLst>
              <a:ext uri="{FF2B5EF4-FFF2-40B4-BE49-F238E27FC236}">
                <a16:creationId xmlns:a16="http://schemas.microsoft.com/office/drawing/2014/main" id="{7A90FF76-1E37-C89B-4FFB-C14B52A6137F}"/>
              </a:ext>
            </a:extLst>
          </p:cNvPr>
          <p:cNvSpPr/>
          <p:nvPr>
            <p:custDataLst>
              <p:tags r:id="rId44"/>
            </p:custDataLst>
          </p:nvPr>
        </p:nvSpPr>
        <p:spPr bwMode="gray">
          <a:xfrm>
            <a:off x="3883025" y="3736975"/>
            <a:ext cx="1417638" cy="5524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b="1" dirty="0">
                <a:solidFill>
                  <a:schemeClr val="tx1"/>
                </a:solidFill>
              </a:rPr>
              <a:t>Fair Dispatch: </a:t>
            </a:r>
            <a:r>
              <a:rPr lang="en-US" sz="900" dirty="0">
                <a:solidFill>
                  <a:schemeClr val="tx1"/>
                </a:solidFill>
              </a:rPr>
              <a:t>All plants required to allocate similar full load hours per year</a:t>
            </a:r>
          </a:p>
        </p:txBody>
      </p:sp>
      <p:cxnSp>
        <p:nvCxnSpPr>
          <p:cNvPr id="337" name="Connector: Elbow 336">
            <a:extLst>
              <a:ext uri="{FF2B5EF4-FFF2-40B4-BE49-F238E27FC236}">
                <a16:creationId xmlns:a16="http://schemas.microsoft.com/office/drawing/2014/main" id="{3584B62C-AF75-497F-3830-6833332088B0}"/>
              </a:ext>
            </a:extLst>
          </p:cNvPr>
          <p:cNvCxnSpPr>
            <a:cxnSpLocks/>
          </p:cNvCxnSpPr>
          <p:nvPr>
            <p:custDataLst>
              <p:tags r:id="rId45"/>
            </p:custDataLst>
          </p:nvPr>
        </p:nvCxnSpPr>
        <p:spPr bwMode="gray">
          <a:xfrm rot="16200000" flipV="1">
            <a:off x="8742363" y="4470400"/>
            <a:ext cx="2101850" cy="68263"/>
          </a:xfrm>
          <a:prstGeom prst="bentConnector3">
            <a:avLst>
              <a:gd name="adj1" fmla="val 144"/>
            </a:avLst>
          </a:prstGeom>
          <a:ln w="12700" cap="flat">
            <a:solidFill>
              <a:srgbClr val="009BDB"/>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362" name="Connector: Elbow 361">
            <a:extLst>
              <a:ext uri="{FF2B5EF4-FFF2-40B4-BE49-F238E27FC236}">
                <a16:creationId xmlns:a16="http://schemas.microsoft.com/office/drawing/2014/main" id="{2AE9B363-C234-4007-6210-466792EC63D6}"/>
              </a:ext>
            </a:extLst>
          </p:cNvPr>
          <p:cNvCxnSpPr>
            <a:cxnSpLocks/>
          </p:cNvCxnSpPr>
          <p:nvPr>
            <p:custDataLst>
              <p:tags r:id="rId46"/>
            </p:custDataLst>
          </p:nvPr>
        </p:nvCxnSpPr>
        <p:spPr bwMode="gray">
          <a:xfrm rot="16200000" flipH="1">
            <a:off x="3581400" y="3597275"/>
            <a:ext cx="430213" cy="133350"/>
          </a:xfrm>
          <a:prstGeom prst="bentConnector3">
            <a:avLst>
              <a:gd name="adj1" fmla="val 98772"/>
            </a:avLst>
          </a:prstGeom>
          <a:ln w="12700" cap="flat">
            <a:solidFill>
              <a:srgbClr val="009BDB"/>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367" name="Connector: Elbow 366">
            <a:extLst>
              <a:ext uri="{FF2B5EF4-FFF2-40B4-BE49-F238E27FC236}">
                <a16:creationId xmlns:a16="http://schemas.microsoft.com/office/drawing/2014/main" id="{EDD5C277-AFF0-EB97-B2B5-C340B00C615E}"/>
              </a:ext>
            </a:extLst>
          </p:cNvPr>
          <p:cNvCxnSpPr>
            <a:cxnSpLocks/>
          </p:cNvCxnSpPr>
          <p:nvPr>
            <p:custDataLst>
              <p:tags r:id="rId47"/>
            </p:custDataLst>
          </p:nvPr>
        </p:nvCxnSpPr>
        <p:spPr bwMode="gray">
          <a:xfrm rot="5400000">
            <a:off x="3006725" y="3721100"/>
            <a:ext cx="676275" cy="104775"/>
          </a:xfrm>
          <a:prstGeom prst="bentConnector3">
            <a:avLst>
              <a:gd name="adj1" fmla="val 100676"/>
            </a:avLst>
          </a:prstGeom>
          <a:ln w="12700" cap="flat">
            <a:solidFill>
              <a:srgbClr val="009BDB"/>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371" name="Rectangle 370">
            <a:extLst>
              <a:ext uri="{FF2B5EF4-FFF2-40B4-BE49-F238E27FC236}">
                <a16:creationId xmlns:a16="http://schemas.microsoft.com/office/drawing/2014/main" id="{7B2D2200-1130-21F6-0910-152462811FFE}"/>
              </a:ext>
            </a:extLst>
          </p:cNvPr>
          <p:cNvSpPr/>
          <p:nvPr>
            <p:custDataLst>
              <p:tags r:id="rId48"/>
            </p:custDataLst>
          </p:nvPr>
        </p:nvSpPr>
        <p:spPr bwMode="gray">
          <a:xfrm>
            <a:off x="2282825" y="4017963"/>
            <a:ext cx="1231900" cy="889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b="1" dirty="0">
                <a:solidFill>
                  <a:schemeClr val="tx1"/>
                </a:solidFill>
              </a:rPr>
              <a:t>Breakup of State Power Cooperation</a:t>
            </a:r>
            <a:r>
              <a:rPr lang="en-US" sz="900" dirty="0">
                <a:solidFill>
                  <a:schemeClr val="tx1"/>
                </a:solidFill>
              </a:rPr>
              <a:t> into five independent generators, two grids' companies, and two power service companies</a:t>
            </a:r>
            <a:r>
              <a:rPr lang="en-US" sz="900" b="1" dirty="0">
                <a:solidFill>
                  <a:schemeClr val="tx1"/>
                </a:solidFill>
              </a:rPr>
              <a:t> </a:t>
            </a:r>
            <a:endParaRPr lang="en-US" sz="900" dirty="0">
              <a:solidFill>
                <a:schemeClr val="tx1"/>
              </a:solidFill>
            </a:endParaRPr>
          </a:p>
        </p:txBody>
      </p:sp>
      <p:cxnSp>
        <p:nvCxnSpPr>
          <p:cNvPr id="372" name="Connector: Elbow 371">
            <a:extLst>
              <a:ext uri="{FF2B5EF4-FFF2-40B4-BE49-F238E27FC236}">
                <a16:creationId xmlns:a16="http://schemas.microsoft.com/office/drawing/2014/main" id="{71FDD658-2AA9-44F3-804C-C7EB49A64C6D}"/>
              </a:ext>
            </a:extLst>
          </p:cNvPr>
          <p:cNvCxnSpPr>
            <a:cxnSpLocks/>
          </p:cNvCxnSpPr>
          <p:nvPr>
            <p:custDataLst>
              <p:tags r:id="rId49"/>
            </p:custDataLst>
          </p:nvPr>
        </p:nvCxnSpPr>
        <p:spPr bwMode="gray">
          <a:xfrm rot="5400000">
            <a:off x="1620838" y="3871913"/>
            <a:ext cx="942975" cy="144463"/>
          </a:xfrm>
          <a:prstGeom prst="bentConnector3">
            <a:avLst>
              <a:gd name="adj1" fmla="val 100495"/>
            </a:avLst>
          </a:prstGeom>
          <a:ln w="12700" cap="flat">
            <a:solidFill>
              <a:srgbClr val="009BDB"/>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382" name="Rectangle 381">
            <a:extLst>
              <a:ext uri="{FF2B5EF4-FFF2-40B4-BE49-F238E27FC236}">
                <a16:creationId xmlns:a16="http://schemas.microsoft.com/office/drawing/2014/main" id="{8E632150-5F69-EC77-22F9-558494CBB9DB}"/>
              </a:ext>
            </a:extLst>
          </p:cNvPr>
          <p:cNvSpPr/>
          <p:nvPr>
            <p:custDataLst>
              <p:tags r:id="rId50"/>
            </p:custDataLst>
          </p:nvPr>
        </p:nvSpPr>
        <p:spPr bwMode="gray">
          <a:xfrm>
            <a:off x="919163" y="4306888"/>
            <a:ext cx="1246188" cy="50006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b="1" dirty="0">
                <a:solidFill>
                  <a:schemeClr val="tx1"/>
                </a:solidFill>
              </a:rPr>
              <a:t>Creation of state-owned power cooperation company (SPCC)</a:t>
            </a:r>
            <a:endParaRPr lang="en-US" sz="900" dirty="0">
              <a:solidFill>
                <a:schemeClr val="tx1"/>
              </a:solidFill>
            </a:endParaRPr>
          </a:p>
        </p:txBody>
      </p:sp>
      <p:cxnSp>
        <p:nvCxnSpPr>
          <p:cNvPr id="389" name="Connector: Elbow 388">
            <a:extLst>
              <a:ext uri="{FF2B5EF4-FFF2-40B4-BE49-F238E27FC236}">
                <a16:creationId xmlns:a16="http://schemas.microsoft.com/office/drawing/2014/main" id="{6EC59D9C-74A0-8822-A1A0-664C57592A37}"/>
              </a:ext>
            </a:extLst>
          </p:cNvPr>
          <p:cNvCxnSpPr>
            <a:cxnSpLocks/>
          </p:cNvCxnSpPr>
          <p:nvPr>
            <p:custDataLst>
              <p:tags r:id="rId51"/>
            </p:custDataLst>
          </p:nvPr>
        </p:nvCxnSpPr>
        <p:spPr bwMode="gray">
          <a:xfrm rot="16200000" flipV="1">
            <a:off x="6394450" y="3197225"/>
            <a:ext cx="215900" cy="115888"/>
          </a:xfrm>
          <a:prstGeom prst="bentConnector3">
            <a:avLst>
              <a:gd name="adj1" fmla="val 94030"/>
            </a:avLst>
          </a:prstGeom>
          <a:ln w="28575" cap="flat">
            <a:solidFill>
              <a:schemeClr val="accent5"/>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398" name="Rectangle 397">
            <a:extLst>
              <a:ext uri="{FF2B5EF4-FFF2-40B4-BE49-F238E27FC236}">
                <a16:creationId xmlns:a16="http://schemas.microsoft.com/office/drawing/2014/main" id="{BFF47A9B-77C3-E70A-967F-2C76AC05CFA4}"/>
              </a:ext>
            </a:extLst>
          </p:cNvPr>
          <p:cNvSpPr/>
          <p:nvPr>
            <p:custDataLst>
              <p:tags r:id="rId52"/>
            </p:custDataLst>
          </p:nvPr>
        </p:nvSpPr>
        <p:spPr bwMode="gray">
          <a:xfrm>
            <a:off x="5888038" y="2959100"/>
            <a:ext cx="595313" cy="3111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b="1" dirty="0">
                <a:solidFill>
                  <a:schemeClr val="tx1"/>
                </a:solidFill>
              </a:rPr>
              <a:t>1st FIT reduction </a:t>
            </a:r>
          </a:p>
        </p:txBody>
      </p:sp>
      <p:cxnSp>
        <p:nvCxnSpPr>
          <p:cNvPr id="407" name="Connector: Elbow 406">
            <a:extLst>
              <a:ext uri="{FF2B5EF4-FFF2-40B4-BE49-F238E27FC236}">
                <a16:creationId xmlns:a16="http://schemas.microsoft.com/office/drawing/2014/main" id="{860CE9B4-D49D-D0B7-0D75-0EF8FEDCB74E}"/>
              </a:ext>
            </a:extLst>
          </p:cNvPr>
          <p:cNvCxnSpPr>
            <a:cxnSpLocks/>
          </p:cNvCxnSpPr>
          <p:nvPr>
            <p:custDataLst>
              <p:tags r:id="rId53"/>
            </p:custDataLst>
          </p:nvPr>
        </p:nvCxnSpPr>
        <p:spPr bwMode="gray">
          <a:xfrm rot="5400000" flipH="1" flipV="1">
            <a:off x="7280275" y="3203575"/>
            <a:ext cx="317500" cy="0"/>
          </a:xfrm>
          <a:prstGeom prst="bentConnector3">
            <a:avLst>
              <a:gd name="adj1" fmla="val 50000"/>
            </a:avLst>
          </a:prstGeom>
          <a:ln w="28575" cap="flat">
            <a:solidFill>
              <a:schemeClr val="accent5"/>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409" name="Rectangle 408">
            <a:extLst>
              <a:ext uri="{FF2B5EF4-FFF2-40B4-BE49-F238E27FC236}">
                <a16:creationId xmlns:a16="http://schemas.microsoft.com/office/drawing/2014/main" id="{F2F517A2-5985-6F1A-EF99-33B56E4C0869}"/>
              </a:ext>
            </a:extLst>
          </p:cNvPr>
          <p:cNvSpPr/>
          <p:nvPr>
            <p:custDataLst>
              <p:tags r:id="rId54"/>
            </p:custDataLst>
          </p:nvPr>
        </p:nvSpPr>
        <p:spPr bwMode="gray">
          <a:xfrm>
            <a:off x="6994525" y="2703513"/>
            <a:ext cx="622300" cy="3111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b="1" dirty="0">
                <a:solidFill>
                  <a:schemeClr val="tx1"/>
                </a:solidFill>
              </a:rPr>
              <a:t>2nd FIT reduction </a:t>
            </a:r>
          </a:p>
        </p:txBody>
      </p:sp>
      <p:cxnSp>
        <p:nvCxnSpPr>
          <p:cNvPr id="412" name="Connector: Elbow 411">
            <a:extLst>
              <a:ext uri="{FF2B5EF4-FFF2-40B4-BE49-F238E27FC236}">
                <a16:creationId xmlns:a16="http://schemas.microsoft.com/office/drawing/2014/main" id="{87D90340-3999-C258-823F-ED308141B5C1}"/>
              </a:ext>
            </a:extLst>
          </p:cNvPr>
          <p:cNvCxnSpPr>
            <a:cxnSpLocks/>
          </p:cNvCxnSpPr>
          <p:nvPr>
            <p:custDataLst>
              <p:tags r:id="rId55"/>
            </p:custDataLst>
          </p:nvPr>
        </p:nvCxnSpPr>
        <p:spPr bwMode="gray">
          <a:xfrm rot="5400000" flipH="1" flipV="1">
            <a:off x="7165975" y="2641600"/>
            <a:ext cx="1292225" cy="127000"/>
          </a:xfrm>
          <a:prstGeom prst="bentConnector3">
            <a:avLst>
              <a:gd name="adj1" fmla="val 99401"/>
            </a:avLst>
          </a:prstGeom>
          <a:ln w="28575" cap="flat">
            <a:solidFill>
              <a:schemeClr val="accent5"/>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420" name="Rectangle 419">
            <a:extLst>
              <a:ext uri="{FF2B5EF4-FFF2-40B4-BE49-F238E27FC236}">
                <a16:creationId xmlns:a16="http://schemas.microsoft.com/office/drawing/2014/main" id="{1F479407-5312-EB18-959E-7C79C723329D}"/>
              </a:ext>
            </a:extLst>
          </p:cNvPr>
          <p:cNvSpPr/>
          <p:nvPr>
            <p:custDataLst>
              <p:tags r:id="rId56"/>
            </p:custDataLst>
          </p:nvPr>
        </p:nvSpPr>
        <p:spPr bwMode="gray">
          <a:xfrm>
            <a:off x="7880350" y="1931988"/>
            <a:ext cx="954088" cy="3111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b="1" dirty="0">
                <a:solidFill>
                  <a:schemeClr val="tx1"/>
                </a:solidFill>
              </a:rPr>
              <a:t>3rd FIT reduction </a:t>
            </a:r>
          </a:p>
        </p:txBody>
      </p:sp>
      <p:cxnSp>
        <p:nvCxnSpPr>
          <p:cNvPr id="421" name="Connector: Elbow 420">
            <a:extLst>
              <a:ext uri="{FF2B5EF4-FFF2-40B4-BE49-F238E27FC236}">
                <a16:creationId xmlns:a16="http://schemas.microsoft.com/office/drawing/2014/main" id="{C2CEEB89-1A1A-AB70-954A-8EA29878748F}"/>
              </a:ext>
            </a:extLst>
          </p:cNvPr>
          <p:cNvCxnSpPr>
            <a:cxnSpLocks/>
          </p:cNvCxnSpPr>
          <p:nvPr>
            <p:custDataLst>
              <p:tags r:id="rId57"/>
            </p:custDataLst>
          </p:nvPr>
        </p:nvCxnSpPr>
        <p:spPr bwMode="gray">
          <a:xfrm rot="5400000" flipH="1" flipV="1">
            <a:off x="8547100" y="2951163"/>
            <a:ext cx="776288" cy="20638"/>
          </a:xfrm>
          <a:prstGeom prst="bentConnector4">
            <a:avLst>
              <a:gd name="adj1" fmla="val 39975"/>
              <a:gd name="adj2" fmla="val 6084"/>
            </a:avLst>
          </a:prstGeom>
          <a:ln w="28575" cap="flat">
            <a:solidFill>
              <a:schemeClr val="accent5"/>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426" name="Rectangle 425">
            <a:extLst>
              <a:ext uri="{FF2B5EF4-FFF2-40B4-BE49-F238E27FC236}">
                <a16:creationId xmlns:a16="http://schemas.microsoft.com/office/drawing/2014/main" id="{6A5AD3F4-258C-7944-3DFB-427054E0CEB2}"/>
              </a:ext>
            </a:extLst>
          </p:cNvPr>
          <p:cNvSpPr/>
          <p:nvPr>
            <p:custDataLst>
              <p:tags r:id="rId58"/>
            </p:custDataLst>
          </p:nvPr>
        </p:nvSpPr>
        <p:spPr bwMode="gray">
          <a:xfrm>
            <a:off x="8836025" y="1936750"/>
            <a:ext cx="833438" cy="3111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b="1" dirty="0">
                <a:solidFill>
                  <a:schemeClr val="tx1"/>
                </a:solidFill>
              </a:rPr>
              <a:t>End fixed FIT    new-projects, guidance-price starts</a:t>
            </a:r>
          </a:p>
        </p:txBody>
      </p:sp>
      <p:sp>
        <p:nvSpPr>
          <p:cNvPr id="431" name="Rectangle 430">
            <a:extLst>
              <a:ext uri="{FF2B5EF4-FFF2-40B4-BE49-F238E27FC236}">
                <a16:creationId xmlns:a16="http://schemas.microsoft.com/office/drawing/2014/main" id="{BC3A1892-88B1-3B90-CF84-54AA100B42FC}"/>
              </a:ext>
            </a:extLst>
          </p:cNvPr>
          <p:cNvSpPr/>
          <p:nvPr>
            <p:custDataLst>
              <p:tags r:id="rId59"/>
            </p:custDataLst>
          </p:nvPr>
        </p:nvSpPr>
        <p:spPr bwMode="gray">
          <a:xfrm>
            <a:off x="9691688" y="2085975"/>
            <a:ext cx="2192338" cy="48577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dirty="0">
                <a:solidFill>
                  <a:schemeClr val="tx1"/>
                </a:solidFill>
              </a:rPr>
              <a:t>Doc 136: guidance-price is replaced by </a:t>
            </a:r>
            <a:r>
              <a:rPr lang="en-US" sz="900" dirty="0" err="1">
                <a:solidFill>
                  <a:schemeClr val="tx1"/>
                </a:solidFill>
              </a:rPr>
              <a:t>CfD</a:t>
            </a:r>
            <a:r>
              <a:rPr lang="en-US" sz="900" dirty="0">
                <a:solidFill>
                  <a:schemeClr val="tx1"/>
                </a:solidFill>
              </a:rPr>
              <a:t> for existing renewable generation and market-driven for new projects</a:t>
            </a:r>
          </a:p>
        </p:txBody>
      </p:sp>
      <p:pic>
        <p:nvPicPr>
          <p:cNvPr id="433" name="Picture 432">
            <a:extLst>
              <a:ext uri="{FF2B5EF4-FFF2-40B4-BE49-F238E27FC236}">
                <a16:creationId xmlns:a16="http://schemas.microsoft.com/office/drawing/2014/main" id="{7987AC6A-FD57-0C4E-34D3-C371709C5978}"/>
              </a:ext>
            </a:extLst>
          </p:cNvPr>
          <p:cNvPicPr>
            <a:picLocks noChangeAspect="1"/>
          </p:cNvPicPr>
          <p:nvPr>
            <p:custDataLst>
              <p:tags r:id="rId60"/>
            </p:custDataLst>
          </p:nvPr>
        </p:nvPicPr>
        <p:blipFill>
          <a:blip r:embed="rId76"/>
          <a:stretch>
            <a:fillRect/>
          </a:stretch>
        </p:blipFill>
        <p:spPr>
          <a:xfrm>
            <a:off x="10104438" y="3325813"/>
            <a:ext cx="465876" cy="98425"/>
          </a:xfrm>
          <a:prstGeom prst="rect">
            <a:avLst/>
          </a:prstGeom>
        </p:spPr>
      </p:pic>
      <p:cxnSp>
        <p:nvCxnSpPr>
          <p:cNvPr id="430" name="Connector: Elbow 429">
            <a:extLst>
              <a:ext uri="{FF2B5EF4-FFF2-40B4-BE49-F238E27FC236}">
                <a16:creationId xmlns:a16="http://schemas.microsoft.com/office/drawing/2014/main" id="{9573DD4D-2ECF-7AC5-B619-CCB3D0477C3F}"/>
              </a:ext>
            </a:extLst>
          </p:cNvPr>
          <p:cNvCxnSpPr>
            <a:cxnSpLocks/>
          </p:cNvCxnSpPr>
          <p:nvPr>
            <p:custDataLst>
              <p:tags r:id="rId61"/>
            </p:custDataLst>
          </p:nvPr>
        </p:nvCxnSpPr>
        <p:spPr bwMode="gray">
          <a:xfrm rot="5400000" flipH="1" flipV="1">
            <a:off x="9821863" y="2955925"/>
            <a:ext cx="774700" cy="20638"/>
          </a:xfrm>
          <a:prstGeom prst="bentConnector4">
            <a:avLst>
              <a:gd name="adj1" fmla="val 39975"/>
              <a:gd name="adj2" fmla="val 6084"/>
            </a:avLst>
          </a:prstGeom>
          <a:ln w="28575" cap="flat">
            <a:solidFill>
              <a:schemeClr val="accent5"/>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0CE74526-CF0B-C9C4-2962-58E34940BB85}"/>
              </a:ext>
            </a:extLst>
          </p:cNvPr>
          <p:cNvCxnSpPr>
            <a:cxnSpLocks/>
          </p:cNvCxnSpPr>
          <p:nvPr>
            <p:custDataLst>
              <p:tags r:id="rId62"/>
            </p:custDataLst>
          </p:nvPr>
        </p:nvCxnSpPr>
        <p:spPr bwMode="gray">
          <a:xfrm rot="5400000" flipH="1" flipV="1">
            <a:off x="7697788" y="3016250"/>
            <a:ext cx="676275" cy="0"/>
          </a:xfrm>
          <a:prstGeom prst="bentConnector3">
            <a:avLst>
              <a:gd name="adj1" fmla="val 50000"/>
            </a:avLst>
          </a:prstGeom>
          <a:ln w="28575" cap="flat">
            <a:solidFill>
              <a:schemeClr val="accent5"/>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E9B8928-33F1-C890-898B-F7D94157755A}"/>
              </a:ext>
            </a:extLst>
          </p:cNvPr>
          <p:cNvSpPr/>
          <p:nvPr>
            <p:custDataLst>
              <p:tags r:id="rId63"/>
            </p:custDataLst>
          </p:nvPr>
        </p:nvSpPr>
        <p:spPr bwMode="gray">
          <a:xfrm>
            <a:off x="7867650" y="2486025"/>
            <a:ext cx="1077913" cy="3111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b="1" dirty="0">
                <a:solidFill>
                  <a:schemeClr val="tx1"/>
                </a:solidFill>
              </a:rPr>
              <a:t>4th FIT reduction </a:t>
            </a:r>
          </a:p>
        </p:txBody>
      </p:sp>
      <p:cxnSp>
        <p:nvCxnSpPr>
          <p:cNvPr id="23" name="Connector: Elbow 22">
            <a:extLst>
              <a:ext uri="{FF2B5EF4-FFF2-40B4-BE49-F238E27FC236}">
                <a16:creationId xmlns:a16="http://schemas.microsoft.com/office/drawing/2014/main" id="{6F82F995-3183-E738-F56E-5F38991AB430}"/>
              </a:ext>
            </a:extLst>
          </p:cNvPr>
          <p:cNvCxnSpPr>
            <a:cxnSpLocks/>
          </p:cNvCxnSpPr>
          <p:nvPr>
            <p:custDataLst>
              <p:tags r:id="rId64"/>
            </p:custDataLst>
          </p:nvPr>
        </p:nvCxnSpPr>
        <p:spPr bwMode="gray">
          <a:xfrm rot="5400000" flipH="1" flipV="1">
            <a:off x="7875588" y="3068638"/>
            <a:ext cx="546100" cy="12700"/>
          </a:xfrm>
          <a:prstGeom prst="bentConnector2">
            <a:avLst/>
          </a:prstGeom>
          <a:ln w="28575" cap="flat">
            <a:solidFill>
              <a:schemeClr val="accent5"/>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CA77E651-9847-988E-2BFC-BC5A8B19AAD7}"/>
              </a:ext>
            </a:extLst>
          </p:cNvPr>
          <p:cNvSpPr/>
          <p:nvPr>
            <p:custDataLst>
              <p:tags r:id="rId65"/>
            </p:custDataLst>
          </p:nvPr>
        </p:nvSpPr>
        <p:spPr bwMode="gray">
          <a:xfrm>
            <a:off x="8137525" y="2620963"/>
            <a:ext cx="995363" cy="3111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b="1" dirty="0">
                <a:solidFill>
                  <a:schemeClr val="tx1"/>
                </a:solidFill>
              </a:rPr>
              <a:t>5th FIT reduction </a:t>
            </a:r>
          </a:p>
        </p:txBody>
      </p:sp>
      <p:cxnSp>
        <p:nvCxnSpPr>
          <p:cNvPr id="46" name="Connector: Elbow 45">
            <a:extLst>
              <a:ext uri="{FF2B5EF4-FFF2-40B4-BE49-F238E27FC236}">
                <a16:creationId xmlns:a16="http://schemas.microsoft.com/office/drawing/2014/main" id="{EB9C93F1-880D-0298-05D2-003C2F3682DB}"/>
              </a:ext>
            </a:extLst>
          </p:cNvPr>
          <p:cNvCxnSpPr>
            <a:cxnSpLocks/>
          </p:cNvCxnSpPr>
          <p:nvPr>
            <p:custDataLst>
              <p:tags r:id="rId66"/>
            </p:custDataLst>
          </p:nvPr>
        </p:nvCxnSpPr>
        <p:spPr bwMode="gray">
          <a:xfrm rot="16200000" flipV="1">
            <a:off x="8250238" y="3284538"/>
            <a:ext cx="141288" cy="0"/>
          </a:xfrm>
          <a:prstGeom prst="bentConnector3">
            <a:avLst>
              <a:gd name="adj1" fmla="val 50000"/>
            </a:avLst>
          </a:prstGeom>
          <a:ln w="28575" cap="flat">
            <a:solidFill>
              <a:schemeClr val="accent5"/>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442E83FB-D3E9-3EBF-D2D1-E9758B9B94CE}"/>
              </a:ext>
            </a:extLst>
          </p:cNvPr>
          <p:cNvSpPr/>
          <p:nvPr>
            <p:custDataLst>
              <p:tags r:id="rId67"/>
            </p:custDataLst>
          </p:nvPr>
        </p:nvSpPr>
        <p:spPr bwMode="gray">
          <a:xfrm>
            <a:off x="8212138" y="2930525"/>
            <a:ext cx="938213" cy="3111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b="1" dirty="0">
                <a:solidFill>
                  <a:schemeClr val="tx1"/>
                </a:solidFill>
              </a:rPr>
              <a:t>6th FIT reduction </a:t>
            </a:r>
          </a:p>
        </p:txBody>
      </p:sp>
      <p:sp>
        <p:nvSpPr>
          <p:cNvPr id="84" name="Footer Placeholder 2">
            <a:extLst>
              <a:ext uri="{FF2B5EF4-FFF2-40B4-BE49-F238E27FC236}">
                <a16:creationId xmlns:a16="http://schemas.microsoft.com/office/drawing/2014/main" id="{888E8E03-5B87-4CD8-985E-4801B23EF394}"/>
              </a:ext>
            </a:extLst>
          </p:cNvPr>
          <p:cNvSpPr txBox="1">
            <a:spLocks/>
          </p:cNvSpPr>
          <p:nvPr/>
        </p:nvSpPr>
        <p:spPr>
          <a:xfrm>
            <a:off x="329184" y="6262624"/>
            <a:ext cx="9433147" cy="274320"/>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buNone/>
            </a:pPr>
            <a:endParaRPr lang="en-US" sz="800" dirty="0">
              <a:solidFill>
                <a:srgbClr val="000000"/>
              </a:solidFill>
            </a:endParaRPr>
          </a:p>
          <a:p>
            <a:pPr indent="0">
              <a:buNone/>
            </a:pPr>
            <a:r>
              <a:rPr lang="en-US" sz="800" dirty="0">
                <a:solidFill>
                  <a:srgbClr val="000000"/>
                </a:solidFill>
              </a:rPr>
              <a:t>Sources: IEA, </a:t>
            </a:r>
            <a:r>
              <a:rPr lang="en-US" sz="800" dirty="0">
                <a:solidFill>
                  <a:srgbClr val="000000"/>
                </a:solidFill>
                <a:hlinkClick r:id="rId77"/>
              </a:rPr>
              <a:t>Building unified national power market system in China </a:t>
            </a:r>
            <a:r>
              <a:rPr lang="en-US" sz="800" dirty="0">
                <a:solidFill>
                  <a:srgbClr val="000000"/>
                </a:solidFill>
              </a:rPr>
              <a:t>(2023); IEA, </a:t>
            </a:r>
            <a:r>
              <a:rPr lang="en-US" sz="800" dirty="0">
                <a:solidFill>
                  <a:srgbClr val="000000"/>
                </a:solidFill>
                <a:hlinkClick r:id="rId78"/>
              </a:rPr>
              <a:t>Meeting power system flexibility needs in China by 2030 </a:t>
            </a:r>
            <a:r>
              <a:rPr lang="en-US" sz="800" dirty="0">
                <a:solidFill>
                  <a:srgbClr val="000000"/>
                </a:solidFill>
              </a:rPr>
              <a:t>(2024); IMF, </a:t>
            </a:r>
            <a:r>
              <a:rPr lang="en-US" sz="800" dirty="0">
                <a:solidFill>
                  <a:srgbClr val="000000"/>
                </a:solidFill>
                <a:hlinkClick r:id="rId79"/>
              </a:rPr>
              <a:t>People’s Republic of China: selected issues </a:t>
            </a:r>
            <a:r>
              <a:rPr lang="en-US" sz="800" dirty="0">
                <a:solidFill>
                  <a:srgbClr val="000000"/>
                </a:solidFill>
              </a:rPr>
              <a:t>(2022). Credit: Brenda Rain, Nicolas Herrera </a:t>
            </a:r>
            <a:r>
              <a:rPr lang="en-US" sz="800" dirty="0" err="1">
                <a:solidFill>
                  <a:srgbClr val="000000"/>
                </a:solidFill>
              </a:rPr>
              <a:t>Isaza</a:t>
            </a:r>
            <a:r>
              <a:rPr lang="en-US" sz="800" dirty="0">
                <a:solidFill>
                  <a:srgbClr val="000000"/>
                </a:solidFill>
              </a:rPr>
              <a:t>, Isabel </a:t>
            </a:r>
            <a:r>
              <a:rPr lang="en-US" sz="800" dirty="0" err="1">
                <a:solidFill>
                  <a:srgbClr val="000000"/>
                </a:solidFill>
              </a:rPr>
              <a:t>Hoyos</a:t>
            </a:r>
            <a:r>
              <a:rPr lang="en-US" sz="800" dirty="0">
                <a:solidFill>
                  <a:srgbClr val="000000"/>
                </a:solidFill>
              </a:rPr>
              <a:t>, </a:t>
            </a:r>
            <a:r>
              <a:rPr lang="en-US" sz="800" dirty="0" err="1">
                <a:solidFill>
                  <a:srgbClr val="000000"/>
                </a:solidFill>
              </a:rPr>
              <a:t>Hyae</a:t>
            </a:r>
            <a:r>
              <a:rPr lang="en-US" sz="800" dirty="0">
                <a:solidFill>
                  <a:srgbClr val="000000"/>
                </a:solidFill>
              </a:rPr>
              <a:t> </a:t>
            </a:r>
            <a:r>
              <a:rPr lang="en-US" sz="800" dirty="0" err="1">
                <a:solidFill>
                  <a:srgbClr val="000000"/>
                </a:solidFill>
              </a:rPr>
              <a:t>Ryung</a:t>
            </a:r>
            <a:r>
              <a:rPr lang="en-US" sz="800" dirty="0">
                <a:solidFill>
                  <a:srgbClr val="000000"/>
                </a:solidFill>
              </a:rPr>
              <a:t> Kim, and</a:t>
            </a:r>
            <a:r>
              <a:rPr lang="en-US" sz="800" dirty="0"/>
              <a:t> </a:t>
            </a:r>
            <a:r>
              <a:rPr lang="en-US" sz="800" dirty="0">
                <a:solidFill>
                  <a:srgbClr val="46647B"/>
                </a:solidFill>
                <a:hlinkClick r:id="rId80">
                  <a:extLst>
                    <a:ext uri="{A12FA001-AC4F-418D-AE19-62706E023703}">
                      <ahyp:hlinkClr xmlns:ahyp="http://schemas.microsoft.com/office/drawing/2018/hyperlinkcolor" val="tx"/>
                    </a:ext>
                  </a:extLst>
                </a:hlinkClick>
              </a:rPr>
              <a:t>Gernot Wagner</a:t>
            </a:r>
            <a:r>
              <a:rPr lang="en-US" sz="800" dirty="0">
                <a:solidFill>
                  <a:srgbClr val="000000"/>
                </a:solidFill>
              </a:rPr>
              <a:t> . </a:t>
            </a:r>
            <a:r>
              <a:rPr lang="en-US" sz="800" dirty="0">
                <a:solidFill>
                  <a:srgbClr val="000000"/>
                </a:solidFill>
                <a:hlinkClick r:id="rId81"/>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000000"/>
                </a:solidFill>
                <a:hlinkClick r:id="rId82"/>
              </a:rPr>
              <a:t>Scaling Solar</a:t>
            </a:r>
            <a:r>
              <a:rPr lang="en-US" sz="800" dirty="0">
                <a:solidFill>
                  <a:srgbClr val="000000"/>
                </a:solidFill>
              </a:rPr>
              <a:t>” (14 August 2025).</a:t>
            </a:r>
          </a:p>
        </p:txBody>
      </p:sp>
      <p:grpSp>
        <p:nvGrpSpPr>
          <p:cNvPr id="3" name="Group 2"/>
          <p:cNvGrpSpPr/>
          <p:nvPr/>
        </p:nvGrpSpPr>
        <p:grpSpPr>
          <a:xfrm>
            <a:off x="428625" y="1799007"/>
            <a:ext cx="4000500" cy="273050"/>
            <a:chOff x="4772025" y="1464892"/>
            <a:chExt cx="3999400" cy="274320"/>
          </a:xfrm>
        </p:grpSpPr>
        <p:cxnSp>
          <p:nvCxnSpPr>
            <p:cNvPr id="273" name="Straight Connector 272">
              <a:extLst>
                <a:ext uri="{FF2B5EF4-FFF2-40B4-BE49-F238E27FC236}">
                  <a16:creationId xmlns:a16="http://schemas.microsoft.com/office/drawing/2014/main" id="{01C646DB-B996-9B48-AFA7-D2197F9551D6}"/>
                </a:ext>
              </a:extLst>
            </p:cNvPr>
            <p:cNvCxnSpPr/>
            <p:nvPr/>
          </p:nvCxnSpPr>
          <p:spPr bwMode="gray">
            <a:xfrm>
              <a:off x="6771628" y="1602052"/>
              <a:ext cx="431800" cy="0"/>
            </a:xfrm>
            <a:prstGeom prst="line">
              <a:avLst/>
            </a:prstGeom>
            <a:ln w="12700" cap="flat">
              <a:solidFill>
                <a:srgbClr val="009BDB"/>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FF00723B-D598-91DF-1DE2-77EB8B9B9547}"/>
                </a:ext>
              </a:extLst>
            </p:cNvPr>
            <p:cNvCxnSpPr/>
            <p:nvPr/>
          </p:nvCxnSpPr>
          <p:spPr bwMode="gray">
            <a:xfrm>
              <a:off x="4772025" y="1602052"/>
              <a:ext cx="431800" cy="0"/>
            </a:xfrm>
            <a:prstGeom prst="line">
              <a:avLst/>
            </a:prstGeom>
            <a:ln w="12700" cap="flat">
              <a:solidFill>
                <a:schemeClr val="accent5"/>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44" name="Rectangle 143">
              <a:extLst>
                <a:ext uri="{FF2B5EF4-FFF2-40B4-BE49-F238E27FC236}">
                  <a16:creationId xmlns:a16="http://schemas.microsoft.com/office/drawing/2014/main" id="{BD726DD0-A68F-4A6D-A85C-333240A200E9}"/>
                </a:ext>
              </a:extLst>
            </p:cNvPr>
            <p:cNvSpPr/>
            <p:nvPr>
              <p:custDataLst>
                <p:tags r:id="rId70"/>
              </p:custDataLst>
            </p:nvPr>
          </p:nvSpPr>
          <p:spPr bwMode="gray">
            <a:xfrm>
              <a:off x="5189628" y="1464892"/>
              <a:ext cx="1596197" cy="2743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spcBef>
                  <a:spcPts val="600"/>
                </a:spcBef>
                <a:spcAft>
                  <a:spcPts val="600"/>
                </a:spcAft>
                <a:buNone/>
              </a:pPr>
              <a:r>
                <a:rPr lang="en-US" sz="1000" b="1" dirty="0">
                  <a:solidFill>
                    <a:schemeClr val="tx1"/>
                  </a:solidFill>
                </a:rPr>
                <a:t>Subsidy-driven policies</a:t>
              </a:r>
            </a:p>
          </p:txBody>
        </p:sp>
        <p:sp>
          <p:nvSpPr>
            <p:cNvPr id="271" name="Rectangle 270">
              <a:extLst>
                <a:ext uri="{FF2B5EF4-FFF2-40B4-BE49-F238E27FC236}">
                  <a16:creationId xmlns:a16="http://schemas.microsoft.com/office/drawing/2014/main" id="{4239F26F-F268-01B3-10DE-06837E8A17EB}"/>
                </a:ext>
              </a:extLst>
            </p:cNvPr>
            <p:cNvSpPr/>
            <p:nvPr>
              <p:custDataLst>
                <p:tags r:id="rId71"/>
              </p:custDataLst>
            </p:nvPr>
          </p:nvSpPr>
          <p:spPr bwMode="gray">
            <a:xfrm>
              <a:off x="7189231" y="1464892"/>
              <a:ext cx="1582194" cy="2743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spcBef>
                  <a:spcPts val="600"/>
                </a:spcBef>
                <a:spcAft>
                  <a:spcPts val="600"/>
                </a:spcAft>
                <a:buNone/>
              </a:pPr>
              <a:r>
                <a:rPr lang="en-US" sz="1000" b="1" dirty="0">
                  <a:solidFill>
                    <a:schemeClr val="tx1"/>
                  </a:solidFill>
                </a:rPr>
                <a:t>Market-driven policies</a:t>
              </a:r>
            </a:p>
          </p:txBody>
        </p:sp>
      </p:grpSp>
      <p:cxnSp>
        <p:nvCxnSpPr>
          <p:cNvPr id="88" name="Connector: Elbow 153">
            <a:extLst>
              <a:ext uri="{FF2B5EF4-FFF2-40B4-BE49-F238E27FC236}">
                <a16:creationId xmlns:a16="http://schemas.microsoft.com/office/drawing/2014/main" id="{1F544DF1-4CA3-3B0E-7806-B6788102EA1A}"/>
              </a:ext>
            </a:extLst>
          </p:cNvPr>
          <p:cNvCxnSpPr>
            <a:cxnSpLocks/>
          </p:cNvCxnSpPr>
          <p:nvPr>
            <p:custDataLst>
              <p:tags r:id="rId68"/>
            </p:custDataLst>
          </p:nvPr>
        </p:nvCxnSpPr>
        <p:spPr bwMode="gray">
          <a:xfrm rot="5400000">
            <a:off x="7121525" y="4302125"/>
            <a:ext cx="1279525" cy="182563"/>
          </a:xfrm>
          <a:prstGeom prst="bentConnector2">
            <a:avLst/>
          </a:prstGeom>
          <a:ln w="12700" cap="flat">
            <a:solidFill>
              <a:srgbClr val="009BDB"/>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03" name="Connector: Elbow 230">
            <a:extLst>
              <a:ext uri="{FF2B5EF4-FFF2-40B4-BE49-F238E27FC236}">
                <a16:creationId xmlns:a16="http://schemas.microsoft.com/office/drawing/2014/main" id="{635DF5DB-8B1A-11B5-D846-88F8310343D1}"/>
              </a:ext>
            </a:extLst>
          </p:cNvPr>
          <p:cNvCxnSpPr>
            <a:cxnSpLocks/>
          </p:cNvCxnSpPr>
          <p:nvPr>
            <p:custDataLst>
              <p:tags r:id="rId69"/>
            </p:custDataLst>
          </p:nvPr>
        </p:nvCxnSpPr>
        <p:spPr bwMode="gray">
          <a:xfrm rot="5400000">
            <a:off x="8591550" y="4081463"/>
            <a:ext cx="819150" cy="104775"/>
          </a:xfrm>
          <a:prstGeom prst="bentConnector3">
            <a:avLst>
              <a:gd name="adj1" fmla="val 100938"/>
            </a:avLst>
          </a:prstGeom>
          <a:ln w="12700" cap="flat">
            <a:solidFill>
              <a:srgbClr val="009BDB"/>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1F0EF1DB-F441-82B5-346E-8886A2943294}"/>
              </a:ext>
            </a:extLst>
          </p:cNvPr>
          <p:cNvSpPr txBox="1"/>
          <p:nvPr/>
        </p:nvSpPr>
        <p:spPr bwMode="gray">
          <a:xfrm>
            <a:off x="0" y="-9665"/>
            <a:ext cx="2560320" cy="318924"/>
          </a:xfrm>
          <a:prstGeom prst="rect">
            <a:avLst/>
          </a:prstGeom>
          <a:solidFill>
            <a:schemeClr val="bg2">
              <a:lumMod val="60000"/>
              <a:lumOff val="40000"/>
            </a:schemeClr>
          </a:solid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China</a:t>
            </a:r>
          </a:p>
        </p:txBody>
      </p:sp>
    </p:spTree>
    <p:extLst>
      <p:ext uri="{BB962C8B-B14F-4D97-AF65-F5344CB8AC3E}">
        <p14:creationId xmlns:p14="http://schemas.microsoft.com/office/powerpoint/2010/main" val="28472472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1A128-AA8C-8C6B-EF1D-32A1CA73F400}"/>
            </a:ext>
          </a:extLst>
        </p:cNvPr>
        <p:cNvGrpSpPr/>
        <p:nvPr/>
      </p:nvGrpSpPr>
      <p:grpSpPr>
        <a:xfrm>
          <a:off x="0" y="0"/>
          <a:ext cx="0" cy="0"/>
          <a:chOff x="0" y="0"/>
          <a:chExt cx="0" cy="0"/>
        </a:xfrm>
      </p:grpSpPr>
      <p:graphicFrame>
        <p:nvGraphicFramePr>
          <p:cNvPr id="127" name="think-cell data - do not delete" hidden="1">
            <a:extLst>
              <a:ext uri="{FF2B5EF4-FFF2-40B4-BE49-F238E27FC236}">
                <a16:creationId xmlns:a16="http://schemas.microsoft.com/office/drawing/2014/main" id="{73928117-2485-A7B0-9FDF-0826FB61DA2E}"/>
              </a:ext>
            </a:extLst>
          </p:cNvPr>
          <p:cNvGraphicFramePr>
            <a:graphicFrameLocks noChangeAspect="1"/>
          </p:cNvGraphicFramePr>
          <p:nvPr>
            <p:custDataLst>
              <p:tags r:id="rId1"/>
            </p:custDataLst>
            <p:extLst>
              <p:ext uri="{D42A27DB-BD31-4B8C-83A1-F6EECF244321}">
                <p14:modId xmlns:p14="http://schemas.microsoft.com/office/powerpoint/2010/main" val="1226346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7" imgW="426" imgH="428" progId="TCLayout.ActiveDocument.1">
                  <p:embed/>
                </p:oleObj>
              </mc:Choice>
              <mc:Fallback>
                <p:oleObj name="think-cell Slide" r:id="rId147" imgW="426" imgH="428" progId="TCLayout.ActiveDocument.1">
                  <p:embed/>
                  <p:pic>
                    <p:nvPicPr>
                      <p:cNvPr id="127" name="think-cell data - do not delete" hidden="1">
                        <a:extLst>
                          <a:ext uri="{FF2B5EF4-FFF2-40B4-BE49-F238E27FC236}">
                            <a16:creationId xmlns:a16="http://schemas.microsoft.com/office/drawing/2014/main" id="{73928117-2485-A7B0-9FDF-0826FB61DA2E}"/>
                          </a:ext>
                        </a:extLst>
                      </p:cNvPr>
                      <p:cNvPicPr/>
                      <p:nvPr/>
                    </p:nvPicPr>
                    <p:blipFill>
                      <a:blip r:embed="rId148"/>
                      <a:stretch>
                        <a:fillRect/>
                      </a:stretch>
                    </p:blipFill>
                    <p:spPr>
                      <a:xfrm>
                        <a:off x="1588" y="1588"/>
                        <a:ext cx="1588" cy="1588"/>
                      </a:xfrm>
                      <a:prstGeom prst="rect">
                        <a:avLst/>
                      </a:prstGeom>
                    </p:spPr>
                  </p:pic>
                </p:oleObj>
              </mc:Fallback>
            </mc:AlternateContent>
          </a:graphicData>
        </a:graphic>
      </p:graphicFrame>
      <p:sp>
        <p:nvSpPr>
          <p:cNvPr id="89" name="TextBox 88">
            <a:extLst>
              <a:ext uri="{FF2B5EF4-FFF2-40B4-BE49-F238E27FC236}">
                <a16:creationId xmlns:a16="http://schemas.microsoft.com/office/drawing/2014/main" id="{66A7855C-C356-BE60-6ADB-D069B4753CD7}"/>
              </a:ext>
            </a:extLst>
          </p:cNvPr>
          <p:cNvSpPr txBox="1"/>
          <p:nvPr/>
        </p:nvSpPr>
        <p:spPr bwMode="gray">
          <a:xfrm>
            <a:off x="329183" y="1427108"/>
            <a:ext cx="6059894" cy="707886"/>
          </a:xfrm>
          <a:prstGeom prst="rect">
            <a:avLst/>
          </a:prstGeom>
          <a:noFill/>
        </p:spPr>
        <p:txBody>
          <a:bodyPr wrap="square" lIns="137160" tIns="137160" rIns="274320" bIns="137160" rtlCol="0" anchor="t">
            <a:spAutoFit/>
          </a:bodyPr>
          <a:lstStyle/>
          <a:p>
            <a:pPr marL="0" indent="0" algn="l">
              <a:spcBef>
                <a:spcPts val="600"/>
              </a:spcBef>
              <a:spcAft>
                <a:spcPts val="600"/>
              </a:spcAft>
              <a:buNone/>
            </a:pPr>
            <a:r>
              <a:rPr lang="en-US" sz="1400" b="1" noProof="0" dirty="0"/>
              <a:t>China’s FIT were introduced in 2011</a:t>
            </a:r>
            <a:r>
              <a:rPr lang="en-US" sz="1400" b="1" dirty="0"/>
              <a:t> </a:t>
            </a:r>
            <a:r>
              <a:rPr lang="en-US" sz="1400" b="1" noProof="0" dirty="0"/>
              <a:t>and began a planned phase-out in </a:t>
            </a:r>
            <a:r>
              <a:rPr lang="en-US" sz="1400" b="1" dirty="0"/>
              <a:t>2013</a:t>
            </a:r>
            <a:endParaRPr lang="en-US" sz="1400" b="1" noProof="0" dirty="0"/>
          </a:p>
        </p:txBody>
      </p:sp>
      <p:sp>
        <p:nvSpPr>
          <p:cNvPr id="2" name="Title 1">
            <a:extLst>
              <a:ext uri="{FF2B5EF4-FFF2-40B4-BE49-F238E27FC236}">
                <a16:creationId xmlns:a16="http://schemas.microsoft.com/office/drawing/2014/main" id="{20C5A726-AB21-860D-BB6D-41A7653A5D39}"/>
              </a:ext>
            </a:extLst>
          </p:cNvPr>
          <p:cNvSpPr>
            <a:spLocks noGrp="1"/>
          </p:cNvSpPr>
          <p:nvPr>
            <p:ph type="title"/>
          </p:nvPr>
        </p:nvSpPr>
        <p:spPr/>
        <p:txBody>
          <a:bodyPr vert="horz">
            <a:noAutofit/>
          </a:bodyPr>
          <a:lstStyle/>
          <a:p>
            <a:r>
              <a:rPr lang="en-US" dirty="0"/>
              <a:t>Chinese feed-in tariff (FIT) in place since 2011, with gradual, planned phase-out since 2013; solar capacity &gt;50x since then</a:t>
            </a:r>
          </a:p>
        </p:txBody>
      </p:sp>
      <p:cxnSp>
        <p:nvCxnSpPr>
          <p:cNvPr id="38" name="Straight Connector 37"/>
          <p:cNvCxnSpPr/>
          <p:nvPr>
            <p:custDataLst>
              <p:tags r:id="rId2"/>
            </p:custDataLst>
          </p:nvPr>
        </p:nvCxnSpPr>
        <p:spPr bwMode="gray">
          <a:xfrm>
            <a:off x="7048500" y="4722813"/>
            <a:ext cx="48133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4" name="Straight Connector 33"/>
          <p:cNvCxnSpPr/>
          <p:nvPr>
            <p:custDataLst>
              <p:tags r:id="rId3"/>
            </p:custDataLst>
          </p:nvPr>
        </p:nvCxnSpPr>
        <p:spPr bwMode="gray">
          <a:xfrm>
            <a:off x="7048500" y="5440363"/>
            <a:ext cx="48133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7" name="Straight Connector 36"/>
          <p:cNvCxnSpPr/>
          <p:nvPr>
            <p:custDataLst>
              <p:tags r:id="rId4"/>
            </p:custDataLst>
          </p:nvPr>
        </p:nvCxnSpPr>
        <p:spPr bwMode="gray">
          <a:xfrm>
            <a:off x="7048500" y="5081588"/>
            <a:ext cx="48133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2" name="Straight Connector 41"/>
          <p:cNvCxnSpPr/>
          <p:nvPr>
            <p:custDataLst>
              <p:tags r:id="rId5"/>
            </p:custDataLst>
          </p:nvPr>
        </p:nvCxnSpPr>
        <p:spPr bwMode="gray">
          <a:xfrm>
            <a:off x="7048500" y="3648075"/>
            <a:ext cx="48133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9" name="Straight Connector 38"/>
          <p:cNvCxnSpPr/>
          <p:nvPr>
            <p:custDataLst>
              <p:tags r:id="rId6"/>
            </p:custDataLst>
          </p:nvPr>
        </p:nvCxnSpPr>
        <p:spPr bwMode="gray">
          <a:xfrm>
            <a:off x="7048500" y="4364038"/>
            <a:ext cx="48133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1" name="Straight Connector 40"/>
          <p:cNvCxnSpPr/>
          <p:nvPr>
            <p:custDataLst>
              <p:tags r:id="rId7"/>
            </p:custDataLst>
          </p:nvPr>
        </p:nvCxnSpPr>
        <p:spPr bwMode="gray">
          <a:xfrm>
            <a:off x="7048500" y="4006850"/>
            <a:ext cx="48133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3" name="Straight Connector 42"/>
          <p:cNvCxnSpPr/>
          <p:nvPr>
            <p:custDataLst>
              <p:tags r:id="rId8"/>
            </p:custDataLst>
          </p:nvPr>
        </p:nvCxnSpPr>
        <p:spPr bwMode="gray">
          <a:xfrm>
            <a:off x="7048500" y="3289300"/>
            <a:ext cx="48133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4" name="Straight Connector 43"/>
          <p:cNvCxnSpPr/>
          <p:nvPr>
            <p:custDataLst>
              <p:tags r:id="rId9"/>
            </p:custDataLst>
          </p:nvPr>
        </p:nvCxnSpPr>
        <p:spPr bwMode="gray">
          <a:xfrm>
            <a:off x="7048500" y="2930525"/>
            <a:ext cx="48133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5" name="Straight Connector 44"/>
          <p:cNvCxnSpPr/>
          <p:nvPr>
            <p:custDataLst>
              <p:tags r:id="rId10"/>
            </p:custDataLst>
          </p:nvPr>
        </p:nvCxnSpPr>
        <p:spPr bwMode="gray">
          <a:xfrm>
            <a:off x="7048500" y="2571750"/>
            <a:ext cx="48133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171" name="Chart 170"/>
          <p:cNvGraphicFramePr/>
          <p:nvPr>
            <p:custDataLst>
              <p:tags r:id="rId11"/>
            </p:custDataLst>
            <p:extLst>
              <p:ext uri="{D42A27DB-BD31-4B8C-83A1-F6EECF244321}">
                <p14:modId xmlns:p14="http://schemas.microsoft.com/office/powerpoint/2010/main" val="2824748010"/>
              </p:ext>
            </p:extLst>
          </p:nvPr>
        </p:nvGraphicFramePr>
        <p:xfrm>
          <a:off x="6965950" y="2489200"/>
          <a:ext cx="4978400" cy="3392488"/>
        </p:xfrm>
        <a:graphic>
          <a:graphicData uri="http://schemas.openxmlformats.org/drawingml/2006/chart">
            <c:chart xmlns:c="http://schemas.openxmlformats.org/drawingml/2006/chart" xmlns:r="http://schemas.openxmlformats.org/officeDocument/2006/relationships" r:id="rId149"/>
          </a:graphicData>
        </a:graphic>
      </p:graphicFrame>
      <p:sp>
        <p:nvSpPr>
          <p:cNvPr id="141" name="Text Placeholder 10">
            <a:extLst>
              <a:ext uri="{FF2B5EF4-FFF2-40B4-BE49-F238E27FC236}">
                <a16:creationId xmlns:a16="http://schemas.microsoft.com/office/drawing/2014/main" id="{115DFB91-512B-3844-A114-92FBEDCA92F2}"/>
              </a:ext>
            </a:extLst>
          </p:cNvPr>
          <p:cNvSpPr>
            <a:spLocks noGrp="1"/>
          </p:cNvSpPr>
          <p:nvPr>
            <p:custDataLst>
              <p:tags r:id="rId12"/>
            </p:custDataLst>
          </p:nvPr>
        </p:nvSpPr>
        <p:spPr bwMode="gray">
          <a:xfrm>
            <a:off x="6710363" y="5364163"/>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923D0961-F322-4A75-B58F-C73E37DE54AD}" type="datetime'''''''''''''''''''1''''''''''''''''0''''''''''0'''''''''">
              <a:rPr lang="en-US" altLang="en-US" sz="1000" smtClean="0"/>
              <a:pPr marL="0" lvl="0" indent="0" algn="r">
                <a:spcBef>
                  <a:spcPct val="0"/>
                </a:spcBef>
                <a:spcAft>
                  <a:spcPct val="0"/>
                </a:spcAft>
                <a:buNone/>
              </a:pPr>
              <a:t>100</a:t>
            </a:fld>
            <a:endParaRPr lang="en-US" sz="1000" dirty="0"/>
          </a:p>
        </p:txBody>
      </p:sp>
      <p:sp>
        <p:nvSpPr>
          <p:cNvPr id="142" name="Text Placeholder 10">
            <a:extLst>
              <a:ext uri="{FF2B5EF4-FFF2-40B4-BE49-F238E27FC236}">
                <a16:creationId xmlns:a16="http://schemas.microsoft.com/office/drawing/2014/main" id="{115DFB91-512B-3844-A114-92FBEDCA92F2}"/>
              </a:ext>
            </a:extLst>
          </p:cNvPr>
          <p:cNvSpPr>
            <a:spLocks noGrp="1"/>
          </p:cNvSpPr>
          <p:nvPr>
            <p:custDataLst>
              <p:tags r:id="rId13"/>
            </p:custDataLst>
          </p:nvPr>
        </p:nvSpPr>
        <p:spPr bwMode="gray">
          <a:xfrm>
            <a:off x="6710363" y="5005388"/>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4795C19B-3754-4EB5-AB45-15E955E30370}" type="datetime'''''''''''''2''''''''''''''''''''''''''0''''''''''''''0'''">
              <a:rPr lang="en-US" altLang="en-US" sz="1000" smtClean="0"/>
              <a:pPr marL="0" lvl="0" indent="0" algn="r">
                <a:spcBef>
                  <a:spcPct val="0"/>
                </a:spcBef>
                <a:spcAft>
                  <a:spcPct val="0"/>
                </a:spcAft>
                <a:buNone/>
              </a:pPr>
              <a:t>200</a:t>
            </a:fld>
            <a:endParaRPr lang="en-US" sz="1000" dirty="0"/>
          </a:p>
        </p:txBody>
      </p:sp>
      <p:sp>
        <p:nvSpPr>
          <p:cNvPr id="143" name="Text Placeholder 10">
            <a:extLst>
              <a:ext uri="{FF2B5EF4-FFF2-40B4-BE49-F238E27FC236}">
                <a16:creationId xmlns:a16="http://schemas.microsoft.com/office/drawing/2014/main" id="{115DFB91-512B-3844-A114-92FBEDCA92F2}"/>
              </a:ext>
            </a:extLst>
          </p:cNvPr>
          <p:cNvSpPr>
            <a:spLocks noGrp="1"/>
          </p:cNvSpPr>
          <p:nvPr>
            <p:custDataLst>
              <p:tags r:id="rId14"/>
            </p:custDataLst>
          </p:nvPr>
        </p:nvSpPr>
        <p:spPr bwMode="gray">
          <a:xfrm>
            <a:off x="6710363" y="4646613"/>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CC5C4506-9F8C-48A9-A753-E3F5F8329867}" type="datetime'''''3''''0''''''''''''''0'''''''''''''''''''''''''''''''">
              <a:rPr lang="en-US" altLang="en-US" sz="1000" smtClean="0"/>
              <a:pPr marL="0" lvl="0" indent="0" algn="r">
                <a:spcBef>
                  <a:spcPct val="0"/>
                </a:spcBef>
                <a:spcAft>
                  <a:spcPct val="0"/>
                </a:spcAft>
                <a:buNone/>
              </a:pPr>
              <a:t>300</a:t>
            </a:fld>
            <a:endParaRPr lang="en-US" sz="1000" dirty="0"/>
          </a:p>
        </p:txBody>
      </p:sp>
      <p:sp>
        <p:nvSpPr>
          <p:cNvPr id="145" name="Text Placeholder 10">
            <a:extLst>
              <a:ext uri="{FF2B5EF4-FFF2-40B4-BE49-F238E27FC236}">
                <a16:creationId xmlns:a16="http://schemas.microsoft.com/office/drawing/2014/main" id="{115DFB91-512B-3844-A114-92FBEDCA92F2}"/>
              </a:ext>
            </a:extLst>
          </p:cNvPr>
          <p:cNvSpPr>
            <a:spLocks noGrp="1"/>
          </p:cNvSpPr>
          <p:nvPr>
            <p:custDataLst>
              <p:tags r:id="rId15"/>
            </p:custDataLst>
          </p:nvPr>
        </p:nvSpPr>
        <p:spPr bwMode="gray">
          <a:xfrm>
            <a:off x="6710363" y="4287838"/>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D85BFCBC-42DF-418F-88C4-C391E8781A49}" type="datetime'''''''''4''0''''''''''''''''''''''''''''''0'''''''''''">
              <a:rPr lang="en-US" altLang="en-US" sz="1000" smtClean="0"/>
              <a:pPr marL="0" lvl="0" indent="0" algn="r">
                <a:spcBef>
                  <a:spcPct val="0"/>
                </a:spcBef>
                <a:spcAft>
                  <a:spcPct val="0"/>
                </a:spcAft>
                <a:buNone/>
              </a:pPr>
              <a:t>400</a:t>
            </a:fld>
            <a:endParaRPr lang="en-US" sz="1000" dirty="0"/>
          </a:p>
        </p:txBody>
      </p:sp>
      <p:sp>
        <p:nvSpPr>
          <p:cNvPr id="146" name="Text Placeholder 10">
            <a:extLst>
              <a:ext uri="{FF2B5EF4-FFF2-40B4-BE49-F238E27FC236}">
                <a16:creationId xmlns:a16="http://schemas.microsoft.com/office/drawing/2014/main" id="{115DFB91-512B-3844-A114-92FBEDCA92F2}"/>
              </a:ext>
            </a:extLst>
          </p:cNvPr>
          <p:cNvSpPr>
            <a:spLocks noGrp="1"/>
          </p:cNvSpPr>
          <p:nvPr>
            <p:custDataLst>
              <p:tags r:id="rId16"/>
            </p:custDataLst>
          </p:nvPr>
        </p:nvSpPr>
        <p:spPr bwMode="gray">
          <a:xfrm>
            <a:off x="6710363" y="3930650"/>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397D1CD3-7BD6-4E07-9D83-CD2FCBC1975B}" type="datetime'''''''''''''''''''''''5''''''''''''''0''0'">
              <a:rPr lang="en-US" altLang="en-US" sz="1000" smtClean="0"/>
              <a:pPr marL="0" lvl="0" indent="0" algn="r">
                <a:spcBef>
                  <a:spcPct val="0"/>
                </a:spcBef>
                <a:spcAft>
                  <a:spcPct val="0"/>
                </a:spcAft>
                <a:buNone/>
              </a:pPr>
              <a:t>500</a:t>
            </a:fld>
            <a:endParaRPr lang="en-US" sz="1000" dirty="0"/>
          </a:p>
        </p:txBody>
      </p:sp>
      <p:sp>
        <p:nvSpPr>
          <p:cNvPr id="147" name="Text Placeholder 10">
            <a:extLst>
              <a:ext uri="{FF2B5EF4-FFF2-40B4-BE49-F238E27FC236}">
                <a16:creationId xmlns:a16="http://schemas.microsoft.com/office/drawing/2014/main" id="{115DFB91-512B-3844-A114-92FBEDCA92F2}"/>
              </a:ext>
            </a:extLst>
          </p:cNvPr>
          <p:cNvSpPr>
            <a:spLocks noGrp="1"/>
          </p:cNvSpPr>
          <p:nvPr>
            <p:custDataLst>
              <p:tags r:id="rId17"/>
            </p:custDataLst>
          </p:nvPr>
        </p:nvSpPr>
        <p:spPr bwMode="gray">
          <a:xfrm>
            <a:off x="6710363" y="3571875"/>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517D904F-EA80-44A1-BD42-8D4E22BD731B}" type="datetime'60''''''''''0'''''''''''''''''''''''">
              <a:rPr lang="en-US" altLang="en-US" sz="1000" smtClean="0"/>
              <a:pPr marL="0" lvl="0" indent="0" algn="r">
                <a:spcBef>
                  <a:spcPct val="0"/>
                </a:spcBef>
                <a:spcAft>
                  <a:spcPct val="0"/>
                </a:spcAft>
                <a:buNone/>
              </a:pPr>
              <a:t>600</a:t>
            </a:fld>
            <a:endParaRPr lang="en-US" sz="1000" dirty="0"/>
          </a:p>
        </p:txBody>
      </p:sp>
      <p:sp>
        <p:nvSpPr>
          <p:cNvPr id="140" name="Text Placeholder 10">
            <a:extLst>
              <a:ext uri="{FF2B5EF4-FFF2-40B4-BE49-F238E27FC236}">
                <a16:creationId xmlns:a16="http://schemas.microsoft.com/office/drawing/2014/main" id="{115DFB91-512B-3844-A114-92FBEDCA92F2}"/>
              </a:ext>
            </a:extLst>
          </p:cNvPr>
          <p:cNvSpPr>
            <a:spLocks noGrp="1"/>
          </p:cNvSpPr>
          <p:nvPr>
            <p:custDataLst>
              <p:tags r:id="rId18"/>
            </p:custDataLst>
          </p:nvPr>
        </p:nvSpPr>
        <p:spPr bwMode="gray">
          <a:xfrm>
            <a:off x="6850063" y="5722938"/>
            <a:ext cx="698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E98C23B2-0664-4961-A0F9-883D07F5E95D}" type="datetime'''''''''''''''''''''''''''''''''0'''''''''''''''''''''''''">
              <a:rPr lang="en-US" altLang="en-US" sz="1000" smtClean="0"/>
              <a:pPr marL="0" lvl="0" indent="0" algn="r">
                <a:spcBef>
                  <a:spcPct val="0"/>
                </a:spcBef>
                <a:spcAft>
                  <a:spcPct val="0"/>
                </a:spcAft>
                <a:buNone/>
              </a:pPr>
              <a:t>0</a:t>
            </a:fld>
            <a:endParaRPr lang="en-US" sz="1000" dirty="0"/>
          </a:p>
        </p:txBody>
      </p:sp>
      <p:sp>
        <p:nvSpPr>
          <p:cNvPr id="148" name="Text Placeholder 10">
            <a:extLst>
              <a:ext uri="{FF2B5EF4-FFF2-40B4-BE49-F238E27FC236}">
                <a16:creationId xmlns:a16="http://schemas.microsoft.com/office/drawing/2014/main" id="{115DFB91-512B-3844-A114-92FBEDCA92F2}"/>
              </a:ext>
            </a:extLst>
          </p:cNvPr>
          <p:cNvSpPr>
            <a:spLocks noGrp="1"/>
          </p:cNvSpPr>
          <p:nvPr>
            <p:custDataLst>
              <p:tags r:id="rId19"/>
            </p:custDataLst>
          </p:nvPr>
        </p:nvSpPr>
        <p:spPr bwMode="gray">
          <a:xfrm>
            <a:off x="6710363" y="3213100"/>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9C1B617A-5877-46A9-BE1B-3D12886A0E09}" type="datetime'''''''''''''''7''''''''0''''0'">
              <a:rPr lang="en-US" altLang="en-US" sz="1000" smtClean="0"/>
              <a:pPr marL="0" lvl="0" indent="0" algn="r">
                <a:spcBef>
                  <a:spcPct val="0"/>
                </a:spcBef>
                <a:spcAft>
                  <a:spcPct val="0"/>
                </a:spcAft>
                <a:buNone/>
              </a:pPr>
              <a:t>700</a:t>
            </a:fld>
            <a:endParaRPr lang="en-US" sz="1000" dirty="0"/>
          </a:p>
        </p:txBody>
      </p:sp>
      <p:sp>
        <p:nvSpPr>
          <p:cNvPr id="149" name="Text Placeholder 10">
            <a:extLst>
              <a:ext uri="{FF2B5EF4-FFF2-40B4-BE49-F238E27FC236}">
                <a16:creationId xmlns:a16="http://schemas.microsoft.com/office/drawing/2014/main" id="{115DFB91-512B-3844-A114-92FBEDCA92F2}"/>
              </a:ext>
            </a:extLst>
          </p:cNvPr>
          <p:cNvSpPr>
            <a:spLocks noGrp="1"/>
          </p:cNvSpPr>
          <p:nvPr>
            <p:custDataLst>
              <p:tags r:id="rId20"/>
            </p:custDataLst>
          </p:nvPr>
        </p:nvSpPr>
        <p:spPr bwMode="gray">
          <a:xfrm>
            <a:off x="6710363" y="2854325"/>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60C0A114-C990-440B-BF26-46BB8129C49D}" type="datetime'''''''8''''''''0''''0'''''''''''''''''''''''''''">
              <a:rPr lang="en-US" altLang="en-US" sz="1000" smtClean="0"/>
              <a:pPr marL="0" lvl="0" indent="0" algn="r">
                <a:spcBef>
                  <a:spcPct val="0"/>
                </a:spcBef>
                <a:spcAft>
                  <a:spcPct val="0"/>
                </a:spcAft>
                <a:buNone/>
              </a:pPr>
              <a:t>800</a:t>
            </a:fld>
            <a:endParaRPr lang="en-US" sz="1000" dirty="0"/>
          </a:p>
        </p:txBody>
      </p:sp>
      <p:sp>
        <p:nvSpPr>
          <p:cNvPr id="150" name="Text Placeholder 10">
            <a:extLst>
              <a:ext uri="{FF2B5EF4-FFF2-40B4-BE49-F238E27FC236}">
                <a16:creationId xmlns:a16="http://schemas.microsoft.com/office/drawing/2014/main" id="{115DFB91-512B-3844-A114-92FBEDCA92F2}"/>
              </a:ext>
            </a:extLst>
          </p:cNvPr>
          <p:cNvSpPr>
            <a:spLocks noGrp="1"/>
          </p:cNvSpPr>
          <p:nvPr>
            <p:custDataLst>
              <p:tags r:id="rId21"/>
            </p:custDataLst>
          </p:nvPr>
        </p:nvSpPr>
        <p:spPr bwMode="gray">
          <a:xfrm>
            <a:off x="6710363" y="2495550"/>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44F1FE48-E4ED-4CB9-BFB4-52D5E0956A2F}" type="datetime'''9''''''''''''''0''''''''''''''''0'''''''''''''''''''''">
              <a:rPr lang="en-US" altLang="en-US" sz="1000" smtClean="0"/>
              <a:pPr marL="0" lvl="0" indent="0" algn="r">
                <a:spcBef>
                  <a:spcPct val="0"/>
                </a:spcBef>
                <a:spcAft>
                  <a:spcPct val="0"/>
                </a:spcAft>
                <a:buNone/>
              </a:pPr>
              <a:t>900</a:t>
            </a:fld>
            <a:endParaRPr lang="en-US" sz="1000" dirty="0"/>
          </a:p>
        </p:txBody>
      </p:sp>
      <p:cxnSp>
        <p:nvCxnSpPr>
          <p:cNvPr id="68" name="Straight Connector 67">
            <a:extLst>
              <a:ext uri="{FF2B5EF4-FFF2-40B4-BE49-F238E27FC236}">
                <a16:creationId xmlns:a16="http://schemas.microsoft.com/office/drawing/2014/main" id="{D590E7BE-5D96-B05D-266C-6FBFF71FCFD8}"/>
              </a:ext>
            </a:extLst>
          </p:cNvPr>
          <p:cNvCxnSpPr/>
          <p:nvPr>
            <p:custDataLst>
              <p:tags r:id="rId22"/>
            </p:custDataLst>
          </p:nvPr>
        </p:nvCxnSpPr>
        <p:spPr bwMode="auto">
          <a:xfrm flipV="1">
            <a:off x="8491538" y="2220913"/>
            <a:ext cx="3208338" cy="3079750"/>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3" name="Text Placeholder 10">
            <a:extLst>
              <a:ext uri="{FF2B5EF4-FFF2-40B4-BE49-F238E27FC236}">
                <a16:creationId xmlns:a16="http://schemas.microsoft.com/office/drawing/2014/main" id="{5DD32B7E-83CA-CDDF-2C49-ED58C117629D}"/>
              </a:ext>
            </a:extLst>
          </p:cNvPr>
          <p:cNvSpPr>
            <a:spLocks noGrp="1"/>
          </p:cNvSpPr>
          <p:nvPr>
            <p:custDataLst>
              <p:tags r:id="rId23"/>
            </p:custDataLst>
          </p:nvPr>
        </p:nvSpPr>
        <p:spPr bwMode="auto">
          <a:xfrm>
            <a:off x="7437438" y="5884863"/>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CB69F40-D034-4539-BCC6-E78BAE0E7CD9}" type="datetime'''''''''''’''''''''''''''''''''1''''''''''''''''''''''''''1'''">
              <a:rPr lang="en-US" altLang="en-US" sz="1000" smtClean="0"/>
              <a:pPr marL="0" lvl="0" indent="0" algn="ctr">
                <a:spcBef>
                  <a:spcPct val="0"/>
                </a:spcBef>
                <a:spcAft>
                  <a:spcPct val="0"/>
                </a:spcAft>
                <a:buNone/>
              </a:pPr>
              <a:t>’11</a:t>
            </a:fld>
            <a:endParaRPr lang="en-US" sz="1000"/>
          </a:p>
        </p:txBody>
      </p:sp>
      <p:sp>
        <p:nvSpPr>
          <p:cNvPr id="70" name="Text Placeholder 10">
            <a:extLst>
              <a:ext uri="{FF2B5EF4-FFF2-40B4-BE49-F238E27FC236}">
                <a16:creationId xmlns:a16="http://schemas.microsoft.com/office/drawing/2014/main" id="{E7C36D1D-A1F7-315E-1ABE-7713635C24D3}"/>
              </a:ext>
            </a:extLst>
          </p:cNvPr>
          <p:cNvSpPr>
            <a:spLocks noGrp="1"/>
          </p:cNvSpPr>
          <p:nvPr>
            <p:custDataLst>
              <p:tags r:id="rId24"/>
            </p:custDataLst>
          </p:nvPr>
        </p:nvSpPr>
        <p:spPr bwMode="auto">
          <a:xfrm>
            <a:off x="7758113" y="5884863"/>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C20AD7C-3A19-43B3-9182-ED4B7EB20185}" type="datetime'''''''’''''''''''''''''''''''''''''''''''''1''2'''''''''''''">
              <a:rPr lang="en-US" altLang="en-US" sz="1000" smtClean="0"/>
              <a:pPr marL="0" lvl="0" indent="0" algn="ctr">
                <a:spcBef>
                  <a:spcPct val="0"/>
                </a:spcBef>
                <a:spcAft>
                  <a:spcPct val="0"/>
                </a:spcAft>
                <a:buNone/>
              </a:pPr>
              <a:t>’12</a:t>
            </a:fld>
            <a:endParaRPr lang="en-US" sz="1000"/>
          </a:p>
        </p:txBody>
      </p:sp>
      <p:sp>
        <p:nvSpPr>
          <p:cNvPr id="26" name="Text Placeholder 10">
            <a:extLst>
              <a:ext uri="{FF2B5EF4-FFF2-40B4-BE49-F238E27FC236}">
                <a16:creationId xmlns:a16="http://schemas.microsoft.com/office/drawing/2014/main" id="{B5597CC2-5256-8448-997F-01F84A8AB199}"/>
              </a:ext>
            </a:extLst>
          </p:cNvPr>
          <p:cNvSpPr>
            <a:spLocks noGrp="1"/>
          </p:cNvSpPr>
          <p:nvPr>
            <p:custDataLst>
              <p:tags r:id="rId25"/>
            </p:custDataLst>
          </p:nvPr>
        </p:nvSpPr>
        <p:spPr bwMode="auto">
          <a:xfrm>
            <a:off x="8080375" y="5884863"/>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6880BB0-530F-40BF-B1FE-EF29AEA3B37F}" type="datetime'''''''''''''''''''''’''''''''1''''''''''''''''''''3'''''''''''">
              <a:rPr lang="en-US" altLang="en-US" sz="1000" smtClean="0"/>
              <a:pPr marL="0" lvl="0" indent="0" algn="ctr">
                <a:spcBef>
                  <a:spcPct val="0"/>
                </a:spcBef>
                <a:spcAft>
                  <a:spcPct val="0"/>
                </a:spcAft>
                <a:buNone/>
              </a:pPr>
              <a:t>’13</a:t>
            </a:fld>
            <a:endParaRPr lang="en-US" sz="1000"/>
          </a:p>
        </p:txBody>
      </p:sp>
      <p:sp>
        <p:nvSpPr>
          <p:cNvPr id="71" name="Text Placeholder 10">
            <a:extLst>
              <a:ext uri="{FF2B5EF4-FFF2-40B4-BE49-F238E27FC236}">
                <a16:creationId xmlns:a16="http://schemas.microsoft.com/office/drawing/2014/main" id="{53A771E5-EDD3-E1AC-4A85-B37826F7F778}"/>
              </a:ext>
            </a:extLst>
          </p:cNvPr>
          <p:cNvSpPr>
            <a:spLocks noGrp="1"/>
          </p:cNvSpPr>
          <p:nvPr>
            <p:custDataLst>
              <p:tags r:id="rId26"/>
            </p:custDataLst>
          </p:nvPr>
        </p:nvSpPr>
        <p:spPr bwMode="auto">
          <a:xfrm>
            <a:off x="8401050" y="5884863"/>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C06F1FA-C1F8-4F76-9A37-E9BE2AE5BB5D}" type="datetime'''''''''''''’''''''''''''''''''''''1''''''''''4'">
              <a:rPr lang="en-US" altLang="en-US" sz="1000" smtClean="0"/>
              <a:pPr marL="0" lvl="0" indent="0" algn="ctr">
                <a:spcBef>
                  <a:spcPct val="0"/>
                </a:spcBef>
                <a:spcAft>
                  <a:spcPct val="0"/>
                </a:spcAft>
                <a:buNone/>
              </a:pPr>
              <a:t>’14</a:t>
            </a:fld>
            <a:endParaRPr lang="en-US" sz="1000"/>
          </a:p>
        </p:txBody>
      </p:sp>
      <p:sp>
        <p:nvSpPr>
          <p:cNvPr id="28" name="Text Placeholder 10">
            <a:extLst>
              <a:ext uri="{FF2B5EF4-FFF2-40B4-BE49-F238E27FC236}">
                <a16:creationId xmlns:a16="http://schemas.microsoft.com/office/drawing/2014/main" id="{6D7AD43E-4392-0BF1-CF81-CBB889B250E8}"/>
              </a:ext>
            </a:extLst>
          </p:cNvPr>
          <p:cNvSpPr>
            <a:spLocks noGrp="1"/>
          </p:cNvSpPr>
          <p:nvPr>
            <p:custDataLst>
              <p:tags r:id="rId27"/>
            </p:custDataLst>
          </p:nvPr>
        </p:nvSpPr>
        <p:spPr bwMode="auto">
          <a:xfrm>
            <a:off x="8721725" y="5884863"/>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DDBB39F-D274-4003-9B71-F47127A7DC95}" type="datetime'''''’1''5'''''''''''''''''''">
              <a:rPr lang="en-US" altLang="en-US" sz="1000" smtClean="0"/>
              <a:pPr marL="0" lvl="0" indent="0" algn="ctr">
                <a:spcBef>
                  <a:spcPct val="0"/>
                </a:spcBef>
                <a:spcAft>
                  <a:spcPct val="0"/>
                </a:spcAft>
                <a:buNone/>
              </a:pPr>
              <a:t>’15</a:t>
            </a:fld>
            <a:endParaRPr lang="en-US" sz="1000"/>
          </a:p>
        </p:txBody>
      </p:sp>
      <p:sp>
        <p:nvSpPr>
          <p:cNvPr id="72" name="Text Placeholder 10">
            <a:extLst>
              <a:ext uri="{FF2B5EF4-FFF2-40B4-BE49-F238E27FC236}">
                <a16:creationId xmlns:a16="http://schemas.microsoft.com/office/drawing/2014/main" id="{972A0271-F454-85B1-CE7F-5048DFA82A03}"/>
              </a:ext>
            </a:extLst>
          </p:cNvPr>
          <p:cNvSpPr>
            <a:spLocks noGrp="1"/>
          </p:cNvSpPr>
          <p:nvPr>
            <p:custDataLst>
              <p:tags r:id="rId28"/>
            </p:custDataLst>
          </p:nvPr>
        </p:nvSpPr>
        <p:spPr bwMode="auto">
          <a:xfrm>
            <a:off x="9042400" y="5884863"/>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D89DD4C-A014-4D0A-88F8-EDF48B25140B}" type="datetime'’''''''''''''''''''''''''''''1''''''''''''6'''''''''''''">
              <a:rPr lang="en-US" altLang="en-US" sz="1000" smtClean="0"/>
              <a:pPr marL="0" lvl="0" indent="0" algn="ctr">
                <a:spcBef>
                  <a:spcPct val="0"/>
                </a:spcBef>
                <a:spcAft>
                  <a:spcPct val="0"/>
                </a:spcAft>
                <a:buNone/>
              </a:pPr>
              <a:t>’16</a:t>
            </a:fld>
            <a:endParaRPr lang="en-US" sz="1000"/>
          </a:p>
        </p:txBody>
      </p:sp>
      <p:sp>
        <p:nvSpPr>
          <p:cNvPr id="29" name="Text Placeholder 10">
            <a:extLst>
              <a:ext uri="{FF2B5EF4-FFF2-40B4-BE49-F238E27FC236}">
                <a16:creationId xmlns:a16="http://schemas.microsoft.com/office/drawing/2014/main" id="{2A6EFAD5-711B-634F-21FD-7FC19319C853}"/>
              </a:ext>
            </a:extLst>
          </p:cNvPr>
          <p:cNvSpPr>
            <a:spLocks noGrp="1"/>
          </p:cNvSpPr>
          <p:nvPr>
            <p:custDataLst>
              <p:tags r:id="rId29"/>
            </p:custDataLst>
          </p:nvPr>
        </p:nvSpPr>
        <p:spPr bwMode="auto">
          <a:xfrm>
            <a:off x="9363075" y="5884863"/>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1C7764B-9671-4788-B379-B709F6931073}" type="datetime'''''''''''’''''''1''''''''''''''''7'''''''''''''''">
              <a:rPr lang="en-US" altLang="en-US" sz="1000" smtClean="0"/>
              <a:pPr marL="0" lvl="0" indent="0" algn="ctr">
                <a:spcBef>
                  <a:spcPct val="0"/>
                </a:spcBef>
                <a:spcAft>
                  <a:spcPct val="0"/>
                </a:spcAft>
                <a:buNone/>
              </a:pPr>
              <a:t>’17</a:t>
            </a:fld>
            <a:endParaRPr lang="en-US" sz="1000"/>
          </a:p>
        </p:txBody>
      </p:sp>
      <p:sp>
        <p:nvSpPr>
          <p:cNvPr id="73" name="Text Placeholder 10">
            <a:extLst>
              <a:ext uri="{FF2B5EF4-FFF2-40B4-BE49-F238E27FC236}">
                <a16:creationId xmlns:a16="http://schemas.microsoft.com/office/drawing/2014/main" id="{6BE7175D-29D9-3302-60C3-50793BC6BF8A}"/>
              </a:ext>
            </a:extLst>
          </p:cNvPr>
          <p:cNvSpPr>
            <a:spLocks noGrp="1"/>
          </p:cNvSpPr>
          <p:nvPr>
            <p:custDataLst>
              <p:tags r:id="rId30"/>
            </p:custDataLst>
          </p:nvPr>
        </p:nvSpPr>
        <p:spPr bwMode="auto">
          <a:xfrm>
            <a:off x="9683750" y="5884863"/>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8CCA553-7A3D-4D82-8798-EB43A9CAFB0B}" type="datetime'''''’''''''''''''''''''''''''''''''''''''18'''''''''''">
              <a:rPr lang="en-US" altLang="en-US" sz="1000" smtClean="0"/>
              <a:pPr marL="0" lvl="0" indent="0" algn="ctr">
                <a:spcBef>
                  <a:spcPct val="0"/>
                </a:spcBef>
                <a:spcAft>
                  <a:spcPct val="0"/>
                </a:spcAft>
                <a:buNone/>
              </a:pPr>
              <a:t>’18</a:t>
            </a:fld>
            <a:endParaRPr lang="en-US" sz="1000"/>
          </a:p>
        </p:txBody>
      </p:sp>
      <p:sp>
        <p:nvSpPr>
          <p:cNvPr id="30" name="Text Placeholder 10">
            <a:extLst>
              <a:ext uri="{FF2B5EF4-FFF2-40B4-BE49-F238E27FC236}">
                <a16:creationId xmlns:a16="http://schemas.microsoft.com/office/drawing/2014/main" id="{BB5F4B64-C089-A7C1-2DAA-377BB2C9F864}"/>
              </a:ext>
            </a:extLst>
          </p:cNvPr>
          <p:cNvSpPr>
            <a:spLocks noGrp="1"/>
          </p:cNvSpPr>
          <p:nvPr>
            <p:custDataLst>
              <p:tags r:id="rId31"/>
            </p:custDataLst>
          </p:nvPr>
        </p:nvSpPr>
        <p:spPr bwMode="auto">
          <a:xfrm>
            <a:off x="10004425" y="5884863"/>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EBF74B7-C850-47E5-A0FD-C3652622FE2D}" type="datetime'''''''''''''''''''’1''''''''''''''''''''''9'">
              <a:rPr lang="en-US" altLang="en-US" sz="1000" smtClean="0"/>
              <a:pPr marL="0" lvl="0" indent="0" algn="ctr">
                <a:spcBef>
                  <a:spcPct val="0"/>
                </a:spcBef>
                <a:spcAft>
                  <a:spcPct val="0"/>
                </a:spcAft>
                <a:buNone/>
              </a:pPr>
              <a:t>’19</a:t>
            </a:fld>
            <a:endParaRPr lang="en-US" sz="1000"/>
          </a:p>
        </p:txBody>
      </p:sp>
      <p:sp>
        <p:nvSpPr>
          <p:cNvPr id="74" name="Text Placeholder 10">
            <a:extLst>
              <a:ext uri="{FF2B5EF4-FFF2-40B4-BE49-F238E27FC236}">
                <a16:creationId xmlns:a16="http://schemas.microsoft.com/office/drawing/2014/main" id="{77F8F1C5-F771-5878-CC19-4B826A718C9B}"/>
              </a:ext>
            </a:extLst>
          </p:cNvPr>
          <p:cNvSpPr>
            <a:spLocks noGrp="1"/>
          </p:cNvSpPr>
          <p:nvPr>
            <p:custDataLst>
              <p:tags r:id="rId32"/>
            </p:custDataLst>
          </p:nvPr>
        </p:nvSpPr>
        <p:spPr bwMode="auto">
          <a:xfrm>
            <a:off x="10325100" y="5884863"/>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96022BF-1232-482F-B839-B55393ED551C}" type="datetime'''''''''’''''''''''''''''2''''''''''0'">
              <a:rPr lang="en-US" altLang="en-US" sz="1000" smtClean="0"/>
              <a:pPr marL="0" lvl="0" indent="0" algn="ctr">
                <a:spcBef>
                  <a:spcPct val="0"/>
                </a:spcBef>
                <a:spcAft>
                  <a:spcPct val="0"/>
                </a:spcAft>
                <a:buNone/>
              </a:pPr>
              <a:t>’20</a:t>
            </a:fld>
            <a:endParaRPr lang="en-US" sz="1000"/>
          </a:p>
        </p:txBody>
      </p:sp>
      <p:sp>
        <p:nvSpPr>
          <p:cNvPr id="31" name="Text Placeholder 10">
            <a:extLst>
              <a:ext uri="{FF2B5EF4-FFF2-40B4-BE49-F238E27FC236}">
                <a16:creationId xmlns:a16="http://schemas.microsoft.com/office/drawing/2014/main" id="{E678EEFF-A2DD-3303-3042-B04441EBE52E}"/>
              </a:ext>
            </a:extLst>
          </p:cNvPr>
          <p:cNvSpPr>
            <a:spLocks noGrp="1"/>
          </p:cNvSpPr>
          <p:nvPr>
            <p:custDataLst>
              <p:tags r:id="rId33"/>
            </p:custDataLst>
          </p:nvPr>
        </p:nvSpPr>
        <p:spPr bwMode="auto">
          <a:xfrm>
            <a:off x="10647363" y="5884863"/>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6B8D369-6ECF-441A-955D-CE28BDA83FA1}" type="datetime'''''''''''''''''''''’''''2''''''''''''''''1'''''">
              <a:rPr lang="en-US" altLang="en-US" sz="1000" smtClean="0"/>
              <a:pPr marL="0" lvl="0" indent="0" algn="ctr">
                <a:spcBef>
                  <a:spcPct val="0"/>
                </a:spcBef>
                <a:spcAft>
                  <a:spcPct val="0"/>
                </a:spcAft>
                <a:buNone/>
              </a:pPr>
              <a:t>’21</a:t>
            </a:fld>
            <a:endParaRPr lang="en-US" sz="1000"/>
          </a:p>
        </p:txBody>
      </p:sp>
      <p:sp>
        <p:nvSpPr>
          <p:cNvPr id="75" name="Text Placeholder 10">
            <a:extLst>
              <a:ext uri="{FF2B5EF4-FFF2-40B4-BE49-F238E27FC236}">
                <a16:creationId xmlns:a16="http://schemas.microsoft.com/office/drawing/2014/main" id="{F90030AE-2262-4639-E1C4-6AF791D09599}"/>
              </a:ext>
            </a:extLst>
          </p:cNvPr>
          <p:cNvSpPr>
            <a:spLocks noGrp="1"/>
          </p:cNvSpPr>
          <p:nvPr>
            <p:custDataLst>
              <p:tags r:id="rId34"/>
            </p:custDataLst>
          </p:nvPr>
        </p:nvSpPr>
        <p:spPr bwMode="auto">
          <a:xfrm>
            <a:off x="10968038" y="5884863"/>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B133AFA-FD6F-4986-B987-164D7BF9250E}" type="datetime'''’''''2''''''2'''''''''''''''''''''''''''''''''''''''''''">
              <a:rPr lang="en-US" altLang="en-US" sz="1000" smtClean="0"/>
              <a:pPr marL="0" lvl="0" indent="0" algn="ctr">
                <a:spcBef>
                  <a:spcPct val="0"/>
                </a:spcBef>
                <a:spcAft>
                  <a:spcPct val="0"/>
                </a:spcAft>
                <a:buNone/>
              </a:pPr>
              <a:t>’22</a:t>
            </a:fld>
            <a:endParaRPr lang="en-US" sz="1000"/>
          </a:p>
        </p:txBody>
      </p:sp>
      <p:sp>
        <p:nvSpPr>
          <p:cNvPr id="32" name="Text Placeholder 10">
            <a:extLst>
              <a:ext uri="{FF2B5EF4-FFF2-40B4-BE49-F238E27FC236}">
                <a16:creationId xmlns:a16="http://schemas.microsoft.com/office/drawing/2014/main" id="{33C16316-7D1A-92B3-1314-41E49D1844B7}"/>
              </a:ext>
            </a:extLst>
          </p:cNvPr>
          <p:cNvSpPr>
            <a:spLocks noGrp="1"/>
          </p:cNvSpPr>
          <p:nvPr>
            <p:custDataLst>
              <p:tags r:id="rId35"/>
            </p:custDataLst>
          </p:nvPr>
        </p:nvSpPr>
        <p:spPr bwMode="auto">
          <a:xfrm>
            <a:off x="11288713" y="5884863"/>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1F1EF70-A982-4984-A25B-AD3966E20AED}" type="datetime'''''''’''''''''''''2''''''3'''''''''''''''''''''''''">
              <a:rPr lang="en-US" altLang="en-US" sz="1000" smtClean="0"/>
              <a:pPr marL="0" lvl="0" indent="0" algn="ctr">
                <a:spcBef>
                  <a:spcPct val="0"/>
                </a:spcBef>
                <a:spcAft>
                  <a:spcPct val="0"/>
                </a:spcAft>
                <a:buNone/>
              </a:pPr>
              <a:t>’23</a:t>
            </a:fld>
            <a:endParaRPr lang="en-US" sz="1000"/>
          </a:p>
        </p:txBody>
      </p:sp>
      <p:sp>
        <p:nvSpPr>
          <p:cNvPr id="76" name="Text Placeholder 10">
            <a:extLst>
              <a:ext uri="{FF2B5EF4-FFF2-40B4-BE49-F238E27FC236}">
                <a16:creationId xmlns:a16="http://schemas.microsoft.com/office/drawing/2014/main" id="{FE22E951-5876-7D57-3806-7A26658A8AA5}"/>
              </a:ext>
            </a:extLst>
          </p:cNvPr>
          <p:cNvSpPr>
            <a:spLocks noGrp="1"/>
          </p:cNvSpPr>
          <p:nvPr>
            <p:custDataLst>
              <p:tags r:id="rId36"/>
            </p:custDataLst>
          </p:nvPr>
        </p:nvSpPr>
        <p:spPr bwMode="auto">
          <a:xfrm>
            <a:off x="11609388" y="5884863"/>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29E3D2A-99E5-4CE2-867E-047CC498B4F1}" type="datetime'''’''''''''''2''''''''''''''4'''''''''''''''''">
              <a:rPr lang="en-US" altLang="en-US" sz="1000" smtClean="0"/>
              <a:pPr marL="0" lvl="0" indent="0" algn="ctr">
                <a:spcBef>
                  <a:spcPct val="0"/>
                </a:spcBef>
                <a:spcAft>
                  <a:spcPct val="0"/>
                </a:spcAft>
                <a:buNone/>
              </a:pPr>
              <a:t>’24</a:t>
            </a:fld>
            <a:endParaRPr lang="en-US" sz="1000"/>
          </a:p>
        </p:txBody>
      </p:sp>
      <p:sp>
        <p:nvSpPr>
          <p:cNvPr id="182" name="Text Placeholder 10">
            <a:extLst>
              <a:ext uri="{FF2B5EF4-FFF2-40B4-BE49-F238E27FC236}">
                <a16:creationId xmlns:a16="http://schemas.microsoft.com/office/drawing/2014/main" id="{115DFB91-512B-3844-A114-92FBEDCA92F2}"/>
              </a:ext>
            </a:extLst>
          </p:cNvPr>
          <p:cNvSpPr>
            <a:spLocks noGrp="1"/>
          </p:cNvSpPr>
          <p:nvPr>
            <p:custDataLst>
              <p:tags r:id="rId37"/>
            </p:custDataLst>
          </p:nvPr>
        </p:nvSpPr>
        <p:spPr bwMode="auto">
          <a:xfrm>
            <a:off x="6710363" y="2211388"/>
            <a:ext cx="330200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sz="1200" dirty="0"/>
              <a:t>Chinese Cumulative Solar installed capacity</a:t>
            </a:r>
            <a:r>
              <a:rPr lang="en-US" sz="1200" i="1" dirty="0"/>
              <a:t>, GW</a:t>
            </a:r>
          </a:p>
        </p:txBody>
      </p:sp>
      <p:sp>
        <p:nvSpPr>
          <p:cNvPr id="152" name="Text Placeholder 10">
            <a:extLst>
              <a:ext uri="{FF2B5EF4-FFF2-40B4-BE49-F238E27FC236}">
                <a16:creationId xmlns:a16="http://schemas.microsoft.com/office/drawing/2014/main" id="{115DFB91-512B-3844-A114-92FBEDCA92F2}"/>
              </a:ext>
            </a:extLst>
          </p:cNvPr>
          <p:cNvSpPr>
            <a:spLocks noGrp="1"/>
          </p:cNvSpPr>
          <p:nvPr>
            <p:custDataLst>
              <p:tags r:id="rId38"/>
            </p:custDataLst>
          </p:nvPr>
        </p:nvSpPr>
        <p:spPr bwMode="gray">
          <a:xfrm>
            <a:off x="7154863" y="5618163"/>
            <a:ext cx="1047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3764B3D-40D5-407A-9BEE-9D222AC7B17F}" type="datetime'''''''''''''''''''''''''''1'''''''''''''''">
              <a:rPr lang="en-US" altLang="en-US" sz="1000" smtClean="0"/>
              <a:pPr marL="0" lvl="0" indent="0" algn="ctr">
                <a:spcBef>
                  <a:spcPct val="0"/>
                </a:spcBef>
                <a:spcAft>
                  <a:spcPct val="0"/>
                </a:spcAft>
                <a:buNone/>
              </a:pPr>
              <a:t>1</a:t>
            </a:fld>
            <a:endParaRPr lang="en-US" sz="1000" dirty="0"/>
          </a:p>
        </p:txBody>
      </p:sp>
      <p:sp>
        <p:nvSpPr>
          <p:cNvPr id="153" name="Text Placeholder 10">
            <a:extLst>
              <a:ext uri="{FF2B5EF4-FFF2-40B4-BE49-F238E27FC236}">
                <a16:creationId xmlns:a16="http://schemas.microsoft.com/office/drawing/2014/main" id="{115DFB91-512B-3844-A114-92FBEDCA92F2}"/>
              </a:ext>
            </a:extLst>
          </p:cNvPr>
          <p:cNvSpPr>
            <a:spLocks noGrp="1"/>
          </p:cNvSpPr>
          <p:nvPr>
            <p:custDataLst>
              <p:tags r:id="rId39"/>
            </p:custDataLst>
          </p:nvPr>
        </p:nvSpPr>
        <p:spPr bwMode="gray">
          <a:xfrm>
            <a:off x="7475538" y="5610225"/>
            <a:ext cx="1047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325F31D-E32C-4ABC-8008-04F6E64D98BD}" type="datetime'''''''''''''''''''''''''''''''''''''''''''''3'''''''''''">
              <a:rPr lang="en-US" altLang="en-US" sz="1000" smtClean="0"/>
              <a:pPr marL="0" lvl="0" indent="0" algn="ctr">
                <a:spcBef>
                  <a:spcPct val="0"/>
                </a:spcBef>
                <a:spcAft>
                  <a:spcPct val="0"/>
                </a:spcAft>
                <a:buNone/>
              </a:pPr>
              <a:t>3</a:t>
            </a:fld>
            <a:endParaRPr lang="en-US" sz="1000" dirty="0"/>
          </a:p>
        </p:txBody>
      </p:sp>
      <p:sp>
        <p:nvSpPr>
          <p:cNvPr id="154" name="Text Placeholder 10">
            <a:extLst>
              <a:ext uri="{FF2B5EF4-FFF2-40B4-BE49-F238E27FC236}">
                <a16:creationId xmlns:a16="http://schemas.microsoft.com/office/drawing/2014/main" id="{115DFB91-512B-3844-A114-92FBEDCA92F2}"/>
              </a:ext>
            </a:extLst>
          </p:cNvPr>
          <p:cNvSpPr>
            <a:spLocks noGrp="1"/>
          </p:cNvSpPr>
          <p:nvPr>
            <p:custDataLst>
              <p:tags r:id="rId40"/>
            </p:custDataLst>
          </p:nvPr>
        </p:nvSpPr>
        <p:spPr bwMode="gray">
          <a:xfrm>
            <a:off x="7796213" y="5597525"/>
            <a:ext cx="1047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42F0E55-CC18-4F84-81A0-E933CD0D866C}" type="datetime'''''''''''''''7'''''">
              <a:rPr lang="en-US" altLang="en-US" sz="1000" smtClean="0"/>
              <a:pPr marL="0" lvl="0" indent="0" algn="ctr">
                <a:spcBef>
                  <a:spcPct val="0"/>
                </a:spcBef>
                <a:spcAft>
                  <a:spcPct val="0"/>
                </a:spcAft>
                <a:buNone/>
              </a:pPr>
              <a:t>7</a:t>
            </a:fld>
            <a:endParaRPr lang="en-US" sz="1000" dirty="0"/>
          </a:p>
        </p:txBody>
      </p:sp>
      <p:sp>
        <p:nvSpPr>
          <p:cNvPr id="69" name="Text Placeholder 10">
            <a:extLst>
              <a:ext uri="{FF2B5EF4-FFF2-40B4-BE49-F238E27FC236}">
                <a16:creationId xmlns:a16="http://schemas.microsoft.com/office/drawing/2014/main" id="{05284D34-290A-47A8-C93A-26CB9377C9C6}"/>
              </a:ext>
            </a:extLst>
          </p:cNvPr>
          <p:cNvSpPr>
            <a:spLocks noGrp="1"/>
          </p:cNvSpPr>
          <p:nvPr>
            <p:custDataLst>
              <p:tags r:id="rId41"/>
            </p:custDataLst>
          </p:nvPr>
        </p:nvSpPr>
        <p:spPr bwMode="auto">
          <a:xfrm>
            <a:off x="7116763" y="5884863"/>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BAD5503-87DB-4DC5-AB3F-A118458E1C0C}" type="datetime'''''’''''''''''''''''''''''1''''''''''''''''''''''''''''0'">
              <a:rPr lang="en-US" altLang="en-US" sz="1000" smtClean="0"/>
              <a:pPr marL="0" lvl="0" indent="0" algn="ctr">
                <a:spcBef>
                  <a:spcPct val="0"/>
                </a:spcBef>
                <a:spcAft>
                  <a:spcPct val="0"/>
                </a:spcAft>
                <a:buNone/>
              </a:pPr>
              <a:t>’10</a:t>
            </a:fld>
            <a:endParaRPr lang="en-US" sz="1000"/>
          </a:p>
        </p:txBody>
      </p:sp>
      <p:sp>
        <p:nvSpPr>
          <p:cNvPr id="156" name="Text Placeholder 10">
            <a:extLst>
              <a:ext uri="{FF2B5EF4-FFF2-40B4-BE49-F238E27FC236}">
                <a16:creationId xmlns:a16="http://schemas.microsoft.com/office/drawing/2014/main" id="{115DFB91-512B-3844-A114-92FBEDCA92F2}"/>
              </a:ext>
            </a:extLst>
          </p:cNvPr>
          <p:cNvSpPr>
            <a:spLocks noGrp="1"/>
          </p:cNvSpPr>
          <p:nvPr>
            <p:custDataLst>
              <p:tags r:id="rId42"/>
            </p:custDataLst>
          </p:nvPr>
        </p:nvSpPr>
        <p:spPr bwMode="gray">
          <a:xfrm>
            <a:off x="8404225" y="5519738"/>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7B21AAA-36E7-4B4B-819B-C24B1478EDBC}" type="datetime'''''2''''''''''''''''''''8'''''''''''''''''''''''''''">
              <a:rPr lang="en-US" altLang="en-US" sz="1000" smtClean="0"/>
              <a:pPr marL="0" lvl="0" indent="0" algn="ctr">
                <a:spcBef>
                  <a:spcPct val="0"/>
                </a:spcBef>
                <a:spcAft>
                  <a:spcPct val="0"/>
                </a:spcAft>
                <a:buNone/>
              </a:pPr>
              <a:t>28</a:t>
            </a:fld>
            <a:endParaRPr lang="en-US" sz="1000" dirty="0"/>
          </a:p>
        </p:txBody>
      </p:sp>
      <p:sp>
        <p:nvSpPr>
          <p:cNvPr id="157" name="Text Placeholder 10">
            <a:extLst>
              <a:ext uri="{FF2B5EF4-FFF2-40B4-BE49-F238E27FC236}">
                <a16:creationId xmlns:a16="http://schemas.microsoft.com/office/drawing/2014/main" id="{115DFB91-512B-3844-A114-92FBEDCA92F2}"/>
              </a:ext>
            </a:extLst>
          </p:cNvPr>
          <p:cNvSpPr>
            <a:spLocks noGrp="1"/>
          </p:cNvSpPr>
          <p:nvPr>
            <p:custDataLst>
              <p:tags r:id="rId43"/>
            </p:custDataLst>
          </p:nvPr>
        </p:nvSpPr>
        <p:spPr bwMode="gray">
          <a:xfrm>
            <a:off x="8724900" y="5465763"/>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D5AC669-2458-43CD-B44E-57E8D2D45B04}" type="datetime'4''''''''''''4'''''''''''''''''''''''''''''''''''''">
              <a:rPr lang="en-US" altLang="en-US" sz="1000" smtClean="0"/>
              <a:pPr marL="0" lvl="0" indent="0" algn="ctr">
                <a:spcBef>
                  <a:spcPct val="0"/>
                </a:spcBef>
                <a:spcAft>
                  <a:spcPct val="0"/>
                </a:spcAft>
                <a:buNone/>
              </a:pPr>
              <a:t>44</a:t>
            </a:fld>
            <a:endParaRPr lang="en-US" sz="1000" dirty="0"/>
          </a:p>
        </p:txBody>
      </p:sp>
      <p:sp useBgFill="1">
        <p:nvSpPr>
          <p:cNvPr id="158" name="Text Placeholder 10">
            <a:extLst>
              <a:ext uri="{FF2B5EF4-FFF2-40B4-BE49-F238E27FC236}">
                <a16:creationId xmlns:a16="http://schemas.microsoft.com/office/drawing/2014/main" id="{115DFB91-512B-3844-A114-92FBEDCA92F2}"/>
              </a:ext>
            </a:extLst>
          </p:cNvPr>
          <p:cNvSpPr>
            <a:spLocks noGrp="1"/>
          </p:cNvSpPr>
          <p:nvPr>
            <p:custDataLst>
              <p:tags r:id="rId44"/>
            </p:custDataLst>
          </p:nvPr>
        </p:nvSpPr>
        <p:spPr bwMode="gray">
          <a:xfrm>
            <a:off x="9045575" y="5341938"/>
            <a:ext cx="174625" cy="152400"/>
          </a:xfrm>
          <a:prstGeom prst="rect">
            <a:avLst/>
          </a:prstGeom>
          <a:ln>
            <a:noFill/>
          </a:ln>
          <a:effec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8B54F62-256F-46A6-915A-CDE0DDFAC7D0}" type="datetime'7''''''''''''''''''''''8'''''''''''''''''''''''''''''">
              <a:rPr lang="en-US" altLang="en-US" sz="1000" smtClean="0"/>
              <a:pPr marL="0" lvl="0" indent="0" algn="ctr">
                <a:spcBef>
                  <a:spcPct val="0"/>
                </a:spcBef>
                <a:spcAft>
                  <a:spcPct val="0"/>
                </a:spcAft>
                <a:buNone/>
              </a:pPr>
              <a:t>78</a:t>
            </a:fld>
            <a:endParaRPr lang="en-US" sz="1000" dirty="0"/>
          </a:p>
        </p:txBody>
      </p:sp>
      <p:sp>
        <p:nvSpPr>
          <p:cNvPr id="159" name="Text Placeholder 10">
            <a:extLst>
              <a:ext uri="{FF2B5EF4-FFF2-40B4-BE49-F238E27FC236}">
                <a16:creationId xmlns:a16="http://schemas.microsoft.com/office/drawing/2014/main" id="{115DFB91-512B-3844-A114-92FBEDCA92F2}"/>
              </a:ext>
            </a:extLst>
          </p:cNvPr>
          <p:cNvSpPr>
            <a:spLocks noGrp="1"/>
          </p:cNvSpPr>
          <p:nvPr>
            <p:custDataLst>
              <p:tags r:id="rId45"/>
            </p:custDataLst>
          </p:nvPr>
        </p:nvSpPr>
        <p:spPr bwMode="gray">
          <a:xfrm>
            <a:off x="9331325" y="5151438"/>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6A21390-8C65-4D2D-A5F1-B59B5D9985EC}" type="datetime'''''''1''''''''''''''''''3''''''''''1'''''''''''''''">
              <a:rPr lang="en-US" altLang="en-US" sz="1000" smtClean="0"/>
              <a:pPr marL="0" lvl="0" indent="0" algn="ctr">
                <a:spcBef>
                  <a:spcPct val="0"/>
                </a:spcBef>
                <a:spcAft>
                  <a:spcPct val="0"/>
                </a:spcAft>
                <a:buNone/>
              </a:pPr>
              <a:t>131</a:t>
            </a:fld>
            <a:endParaRPr lang="en-US" sz="1000" dirty="0"/>
          </a:p>
        </p:txBody>
      </p:sp>
      <p:sp useBgFill="1">
        <p:nvSpPr>
          <p:cNvPr id="160" name="Text Placeholder 10">
            <a:extLst>
              <a:ext uri="{FF2B5EF4-FFF2-40B4-BE49-F238E27FC236}">
                <a16:creationId xmlns:a16="http://schemas.microsoft.com/office/drawing/2014/main" id="{115DFB91-512B-3844-A114-92FBEDCA92F2}"/>
              </a:ext>
            </a:extLst>
          </p:cNvPr>
          <p:cNvSpPr>
            <a:spLocks noGrp="1"/>
          </p:cNvSpPr>
          <p:nvPr>
            <p:custDataLst>
              <p:tags r:id="rId46"/>
            </p:custDataLst>
          </p:nvPr>
        </p:nvSpPr>
        <p:spPr bwMode="gray">
          <a:xfrm>
            <a:off x="9652000" y="4992688"/>
            <a:ext cx="244475" cy="152400"/>
          </a:xfrm>
          <a:prstGeom prst="rect">
            <a:avLst/>
          </a:prstGeom>
          <a:ln>
            <a:noFill/>
          </a:ln>
          <a:effec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305C886-0FEB-42DA-8494-F5461822847D}" type="datetime'''''''''''''''1''''''''''''''''''''''''''7''''''''''''5'''''">
              <a:rPr lang="en-US" altLang="en-US" sz="1000" smtClean="0"/>
              <a:pPr marL="0" lvl="0" indent="0" algn="ctr">
                <a:spcBef>
                  <a:spcPct val="0"/>
                </a:spcBef>
                <a:spcAft>
                  <a:spcPct val="0"/>
                </a:spcAft>
                <a:buNone/>
              </a:pPr>
              <a:t>175</a:t>
            </a:fld>
            <a:endParaRPr lang="en-US" sz="1000" dirty="0"/>
          </a:p>
        </p:txBody>
      </p:sp>
      <p:sp>
        <p:nvSpPr>
          <p:cNvPr id="155" name="Text Placeholder 10">
            <a:extLst>
              <a:ext uri="{FF2B5EF4-FFF2-40B4-BE49-F238E27FC236}">
                <a16:creationId xmlns:a16="http://schemas.microsoft.com/office/drawing/2014/main" id="{115DFB91-512B-3844-A114-92FBEDCA92F2}"/>
              </a:ext>
            </a:extLst>
          </p:cNvPr>
          <p:cNvSpPr>
            <a:spLocks noGrp="1"/>
          </p:cNvSpPr>
          <p:nvPr>
            <p:custDataLst>
              <p:tags r:id="rId47"/>
            </p:custDataLst>
          </p:nvPr>
        </p:nvSpPr>
        <p:spPr bwMode="gray">
          <a:xfrm>
            <a:off x="8083550" y="5557838"/>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88E1458-30FB-4D6A-91B2-1DE82EC6E626}" type="datetime'''''''''''''1''''''''''''''''''8'''''''''''''''''''''''">
              <a:rPr lang="en-US" altLang="en-US" sz="1000" smtClean="0"/>
              <a:pPr marL="0" lvl="0" indent="0" algn="ctr">
                <a:spcBef>
                  <a:spcPct val="0"/>
                </a:spcBef>
                <a:spcAft>
                  <a:spcPct val="0"/>
                </a:spcAft>
                <a:buNone/>
              </a:pPr>
              <a:t>18</a:t>
            </a:fld>
            <a:endParaRPr lang="en-US" sz="1000" dirty="0"/>
          </a:p>
        </p:txBody>
      </p:sp>
      <p:sp>
        <p:nvSpPr>
          <p:cNvPr id="162" name="Text Placeholder 10">
            <a:extLst>
              <a:ext uri="{FF2B5EF4-FFF2-40B4-BE49-F238E27FC236}">
                <a16:creationId xmlns:a16="http://schemas.microsoft.com/office/drawing/2014/main" id="{115DFB91-512B-3844-A114-92FBEDCA92F2}"/>
              </a:ext>
            </a:extLst>
          </p:cNvPr>
          <p:cNvSpPr>
            <a:spLocks noGrp="1"/>
          </p:cNvSpPr>
          <p:nvPr>
            <p:custDataLst>
              <p:tags r:id="rId48"/>
            </p:custDataLst>
          </p:nvPr>
        </p:nvSpPr>
        <p:spPr bwMode="gray">
          <a:xfrm>
            <a:off x="10293350" y="471170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C18D68D-2760-4133-89A1-14FBF04434BD}" type="datetime'''''2''''''''''''''''''5''''''''''''''''4'''''''''''''''''''">
              <a:rPr lang="en-US" altLang="en-US" sz="1000" smtClean="0"/>
              <a:pPr marL="0" lvl="0" indent="0" algn="ctr">
                <a:spcBef>
                  <a:spcPct val="0"/>
                </a:spcBef>
                <a:spcAft>
                  <a:spcPct val="0"/>
                </a:spcAft>
                <a:buNone/>
              </a:pPr>
              <a:t>254</a:t>
            </a:fld>
            <a:endParaRPr lang="en-US" sz="1000" dirty="0"/>
          </a:p>
        </p:txBody>
      </p:sp>
      <p:sp>
        <p:nvSpPr>
          <p:cNvPr id="163" name="Text Placeholder 10">
            <a:extLst>
              <a:ext uri="{FF2B5EF4-FFF2-40B4-BE49-F238E27FC236}">
                <a16:creationId xmlns:a16="http://schemas.microsoft.com/office/drawing/2014/main" id="{115DFB91-512B-3844-A114-92FBEDCA92F2}"/>
              </a:ext>
            </a:extLst>
          </p:cNvPr>
          <p:cNvSpPr>
            <a:spLocks noGrp="1"/>
          </p:cNvSpPr>
          <p:nvPr>
            <p:custDataLst>
              <p:tags r:id="rId49"/>
            </p:custDataLst>
          </p:nvPr>
        </p:nvSpPr>
        <p:spPr bwMode="gray">
          <a:xfrm>
            <a:off x="10615613" y="452120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5027A2E-3FCC-42D8-AF43-8DB96EA796DB}" type="datetime'''''''''''''''''''''''''''''''''''''''''3''''''07'''''''''''">
              <a:rPr lang="en-US" altLang="en-US" sz="1000" smtClean="0"/>
              <a:pPr marL="0" lvl="0" indent="0" algn="ctr">
                <a:spcBef>
                  <a:spcPct val="0"/>
                </a:spcBef>
                <a:spcAft>
                  <a:spcPct val="0"/>
                </a:spcAft>
                <a:buNone/>
              </a:pPr>
              <a:t>307</a:t>
            </a:fld>
            <a:endParaRPr lang="en-US" sz="1000" dirty="0"/>
          </a:p>
        </p:txBody>
      </p:sp>
      <p:sp>
        <p:nvSpPr>
          <p:cNvPr id="164" name="Text Placeholder 10">
            <a:extLst>
              <a:ext uri="{FF2B5EF4-FFF2-40B4-BE49-F238E27FC236}">
                <a16:creationId xmlns:a16="http://schemas.microsoft.com/office/drawing/2014/main" id="{115DFB91-512B-3844-A114-92FBEDCA92F2}"/>
              </a:ext>
            </a:extLst>
          </p:cNvPr>
          <p:cNvSpPr>
            <a:spLocks noGrp="1"/>
          </p:cNvSpPr>
          <p:nvPr>
            <p:custDataLst>
              <p:tags r:id="rId50"/>
            </p:custDataLst>
          </p:nvPr>
        </p:nvSpPr>
        <p:spPr bwMode="gray">
          <a:xfrm>
            <a:off x="10936288" y="4211638"/>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E90D611-5C07-40C9-A023-3894C9150BCD}" type="datetime'''''''''''''''''''3''''''''''''9''''''''''''''''''3'''''''">
              <a:rPr lang="en-US" altLang="en-US" sz="1000" smtClean="0"/>
              <a:pPr marL="0" lvl="0" indent="0" algn="ctr">
                <a:spcBef>
                  <a:spcPct val="0"/>
                </a:spcBef>
                <a:spcAft>
                  <a:spcPct val="0"/>
                </a:spcAft>
                <a:buNone/>
              </a:pPr>
              <a:t>393</a:t>
            </a:fld>
            <a:endParaRPr lang="en-US" sz="1000" dirty="0"/>
          </a:p>
        </p:txBody>
      </p:sp>
      <p:sp>
        <p:nvSpPr>
          <p:cNvPr id="165" name="Text Placeholder 10">
            <a:extLst>
              <a:ext uri="{FF2B5EF4-FFF2-40B4-BE49-F238E27FC236}">
                <a16:creationId xmlns:a16="http://schemas.microsoft.com/office/drawing/2014/main" id="{115DFB91-512B-3844-A114-92FBEDCA92F2}"/>
              </a:ext>
            </a:extLst>
          </p:cNvPr>
          <p:cNvSpPr>
            <a:spLocks noGrp="1"/>
          </p:cNvSpPr>
          <p:nvPr>
            <p:custDataLst>
              <p:tags r:id="rId51"/>
            </p:custDataLst>
          </p:nvPr>
        </p:nvSpPr>
        <p:spPr bwMode="gray">
          <a:xfrm>
            <a:off x="11256963" y="3433763"/>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E7A5618-C81C-4189-999C-662E3AFB4829}" type="datetime'''''''''''''''6''''''''''1''0'''''''''''''''''''''''''">
              <a:rPr lang="en-US" altLang="en-US" sz="1000" smtClean="0"/>
              <a:pPr marL="0" lvl="0" indent="0" algn="ctr">
                <a:spcBef>
                  <a:spcPct val="0"/>
                </a:spcBef>
                <a:spcAft>
                  <a:spcPct val="0"/>
                </a:spcAft>
                <a:buNone/>
              </a:pPr>
              <a:t>610</a:t>
            </a:fld>
            <a:endParaRPr lang="en-US" sz="1000" dirty="0"/>
          </a:p>
        </p:txBody>
      </p:sp>
      <p:sp useBgFill="1">
        <p:nvSpPr>
          <p:cNvPr id="166" name="Text Placeholder 10">
            <a:extLst>
              <a:ext uri="{FF2B5EF4-FFF2-40B4-BE49-F238E27FC236}">
                <a16:creationId xmlns:a16="http://schemas.microsoft.com/office/drawing/2014/main" id="{115DFB91-512B-3844-A114-92FBEDCA92F2}"/>
              </a:ext>
            </a:extLst>
          </p:cNvPr>
          <p:cNvSpPr>
            <a:spLocks noGrp="1"/>
          </p:cNvSpPr>
          <p:nvPr>
            <p:custDataLst>
              <p:tags r:id="rId52"/>
            </p:custDataLst>
          </p:nvPr>
        </p:nvSpPr>
        <p:spPr bwMode="gray">
          <a:xfrm>
            <a:off x="11577638" y="2439988"/>
            <a:ext cx="244475" cy="152400"/>
          </a:xfrm>
          <a:prstGeom prst="rect">
            <a:avLst/>
          </a:prstGeom>
          <a:ln>
            <a:noFill/>
          </a:ln>
          <a:effec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D5823A3-B855-4401-968D-4FA8AB2BED24}" type="datetime'''''''''''''8''8''7'''">
              <a:rPr lang="en-US" altLang="en-US" sz="1000" smtClean="0"/>
              <a:pPr marL="0" lvl="0" indent="0" algn="ctr">
                <a:spcBef>
                  <a:spcPct val="0"/>
                </a:spcBef>
                <a:spcAft>
                  <a:spcPct val="0"/>
                </a:spcAft>
                <a:buNone/>
              </a:pPr>
              <a:t>887</a:t>
            </a:fld>
            <a:endParaRPr lang="en-US" sz="1000" dirty="0"/>
          </a:p>
        </p:txBody>
      </p:sp>
      <p:sp>
        <p:nvSpPr>
          <p:cNvPr id="161" name="Text Placeholder 10">
            <a:extLst>
              <a:ext uri="{FF2B5EF4-FFF2-40B4-BE49-F238E27FC236}">
                <a16:creationId xmlns:a16="http://schemas.microsoft.com/office/drawing/2014/main" id="{115DFB91-512B-3844-A114-92FBEDCA92F2}"/>
              </a:ext>
            </a:extLst>
          </p:cNvPr>
          <p:cNvSpPr>
            <a:spLocks noGrp="1"/>
          </p:cNvSpPr>
          <p:nvPr>
            <p:custDataLst>
              <p:tags r:id="rId53"/>
            </p:custDataLst>
          </p:nvPr>
        </p:nvSpPr>
        <p:spPr bwMode="gray">
          <a:xfrm>
            <a:off x="9972675" y="4886325"/>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9CF8855-6488-484B-B18F-CC3B9595E833}" type="datetime'''2''''''''''''''''''''''''''05'''''''''''''''''''">
              <a:rPr lang="en-US" altLang="en-US" sz="1000" smtClean="0"/>
              <a:pPr marL="0" lvl="0" indent="0" algn="ctr">
                <a:spcBef>
                  <a:spcPct val="0"/>
                </a:spcBef>
                <a:spcAft>
                  <a:spcPct val="0"/>
                </a:spcAft>
                <a:buNone/>
              </a:pPr>
              <a:t>205</a:t>
            </a:fld>
            <a:endParaRPr lang="en-US" sz="1000" dirty="0"/>
          </a:p>
        </p:txBody>
      </p:sp>
      <p:sp>
        <p:nvSpPr>
          <p:cNvPr id="85" name="Text Placeholder 10">
            <a:extLst>
              <a:ext uri="{FF2B5EF4-FFF2-40B4-BE49-F238E27FC236}">
                <a16:creationId xmlns:a16="http://schemas.microsoft.com/office/drawing/2014/main" id="{29B70180-E890-E374-5B00-FE3116F67997}"/>
              </a:ext>
            </a:extLst>
          </p:cNvPr>
          <p:cNvSpPr>
            <a:spLocks noGrp="1"/>
          </p:cNvSpPr>
          <p:nvPr>
            <p:custDataLst>
              <p:tags r:id="rId54"/>
            </p:custDataLst>
          </p:nvPr>
        </p:nvSpPr>
        <p:spPr bwMode="auto">
          <a:xfrm>
            <a:off x="9574213" y="3652838"/>
            <a:ext cx="1042988" cy="21590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en-US" sz="1000" b="1"/>
              <a:t>CAGR </a:t>
            </a:r>
            <a:fld id="{29BA83FF-CA2D-4D3C-BFAB-0F32FCD027DA}" type="datetime'''+''''''''''4''''1''''''''''''''''''''%'''''''''''''''''''">
              <a:rPr lang="en-US" altLang="en-US" sz="1000" b="1" smtClean="0"/>
              <a:pPr/>
              <a:t>+41%</a:t>
            </a:fld>
            <a:endParaRPr lang="en-US" sz="1000" b="1" dirty="0"/>
          </a:p>
        </p:txBody>
      </p:sp>
      <p:sp>
        <p:nvSpPr>
          <p:cNvPr id="86" name="Rectangle 85">
            <a:extLst>
              <a:ext uri="{FF2B5EF4-FFF2-40B4-BE49-F238E27FC236}">
                <a16:creationId xmlns:a16="http://schemas.microsoft.com/office/drawing/2014/main" id="{F5230100-FE79-5883-B837-CC9567E02064}"/>
              </a:ext>
            </a:extLst>
          </p:cNvPr>
          <p:cNvSpPr/>
          <p:nvPr>
            <p:custDataLst>
              <p:tags r:id="rId55"/>
            </p:custDataLst>
          </p:nvPr>
        </p:nvSpPr>
        <p:spPr bwMode="auto">
          <a:xfrm>
            <a:off x="7102475" y="2679700"/>
            <a:ext cx="187325" cy="139700"/>
          </a:xfrm>
          <a:prstGeom prst="rect">
            <a:avLst/>
          </a:prstGeom>
          <a:solidFill>
            <a:srgbClr val="F0D132"/>
          </a:solidFill>
          <a:ln w="3175" cap="flat" cmpd="sng" algn="ctr">
            <a:solidFill>
              <a:srgbClr val="FFFFFF"/>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7" name="Text Placeholder 10">
            <a:extLst>
              <a:ext uri="{FF2B5EF4-FFF2-40B4-BE49-F238E27FC236}">
                <a16:creationId xmlns:a16="http://schemas.microsoft.com/office/drawing/2014/main" id="{23378B11-06FD-D0D6-B4C5-1657AD4745C9}"/>
              </a:ext>
            </a:extLst>
          </p:cNvPr>
          <p:cNvSpPr>
            <a:spLocks noGrp="1"/>
          </p:cNvSpPr>
          <p:nvPr>
            <p:custDataLst>
              <p:tags r:id="rId56"/>
            </p:custDataLst>
          </p:nvPr>
        </p:nvSpPr>
        <p:spPr bwMode="auto">
          <a:xfrm>
            <a:off x="7340600" y="2674938"/>
            <a:ext cx="5270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6E4D1B44-0434-4C9E-81DB-DB3D4232D972}" type="datetime'''S''ol''''''''''''''a''''''''''''r'''''''''''''''''''''''">
              <a:rPr lang="en-US" altLang="en-US" sz="1050" smtClean="0"/>
              <a:pPr marL="0" lvl="0" indent="0">
                <a:spcBef>
                  <a:spcPct val="0"/>
                </a:spcBef>
                <a:spcAft>
                  <a:spcPct val="0"/>
                </a:spcAft>
                <a:buNone/>
              </a:pPr>
              <a:t>Solar</a:t>
            </a:fld>
            <a:r>
              <a:rPr lang="en-US" altLang="en-US" sz="1050" dirty="0"/>
              <a:t> PV</a:t>
            </a:r>
            <a:endParaRPr lang="en-US" sz="1050" dirty="0"/>
          </a:p>
        </p:txBody>
      </p:sp>
      <p:cxnSp>
        <p:nvCxnSpPr>
          <p:cNvPr id="88" name="btfpColumnHeaderBoxLine984923">
            <a:extLst>
              <a:ext uri="{FF2B5EF4-FFF2-40B4-BE49-F238E27FC236}">
                <a16:creationId xmlns:a16="http://schemas.microsoft.com/office/drawing/2014/main" id="{F1D78CBA-C0A2-D369-7DD7-DF53021D87FF}"/>
              </a:ext>
            </a:extLst>
          </p:cNvPr>
          <p:cNvCxnSpPr>
            <a:cxnSpLocks/>
          </p:cNvCxnSpPr>
          <p:nvPr/>
        </p:nvCxnSpPr>
        <p:spPr bwMode="gray">
          <a:xfrm>
            <a:off x="329184" y="2020888"/>
            <a:ext cx="5943600"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custDataLst>
              <p:tags r:id="rId57"/>
            </p:custDataLst>
          </p:nvPr>
        </p:nvCxnSpPr>
        <p:spPr bwMode="gray">
          <a:xfrm>
            <a:off x="652463" y="5551488"/>
            <a:ext cx="55245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8" name="Straight Connector 47"/>
          <p:cNvCxnSpPr/>
          <p:nvPr>
            <p:custDataLst>
              <p:tags r:id="rId58"/>
            </p:custDataLst>
          </p:nvPr>
        </p:nvCxnSpPr>
        <p:spPr bwMode="gray">
          <a:xfrm>
            <a:off x="652463" y="5302250"/>
            <a:ext cx="55245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9" name="Straight Connector 48"/>
          <p:cNvCxnSpPr/>
          <p:nvPr>
            <p:custDataLst>
              <p:tags r:id="rId59"/>
            </p:custDataLst>
          </p:nvPr>
        </p:nvCxnSpPr>
        <p:spPr bwMode="gray">
          <a:xfrm>
            <a:off x="652463" y="5054600"/>
            <a:ext cx="55245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50" name="Straight Connector 49"/>
          <p:cNvCxnSpPr/>
          <p:nvPr>
            <p:custDataLst>
              <p:tags r:id="rId60"/>
            </p:custDataLst>
          </p:nvPr>
        </p:nvCxnSpPr>
        <p:spPr bwMode="gray">
          <a:xfrm>
            <a:off x="652463" y="4805363"/>
            <a:ext cx="55245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51" name="Straight Connector 50"/>
          <p:cNvCxnSpPr/>
          <p:nvPr>
            <p:custDataLst>
              <p:tags r:id="rId61"/>
            </p:custDataLst>
          </p:nvPr>
        </p:nvCxnSpPr>
        <p:spPr bwMode="gray">
          <a:xfrm>
            <a:off x="652463" y="4557713"/>
            <a:ext cx="55245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53" name="Straight Connector 52"/>
          <p:cNvCxnSpPr/>
          <p:nvPr>
            <p:custDataLst>
              <p:tags r:id="rId62"/>
            </p:custDataLst>
          </p:nvPr>
        </p:nvCxnSpPr>
        <p:spPr bwMode="gray">
          <a:xfrm>
            <a:off x="652463" y="4310063"/>
            <a:ext cx="55245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54" name="Straight Connector 53"/>
          <p:cNvCxnSpPr/>
          <p:nvPr>
            <p:custDataLst>
              <p:tags r:id="rId63"/>
            </p:custDataLst>
          </p:nvPr>
        </p:nvCxnSpPr>
        <p:spPr bwMode="gray">
          <a:xfrm>
            <a:off x="652463" y="4060825"/>
            <a:ext cx="55245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55" name="Straight Connector 54"/>
          <p:cNvCxnSpPr/>
          <p:nvPr>
            <p:custDataLst>
              <p:tags r:id="rId64"/>
            </p:custDataLst>
          </p:nvPr>
        </p:nvCxnSpPr>
        <p:spPr bwMode="gray">
          <a:xfrm>
            <a:off x="652463" y="3813175"/>
            <a:ext cx="55245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56" name="Straight Connector 55"/>
          <p:cNvCxnSpPr/>
          <p:nvPr>
            <p:custDataLst>
              <p:tags r:id="rId65"/>
            </p:custDataLst>
          </p:nvPr>
        </p:nvCxnSpPr>
        <p:spPr bwMode="gray">
          <a:xfrm>
            <a:off x="652463" y="3565525"/>
            <a:ext cx="55245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57" name="Straight Connector 56"/>
          <p:cNvCxnSpPr/>
          <p:nvPr>
            <p:custDataLst>
              <p:tags r:id="rId66"/>
            </p:custDataLst>
          </p:nvPr>
        </p:nvCxnSpPr>
        <p:spPr bwMode="gray">
          <a:xfrm>
            <a:off x="652463" y="3316288"/>
            <a:ext cx="55245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58" name="Straight Connector 57"/>
          <p:cNvCxnSpPr/>
          <p:nvPr>
            <p:custDataLst>
              <p:tags r:id="rId67"/>
            </p:custDataLst>
          </p:nvPr>
        </p:nvCxnSpPr>
        <p:spPr bwMode="gray">
          <a:xfrm>
            <a:off x="652463" y="3068638"/>
            <a:ext cx="55245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59" name="Straight Connector 58"/>
          <p:cNvCxnSpPr/>
          <p:nvPr>
            <p:custDataLst>
              <p:tags r:id="rId68"/>
            </p:custDataLst>
          </p:nvPr>
        </p:nvCxnSpPr>
        <p:spPr bwMode="gray">
          <a:xfrm>
            <a:off x="652463" y="2819400"/>
            <a:ext cx="55245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60" name="Straight Connector 59"/>
          <p:cNvCxnSpPr/>
          <p:nvPr>
            <p:custDataLst>
              <p:tags r:id="rId69"/>
            </p:custDataLst>
          </p:nvPr>
        </p:nvCxnSpPr>
        <p:spPr bwMode="gray">
          <a:xfrm>
            <a:off x="652463" y="2571750"/>
            <a:ext cx="55245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167" name="Chart 166"/>
          <p:cNvGraphicFramePr/>
          <p:nvPr>
            <p:custDataLst>
              <p:tags r:id="rId70"/>
            </p:custDataLst>
            <p:extLst>
              <p:ext uri="{D42A27DB-BD31-4B8C-83A1-F6EECF244321}">
                <p14:modId xmlns:p14="http://schemas.microsoft.com/office/powerpoint/2010/main" val="1967659336"/>
              </p:ext>
            </p:extLst>
          </p:nvPr>
        </p:nvGraphicFramePr>
        <p:xfrm>
          <a:off x="246063" y="2386013"/>
          <a:ext cx="6013450" cy="3598862"/>
        </p:xfrm>
        <a:graphic>
          <a:graphicData uri="http://schemas.openxmlformats.org/drawingml/2006/chart">
            <c:chart xmlns:c="http://schemas.openxmlformats.org/drawingml/2006/chart" xmlns:r="http://schemas.openxmlformats.org/officeDocument/2006/relationships" r:id="rId150"/>
          </a:graphicData>
        </a:graphic>
      </p:graphicFrame>
      <p:cxnSp>
        <p:nvCxnSpPr>
          <p:cNvPr id="795" name="Straight Connector 794">
            <a:extLst>
              <a:ext uri="{FF2B5EF4-FFF2-40B4-BE49-F238E27FC236}">
                <a16:creationId xmlns:a16="http://schemas.microsoft.com/office/drawing/2014/main" id="{7C63EC50-1E15-B53D-C931-953FE3FC52D0}"/>
              </a:ext>
            </a:extLst>
          </p:cNvPr>
          <p:cNvCxnSpPr/>
          <p:nvPr>
            <p:custDataLst>
              <p:tags r:id="rId71"/>
            </p:custDataLst>
          </p:nvPr>
        </p:nvCxnSpPr>
        <p:spPr bwMode="auto">
          <a:xfrm>
            <a:off x="4130675" y="4057651"/>
            <a:ext cx="0" cy="379413"/>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821" name="Straight Connector 820">
            <a:extLst>
              <a:ext uri="{FF2B5EF4-FFF2-40B4-BE49-F238E27FC236}">
                <a16:creationId xmlns:a16="http://schemas.microsoft.com/office/drawing/2014/main" id="{456B072B-0022-ED98-B565-13A26ECA1B3E}"/>
              </a:ext>
            </a:extLst>
          </p:cNvPr>
          <p:cNvCxnSpPr/>
          <p:nvPr>
            <p:custDataLst>
              <p:tags r:id="rId72"/>
            </p:custDataLst>
          </p:nvPr>
        </p:nvCxnSpPr>
        <p:spPr bwMode="auto">
          <a:xfrm>
            <a:off x="3516312" y="3937000"/>
            <a:ext cx="247650"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23" name="Straight Connector 822">
            <a:extLst>
              <a:ext uri="{FF2B5EF4-FFF2-40B4-BE49-F238E27FC236}">
                <a16:creationId xmlns:a16="http://schemas.microsoft.com/office/drawing/2014/main" id="{2047D358-8720-309B-84A5-76992C8FB108}"/>
              </a:ext>
            </a:extLst>
          </p:cNvPr>
          <p:cNvCxnSpPr/>
          <p:nvPr>
            <p:custDataLst>
              <p:tags r:id="rId73"/>
            </p:custDataLst>
          </p:nvPr>
        </p:nvCxnSpPr>
        <p:spPr bwMode="auto">
          <a:xfrm>
            <a:off x="3721100" y="3933826"/>
            <a:ext cx="0" cy="130175"/>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841" name="Straight Connector 840">
            <a:extLst>
              <a:ext uri="{FF2B5EF4-FFF2-40B4-BE49-F238E27FC236}">
                <a16:creationId xmlns:a16="http://schemas.microsoft.com/office/drawing/2014/main" id="{DCE3C419-07A0-049C-F252-12B4825A2DD1}"/>
              </a:ext>
            </a:extLst>
          </p:cNvPr>
          <p:cNvCxnSpPr/>
          <p:nvPr>
            <p:custDataLst>
              <p:tags r:id="rId74"/>
            </p:custDataLst>
          </p:nvPr>
        </p:nvCxnSpPr>
        <p:spPr bwMode="auto">
          <a:xfrm>
            <a:off x="3516313" y="3686175"/>
            <a:ext cx="0" cy="254000"/>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867" name="Straight Connector 866">
            <a:extLst>
              <a:ext uri="{FF2B5EF4-FFF2-40B4-BE49-F238E27FC236}">
                <a16:creationId xmlns:a16="http://schemas.microsoft.com/office/drawing/2014/main" id="{4D73C52F-42BC-2C86-6094-B1C93966F3D3}"/>
              </a:ext>
            </a:extLst>
          </p:cNvPr>
          <p:cNvCxnSpPr/>
          <p:nvPr>
            <p:custDataLst>
              <p:tags r:id="rId75"/>
            </p:custDataLst>
          </p:nvPr>
        </p:nvCxnSpPr>
        <p:spPr bwMode="auto">
          <a:xfrm>
            <a:off x="2289175" y="3316288"/>
            <a:ext cx="657225"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69" name="Straight Connector 868">
            <a:extLst>
              <a:ext uri="{FF2B5EF4-FFF2-40B4-BE49-F238E27FC236}">
                <a16:creationId xmlns:a16="http://schemas.microsoft.com/office/drawing/2014/main" id="{19338D40-54D1-758B-5843-D9378F8CF71E}"/>
              </a:ext>
            </a:extLst>
          </p:cNvPr>
          <p:cNvCxnSpPr/>
          <p:nvPr>
            <p:custDataLst>
              <p:tags r:id="rId76"/>
            </p:custDataLst>
          </p:nvPr>
        </p:nvCxnSpPr>
        <p:spPr bwMode="auto">
          <a:xfrm>
            <a:off x="2903538" y="3313114"/>
            <a:ext cx="0" cy="55563"/>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881" name="Straight Connector 880">
            <a:extLst>
              <a:ext uri="{FF2B5EF4-FFF2-40B4-BE49-F238E27FC236}">
                <a16:creationId xmlns:a16="http://schemas.microsoft.com/office/drawing/2014/main" id="{B3416E59-7A82-6FF3-9231-ED7C3D2604ED}"/>
              </a:ext>
            </a:extLst>
          </p:cNvPr>
          <p:cNvCxnSpPr/>
          <p:nvPr>
            <p:custDataLst>
              <p:tags r:id="rId77"/>
            </p:custDataLst>
          </p:nvPr>
        </p:nvCxnSpPr>
        <p:spPr bwMode="auto">
          <a:xfrm>
            <a:off x="4130675" y="4433888"/>
            <a:ext cx="481013"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82" name="Straight Connector 881">
            <a:extLst>
              <a:ext uri="{FF2B5EF4-FFF2-40B4-BE49-F238E27FC236}">
                <a16:creationId xmlns:a16="http://schemas.microsoft.com/office/drawing/2014/main" id="{448B0D41-87E8-544D-33A5-8B739CE91EBF}"/>
              </a:ext>
            </a:extLst>
          </p:cNvPr>
          <p:cNvCxnSpPr/>
          <p:nvPr>
            <p:custDataLst>
              <p:tags r:id="rId78"/>
            </p:custDataLst>
          </p:nvPr>
        </p:nvCxnSpPr>
        <p:spPr bwMode="auto">
          <a:xfrm>
            <a:off x="4335463" y="4583113"/>
            <a:ext cx="276225"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83" name="Straight Connector 882">
            <a:extLst>
              <a:ext uri="{FF2B5EF4-FFF2-40B4-BE49-F238E27FC236}">
                <a16:creationId xmlns:a16="http://schemas.microsoft.com/office/drawing/2014/main" id="{D4FFB8B3-CC74-88C7-9DEF-68A9F06272A4}"/>
              </a:ext>
            </a:extLst>
          </p:cNvPr>
          <p:cNvCxnSpPr/>
          <p:nvPr>
            <p:custDataLst>
              <p:tags r:id="rId79"/>
            </p:custDataLst>
          </p:nvPr>
        </p:nvCxnSpPr>
        <p:spPr bwMode="auto">
          <a:xfrm>
            <a:off x="4568825" y="4430714"/>
            <a:ext cx="0" cy="155575"/>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839" name="Straight Connector 838">
            <a:extLst>
              <a:ext uri="{FF2B5EF4-FFF2-40B4-BE49-F238E27FC236}">
                <a16:creationId xmlns:a16="http://schemas.microsoft.com/office/drawing/2014/main" id="{8BCFC3C5-AB9F-BC8D-37B1-98BE87209A62}"/>
              </a:ext>
            </a:extLst>
          </p:cNvPr>
          <p:cNvCxnSpPr/>
          <p:nvPr>
            <p:custDataLst>
              <p:tags r:id="rId80"/>
            </p:custDataLst>
          </p:nvPr>
        </p:nvCxnSpPr>
        <p:spPr bwMode="auto">
          <a:xfrm>
            <a:off x="3313113" y="3689350"/>
            <a:ext cx="246063"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87" name="Straight Connector 786">
            <a:extLst>
              <a:ext uri="{FF2B5EF4-FFF2-40B4-BE49-F238E27FC236}">
                <a16:creationId xmlns:a16="http://schemas.microsoft.com/office/drawing/2014/main" id="{D4FA07A8-8D1E-6C0D-CCFF-F611EE07C62A}"/>
              </a:ext>
            </a:extLst>
          </p:cNvPr>
          <p:cNvCxnSpPr/>
          <p:nvPr>
            <p:custDataLst>
              <p:tags r:id="rId81"/>
            </p:custDataLst>
          </p:nvPr>
        </p:nvCxnSpPr>
        <p:spPr bwMode="auto">
          <a:xfrm>
            <a:off x="3313113" y="3362325"/>
            <a:ext cx="0" cy="330200"/>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785" name="Straight Connector 784">
            <a:extLst>
              <a:ext uri="{FF2B5EF4-FFF2-40B4-BE49-F238E27FC236}">
                <a16:creationId xmlns:a16="http://schemas.microsoft.com/office/drawing/2014/main" id="{9A7F8FE8-EC1B-9DB5-E108-F73149A1E726}"/>
              </a:ext>
            </a:extLst>
          </p:cNvPr>
          <p:cNvCxnSpPr/>
          <p:nvPr>
            <p:custDataLst>
              <p:tags r:id="rId82"/>
            </p:custDataLst>
          </p:nvPr>
        </p:nvCxnSpPr>
        <p:spPr bwMode="auto">
          <a:xfrm>
            <a:off x="2903538" y="3365500"/>
            <a:ext cx="452438"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86" name="Straight Connector 785">
            <a:extLst>
              <a:ext uri="{FF2B5EF4-FFF2-40B4-BE49-F238E27FC236}">
                <a16:creationId xmlns:a16="http://schemas.microsoft.com/office/drawing/2014/main" id="{947A6264-4296-B9FD-5135-21C022B1D7D4}"/>
              </a:ext>
            </a:extLst>
          </p:cNvPr>
          <p:cNvCxnSpPr/>
          <p:nvPr>
            <p:custDataLst>
              <p:tags r:id="rId83"/>
            </p:custDataLst>
          </p:nvPr>
        </p:nvCxnSpPr>
        <p:spPr bwMode="auto">
          <a:xfrm>
            <a:off x="3108324" y="3689350"/>
            <a:ext cx="247650"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93" name="Straight Connector 792">
            <a:extLst>
              <a:ext uri="{FF2B5EF4-FFF2-40B4-BE49-F238E27FC236}">
                <a16:creationId xmlns:a16="http://schemas.microsoft.com/office/drawing/2014/main" id="{928F1ABD-FF65-FCD2-79B4-40FB3222919F}"/>
              </a:ext>
            </a:extLst>
          </p:cNvPr>
          <p:cNvCxnSpPr/>
          <p:nvPr>
            <p:custDataLst>
              <p:tags r:id="rId84"/>
            </p:custDataLst>
          </p:nvPr>
        </p:nvCxnSpPr>
        <p:spPr bwMode="auto">
          <a:xfrm>
            <a:off x="3721100" y="4060825"/>
            <a:ext cx="452438"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94" name="Straight Connector 793">
            <a:extLst>
              <a:ext uri="{FF2B5EF4-FFF2-40B4-BE49-F238E27FC236}">
                <a16:creationId xmlns:a16="http://schemas.microsoft.com/office/drawing/2014/main" id="{51EBF072-82A7-BB4F-2824-8093DE50538E}"/>
              </a:ext>
            </a:extLst>
          </p:cNvPr>
          <p:cNvCxnSpPr/>
          <p:nvPr>
            <p:custDataLst>
              <p:tags r:id="rId85"/>
            </p:custDataLst>
          </p:nvPr>
        </p:nvCxnSpPr>
        <p:spPr bwMode="auto">
          <a:xfrm>
            <a:off x="3925887" y="4433888"/>
            <a:ext cx="247650"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626" name="Straight Connector 625">
            <a:extLst>
              <a:ext uri="{FF2B5EF4-FFF2-40B4-BE49-F238E27FC236}">
                <a16:creationId xmlns:a16="http://schemas.microsoft.com/office/drawing/2014/main" id="{08B2E6B1-6E3F-93CE-E8E2-BE8DDC918618}"/>
              </a:ext>
            </a:extLst>
          </p:cNvPr>
          <p:cNvCxnSpPr/>
          <p:nvPr>
            <p:custDataLst>
              <p:tags r:id="rId86"/>
            </p:custDataLst>
          </p:nvPr>
        </p:nvCxnSpPr>
        <p:spPr bwMode="auto">
          <a:xfrm flipH="1">
            <a:off x="1484313" y="3279775"/>
            <a:ext cx="47625" cy="2857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6" name="Text Placeholder 10">
            <a:extLst>
              <a:ext uri="{FF2B5EF4-FFF2-40B4-BE49-F238E27FC236}">
                <a16:creationId xmlns:a16="http://schemas.microsoft.com/office/drawing/2014/main" id="{D5488E67-8EEA-38C1-7648-63B06228CEC8}"/>
              </a:ext>
            </a:extLst>
          </p:cNvPr>
          <p:cNvSpPr>
            <a:spLocks noGrp="1"/>
          </p:cNvSpPr>
          <p:nvPr>
            <p:custDataLst>
              <p:tags r:id="rId87"/>
            </p:custDataLst>
          </p:nvPr>
        </p:nvSpPr>
        <p:spPr bwMode="auto">
          <a:xfrm>
            <a:off x="561975"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2F3300F-9A94-48B2-81B4-6700608864A9}" type="datetime'''''''''’''''''''1''''''''''1''''''''''''''''-H1'">
              <a:rPr lang="en-US" altLang="en-US" sz="800" smtClean="0"/>
              <a:pPr marL="0" lvl="0" indent="0" algn="ctr">
                <a:spcBef>
                  <a:spcPct val="0"/>
                </a:spcBef>
                <a:spcAft>
                  <a:spcPct val="0"/>
                </a:spcAft>
                <a:buNone/>
              </a:pPr>
              <a:t>’11-H1</a:t>
            </a:fld>
            <a:endParaRPr lang="en-US" sz="800"/>
          </a:p>
        </p:txBody>
      </p:sp>
      <p:sp>
        <p:nvSpPr>
          <p:cNvPr id="40" name="Text Placeholder 10">
            <a:extLst>
              <a:ext uri="{FF2B5EF4-FFF2-40B4-BE49-F238E27FC236}">
                <a16:creationId xmlns:a16="http://schemas.microsoft.com/office/drawing/2014/main" id="{DF94D79C-73AB-3BE3-DAB3-0C052020EEAB}"/>
              </a:ext>
            </a:extLst>
          </p:cNvPr>
          <p:cNvSpPr>
            <a:spLocks noGrp="1"/>
          </p:cNvSpPr>
          <p:nvPr>
            <p:custDataLst>
              <p:tags r:id="rId88"/>
            </p:custDataLst>
          </p:nvPr>
        </p:nvSpPr>
        <p:spPr bwMode="auto">
          <a:xfrm>
            <a:off x="766763"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97D485B-6F05-4C62-BAD6-C8D339715995}" type="datetime'''''''’1''''''''''''''''''''''''''''''''''1''''''''''''-''H2'">
              <a:rPr lang="en-US" altLang="en-US" sz="800" smtClean="0"/>
              <a:pPr marL="0" lvl="0" indent="0" algn="ctr">
                <a:spcBef>
                  <a:spcPct val="0"/>
                </a:spcBef>
                <a:spcAft>
                  <a:spcPct val="0"/>
                </a:spcAft>
                <a:buNone/>
              </a:pPr>
              <a:t>’11-H2</a:t>
            </a:fld>
            <a:endParaRPr lang="en-US" sz="800"/>
          </a:p>
        </p:txBody>
      </p:sp>
      <p:sp>
        <p:nvSpPr>
          <p:cNvPr id="27" name="Text Placeholder 10">
            <a:extLst>
              <a:ext uri="{FF2B5EF4-FFF2-40B4-BE49-F238E27FC236}">
                <a16:creationId xmlns:a16="http://schemas.microsoft.com/office/drawing/2014/main" id="{ED9781F6-8765-B018-4280-48BECF4DDF36}"/>
              </a:ext>
            </a:extLst>
          </p:cNvPr>
          <p:cNvSpPr>
            <a:spLocks noGrp="1"/>
          </p:cNvSpPr>
          <p:nvPr>
            <p:custDataLst>
              <p:tags r:id="rId89"/>
            </p:custDataLst>
          </p:nvPr>
        </p:nvSpPr>
        <p:spPr bwMode="auto">
          <a:xfrm>
            <a:off x="971550"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0949525-ADE9-41D6-B68F-7A619D0B2C4D}" type="datetime'''''''’''1''2''-''''''''''''''H''''''''''''''''1'''''''''">
              <a:rPr lang="en-US" altLang="en-US" sz="800" smtClean="0"/>
              <a:pPr marL="0" lvl="0" indent="0" algn="ctr">
                <a:spcBef>
                  <a:spcPct val="0"/>
                </a:spcBef>
                <a:spcAft>
                  <a:spcPct val="0"/>
                </a:spcAft>
                <a:buNone/>
              </a:pPr>
              <a:t>’12-H1</a:t>
            </a:fld>
            <a:endParaRPr lang="en-US" sz="800"/>
          </a:p>
        </p:txBody>
      </p:sp>
      <p:sp useBgFill="1">
        <p:nvSpPr>
          <p:cNvPr id="900" name="Text Placeholder 10">
            <a:extLst>
              <a:ext uri="{FF2B5EF4-FFF2-40B4-BE49-F238E27FC236}">
                <a16:creationId xmlns:a16="http://schemas.microsoft.com/office/drawing/2014/main" id="{115DFB91-512B-3844-A114-92FBEDCA92F2}"/>
              </a:ext>
            </a:extLst>
          </p:cNvPr>
          <p:cNvSpPr>
            <a:spLocks noGrp="1"/>
          </p:cNvSpPr>
          <p:nvPr>
            <p:custDataLst>
              <p:tags r:id="rId90"/>
            </p:custDataLst>
          </p:nvPr>
        </p:nvSpPr>
        <p:spPr bwMode="gray">
          <a:xfrm>
            <a:off x="1152525" y="2773363"/>
            <a:ext cx="228600"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A2E96DE-838A-4CC2-857F-00732809A311}" type="datetime'''1''''.''''''''1''''''''''''''5'''''''''''''''">
              <a:rPr lang="en-US" altLang="en-US" sz="800" smtClean="0">
                <a:effectLst/>
              </a:rPr>
              <a:pPr marL="0" lvl="0" indent="0" algn="ctr">
                <a:spcBef>
                  <a:spcPct val="0"/>
                </a:spcBef>
                <a:spcAft>
                  <a:spcPct val="0"/>
                </a:spcAft>
                <a:buNone/>
              </a:pPr>
              <a:t>1.15</a:t>
            </a:fld>
            <a:endParaRPr lang="en-US" sz="800" dirty="0"/>
          </a:p>
        </p:txBody>
      </p:sp>
      <p:sp>
        <p:nvSpPr>
          <p:cNvPr id="52" name="Text Placeholder 10">
            <a:extLst>
              <a:ext uri="{FF2B5EF4-FFF2-40B4-BE49-F238E27FC236}">
                <a16:creationId xmlns:a16="http://schemas.microsoft.com/office/drawing/2014/main" id="{5D50AE61-C5B8-8F4B-5D03-20F9571F9E46}"/>
              </a:ext>
            </a:extLst>
          </p:cNvPr>
          <p:cNvSpPr>
            <a:spLocks noGrp="1"/>
          </p:cNvSpPr>
          <p:nvPr>
            <p:custDataLst>
              <p:tags r:id="rId91"/>
            </p:custDataLst>
          </p:nvPr>
        </p:nvSpPr>
        <p:spPr bwMode="auto">
          <a:xfrm>
            <a:off x="1176338"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3A896CF-56F9-46AF-B665-9BE7631455EF}" type="datetime'''''''''''''''''''''''''''’''''''1''''''2-''''H''''2'''">
              <a:rPr lang="en-US" altLang="en-US" sz="800" smtClean="0"/>
              <a:pPr marL="0" lvl="0" indent="0" algn="ctr">
                <a:spcBef>
                  <a:spcPct val="0"/>
                </a:spcBef>
                <a:spcAft>
                  <a:spcPct val="0"/>
                </a:spcAft>
                <a:buNone/>
              </a:pPr>
              <a:t>’12-H2</a:t>
            </a:fld>
            <a:endParaRPr lang="en-US" sz="800"/>
          </a:p>
        </p:txBody>
      </p:sp>
      <p:sp>
        <p:nvSpPr>
          <p:cNvPr id="131" name="Text Placeholder 10">
            <a:extLst>
              <a:ext uri="{FF2B5EF4-FFF2-40B4-BE49-F238E27FC236}">
                <a16:creationId xmlns:a16="http://schemas.microsoft.com/office/drawing/2014/main" id="{115DFB91-512B-3844-A114-92FBEDCA92F2}"/>
              </a:ext>
            </a:extLst>
          </p:cNvPr>
          <p:cNvSpPr>
            <a:spLocks noGrp="1"/>
          </p:cNvSpPr>
          <p:nvPr>
            <p:custDataLst>
              <p:tags r:id="rId92"/>
            </p:custDataLst>
          </p:nvPr>
        </p:nvSpPr>
        <p:spPr bwMode="auto">
          <a:xfrm>
            <a:off x="349249" y="2232025"/>
            <a:ext cx="203200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sz="1200" dirty="0"/>
              <a:t>Chinese FIT </a:t>
            </a:r>
            <a:r>
              <a:rPr lang="en-US" sz="1200" dirty="0" err="1"/>
              <a:t>rates</a:t>
            </a:r>
            <a:r>
              <a:rPr lang="en-US" sz="1200" i="1" dirty="0" err="1"/>
              <a:t>,Yuan</a:t>
            </a:r>
            <a:r>
              <a:rPr lang="en-US" sz="1200" i="1" dirty="0"/>
              <a:t> / kWh</a:t>
            </a:r>
          </a:p>
        </p:txBody>
      </p:sp>
      <p:sp useBgFill="1">
        <p:nvSpPr>
          <p:cNvPr id="633" name="Text Placeholder 10">
            <a:extLst>
              <a:ext uri="{FF2B5EF4-FFF2-40B4-BE49-F238E27FC236}">
                <a16:creationId xmlns:a16="http://schemas.microsoft.com/office/drawing/2014/main" id="{115DFB91-512B-3844-A114-92FBEDCA92F2}"/>
              </a:ext>
            </a:extLst>
          </p:cNvPr>
          <p:cNvSpPr>
            <a:spLocks noGrp="1"/>
          </p:cNvSpPr>
          <p:nvPr>
            <p:custDataLst>
              <p:tags r:id="rId93"/>
            </p:custDataLst>
          </p:nvPr>
        </p:nvSpPr>
        <p:spPr bwMode="gray">
          <a:xfrm>
            <a:off x="1357313" y="3394075"/>
            <a:ext cx="228600"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A2798B1-AACB-415E-BFB6-570E7279CD28}" type="datetime'''''''''''''''''''''''''''''''0''.''''9''0'''''''''">
              <a:rPr lang="en-US" altLang="en-US" sz="800" smtClean="0">
                <a:effectLst/>
              </a:rPr>
              <a:pPr marL="0" lvl="0" indent="0" algn="ctr">
                <a:spcBef>
                  <a:spcPct val="0"/>
                </a:spcBef>
                <a:spcAft>
                  <a:spcPct val="0"/>
                </a:spcAft>
                <a:buNone/>
              </a:pPr>
              <a:t>0.90</a:t>
            </a:fld>
            <a:endParaRPr lang="en-US" sz="800" dirty="0"/>
          </a:p>
        </p:txBody>
      </p:sp>
      <p:sp>
        <p:nvSpPr>
          <p:cNvPr id="14" name="Text Placeholder 10">
            <a:extLst>
              <a:ext uri="{FF2B5EF4-FFF2-40B4-BE49-F238E27FC236}">
                <a16:creationId xmlns:a16="http://schemas.microsoft.com/office/drawing/2014/main" id="{5682DF52-E3A9-BD57-F347-A873926604B7}"/>
              </a:ext>
            </a:extLst>
          </p:cNvPr>
          <p:cNvSpPr>
            <a:spLocks noGrp="1"/>
          </p:cNvSpPr>
          <p:nvPr>
            <p:custDataLst>
              <p:tags r:id="rId94"/>
            </p:custDataLst>
          </p:nvPr>
        </p:nvSpPr>
        <p:spPr bwMode="auto">
          <a:xfrm>
            <a:off x="1381125"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98EC9B9-EC36-4BC5-B409-9CDD22218C03}" type="datetime'''’''''''''''''''''''''''''''1''3-H''''''''''''''''''''''1'''">
              <a:rPr lang="en-US" altLang="en-US" sz="800" smtClean="0"/>
              <a:pPr marL="0" lvl="0" indent="0" algn="ctr">
                <a:spcBef>
                  <a:spcPct val="0"/>
                </a:spcBef>
                <a:spcAft>
                  <a:spcPct val="0"/>
                </a:spcAft>
                <a:buNone/>
              </a:pPr>
              <a:t>’13-H1</a:t>
            </a:fld>
            <a:endParaRPr lang="en-US" sz="800"/>
          </a:p>
        </p:txBody>
      </p:sp>
      <p:sp>
        <p:nvSpPr>
          <p:cNvPr id="67" name="Text Placeholder 10">
            <a:extLst>
              <a:ext uri="{FF2B5EF4-FFF2-40B4-BE49-F238E27FC236}">
                <a16:creationId xmlns:a16="http://schemas.microsoft.com/office/drawing/2014/main" id="{B209E28F-43EF-F5D8-9EBC-5814FBA015FD}"/>
              </a:ext>
            </a:extLst>
          </p:cNvPr>
          <p:cNvSpPr>
            <a:spLocks noGrp="1"/>
          </p:cNvSpPr>
          <p:nvPr>
            <p:custDataLst>
              <p:tags r:id="rId95"/>
            </p:custDataLst>
          </p:nvPr>
        </p:nvSpPr>
        <p:spPr bwMode="auto">
          <a:xfrm>
            <a:off x="1584325"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69D61C9-A5C7-40DB-99F3-FFBA2CD1E512}" type="datetime'''''''’''''''''1''''''3''''''-H''''''''''''2'''">
              <a:rPr lang="en-US" altLang="en-US" sz="800" smtClean="0"/>
              <a:pPr marL="0" lvl="0" indent="0" algn="ctr">
                <a:spcBef>
                  <a:spcPct val="0"/>
                </a:spcBef>
                <a:spcAft>
                  <a:spcPct val="0"/>
                </a:spcAft>
                <a:buNone/>
              </a:pPr>
              <a:t>’13-H2</a:t>
            </a:fld>
            <a:endParaRPr lang="en-US" sz="800"/>
          </a:p>
        </p:txBody>
      </p:sp>
      <p:sp>
        <p:nvSpPr>
          <p:cNvPr id="102" name="Text Placeholder 10">
            <a:extLst>
              <a:ext uri="{FF2B5EF4-FFF2-40B4-BE49-F238E27FC236}">
                <a16:creationId xmlns:a16="http://schemas.microsoft.com/office/drawing/2014/main" id="{968404C3-AB33-5FA2-E810-104BDA3CF274}"/>
              </a:ext>
            </a:extLst>
          </p:cNvPr>
          <p:cNvSpPr>
            <a:spLocks noGrp="1"/>
          </p:cNvSpPr>
          <p:nvPr>
            <p:custDataLst>
              <p:tags r:id="rId96"/>
            </p:custDataLst>
          </p:nvPr>
        </p:nvSpPr>
        <p:spPr bwMode="auto">
          <a:xfrm>
            <a:off x="1789113"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9959438-F7F2-4095-8A64-F1A855B751E6}" type="datetime'’1''''4''''''-''''''''''''''''''''''H''''''''''''''''''1'''">
              <a:rPr lang="en-US" altLang="en-US" sz="800" smtClean="0"/>
              <a:pPr marL="0" lvl="0" indent="0" algn="ctr">
                <a:spcBef>
                  <a:spcPct val="0"/>
                </a:spcBef>
                <a:spcAft>
                  <a:spcPct val="0"/>
                </a:spcAft>
                <a:buNone/>
              </a:pPr>
              <a:t>’14-H1</a:t>
            </a:fld>
            <a:endParaRPr lang="en-US" sz="800"/>
          </a:p>
        </p:txBody>
      </p:sp>
      <p:sp>
        <p:nvSpPr>
          <p:cNvPr id="144" name="Text Placeholder 10">
            <a:extLst>
              <a:ext uri="{FF2B5EF4-FFF2-40B4-BE49-F238E27FC236}">
                <a16:creationId xmlns:a16="http://schemas.microsoft.com/office/drawing/2014/main" id="{341EA66E-2069-2003-7952-73B6E5662520}"/>
              </a:ext>
            </a:extLst>
          </p:cNvPr>
          <p:cNvSpPr>
            <a:spLocks noGrp="1"/>
          </p:cNvSpPr>
          <p:nvPr>
            <p:custDataLst>
              <p:tags r:id="rId97"/>
            </p:custDataLst>
          </p:nvPr>
        </p:nvSpPr>
        <p:spPr bwMode="auto">
          <a:xfrm>
            <a:off x="1993900"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6070808-50B0-4C8A-A8C1-7DFEAF60A6F9}" type="datetime'''''''''''''''’1''4''''-''''''''H''''''''''''''''''''2'''">
              <a:rPr lang="en-US" altLang="en-US" sz="800" smtClean="0"/>
              <a:pPr marL="0" lvl="0" indent="0" algn="ctr">
                <a:spcBef>
                  <a:spcPct val="0"/>
                </a:spcBef>
                <a:spcAft>
                  <a:spcPct val="0"/>
                </a:spcAft>
                <a:buNone/>
              </a:pPr>
              <a:t>’14-H2</a:t>
            </a:fld>
            <a:endParaRPr lang="en-US" sz="800"/>
          </a:p>
        </p:txBody>
      </p:sp>
      <p:sp>
        <p:nvSpPr>
          <p:cNvPr id="103" name="Text Placeholder 10">
            <a:extLst>
              <a:ext uri="{FF2B5EF4-FFF2-40B4-BE49-F238E27FC236}">
                <a16:creationId xmlns:a16="http://schemas.microsoft.com/office/drawing/2014/main" id="{A60B8BB7-2C4A-087C-5364-6A0163F89521}"/>
              </a:ext>
            </a:extLst>
          </p:cNvPr>
          <p:cNvSpPr>
            <a:spLocks noGrp="1"/>
          </p:cNvSpPr>
          <p:nvPr>
            <p:custDataLst>
              <p:tags r:id="rId98"/>
            </p:custDataLst>
          </p:nvPr>
        </p:nvSpPr>
        <p:spPr bwMode="auto">
          <a:xfrm>
            <a:off x="2198688"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293A38B-6DFD-4FDD-839B-967A8895115F}" type="datetime'''''’''1''''''5''-''''H''''''''''1'''''''''''''''''''">
              <a:rPr lang="en-US" altLang="en-US" sz="800" smtClean="0"/>
              <a:pPr marL="0" lvl="0" indent="0" algn="ctr">
                <a:spcBef>
                  <a:spcPct val="0"/>
                </a:spcBef>
                <a:spcAft>
                  <a:spcPct val="0"/>
                </a:spcAft>
                <a:buNone/>
              </a:pPr>
              <a:t>’15-H1</a:t>
            </a:fld>
            <a:endParaRPr lang="en-US" sz="800"/>
          </a:p>
        </p:txBody>
      </p:sp>
      <p:sp>
        <p:nvSpPr>
          <p:cNvPr id="104" name="Text Placeholder 10">
            <a:extLst>
              <a:ext uri="{FF2B5EF4-FFF2-40B4-BE49-F238E27FC236}">
                <a16:creationId xmlns:a16="http://schemas.microsoft.com/office/drawing/2014/main" id="{3416DD4F-05D5-8816-6F43-0FB6588DA249}"/>
              </a:ext>
            </a:extLst>
          </p:cNvPr>
          <p:cNvSpPr>
            <a:spLocks noGrp="1"/>
          </p:cNvSpPr>
          <p:nvPr>
            <p:custDataLst>
              <p:tags r:id="rId99"/>
            </p:custDataLst>
          </p:nvPr>
        </p:nvSpPr>
        <p:spPr bwMode="auto">
          <a:xfrm>
            <a:off x="2403475"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2BEAD08-B9BE-4375-ABE7-D795ACCF5299}" type="datetime'''''''’''1''''5''-H2'''''''''''''''''''''''''''''''''''''''''">
              <a:rPr lang="en-US" altLang="en-US" sz="800" smtClean="0"/>
              <a:pPr/>
              <a:t>’15-H2</a:t>
            </a:fld>
            <a:endParaRPr lang="en-US" sz="800"/>
          </a:p>
        </p:txBody>
      </p:sp>
      <p:sp useBgFill="1">
        <p:nvSpPr>
          <p:cNvPr id="863" name="Text Placeholder 10">
            <a:extLst>
              <a:ext uri="{FF2B5EF4-FFF2-40B4-BE49-F238E27FC236}">
                <a16:creationId xmlns:a16="http://schemas.microsoft.com/office/drawing/2014/main" id="{115DFB91-512B-3844-A114-92FBEDCA92F2}"/>
              </a:ext>
            </a:extLst>
          </p:cNvPr>
          <p:cNvSpPr>
            <a:spLocks noGrp="1"/>
          </p:cNvSpPr>
          <p:nvPr>
            <p:custDataLst>
              <p:tags r:id="rId100"/>
            </p:custDataLst>
          </p:nvPr>
        </p:nvSpPr>
        <p:spPr bwMode="gray">
          <a:xfrm>
            <a:off x="2584450" y="3305175"/>
            <a:ext cx="228600" cy="122238"/>
          </a:xfrm>
          <a:prstGeom prst="rect">
            <a:avLst/>
          </a:prstGeom>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7B1F5E6-A2CC-4712-9742-B9838F96B0C3}" type="datetime'''''''''''''''''0.''''''''''''''98'''''''''''">
              <a:rPr lang="en-US" altLang="en-US" sz="800" smtClean="0">
                <a:effectLst/>
              </a:rPr>
              <a:pPr marL="0" lvl="0" indent="0" algn="ctr">
                <a:spcBef>
                  <a:spcPct val="0"/>
                </a:spcBef>
                <a:spcAft>
                  <a:spcPct val="0"/>
                </a:spcAft>
                <a:buNone/>
              </a:pPr>
              <a:t>0.98</a:t>
            </a:fld>
            <a:endParaRPr lang="en-US" sz="800" dirty="0"/>
          </a:p>
        </p:txBody>
      </p:sp>
      <p:sp useBgFill="1">
        <p:nvSpPr>
          <p:cNvPr id="635" name="Text Placeholder 10">
            <a:extLst>
              <a:ext uri="{FF2B5EF4-FFF2-40B4-BE49-F238E27FC236}">
                <a16:creationId xmlns:a16="http://schemas.microsoft.com/office/drawing/2014/main" id="{13B07FAB-637E-7626-C86C-1069B526D43E}"/>
              </a:ext>
            </a:extLst>
          </p:cNvPr>
          <p:cNvSpPr>
            <a:spLocks noGrp="1"/>
          </p:cNvSpPr>
          <p:nvPr>
            <p:custDataLst>
              <p:tags r:id="rId101"/>
            </p:custDataLst>
          </p:nvPr>
        </p:nvSpPr>
        <p:spPr bwMode="gray">
          <a:xfrm>
            <a:off x="2584450" y="3641725"/>
            <a:ext cx="228600"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AAA1E47-080A-4B5A-8BCE-BEF6F6B2A624}" type="datetime'''''''''''0''''''''''''''''''''''''''''''''.''''''''8''0'''">
              <a:rPr lang="en-US" altLang="en-US" sz="800" smtClean="0">
                <a:effectLst/>
              </a:rPr>
              <a:pPr/>
              <a:t>0.80</a:t>
            </a:fld>
            <a:endParaRPr lang="en-US" sz="800" dirty="0"/>
          </a:p>
        </p:txBody>
      </p:sp>
      <p:sp>
        <p:nvSpPr>
          <p:cNvPr id="168" name="Text Placeholder 10">
            <a:extLst>
              <a:ext uri="{FF2B5EF4-FFF2-40B4-BE49-F238E27FC236}">
                <a16:creationId xmlns:a16="http://schemas.microsoft.com/office/drawing/2014/main" id="{3A7FCC98-ED40-186A-1A74-9D036735F637}"/>
              </a:ext>
            </a:extLst>
          </p:cNvPr>
          <p:cNvSpPr>
            <a:spLocks noGrp="1"/>
          </p:cNvSpPr>
          <p:nvPr>
            <p:custDataLst>
              <p:tags r:id="rId102"/>
            </p:custDataLst>
          </p:nvPr>
        </p:nvSpPr>
        <p:spPr bwMode="auto">
          <a:xfrm>
            <a:off x="2608263"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5A12953-2AF4-461E-B2B2-F37DA66A101C}" type="datetime'''''''''''''''''''’''''1''''''''''''''''''''''''6''-''''H1'''">
              <a:rPr lang="en-US" altLang="en-US" sz="800" smtClean="0"/>
              <a:pPr/>
              <a:t>’16-H1</a:t>
            </a:fld>
            <a:endParaRPr lang="en-US" sz="800"/>
          </a:p>
        </p:txBody>
      </p:sp>
      <p:sp>
        <p:nvSpPr>
          <p:cNvPr id="106" name="Text Placeholder 10">
            <a:extLst>
              <a:ext uri="{FF2B5EF4-FFF2-40B4-BE49-F238E27FC236}">
                <a16:creationId xmlns:a16="http://schemas.microsoft.com/office/drawing/2014/main" id="{0A675687-7670-B4D4-22E5-3480426B4138}"/>
              </a:ext>
            </a:extLst>
          </p:cNvPr>
          <p:cNvSpPr>
            <a:spLocks noGrp="1"/>
          </p:cNvSpPr>
          <p:nvPr>
            <p:custDataLst>
              <p:tags r:id="rId103"/>
            </p:custDataLst>
          </p:nvPr>
        </p:nvSpPr>
        <p:spPr bwMode="auto">
          <a:xfrm>
            <a:off x="2813050"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B959FCD-61E9-432F-A8C7-E2595E7F0DAD}" type="datetime'''''''''''''''''''’''''''''''''''''''1''''''''''6''''-H''''2'">
              <a:rPr lang="en-US" altLang="en-US" sz="800" smtClean="0"/>
              <a:pPr/>
              <a:t>’16-H2</a:t>
            </a:fld>
            <a:endParaRPr lang="en-US" sz="800"/>
          </a:p>
        </p:txBody>
      </p:sp>
      <p:sp useBgFill="1">
        <p:nvSpPr>
          <p:cNvPr id="577" name="Text Placeholder 10">
            <a:extLst>
              <a:ext uri="{FF2B5EF4-FFF2-40B4-BE49-F238E27FC236}">
                <a16:creationId xmlns:a16="http://schemas.microsoft.com/office/drawing/2014/main" id="{F447614B-6654-53F2-71A6-B608C137D822}"/>
              </a:ext>
            </a:extLst>
          </p:cNvPr>
          <p:cNvSpPr>
            <a:spLocks noGrp="1"/>
          </p:cNvSpPr>
          <p:nvPr>
            <p:custDataLst>
              <p:tags r:id="rId104"/>
            </p:custDataLst>
          </p:nvPr>
        </p:nvSpPr>
        <p:spPr bwMode="gray">
          <a:xfrm>
            <a:off x="2994025" y="3517900"/>
            <a:ext cx="228600"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2C282C0-FC49-4739-AFE8-0A2CABAF330A}" type="datetime'''''''''0''''.''''''''''85'''''''''''''">
              <a:rPr lang="en-US" altLang="en-US" sz="800" smtClean="0">
                <a:effectLst/>
              </a:rPr>
              <a:pPr/>
              <a:t>0.85</a:t>
            </a:fld>
            <a:endParaRPr lang="en-US" sz="800" dirty="0"/>
          </a:p>
        </p:txBody>
      </p:sp>
      <p:sp useBgFill="1">
        <p:nvSpPr>
          <p:cNvPr id="660" name="Text Placeholder 10">
            <a:extLst>
              <a:ext uri="{FF2B5EF4-FFF2-40B4-BE49-F238E27FC236}">
                <a16:creationId xmlns:a16="http://schemas.microsoft.com/office/drawing/2014/main" id="{35B15AA9-A220-9446-FBC4-FAF8FCA1D2C2}"/>
              </a:ext>
            </a:extLst>
          </p:cNvPr>
          <p:cNvSpPr>
            <a:spLocks noGrp="1"/>
          </p:cNvSpPr>
          <p:nvPr>
            <p:custDataLst>
              <p:tags r:id="rId105"/>
            </p:custDataLst>
          </p:nvPr>
        </p:nvSpPr>
        <p:spPr bwMode="gray">
          <a:xfrm>
            <a:off x="2994025" y="4014788"/>
            <a:ext cx="228600"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D01A13D-89E1-496C-BE4A-BDC3D9E14BAB}" type="datetime'''''''''''''0''''''.''''''''65'''''''''''''''''''''''''''">
              <a:rPr lang="en-US" altLang="en-US" sz="800" smtClean="0">
                <a:effectLst/>
              </a:rPr>
              <a:pPr/>
              <a:t>0.65</a:t>
            </a:fld>
            <a:endParaRPr lang="en-US" sz="800" dirty="0"/>
          </a:p>
        </p:txBody>
      </p:sp>
      <p:sp>
        <p:nvSpPr>
          <p:cNvPr id="111" name="Text Placeholder 10">
            <a:extLst>
              <a:ext uri="{FF2B5EF4-FFF2-40B4-BE49-F238E27FC236}">
                <a16:creationId xmlns:a16="http://schemas.microsoft.com/office/drawing/2014/main" id="{B20C2BAC-6027-AA7A-9AF0-ADFB4579D6E6}"/>
              </a:ext>
            </a:extLst>
          </p:cNvPr>
          <p:cNvSpPr>
            <a:spLocks noGrp="1"/>
          </p:cNvSpPr>
          <p:nvPr>
            <p:custDataLst>
              <p:tags r:id="rId106"/>
            </p:custDataLst>
          </p:nvPr>
        </p:nvSpPr>
        <p:spPr bwMode="auto">
          <a:xfrm>
            <a:off x="3017838"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2B30461-828A-4A4E-A0C4-0D786C58F9A0}" type="datetime'''''''''''''''''''''’1''7''''''''''-H''''''''''''1'''''">
              <a:rPr lang="en-US" altLang="en-US" sz="800" smtClean="0"/>
              <a:pPr/>
              <a:t>’17-H1</a:t>
            </a:fld>
            <a:endParaRPr lang="en-US" sz="800"/>
          </a:p>
        </p:txBody>
      </p:sp>
      <p:sp>
        <p:nvSpPr>
          <p:cNvPr id="4" name="Text Placeholder 10">
            <a:extLst>
              <a:ext uri="{FF2B5EF4-FFF2-40B4-BE49-F238E27FC236}">
                <a16:creationId xmlns:a16="http://schemas.microsoft.com/office/drawing/2014/main" id="{4533B5E8-407C-7BBF-C1E1-B3FD67370B0A}"/>
              </a:ext>
            </a:extLst>
          </p:cNvPr>
          <p:cNvSpPr>
            <a:spLocks noGrp="1"/>
          </p:cNvSpPr>
          <p:nvPr>
            <p:custDataLst>
              <p:tags r:id="rId107"/>
            </p:custDataLst>
          </p:nvPr>
        </p:nvSpPr>
        <p:spPr bwMode="auto">
          <a:xfrm>
            <a:off x="3233738" y="5865813"/>
            <a:ext cx="160338"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93368C0-5EDC-4DD0-B173-1FE8C507F60B}" type="datetime'''''''''''''''''''''''1''7''-''''''H''''''''''''''''''''2'''">
              <a:rPr lang="en-US" altLang="en-US" sz="800" smtClean="0"/>
              <a:pPr/>
              <a:t>17-H2</a:t>
            </a:fld>
            <a:endParaRPr lang="en-US" sz="800"/>
          </a:p>
        </p:txBody>
      </p:sp>
      <p:sp useBgFill="1">
        <p:nvSpPr>
          <p:cNvPr id="582" name="Text Placeholder 10">
            <a:extLst>
              <a:ext uri="{FF2B5EF4-FFF2-40B4-BE49-F238E27FC236}">
                <a16:creationId xmlns:a16="http://schemas.microsoft.com/office/drawing/2014/main" id="{115DFB91-512B-3844-A114-92FBEDCA92F2}"/>
              </a:ext>
            </a:extLst>
          </p:cNvPr>
          <p:cNvSpPr>
            <a:spLocks noGrp="1"/>
          </p:cNvSpPr>
          <p:nvPr>
            <p:custDataLst>
              <p:tags r:id="rId108"/>
            </p:custDataLst>
          </p:nvPr>
        </p:nvSpPr>
        <p:spPr bwMode="gray">
          <a:xfrm>
            <a:off x="3402013" y="3765550"/>
            <a:ext cx="228600"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A550163-44B9-478E-941C-E56829718A2D}" type="datetime'''''0''''''''''''''''''.''7''''''5'''''''''''''''''">
              <a:rPr lang="en-US" altLang="en-US" sz="800" smtClean="0">
                <a:effectLst/>
              </a:rPr>
              <a:pPr marL="0" lvl="0" indent="0" algn="ctr">
                <a:spcBef>
                  <a:spcPct val="0"/>
                </a:spcBef>
                <a:spcAft>
                  <a:spcPct val="0"/>
                </a:spcAft>
                <a:buNone/>
              </a:pPr>
              <a:t>0.75</a:t>
            </a:fld>
            <a:endParaRPr lang="en-US" sz="800" dirty="0"/>
          </a:p>
        </p:txBody>
      </p:sp>
      <p:sp useBgFill="1">
        <p:nvSpPr>
          <p:cNvPr id="663" name="Text Placeholder 10">
            <a:extLst>
              <a:ext uri="{FF2B5EF4-FFF2-40B4-BE49-F238E27FC236}">
                <a16:creationId xmlns:a16="http://schemas.microsoft.com/office/drawing/2014/main" id="{E593E674-D4D3-7C6C-B7D1-55D82C017251}"/>
              </a:ext>
            </a:extLst>
          </p:cNvPr>
          <p:cNvSpPr>
            <a:spLocks noGrp="1"/>
          </p:cNvSpPr>
          <p:nvPr>
            <p:custDataLst>
              <p:tags r:id="rId109"/>
            </p:custDataLst>
          </p:nvPr>
        </p:nvSpPr>
        <p:spPr bwMode="gray">
          <a:xfrm>
            <a:off x="3402013" y="4262438"/>
            <a:ext cx="228600"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1D63A45-14AA-49AE-BD50-7CAC3DDB80CC}" type="datetime'''''''''''''''0''''''''''.''5''''''''''''5'''">
              <a:rPr lang="en-US" altLang="en-US" sz="800" smtClean="0">
                <a:effectLst/>
              </a:rPr>
              <a:pPr/>
              <a:t>0.55</a:t>
            </a:fld>
            <a:endParaRPr lang="en-US" sz="800" dirty="0"/>
          </a:p>
        </p:txBody>
      </p:sp>
      <p:sp useBgFill="1">
        <p:nvSpPr>
          <p:cNvPr id="938" name="Text Placeholder 10">
            <a:extLst>
              <a:ext uri="{FF2B5EF4-FFF2-40B4-BE49-F238E27FC236}">
                <a16:creationId xmlns:a16="http://schemas.microsoft.com/office/drawing/2014/main" id="{115DFB91-512B-3844-A114-92FBEDCA92F2}"/>
              </a:ext>
            </a:extLst>
          </p:cNvPr>
          <p:cNvSpPr>
            <a:spLocks noGrp="1"/>
          </p:cNvSpPr>
          <p:nvPr>
            <p:custDataLst>
              <p:tags r:id="rId110"/>
            </p:custDataLst>
          </p:nvPr>
        </p:nvSpPr>
        <p:spPr bwMode="gray">
          <a:xfrm>
            <a:off x="3402013" y="4708525"/>
            <a:ext cx="228600"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F5E7A58-A4AB-4A46-97B9-71E664562345}" type="datetime'''''''''''''''''''0.''''''''''''3''7'''''''''''''">
              <a:rPr lang="en-US" altLang="en-US" sz="800" smtClean="0">
                <a:effectLst/>
              </a:rPr>
              <a:pPr marL="0" lvl="0" indent="0" algn="ctr">
                <a:spcBef>
                  <a:spcPct val="0"/>
                </a:spcBef>
                <a:spcAft>
                  <a:spcPct val="0"/>
                </a:spcAft>
                <a:buNone/>
              </a:pPr>
              <a:t>0.37</a:t>
            </a:fld>
            <a:endParaRPr lang="en-US" sz="800" dirty="0"/>
          </a:p>
        </p:txBody>
      </p:sp>
      <p:sp>
        <p:nvSpPr>
          <p:cNvPr id="99" name="Text Placeholder 10">
            <a:extLst>
              <a:ext uri="{FF2B5EF4-FFF2-40B4-BE49-F238E27FC236}">
                <a16:creationId xmlns:a16="http://schemas.microsoft.com/office/drawing/2014/main" id="{6E6029F2-09E0-418F-ECD4-8E6155CA668B}"/>
              </a:ext>
            </a:extLst>
          </p:cNvPr>
          <p:cNvSpPr>
            <a:spLocks noGrp="1"/>
          </p:cNvSpPr>
          <p:nvPr>
            <p:custDataLst>
              <p:tags r:id="rId111"/>
            </p:custDataLst>
          </p:nvPr>
        </p:nvSpPr>
        <p:spPr bwMode="auto">
          <a:xfrm>
            <a:off x="5676900"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AB30C39-0909-4EFA-B026-24EE859DB23F}" type="datetime'''''''’''2''''''4''''-''''''''''H''''2'''''''''''''''''''''''">
              <a:rPr lang="en-US" altLang="en-US" sz="800" smtClean="0"/>
              <a:pPr/>
              <a:t>’24-H2</a:t>
            </a:fld>
            <a:endParaRPr lang="en-US" sz="800"/>
          </a:p>
        </p:txBody>
      </p:sp>
      <p:sp>
        <p:nvSpPr>
          <p:cNvPr id="100" name="Text Placeholder 10">
            <a:extLst>
              <a:ext uri="{FF2B5EF4-FFF2-40B4-BE49-F238E27FC236}">
                <a16:creationId xmlns:a16="http://schemas.microsoft.com/office/drawing/2014/main" id="{ACC6313F-A93F-8FF2-74EE-62B8D43D0D1B}"/>
              </a:ext>
            </a:extLst>
          </p:cNvPr>
          <p:cNvSpPr>
            <a:spLocks noGrp="1"/>
          </p:cNvSpPr>
          <p:nvPr>
            <p:custDataLst>
              <p:tags r:id="rId112"/>
            </p:custDataLst>
          </p:nvPr>
        </p:nvSpPr>
        <p:spPr bwMode="auto">
          <a:xfrm>
            <a:off x="5881688"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415BC69-C897-4226-A9DF-409012DC8A04}" type="datetime'''''''''''’''''''2''''''4''''''-H''''''1'''''''''">
              <a:rPr lang="en-US" altLang="en-US" sz="800" smtClean="0"/>
              <a:pPr/>
              <a:t>’24-H1</a:t>
            </a:fld>
            <a:endParaRPr lang="en-US" sz="800"/>
          </a:p>
        </p:txBody>
      </p:sp>
      <p:sp>
        <p:nvSpPr>
          <p:cNvPr id="101" name="Text Placeholder 10">
            <a:extLst>
              <a:ext uri="{FF2B5EF4-FFF2-40B4-BE49-F238E27FC236}">
                <a16:creationId xmlns:a16="http://schemas.microsoft.com/office/drawing/2014/main" id="{CC288FFA-74FD-2ADE-EDA4-10E6DB826E95}"/>
              </a:ext>
            </a:extLst>
          </p:cNvPr>
          <p:cNvSpPr>
            <a:spLocks noGrp="1"/>
          </p:cNvSpPr>
          <p:nvPr>
            <p:custDataLst>
              <p:tags r:id="rId113"/>
            </p:custDataLst>
          </p:nvPr>
        </p:nvSpPr>
        <p:spPr bwMode="auto">
          <a:xfrm>
            <a:off x="6086475"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C1F25D2-C655-4962-AC6B-FE5BA74CD6F9}" type="datetime'’''''''2''''''''''5''-''H''''''''''''''''1'''''''''''''''">
              <a:rPr lang="en-US" altLang="en-US" sz="800" smtClean="0"/>
              <a:pPr/>
              <a:t>’25-H1</a:t>
            </a:fld>
            <a:endParaRPr lang="en-US" sz="800"/>
          </a:p>
        </p:txBody>
      </p:sp>
      <p:sp useBgFill="1">
        <p:nvSpPr>
          <p:cNvPr id="585" name="Text Placeholder 10">
            <a:extLst>
              <a:ext uri="{FF2B5EF4-FFF2-40B4-BE49-F238E27FC236}">
                <a16:creationId xmlns:a16="http://schemas.microsoft.com/office/drawing/2014/main" id="{115DFB91-512B-3844-A114-92FBEDCA92F2}"/>
              </a:ext>
            </a:extLst>
          </p:cNvPr>
          <p:cNvSpPr>
            <a:spLocks noGrp="1"/>
          </p:cNvSpPr>
          <p:nvPr>
            <p:custDataLst>
              <p:tags r:id="rId114"/>
            </p:custDataLst>
          </p:nvPr>
        </p:nvSpPr>
        <p:spPr bwMode="gray">
          <a:xfrm>
            <a:off x="3811588" y="4262438"/>
            <a:ext cx="228600"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8D93AAE-1BC6-4AB7-B8DA-76FA9A2CB8B9}" type="datetime'''''''0''''''''''''''''''''''''''''''''''''''''''.''''''55'''">
              <a:rPr lang="en-US" altLang="en-US" sz="800" smtClean="0">
                <a:effectLst/>
              </a:rPr>
              <a:pPr marL="0" lvl="0" indent="0" algn="ctr">
                <a:spcBef>
                  <a:spcPct val="0"/>
                </a:spcBef>
                <a:spcAft>
                  <a:spcPct val="0"/>
                </a:spcAft>
                <a:buNone/>
              </a:pPr>
              <a:t>0.55</a:t>
            </a:fld>
            <a:endParaRPr lang="en-US" sz="800" dirty="0"/>
          </a:p>
        </p:txBody>
      </p:sp>
      <p:sp useBgFill="1">
        <p:nvSpPr>
          <p:cNvPr id="673" name="Text Placeholder 10">
            <a:extLst>
              <a:ext uri="{FF2B5EF4-FFF2-40B4-BE49-F238E27FC236}">
                <a16:creationId xmlns:a16="http://schemas.microsoft.com/office/drawing/2014/main" id="{E4A4C49D-4795-2D69-1630-843EF0CF1383}"/>
              </a:ext>
            </a:extLst>
          </p:cNvPr>
          <p:cNvSpPr>
            <a:spLocks noGrp="1"/>
          </p:cNvSpPr>
          <p:nvPr>
            <p:custDataLst>
              <p:tags r:id="rId115"/>
            </p:custDataLst>
          </p:nvPr>
        </p:nvSpPr>
        <p:spPr bwMode="gray">
          <a:xfrm>
            <a:off x="3811588" y="4633913"/>
            <a:ext cx="228600"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4E5FBF4-EFCF-4B78-852F-8E2561CAD6DD}" type="datetime'''''''''0''''.''4''''''''0'''''">
              <a:rPr lang="en-US" altLang="en-US" sz="800" smtClean="0">
                <a:effectLst/>
              </a:rPr>
              <a:pPr/>
              <a:t>0.40</a:t>
            </a:fld>
            <a:endParaRPr lang="en-US" sz="800" dirty="0"/>
          </a:p>
        </p:txBody>
      </p:sp>
      <p:sp>
        <p:nvSpPr>
          <p:cNvPr id="24" name="Text Placeholder 10">
            <a:extLst>
              <a:ext uri="{FF2B5EF4-FFF2-40B4-BE49-F238E27FC236}">
                <a16:creationId xmlns:a16="http://schemas.microsoft.com/office/drawing/2014/main" id="{F017BD5D-8655-3C1A-1D8C-CEA1CB368C6F}"/>
              </a:ext>
            </a:extLst>
          </p:cNvPr>
          <p:cNvSpPr>
            <a:spLocks noGrp="1"/>
          </p:cNvSpPr>
          <p:nvPr>
            <p:custDataLst>
              <p:tags r:id="rId116"/>
            </p:custDataLst>
          </p:nvPr>
        </p:nvSpPr>
        <p:spPr bwMode="auto">
          <a:xfrm>
            <a:off x="3425825"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BAC3A93-DB8C-4942-9451-A1BCB1919E09}" type="datetime'’''''''1''8''''''''''-''''''''''''H''''''''''''1'''''''">
              <a:rPr lang="en-US" altLang="en-US" sz="800" smtClean="0"/>
              <a:pPr/>
              <a:t>’18-H1</a:t>
            </a:fld>
            <a:endParaRPr lang="en-US" sz="800"/>
          </a:p>
        </p:txBody>
      </p:sp>
      <p:sp>
        <p:nvSpPr>
          <p:cNvPr id="25" name="Text Placeholder 10">
            <a:extLst>
              <a:ext uri="{FF2B5EF4-FFF2-40B4-BE49-F238E27FC236}">
                <a16:creationId xmlns:a16="http://schemas.microsoft.com/office/drawing/2014/main" id="{9BA553C2-820F-DE9F-8075-90CE5E892546}"/>
              </a:ext>
            </a:extLst>
          </p:cNvPr>
          <p:cNvSpPr>
            <a:spLocks noGrp="1"/>
          </p:cNvSpPr>
          <p:nvPr>
            <p:custDataLst>
              <p:tags r:id="rId117"/>
            </p:custDataLst>
          </p:nvPr>
        </p:nvSpPr>
        <p:spPr bwMode="auto">
          <a:xfrm>
            <a:off x="3835400"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F664CA2-9D16-4EEB-8640-1FF84FF89480}" type="datetime'''''''''''’''1''9''''''''''''''''-''''''''''''''H1'''''''">
              <a:rPr lang="en-US" altLang="en-US" sz="800" smtClean="0"/>
              <a:pPr/>
              <a:t>’19-H1</a:t>
            </a:fld>
            <a:endParaRPr lang="en-US" sz="800"/>
          </a:p>
        </p:txBody>
      </p:sp>
      <p:sp>
        <p:nvSpPr>
          <p:cNvPr id="33" name="Text Placeholder 10">
            <a:extLst>
              <a:ext uri="{FF2B5EF4-FFF2-40B4-BE49-F238E27FC236}">
                <a16:creationId xmlns:a16="http://schemas.microsoft.com/office/drawing/2014/main" id="{E64F1A6F-B89A-4B60-D805-CCDA376096A1}"/>
              </a:ext>
            </a:extLst>
          </p:cNvPr>
          <p:cNvSpPr>
            <a:spLocks noGrp="1"/>
          </p:cNvSpPr>
          <p:nvPr>
            <p:custDataLst>
              <p:tags r:id="rId118"/>
            </p:custDataLst>
          </p:nvPr>
        </p:nvSpPr>
        <p:spPr bwMode="auto">
          <a:xfrm>
            <a:off x="4040188"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1327DD9-B602-45B2-9062-02A8B009F234}" type="datetime'''''''''''’''''19''''''''''''-''''''''''''''H''''2'''">
              <a:rPr lang="en-US" altLang="en-US" sz="800" smtClean="0"/>
              <a:pPr/>
              <a:t>’19-H2</a:t>
            </a:fld>
            <a:endParaRPr lang="en-US" sz="800"/>
          </a:p>
        </p:txBody>
      </p:sp>
      <p:sp useBgFill="1">
        <p:nvSpPr>
          <p:cNvPr id="588" name="Text Placeholder 10">
            <a:extLst>
              <a:ext uri="{FF2B5EF4-FFF2-40B4-BE49-F238E27FC236}">
                <a16:creationId xmlns:a16="http://schemas.microsoft.com/office/drawing/2014/main" id="{115DFB91-512B-3844-A114-92FBEDCA92F2}"/>
              </a:ext>
            </a:extLst>
          </p:cNvPr>
          <p:cNvSpPr>
            <a:spLocks noGrp="1"/>
          </p:cNvSpPr>
          <p:nvPr>
            <p:custDataLst>
              <p:tags r:id="rId119"/>
            </p:custDataLst>
          </p:nvPr>
        </p:nvSpPr>
        <p:spPr bwMode="gray">
          <a:xfrm>
            <a:off x="4221163" y="4411663"/>
            <a:ext cx="228600"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3237DCB-9360-4024-AD2F-9D238006AF60}" type="datetime'''0''''''''''''''.''''''''4''''''9'''''">
              <a:rPr lang="en-US" altLang="en-US" sz="800" smtClean="0">
                <a:effectLst/>
              </a:rPr>
              <a:pPr marL="0" lvl="0" indent="0" algn="ctr">
                <a:spcBef>
                  <a:spcPct val="0"/>
                </a:spcBef>
                <a:spcAft>
                  <a:spcPct val="0"/>
                </a:spcAft>
                <a:buNone/>
              </a:pPr>
              <a:t>0.49</a:t>
            </a:fld>
            <a:endParaRPr lang="en-US" sz="800" dirty="0"/>
          </a:p>
        </p:txBody>
      </p:sp>
      <p:sp useBgFill="1">
        <p:nvSpPr>
          <p:cNvPr id="683" name="Text Placeholder 10">
            <a:extLst>
              <a:ext uri="{FF2B5EF4-FFF2-40B4-BE49-F238E27FC236}">
                <a16:creationId xmlns:a16="http://schemas.microsoft.com/office/drawing/2014/main" id="{F05CE52E-E523-0B12-08EC-B03B4952FD5A}"/>
              </a:ext>
            </a:extLst>
          </p:cNvPr>
          <p:cNvSpPr>
            <a:spLocks noGrp="1"/>
          </p:cNvSpPr>
          <p:nvPr>
            <p:custDataLst>
              <p:tags r:id="rId120"/>
            </p:custDataLst>
          </p:nvPr>
        </p:nvSpPr>
        <p:spPr bwMode="gray">
          <a:xfrm>
            <a:off x="4221163" y="4759325"/>
            <a:ext cx="228600"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33F80EE-7DB2-4458-B722-7462DDBCD757}" type="datetime'''0''''.''''''''3''''''''''''''5'''''''''''''''''">
              <a:rPr lang="en-US" altLang="en-US" sz="800" smtClean="0">
                <a:effectLst/>
              </a:rPr>
              <a:pPr/>
              <a:t>0.35</a:t>
            </a:fld>
            <a:endParaRPr lang="en-US" sz="800" dirty="0"/>
          </a:p>
        </p:txBody>
      </p:sp>
      <p:sp>
        <p:nvSpPr>
          <p:cNvPr id="35" name="Text Placeholder 10">
            <a:extLst>
              <a:ext uri="{FF2B5EF4-FFF2-40B4-BE49-F238E27FC236}">
                <a16:creationId xmlns:a16="http://schemas.microsoft.com/office/drawing/2014/main" id="{D2041E10-6B4D-487F-568A-4AA028C9DD85}"/>
              </a:ext>
            </a:extLst>
          </p:cNvPr>
          <p:cNvSpPr>
            <a:spLocks noGrp="1"/>
          </p:cNvSpPr>
          <p:nvPr>
            <p:custDataLst>
              <p:tags r:id="rId121"/>
            </p:custDataLst>
          </p:nvPr>
        </p:nvSpPr>
        <p:spPr bwMode="auto">
          <a:xfrm>
            <a:off x="4244975"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5CCB112-C37F-4EA1-AFC8-722A0F7B6CA5}" type="datetime'''’''''''2''''''0''''''''-''''''H1'''''''''''''''''''">
              <a:rPr lang="en-US" altLang="en-US" sz="800" smtClean="0"/>
              <a:pPr/>
              <a:t>’20-H1</a:t>
            </a:fld>
            <a:endParaRPr lang="en-US" sz="800"/>
          </a:p>
        </p:txBody>
      </p:sp>
      <p:sp>
        <p:nvSpPr>
          <p:cNvPr id="11" name="Text Placeholder 10">
            <a:extLst>
              <a:ext uri="{FF2B5EF4-FFF2-40B4-BE49-F238E27FC236}">
                <a16:creationId xmlns:a16="http://schemas.microsoft.com/office/drawing/2014/main" id="{7543B06D-67DC-3AFE-5636-A6D1FDADC23E}"/>
              </a:ext>
            </a:extLst>
          </p:cNvPr>
          <p:cNvSpPr>
            <a:spLocks noGrp="1"/>
          </p:cNvSpPr>
          <p:nvPr>
            <p:custDataLst>
              <p:tags r:id="rId122"/>
            </p:custDataLst>
          </p:nvPr>
        </p:nvSpPr>
        <p:spPr bwMode="auto">
          <a:xfrm>
            <a:off x="3641725" y="5865813"/>
            <a:ext cx="160338"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194C397-656F-444A-8C2C-CE53279FFB4E}" type="datetime'''''''1''''''''''''''8''''''-H''''''2'''">
              <a:rPr lang="en-US" altLang="en-US" sz="800" smtClean="0"/>
              <a:pPr/>
              <a:t>18-H2</a:t>
            </a:fld>
            <a:endParaRPr lang="en-US" sz="800"/>
          </a:p>
        </p:txBody>
      </p:sp>
      <p:sp useBgFill="1">
        <p:nvSpPr>
          <p:cNvPr id="957" name="Text Placeholder 10">
            <a:extLst>
              <a:ext uri="{FF2B5EF4-FFF2-40B4-BE49-F238E27FC236}">
                <a16:creationId xmlns:a16="http://schemas.microsoft.com/office/drawing/2014/main" id="{115DFB91-512B-3844-A114-92FBEDCA92F2}"/>
              </a:ext>
            </a:extLst>
          </p:cNvPr>
          <p:cNvSpPr>
            <a:spLocks noGrp="1"/>
          </p:cNvSpPr>
          <p:nvPr>
            <p:custDataLst>
              <p:tags r:id="rId123"/>
            </p:custDataLst>
          </p:nvPr>
        </p:nvSpPr>
        <p:spPr bwMode="gray">
          <a:xfrm>
            <a:off x="4391025" y="5670550"/>
            <a:ext cx="228600" cy="122238"/>
          </a:xfrm>
          <a:prstGeom prst="rect">
            <a:avLst/>
          </a:prstGeom>
          <a:ln>
            <a:noFill/>
          </a:ln>
          <a:effectLst/>
        </p:spPr>
        <p:txBody>
          <a:bodyPr vert="horz" wrap="none" lIns="14288" tIns="0" rIns="14288"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F70A6BF7-410F-4255-AA1A-5AB51399DC4A}" type="datetime'''''''''''''''''''''''''''''0''''''.''''''0''''''5'''">
              <a:rPr lang="en-US" altLang="en-US" sz="800" smtClean="0">
                <a:effectLst/>
              </a:rPr>
              <a:pPr marL="0" lvl="0" indent="0">
                <a:spcBef>
                  <a:spcPct val="0"/>
                </a:spcBef>
                <a:spcAft>
                  <a:spcPct val="0"/>
                </a:spcAft>
                <a:buNone/>
              </a:pPr>
              <a:t>0.05</a:t>
            </a:fld>
            <a:endParaRPr lang="en-US" sz="800" dirty="0"/>
          </a:p>
        </p:txBody>
      </p:sp>
      <p:sp>
        <p:nvSpPr>
          <p:cNvPr id="36" name="Text Placeholder 10">
            <a:extLst>
              <a:ext uri="{FF2B5EF4-FFF2-40B4-BE49-F238E27FC236}">
                <a16:creationId xmlns:a16="http://schemas.microsoft.com/office/drawing/2014/main" id="{FE4E85E4-8825-3F5D-EB6D-4C617765B572}"/>
              </a:ext>
            </a:extLst>
          </p:cNvPr>
          <p:cNvSpPr>
            <a:spLocks noGrp="1"/>
          </p:cNvSpPr>
          <p:nvPr>
            <p:custDataLst>
              <p:tags r:id="rId124"/>
            </p:custDataLst>
          </p:nvPr>
        </p:nvSpPr>
        <p:spPr bwMode="auto">
          <a:xfrm>
            <a:off x="4449763"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0BB765D-F182-495E-AF0D-A17CB03DE4F1}" type="datetime'’2''0''''-''''''''''''''''H''''''''''''''''''''''''2'''''''''">
              <a:rPr lang="en-US" altLang="en-US" sz="800" smtClean="0"/>
              <a:pPr/>
              <a:t>’20-H2</a:t>
            </a:fld>
            <a:endParaRPr lang="en-US" sz="800"/>
          </a:p>
        </p:txBody>
      </p:sp>
      <p:sp>
        <p:nvSpPr>
          <p:cNvPr id="66" name="Text Placeholder 10">
            <a:extLst>
              <a:ext uri="{FF2B5EF4-FFF2-40B4-BE49-F238E27FC236}">
                <a16:creationId xmlns:a16="http://schemas.microsoft.com/office/drawing/2014/main" id="{28A1612A-B3CD-766A-9B0F-8344D7690886}"/>
              </a:ext>
            </a:extLst>
          </p:cNvPr>
          <p:cNvSpPr>
            <a:spLocks noGrp="1"/>
          </p:cNvSpPr>
          <p:nvPr>
            <p:custDataLst>
              <p:tags r:id="rId125"/>
            </p:custDataLst>
          </p:nvPr>
        </p:nvSpPr>
        <p:spPr bwMode="auto">
          <a:xfrm>
            <a:off x="4654550"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F6D907A-3A01-4269-B870-7752748A9B3F}" type="datetime'''’''''''2''''1''''''''''''-''''H''''''''''''''1'''''">
              <a:rPr lang="en-US" altLang="en-US" sz="800" smtClean="0"/>
              <a:pPr/>
              <a:t>’21-H1</a:t>
            </a:fld>
            <a:endParaRPr lang="en-US" sz="800"/>
          </a:p>
        </p:txBody>
      </p:sp>
      <p:sp>
        <p:nvSpPr>
          <p:cNvPr id="90" name="Text Placeholder 10">
            <a:extLst>
              <a:ext uri="{FF2B5EF4-FFF2-40B4-BE49-F238E27FC236}">
                <a16:creationId xmlns:a16="http://schemas.microsoft.com/office/drawing/2014/main" id="{1AFB82E0-FBE0-E2E9-7163-4DBD58B910EF}"/>
              </a:ext>
            </a:extLst>
          </p:cNvPr>
          <p:cNvSpPr>
            <a:spLocks noGrp="1"/>
          </p:cNvSpPr>
          <p:nvPr>
            <p:custDataLst>
              <p:tags r:id="rId126"/>
            </p:custDataLst>
          </p:nvPr>
        </p:nvSpPr>
        <p:spPr bwMode="auto">
          <a:xfrm>
            <a:off x="4859338"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C32827D-7092-4CAA-81C9-5C6EE8B5D729}" type="datetime'’''''''''''''21''''-''''''''''''''''H''''''''''''''2'''''''''">
              <a:rPr lang="en-US" altLang="en-US" sz="800" smtClean="0"/>
              <a:pPr/>
              <a:t>’21-H2</a:t>
            </a:fld>
            <a:endParaRPr lang="en-US" sz="800"/>
          </a:p>
        </p:txBody>
      </p:sp>
      <p:sp>
        <p:nvSpPr>
          <p:cNvPr id="93" name="Text Placeholder 10">
            <a:extLst>
              <a:ext uri="{FF2B5EF4-FFF2-40B4-BE49-F238E27FC236}">
                <a16:creationId xmlns:a16="http://schemas.microsoft.com/office/drawing/2014/main" id="{477226EE-9A6F-BF64-2238-72EEC6A7780B}"/>
              </a:ext>
            </a:extLst>
          </p:cNvPr>
          <p:cNvSpPr>
            <a:spLocks noGrp="1"/>
          </p:cNvSpPr>
          <p:nvPr>
            <p:custDataLst>
              <p:tags r:id="rId127"/>
            </p:custDataLst>
          </p:nvPr>
        </p:nvSpPr>
        <p:spPr bwMode="auto">
          <a:xfrm>
            <a:off x="5064125"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3A71082-7F37-4784-B1BB-00CBE018A6E2}" type="datetime'''''''''''''''''''''’''2''''2''''''''-''''''''H''''''''1'''''">
              <a:rPr lang="en-US" altLang="en-US" sz="800" smtClean="0"/>
              <a:pPr/>
              <a:t>’22-H1</a:t>
            </a:fld>
            <a:endParaRPr lang="en-US" sz="800"/>
          </a:p>
        </p:txBody>
      </p:sp>
      <p:sp>
        <p:nvSpPr>
          <p:cNvPr id="94" name="Text Placeholder 10">
            <a:extLst>
              <a:ext uri="{FF2B5EF4-FFF2-40B4-BE49-F238E27FC236}">
                <a16:creationId xmlns:a16="http://schemas.microsoft.com/office/drawing/2014/main" id="{276BE9EB-EA37-5A4A-6074-C7272683EC09}"/>
              </a:ext>
            </a:extLst>
          </p:cNvPr>
          <p:cNvSpPr>
            <a:spLocks noGrp="1"/>
          </p:cNvSpPr>
          <p:nvPr>
            <p:custDataLst>
              <p:tags r:id="rId128"/>
            </p:custDataLst>
          </p:nvPr>
        </p:nvSpPr>
        <p:spPr bwMode="auto">
          <a:xfrm>
            <a:off x="5267325"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039890C-69F3-4EB6-A033-7C4F433C707E}" type="datetime'''''''’''''''''''''2''3''''''''''''-H''''2'''''''''''''">
              <a:rPr lang="en-US" altLang="en-US" sz="800" smtClean="0"/>
              <a:pPr/>
              <a:t>’23-H2</a:t>
            </a:fld>
            <a:endParaRPr lang="en-US" sz="800"/>
          </a:p>
        </p:txBody>
      </p:sp>
      <p:sp>
        <p:nvSpPr>
          <p:cNvPr id="95" name="Text Placeholder 10">
            <a:extLst>
              <a:ext uri="{FF2B5EF4-FFF2-40B4-BE49-F238E27FC236}">
                <a16:creationId xmlns:a16="http://schemas.microsoft.com/office/drawing/2014/main" id="{A4A4C22B-D58E-E1BA-E91D-D5167A6DB672}"/>
              </a:ext>
            </a:extLst>
          </p:cNvPr>
          <p:cNvSpPr>
            <a:spLocks noGrp="1"/>
          </p:cNvSpPr>
          <p:nvPr>
            <p:custDataLst>
              <p:tags r:id="rId129"/>
            </p:custDataLst>
          </p:nvPr>
        </p:nvSpPr>
        <p:spPr bwMode="auto">
          <a:xfrm>
            <a:off x="5472113"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793D8F8-82E9-441B-84BF-A9CB6C795A86}" type="datetime'''''’''''''2''''''''3''''''-H1'''''">
              <a:rPr lang="en-US" altLang="en-US" sz="800" smtClean="0"/>
              <a:pPr/>
              <a:t>’23-H1</a:t>
            </a:fld>
            <a:endParaRPr lang="en-US" sz="800"/>
          </a:p>
        </p:txBody>
      </p:sp>
      <p:sp>
        <p:nvSpPr>
          <p:cNvPr id="838" name="Text Placeholder 10">
            <a:extLst>
              <a:ext uri="{FF2B5EF4-FFF2-40B4-BE49-F238E27FC236}">
                <a16:creationId xmlns:a16="http://schemas.microsoft.com/office/drawing/2014/main" id="{115DFB91-512B-3844-A114-92FBEDCA92F2}"/>
              </a:ext>
            </a:extLst>
          </p:cNvPr>
          <p:cNvSpPr>
            <a:spLocks noGrp="1"/>
          </p:cNvSpPr>
          <p:nvPr>
            <p:custDataLst>
              <p:tags r:id="rId130"/>
            </p:custDataLst>
          </p:nvPr>
        </p:nvSpPr>
        <p:spPr bwMode="auto">
          <a:xfrm>
            <a:off x="3606800" y="3592513"/>
            <a:ext cx="458788" cy="173038"/>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A1CAD12-E349-4696-8A96-6D713BDDF0CD}" type="datetime'''''''''''''-''''''''''''''''''''1''''''''1''''.8''%'''''''''">
              <a:rPr lang="en-US" altLang="en-US" sz="800" b="1" smtClean="0">
                <a:effectLst/>
              </a:rPr>
              <a:pPr marL="0" lvl="0" indent="0" algn="ctr">
                <a:spcBef>
                  <a:spcPct val="0"/>
                </a:spcBef>
                <a:spcAft>
                  <a:spcPct val="0"/>
                </a:spcAft>
                <a:buNone/>
              </a:pPr>
              <a:t>-11.8%</a:t>
            </a:fld>
            <a:endParaRPr lang="en-US" sz="800" b="1" dirty="0"/>
          </a:p>
        </p:txBody>
      </p:sp>
      <p:sp>
        <p:nvSpPr>
          <p:cNvPr id="880" name="Text Placeholder 10">
            <a:extLst>
              <a:ext uri="{FF2B5EF4-FFF2-40B4-BE49-F238E27FC236}">
                <a16:creationId xmlns:a16="http://schemas.microsoft.com/office/drawing/2014/main" id="{115DFB91-512B-3844-A114-92FBEDCA92F2}"/>
              </a:ext>
            </a:extLst>
          </p:cNvPr>
          <p:cNvSpPr>
            <a:spLocks noGrp="1"/>
          </p:cNvSpPr>
          <p:nvPr>
            <p:custDataLst>
              <p:tags r:id="rId131"/>
            </p:custDataLst>
          </p:nvPr>
        </p:nvSpPr>
        <p:spPr bwMode="auto">
          <a:xfrm>
            <a:off x="4340225" y="4213225"/>
            <a:ext cx="458788" cy="173038"/>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1791BBA-93CB-4370-B714-DBD113558DCE}" type="datetime'''''-''''''''1''''''0''''.''''9''''''%'''''''''''''''''">
              <a:rPr lang="en-US" altLang="en-US" sz="800" b="1" smtClean="0">
                <a:effectLst/>
              </a:rPr>
              <a:pPr marL="0" lvl="0" indent="0" algn="ctr">
                <a:spcBef>
                  <a:spcPct val="0"/>
                </a:spcBef>
                <a:spcAft>
                  <a:spcPct val="0"/>
                </a:spcAft>
                <a:buNone/>
              </a:pPr>
              <a:t>-10.9%</a:t>
            </a:fld>
            <a:endParaRPr lang="en-US" sz="800" b="1" dirty="0"/>
          </a:p>
        </p:txBody>
      </p:sp>
      <p:sp>
        <p:nvSpPr>
          <p:cNvPr id="820" name="Text Placeholder 10">
            <a:extLst>
              <a:ext uri="{FF2B5EF4-FFF2-40B4-BE49-F238E27FC236}">
                <a16:creationId xmlns:a16="http://schemas.microsoft.com/office/drawing/2014/main" id="{115DFB91-512B-3844-A114-92FBEDCA92F2}"/>
              </a:ext>
            </a:extLst>
          </p:cNvPr>
          <p:cNvSpPr>
            <a:spLocks noGrp="1"/>
          </p:cNvSpPr>
          <p:nvPr>
            <p:custDataLst>
              <p:tags r:id="rId132"/>
            </p:custDataLst>
          </p:nvPr>
        </p:nvSpPr>
        <p:spPr bwMode="auto">
          <a:xfrm>
            <a:off x="3252788" y="3913188"/>
            <a:ext cx="377825" cy="173038"/>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CC7E680-BD48-418C-BFAC-A9841E80A010}" type="datetime'''''''''''''''''''-6''''''''''''''''.''7''''%'''''''''''''''">
              <a:rPr lang="en-US" altLang="en-US" sz="800" b="1" smtClean="0">
                <a:effectLst/>
              </a:rPr>
              <a:pPr marL="0" lvl="0" indent="0" algn="ctr">
                <a:spcBef>
                  <a:spcPct val="0"/>
                </a:spcBef>
                <a:spcAft>
                  <a:spcPct val="0"/>
                </a:spcAft>
                <a:buNone/>
              </a:pPr>
              <a:t>-6.7%</a:t>
            </a:fld>
            <a:endParaRPr lang="en-US" sz="800" b="1" dirty="0"/>
          </a:p>
        </p:txBody>
      </p:sp>
      <p:sp>
        <p:nvSpPr>
          <p:cNvPr id="792" name="Text Placeholder 10">
            <a:extLst>
              <a:ext uri="{FF2B5EF4-FFF2-40B4-BE49-F238E27FC236}">
                <a16:creationId xmlns:a16="http://schemas.microsoft.com/office/drawing/2014/main" id="{115DFB91-512B-3844-A114-92FBEDCA92F2}"/>
              </a:ext>
            </a:extLst>
          </p:cNvPr>
          <p:cNvSpPr>
            <a:spLocks noGrp="1"/>
          </p:cNvSpPr>
          <p:nvPr>
            <p:custDataLst>
              <p:tags r:id="rId133"/>
            </p:custDataLst>
          </p:nvPr>
        </p:nvSpPr>
        <p:spPr bwMode="auto">
          <a:xfrm>
            <a:off x="3902075" y="4089400"/>
            <a:ext cx="458788" cy="173038"/>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2BBDA63-A827-401E-BE4D-3720DB064BAA}" type="datetime'''''''''''''''''''-''''''21''.''4%'''''''''''''''''''">
              <a:rPr lang="en-US" altLang="en-US" sz="800" b="1" smtClean="0">
                <a:effectLst/>
              </a:rPr>
              <a:pPr/>
              <a:t>-21.4%</a:t>
            </a:fld>
            <a:endParaRPr lang="en-US" sz="800" b="1" dirty="0"/>
          </a:p>
        </p:txBody>
      </p:sp>
      <p:sp>
        <p:nvSpPr>
          <p:cNvPr id="866" name="Text Placeholder 10">
            <a:extLst>
              <a:ext uri="{FF2B5EF4-FFF2-40B4-BE49-F238E27FC236}">
                <a16:creationId xmlns:a16="http://schemas.microsoft.com/office/drawing/2014/main" id="{115DFB91-512B-3844-A114-92FBEDCA92F2}"/>
              </a:ext>
            </a:extLst>
          </p:cNvPr>
          <p:cNvSpPr>
            <a:spLocks noGrp="1"/>
          </p:cNvSpPr>
          <p:nvPr>
            <p:custDataLst>
              <p:tags r:id="rId134"/>
            </p:custDataLst>
          </p:nvPr>
        </p:nvSpPr>
        <p:spPr bwMode="auto">
          <a:xfrm>
            <a:off x="2714625" y="3095625"/>
            <a:ext cx="377825" cy="173038"/>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567E0A7-492E-4CCE-AAFE-94839F45F9DC}" type="datetime'''-''''''2.''''''''''''''0''''''''%'''''''''''''''''''''''''">
              <a:rPr lang="en-US" altLang="en-US" sz="800" b="1" smtClean="0">
                <a:effectLst/>
              </a:rPr>
              <a:pPr marL="0" lvl="0" indent="0" algn="ctr">
                <a:spcBef>
                  <a:spcPct val="0"/>
                </a:spcBef>
                <a:spcAft>
                  <a:spcPct val="0"/>
                </a:spcAft>
                <a:buNone/>
              </a:pPr>
              <a:t>-2.0%</a:t>
            </a:fld>
            <a:endParaRPr lang="en-US" sz="800" b="1" dirty="0"/>
          </a:p>
        </p:txBody>
      </p:sp>
      <p:sp>
        <p:nvSpPr>
          <p:cNvPr id="784" name="Text Placeholder 10">
            <a:extLst>
              <a:ext uri="{FF2B5EF4-FFF2-40B4-BE49-F238E27FC236}">
                <a16:creationId xmlns:a16="http://schemas.microsoft.com/office/drawing/2014/main" id="{115DFB91-512B-3844-A114-92FBEDCA92F2}"/>
              </a:ext>
            </a:extLst>
          </p:cNvPr>
          <p:cNvSpPr>
            <a:spLocks noGrp="1"/>
          </p:cNvSpPr>
          <p:nvPr>
            <p:custDataLst>
              <p:tags r:id="rId135"/>
            </p:custDataLst>
          </p:nvPr>
        </p:nvSpPr>
        <p:spPr bwMode="auto">
          <a:xfrm>
            <a:off x="3084513" y="3344863"/>
            <a:ext cx="458788" cy="173038"/>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D585DBB-66CC-4ADE-8883-24A912DBF07D}" type="datetime'''-''''''''''1''''3.''''''''''''3''''''''''%'''''">
              <a:rPr lang="en-US" altLang="en-US" sz="800" b="1" smtClean="0">
                <a:effectLst/>
              </a:rPr>
              <a:pPr marL="0" lvl="0" indent="0" algn="ctr">
                <a:spcBef>
                  <a:spcPct val="0"/>
                </a:spcBef>
                <a:spcAft>
                  <a:spcPct val="0"/>
                </a:spcAft>
                <a:buNone/>
              </a:pPr>
              <a:t>-13.3%</a:t>
            </a:fld>
            <a:endParaRPr lang="en-US" sz="800" b="1" dirty="0"/>
          </a:p>
        </p:txBody>
      </p:sp>
      <p:sp>
        <p:nvSpPr>
          <p:cNvPr id="911" name="Rectangle 910"/>
          <p:cNvSpPr/>
          <p:nvPr/>
        </p:nvSpPr>
        <p:spPr bwMode="gray">
          <a:xfrm>
            <a:off x="2608263" y="2590354"/>
            <a:ext cx="3568700" cy="45307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5" name="Rectangle 4"/>
          <p:cNvSpPr/>
          <p:nvPr>
            <p:custDataLst>
              <p:tags r:id="rId136"/>
            </p:custDataLst>
          </p:nvPr>
        </p:nvSpPr>
        <p:spPr bwMode="auto">
          <a:xfrm>
            <a:off x="2633663" y="2584450"/>
            <a:ext cx="3543300" cy="457200"/>
          </a:xfrm>
          <a:prstGeom prst="rect">
            <a:avLst/>
          </a:prstGeom>
          <a:noFill/>
          <a:ln w="31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cxnSp>
        <p:nvCxnSpPr>
          <p:cNvPr id="117" name="Straight Connector 116">
            <a:extLst>
              <a:ext uri="{FF2B5EF4-FFF2-40B4-BE49-F238E27FC236}">
                <a16:creationId xmlns:a16="http://schemas.microsoft.com/office/drawing/2014/main" id="{68C9BAF9-EADC-9544-194A-F3C6EA98C3DC}"/>
              </a:ext>
            </a:extLst>
          </p:cNvPr>
          <p:cNvCxnSpPr/>
          <p:nvPr>
            <p:custDataLst>
              <p:tags r:id="rId137"/>
            </p:custDataLst>
          </p:nvPr>
        </p:nvCxnSpPr>
        <p:spPr bwMode="gray">
          <a:xfrm>
            <a:off x="2698750" y="2706688"/>
            <a:ext cx="150813" cy="0"/>
          </a:xfrm>
          <a:prstGeom prst="line">
            <a:avLst/>
          </a:prstGeom>
          <a:ln w="28575" cap="rnd" cmpd="sng" algn="ctr">
            <a:solidFill>
              <a:schemeClr val="accent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50EBCB36-A6D7-762C-6BC8-3D11CA20B047}"/>
              </a:ext>
            </a:extLst>
          </p:cNvPr>
          <p:cNvCxnSpPr/>
          <p:nvPr>
            <p:custDataLst>
              <p:tags r:id="rId138"/>
            </p:custDataLst>
          </p:nvPr>
        </p:nvCxnSpPr>
        <p:spPr bwMode="gray">
          <a:xfrm>
            <a:off x="2698750" y="2909888"/>
            <a:ext cx="150813" cy="0"/>
          </a:xfrm>
          <a:prstGeom prst="line">
            <a:avLst/>
          </a:prstGeom>
          <a:ln w="28575" cap="rnd" cmpd="sng" algn="ctr">
            <a:solidFill>
              <a:schemeClr val="accent6"/>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90" name="Straight Connector 889">
            <a:extLst>
              <a:ext uri="{FF2B5EF4-FFF2-40B4-BE49-F238E27FC236}">
                <a16:creationId xmlns:a16="http://schemas.microsoft.com/office/drawing/2014/main" id="{A643AD31-3C37-7FB4-59ED-381FDF8FE53A}"/>
              </a:ext>
            </a:extLst>
          </p:cNvPr>
          <p:cNvCxnSpPr/>
          <p:nvPr>
            <p:custDataLst>
              <p:tags r:id="rId139"/>
            </p:custDataLst>
          </p:nvPr>
        </p:nvCxnSpPr>
        <p:spPr bwMode="gray">
          <a:xfrm>
            <a:off x="4492625" y="2706688"/>
            <a:ext cx="150813" cy="0"/>
          </a:xfrm>
          <a:prstGeom prst="line">
            <a:avLst/>
          </a:prstGeom>
          <a:ln w="28575" cap="rnd" cmpd="sng" algn="ctr">
            <a:solidFill>
              <a:schemeClr val="accent3"/>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907" name="Straight Connector 906">
            <a:extLst>
              <a:ext uri="{FF2B5EF4-FFF2-40B4-BE49-F238E27FC236}">
                <a16:creationId xmlns:a16="http://schemas.microsoft.com/office/drawing/2014/main" id="{0F9E1888-94CC-A57A-CF23-477CC5B7B776}"/>
              </a:ext>
            </a:extLst>
          </p:cNvPr>
          <p:cNvCxnSpPr/>
          <p:nvPr>
            <p:custDataLst>
              <p:tags r:id="rId140"/>
            </p:custDataLst>
          </p:nvPr>
        </p:nvCxnSpPr>
        <p:spPr bwMode="gray">
          <a:xfrm>
            <a:off x="4492625" y="2909888"/>
            <a:ext cx="150813" cy="0"/>
          </a:xfrm>
          <a:prstGeom prst="line">
            <a:avLst/>
          </a:prstGeom>
          <a:ln w="28575" cap="rnd" cmpd="sng" algn="ctr">
            <a:solidFill>
              <a:schemeClr val="accent4"/>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119" name="Text Placeholder 10">
            <a:extLst>
              <a:ext uri="{FF2B5EF4-FFF2-40B4-BE49-F238E27FC236}">
                <a16:creationId xmlns:a16="http://schemas.microsoft.com/office/drawing/2014/main" id="{84D47A91-E0AC-9863-EC0D-F8D2FD69569E}"/>
              </a:ext>
            </a:extLst>
          </p:cNvPr>
          <p:cNvSpPr>
            <a:spLocks noGrp="1"/>
          </p:cNvSpPr>
          <p:nvPr>
            <p:custDataLst>
              <p:tags r:id="rId141"/>
            </p:custDataLst>
          </p:nvPr>
        </p:nvSpPr>
        <p:spPr bwMode="auto">
          <a:xfrm>
            <a:off x="2914650" y="2635250"/>
            <a:ext cx="14620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720B8819-72DD-4B84-BC8D-980A29BA1673}" type="datetime'''Ut''''''ility-s''''c''''al''e'', Upp''''''''''er'' B''ound'">
              <a:rPr lang="en-US" altLang="en-US" sz="1000" smtClean="0"/>
              <a:pPr/>
              <a:t>Utility-scale, Upper Bound</a:t>
            </a:fld>
            <a:endParaRPr lang="en-US" sz="1000" dirty="0"/>
          </a:p>
        </p:txBody>
      </p:sp>
      <p:sp>
        <p:nvSpPr>
          <p:cNvPr id="120" name="Text Placeholder 10">
            <a:extLst>
              <a:ext uri="{FF2B5EF4-FFF2-40B4-BE49-F238E27FC236}">
                <a16:creationId xmlns:a16="http://schemas.microsoft.com/office/drawing/2014/main" id="{A96CD0D5-8B53-F824-64F3-E669BDF6BB62}"/>
              </a:ext>
            </a:extLst>
          </p:cNvPr>
          <p:cNvSpPr>
            <a:spLocks noGrp="1"/>
          </p:cNvSpPr>
          <p:nvPr>
            <p:custDataLst>
              <p:tags r:id="rId142"/>
            </p:custDataLst>
          </p:nvPr>
        </p:nvSpPr>
        <p:spPr bwMode="auto">
          <a:xfrm>
            <a:off x="2914650" y="2838450"/>
            <a:ext cx="14620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CE33BB3D-500B-4D97-B47B-D9C3E5BEF5B5}" type="datetime'U''ti''l''''''''''ity-''scale,'''''''' Lower B''ou''n''''d'">
              <a:rPr lang="en-US" altLang="en-US" sz="1000" smtClean="0"/>
              <a:pPr/>
              <a:t>Utility-scale, Lower Bound</a:t>
            </a:fld>
            <a:endParaRPr lang="en-US" sz="1000"/>
          </a:p>
        </p:txBody>
      </p:sp>
      <p:sp>
        <p:nvSpPr>
          <p:cNvPr id="887" name="Text Placeholder 10">
            <a:extLst>
              <a:ext uri="{FF2B5EF4-FFF2-40B4-BE49-F238E27FC236}">
                <a16:creationId xmlns:a16="http://schemas.microsoft.com/office/drawing/2014/main" id="{2E5B23C2-1A4D-7E88-094F-0CD3AB0F84F8}"/>
              </a:ext>
            </a:extLst>
          </p:cNvPr>
          <p:cNvSpPr>
            <a:spLocks noGrp="1"/>
          </p:cNvSpPr>
          <p:nvPr>
            <p:custDataLst>
              <p:tags r:id="rId143"/>
            </p:custDataLst>
          </p:nvPr>
        </p:nvSpPr>
        <p:spPr bwMode="auto">
          <a:xfrm>
            <a:off x="4708525" y="2635250"/>
            <a:ext cx="14176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B2A06BA9-E6E6-48CB-9FA5-29F7C42A827A}" type="datetime'D''''''is''t''''rib''uted,'''' ''''U''''ppe''r ''''Bound'''''">
              <a:rPr lang="en-US" altLang="en-US" sz="1000" smtClean="0"/>
              <a:pPr/>
              <a:t>Distributed, Upper Bound</a:t>
            </a:fld>
            <a:endParaRPr lang="en-US" sz="1000"/>
          </a:p>
        </p:txBody>
      </p:sp>
      <p:sp>
        <p:nvSpPr>
          <p:cNvPr id="904" name="Text Placeholder 10">
            <a:extLst>
              <a:ext uri="{FF2B5EF4-FFF2-40B4-BE49-F238E27FC236}">
                <a16:creationId xmlns:a16="http://schemas.microsoft.com/office/drawing/2014/main" id="{50EB25AF-D559-F69D-8460-26113D7AFA56}"/>
              </a:ext>
            </a:extLst>
          </p:cNvPr>
          <p:cNvSpPr>
            <a:spLocks noGrp="1"/>
          </p:cNvSpPr>
          <p:nvPr>
            <p:custDataLst>
              <p:tags r:id="rId144"/>
            </p:custDataLst>
          </p:nvPr>
        </p:nvSpPr>
        <p:spPr bwMode="auto">
          <a:xfrm>
            <a:off x="4708525" y="2838450"/>
            <a:ext cx="14176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37DFE2DE-EFF6-45E9-AABA-9E0F42D1AAA7}" type="datetime'D''i''stri''buted,'''' L''o''w''er'' ''B''''o''und'''''''''">
              <a:rPr lang="en-US" altLang="en-US" sz="1000" smtClean="0"/>
              <a:pPr/>
              <a:t>Distributed, Lower Bound</a:t>
            </a:fld>
            <a:endParaRPr lang="en-US" sz="1000"/>
          </a:p>
        </p:txBody>
      </p:sp>
      <p:sp>
        <p:nvSpPr>
          <p:cNvPr id="122" name="TextBox 121">
            <a:extLst>
              <a:ext uri="{FF2B5EF4-FFF2-40B4-BE49-F238E27FC236}">
                <a16:creationId xmlns:a16="http://schemas.microsoft.com/office/drawing/2014/main" id="{AAB019EC-F780-D8D8-F6BF-780E57B2F5B2}"/>
              </a:ext>
            </a:extLst>
          </p:cNvPr>
          <p:cNvSpPr txBox="1"/>
          <p:nvPr/>
        </p:nvSpPr>
        <p:spPr bwMode="gray">
          <a:xfrm>
            <a:off x="6720864" y="1427108"/>
            <a:ext cx="5140936" cy="707886"/>
          </a:xfrm>
          <a:prstGeom prst="rect">
            <a:avLst/>
          </a:prstGeom>
          <a:noFill/>
        </p:spPr>
        <p:txBody>
          <a:bodyPr wrap="square" lIns="137160" tIns="137160" rIns="274320" bIns="137160" rtlCol="0">
            <a:spAutoFit/>
          </a:bodyPr>
          <a:lstStyle/>
          <a:p>
            <a:pPr marL="0" indent="0" algn="l">
              <a:spcBef>
                <a:spcPts val="600"/>
              </a:spcBef>
              <a:spcAft>
                <a:spcPts val="600"/>
              </a:spcAft>
              <a:buNone/>
            </a:pPr>
            <a:r>
              <a:rPr lang="en-US" sz="1400" b="1" noProof="0" dirty="0"/>
              <a:t>Despite the FIT phase-out, solar PV capacity has grown with &gt;</a:t>
            </a:r>
            <a:r>
              <a:rPr lang="en-US" sz="1400" b="1" dirty="0"/>
              <a:t>40</a:t>
            </a:r>
            <a:r>
              <a:rPr lang="en-US" sz="1400" b="1" noProof="0" dirty="0"/>
              <a:t>% CAGR over past decade</a:t>
            </a:r>
          </a:p>
        </p:txBody>
      </p:sp>
      <p:cxnSp>
        <p:nvCxnSpPr>
          <p:cNvPr id="224" name="btfpColumnHeaderBoxLine984923">
            <a:extLst>
              <a:ext uri="{FF2B5EF4-FFF2-40B4-BE49-F238E27FC236}">
                <a16:creationId xmlns:a16="http://schemas.microsoft.com/office/drawing/2014/main" id="{7B837BEE-2031-DC37-D17E-FE13205870CB}"/>
              </a:ext>
            </a:extLst>
          </p:cNvPr>
          <p:cNvCxnSpPr>
            <a:cxnSpLocks/>
          </p:cNvCxnSpPr>
          <p:nvPr/>
        </p:nvCxnSpPr>
        <p:spPr bwMode="gray">
          <a:xfrm>
            <a:off x="6758083" y="2020888"/>
            <a:ext cx="5120640"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105" name="Speech Bubble: Rectangle 1104">
            <a:extLst>
              <a:ext uri="{FF2B5EF4-FFF2-40B4-BE49-F238E27FC236}">
                <a16:creationId xmlns:a16="http://schemas.microsoft.com/office/drawing/2014/main" id="{2FE051A6-DB5C-7D22-EC22-E96D6ED023DE}"/>
              </a:ext>
            </a:extLst>
          </p:cNvPr>
          <p:cNvSpPr/>
          <p:nvPr/>
        </p:nvSpPr>
        <p:spPr bwMode="gray">
          <a:xfrm>
            <a:off x="4817534" y="4019551"/>
            <a:ext cx="1295399" cy="1219198"/>
          </a:xfrm>
          <a:prstGeom prst="wedgeRectCallout">
            <a:avLst>
              <a:gd name="adj1" fmla="val -60315"/>
              <a:gd name="adj2" fmla="val 21778"/>
            </a:avLst>
          </a:prstGeom>
          <a:solidFill>
            <a:schemeClr val="accent2">
              <a:lumMod val="10000"/>
              <a:lumOff val="90000"/>
            </a:schemeClr>
          </a:solidFill>
          <a:ln w="9525">
            <a:solidFill>
              <a:schemeClr val="accent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buNone/>
            </a:pPr>
            <a:r>
              <a:rPr lang="en-US" sz="1000" b="1" dirty="0">
                <a:solidFill>
                  <a:schemeClr val="tx1"/>
                </a:solidFill>
              </a:rPr>
              <a:t>2021 – ’25 H1:</a:t>
            </a:r>
          </a:p>
          <a:p>
            <a:pPr marL="0" indent="0">
              <a:buNone/>
            </a:pPr>
            <a:r>
              <a:rPr lang="en-US" sz="1000" dirty="0">
                <a:solidFill>
                  <a:schemeClr val="tx1"/>
                </a:solidFill>
              </a:rPr>
              <a:t>New projects sell energy at local benchmark coal-power price or market price. </a:t>
            </a:r>
            <a:r>
              <a:rPr lang="en-US" sz="1000" b="1" dirty="0">
                <a:solidFill>
                  <a:schemeClr val="tx1"/>
                </a:solidFill>
              </a:rPr>
              <a:t>End of fixed FIT.</a:t>
            </a:r>
          </a:p>
        </p:txBody>
      </p:sp>
      <p:sp>
        <p:nvSpPr>
          <p:cNvPr id="115" name="Footer Placeholder 2">
            <a:extLst>
              <a:ext uri="{FF2B5EF4-FFF2-40B4-BE49-F238E27FC236}">
                <a16:creationId xmlns:a16="http://schemas.microsoft.com/office/drawing/2014/main" id="{38DE50E8-836D-4397-8B31-06ABBF6BFBED}"/>
              </a:ext>
            </a:extLst>
          </p:cNvPr>
          <p:cNvSpPr txBox="1">
            <a:spLocks/>
          </p:cNvSpPr>
          <p:nvPr/>
        </p:nvSpPr>
        <p:spPr>
          <a:xfrm>
            <a:off x="329184" y="6272784"/>
            <a:ext cx="11532616" cy="274320"/>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spcBef>
                <a:spcPts val="0"/>
              </a:spcBef>
              <a:buNone/>
            </a:pPr>
            <a:endParaRPr lang="en-US" sz="800" dirty="0">
              <a:solidFill>
                <a:srgbClr val="000000"/>
              </a:solidFill>
            </a:endParaRPr>
          </a:p>
          <a:p>
            <a:pPr indent="0">
              <a:spcBef>
                <a:spcPts val="0"/>
              </a:spcBef>
              <a:buNone/>
            </a:pPr>
            <a:endParaRPr lang="en-US" sz="800" dirty="0">
              <a:solidFill>
                <a:srgbClr val="000000"/>
              </a:solidFill>
            </a:endParaRPr>
          </a:p>
          <a:p>
            <a:pPr indent="0">
              <a:spcBef>
                <a:spcPts val="0"/>
              </a:spcBef>
              <a:buNone/>
            </a:pPr>
            <a:r>
              <a:rPr lang="en-US" sz="800" dirty="0">
                <a:solidFill>
                  <a:srgbClr val="000000"/>
                </a:solidFill>
              </a:rPr>
              <a:t>Sources: </a:t>
            </a:r>
            <a:r>
              <a:rPr lang="en-US" sz="800" dirty="0">
                <a:hlinkClick r:id="rId151"/>
              </a:rPr>
              <a:t>IRENA</a:t>
            </a:r>
            <a:r>
              <a:rPr lang="en-US" sz="800" dirty="0">
                <a:solidFill>
                  <a:srgbClr val="000000"/>
                </a:solidFill>
              </a:rPr>
              <a:t> (2024), </a:t>
            </a:r>
            <a:r>
              <a:rPr lang="en-US" sz="800" dirty="0">
                <a:hlinkClick r:id="rId152"/>
              </a:rPr>
              <a:t>Energy </a:t>
            </a:r>
            <a:r>
              <a:rPr lang="en-US" sz="800" dirty="0" err="1">
                <a:hlinkClick r:id="rId152"/>
              </a:rPr>
              <a:t>Brainpool</a:t>
            </a:r>
            <a:r>
              <a:rPr lang="en-US" sz="800" dirty="0">
                <a:solidFill>
                  <a:schemeClr val="tx1"/>
                </a:solidFill>
              </a:rPr>
              <a:t> (2017), </a:t>
            </a:r>
            <a:r>
              <a:rPr lang="en-US" sz="800" dirty="0">
                <a:hlinkClick r:id="rId153"/>
              </a:rPr>
              <a:t>IEA-PVPS</a:t>
            </a:r>
            <a:r>
              <a:rPr lang="en-US" sz="800" dirty="0">
                <a:solidFill>
                  <a:schemeClr val="tx1"/>
                </a:solidFill>
              </a:rPr>
              <a:t> (2024).</a:t>
            </a:r>
          </a:p>
          <a:p>
            <a:pPr indent="0">
              <a:spcBef>
                <a:spcPts val="0"/>
              </a:spcBef>
              <a:buNone/>
            </a:pPr>
            <a:r>
              <a:rPr lang="en-US" sz="800" dirty="0">
                <a:solidFill>
                  <a:srgbClr val="000000"/>
                </a:solidFill>
              </a:rPr>
              <a:t>Credit: Brenda Rain, Nicolas Herrera </a:t>
            </a:r>
            <a:r>
              <a:rPr lang="en-US" sz="800" dirty="0" err="1">
                <a:solidFill>
                  <a:srgbClr val="000000"/>
                </a:solidFill>
              </a:rPr>
              <a:t>Isaza</a:t>
            </a:r>
            <a:r>
              <a:rPr lang="en-US" sz="800" dirty="0">
                <a:solidFill>
                  <a:srgbClr val="000000"/>
                </a:solidFill>
              </a:rPr>
              <a:t>, Isabel </a:t>
            </a:r>
            <a:r>
              <a:rPr lang="en-US" sz="800" dirty="0" err="1">
                <a:solidFill>
                  <a:srgbClr val="000000"/>
                </a:solidFill>
              </a:rPr>
              <a:t>Hoyos</a:t>
            </a:r>
            <a:r>
              <a:rPr lang="en-US" sz="800" dirty="0">
                <a:solidFill>
                  <a:srgbClr val="000000"/>
                </a:solidFill>
              </a:rPr>
              <a:t>, Hyae Ryung Kim, and</a:t>
            </a:r>
            <a:r>
              <a:rPr lang="en-US" sz="800" dirty="0"/>
              <a:t> </a:t>
            </a:r>
            <a:r>
              <a:rPr lang="en-US" sz="800" dirty="0">
                <a:solidFill>
                  <a:srgbClr val="46647B"/>
                </a:solidFill>
                <a:hlinkClick r:id="rId154">
                  <a:extLst>
                    <a:ext uri="{A12FA001-AC4F-418D-AE19-62706E023703}">
                      <ahyp:hlinkClr xmlns:ahyp="http://schemas.microsoft.com/office/drawing/2018/hyperlinkcolor" val="tx"/>
                    </a:ext>
                  </a:extLst>
                </a:hlinkClick>
              </a:rPr>
              <a:t>Gernot Wagner</a:t>
            </a:r>
            <a:r>
              <a:rPr lang="en-US" sz="800" dirty="0">
                <a:solidFill>
                  <a:srgbClr val="000000"/>
                </a:solidFill>
              </a:rPr>
              <a:t>. </a:t>
            </a:r>
            <a:r>
              <a:rPr lang="en-US" sz="800" dirty="0">
                <a:solidFill>
                  <a:srgbClr val="000000"/>
                </a:solidFill>
                <a:hlinkClick r:id="rId155"/>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000000"/>
                </a:solidFill>
                <a:hlinkClick r:id="rId156"/>
              </a:rPr>
              <a:t>Scaling Solar</a:t>
            </a:r>
            <a:r>
              <a:rPr lang="en-US" sz="800" dirty="0">
                <a:solidFill>
                  <a:srgbClr val="000000"/>
                </a:solidFill>
              </a:rPr>
              <a:t>” (14 August 2025).</a:t>
            </a:r>
          </a:p>
          <a:p>
            <a:pPr indent="0">
              <a:spcBef>
                <a:spcPts val="0"/>
              </a:spcBef>
              <a:buNone/>
            </a:pPr>
            <a:endParaRPr lang="en-US" sz="800" dirty="0">
              <a:solidFill>
                <a:srgbClr val="000000"/>
              </a:solidFill>
            </a:endParaRPr>
          </a:p>
        </p:txBody>
      </p:sp>
      <p:sp>
        <p:nvSpPr>
          <p:cNvPr id="169" name="TextBox 168">
            <a:extLst>
              <a:ext uri="{FF2B5EF4-FFF2-40B4-BE49-F238E27FC236}">
                <a16:creationId xmlns:a16="http://schemas.microsoft.com/office/drawing/2014/main" id="{1F0EF1DB-F441-82B5-346E-8886A2943294}"/>
              </a:ext>
            </a:extLst>
          </p:cNvPr>
          <p:cNvSpPr txBox="1"/>
          <p:nvPr/>
        </p:nvSpPr>
        <p:spPr bwMode="gray">
          <a:xfrm>
            <a:off x="0" y="-9665"/>
            <a:ext cx="2560320" cy="318924"/>
          </a:xfrm>
          <a:prstGeom prst="rect">
            <a:avLst/>
          </a:prstGeom>
          <a:solidFill>
            <a:schemeClr val="bg2">
              <a:lumMod val="60000"/>
              <a:lumOff val="40000"/>
            </a:schemeClr>
          </a:solid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China</a:t>
            </a:r>
          </a:p>
        </p:txBody>
      </p:sp>
    </p:spTree>
    <p:extLst>
      <p:ext uri="{BB962C8B-B14F-4D97-AF65-F5344CB8AC3E}">
        <p14:creationId xmlns:p14="http://schemas.microsoft.com/office/powerpoint/2010/main" val="24547340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think-cell data - do not delete" hidden="1"/>
          <p:cNvGraphicFramePr>
            <a:graphicFrameLocks noChangeAspect="1"/>
          </p:cNvGraphicFramePr>
          <p:nvPr>
            <p:custDataLst>
              <p:tags r:id="rId1"/>
            </p:custDataLst>
            <p:extLst>
              <p:ext uri="{D42A27DB-BD31-4B8C-83A1-F6EECF244321}">
                <p14:modId xmlns:p14="http://schemas.microsoft.com/office/powerpoint/2010/main" val="256212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4" imgW="426" imgH="428" progId="TCLayout.ActiveDocument.1">
                  <p:embed/>
                </p:oleObj>
              </mc:Choice>
              <mc:Fallback>
                <p:oleObj name="think-cell Slide" r:id="rId94" imgW="426" imgH="428" progId="TCLayout.ActiveDocument.1">
                  <p:embed/>
                  <p:pic>
                    <p:nvPicPr>
                      <p:cNvPr id="39" name="think-cell data - do not delete" hidden="1"/>
                      <p:cNvPicPr/>
                      <p:nvPr/>
                    </p:nvPicPr>
                    <p:blipFill>
                      <a:blip r:embed="rId9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noAutofit/>
          </a:bodyPr>
          <a:lstStyle/>
          <a:p>
            <a:r>
              <a:rPr lang="en-US" dirty="0"/>
              <a:t>Ambitious German FIT introduced in 2004, phased out starting 2005; renewables capacity &gt;9x in two decades since</a:t>
            </a:r>
          </a:p>
        </p:txBody>
      </p:sp>
      <p:sp>
        <p:nvSpPr>
          <p:cNvPr id="3" name="Footer Placeholder 2"/>
          <p:cNvSpPr>
            <a:spLocks noGrp="1"/>
          </p:cNvSpPr>
          <p:nvPr>
            <p:ph type="ftr" sz="quarter" idx="4294967295"/>
          </p:nvPr>
        </p:nvSpPr>
        <p:spPr>
          <a:xfrm>
            <a:off x="329184" y="6272213"/>
            <a:ext cx="11533188" cy="274637"/>
          </a:xfrm>
          <a:prstGeom prst="rect">
            <a:avLst/>
          </a:prstGeom>
        </p:spPr>
        <p:txBody>
          <a:bodyPr lIns="0" tIns="0" rIns="0" bIns="0"/>
          <a:lstStyle/>
          <a:p>
            <a:pPr marL="0" indent="0">
              <a:spcBef>
                <a:spcPts val="0"/>
              </a:spcBef>
              <a:buNone/>
            </a:pPr>
            <a:endParaRPr lang="en-US" sz="800" dirty="0">
              <a:solidFill>
                <a:srgbClr val="000000"/>
              </a:solidFill>
            </a:endParaRPr>
          </a:p>
          <a:p>
            <a:pPr marL="0" indent="0">
              <a:spcBef>
                <a:spcPts val="0"/>
              </a:spcBef>
              <a:buNone/>
            </a:pPr>
            <a:endParaRPr lang="en-US" sz="800" dirty="0">
              <a:solidFill>
                <a:srgbClr val="000000"/>
              </a:solidFill>
            </a:endParaRPr>
          </a:p>
          <a:p>
            <a:pPr marL="0" indent="0">
              <a:spcBef>
                <a:spcPts val="0"/>
              </a:spcBef>
              <a:buNone/>
            </a:pPr>
            <a:r>
              <a:rPr lang="en-US" sz="800" dirty="0">
                <a:solidFill>
                  <a:srgbClr val="000000"/>
                </a:solidFill>
              </a:rPr>
              <a:t>Sources: </a:t>
            </a:r>
            <a:r>
              <a:rPr lang="en-US" sz="800" dirty="0">
                <a:hlinkClick r:id="rId96"/>
              </a:rPr>
              <a:t>Deutsche Bank Group</a:t>
            </a:r>
            <a:r>
              <a:rPr lang="en-US" sz="800" dirty="0">
                <a:solidFill>
                  <a:schemeClr val="tx1"/>
                </a:solidFill>
              </a:rPr>
              <a:t> (2011), </a:t>
            </a:r>
            <a:r>
              <a:rPr lang="en-US" sz="800" dirty="0">
                <a:hlinkClick r:id="rId97"/>
              </a:rPr>
              <a:t>IRENA</a:t>
            </a:r>
            <a:r>
              <a:rPr lang="en-US" sz="800" dirty="0"/>
              <a:t>, </a:t>
            </a:r>
            <a:r>
              <a:rPr lang="en-US" sz="800" dirty="0">
                <a:solidFill>
                  <a:schemeClr val="tx1"/>
                </a:solidFill>
              </a:rPr>
              <a:t>(2025)</a:t>
            </a:r>
          </a:p>
          <a:p>
            <a:pPr marL="0" indent="0">
              <a:spcBef>
                <a:spcPts val="0"/>
              </a:spcBef>
              <a:buNone/>
            </a:pPr>
            <a:r>
              <a:rPr lang="en-US" sz="800" dirty="0">
                <a:solidFill>
                  <a:srgbClr val="000000"/>
                </a:solidFill>
              </a:rPr>
              <a:t>Credit: Brenda Rain, Nicolas Herrera </a:t>
            </a:r>
            <a:r>
              <a:rPr lang="en-US" sz="800" dirty="0" err="1">
                <a:solidFill>
                  <a:srgbClr val="000000"/>
                </a:solidFill>
              </a:rPr>
              <a:t>Isaza</a:t>
            </a:r>
            <a:r>
              <a:rPr lang="en-US" sz="800" dirty="0">
                <a:solidFill>
                  <a:srgbClr val="000000"/>
                </a:solidFill>
              </a:rPr>
              <a:t>, Isabel </a:t>
            </a:r>
            <a:r>
              <a:rPr lang="en-US" sz="800" dirty="0" err="1">
                <a:solidFill>
                  <a:srgbClr val="000000"/>
                </a:solidFill>
              </a:rPr>
              <a:t>Hoyos</a:t>
            </a:r>
            <a:r>
              <a:rPr lang="en-US" sz="800" dirty="0">
                <a:solidFill>
                  <a:srgbClr val="000000"/>
                </a:solidFill>
              </a:rPr>
              <a:t>, Hyae Ryung Kim, and</a:t>
            </a:r>
            <a:r>
              <a:rPr lang="en-US" sz="800" dirty="0"/>
              <a:t> </a:t>
            </a:r>
            <a:r>
              <a:rPr lang="en-US" sz="800" dirty="0">
                <a:solidFill>
                  <a:srgbClr val="46647B"/>
                </a:solidFill>
                <a:hlinkClick r:id="rId98">
                  <a:extLst>
                    <a:ext uri="{A12FA001-AC4F-418D-AE19-62706E023703}">
                      <ahyp:hlinkClr xmlns:ahyp="http://schemas.microsoft.com/office/drawing/2018/hyperlinkcolor" val="tx"/>
                    </a:ext>
                  </a:extLst>
                </a:hlinkClick>
              </a:rPr>
              <a:t>Gernot Wagner</a:t>
            </a:r>
            <a:r>
              <a:rPr lang="en-US" sz="800" dirty="0">
                <a:solidFill>
                  <a:srgbClr val="000000"/>
                </a:solidFill>
              </a:rPr>
              <a:t>. </a:t>
            </a:r>
            <a:r>
              <a:rPr lang="en-US" sz="800" dirty="0">
                <a:solidFill>
                  <a:srgbClr val="000000"/>
                </a:solidFill>
                <a:hlinkClick r:id="rId99"/>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000000"/>
                </a:solidFill>
                <a:hlinkClick r:id="rId100"/>
              </a:rPr>
              <a:t>Scaling Solar</a:t>
            </a:r>
            <a:r>
              <a:rPr lang="en-US" sz="800" dirty="0">
                <a:solidFill>
                  <a:srgbClr val="000000"/>
                </a:solidFill>
              </a:rPr>
              <a:t>” (14 August 2025).</a:t>
            </a:r>
          </a:p>
          <a:p>
            <a:pPr marL="0" indent="0">
              <a:spcBef>
                <a:spcPts val="0"/>
              </a:spcBef>
              <a:buNone/>
            </a:pPr>
            <a:endParaRPr lang="en-US" sz="800" dirty="0">
              <a:solidFill>
                <a:srgbClr val="000000"/>
              </a:solidFill>
            </a:endParaRPr>
          </a:p>
        </p:txBody>
      </p:sp>
      <p:graphicFrame>
        <p:nvGraphicFramePr>
          <p:cNvPr id="104" name="Chart 103"/>
          <p:cNvGraphicFramePr/>
          <p:nvPr>
            <p:custDataLst>
              <p:tags r:id="rId2"/>
            </p:custDataLst>
            <p:extLst>
              <p:ext uri="{D42A27DB-BD31-4B8C-83A1-F6EECF244321}">
                <p14:modId xmlns:p14="http://schemas.microsoft.com/office/powerpoint/2010/main" val="3906521457"/>
              </p:ext>
            </p:extLst>
          </p:nvPr>
        </p:nvGraphicFramePr>
        <p:xfrm>
          <a:off x="271463" y="2327275"/>
          <a:ext cx="5105400" cy="3697288"/>
        </p:xfrm>
        <a:graphic>
          <a:graphicData uri="http://schemas.openxmlformats.org/drawingml/2006/chart">
            <c:chart xmlns:c="http://schemas.openxmlformats.org/drawingml/2006/chart" xmlns:r="http://schemas.openxmlformats.org/officeDocument/2006/relationships" r:id="rId101"/>
          </a:graphicData>
        </a:graphic>
      </p:graphicFrame>
      <p:cxnSp>
        <p:nvCxnSpPr>
          <p:cNvPr id="5" name="Straight Connector 4">
            <a:extLst>
              <a:ext uri="{FF2B5EF4-FFF2-40B4-BE49-F238E27FC236}">
                <a16:creationId xmlns:a16="http://schemas.microsoft.com/office/drawing/2014/main" id="{CC5DAB5A-5E64-A777-2CC4-EACFB70DA094}"/>
              </a:ext>
            </a:extLst>
          </p:cNvPr>
          <p:cNvCxnSpPr/>
          <p:nvPr>
            <p:custDataLst>
              <p:tags r:id="rId3"/>
            </p:custDataLst>
          </p:nvPr>
        </p:nvCxnSpPr>
        <p:spPr bwMode="auto">
          <a:xfrm flipV="1">
            <a:off x="1639888" y="3382963"/>
            <a:ext cx="0" cy="76200"/>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D5F8AA19-B04B-89C2-42E4-A82397CA7BF1}"/>
              </a:ext>
            </a:extLst>
          </p:cNvPr>
          <p:cNvCxnSpPr/>
          <p:nvPr>
            <p:custDataLst>
              <p:tags r:id="rId4"/>
            </p:custDataLst>
          </p:nvPr>
        </p:nvCxnSpPr>
        <p:spPr bwMode="auto">
          <a:xfrm>
            <a:off x="1639888" y="3382963"/>
            <a:ext cx="892175" cy="0"/>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C655E331-2AB9-C4F0-65FE-46DB27F13FF8}"/>
              </a:ext>
            </a:extLst>
          </p:cNvPr>
          <p:cNvCxnSpPr/>
          <p:nvPr>
            <p:custDataLst>
              <p:tags r:id="rId5"/>
            </p:custDataLst>
          </p:nvPr>
        </p:nvCxnSpPr>
        <p:spPr bwMode="auto">
          <a:xfrm>
            <a:off x="2532063" y="3382963"/>
            <a:ext cx="0" cy="176213"/>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5127A890-7280-731A-A9CA-44848A52EA29}"/>
              </a:ext>
            </a:extLst>
          </p:cNvPr>
          <p:cNvCxnSpPr/>
          <p:nvPr>
            <p:custDataLst>
              <p:tags r:id="rId6"/>
            </p:custDataLst>
          </p:nvPr>
        </p:nvCxnSpPr>
        <p:spPr bwMode="auto">
          <a:xfrm flipV="1">
            <a:off x="1639888" y="4181475"/>
            <a:ext cx="0" cy="76200"/>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4F94D91B-232D-7C0C-4E93-88C24C5FE6C7}"/>
              </a:ext>
            </a:extLst>
          </p:cNvPr>
          <p:cNvCxnSpPr/>
          <p:nvPr>
            <p:custDataLst>
              <p:tags r:id="rId7"/>
            </p:custDataLst>
          </p:nvPr>
        </p:nvCxnSpPr>
        <p:spPr bwMode="auto">
          <a:xfrm>
            <a:off x="1639888" y="4181475"/>
            <a:ext cx="892175" cy="0"/>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56A6D436-A74D-0571-0439-BBF5401E8CD4}"/>
              </a:ext>
            </a:extLst>
          </p:cNvPr>
          <p:cNvCxnSpPr/>
          <p:nvPr>
            <p:custDataLst>
              <p:tags r:id="rId8"/>
            </p:custDataLst>
          </p:nvPr>
        </p:nvCxnSpPr>
        <p:spPr bwMode="auto">
          <a:xfrm>
            <a:off x="2532063" y="4181476"/>
            <a:ext cx="0" cy="225425"/>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B1088DBA-6674-636B-05E6-A13F1F55D245}"/>
              </a:ext>
            </a:extLst>
          </p:cNvPr>
          <p:cNvCxnSpPr/>
          <p:nvPr>
            <p:custDataLst>
              <p:tags r:id="rId9"/>
            </p:custDataLst>
          </p:nvPr>
        </p:nvCxnSpPr>
        <p:spPr bwMode="auto">
          <a:xfrm flipV="1">
            <a:off x="3424238" y="3482975"/>
            <a:ext cx="0" cy="76200"/>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07850D98-03D3-67BD-9B70-7C8C38AA8906}"/>
              </a:ext>
            </a:extLst>
          </p:cNvPr>
          <p:cNvCxnSpPr/>
          <p:nvPr>
            <p:custDataLst>
              <p:tags r:id="rId10"/>
            </p:custDataLst>
          </p:nvPr>
        </p:nvCxnSpPr>
        <p:spPr bwMode="auto">
          <a:xfrm>
            <a:off x="3424238" y="3482975"/>
            <a:ext cx="892175" cy="0"/>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47D4426C-30EA-DCCA-537E-E31A00628936}"/>
              </a:ext>
            </a:extLst>
          </p:cNvPr>
          <p:cNvCxnSpPr/>
          <p:nvPr>
            <p:custDataLst>
              <p:tags r:id="rId11"/>
            </p:custDataLst>
          </p:nvPr>
        </p:nvCxnSpPr>
        <p:spPr bwMode="auto">
          <a:xfrm>
            <a:off x="4316413" y="3482975"/>
            <a:ext cx="0" cy="274638"/>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311D80-8595-9A7A-38F4-02D0DE50B1C9}"/>
              </a:ext>
            </a:extLst>
          </p:cNvPr>
          <p:cNvCxnSpPr/>
          <p:nvPr>
            <p:custDataLst>
              <p:tags r:id="rId12"/>
            </p:custDataLst>
          </p:nvPr>
        </p:nvCxnSpPr>
        <p:spPr bwMode="auto">
          <a:xfrm flipV="1">
            <a:off x="3424238" y="4330700"/>
            <a:ext cx="0" cy="76200"/>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D9BE1869-A444-CE0B-CC3A-1C167596C5B5}"/>
              </a:ext>
            </a:extLst>
          </p:cNvPr>
          <p:cNvCxnSpPr/>
          <p:nvPr>
            <p:custDataLst>
              <p:tags r:id="rId13"/>
            </p:custDataLst>
          </p:nvPr>
        </p:nvCxnSpPr>
        <p:spPr bwMode="auto">
          <a:xfrm>
            <a:off x="3424238" y="4330700"/>
            <a:ext cx="892175" cy="0"/>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179093BE-3A63-5721-A2CA-AFC56FA67E91}"/>
              </a:ext>
            </a:extLst>
          </p:cNvPr>
          <p:cNvCxnSpPr/>
          <p:nvPr>
            <p:custDataLst>
              <p:tags r:id="rId14"/>
            </p:custDataLst>
          </p:nvPr>
        </p:nvCxnSpPr>
        <p:spPr bwMode="auto">
          <a:xfrm>
            <a:off x="4316413" y="4330700"/>
            <a:ext cx="0" cy="176213"/>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17" name="Text Placeholder 10">
            <a:extLst>
              <a:ext uri="{FF2B5EF4-FFF2-40B4-BE49-F238E27FC236}">
                <a16:creationId xmlns:a16="http://schemas.microsoft.com/office/drawing/2014/main" id="{115DFB91-512B-3844-A114-92FBEDCA92F2}"/>
              </a:ext>
            </a:extLst>
          </p:cNvPr>
          <p:cNvSpPr>
            <a:spLocks noGrp="1"/>
          </p:cNvSpPr>
          <p:nvPr>
            <p:custDataLst>
              <p:tags r:id="rId15"/>
            </p:custDataLst>
          </p:nvPr>
        </p:nvSpPr>
        <p:spPr bwMode="auto">
          <a:xfrm>
            <a:off x="374649" y="2192338"/>
            <a:ext cx="20399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sz="1200" dirty="0"/>
              <a:t>German FIT rates</a:t>
            </a:r>
            <a:r>
              <a:rPr lang="en-US" sz="1200" i="1" dirty="0"/>
              <a:t>, Euro / kWh</a:t>
            </a:r>
          </a:p>
        </p:txBody>
      </p:sp>
      <p:sp useBgFill="1">
        <p:nvSpPr>
          <p:cNvPr id="161" name="Text Placeholder 10">
            <a:extLst>
              <a:ext uri="{FF2B5EF4-FFF2-40B4-BE49-F238E27FC236}">
                <a16:creationId xmlns:a16="http://schemas.microsoft.com/office/drawing/2014/main" id="{115DFB91-512B-3844-A114-92FBEDCA92F2}"/>
              </a:ext>
            </a:extLst>
          </p:cNvPr>
          <p:cNvSpPr>
            <a:spLocks noGrp="1"/>
          </p:cNvSpPr>
          <p:nvPr>
            <p:custDataLst>
              <p:tags r:id="rId16"/>
            </p:custDataLst>
          </p:nvPr>
        </p:nvSpPr>
        <p:spPr bwMode="gray">
          <a:xfrm>
            <a:off x="779463" y="3497263"/>
            <a:ext cx="279400" cy="152400"/>
          </a:xfrm>
          <a:prstGeom prst="rect">
            <a:avLst/>
          </a:prstGeom>
          <a:ln>
            <a:noFill/>
          </a:ln>
          <a:effec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5F94B89-40F3-4420-8B24-BBF9DB356BFA}" type="datetime'0''''''''''''''''''.''''''''''''''''''''''''''6''2'''''''">
              <a:rPr lang="en-US" altLang="en-US" sz="1000" smtClean="0"/>
              <a:pPr marL="0" lvl="0" indent="0" algn="ctr">
                <a:spcBef>
                  <a:spcPct val="0"/>
                </a:spcBef>
                <a:spcAft>
                  <a:spcPct val="0"/>
                </a:spcAft>
                <a:buNone/>
              </a:pPr>
              <a:t>0.62</a:t>
            </a:fld>
            <a:endParaRPr lang="en-US" sz="1000" dirty="0"/>
          </a:p>
        </p:txBody>
      </p:sp>
      <p:sp>
        <p:nvSpPr>
          <p:cNvPr id="17" name="Text Placeholder 10">
            <a:extLst>
              <a:ext uri="{FF2B5EF4-FFF2-40B4-BE49-F238E27FC236}">
                <a16:creationId xmlns:a16="http://schemas.microsoft.com/office/drawing/2014/main" id="{3C687F04-8706-426F-80AC-8C96BD9C2BC6}"/>
              </a:ext>
            </a:extLst>
          </p:cNvPr>
          <p:cNvSpPr>
            <a:spLocks noGrp="1"/>
          </p:cNvSpPr>
          <p:nvPr>
            <p:custDataLst>
              <p:tags r:id="rId17"/>
            </p:custDataLst>
          </p:nvPr>
        </p:nvSpPr>
        <p:spPr bwMode="auto">
          <a:xfrm>
            <a:off x="479425" y="5884863"/>
            <a:ext cx="5381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52D7F57-3BD8-4C62-B190-BCCB1E08CCFF}" type="datetime'''2''0''''''''''''''''''04''-J''''''''a''''n'''''''''">
              <a:rPr lang="en-US" altLang="en-US" sz="1000" smtClean="0"/>
              <a:pPr marL="0" lvl="0" indent="0" algn="ctr">
                <a:spcBef>
                  <a:spcPct val="0"/>
                </a:spcBef>
                <a:spcAft>
                  <a:spcPct val="0"/>
                </a:spcAft>
                <a:buNone/>
              </a:pPr>
              <a:t>2004-Jan</a:t>
            </a:fld>
            <a:endParaRPr lang="en-US" sz="1000"/>
          </a:p>
        </p:txBody>
      </p:sp>
      <p:sp useBgFill="1">
        <p:nvSpPr>
          <p:cNvPr id="162" name="Text Placeholder 10">
            <a:extLst>
              <a:ext uri="{FF2B5EF4-FFF2-40B4-BE49-F238E27FC236}">
                <a16:creationId xmlns:a16="http://schemas.microsoft.com/office/drawing/2014/main" id="{115DFB91-512B-3844-A114-92FBEDCA92F2}"/>
              </a:ext>
            </a:extLst>
          </p:cNvPr>
          <p:cNvSpPr>
            <a:spLocks noGrp="1"/>
          </p:cNvSpPr>
          <p:nvPr>
            <p:custDataLst>
              <p:tags r:id="rId18"/>
            </p:custDataLst>
          </p:nvPr>
        </p:nvSpPr>
        <p:spPr bwMode="gray">
          <a:xfrm>
            <a:off x="1500188" y="3497263"/>
            <a:ext cx="279400" cy="152400"/>
          </a:xfrm>
          <a:prstGeom prst="rect">
            <a:avLst/>
          </a:prstGeom>
          <a:ln>
            <a:noFill/>
          </a:ln>
          <a:effec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50C64E8-C983-487A-A2BD-5B270BC2ABF1}" type="datetime'''0.''''''6''''''''''''2'''''">
              <a:rPr lang="en-US" altLang="en-US" sz="1000" smtClean="0"/>
              <a:pPr marL="0" lvl="0" indent="0" algn="ctr">
                <a:spcBef>
                  <a:spcPct val="0"/>
                </a:spcBef>
                <a:spcAft>
                  <a:spcPct val="0"/>
                </a:spcAft>
                <a:buNone/>
              </a:pPr>
              <a:t>0.62</a:t>
            </a:fld>
            <a:endParaRPr lang="en-US" sz="1000" dirty="0"/>
          </a:p>
        </p:txBody>
      </p:sp>
      <p:sp>
        <p:nvSpPr>
          <p:cNvPr id="18" name="Text Placeholder 10">
            <a:extLst>
              <a:ext uri="{FF2B5EF4-FFF2-40B4-BE49-F238E27FC236}">
                <a16:creationId xmlns:a16="http://schemas.microsoft.com/office/drawing/2014/main" id="{64F86C21-CBF3-8F40-F209-B6CCBDC2AC20}"/>
              </a:ext>
            </a:extLst>
          </p:cNvPr>
          <p:cNvSpPr>
            <a:spLocks noGrp="1"/>
          </p:cNvSpPr>
          <p:nvPr>
            <p:custDataLst>
              <p:tags r:id="rId19"/>
            </p:custDataLst>
          </p:nvPr>
        </p:nvSpPr>
        <p:spPr bwMode="auto">
          <a:xfrm>
            <a:off x="1360488" y="5884863"/>
            <a:ext cx="5603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6F6A267-890E-406C-A904-F92208226A6A}" type="datetime'''2''0''''0''''''''''''''''''''''4''''''''-''''D''''''''ec'''">
              <a:rPr lang="en-US" altLang="en-US" sz="1000" smtClean="0"/>
              <a:pPr marL="0" lvl="0" indent="0" algn="ctr">
                <a:spcBef>
                  <a:spcPct val="0"/>
                </a:spcBef>
                <a:spcAft>
                  <a:spcPct val="0"/>
                </a:spcAft>
                <a:buNone/>
              </a:pPr>
              <a:t>2004-Dec</a:t>
            </a:fld>
            <a:endParaRPr lang="en-US" sz="1000"/>
          </a:p>
        </p:txBody>
      </p:sp>
      <p:sp useBgFill="1">
        <p:nvSpPr>
          <p:cNvPr id="19" name="Text Placeholder 10">
            <a:extLst>
              <a:ext uri="{FF2B5EF4-FFF2-40B4-BE49-F238E27FC236}">
                <a16:creationId xmlns:a16="http://schemas.microsoft.com/office/drawing/2014/main" id="{115DFB91-512B-3844-A114-92FBEDCA92F2}"/>
              </a:ext>
            </a:extLst>
          </p:cNvPr>
          <p:cNvSpPr>
            <a:spLocks noGrp="1"/>
          </p:cNvSpPr>
          <p:nvPr>
            <p:custDataLst>
              <p:tags r:id="rId20"/>
            </p:custDataLst>
          </p:nvPr>
        </p:nvSpPr>
        <p:spPr bwMode="gray">
          <a:xfrm>
            <a:off x="2392363" y="4445000"/>
            <a:ext cx="279400" cy="152400"/>
          </a:xfrm>
          <a:prstGeom prst="rect">
            <a:avLst/>
          </a:prstGeom>
          <a:ln>
            <a:noFill/>
          </a:ln>
          <a:effec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DDDED0E-9CBF-4EC1-9478-BBBD4942BBB9}" type="datetime'''''''''''''0''.''''''4''''''''''''''''''''3'''''''''''''''''">
              <a:rPr lang="en-US" altLang="en-US" sz="1000" smtClean="0"/>
              <a:pPr marL="0" lvl="0" indent="0" algn="ctr">
                <a:spcBef>
                  <a:spcPct val="0"/>
                </a:spcBef>
                <a:spcAft>
                  <a:spcPct val="0"/>
                </a:spcAft>
                <a:buNone/>
              </a:pPr>
              <a:t>0.43</a:t>
            </a:fld>
            <a:endParaRPr lang="en-US" sz="1000"/>
          </a:p>
        </p:txBody>
      </p:sp>
      <p:sp>
        <p:nvSpPr>
          <p:cNvPr id="20" name="Text Placeholder 10">
            <a:extLst>
              <a:ext uri="{FF2B5EF4-FFF2-40B4-BE49-F238E27FC236}">
                <a16:creationId xmlns:a16="http://schemas.microsoft.com/office/drawing/2014/main" id="{E7FBBCA4-071A-7F71-AC23-47772006C7E0}"/>
              </a:ext>
            </a:extLst>
          </p:cNvPr>
          <p:cNvSpPr>
            <a:spLocks noGrp="1"/>
          </p:cNvSpPr>
          <p:nvPr>
            <p:custDataLst>
              <p:tags r:id="rId21"/>
            </p:custDataLst>
          </p:nvPr>
        </p:nvSpPr>
        <p:spPr bwMode="auto">
          <a:xfrm>
            <a:off x="2263775" y="5884863"/>
            <a:ext cx="5381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CC53EE2-91F8-4F2C-8C8E-D789FA2541B8}" type="datetime'''''''2''''''''''''0''''''''''''0''''5''''''''-''Jan'''''">
              <a:rPr lang="en-US" altLang="en-US" sz="1000" smtClean="0"/>
              <a:pPr marL="0" lvl="0" indent="0" algn="ctr">
                <a:spcBef>
                  <a:spcPct val="0"/>
                </a:spcBef>
                <a:spcAft>
                  <a:spcPct val="0"/>
                </a:spcAft>
                <a:buNone/>
              </a:pPr>
              <a:t>2005-Jan</a:t>
            </a:fld>
            <a:endParaRPr lang="en-US" sz="1000"/>
          </a:p>
        </p:txBody>
      </p:sp>
      <p:sp useBgFill="1">
        <p:nvSpPr>
          <p:cNvPr id="21" name="Text Placeholder 10">
            <a:extLst>
              <a:ext uri="{FF2B5EF4-FFF2-40B4-BE49-F238E27FC236}">
                <a16:creationId xmlns:a16="http://schemas.microsoft.com/office/drawing/2014/main" id="{115DFB91-512B-3844-A114-92FBEDCA92F2}"/>
              </a:ext>
            </a:extLst>
          </p:cNvPr>
          <p:cNvSpPr>
            <a:spLocks noGrp="1"/>
          </p:cNvSpPr>
          <p:nvPr>
            <p:custDataLst>
              <p:tags r:id="rId22"/>
            </p:custDataLst>
          </p:nvPr>
        </p:nvSpPr>
        <p:spPr bwMode="gray">
          <a:xfrm>
            <a:off x="3284538" y="4445000"/>
            <a:ext cx="279400" cy="152400"/>
          </a:xfrm>
          <a:prstGeom prst="rect">
            <a:avLst/>
          </a:prstGeom>
          <a:ln>
            <a:noFill/>
          </a:ln>
          <a:effec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DFCA5A8-D42E-4316-BEDD-2B30AFD44E31}" type="datetime'''0.4''''''''''''''''''''''''''''''''''''''''''''''''''''3'''">
              <a:rPr lang="en-US" altLang="en-US" sz="1000" smtClean="0"/>
              <a:pPr marL="0" lvl="0" indent="0" algn="ctr">
                <a:spcBef>
                  <a:spcPct val="0"/>
                </a:spcBef>
                <a:spcAft>
                  <a:spcPct val="0"/>
                </a:spcAft>
                <a:buNone/>
              </a:pPr>
              <a:t>0.43</a:t>
            </a:fld>
            <a:endParaRPr lang="en-US" sz="1000"/>
          </a:p>
        </p:txBody>
      </p:sp>
      <p:sp>
        <p:nvSpPr>
          <p:cNvPr id="22" name="Text Placeholder 10">
            <a:extLst>
              <a:ext uri="{FF2B5EF4-FFF2-40B4-BE49-F238E27FC236}">
                <a16:creationId xmlns:a16="http://schemas.microsoft.com/office/drawing/2014/main" id="{D8CD72DC-8C0C-DEBF-5462-D1B3088018F9}"/>
              </a:ext>
            </a:extLst>
          </p:cNvPr>
          <p:cNvSpPr>
            <a:spLocks noGrp="1"/>
          </p:cNvSpPr>
          <p:nvPr>
            <p:custDataLst>
              <p:tags r:id="rId23"/>
            </p:custDataLst>
          </p:nvPr>
        </p:nvSpPr>
        <p:spPr bwMode="auto">
          <a:xfrm>
            <a:off x="3144838" y="5884863"/>
            <a:ext cx="5603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DB5295F-4251-4F4E-9859-60489521A7EF}" type="datetime'''2''''''''''''0''0''''5-''''D''''''''''e''''''c'">
              <a:rPr lang="en-US" altLang="en-US" sz="1000" smtClean="0"/>
              <a:pPr marL="0" lvl="0" indent="0" algn="ctr">
                <a:spcBef>
                  <a:spcPct val="0"/>
                </a:spcBef>
                <a:spcAft>
                  <a:spcPct val="0"/>
                </a:spcAft>
                <a:buNone/>
              </a:pPr>
              <a:t>2005-Dec</a:t>
            </a:fld>
            <a:endParaRPr lang="en-US" sz="1000"/>
          </a:p>
        </p:txBody>
      </p:sp>
      <p:sp>
        <p:nvSpPr>
          <p:cNvPr id="25" name="Text Placeholder 10">
            <a:extLst>
              <a:ext uri="{FF2B5EF4-FFF2-40B4-BE49-F238E27FC236}">
                <a16:creationId xmlns:a16="http://schemas.microsoft.com/office/drawing/2014/main" id="{D49AE83B-4DBB-4CA6-DDAB-44FF423E4328}"/>
              </a:ext>
            </a:extLst>
          </p:cNvPr>
          <p:cNvSpPr>
            <a:spLocks noGrp="1"/>
          </p:cNvSpPr>
          <p:nvPr>
            <p:custDataLst>
              <p:tags r:id="rId24"/>
            </p:custDataLst>
          </p:nvPr>
        </p:nvSpPr>
        <p:spPr bwMode="auto">
          <a:xfrm>
            <a:off x="4048125" y="5884863"/>
            <a:ext cx="5381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6B34226-0F60-4A56-A63C-396719F6C222}" type="datetime'''''''''''''20''0''''''''''''''6''''''-''''Ja''''''n'">
              <a:rPr lang="en-US" altLang="en-US" sz="1000" smtClean="0"/>
              <a:pPr marL="0" lvl="0" indent="0" algn="ctr">
                <a:spcBef>
                  <a:spcPct val="0"/>
                </a:spcBef>
                <a:spcAft>
                  <a:spcPct val="0"/>
                </a:spcAft>
                <a:buNone/>
              </a:pPr>
              <a:t>2006-Jan</a:t>
            </a:fld>
            <a:endParaRPr lang="en-US" sz="1000"/>
          </a:p>
        </p:txBody>
      </p:sp>
      <p:sp>
        <p:nvSpPr>
          <p:cNvPr id="27" name="Text Placeholder 10">
            <a:extLst>
              <a:ext uri="{FF2B5EF4-FFF2-40B4-BE49-F238E27FC236}">
                <a16:creationId xmlns:a16="http://schemas.microsoft.com/office/drawing/2014/main" id="{B17D1B86-3D3D-B9C1-A02D-5B883CD7CB9F}"/>
              </a:ext>
            </a:extLst>
          </p:cNvPr>
          <p:cNvSpPr>
            <a:spLocks noGrp="1"/>
          </p:cNvSpPr>
          <p:nvPr>
            <p:custDataLst>
              <p:tags r:id="rId25"/>
            </p:custDataLst>
          </p:nvPr>
        </p:nvSpPr>
        <p:spPr bwMode="auto">
          <a:xfrm>
            <a:off x="4929188" y="5884863"/>
            <a:ext cx="5603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77B9DD7-B1D7-4017-AC63-D1AFC53A6317}" type="datetime'''''''''''''''20''''''''0''6-''D''e''''c'''''">
              <a:rPr lang="en-US" altLang="en-US" sz="1000" smtClean="0"/>
              <a:pPr marL="0" lvl="0" indent="0" algn="ctr">
                <a:spcBef>
                  <a:spcPct val="0"/>
                </a:spcBef>
                <a:spcAft>
                  <a:spcPct val="0"/>
                </a:spcAft>
                <a:buNone/>
              </a:pPr>
              <a:t>2006-Dec</a:t>
            </a:fld>
            <a:endParaRPr lang="en-US" sz="1000"/>
          </a:p>
        </p:txBody>
      </p:sp>
      <p:sp>
        <p:nvSpPr>
          <p:cNvPr id="30" name="Text Placeholder 10">
            <a:extLst>
              <a:ext uri="{FF2B5EF4-FFF2-40B4-BE49-F238E27FC236}">
                <a16:creationId xmlns:a16="http://schemas.microsoft.com/office/drawing/2014/main" id="{115DFB91-512B-3844-A114-92FBEDCA92F2}"/>
              </a:ext>
            </a:extLst>
          </p:cNvPr>
          <p:cNvSpPr>
            <a:spLocks noGrp="1"/>
          </p:cNvSpPr>
          <p:nvPr>
            <p:custDataLst>
              <p:tags r:id="rId26"/>
            </p:custDataLst>
          </p:nvPr>
        </p:nvSpPr>
        <p:spPr bwMode="auto">
          <a:xfrm>
            <a:off x="1852613" y="3275013"/>
            <a:ext cx="468313" cy="21590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680394E-1446-4418-82FE-1C58BBC3BFBC}" type="datetime'''-''''''''''3''''''''''''.''''''''''2%'''''''''''''''">
              <a:rPr lang="en-US" altLang="en-US" sz="1000" b="1" smtClean="0"/>
              <a:pPr marL="0" lvl="0" indent="0" algn="ctr">
                <a:spcBef>
                  <a:spcPct val="0"/>
                </a:spcBef>
                <a:spcAft>
                  <a:spcPct val="0"/>
                </a:spcAft>
                <a:buNone/>
              </a:pPr>
              <a:t>-3.2%</a:t>
            </a:fld>
            <a:endParaRPr lang="en-US" sz="1000" b="1"/>
          </a:p>
        </p:txBody>
      </p:sp>
      <p:sp>
        <p:nvSpPr>
          <p:cNvPr id="31" name="Text Placeholder 10">
            <a:extLst>
              <a:ext uri="{FF2B5EF4-FFF2-40B4-BE49-F238E27FC236}">
                <a16:creationId xmlns:a16="http://schemas.microsoft.com/office/drawing/2014/main" id="{115DFB91-512B-3844-A114-92FBEDCA92F2}"/>
              </a:ext>
            </a:extLst>
          </p:cNvPr>
          <p:cNvSpPr>
            <a:spLocks noGrp="1"/>
          </p:cNvSpPr>
          <p:nvPr>
            <p:custDataLst>
              <p:tags r:id="rId27"/>
            </p:custDataLst>
          </p:nvPr>
        </p:nvSpPr>
        <p:spPr bwMode="auto">
          <a:xfrm>
            <a:off x="1852613" y="4073525"/>
            <a:ext cx="468313" cy="21590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D5A07CF-1F0A-44B2-A550-CC1A533C2D8E}" type="datetime'''-''''''6.''5''''''''''''''''''%'''''">
              <a:rPr lang="en-US" altLang="en-US" sz="1000" b="1" smtClean="0"/>
              <a:pPr marL="0" lvl="0" indent="0" algn="ctr">
                <a:spcBef>
                  <a:spcPct val="0"/>
                </a:spcBef>
                <a:spcAft>
                  <a:spcPct val="0"/>
                </a:spcAft>
                <a:buNone/>
              </a:pPr>
              <a:t>-6.5%</a:t>
            </a:fld>
            <a:endParaRPr lang="en-US" sz="1000" b="1"/>
          </a:p>
        </p:txBody>
      </p:sp>
      <p:sp>
        <p:nvSpPr>
          <p:cNvPr id="32" name="Text Placeholder 10">
            <a:extLst>
              <a:ext uri="{FF2B5EF4-FFF2-40B4-BE49-F238E27FC236}">
                <a16:creationId xmlns:a16="http://schemas.microsoft.com/office/drawing/2014/main" id="{115DFB91-512B-3844-A114-92FBEDCA92F2}"/>
              </a:ext>
            </a:extLst>
          </p:cNvPr>
          <p:cNvSpPr>
            <a:spLocks noGrp="1"/>
          </p:cNvSpPr>
          <p:nvPr>
            <p:custDataLst>
              <p:tags r:id="rId28"/>
            </p:custDataLst>
          </p:nvPr>
        </p:nvSpPr>
        <p:spPr bwMode="auto">
          <a:xfrm>
            <a:off x="3636963" y="3375025"/>
            <a:ext cx="468313" cy="21590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874009F-3CB6-4C41-BD87-386E360B711A}" type="datetime'-''''''''6''''''''.''''''''''''''''''''''''''7''''''''''''''%'">
              <a:rPr lang="en-US" altLang="en-US" sz="1000" b="1" smtClean="0"/>
              <a:pPr marL="0" lvl="0" indent="0" algn="ctr">
                <a:spcBef>
                  <a:spcPct val="0"/>
                </a:spcBef>
                <a:spcAft>
                  <a:spcPct val="0"/>
                </a:spcAft>
                <a:buNone/>
              </a:pPr>
              <a:t>-6.7%</a:t>
            </a:fld>
            <a:endParaRPr lang="en-US" sz="1000" b="1"/>
          </a:p>
        </p:txBody>
      </p:sp>
      <p:sp>
        <p:nvSpPr>
          <p:cNvPr id="33" name="Text Placeholder 10">
            <a:extLst>
              <a:ext uri="{FF2B5EF4-FFF2-40B4-BE49-F238E27FC236}">
                <a16:creationId xmlns:a16="http://schemas.microsoft.com/office/drawing/2014/main" id="{115DFB91-512B-3844-A114-92FBEDCA92F2}"/>
              </a:ext>
            </a:extLst>
          </p:cNvPr>
          <p:cNvSpPr>
            <a:spLocks noGrp="1"/>
          </p:cNvSpPr>
          <p:nvPr>
            <p:custDataLst>
              <p:tags r:id="rId29"/>
            </p:custDataLst>
          </p:nvPr>
        </p:nvSpPr>
        <p:spPr bwMode="auto">
          <a:xfrm>
            <a:off x="3636963" y="4222750"/>
            <a:ext cx="468313" cy="21590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330FE71-FFBC-4548-97AC-0D2569223156}" type="datetime'''-''''''''''''''''''''''''''4''.''''''''''''''''''''7''%'">
              <a:rPr lang="en-US" altLang="en-US" sz="1000" b="1" smtClean="0"/>
              <a:pPr marL="0" lvl="0" indent="0" algn="ctr">
                <a:spcBef>
                  <a:spcPct val="0"/>
                </a:spcBef>
                <a:spcAft>
                  <a:spcPct val="0"/>
                </a:spcAft>
                <a:buNone/>
              </a:pPr>
              <a:t>-4.7%</a:t>
            </a:fld>
            <a:endParaRPr lang="en-US" sz="1000" b="1"/>
          </a:p>
        </p:txBody>
      </p:sp>
      <p:cxnSp>
        <p:nvCxnSpPr>
          <p:cNvPr id="34" name="btfpColumnHeaderBoxLine984923">
            <a:extLst>
              <a:ext uri="{FF2B5EF4-FFF2-40B4-BE49-F238E27FC236}">
                <a16:creationId xmlns:a16="http://schemas.microsoft.com/office/drawing/2014/main" id="{7F0E36A0-0E0B-5E5D-CC55-4B960BA03FBD}"/>
              </a:ext>
            </a:extLst>
          </p:cNvPr>
          <p:cNvCxnSpPr>
            <a:cxnSpLocks/>
          </p:cNvCxnSpPr>
          <p:nvPr/>
        </p:nvCxnSpPr>
        <p:spPr bwMode="gray">
          <a:xfrm>
            <a:off x="322834" y="2020888"/>
            <a:ext cx="5109591"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C45C18A-6E58-1DAC-EC22-A0760E09F56D}"/>
              </a:ext>
            </a:extLst>
          </p:cNvPr>
          <p:cNvSpPr txBox="1"/>
          <p:nvPr/>
        </p:nvSpPr>
        <p:spPr bwMode="gray">
          <a:xfrm>
            <a:off x="329184" y="1416009"/>
            <a:ext cx="5340049" cy="707886"/>
          </a:xfrm>
          <a:prstGeom prst="rect">
            <a:avLst/>
          </a:prstGeom>
          <a:noFill/>
        </p:spPr>
        <p:txBody>
          <a:bodyPr wrap="square" lIns="137160" tIns="137160" rIns="274320" bIns="137160" rtlCol="0">
            <a:spAutoFit/>
          </a:bodyPr>
          <a:lstStyle/>
          <a:p>
            <a:pPr marL="0" indent="0" algn="l">
              <a:spcBef>
                <a:spcPts val="600"/>
              </a:spcBef>
              <a:spcAft>
                <a:spcPts val="600"/>
              </a:spcAft>
              <a:buNone/>
            </a:pPr>
            <a:r>
              <a:rPr lang="en-US" sz="1400" b="1" noProof="0" dirty="0"/>
              <a:t>Germany increased its FIT to €0.62/kWh in 2004, with a planned phase-out of 3% to 7% annually from 2005</a:t>
            </a:r>
          </a:p>
        </p:txBody>
      </p:sp>
      <p:sp>
        <p:nvSpPr>
          <p:cNvPr id="40" name="TextBox 39">
            <a:extLst>
              <a:ext uri="{FF2B5EF4-FFF2-40B4-BE49-F238E27FC236}">
                <a16:creationId xmlns:a16="http://schemas.microsoft.com/office/drawing/2014/main" id="{952B1ED1-972B-509A-DDA2-CD3E93E1661D}"/>
              </a:ext>
            </a:extLst>
          </p:cNvPr>
          <p:cNvSpPr txBox="1"/>
          <p:nvPr/>
        </p:nvSpPr>
        <p:spPr bwMode="gray">
          <a:xfrm>
            <a:off x="5915298" y="1416009"/>
            <a:ext cx="5955846" cy="707886"/>
          </a:xfrm>
          <a:prstGeom prst="rect">
            <a:avLst/>
          </a:prstGeom>
          <a:noFill/>
        </p:spPr>
        <p:txBody>
          <a:bodyPr wrap="square" lIns="137160" tIns="137160" rIns="274320" bIns="137160" rtlCol="0">
            <a:spAutoFit/>
          </a:bodyPr>
          <a:lstStyle/>
          <a:p>
            <a:pPr marL="0" indent="0">
              <a:spcBef>
                <a:spcPts val="600"/>
              </a:spcBef>
              <a:spcAft>
                <a:spcPts val="600"/>
              </a:spcAft>
              <a:buNone/>
            </a:pPr>
            <a:r>
              <a:rPr lang="en-US" sz="1400" b="1" dirty="0"/>
              <a:t>Despite the FIT phase-out, solar PV and Wind capacity has grown with a ~12% CAGR since 2004</a:t>
            </a:r>
          </a:p>
        </p:txBody>
      </p:sp>
      <p:cxnSp>
        <p:nvCxnSpPr>
          <p:cNvPr id="50" name="Straight Connector 49"/>
          <p:cNvCxnSpPr/>
          <p:nvPr>
            <p:custDataLst>
              <p:tags r:id="rId30"/>
            </p:custDataLst>
          </p:nvPr>
        </p:nvCxnSpPr>
        <p:spPr bwMode="gray">
          <a:xfrm>
            <a:off x="6299201" y="4716463"/>
            <a:ext cx="5421313"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8" name="Straight Connector 37"/>
          <p:cNvCxnSpPr/>
          <p:nvPr>
            <p:custDataLst>
              <p:tags r:id="rId31"/>
            </p:custDataLst>
          </p:nvPr>
        </p:nvCxnSpPr>
        <p:spPr bwMode="gray">
          <a:xfrm>
            <a:off x="6299201" y="5438775"/>
            <a:ext cx="5421313"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2" name="Straight Connector 41"/>
          <p:cNvCxnSpPr/>
          <p:nvPr>
            <p:custDataLst>
              <p:tags r:id="rId32"/>
            </p:custDataLst>
          </p:nvPr>
        </p:nvCxnSpPr>
        <p:spPr bwMode="gray">
          <a:xfrm>
            <a:off x="6299201" y="5078413"/>
            <a:ext cx="5421313"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58" name="Straight Connector 57"/>
          <p:cNvCxnSpPr/>
          <p:nvPr>
            <p:custDataLst>
              <p:tags r:id="rId33"/>
            </p:custDataLst>
          </p:nvPr>
        </p:nvCxnSpPr>
        <p:spPr bwMode="gray">
          <a:xfrm>
            <a:off x="6299201" y="3635375"/>
            <a:ext cx="5421313"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52" name="Straight Connector 51"/>
          <p:cNvCxnSpPr/>
          <p:nvPr>
            <p:custDataLst>
              <p:tags r:id="rId34"/>
            </p:custDataLst>
          </p:nvPr>
        </p:nvCxnSpPr>
        <p:spPr bwMode="gray">
          <a:xfrm>
            <a:off x="6299201" y="4356100"/>
            <a:ext cx="5421313"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54" name="Straight Connector 53"/>
          <p:cNvCxnSpPr/>
          <p:nvPr>
            <p:custDataLst>
              <p:tags r:id="rId35"/>
            </p:custDataLst>
          </p:nvPr>
        </p:nvCxnSpPr>
        <p:spPr bwMode="gray">
          <a:xfrm>
            <a:off x="6299201" y="3995738"/>
            <a:ext cx="5421313"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0" name="Straight Connector 69"/>
          <p:cNvCxnSpPr/>
          <p:nvPr>
            <p:custDataLst>
              <p:tags r:id="rId36"/>
            </p:custDataLst>
          </p:nvPr>
        </p:nvCxnSpPr>
        <p:spPr bwMode="gray">
          <a:xfrm>
            <a:off x="6299201" y="3273425"/>
            <a:ext cx="5421313"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1" name="Straight Connector 70"/>
          <p:cNvCxnSpPr/>
          <p:nvPr>
            <p:custDataLst>
              <p:tags r:id="rId37"/>
            </p:custDataLst>
          </p:nvPr>
        </p:nvCxnSpPr>
        <p:spPr bwMode="gray">
          <a:xfrm>
            <a:off x="6299201" y="2913063"/>
            <a:ext cx="5421313"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2" name="Straight Connector 71"/>
          <p:cNvCxnSpPr/>
          <p:nvPr>
            <p:custDataLst>
              <p:tags r:id="rId38"/>
            </p:custDataLst>
          </p:nvPr>
        </p:nvCxnSpPr>
        <p:spPr bwMode="gray">
          <a:xfrm>
            <a:off x="6299201" y="2552700"/>
            <a:ext cx="5421313"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102" name="Chart 101"/>
          <p:cNvGraphicFramePr/>
          <p:nvPr>
            <p:custDataLst>
              <p:tags r:id="rId39"/>
            </p:custDataLst>
            <p:extLst>
              <p:ext uri="{D42A27DB-BD31-4B8C-83A1-F6EECF244321}">
                <p14:modId xmlns:p14="http://schemas.microsoft.com/office/powerpoint/2010/main" val="1110976434"/>
              </p:ext>
            </p:extLst>
          </p:nvPr>
        </p:nvGraphicFramePr>
        <p:xfrm>
          <a:off x="6216650" y="2470150"/>
          <a:ext cx="5586413" cy="3411538"/>
        </p:xfrm>
        <a:graphic>
          <a:graphicData uri="http://schemas.openxmlformats.org/drawingml/2006/chart">
            <c:chart xmlns:c="http://schemas.openxmlformats.org/drawingml/2006/chart" xmlns:r="http://schemas.openxmlformats.org/officeDocument/2006/relationships" r:id="rId102"/>
          </a:graphicData>
        </a:graphic>
      </p:graphicFrame>
      <p:sp>
        <p:nvSpPr>
          <p:cNvPr id="84" name="Text Placeholder 10">
            <a:extLst>
              <a:ext uri="{FF2B5EF4-FFF2-40B4-BE49-F238E27FC236}">
                <a16:creationId xmlns:a16="http://schemas.microsoft.com/office/drawing/2014/main" id="{115DFB91-512B-3844-A114-92FBEDCA92F2}"/>
              </a:ext>
            </a:extLst>
          </p:cNvPr>
          <p:cNvSpPr>
            <a:spLocks noGrp="1"/>
          </p:cNvSpPr>
          <p:nvPr>
            <p:custDataLst>
              <p:tags r:id="rId40"/>
            </p:custDataLst>
          </p:nvPr>
        </p:nvSpPr>
        <p:spPr bwMode="gray">
          <a:xfrm>
            <a:off x="6016625" y="5359400"/>
            <a:ext cx="149225"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DEC0693C-9556-41CD-8487-83BF5547D718}" type="datetime'''''''''''''''''''''''''''''''''''''''2''0'''''''''">
              <a:rPr lang="en-US" altLang="en-US" sz="1050" smtClean="0"/>
              <a:pPr marL="0" lvl="0" indent="0" algn="r">
                <a:spcBef>
                  <a:spcPct val="0"/>
                </a:spcBef>
                <a:spcAft>
                  <a:spcPct val="0"/>
                </a:spcAft>
                <a:buNone/>
              </a:pPr>
              <a:t>20</a:t>
            </a:fld>
            <a:endParaRPr lang="en-US" sz="1050" dirty="0"/>
          </a:p>
        </p:txBody>
      </p:sp>
      <p:sp>
        <p:nvSpPr>
          <p:cNvPr id="85" name="Text Placeholder 10">
            <a:extLst>
              <a:ext uri="{FF2B5EF4-FFF2-40B4-BE49-F238E27FC236}">
                <a16:creationId xmlns:a16="http://schemas.microsoft.com/office/drawing/2014/main" id="{115DFB91-512B-3844-A114-92FBEDCA92F2}"/>
              </a:ext>
            </a:extLst>
          </p:cNvPr>
          <p:cNvSpPr>
            <a:spLocks noGrp="1"/>
          </p:cNvSpPr>
          <p:nvPr>
            <p:custDataLst>
              <p:tags r:id="rId41"/>
            </p:custDataLst>
          </p:nvPr>
        </p:nvSpPr>
        <p:spPr bwMode="gray">
          <a:xfrm>
            <a:off x="6016625" y="4999038"/>
            <a:ext cx="149225"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AC3C5919-6BE3-4CE1-91AB-6B853EBBCE2E}" type="datetime'''''''''''''''''''''''''''''''''''4''''0'''''''''''''''''">
              <a:rPr lang="en-US" altLang="en-US" sz="1050" smtClean="0"/>
              <a:pPr marL="0" lvl="0" indent="0" algn="r">
                <a:spcBef>
                  <a:spcPct val="0"/>
                </a:spcBef>
                <a:spcAft>
                  <a:spcPct val="0"/>
                </a:spcAft>
                <a:buNone/>
              </a:pPr>
              <a:t>40</a:t>
            </a:fld>
            <a:endParaRPr lang="en-US" sz="1050" dirty="0"/>
          </a:p>
        </p:txBody>
      </p:sp>
      <p:sp>
        <p:nvSpPr>
          <p:cNvPr id="89" name="Text Placeholder 10">
            <a:extLst>
              <a:ext uri="{FF2B5EF4-FFF2-40B4-BE49-F238E27FC236}">
                <a16:creationId xmlns:a16="http://schemas.microsoft.com/office/drawing/2014/main" id="{115DFB91-512B-3844-A114-92FBEDCA92F2}"/>
              </a:ext>
            </a:extLst>
          </p:cNvPr>
          <p:cNvSpPr>
            <a:spLocks noGrp="1"/>
          </p:cNvSpPr>
          <p:nvPr>
            <p:custDataLst>
              <p:tags r:id="rId42"/>
            </p:custDataLst>
          </p:nvPr>
        </p:nvSpPr>
        <p:spPr bwMode="gray">
          <a:xfrm>
            <a:off x="6016625" y="4637088"/>
            <a:ext cx="149225"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7FC7EE83-9AD3-436D-889A-65A5971D430F}" type="datetime'''''''6''''''''0'''''''''''''''''''''''''''''''">
              <a:rPr lang="en-US" altLang="en-US" sz="1050" smtClean="0"/>
              <a:pPr marL="0" lvl="0" indent="0" algn="r">
                <a:spcBef>
                  <a:spcPct val="0"/>
                </a:spcBef>
                <a:spcAft>
                  <a:spcPct val="0"/>
                </a:spcAft>
                <a:buNone/>
              </a:pPr>
              <a:t>60</a:t>
            </a:fld>
            <a:endParaRPr lang="en-US" sz="1050" dirty="0"/>
          </a:p>
        </p:txBody>
      </p:sp>
      <p:sp>
        <p:nvSpPr>
          <p:cNvPr id="90" name="Text Placeholder 10">
            <a:extLst>
              <a:ext uri="{FF2B5EF4-FFF2-40B4-BE49-F238E27FC236}">
                <a16:creationId xmlns:a16="http://schemas.microsoft.com/office/drawing/2014/main" id="{115DFB91-512B-3844-A114-92FBEDCA92F2}"/>
              </a:ext>
            </a:extLst>
          </p:cNvPr>
          <p:cNvSpPr>
            <a:spLocks noGrp="1"/>
          </p:cNvSpPr>
          <p:nvPr>
            <p:custDataLst>
              <p:tags r:id="rId43"/>
            </p:custDataLst>
          </p:nvPr>
        </p:nvSpPr>
        <p:spPr bwMode="gray">
          <a:xfrm>
            <a:off x="6016625" y="4276725"/>
            <a:ext cx="149225"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493F80EB-B416-4E75-91DB-99F60392E5AD}" type="datetime'''''''''''''''''''''''''8''''''0'''''''''''''''''">
              <a:rPr lang="en-US" altLang="en-US" sz="1050" smtClean="0"/>
              <a:pPr marL="0" lvl="0" indent="0" algn="r">
                <a:spcBef>
                  <a:spcPct val="0"/>
                </a:spcBef>
                <a:spcAft>
                  <a:spcPct val="0"/>
                </a:spcAft>
                <a:buNone/>
              </a:pPr>
              <a:t>80</a:t>
            </a:fld>
            <a:endParaRPr lang="en-US" sz="1050" dirty="0"/>
          </a:p>
        </p:txBody>
      </p:sp>
      <p:sp>
        <p:nvSpPr>
          <p:cNvPr id="91" name="Text Placeholder 10">
            <a:extLst>
              <a:ext uri="{FF2B5EF4-FFF2-40B4-BE49-F238E27FC236}">
                <a16:creationId xmlns:a16="http://schemas.microsoft.com/office/drawing/2014/main" id="{115DFB91-512B-3844-A114-92FBEDCA92F2}"/>
              </a:ext>
            </a:extLst>
          </p:cNvPr>
          <p:cNvSpPr>
            <a:spLocks noGrp="1"/>
          </p:cNvSpPr>
          <p:nvPr>
            <p:custDataLst>
              <p:tags r:id="rId44"/>
            </p:custDataLst>
          </p:nvPr>
        </p:nvSpPr>
        <p:spPr bwMode="gray">
          <a:xfrm>
            <a:off x="5942013" y="3916363"/>
            <a:ext cx="223838"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ED995021-4BFB-44D2-B06C-63922DD911B4}" type="datetime'''1''''''''''''''''''0''0'''''''''''''''''''''''''''''''''''">
              <a:rPr lang="en-US" altLang="en-US" sz="1050" smtClean="0"/>
              <a:pPr marL="0" lvl="0" indent="0" algn="r">
                <a:spcBef>
                  <a:spcPct val="0"/>
                </a:spcBef>
                <a:spcAft>
                  <a:spcPct val="0"/>
                </a:spcAft>
                <a:buNone/>
              </a:pPr>
              <a:t>100</a:t>
            </a:fld>
            <a:endParaRPr lang="en-US" sz="1050" dirty="0"/>
          </a:p>
        </p:txBody>
      </p:sp>
      <p:sp>
        <p:nvSpPr>
          <p:cNvPr id="92" name="Text Placeholder 10">
            <a:extLst>
              <a:ext uri="{FF2B5EF4-FFF2-40B4-BE49-F238E27FC236}">
                <a16:creationId xmlns:a16="http://schemas.microsoft.com/office/drawing/2014/main" id="{115DFB91-512B-3844-A114-92FBEDCA92F2}"/>
              </a:ext>
            </a:extLst>
          </p:cNvPr>
          <p:cNvSpPr>
            <a:spLocks noGrp="1"/>
          </p:cNvSpPr>
          <p:nvPr>
            <p:custDataLst>
              <p:tags r:id="rId45"/>
            </p:custDataLst>
          </p:nvPr>
        </p:nvSpPr>
        <p:spPr bwMode="gray">
          <a:xfrm>
            <a:off x="5942013" y="3556000"/>
            <a:ext cx="223838"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A92D81EA-FEE0-417F-B5F6-E93E83CA6FFC}" type="datetime'''''''''''''''''''''''1''''''''''2''''''''''''''0'''''">
              <a:rPr lang="en-US" altLang="en-US" sz="1050" smtClean="0"/>
              <a:pPr marL="0" lvl="0" indent="0" algn="r">
                <a:spcBef>
                  <a:spcPct val="0"/>
                </a:spcBef>
                <a:spcAft>
                  <a:spcPct val="0"/>
                </a:spcAft>
                <a:buNone/>
              </a:pPr>
              <a:t>120</a:t>
            </a:fld>
            <a:endParaRPr lang="en-US" sz="1050" dirty="0"/>
          </a:p>
        </p:txBody>
      </p:sp>
      <p:sp>
        <p:nvSpPr>
          <p:cNvPr id="80" name="Text Placeholder 10">
            <a:extLst>
              <a:ext uri="{FF2B5EF4-FFF2-40B4-BE49-F238E27FC236}">
                <a16:creationId xmlns:a16="http://schemas.microsoft.com/office/drawing/2014/main" id="{115DFB91-512B-3844-A114-92FBEDCA92F2}"/>
              </a:ext>
            </a:extLst>
          </p:cNvPr>
          <p:cNvSpPr>
            <a:spLocks noGrp="1"/>
          </p:cNvSpPr>
          <p:nvPr>
            <p:custDataLst>
              <p:tags r:id="rId46"/>
            </p:custDataLst>
          </p:nvPr>
        </p:nvSpPr>
        <p:spPr bwMode="gray">
          <a:xfrm>
            <a:off x="6091238" y="5719763"/>
            <a:ext cx="74613"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08D21E7F-B924-4460-8D38-E515139EC0CA}" type="datetime'''''''''''0'">
              <a:rPr lang="en-US" altLang="en-US" sz="1050" smtClean="0"/>
              <a:pPr marL="0" lvl="0" indent="0" algn="r">
                <a:spcBef>
                  <a:spcPct val="0"/>
                </a:spcBef>
                <a:spcAft>
                  <a:spcPct val="0"/>
                </a:spcAft>
                <a:buNone/>
              </a:pPr>
              <a:t>0</a:t>
            </a:fld>
            <a:endParaRPr lang="en-US" sz="1050" dirty="0"/>
          </a:p>
        </p:txBody>
      </p:sp>
      <p:sp>
        <p:nvSpPr>
          <p:cNvPr id="93" name="Text Placeholder 10">
            <a:extLst>
              <a:ext uri="{FF2B5EF4-FFF2-40B4-BE49-F238E27FC236}">
                <a16:creationId xmlns:a16="http://schemas.microsoft.com/office/drawing/2014/main" id="{115DFB91-512B-3844-A114-92FBEDCA92F2}"/>
              </a:ext>
            </a:extLst>
          </p:cNvPr>
          <p:cNvSpPr>
            <a:spLocks noGrp="1"/>
          </p:cNvSpPr>
          <p:nvPr>
            <p:custDataLst>
              <p:tags r:id="rId47"/>
            </p:custDataLst>
          </p:nvPr>
        </p:nvSpPr>
        <p:spPr bwMode="gray">
          <a:xfrm>
            <a:off x="5942013" y="3194050"/>
            <a:ext cx="223838"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FEB49C18-11B1-42A9-A198-F0D4DC9BA7E4}" type="datetime'1''''''''''''''''''''''''''''''''''''''''4''0'''''''''''''''''">
              <a:rPr lang="en-US" altLang="en-US" sz="1050" smtClean="0"/>
              <a:pPr marL="0" lvl="0" indent="0" algn="r">
                <a:spcBef>
                  <a:spcPct val="0"/>
                </a:spcBef>
                <a:spcAft>
                  <a:spcPct val="0"/>
                </a:spcAft>
                <a:buNone/>
              </a:pPr>
              <a:t>140</a:t>
            </a:fld>
            <a:endParaRPr lang="en-US" sz="1050" dirty="0"/>
          </a:p>
        </p:txBody>
      </p:sp>
      <p:sp>
        <p:nvSpPr>
          <p:cNvPr id="94" name="Text Placeholder 10">
            <a:extLst>
              <a:ext uri="{FF2B5EF4-FFF2-40B4-BE49-F238E27FC236}">
                <a16:creationId xmlns:a16="http://schemas.microsoft.com/office/drawing/2014/main" id="{115DFB91-512B-3844-A114-92FBEDCA92F2}"/>
              </a:ext>
            </a:extLst>
          </p:cNvPr>
          <p:cNvSpPr>
            <a:spLocks noGrp="1"/>
          </p:cNvSpPr>
          <p:nvPr>
            <p:custDataLst>
              <p:tags r:id="rId48"/>
            </p:custDataLst>
          </p:nvPr>
        </p:nvSpPr>
        <p:spPr bwMode="gray">
          <a:xfrm>
            <a:off x="5942013" y="2833688"/>
            <a:ext cx="223838"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1996C574-70D9-4593-9B0B-4F46AB332BA4}" type="datetime'1''''''''''''''''''''6''''''0'''''''''''''''''''''''''''''''''">
              <a:rPr lang="en-US" altLang="en-US" sz="1050" smtClean="0"/>
              <a:pPr marL="0" lvl="0" indent="0" algn="r">
                <a:spcBef>
                  <a:spcPct val="0"/>
                </a:spcBef>
                <a:spcAft>
                  <a:spcPct val="0"/>
                </a:spcAft>
                <a:buNone/>
              </a:pPr>
              <a:t>160</a:t>
            </a:fld>
            <a:endParaRPr lang="en-US" sz="1050" dirty="0"/>
          </a:p>
        </p:txBody>
      </p:sp>
      <p:sp>
        <p:nvSpPr>
          <p:cNvPr id="95" name="Text Placeholder 10">
            <a:extLst>
              <a:ext uri="{FF2B5EF4-FFF2-40B4-BE49-F238E27FC236}">
                <a16:creationId xmlns:a16="http://schemas.microsoft.com/office/drawing/2014/main" id="{115DFB91-512B-3844-A114-92FBEDCA92F2}"/>
              </a:ext>
            </a:extLst>
          </p:cNvPr>
          <p:cNvSpPr>
            <a:spLocks noGrp="1"/>
          </p:cNvSpPr>
          <p:nvPr>
            <p:custDataLst>
              <p:tags r:id="rId49"/>
            </p:custDataLst>
          </p:nvPr>
        </p:nvSpPr>
        <p:spPr bwMode="gray">
          <a:xfrm>
            <a:off x="5942013" y="2473325"/>
            <a:ext cx="223838"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709FEB36-020C-46D8-81BB-34AB283F48D6}" type="datetime'''''''''''''''''''''''''''1''8''''0'''''''''''''''">
              <a:rPr lang="en-US" altLang="en-US" sz="1050" smtClean="0"/>
              <a:pPr marL="0" lvl="0" indent="0" algn="r">
                <a:spcBef>
                  <a:spcPct val="0"/>
                </a:spcBef>
                <a:spcAft>
                  <a:spcPct val="0"/>
                </a:spcAft>
                <a:buNone/>
              </a:pPr>
              <a:t>180</a:t>
            </a:fld>
            <a:endParaRPr lang="en-US" sz="1050" dirty="0"/>
          </a:p>
        </p:txBody>
      </p:sp>
      <p:cxnSp>
        <p:nvCxnSpPr>
          <p:cNvPr id="23" name="Straight Connector 22">
            <a:extLst>
              <a:ext uri="{FF2B5EF4-FFF2-40B4-BE49-F238E27FC236}">
                <a16:creationId xmlns:a16="http://schemas.microsoft.com/office/drawing/2014/main" id="{0A3B6ED5-4AC4-4F55-8555-59786B9E41F6}"/>
              </a:ext>
            </a:extLst>
          </p:cNvPr>
          <p:cNvCxnSpPr/>
          <p:nvPr>
            <p:custDataLst>
              <p:tags r:id="rId50"/>
            </p:custDataLst>
          </p:nvPr>
        </p:nvCxnSpPr>
        <p:spPr bwMode="auto">
          <a:xfrm flipV="1">
            <a:off x="6427788" y="2509838"/>
            <a:ext cx="5162550" cy="2619375"/>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45" name="Text Placeholder 10">
            <a:extLst>
              <a:ext uri="{FF2B5EF4-FFF2-40B4-BE49-F238E27FC236}">
                <a16:creationId xmlns:a16="http://schemas.microsoft.com/office/drawing/2014/main" id="{EFD0D177-8831-33DF-39BD-1177DE824E69}"/>
              </a:ext>
            </a:extLst>
          </p:cNvPr>
          <p:cNvSpPr>
            <a:spLocks noGrp="1"/>
          </p:cNvSpPr>
          <p:nvPr>
            <p:custDataLst>
              <p:tags r:id="rId51"/>
            </p:custDataLst>
          </p:nvPr>
        </p:nvSpPr>
        <p:spPr bwMode="auto">
          <a:xfrm>
            <a:off x="6788150" y="5888038"/>
            <a:ext cx="3111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C6FEA41-F222-41DB-9A76-50F661D0078A}" type="datetime'''''''''''''2''''''''''''0''''''''0''6'''''''''''''''''''''''">
              <a:rPr lang="en-US" altLang="en-US" sz="1050" smtClean="0"/>
              <a:pPr marL="0" lvl="0" indent="0" algn="ctr">
                <a:spcBef>
                  <a:spcPct val="0"/>
                </a:spcBef>
                <a:spcAft>
                  <a:spcPct val="0"/>
                </a:spcAft>
                <a:buNone/>
              </a:pPr>
              <a:t>2006</a:t>
            </a:fld>
            <a:endParaRPr lang="en-US" sz="1050"/>
          </a:p>
        </p:txBody>
      </p:sp>
      <p:sp>
        <p:nvSpPr>
          <p:cNvPr id="47" name="Text Placeholder 10">
            <a:extLst>
              <a:ext uri="{FF2B5EF4-FFF2-40B4-BE49-F238E27FC236}">
                <a16:creationId xmlns:a16="http://schemas.microsoft.com/office/drawing/2014/main" id="{056C5253-E02F-8BE9-8DDE-916283B0F340}"/>
              </a:ext>
            </a:extLst>
          </p:cNvPr>
          <p:cNvSpPr>
            <a:spLocks noGrp="1"/>
          </p:cNvSpPr>
          <p:nvPr>
            <p:custDataLst>
              <p:tags r:id="rId52"/>
            </p:custDataLst>
          </p:nvPr>
        </p:nvSpPr>
        <p:spPr bwMode="auto">
          <a:xfrm>
            <a:off x="7304088" y="5888038"/>
            <a:ext cx="3111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B0A3525-4C65-4451-9613-4B566C1E90B8}" type="datetime'''''''2''''''''''''''''''''''''''''''''''''0''0''''''8'">
              <a:rPr lang="en-US" altLang="en-US" sz="1050" smtClean="0"/>
              <a:pPr marL="0" lvl="0" indent="0" algn="ctr">
                <a:spcBef>
                  <a:spcPct val="0"/>
                </a:spcBef>
                <a:spcAft>
                  <a:spcPct val="0"/>
                </a:spcAft>
                <a:buNone/>
              </a:pPr>
              <a:t>2008</a:t>
            </a:fld>
            <a:endParaRPr lang="en-US" sz="1050"/>
          </a:p>
        </p:txBody>
      </p:sp>
      <p:sp>
        <p:nvSpPr>
          <p:cNvPr id="49" name="Text Placeholder 10">
            <a:extLst>
              <a:ext uri="{FF2B5EF4-FFF2-40B4-BE49-F238E27FC236}">
                <a16:creationId xmlns:a16="http://schemas.microsoft.com/office/drawing/2014/main" id="{72E2DBD3-CF76-9024-A95B-187FCD99705D}"/>
              </a:ext>
            </a:extLst>
          </p:cNvPr>
          <p:cNvSpPr>
            <a:spLocks noGrp="1"/>
          </p:cNvSpPr>
          <p:nvPr>
            <p:custDataLst>
              <p:tags r:id="rId53"/>
            </p:custDataLst>
          </p:nvPr>
        </p:nvSpPr>
        <p:spPr bwMode="auto">
          <a:xfrm>
            <a:off x="7821613" y="5888038"/>
            <a:ext cx="3111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5A7EC23-2EE0-441F-8672-320D2A844D19}" type="datetime'''''''''''''''2''''''''''01''''''''''''''''''''0'''''''''''">
              <a:rPr lang="en-US" altLang="en-US" sz="1050" smtClean="0"/>
              <a:pPr marL="0" lvl="0" indent="0" algn="ctr">
                <a:spcBef>
                  <a:spcPct val="0"/>
                </a:spcBef>
                <a:spcAft>
                  <a:spcPct val="0"/>
                </a:spcAft>
                <a:buNone/>
              </a:pPr>
              <a:t>2010</a:t>
            </a:fld>
            <a:endParaRPr lang="en-US" sz="1050"/>
          </a:p>
        </p:txBody>
      </p:sp>
      <p:sp>
        <p:nvSpPr>
          <p:cNvPr id="51" name="Text Placeholder 10">
            <a:extLst>
              <a:ext uri="{FF2B5EF4-FFF2-40B4-BE49-F238E27FC236}">
                <a16:creationId xmlns:a16="http://schemas.microsoft.com/office/drawing/2014/main" id="{263971EF-3CA1-8F4A-3577-9037DB652FE2}"/>
              </a:ext>
            </a:extLst>
          </p:cNvPr>
          <p:cNvSpPr>
            <a:spLocks noGrp="1"/>
          </p:cNvSpPr>
          <p:nvPr>
            <p:custDataLst>
              <p:tags r:id="rId54"/>
            </p:custDataLst>
          </p:nvPr>
        </p:nvSpPr>
        <p:spPr bwMode="auto">
          <a:xfrm>
            <a:off x="8337550" y="5888038"/>
            <a:ext cx="3111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0752CFB-DA66-4932-8B5F-E40FE490860F}" type="datetime'''''2''''''''''01''''''''''''''''''''''''''2'''''''''''">
              <a:rPr lang="en-US" altLang="en-US" sz="1050" smtClean="0"/>
              <a:pPr marL="0" lvl="0" indent="0" algn="ctr">
                <a:spcBef>
                  <a:spcPct val="0"/>
                </a:spcBef>
                <a:spcAft>
                  <a:spcPct val="0"/>
                </a:spcAft>
                <a:buNone/>
              </a:pPr>
              <a:t>2012</a:t>
            </a:fld>
            <a:endParaRPr lang="en-US" sz="1050"/>
          </a:p>
        </p:txBody>
      </p:sp>
      <p:sp>
        <p:nvSpPr>
          <p:cNvPr id="53" name="Text Placeholder 10">
            <a:extLst>
              <a:ext uri="{FF2B5EF4-FFF2-40B4-BE49-F238E27FC236}">
                <a16:creationId xmlns:a16="http://schemas.microsoft.com/office/drawing/2014/main" id="{A4AFE3B9-0BE7-622A-BEB8-C39DC1D5D255}"/>
              </a:ext>
            </a:extLst>
          </p:cNvPr>
          <p:cNvSpPr>
            <a:spLocks noGrp="1"/>
          </p:cNvSpPr>
          <p:nvPr>
            <p:custDataLst>
              <p:tags r:id="rId55"/>
            </p:custDataLst>
          </p:nvPr>
        </p:nvSpPr>
        <p:spPr bwMode="auto">
          <a:xfrm>
            <a:off x="8853488" y="5888038"/>
            <a:ext cx="3111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FC3217B-489F-4B7A-ADCE-1E1F5A8C8F86}" type="datetime'2''''''''''''''''''''''''''''0''1''''''''4'''">
              <a:rPr lang="en-US" altLang="en-US" sz="1050" smtClean="0"/>
              <a:pPr marL="0" lvl="0" indent="0" algn="ctr">
                <a:spcBef>
                  <a:spcPct val="0"/>
                </a:spcBef>
                <a:spcAft>
                  <a:spcPct val="0"/>
                </a:spcAft>
                <a:buNone/>
              </a:pPr>
              <a:t>2014</a:t>
            </a:fld>
            <a:endParaRPr lang="en-US" sz="1050" dirty="0"/>
          </a:p>
        </p:txBody>
      </p:sp>
      <p:sp>
        <p:nvSpPr>
          <p:cNvPr id="55" name="Text Placeholder 10">
            <a:extLst>
              <a:ext uri="{FF2B5EF4-FFF2-40B4-BE49-F238E27FC236}">
                <a16:creationId xmlns:a16="http://schemas.microsoft.com/office/drawing/2014/main" id="{FBC56E35-1811-163C-2C5C-E4BFB8C4586D}"/>
              </a:ext>
            </a:extLst>
          </p:cNvPr>
          <p:cNvSpPr>
            <a:spLocks noGrp="1"/>
          </p:cNvSpPr>
          <p:nvPr>
            <p:custDataLst>
              <p:tags r:id="rId56"/>
            </p:custDataLst>
          </p:nvPr>
        </p:nvSpPr>
        <p:spPr bwMode="auto">
          <a:xfrm>
            <a:off x="9369425" y="5888038"/>
            <a:ext cx="3111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377F97C-6522-4756-993C-5DD525FD62FB}" type="datetime'''2''''''''''''0''1''''''6'''''''''''''''''''''''''''''''''''">
              <a:rPr lang="en-US" altLang="en-US" sz="1050" smtClean="0"/>
              <a:pPr marL="0" lvl="0" indent="0" algn="ctr">
                <a:spcBef>
                  <a:spcPct val="0"/>
                </a:spcBef>
                <a:spcAft>
                  <a:spcPct val="0"/>
                </a:spcAft>
                <a:buNone/>
              </a:pPr>
              <a:t>2016</a:t>
            </a:fld>
            <a:endParaRPr lang="en-US" sz="1050"/>
          </a:p>
        </p:txBody>
      </p:sp>
      <p:sp>
        <p:nvSpPr>
          <p:cNvPr id="57" name="Text Placeholder 10">
            <a:extLst>
              <a:ext uri="{FF2B5EF4-FFF2-40B4-BE49-F238E27FC236}">
                <a16:creationId xmlns:a16="http://schemas.microsoft.com/office/drawing/2014/main" id="{27BA3D67-D0F6-EE05-BBBA-09D9EFB10BDD}"/>
              </a:ext>
            </a:extLst>
          </p:cNvPr>
          <p:cNvSpPr>
            <a:spLocks noGrp="1"/>
          </p:cNvSpPr>
          <p:nvPr>
            <p:custDataLst>
              <p:tags r:id="rId57"/>
            </p:custDataLst>
          </p:nvPr>
        </p:nvSpPr>
        <p:spPr bwMode="auto">
          <a:xfrm>
            <a:off x="9886950" y="5888038"/>
            <a:ext cx="3111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1990D69-C4A0-45E2-9DC5-EB9985D72FE6}" type="datetime'''''''''''''''''''''''''201''''''8'''''''''''''''''">
              <a:rPr lang="en-US" altLang="en-US" sz="1050" smtClean="0"/>
              <a:pPr marL="0" lvl="0" indent="0" algn="ctr">
                <a:spcBef>
                  <a:spcPct val="0"/>
                </a:spcBef>
                <a:spcAft>
                  <a:spcPct val="0"/>
                </a:spcAft>
                <a:buNone/>
              </a:pPr>
              <a:t>2018</a:t>
            </a:fld>
            <a:endParaRPr lang="en-US" sz="1050"/>
          </a:p>
        </p:txBody>
      </p:sp>
      <p:sp>
        <p:nvSpPr>
          <p:cNvPr id="59" name="Text Placeholder 10">
            <a:extLst>
              <a:ext uri="{FF2B5EF4-FFF2-40B4-BE49-F238E27FC236}">
                <a16:creationId xmlns:a16="http://schemas.microsoft.com/office/drawing/2014/main" id="{503B8973-A656-A364-5C91-505482A7E2A8}"/>
              </a:ext>
            </a:extLst>
          </p:cNvPr>
          <p:cNvSpPr>
            <a:spLocks noGrp="1"/>
          </p:cNvSpPr>
          <p:nvPr>
            <p:custDataLst>
              <p:tags r:id="rId58"/>
            </p:custDataLst>
          </p:nvPr>
        </p:nvSpPr>
        <p:spPr bwMode="auto">
          <a:xfrm>
            <a:off x="10402888" y="5888038"/>
            <a:ext cx="3111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68E3FF2-CEC1-40C2-BA91-AFC5FE4F2432}" type="datetime'''''''''''''''''2''''''''''''0''''''''''2''''''0'''''''">
              <a:rPr lang="en-US" altLang="en-US" sz="1050" smtClean="0"/>
              <a:pPr marL="0" lvl="0" indent="0" algn="ctr">
                <a:spcBef>
                  <a:spcPct val="0"/>
                </a:spcBef>
                <a:spcAft>
                  <a:spcPct val="0"/>
                </a:spcAft>
                <a:buNone/>
              </a:pPr>
              <a:t>2020</a:t>
            </a:fld>
            <a:endParaRPr lang="en-US" sz="1050"/>
          </a:p>
        </p:txBody>
      </p:sp>
      <p:sp>
        <p:nvSpPr>
          <p:cNvPr id="61" name="Text Placeholder 10">
            <a:extLst>
              <a:ext uri="{FF2B5EF4-FFF2-40B4-BE49-F238E27FC236}">
                <a16:creationId xmlns:a16="http://schemas.microsoft.com/office/drawing/2014/main" id="{D8A6B833-27DF-D827-02D8-BB817D8168EA}"/>
              </a:ext>
            </a:extLst>
          </p:cNvPr>
          <p:cNvSpPr>
            <a:spLocks noGrp="1"/>
          </p:cNvSpPr>
          <p:nvPr>
            <p:custDataLst>
              <p:tags r:id="rId59"/>
            </p:custDataLst>
          </p:nvPr>
        </p:nvSpPr>
        <p:spPr bwMode="auto">
          <a:xfrm>
            <a:off x="10918825" y="5888038"/>
            <a:ext cx="3111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EE2FD82-A1AD-4639-B221-00B3FAEF671D}" type="datetime'''''2''''''0''''2''''''''''''''''''''''''''2'''''''''">
              <a:rPr lang="en-US" altLang="en-US" sz="1050" smtClean="0"/>
              <a:pPr marL="0" lvl="0" indent="0" algn="ctr">
                <a:spcBef>
                  <a:spcPct val="0"/>
                </a:spcBef>
                <a:spcAft>
                  <a:spcPct val="0"/>
                </a:spcAft>
                <a:buNone/>
              </a:pPr>
              <a:t>2022</a:t>
            </a:fld>
            <a:endParaRPr lang="en-US" sz="1050"/>
          </a:p>
        </p:txBody>
      </p:sp>
      <p:sp>
        <p:nvSpPr>
          <p:cNvPr id="63" name="Text Placeholder 10">
            <a:extLst>
              <a:ext uri="{FF2B5EF4-FFF2-40B4-BE49-F238E27FC236}">
                <a16:creationId xmlns:a16="http://schemas.microsoft.com/office/drawing/2014/main" id="{624EBDEA-5223-6F10-9288-E022D437CA4E}"/>
              </a:ext>
            </a:extLst>
          </p:cNvPr>
          <p:cNvSpPr>
            <a:spLocks noGrp="1"/>
          </p:cNvSpPr>
          <p:nvPr>
            <p:custDataLst>
              <p:tags r:id="rId60"/>
            </p:custDataLst>
          </p:nvPr>
        </p:nvSpPr>
        <p:spPr bwMode="auto">
          <a:xfrm>
            <a:off x="11434763" y="5888038"/>
            <a:ext cx="3111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546E69E-97ED-4E90-ABB2-14B9866AE12F}" type="datetime'''''''''''''2''0''''''''''''''''2''''''''4'''''''''''''''''''">
              <a:rPr lang="en-US" altLang="en-US" sz="1050" smtClean="0"/>
              <a:pPr marL="0" lvl="0" indent="0" algn="ctr">
                <a:spcBef>
                  <a:spcPct val="0"/>
                </a:spcBef>
                <a:spcAft>
                  <a:spcPct val="0"/>
                </a:spcAft>
                <a:buNone/>
              </a:pPr>
              <a:t>2024</a:t>
            </a:fld>
            <a:endParaRPr lang="en-US" sz="1050"/>
          </a:p>
        </p:txBody>
      </p:sp>
      <p:sp>
        <p:nvSpPr>
          <p:cNvPr id="86" name="Text Placeholder 10">
            <a:extLst>
              <a:ext uri="{FF2B5EF4-FFF2-40B4-BE49-F238E27FC236}">
                <a16:creationId xmlns:a16="http://schemas.microsoft.com/office/drawing/2014/main" id="{115DFB91-512B-3844-A114-92FBEDCA92F2}"/>
              </a:ext>
            </a:extLst>
          </p:cNvPr>
          <p:cNvSpPr>
            <a:spLocks noGrp="1"/>
          </p:cNvSpPr>
          <p:nvPr>
            <p:custDataLst>
              <p:tags r:id="rId61"/>
            </p:custDataLst>
          </p:nvPr>
        </p:nvSpPr>
        <p:spPr bwMode="auto">
          <a:xfrm>
            <a:off x="5942012" y="2184400"/>
            <a:ext cx="409098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sz="1200" dirty="0"/>
              <a:t>Germany’s cumulative solar and wind installed Capacity, </a:t>
            </a:r>
            <a:r>
              <a:rPr lang="en-US" sz="1200" i="1" dirty="0"/>
              <a:t>GW</a:t>
            </a:r>
          </a:p>
        </p:txBody>
      </p:sp>
      <p:sp useBgFill="1">
        <p:nvSpPr>
          <p:cNvPr id="105" name="Text Placeholder 10">
            <a:extLst>
              <a:ext uri="{FF2B5EF4-FFF2-40B4-BE49-F238E27FC236}">
                <a16:creationId xmlns:a16="http://schemas.microsoft.com/office/drawing/2014/main" id="{115DFB91-512B-3844-A114-92FBEDCA92F2}"/>
              </a:ext>
            </a:extLst>
          </p:cNvPr>
          <p:cNvSpPr>
            <a:spLocks noGrp="1"/>
          </p:cNvSpPr>
          <p:nvPr>
            <p:custDataLst>
              <p:tags r:id="rId62"/>
            </p:custDataLst>
          </p:nvPr>
        </p:nvSpPr>
        <p:spPr bwMode="gray">
          <a:xfrm>
            <a:off x="6334125" y="5297488"/>
            <a:ext cx="187325" cy="160338"/>
          </a:xfrm>
          <a:prstGeom prst="rect">
            <a:avLst/>
          </a:prstGeom>
          <a:ln>
            <a:noFill/>
          </a:ln>
          <a:effectLst/>
        </p:spPr>
        <p:txBody>
          <a:bodyPr vert="horz" wrap="none" lIns="19050" tIns="0" rIns="1905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CABE982-94A8-4E60-893F-EF2B229E22BA}" type="datetime'''''''''''''''''''''''''''''1''''''''8'''''''''''''''''''''">
              <a:rPr lang="en-US" altLang="en-US" sz="1050" smtClean="0"/>
              <a:pPr marL="0" lvl="0" indent="0" algn="ctr">
                <a:spcBef>
                  <a:spcPct val="0"/>
                </a:spcBef>
                <a:spcAft>
                  <a:spcPct val="0"/>
                </a:spcAft>
                <a:buNone/>
              </a:pPr>
              <a:t>18</a:t>
            </a:fld>
            <a:endParaRPr lang="en-US" sz="1050" dirty="0"/>
          </a:p>
        </p:txBody>
      </p:sp>
      <p:sp>
        <p:nvSpPr>
          <p:cNvPr id="106" name="Text Placeholder 10">
            <a:extLst>
              <a:ext uri="{FF2B5EF4-FFF2-40B4-BE49-F238E27FC236}">
                <a16:creationId xmlns:a16="http://schemas.microsoft.com/office/drawing/2014/main" id="{115DFB91-512B-3844-A114-92FBEDCA92F2}"/>
              </a:ext>
            </a:extLst>
          </p:cNvPr>
          <p:cNvSpPr>
            <a:spLocks noGrp="1"/>
          </p:cNvSpPr>
          <p:nvPr>
            <p:custDataLst>
              <p:tags r:id="rId63"/>
            </p:custDataLst>
          </p:nvPr>
        </p:nvSpPr>
        <p:spPr bwMode="gray">
          <a:xfrm>
            <a:off x="6592888" y="5246688"/>
            <a:ext cx="187325"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9050" tIns="0" rIns="1905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BB6FCE9-DA1F-45B4-9F6D-355556647A0A}" type="datetime'''''''2''''''''''''''''''0'''">
              <a:rPr lang="en-US" altLang="en-US" sz="1050" smtClean="0"/>
              <a:pPr marL="0" lvl="0" indent="0" algn="ctr">
                <a:spcBef>
                  <a:spcPct val="0"/>
                </a:spcBef>
                <a:spcAft>
                  <a:spcPct val="0"/>
                </a:spcAft>
                <a:buNone/>
              </a:pPr>
              <a:t>20</a:t>
            </a:fld>
            <a:endParaRPr lang="en-US" sz="1050" dirty="0"/>
          </a:p>
        </p:txBody>
      </p:sp>
      <p:sp>
        <p:nvSpPr>
          <p:cNvPr id="107" name="Text Placeholder 10">
            <a:extLst>
              <a:ext uri="{FF2B5EF4-FFF2-40B4-BE49-F238E27FC236}">
                <a16:creationId xmlns:a16="http://schemas.microsoft.com/office/drawing/2014/main" id="{115DFB91-512B-3844-A114-92FBEDCA92F2}"/>
              </a:ext>
            </a:extLst>
          </p:cNvPr>
          <p:cNvSpPr>
            <a:spLocks noGrp="1"/>
          </p:cNvSpPr>
          <p:nvPr>
            <p:custDataLst>
              <p:tags r:id="rId64"/>
            </p:custDataLst>
          </p:nvPr>
        </p:nvSpPr>
        <p:spPr bwMode="gray">
          <a:xfrm>
            <a:off x="6850063" y="5191125"/>
            <a:ext cx="187325"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9050" tIns="0" rIns="1905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F6C9F83-0A69-4296-83C2-5FF45612D41E}" type="datetime'''''''''''''''''''''2''''3'''''''''''''''''''''''''''''''">
              <a:rPr lang="en-US" altLang="en-US" sz="1050" smtClean="0"/>
              <a:pPr marL="0" lvl="0" indent="0" algn="ctr">
                <a:spcBef>
                  <a:spcPct val="0"/>
                </a:spcBef>
                <a:spcAft>
                  <a:spcPct val="0"/>
                </a:spcAft>
                <a:buNone/>
              </a:pPr>
              <a:t>23</a:t>
            </a:fld>
            <a:endParaRPr lang="en-US" sz="1050" dirty="0"/>
          </a:p>
        </p:txBody>
      </p:sp>
      <p:sp>
        <p:nvSpPr>
          <p:cNvPr id="108" name="Text Placeholder 10">
            <a:extLst>
              <a:ext uri="{FF2B5EF4-FFF2-40B4-BE49-F238E27FC236}">
                <a16:creationId xmlns:a16="http://schemas.microsoft.com/office/drawing/2014/main" id="{115DFB91-512B-3844-A114-92FBEDCA92F2}"/>
              </a:ext>
            </a:extLst>
          </p:cNvPr>
          <p:cNvSpPr>
            <a:spLocks noGrp="1"/>
          </p:cNvSpPr>
          <p:nvPr>
            <p:custDataLst>
              <p:tags r:id="rId65"/>
            </p:custDataLst>
          </p:nvPr>
        </p:nvSpPr>
        <p:spPr bwMode="gray">
          <a:xfrm>
            <a:off x="7108825" y="5138738"/>
            <a:ext cx="187325"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9050" tIns="0" rIns="1905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70817C5-305A-417B-A452-02F7C43C6F11}" type="datetime'''''''''2''''''''''''''''''''''6'''''''''''''''''''''''''">
              <a:rPr lang="en-US" altLang="en-US" sz="1050" smtClean="0"/>
              <a:pPr marL="0" lvl="0" indent="0" algn="ctr">
                <a:spcBef>
                  <a:spcPct val="0"/>
                </a:spcBef>
                <a:spcAft>
                  <a:spcPct val="0"/>
                </a:spcAft>
                <a:buNone/>
              </a:pPr>
              <a:t>26</a:t>
            </a:fld>
            <a:endParaRPr lang="en-US" sz="1050" dirty="0"/>
          </a:p>
        </p:txBody>
      </p:sp>
      <p:sp>
        <p:nvSpPr>
          <p:cNvPr id="109" name="Text Placeholder 10">
            <a:extLst>
              <a:ext uri="{FF2B5EF4-FFF2-40B4-BE49-F238E27FC236}">
                <a16:creationId xmlns:a16="http://schemas.microsoft.com/office/drawing/2014/main" id="{115DFB91-512B-3844-A114-92FBEDCA92F2}"/>
              </a:ext>
            </a:extLst>
          </p:cNvPr>
          <p:cNvSpPr>
            <a:spLocks noGrp="1"/>
          </p:cNvSpPr>
          <p:nvPr>
            <p:custDataLst>
              <p:tags r:id="rId66"/>
            </p:custDataLst>
          </p:nvPr>
        </p:nvSpPr>
        <p:spPr bwMode="gray">
          <a:xfrm>
            <a:off x="7366000" y="5092700"/>
            <a:ext cx="187325"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9050" tIns="0" rIns="1905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5F4E73E-2F2D-478B-90B4-8E6F57B9D2C0}" type="datetime'''''29'''''''''''''''''''''''''''''''''''''''''''''''''''''''">
              <a:rPr lang="en-US" altLang="en-US" sz="1050" smtClean="0"/>
              <a:pPr marL="0" lvl="0" indent="0" algn="ctr">
                <a:spcBef>
                  <a:spcPct val="0"/>
                </a:spcBef>
                <a:spcAft>
                  <a:spcPct val="0"/>
                </a:spcAft>
                <a:buNone/>
              </a:pPr>
              <a:t>29</a:t>
            </a:fld>
            <a:endParaRPr lang="en-US" sz="1050" dirty="0"/>
          </a:p>
        </p:txBody>
      </p:sp>
      <p:sp useBgFill="1">
        <p:nvSpPr>
          <p:cNvPr id="110" name="Text Placeholder 10">
            <a:extLst>
              <a:ext uri="{FF2B5EF4-FFF2-40B4-BE49-F238E27FC236}">
                <a16:creationId xmlns:a16="http://schemas.microsoft.com/office/drawing/2014/main" id="{115DFB91-512B-3844-A114-92FBEDCA92F2}"/>
              </a:ext>
            </a:extLst>
          </p:cNvPr>
          <p:cNvSpPr>
            <a:spLocks noGrp="1"/>
          </p:cNvSpPr>
          <p:nvPr>
            <p:custDataLst>
              <p:tags r:id="rId67"/>
            </p:custDataLst>
          </p:nvPr>
        </p:nvSpPr>
        <p:spPr bwMode="gray">
          <a:xfrm>
            <a:off x="7624763" y="4959350"/>
            <a:ext cx="187325" cy="160338"/>
          </a:xfrm>
          <a:prstGeom prst="rect">
            <a:avLst/>
          </a:prstGeom>
          <a:ln>
            <a:noFill/>
          </a:ln>
          <a:effectLst/>
        </p:spPr>
        <p:txBody>
          <a:bodyPr vert="horz" wrap="none" lIns="19050" tIns="0" rIns="1905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2FB2E52-05DD-46B0-BB76-7A03A60DDC06}" type="datetime'''''''''''''''''''''''''3''6'''''''''''''''">
              <a:rPr lang="en-US" altLang="en-US" sz="1050" smtClean="0"/>
              <a:pPr marL="0" lvl="0" indent="0" algn="ctr">
                <a:spcBef>
                  <a:spcPct val="0"/>
                </a:spcBef>
                <a:spcAft>
                  <a:spcPct val="0"/>
                </a:spcAft>
                <a:buNone/>
              </a:pPr>
              <a:t>36</a:t>
            </a:fld>
            <a:endParaRPr lang="en-US" sz="1050" dirty="0"/>
          </a:p>
        </p:txBody>
      </p:sp>
      <p:sp>
        <p:nvSpPr>
          <p:cNvPr id="111" name="Text Placeholder 10">
            <a:extLst>
              <a:ext uri="{FF2B5EF4-FFF2-40B4-BE49-F238E27FC236}">
                <a16:creationId xmlns:a16="http://schemas.microsoft.com/office/drawing/2014/main" id="{115DFB91-512B-3844-A114-92FBEDCA92F2}"/>
              </a:ext>
            </a:extLst>
          </p:cNvPr>
          <p:cNvSpPr>
            <a:spLocks noGrp="1"/>
          </p:cNvSpPr>
          <p:nvPr>
            <p:custDataLst>
              <p:tags r:id="rId68"/>
            </p:custDataLst>
          </p:nvPr>
        </p:nvSpPr>
        <p:spPr bwMode="gray">
          <a:xfrm>
            <a:off x="7883525" y="4803775"/>
            <a:ext cx="187325"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9050" tIns="0" rIns="1905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E598C4A-6461-4561-9026-A6E8D9BFB6B9}" type="datetime'4''''''''''''''5'''''''''''''''''''''''''''''''">
              <a:rPr lang="en-US" altLang="en-US" sz="1050" smtClean="0"/>
              <a:pPr marL="0" lvl="0" indent="0" algn="ctr">
                <a:spcBef>
                  <a:spcPct val="0"/>
                </a:spcBef>
                <a:spcAft>
                  <a:spcPct val="0"/>
                </a:spcAft>
                <a:buNone/>
              </a:pPr>
              <a:t>45</a:t>
            </a:fld>
            <a:endParaRPr lang="en-US" sz="1050" dirty="0"/>
          </a:p>
        </p:txBody>
      </p:sp>
      <p:sp useBgFill="1">
        <p:nvSpPr>
          <p:cNvPr id="112" name="Text Placeholder 10">
            <a:extLst>
              <a:ext uri="{FF2B5EF4-FFF2-40B4-BE49-F238E27FC236}">
                <a16:creationId xmlns:a16="http://schemas.microsoft.com/office/drawing/2014/main" id="{115DFB91-512B-3844-A114-92FBEDCA92F2}"/>
              </a:ext>
            </a:extLst>
          </p:cNvPr>
          <p:cNvSpPr>
            <a:spLocks noGrp="1"/>
          </p:cNvSpPr>
          <p:nvPr>
            <p:custDataLst>
              <p:tags r:id="rId69"/>
            </p:custDataLst>
          </p:nvPr>
        </p:nvSpPr>
        <p:spPr bwMode="gray">
          <a:xfrm>
            <a:off x="8140700" y="4629150"/>
            <a:ext cx="187325" cy="160338"/>
          </a:xfrm>
          <a:prstGeom prst="rect">
            <a:avLst/>
          </a:prstGeom>
          <a:ln>
            <a:noFill/>
          </a:ln>
          <a:effectLst/>
        </p:spPr>
        <p:txBody>
          <a:bodyPr vert="horz" wrap="none" lIns="19050" tIns="0" rIns="1905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E048C4F-F47A-4A8D-A12E-AF17828A98B6}" type="datetime'''''''''''''5''''''''''''''''5'''''''''''''''''''''''''''''">
              <a:rPr lang="en-US" altLang="en-US" sz="1050" smtClean="0"/>
              <a:pPr marL="0" lvl="0" indent="0" algn="ctr">
                <a:spcBef>
                  <a:spcPct val="0"/>
                </a:spcBef>
                <a:spcAft>
                  <a:spcPct val="0"/>
                </a:spcAft>
                <a:buNone/>
              </a:pPr>
              <a:t>55</a:t>
            </a:fld>
            <a:endParaRPr lang="en-US" sz="1050" dirty="0"/>
          </a:p>
        </p:txBody>
      </p:sp>
      <p:sp>
        <p:nvSpPr>
          <p:cNvPr id="113" name="Text Placeholder 10">
            <a:extLst>
              <a:ext uri="{FF2B5EF4-FFF2-40B4-BE49-F238E27FC236}">
                <a16:creationId xmlns:a16="http://schemas.microsoft.com/office/drawing/2014/main" id="{115DFB91-512B-3844-A114-92FBEDCA92F2}"/>
              </a:ext>
            </a:extLst>
          </p:cNvPr>
          <p:cNvSpPr>
            <a:spLocks noGrp="1"/>
          </p:cNvSpPr>
          <p:nvPr>
            <p:custDataLst>
              <p:tags r:id="rId70"/>
            </p:custDataLst>
          </p:nvPr>
        </p:nvSpPr>
        <p:spPr bwMode="gray">
          <a:xfrm>
            <a:off x="8399463" y="4445000"/>
            <a:ext cx="187325"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9050" tIns="0" rIns="1905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8FFABE2-AB7B-4BE5-A855-711A2429B008}" type="datetime'6''5'''''''''''''''''''''''''''''''''''''''''''">
              <a:rPr lang="en-US" altLang="en-US" sz="1050" smtClean="0"/>
              <a:pPr marL="0" lvl="0" indent="0" algn="ctr">
                <a:spcBef>
                  <a:spcPct val="0"/>
                </a:spcBef>
                <a:spcAft>
                  <a:spcPct val="0"/>
                </a:spcAft>
                <a:buNone/>
              </a:pPr>
              <a:t>65</a:t>
            </a:fld>
            <a:endParaRPr lang="en-US" sz="1050" dirty="0"/>
          </a:p>
        </p:txBody>
      </p:sp>
      <p:sp>
        <p:nvSpPr>
          <p:cNvPr id="43" name="Text Placeholder 10">
            <a:extLst>
              <a:ext uri="{FF2B5EF4-FFF2-40B4-BE49-F238E27FC236}">
                <a16:creationId xmlns:a16="http://schemas.microsoft.com/office/drawing/2014/main" id="{7D0E98BA-54BF-7316-0BE9-E89D6BE78DB1}"/>
              </a:ext>
            </a:extLst>
          </p:cNvPr>
          <p:cNvSpPr>
            <a:spLocks noGrp="1"/>
          </p:cNvSpPr>
          <p:nvPr>
            <p:custDataLst>
              <p:tags r:id="rId71"/>
            </p:custDataLst>
          </p:nvPr>
        </p:nvSpPr>
        <p:spPr bwMode="auto">
          <a:xfrm>
            <a:off x="6272213" y="5888038"/>
            <a:ext cx="3111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CC7EA75-92BD-4719-8C23-D652A37E86B3}" type="datetime'''''''''2''''''''''''0''0''4'''''">
              <a:rPr lang="en-US" altLang="en-US" sz="1050" smtClean="0"/>
              <a:pPr marL="0" lvl="0" indent="0" algn="ctr">
                <a:spcBef>
                  <a:spcPct val="0"/>
                </a:spcBef>
                <a:spcAft>
                  <a:spcPct val="0"/>
                </a:spcAft>
                <a:buNone/>
              </a:pPr>
              <a:t>2004</a:t>
            </a:fld>
            <a:endParaRPr lang="en-US" sz="1050"/>
          </a:p>
        </p:txBody>
      </p:sp>
      <p:sp useBgFill="1">
        <p:nvSpPr>
          <p:cNvPr id="115" name="Text Placeholder 10">
            <a:extLst>
              <a:ext uri="{FF2B5EF4-FFF2-40B4-BE49-F238E27FC236}">
                <a16:creationId xmlns:a16="http://schemas.microsoft.com/office/drawing/2014/main" id="{115DFB91-512B-3844-A114-92FBEDCA92F2}"/>
              </a:ext>
            </a:extLst>
          </p:cNvPr>
          <p:cNvSpPr>
            <a:spLocks noGrp="1"/>
          </p:cNvSpPr>
          <p:nvPr>
            <p:custDataLst>
              <p:tags r:id="rId72"/>
            </p:custDataLst>
          </p:nvPr>
        </p:nvSpPr>
        <p:spPr bwMode="gray">
          <a:xfrm>
            <a:off x="8915400" y="4241800"/>
            <a:ext cx="187325" cy="160338"/>
          </a:xfrm>
          <a:prstGeom prst="rect">
            <a:avLst/>
          </a:prstGeom>
          <a:ln>
            <a:noFill/>
          </a:ln>
          <a:effectLst/>
        </p:spPr>
        <p:txBody>
          <a:bodyPr vert="horz" wrap="none" lIns="19050" tIns="0" rIns="1905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2B77514-ADD6-4AC3-A21B-41294C747C17}" type="datetime'''''''''''''''''''''''''''''''''''''''7''''''6'''''">
              <a:rPr lang="en-US" altLang="en-US" sz="1050" smtClean="0"/>
              <a:pPr marL="0" lvl="0" indent="0" algn="ctr">
                <a:spcBef>
                  <a:spcPct val="0"/>
                </a:spcBef>
                <a:spcAft>
                  <a:spcPct val="0"/>
                </a:spcAft>
                <a:buNone/>
              </a:pPr>
              <a:t>76</a:t>
            </a:fld>
            <a:endParaRPr lang="en-US" sz="1050" dirty="0"/>
          </a:p>
        </p:txBody>
      </p:sp>
      <p:sp>
        <p:nvSpPr>
          <p:cNvPr id="116" name="Text Placeholder 10">
            <a:extLst>
              <a:ext uri="{FF2B5EF4-FFF2-40B4-BE49-F238E27FC236}">
                <a16:creationId xmlns:a16="http://schemas.microsoft.com/office/drawing/2014/main" id="{115DFB91-512B-3844-A114-92FBEDCA92F2}"/>
              </a:ext>
            </a:extLst>
          </p:cNvPr>
          <p:cNvSpPr>
            <a:spLocks noGrp="1"/>
          </p:cNvSpPr>
          <p:nvPr>
            <p:custDataLst>
              <p:tags r:id="rId73"/>
            </p:custDataLst>
          </p:nvPr>
        </p:nvSpPr>
        <p:spPr bwMode="gray">
          <a:xfrm>
            <a:off x="9174163" y="4113213"/>
            <a:ext cx="187325"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9050" tIns="0" rIns="1905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1057F67-50EE-4C52-A89F-B13DF2F40D31}" type="datetime'''''''''''''8''''''''''''''''3'''''''''''''''''">
              <a:rPr lang="en-US" altLang="en-US" sz="1050" smtClean="0"/>
              <a:pPr marL="0" lvl="0" indent="0" algn="ctr">
                <a:spcBef>
                  <a:spcPct val="0"/>
                </a:spcBef>
                <a:spcAft>
                  <a:spcPct val="0"/>
                </a:spcAft>
                <a:buNone/>
              </a:pPr>
              <a:t>83</a:t>
            </a:fld>
            <a:endParaRPr lang="en-US" sz="1050" dirty="0"/>
          </a:p>
        </p:txBody>
      </p:sp>
      <p:sp>
        <p:nvSpPr>
          <p:cNvPr id="118" name="Text Placeholder 10">
            <a:extLst>
              <a:ext uri="{FF2B5EF4-FFF2-40B4-BE49-F238E27FC236}">
                <a16:creationId xmlns:a16="http://schemas.microsoft.com/office/drawing/2014/main" id="{115DFB91-512B-3844-A114-92FBEDCA92F2}"/>
              </a:ext>
            </a:extLst>
          </p:cNvPr>
          <p:cNvSpPr>
            <a:spLocks noGrp="1"/>
          </p:cNvSpPr>
          <p:nvPr>
            <p:custDataLst>
              <p:tags r:id="rId74"/>
            </p:custDataLst>
          </p:nvPr>
        </p:nvSpPr>
        <p:spPr bwMode="gray">
          <a:xfrm>
            <a:off x="9431338" y="4002088"/>
            <a:ext cx="187325"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9050" tIns="0" rIns="1905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8889203-D49C-4B5A-88AC-DADA9632F383}" type="datetime'''''''''8''''''''''''''''9'''''''">
              <a:rPr lang="en-US" altLang="en-US" sz="1050" smtClean="0"/>
              <a:pPr marL="0" lvl="0" indent="0" algn="ctr">
                <a:spcBef>
                  <a:spcPct val="0"/>
                </a:spcBef>
                <a:spcAft>
                  <a:spcPct val="0"/>
                </a:spcAft>
                <a:buNone/>
              </a:pPr>
              <a:t>89</a:t>
            </a:fld>
            <a:endParaRPr lang="en-US" sz="1050" dirty="0"/>
          </a:p>
        </p:txBody>
      </p:sp>
      <p:sp useBgFill="1">
        <p:nvSpPr>
          <p:cNvPr id="119" name="Text Placeholder 10">
            <a:extLst>
              <a:ext uri="{FF2B5EF4-FFF2-40B4-BE49-F238E27FC236}">
                <a16:creationId xmlns:a16="http://schemas.microsoft.com/office/drawing/2014/main" id="{115DFB91-512B-3844-A114-92FBEDCA92F2}"/>
              </a:ext>
            </a:extLst>
          </p:cNvPr>
          <p:cNvSpPr>
            <a:spLocks noGrp="1"/>
          </p:cNvSpPr>
          <p:nvPr>
            <p:custDataLst>
              <p:tags r:id="rId75"/>
            </p:custDataLst>
          </p:nvPr>
        </p:nvSpPr>
        <p:spPr bwMode="gray">
          <a:xfrm>
            <a:off x="9690100" y="3863975"/>
            <a:ext cx="187325" cy="160338"/>
          </a:xfrm>
          <a:prstGeom prst="rect">
            <a:avLst/>
          </a:prstGeom>
          <a:ln>
            <a:noFill/>
          </a:ln>
          <a:effectLst/>
        </p:spPr>
        <p:txBody>
          <a:bodyPr vert="horz" wrap="none" lIns="19050" tIns="0" rIns="1905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3F51DBB-FBBA-4DC3-8DD9-6950EFA85018}" type="datetime'''''''''9''''''''''''''''''''''''''''''''''''''''''7'''''''''">
              <a:rPr lang="en-US" altLang="en-US" sz="1050" smtClean="0"/>
              <a:pPr marL="0" lvl="0" indent="0" algn="ctr">
                <a:spcBef>
                  <a:spcPct val="0"/>
                </a:spcBef>
                <a:spcAft>
                  <a:spcPct val="0"/>
                </a:spcAft>
                <a:buNone/>
              </a:pPr>
              <a:t>97</a:t>
            </a:fld>
            <a:endParaRPr lang="en-US" sz="1050" dirty="0"/>
          </a:p>
        </p:txBody>
      </p:sp>
      <p:sp>
        <p:nvSpPr>
          <p:cNvPr id="120" name="Text Placeholder 10">
            <a:extLst>
              <a:ext uri="{FF2B5EF4-FFF2-40B4-BE49-F238E27FC236}">
                <a16:creationId xmlns:a16="http://schemas.microsoft.com/office/drawing/2014/main" id="{115DFB91-512B-3844-A114-92FBEDCA92F2}"/>
              </a:ext>
            </a:extLst>
          </p:cNvPr>
          <p:cNvSpPr>
            <a:spLocks noGrp="1"/>
          </p:cNvSpPr>
          <p:nvPr>
            <p:custDataLst>
              <p:tags r:id="rId76"/>
            </p:custDataLst>
          </p:nvPr>
        </p:nvSpPr>
        <p:spPr bwMode="gray">
          <a:xfrm>
            <a:off x="9912350" y="3760788"/>
            <a:ext cx="261938"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9050" tIns="0" rIns="1905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E218CDA-6EAC-437A-957A-0B913E850847}" type="datetime'''''''''''1''''''0''3'''''''''''''''''''''''''''''''''''''''''">
              <a:rPr lang="en-US" altLang="en-US" sz="1050" smtClean="0"/>
              <a:pPr marL="0" lvl="0" indent="0" algn="ctr">
                <a:spcBef>
                  <a:spcPct val="0"/>
                </a:spcBef>
                <a:spcAft>
                  <a:spcPct val="0"/>
                </a:spcAft>
                <a:buNone/>
              </a:pPr>
              <a:t>103</a:t>
            </a:fld>
            <a:endParaRPr lang="en-US" sz="1050" dirty="0"/>
          </a:p>
        </p:txBody>
      </p:sp>
      <p:sp>
        <p:nvSpPr>
          <p:cNvPr id="114" name="Text Placeholder 10">
            <a:extLst>
              <a:ext uri="{FF2B5EF4-FFF2-40B4-BE49-F238E27FC236}">
                <a16:creationId xmlns:a16="http://schemas.microsoft.com/office/drawing/2014/main" id="{115DFB91-512B-3844-A114-92FBEDCA92F2}"/>
              </a:ext>
            </a:extLst>
          </p:cNvPr>
          <p:cNvSpPr>
            <a:spLocks noGrp="1"/>
          </p:cNvSpPr>
          <p:nvPr>
            <p:custDataLst>
              <p:tags r:id="rId77"/>
            </p:custDataLst>
          </p:nvPr>
        </p:nvSpPr>
        <p:spPr bwMode="gray">
          <a:xfrm>
            <a:off x="8658225" y="4354513"/>
            <a:ext cx="187325"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9050" tIns="0" rIns="1905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D3C43AD-D90C-4796-AFE4-3B05705BBCEE}" type="datetime'''''''''7''''''''''''0'''''''''''''''''''''''''">
              <a:rPr lang="en-US" altLang="en-US" sz="1050" smtClean="0"/>
              <a:pPr marL="0" lvl="0" indent="0" algn="ctr">
                <a:spcBef>
                  <a:spcPct val="0"/>
                </a:spcBef>
                <a:spcAft>
                  <a:spcPct val="0"/>
                </a:spcAft>
                <a:buNone/>
              </a:pPr>
              <a:t>70</a:t>
            </a:fld>
            <a:endParaRPr lang="en-US" sz="1050" dirty="0"/>
          </a:p>
        </p:txBody>
      </p:sp>
      <p:sp useBgFill="1">
        <p:nvSpPr>
          <p:cNvPr id="122" name="Text Placeholder 10">
            <a:extLst>
              <a:ext uri="{FF2B5EF4-FFF2-40B4-BE49-F238E27FC236}">
                <a16:creationId xmlns:a16="http://schemas.microsoft.com/office/drawing/2014/main" id="{115DFB91-512B-3844-A114-92FBEDCA92F2}"/>
              </a:ext>
            </a:extLst>
          </p:cNvPr>
          <p:cNvSpPr>
            <a:spLocks noGrp="1"/>
          </p:cNvSpPr>
          <p:nvPr>
            <p:custDataLst>
              <p:tags r:id="rId78"/>
            </p:custDataLst>
          </p:nvPr>
        </p:nvSpPr>
        <p:spPr bwMode="gray">
          <a:xfrm>
            <a:off x="10399713" y="3500438"/>
            <a:ext cx="261938" cy="160338"/>
          </a:xfrm>
          <a:prstGeom prst="rect">
            <a:avLst/>
          </a:prstGeom>
          <a:ln>
            <a:noFill/>
          </a:ln>
          <a:effectLst/>
        </p:spPr>
        <p:txBody>
          <a:bodyPr vert="horz" wrap="none" lIns="19050" tIns="0" rIns="1905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7179AF7-6A75-4EA6-87A0-2B57AD1B31A5}" type="datetime'''1''''''''''''''''''''1''''''4'''''''">
              <a:rPr lang="en-US" altLang="en-US" sz="1050" smtClean="0"/>
              <a:pPr marL="0" lvl="0" indent="0" algn="ctr">
                <a:spcBef>
                  <a:spcPct val="0"/>
                </a:spcBef>
                <a:spcAft>
                  <a:spcPct val="0"/>
                </a:spcAft>
                <a:buNone/>
              </a:pPr>
              <a:t>114</a:t>
            </a:fld>
            <a:endParaRPr lang="en-US" sz="1050" dirty="0"/>
          </a:p>
        </p:txBody>
      </p:sp>
      <p:sp>
        <p:nvSpPr>
          <p:cNvPr id="123" name="Text Placeholder 10">
            <a:extLst>
              <a:ext uri="{FF2B5EF4-FFF2-40B4-BE49-F238E27FC236}">
                <a16:creationId xmlns:a16="http://schemas.microsoft.com/office/drawing/2014/main" id="{115DFB91-512B-3844-A114-92FBEDCA92F2}"/>
              </a:ext>
            </a:extLst>
          </p:cNvPr>
          <p:cNvSpPr>
            <a:spLocks noGrp="1"/>
          </p:cNvSpPr>
          <p:nvPr>
            <p:custDataLst>
              <p:tags r:id="rId79"/>
            </p:custDataLst>
          </p:nvPr>
        </p:nvSpPr>
        <p:spPr bwMode="gray">
          <a:xfrm>
            <a:off x="10687050" y="3427413"/>
            <a:ext cx="261938"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9050" tIns="0" rIns="1905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0E73A13-5D93-4FF0-A925-5ACD98407FE6}" type="datetime'''1''''''''2''''''1'''''''''''''''''">
              <a:rPr lang="en-US" altLang="en-US" sz="1050" smtClean="0"/>
              <a:pPr marL="0" lvl="0" indent="0" algn="ctr">
                <a:spcBef>
                  <a:spcPct val="0"/>
                </a:spcBef>
                <a:spcAft>
                  <a:spcPct val="0"/>
                </a:spcAft>
                <a:buNone/>
              </a:pPr>
              <a:t>121</a:t>
            </a:fld>
            <a:endParaRPr lang="en-US" sz="1050" dirty="0"/>
          </a:p>
        </p:txBody>
      </p:sp>
      <p:sp>
        <p:nvSpPr>
          <p:cNvPr id="124" name="Text Placeholder 10">
            <a:extLst>
              <a:ext uri="{FF2B5EF4-FFF2-40B4-BE49-F238E27FC236}">
                <a16:creationId xmlns:a16="http://schemas.microsoft.com/office/drawing/2014/main" id="{115DFB91-512B-3844-A114-92FBEDCA92F2}"/>
              </a:ext>
            </a:extLst>
          </p:cNvPr>
          <p:cNvSpPr>
            <a:spLocks noGrp="1"/>
          </p:cNvSpPr>
          <p:nvPr>
            <p:custDataLst>
              <p:tags r:id="rId80"/>
            </p:custDataLst>
          </p:nvPr>
        </p:nvSpPr>
        <p:spPr bwMode="gray">
          <a:xfrm>
            <a:off x="10944225" y="3316288"/>
            <a:ext cx="261938"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9050" tIns="0" rIns="1905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6420C6A-996D-4779-8B63-73261D5586F4}" type="datetime'''''''''''''''''''1''''''''''2''''''''''''''''''7'''''''''''''">
              <a:rPr lang="en-US" altLang="en-US" sz="1050" smtClean="0"/>
              <a:pPr marL="0" lvl="0" indent="0" algn="ctr">
                <a:spcBef>
                  <a:spcPct val="0"/>
                </a:spcBef>
                <a:spcAft>
                  <a:spcPct val="0"/>
                </a:spcAft>
                <a:buNone/>
              </a:pPr>
              <a:t>127</a:t>
            </a:fld>
            <a:endParaRPr lang="en-US" sz="1050" dirty="0"/>
          </a:p>
        </p:txBody>
      </p:sp>
      <p:sp>
        <p:nvSpPr>
          <p:cNvPr id="125" name="Text Placeholder 10">
            <a:extLst>
              <a:ext uri="{FF2B5EF4-FFF2-40B4-BE49-F238E27FC236}">
                <a16:creationId xmlns:a16="http://schemas.microsoft.com/office/drawing/2014/main" id="{115DFB91-512B-3844-A114-92FBEDCA92F2}"/>
              </a:ext>
            </a:extLst>
          </p:cNvPr>
          <p:cNvSpPr>
            <a:spLocks noGrp="1"/>
          </p:cNvSpPr>
          <p:nvPr>
            <p:custDataLst>
              <p:tags r:id="rId81"/>
            </p:custDataLst>
          </p:nvPr>
        </p:nvSpPr>
        <p:spPr bwMode="gray">
          <a:xfrm>
            <a:off x="11202988" y="3009900"/>
            <a:ext cx="261938"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9050" tIns="0" rIns="1905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B382C4B-9181-4A57-A0C0-2D51E466A5D6}" type="datetime'''''''''''''''''''''''''''''''''14''''''''4'''''''''''''">
              <a:rPr lang="en-US" altLang="en-US" sz="1050" smtClean="0"/>
              <a:pPr marL="0" lvl="0" indent="0" algn="ctr">
                <a:spcBef>
                  <a:spcPct val="0"/>
                </a:spcBef>
                <a:spcAft>
                  <a:spcPct val="0"/>
                </a:spcAft>
                <a:buNone/>
              </a:pPr>
              <a:t>144</a:t>
            </a:fld>
            <a:endParaRPr lang="en-US" sz="1050" dirty="0"/>
          </a:p>
        </p:txBody>
      </p:sp>
      <p:sp>
        <p:nvSpPr>
          <p:cNvPr id="126" name="Text Placeholder 10">
            <a:extLst>
              <a:ext uri="{FF2B5EF4-FFF2-40B4-BE49-F238E27FC236}">
                <a16:creationId xmlns:a16="http://schemas.microsoft.com/office/drawing/2014/main" id="{115DFB91-512B-3844-A114-92FBEDCA92F2}"/>
              </a:ext>
            </a:extLst>
          </p:cNvPr>
          <p:cNvSpPr>
            <a:spLocks noGrp="1"/>
          </p:cNvSpPr>
          <p:nvPr>
            <p:custDataLst>
              <p:tags r:id="rId82"/>
            </p:custDataLst>
          </p:nvPr>
        </p:nvSpPr>
        <p:spPr bwMode="gray">
          <a:xfrm>
            <a:off x="11460163" y="2678113"/>
            <a:ext cx="261938"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9050" tIns="0" rIns="1905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292C8F2-8F68-4838-AA3F-C7C27151E141}" type="datetime'1''''''''''''''''''''''''''''''''''6''''3'''''''''">
              <a:rPr lang="en-US" altLang="en-US" sz="1050" smtClean="0"/>
              <a:pPr marL="0" lvl="0" indent="0" algn="ctr">
                <a:spcBef>
                  <a:spcPct val="0"/>
                </a:spcBef>
                <a:spcAft>
                  <a:spcPct val="0"/>
                </a:spcAft>
                <a:buNone/>
              </a:pPr>
              <a:t>163</a:t>
            </a:fld>
            <a:endParaRPr lang="en-US" sz="1050" dirty="0"/>
          </a:p>
        </p:txBody>
      </p:sp>
      <p:sp>
        <p:nvSpPr>
          <p:cNvPr id="121" name="Text Placeholder 10">
            <a:extLst>
              <a:ext uri="{FF2B5EF4-FFF2-40B4-BE49-F238E27FC236}">
                <a16:creationId xmlns:a16="http://schemas.microsoft.com/office/drawing/2014/main" id="{115DFB91-512B-3844-A114-92FBEDCA92F2}"/>
              </a:ext>
            </a:extLst>
          </p:cNvPr>
          <p:cNvSpPr>
            <a:spLocks noGrp="1"/>
          </p:cNvSpPr>
          <p:nvPr>
            <p:custDataLst>
              <p:tags r:id="rId83"/>
            </p:custDataLst>
          </p:nvPr>
        </p:nvSpPr>
        <p:spPr bwMode="gray">
          <a:xfrm>
            <a:off x="10169525" y="3660775"/>
            <a:ext cx="261938"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9050" tIns="0" rIns="1905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C684645-97E5-44FE-BC27-00AD8E04C429}" type="datetime'''1''''0''''''8'''''''''''''''''''">
              <a:rPr lang="en-US" altLang="en-US" sz="1050" smtClean="0"/>
              <a:pPr marL="0" lvl="0" indent="0" algn="ctr">
                <a:spcBef>
                  <a:spcPct val="0"/>
                </a:spcBef>
                <a:spcAft>
                  <a:spcPct val="0"/>
                </a:spcAft>
                <a:buNone/>
              </a:pPr>
              <a:t>108</a:t>
            </a:fld>
            <a:endParaRPr lang="en-US" sz="1050" dirty="0"/>
          </a:p>
        </p:txBody>
      </p:sp>
      <p:sp>
        <p:nvSpPr>
          <p:cNvPr id="78" name="Text Placeholder 10">
            <a:extLst>
              <a:ext uri="{FF2B5EF4-FFF2-40B4-BE49-F238E27FC236}">
                <a16:creationId xmlns:a16="http://schemas.microsoft.com/office/drawing/2014/main" id="{115DFB91-512B-3844-A114-92FBEDCA92F2}"/>
              </a:ext>
            </a:extLst>
          </p:cNvPr>
          <p:cNvSpPr>
            <a:spLocks noGrp="1"/>
          </p:cNvSpPr>
          <p:nvPr>
            <p:custDataLst>
              <p:tags r:id="rId84"/>
            </p:custDataLst>
          </p:nvPr>
        </p:nvSpPr>
        <p:spPr bwMode="auto">
          <a:xfrm>
            <a:off x="8764588" y="3706813"/>
            <a:ext cx="490538" cy="227013"/>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8F147B4-5A79-45C1-A77E-DA845A520C0B}" type="datetime'+''''''''''1''''''''''''''''''''2%'">
              <a:rPr lang="en-US" altLang="en-US" sz="1050" b="1" smtClean="0">
                <a:effectLst/>
              </a:rPr>
              <a:pPr marL="0" lvl="0" indent="0" algn="ctr">
                <a:spcBef>
                  <a:spcPct val="0"/>
                </a:spcBef>
                <a:spcAft>
                  <a:spcPct val="0"/>
                </a:spcAft>
                <a:buNone/>
              </a:pPr>
              <a:t>+12%</a:t>
            </a:fld>
            <a:endParaRPr lang="en-US" sz="1050" b="1" dirty="0"/>
          </a:p>
        </p:txBody>
      </p:sp>
      <p:cxnSp>
        <p:nvCxnSpPr>
          <p:cNvPr id="87" name="Straight Connector 86"/>
          <p:cNvCxnSpPr/>
          <p:nvPr>
            <p:custDataLst>
              <p:tags r:id="rId85"/>
            </p:custDataLst>
          </p:nvPr>
        </p:nvCxnSpPr>
        <p:spPr bwMode="gray">
          <a:xfrm>
            <a:off x="812800" y="2674938"/>
            <a:ext cx="150813" cy="0"/>
          </a:xfrm>
          <a:prstGeom prst="line">
            <a:avLst/>
          </a:prstGeom>
          <a:ln w="28575" cap="rnd" cmpd="sng" algn="ctr">
            <a:solidFill>
              <a:schemeClr val="accent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8" name="Straight Connector 87"/>
          <p:cNvCxnSpPr/>
          <p:nvPr>
            <p:custDataLst>
              <p:tags r:id="rId86"/>
            </p:custDataLst>
          </p:nvPr>
        </p:nvCxnSpPr>
        <p:spPr bwMode="gray">
          <a:xfrm>
            <a:off x="1887538" y="2674938"/>
            <a:ext cx="150813" cy="0"/>
          </a:xfrm>
          <a:prstGeom prst="line">
            <a:avLst/>
          </a:prstGeom>
          <a:ln w="28575" cap="rnd" cmpd="sng" algn="ctr">
            <a:solidFill>
              <a:schemeClr val="accent6"/>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28" name="Text Placeholder 10">
            <a:extLst>
              <a:ext uri="{FF2B5EF4-FFF2-40B4-BE49-F238E27FC236}">
                <a16:creationId xmlns:a16="http://schemas.microsoft.com/office/drawing/2014/main" id="{115DFB91-512B-3844-A114-92FBEDCA92F2}"/>
              </a:ext>
            </a:extLst>
          </p:cNvPr>
          <p:cNvSpPr>
            <a:spLocks noGrp="1"/>
          </p:cNvSpPr>
          <p:nvPr>
            <p:custDataLst>
              <p:tags r:id="rId87"/>
            </p:custDataLst>
          </p:nvPr>
        </p:nvSpPr>
        <p:spPr bwMode="auto">
          <a:xfrm>
            <a:off x="1028700" y="2603500"/>
            <a:ext cx="742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65655245-6B13-464F-A00C-BEAB3EF3A48B}" type="datetime'''''''''''''''Uppe''''''''r B''ou''''''''n''''''''''''d'">
              <a:rPr lang="en-US" altLang="en-US" sz="1000" smtClean="0"/>
              <a:pPr marL="0" lvl="0" indent="0">
                <a:spcBef>
                  <a:spcPct val="0"/>
                </a:spcBef>
                <a:spcAft>
                  <a:spcPct val="0"/>
                </a:spcAft>
                <a:buNone/>
              </a:pPr>
              <a:t>Upper Bound</a:t>
            </a:fld>
            <a:endParaRPr lang="en-US" sz="1000"/>
          </a:p>
        </p:txBody>
      </p:sp>
      <p:sp>
        <p:nvSpPr>
          <p:cNvPr id="29" name="Text Placeholder 10">
            <a:extLst>
              <a:ext uri="{FF2B5EF4-FFF2-40B4-BE49-F238E27FC236}">
                <a16:creationId xmlns:a16="http://schemas.microsoft.com/office/drawing/2014/main" id="{34441B17-C6AB-9D08-F411-E1DF8950223D}"/>
              </a:ext>
            </a:extLst>
          </p:cNvPr>
          <p:cNvSpPr>
            <a:spLocks noGrp="1"/>
          </p:cNvSpPr>
          <p:nvPr>
            <p:custDataLst>
              <p:tags r:id="rId88"/>
            </p:custDataLst>
          </p:nvPr>
        </p:nvSpPr>
        <p:spPr bwMode="auto">
          <a:xfrm>
            <a:off x="2103438" y="2603500"/>
            <a:ext cx="742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3999B3BD-DE93-4E07-935D-E2E3650F53CB}" type="datetime'''L''o''''''''''''w''''''''er ''''''''''''B''o''''u''n''d'''">
              <a:rPr lang="en-US" altLang="en-US" sz="1000" smtClean="0"/>
              <a:pPr marL="0" lvl="0" indent="0">
                <a:spcBef>
                  <a:spcPct val="0"/>
                </a:spcBef>
                <a:spcAft>
                  <a:spcPct val="0"/>
                </a:spcAft>
                <a:buNone/>
              </a:pPr>
              <a:t>Lower Bound</a:t>
            </a:fld>
            <a:endParaRPr lang="en-US" sz="1000"/>
          </a:p>
        </p:txBody>
      </p:sp>
      <p:cxnSp>
        <p:nvCxnSpPr>
          <p:cNvPr id="171" name="btfpColumnHeaderBoxLine984923">
            <a:extLst>
              <a:ext uri="{FF2B5EF4-FFF2-40B4-BE49-F238E27FC236}">
                <a16:creationId xmlns:a16="http://schemas.microsoft.com/office/drawing/2014/main" id="{0B175FAE-16FC-DDE6-A866-86E440B48328}"/>
              </a:ext>
            </a:extLst>
          </p:cNvPr>
          <p:cNvCxnSpPr>
            <a:cxnSpLocks/>
          </p:cNvCxnSpPr>
          <p:nvPr/>
        </p:nvCxnSpPr>
        <p:spPr bwMode="gray">
          <a:xfrm>
            <a:off x="5927544" y="2020888"/>
            <a:ext cx="5943600"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202" name="Rectangle 201">
            <a:extLst>
              <a:ext uri="{FF2B5EF4-FFF2-40B4-BE49-F238E27FC236}">
                <a16:creationId xmlns:a16="http://schemas.microsoft.com/office/drawing/2014/main" id="{461F1183-4D0E-614D-C580-72E6021E77DC}"/>
              </a:ext>
            </a:extLst>
          </p:cNvPr>
          <p:cNvSpPr/>
          <p:nvPr>
            <p:custDataLst>
              <p:tags r:id="rId89"/>
            </p:custDataLst>
          </p:nvPr>
        </p:nvSpPr>
        <p:spPr bwMode="auto">
          <a:xfrm>
            <a:off x="6353175" y="2671763"/>
            <a:ext cx="187325" cy="139700"/>
          </a:xfrm>
          <a:prstGeom prst="rect">
            <a:avLst/>
          </a:prstGeom>
          <a:solidFill>
            <a:srgbClr val="F0D132"/>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03" name="Rectangle 202">
            <a:extLst>
              <a:ext uri="{FF2B5EF4-FFF2-40B4-BE49-F238E27FC236}">
                <a16:creationId xmlns:a16="http://schemas.microsoft.com/office/drawing/2014/main" id="{84001F97-DDEC-89E4-2BB8-F0B764DFCE1B}"/>
              </a:ext>
            </a:extLst>
          </p:cNvPr>
          <p:cNvSpPr/>
          <p:nvPr>
            <p:custDataLst>
              <p:tags r:id="rId90"/>
            </p:custDataLst>
          </p:nvPr>
        </p:nvSpPr>
        <p:spPr bwMode="auto">
          <a:xfrm>
            <a:off x="7005638" y="2671763"/>
            <a:ext cx="187325" cy="139700"/>
          </a:xfrm>
          <a:prstGeom prst="rect">
            <a:avLst/>
          </a:prstGeom>
          <a:solidFill>
            <a:srgbClr val="6BCCF5"/>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43" name="Text Placeholder 10">
            <a:extLst>
              <a:ext uri="{FF2B5EF4-FFF2-40B4-BE49-F238E27FC236}">
                <a16:creationId xmlns:a16="http://schemas.microsoft.com/office/drawing/2014/main" id="{115DFB91-512B-3844-A114-92FBEDCA92F2}"/>
              </a:ext>
            </a:extLst>
          </p:cNvPr>
          <p:cNvSpPr>
            <a:spLocks noGrp="1"/>
          </p:cNvSpPr>
          <p:nvPr>
            <p:custDataLst>
              <p:tags r:id="rId91"/>
            </p:custDataLst>
          </p:nvPr>
        </p:nvSpPr>
        <p:spPr bwMode="auto">
          <a:xfrm>
            <a:off x="6591300" y="2667000"/>
            <a:ext cx="3127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770E8A65-71A3-49A7-A903-DCDE37E5E638}" type="datetime'''''''So''''''l''''a''''''''''''''''''r'''">
              <a:rPr lang="en-US" altLang="en-US" sz="1050" smtClean="0"/>
              <a:pPr marL="0" lvl="0" indent="0">
                <a:spcBef>
                  <a:spcPct val="0"/>
                </a:spcBef>
                <a:spcAft>
                  <a:spcPct val="0"/>
                </a:spcAft>
                <a:buNone/>
              </a:pPr>
              <a:t>Solar</a:t>
            </a:fld>
            <a:endParaRPr lang="en-US" sz="1050"/>
          </a:p>
        </p:txBody>
      </p:sp>
      <p:sp>
        <p:nvSpPr>
          <p:cNvPr id="146" name="Text Placeholder 10">
            <a:extLst>
              <a:ext uri="{FF2B5EF4-FFF2-40B4-BE49-F238E27FC236}">
                <a16:creationId xmlns:a16="http://schemas.microsoft.com/office/drawing/2014/main" id="{BDB446DA-CCD1-A551-13C1-78D6E6D715AC}"/>
              </a:ext>
            </a:extLst>
          </p:cNvPr>
          <p:cNvSpPr>
            <a:spLocks noGrp="1"/>
          </p:cNvSpPr>
          <p:nvPr>
            <p:custDataLst>
              <p:tags r:id="rId92"/>
            </p:custDataLst>
          </p:nvPr>
        </p:nvSpPr>
        <p:spPr bwMode="auto">
          <a:xfrm>
            <a:off x="7243763" y="2667000"/>
            <a:ext cx="3048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49679C16-4BE5-4A63-B645-114DE8032934}" type="datetime'''''''''''''''''W''''''''i''''''''''''n''''''''''''''''''''d'">
              <a:rPr lang="en-US" altLang="en-US" sz="1050" smtClean="0"/>
              <a:pPr marL="0" lvl="0" indent="0">
                <a:spcBef>
                  <a:spcPct val="0"/>
                </a:spcBef>
                <a:spcAft>
                  <a:spcPct val="0"/>
                </a:spcAft>
                <a:buNone/>
              </a:pPr>
              <a:t>Wind</a:t>
            </a:fld>
            <a:endParaRPr lang="en-US" sz="1050"/>
          </a:p>
        </p:txBody>
      </p:sp>
      <p:sp>
        <p:nvSpPr>
          <p:cNvPr id="103" name="TextBox 102">
            <a:extLst>
              <a:ext uri="{FF2B5EF4-FFF2-40B4-BE49-F238E27FC236}">
                <a16:creationId xmlns:a16="http://schemas.microsoft.com/office/drawing/2014/main" id="{1F0EF1DB-F441-82B5-346E-8886A2943294}"/>
              </a:ext>
            </a:extLst>
          </p:cNvPr>
          <p:cNvSpPr txBox="1"/>
          <p:nvPr/>
        </p:nvSpPr>
        <p:spPr bwMode="gray">
          <a:xfrm>
            <a:off x="0" y="-9665"/>
            <a:ext cx="2560320" cy="318924"/>
          </a:xfrm>
          <a:prstGeom prst="rect">
            <a:avLst/>
          </a:prstGeom>
          <a:solidFill>
            <a:schemeClr val="bg2">
              <a:lumMod val="60000"/>
              <a:lumOff val="40000"/>
            </a:schemeClr>
          </a:solid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Germany</a:t>
            </a:r>
          </a:p>
        </p:txBody>
      </p:sp>
    </p:spTree>
    <p:extLst>
      <p:ext uri="{BB962C8B-B14F-4D97-AF65-F5344CB8AC3E}">
        <p14:creationId xmlns:p14="http://schemas.microsoft.com/office/powerpoint/2010/main" val="11385723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think-cell data - do not delete" hidden="1"/>
          <p:cNvGraphicFramePr>
            <a:graphicFrameLocks noChangeAspect="1"/>
          </p:cNvGraphicFramePr>
          <p:nvPr>
            <p:custDataLst>
              <p:tags r:id="rId1"/>
            </p:custDataLst>
            <p:extLst>
              <p:ext uri="{D42A27DB-BD31-4B8C-83A1-F6EECF244321}">
                <p14:modId xmlns:p14="http://schemas.microsoft.com/office/powerpoint/2010/main" val="6324892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6" imgW="426" imgH="428" progId="TCLayout.ActiveDocument.1">
                  <p:embed/>
                </p:oleObj>
              </mc:Choice>
              <mc:Fallback>
                <p:oleObj name="think-cell Slide" r:id="rId86" imgW="426" imgH="428" progId="TCLayout.ActiveDocument.1">
                  <p:embed/>
                  <p:pic>
                    <p:nvPicPr>
                      <p:cNvPr id="38" name="think-cell data - do not delete" hidden="1"/>
                      <p:cNvPicPr/>
                      <p:nvPr/>
                    </p:nvPicPr>
                    <p:blipFill>
                      <a:blip r:embed="rId87"/>
                      <a:stretch>
                        <a:fillRect/>
                      </a:stretch>
                    </p:blipFill>
                    <p:spPr>
                      <a:xfrm>
                        <a:off x="1588" y="1588"/>
                        <a:ext cx="1588" cy="1588"/>
                      </a:xfrm>
                      <a:prstGeom prst="rect">
                        <a:avLst/>
                      </a:prstGeom>
                    </p:spPr>
                  </p:pic>
                </p:oleObj>
              </mc:Fallback>
            </mc:AlternateContent>
          </a:graphicData>
        </a:graphic>
      </p:graphicFrame>
      <p:pic>
        <p:nvPicPr>
          <p:cNvPr id="488" name="Picture 487">
            <a:extLst>
              <a:ext uri="{FF2B5EF4-FFF2-40B4-BE49-F238E27FC236}">
                <a16:creationId xmlns:a16="http://schemas.microsoft.com/office/drawing/2014/main" id="{9E1560E4-26D1-C22B-8547-18FB65504C76}"/>
              </a:ext>
            </a:extLst>
          </p:cNvPr>
          <p:cNvPicPr>
            <a:picLocks noChangeAspect="1"/>
          </p:cNvPicPr>
          <p:nvPr/>
        </p:nvPicPr>
        <p:blipFill>
          <a:blip r:embed="rId88"/>
          <a:srcRect t="54828" r="60087"/>
          <a:stretch>
            <a:fillRect/>
          </a:stretch>
        </p:blipFill>
        <p:spPr>
          <a:xfrm>
            <a:off x="9447213" y="3070126"/>
            <a:ext cx="1744663" cy="1129121"/>
          </a:xfrm>
          <a:prstGeom prst="rect">
            <a:avLst/>
          </a:prstGeom>
        </p:spPr>
      </p:pic>
      <p:graphicFrame>
        <p:nvGraphicFramePr>
          <p:cNvPr id="102" name="Chart 101"/>
          <p:cNvGraphicFramePr/>
          <p:nvPr>
            <p:custDataLst>
              <p:tags r:id="rId2"/>
            </p:custDataLst>
            <p:extLst>
              <p:ext uri="{D42A27DB-BD31-4B8C-83A1-F6EECF244321}">
                <p14:modId xmlns:p14="http://schemas.microsoft.com/office/powerpoint/2010/main" val="4169734483"/>
              </p:ext>
            </p:extLst>
          </p:nvPr>
        </p:nvGraphicFramePr>
        <p:xfrm>
          <a:off x="7918450" y="2695575"/>
          <a:ext cx="3481388" cy="3287713"/>
        </p:xfrm>
        <a:graphic>
          <a:graphicData uri="http://schemas.openxmlformats.org/drawingml/2006/chart">
            <c:chart xmlns:c="http://schemas.openxmlformats.org/drawingml/2006/chart" xmlns:r="http://schemas.openxmlformats.org/officeDocument/2006/relationships" r:id="rId89"/>
          </a:graphicData>
        </a:graphic>
      </p:graphicFrame>
      <p:cxnSp>
        <p:nvCxnSpPr>
          <p:cNvPr id="448" name="Straight Connector 447">
            <a:extLst>
              <a:ext uri="{FF2B5EF4-FFF2-40B4-BE49-F238E27FC236}">
                <a16:creationId xmlns:a16="http://schemas.microsoft.com/office/drawing/2014/main" id="{A3B8D9F5-776F-04E2-BDAE-D7E298A09B30}"/>
              </a:ext>
            </a:extLst>
          </p:cNvPr>
          <p:cNvCxnSpPr/>
          <p:nvPr>
            <p:custDataLst>
              <p:tags r:id="rId3"/>
            </p:custDataLst>
          </p:nvPr>
        </p:nvCxnSpPr>
        <p:spPr bwMode="auto">
          <a:xfrm>
            <a:off x="9286875" y="5038725"/>
            <a:ext cx="203200"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49" name="Straight Connector 448">
            <a:extLst>
              <a:ext uri="{FF2B5EF4-FFF2-40B4-BE49-F238E27FC236}">
                <a16:creationId xmlns:a16="http://schemas.microsoft.com/office/drawing/2014/main" id="{51A0EC24-E0EF-89D3-CBE1-A1426C1DAAA9}"/>
              </a:ext>
            </a:extLst>
          </p:cNvPr>
          <p:cNvCxnSpPr/>
          <p:nvPr>
            <p:custDataLst>
              <p:tags r:id="rId4"/>
            </p:custDataLst>
          </p:nvPr>
        </p:nvCxnSpPr>
        <p:spPr bwMode="auto">
          <a:xfrm>
            <a:off x="9286875" y="4279900"/>
            <a:ext cx="203200"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46" name="Straight Connector 445">
            <a:extLst>
              <a:ext uri="{FF2B5EF4-FFF2-40B4-BE49-F238E27FC236}">
                <a16:creationId xmlns:a16="http://schemas.microsoft.com/office/drawing/2014/main" id="{0F01B1A8-79F3-8D5B-252D-A0AB4662DD20}"/>
              </a:ext>
            </a:extLst>
          </p:cNvPr>
          <p:cNvCxnSpPr/>
          <p:nvPr>
            <p:custDataLst>
              <p:tags r:id="rId5"/>
            </p:custDataLst>
          </p:nvPr>
        </p:nvCxnSpPr>
        <p:spPr bwMode="auto">
          <a:xfrm flipV="1">
            <a:off x="9447213" y="4276726"/>
            <a:ext cx="0" cy="765175"/>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409" name="Straight Connector 408">
            <a:extLst>
              <a:ext uri="{FF2B5EF4-FFF2-40B4-BE49-F238E27FC236}">
                <a16:creationId xmlns:a16="http://schemas.microsoft.com/office/drawing/2014/main" id="{2C7E3D6D-098A-C1DC-9771-857581233956}"/>
              </a:ext>
            </a:extLst>
          </p:cNvPr>
          <p:cNvCxnSpPr/>
          <p:nvPr>
            <p:custDataLst>
              <p:tags r:id="rId6"/>
            </p:custDataLst>
          </p:nvPr>
        </p:nvCxnSpPr>
        <p:spPr bwMode="auto">
          <a:xfrm>
            <a:off x="11214100" y="3830638"/>
            <a:ext cx="579438"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10" name="Straight Connector 409">
            <a:extLst>
              <a:ext uri="{FF2B5EF4-FFF2-40B4-BE49-F238E27FC236}">
                <a16:creationId xmlns:a16="http://schemas.microsoft.com/office/drawing/2014/main" id="{746E635E-BEF0-92EF-2C5F-1288935FC5ED}"/>
              </a:ext>
            </a:extLst>
          </p:cNvPr>
          <p:cNvCxnSpPr/>
          <p:nvPr>
            <p:custDataLst>
              <p:tags r:id="rId7"/>
            </p:custDataLst>
          </p:nvPr>
        </p:nvCxnSpPr>
        <p:spPr bwMode="auto">
          <a:xfrm>
            <a:off x="11214100" y="3683000"/>
            <a:ext cx="579438"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11" name="Straight Connector 410">
            <a:extLst>
              <a:ext uri="{FF2B5EF4-FFF2-40B4-BE49-F238E27FC236}">
                <a16:creationId xmlns:a16="http://schemas.microsoft.com/office/drawing/2014/main" id="{415D2782-9EB3-639A-9507-104EB90AC783}"/>
              </a:ext>
            </a:extLst>
          </p:cNvPr>
          <p:cNvCxnSpPr/>
          <p:nvPr>
            <p:custDataLst>
              <p:tags r:id="rId8"/>
            </p:custDataLst>
          </p:nvPr>
        </p:nvCxnSpPr>
        <p:spPr bwMode="auto">
          <a:xfrm flipV="1">
            <a:off x="11750675" y="3679825"/>
            <a:ext cx="0" cy="153988"/>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415" name="Straight Connector 414">
            <a:extLst>
              <a:ext uri="{FF2B5EF4-FFF2-40B4-BE49-F238E27FC236}">
                <a16:creationId xmlns:a16="http://schemas.microsoft.com/office/drawing/2014/main" id="{8E20FB43-7C36-D5CA-D357-A3A08ADA11B9}"/>
              </a:ext>
            </a:extLst>
          </p:cNvPr>
          <p:cNvCxnSpPr/>
          <p:nvPr>
            <p:custDataLst>
              <p:tags r:id="rId9"/>
            </p:custDataLst>
          </p:nvPr>
        </p:nvCxnSpPr>
        <p:spPr bwMode="auto">
          <a:xfrm>
            <a:off x="11214100" y="3830638"/>
            <a:ext cx="579438"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16" name="Straight Connector 415">
            <a:extLst>
              <a:ext uri="{FF2B5EF4-FFF2-40B4-BE49-F238E27FC236}">
                <a16:creationId xmlns:a16="http://schemas.microsoft.com/office/drawing/2014/main" id="{7168EE5D-F355-7576-D9C0-D77A977365F1}"/>
              </a:ext>
            </a:extLst>
          </p:cNvPr>
          <p:cNvCxnSpPr/>
          <p:nvPr>
            <p:custDataLst>
              <p:tags r:id="rId10"/>
            </p:custDataLst>
          </p:nvPr>
        </p:nvCxnSpPr>
        <p:spPr bwMode="auto">
          <a:xfrm>
            <a:off x="11214100" y="3490913"/>
            <a:ext cx="579438"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17" name="Straight Connector 416">
            <a:extLst>
              <a:ext uri="{FF2B5EF4-FFF2-40B4-BE49-F238E27FC236}">
                <a16:creationId xmlns:a16="http://schemas.microsoft.com/office/drawing/2014/main" id="{D0071E45-FC8C-4A1D-99E1-030D2C15954F}"/>
              </a:ext>
            </a:extLst>
          </p:cNvPr>
          <p:cNvCxnSpPr/>
          <p:nvPr>
            <p:custDataLst>
              <p:tags r:id="rId11"/>
            </p:custDataLst>
          </p:nvPr>
        </p:nvCxnSpPr>
        <p:spPr bwMode="auto">
          <a:xfrm flipV="1">
            <a:off x="11750675" y="3487738"/>
            <a:ext cx="0" cy="346075"/>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472" name="Straight Connector 471">
            <a:extLst>
              <a:ext uri="{FF2B5EF4-FFF2-40B4-BE49-F238E27FC236}">
                <a16:creationId xmlns:a16="http://schemas.microsoft.com/office/drawing/2014/main" id="{53D81581-DCB8-BB74-A69C-D481FCF0118E}"/>
              </a:ext>
            </a:extLst>
          </p:cNvPr>
          <p:cNvCxnSpPr/>
          <p:nvPr>
            <p:custDataLst>
              <p:tags r:id="rId12"/>
            </p:custDataLst>
          </p:nvPr>
        </p:nvCxnSpPr>
        <p:spPr bwMode="auto">
          <a:xfrm>
            <a:off x="11214100" y="3830638"/>
            <a:ext cx="579438"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73" name="Straight Connector 472">
            <a:extLst>
              <a:ext uri="{FF2B5EF4-FFF2-40B4-BE49-F238E27FC236}">
                <a16:creationId xmlns:a16="http://schemas.microsoft.com/office/drawing/2014/main" id="{0F8A4779-4BB7-12ED-C8B9-551B91DD9437}"/>
              </a:ext>
            </a:extLst>
          </p:cNvPr>
          <p:cNvCxnSpPr/>
          <p:nvPr>
            <p:custDataLst>
              <p:tags r:id="rId13"/>
            </p:custDataLst>
          </p:nvPr>
        </p:nvCxnSpPr>
        <p:spPr bwMode="auto">
          <a:xfrm>
            <a:off x="11214100" y="3063875"/>
            <a:ext cx="579438"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74" name="Straight Connector 473">
            <a:extLst>
              <a:ext uri="{FF2B5EF4-FFF2-40B4-BE49-F238E27FC236}">
                <a16:creationId xmlns:a16="http://schemas.microsoft.com/office/drawing/2014/main" id="{086FA502-282B-9FBB-4C73-6BEF5C9C3744}"/>
              </a:ext>
            </a:extLst>
          </p:cNvPr>
          <p:cNvCxnSpPr/>
          <p:nvPr>
            <p:custDataLst>
              <p:tags r:id="rId14"/>
            </p:custDataLst>
          </p:nvPr>
        </p:nvCxnSpPr>
        <p:spPr bwMode="auto">
          <a:xfrm flipV="1">
            <a:off x="11750675" y="3060700"/>
            <a:ext cx="0" cy="773113"/>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405" name="Straight Connector 404">
            <a:extLst>
              <a:ext uri="{FF2B5EF4-FFF2-40B4-BE49-F238E27FC236}">
                <a16:creationId xmlns:a16="http://schemas.microsoft.com/office/drawing/2014/main" id="{E720C1FC-1A1B-6C17-FC55-68259EB47CB7}"/>
              </a:ext>
            </a:extLst>
          </p:cNvPr>
          <p:cNvCxnSpPr/>
          <p:nvPr>
            <p:custDataLst>
              <p:tags r:id="rId15"/>
            </p:custDataLst>
          </p:nvPr>
        </p:nvCxnSpPr>
        <p:spPr bwMode="auto">
          <a:xfrm flipV="1">
            <a:off x="11164888" y="3687763"/>
            <a:ext cx="36513" cy="14288"/>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343" name="Text Placeholder 10">
            <a:extLst>
              <a:ext uri="{FF2B5EF4-FFF2-40B4-BE49-F238E27FC236}">
                <a16:creationId xmlns:a16="http://schemas.microsoft.com/office/drawing/2014/main" id="{115DFB91-512B-3844-A114-92FBEDCA92F2}"/>
              </a:ext>
            </a:extLst>
          </p:cNvPr>
          <p:cNvSpPr>
            <a:spLocks noGrp="1"/>
          </p:cNvSpPr>
          <p:nvPr>
            <p:custDataLst>
              <p:tags r:id="rId16"/>
            </p:custDataLst>
          </p:nvPr>
        </p:nvSpPr>
        <p:spPr bwMode="auto">
          <a:xfrm>
            <a:off x="7869238" y="5835650"/>
            <a:ext cx="265113" cy="3206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1044488-8082-4A24-A339-04A6CF6D1431}" type="datetime'''''''J''''''''a''''n/&#10;''''''F''''e''''''''''''''b'">
              <a:rPr lang="en-US" altLang="en-US" sz="1050" smtClean="0"/>
              <a:pPr/>
              <a:t>Jan/
Feb</a:t>
            </a:fld>
            <a:endParaRPr lang="en-US" sz="1050" dirty="0"/>
          </a:p>
        </p:txBody>
      </p:sp>
      <p:sp>
        <p:nvSpPr>
          <p:cNvPr id="344" name="Text Placeholder 10">
            <a:extLst>
              <a:ext uri="{FF2B5EF4-FFF2-40B4-BE49-F238E27FC236}">
                <a16:creationId xmlns:a16="http://schemas.microsoft.com/office/drawing/2014/main" id="{115DFB91-512B-3844-A114-92FBEDCA92F2}"/>
              </a:ext>
            </a:extLst>
          </p:cNvPr>
          <p:cNvSpPr>
            <a:spLocks noGrp="1"/>
          </p:cNvSpPr>
          <p:nvPr>
            <p:custDataLst>
              <p:tags r:id="rId17"/>
            </p:custDataLst>
          </p:nvPr>
        </p:nvSpPr>
        <p:spPr bwMode="auto">
          <a:xfrm>
            <a:off x="8201025" y="5835650"/>
            <a:ext cx="24288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5173188-9299-4320-9B41-058F967C9F79}" type="datetime'''''''''''''M''''''''''''''''''a''''''''''r'">
              <a:rPr lang="en-US" altLang="en-US" sz="1050" smtClean="0"/>
              <a:pPr/>
              <a:t>Mar</a:t>
            </a:fld>
            <a:endParaRPr lang="en-US" sz="1050" dirty="0"/>
          </a:p>
        </p:txBody>
      </p:sp>
      <p:sp>
        <p:nvSpPr>
          <p:cNvPr id="345" name="Text Placeholder 10">
            <a:extLst>
              <a:ext uri="{FF2B5EF4-FFF2-40B4-BE49-F238E27FC236}">
                <a16:creationId xmlns:a16="http://schemas.microsoft.com/office/drawing/2014/main" id="{115DFB91-512B-3844-A114-92FBEDCA92F2}"/>
              </a:ext>
            </a:extLst>
          </p:cNvPr>
          <p:cNvSpPr>
            <a:spLocks noGrp="1"/>
          </p:cNvSpPr>
          <p:nvPr>
            <p:custDataLst>
              <p:tags r:id="rId18"/>
            </p:custDataLst>
          </p:nvPr>
        </p:nvSpPr>
        <p:spPr bwMode="auto">
          <a:xfrm>
            <a:off x="8534400" y="5835650"/>
            <a:ext cx="220663"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6DA35EF-4836-47A3-9D6C-0D5C7DD04A44}" type="datetime'A''''p''r'''''''''''''''''''">
              <a:rPr lang="en-US" altLang="en-US" sz="1050" smtClean="0"/>
              <a:pPr/>
              <a:t>Apr</a:t>
            </a:fld>
            <a:endParaRPr lang="en-US" sz="1050" dirty="0"/>
          </a:p>
        </p:txBody>
      </p:sp>
      <p:sp>
        <p:nvSpPr>
          <p:cNvPr id="346" name="Text Placeholder 10">
            <a:extLst>
              <a:ext uri="{FF2B5EF4-FFF2-40B4-BE49-F238E27FC236}">
                <a16:creationId xmlns:a16="http://schemas.microsoft.com/office/drawing/2014/main" id="{115DFB91-512B-3844-A114-92FBEDCA92F2}"/>
              </a:ext>
            </a:extLst>
          </p:cNvPr>
          <p:cNvSpPr>
            <a:spLocks noGrp="1"/>
          </p:cNvSpPr>
          <p:nvPr>
            <p:custDataLst>
              <p:tags r:id="rId19"/>
            </p:custDataLst>
          </p:nvPr>
        </p:nvSpPr>
        <p:spPr bwMode="auto">
          <a:xfrm>
            <a:off x="8832850" y="5835650"/>
            <a:ext cx="265113"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7BBB92F-DCD8-4F99-A372-D4402AE44DE2}" type="datetime'''''''''M''''''''''''''a''y'''''''''''">
              <a:rPr lang="en-US" altLang="en-US" sz="1050" smtClean="0">
                <a:effectLst/>
              </a:rPr>
              <a:pPr marL="0" lvl="0" indent="0" algn="ctr">
                <a:spcBef>
                  <a:spcPct val="0"/>
                </a:spcBef>
                <a:spcAft>
                  <a:spcPct val="0"/>
                </a:spcAft>
                <a:buNone/>
              </a:pPr>
              <a:t>May</a:t>
            </a:fld>
            <a:endParaRPr lang="en-US" sz="1050" dirty="0"/>
          </a:p>
        </p:txBody>
      </p:sp>
      <p:sp useBgFill="1">
        <p:nvSpPr>
          <p:cNvPr id="40" name="Text Placeholder 10">
            <a:extLst>
              <a:ext uri="{FF2B5EF4-FFF2-40B4-BE49-F238E27FC236}">
                <a16:creationId xmlns:a16="http://schemas.microsoft.com/office/drawing/2014/main" id="{115DFB91-512B-3844-A114-92FBEDCA92F2}"/>
              </a:ext>
            </a:extLst>
          </p:cNvPr>
          <p:cNvSpPr>
            <a:spLocks noGrp="1"/>
          </p:cNvSpPr>
          <p:nvPr>
            <p:custDataLst>
              <p:tags r:id="rId20"/>
            </p:custDataLst>
          </p:nvPr>
        </p:nvSpPr>
        <p:spPr bwMode="gray">
          <a:xfrm>
            <a:off x="9156700" y="4067175"/>
            <a:ext cx="261938" cy="160338"/>
          </a:xfrm>
          <a:prstGeom prst="rect">
            <a:avLst/>
          </a:prstGeom>
          <a:ln>
            <a:noFill/>
          </a:ln>
          <a:effectLst/>
        </p:spPr>
        <p:txBody>
          <a:bodyPr vert="horz" wrap="none" lIns="19050" tIns="0" rIns="1905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1BCDD04-FD61-4136-8709-6101F81462DC}" type="datetime'2''''''''''1''''''''''''''2'''''''''''''''''''''''''''">
              <a:rPr lang="en-US" altLang="en-US" sz="1050" smtClean="0">
                <a:effectLst/>
              </a:rPr>
              <a:pPr marL="0" lvl="0" indent="0" algn="ctr">
                <a:spcBef>
                  <a:spcPct val="0"/>
                </a:spcBef>
                <a:spcAft>
                  <a:spcPct val="0"/>
                </a:spcAft>
                <a:buNone/>
              </a:pPr>
              <a:t>212</a:t>
            </a:fld>
            <a:endParaRPr lang="en-US" sz="1050" dirty="0"/>
          </a:p>
        </p:txBody>
      </p:sp>
      <p:sp useBgFill="1">
        <p:nvSpPr>
          <p:cNvPr id="52" name="Text Placeholder 10">
            <a:extLst>
              <a:ext uri="{FF2B5EF4-FFF2-40B4-BE49-F238E27FC236}">
                <a16:creationId xmlns:a16="http://schemas.microsoft.com/office/drawing/2014/main" id="{115DFB91-512B-3844-A114-92FBEDCA92F2}"/>
              </a:ext>
            </a:extLst>
          </p:cNvPr>
          <p:cNvSpPr>
            <a:spLocks noGrp="1"/>
          </p:cNvSpPr>
          <p:nvPr>
            <p:custDataLst>
              <p:tags r:id="rId21"/>
            </p:custDataLst>
          </p:nvPr>
        </p:nvSpPr>
        <p:spPr bwMode="gray">
          <a:xfrm>
            <a:off x="9156700" y="4067175"/>
            <a:ext cx="261938" cy="160338"/>
          </a:xfrm>
          <a:prstGeom prst="rect">
            <a:avLst/>
          </a:prstGeom>
          <a:ln>
            <a:noFill/>
          </a:ln>
          <a:effectLst/>
        </p:spPr>
        <p:txBody>
          <a:bodyPr vert="horz" wrap="none" lIns="19050" tIns="0" rIns="1905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4286FD2-0701-4151-B10A-F638478EAD42}" type="datetime'''''''''''''2''''''''''''''''''''12'''''''''''''''''">
              <a:rPr lang="en-US" altLang="en-US" sz="1050" smtClean="0">
                <a:effectLst/>
              </a:rPr>
              <a:pPr marL="0" lvl="0" indent="0" algn="ctr">
                <a:spcBef>
                  <a:spcPct val="0"/>
                </a:spcBef>
                <a:spcAft>
                  <a:spcPct val="0"/>
                </a:spcAft>
                <a:buNone/>
              </a:pPr>
              <a:t>212</a:t>
            </a:fld>
            <a:endParaRPr lang="en-US" sz="1050" dirty="0"/>
          </a:p>
        </p:txBody>
      </p:sp>
      <p:sp>
        <p:nvSpPr>
          <p:cNvPr id="347" name="Text Placeholder 10">
            <a:extLst>
              <a:ext uri="{FF2B5EF4-FFF2-40B4-BE49-F238E27FC236}">
                <a16:creationId xmlns:a16="http://schemas.microsoft.com/office/drawing/2014/main" id="{115DFB91-512B-3844-A114-92FBEDCA92F2}"/>
              </a:ext>
            </a:extLst>
          </p:cNvPr>
          <p:cNvSpPr>
            <a:spLocks noGrp="1"/>
          </p:cNvSpPr>
          <p:nvPr>
            <p:custDataLst>
              <p:tags r:id="rId22"/>
            </p:custDataLst>
          </p:nvPr>
        </p:nvSpPr>
        <p:spPr bwMode="auto">
          <a:xfrm>
            <a:off x="9172575" y="5835650"/>
            <a:ext cx="2286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85995B3-46AD-4555-8836-09F6ADE8EA7B}" type="datetime'''''''''''''''''''''''''''''''''''''Ju''''''''''''''''''''n'">
              <a:rPr lang="en-US" altLang="en-US" sz="1050" smtClean="0"/>
              <a:pPr/>
              <a:t>Jun</a:t>
            </a:fld>
            <a:endParaRPr lang="en-US" sz="1050" dirty="0"/>
          </a:p>
        </p:txBody>
      </p:sp>
      <p:sp>
        <p:nvSpPr>
          <p:cNvPr id="348" name="Text Placeholder 10">
            <a:extLst>
              <a:ext uri="{FF2B5EF4-FFF2-40B4-BE49-F238E27FC236}">
                <a16:creationId xmlns:a16="http://schemas.microsoft.com/office/drawing/2014/main" id="{115DFB91-512B-3844-A114-92FBEDCA92F2}"/>
              </a:ext>
            </a:extLst>
          </p:cNvPr>
          <p:cNvSpPr>
            <a:spLocks noGrp="1"/>
          </p:cNvSpPr>
          <p:nvPr>
            <p:custDataLst>
              <p:tags r:id="rId23"/>
            </p:custDataLst>
          </p:nvPr>
        </p:nvSpPr>
        <p:spPr bwMode="auto">
          <a:xfrm>
            <a:off x="9515475" y="5835650"/>
            <a:ext cx="1841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E823D68-2FDE-472B-BB25-D9F2001EC27D}" type="datetime'''''''''''J''''u''''''''l'''''''''''''''''''''''''''''''''">
              <a:rPr lang="en-US" altLang="en-US" sz="1050" smtClean="0"/>
              <a:pPr/>
              <a:t>Jul</a:t>
            </a:fld>
            <a:endParaRPr lang="en-US" sz="1050" dirty="0"/>
          </a:p>
        </p:txBody>
      </p:sp>
      <p:sp>
        <p:nvSpPr>
          <p:cNvPr id="349" name="Text Placeholder 10">
            <a:extLst>
              <a:ext uri="{FF2B5EF4-FFF2-40B4-BE49-F238E27FC236}">
                <a16:creationId xmlns:a16="http://schemas.microsoft.com/office/drawing/2014/main" id="{115DFB91-512B-3844-A114-92FBEDCA92F2}"/>
              </a:ext>
            </a:extLst>
          </p:cNvPr>
          <p:cNvSpPr>
            <a:spLocks noGrp="1"/>
          </p:cNvSpPr>
          <p:nvPr>
            <p:custDataLst>
              <p:tags r:id="rId24"/>
            </p:custDataLst>
          </p:nvPr>
        </p:nvSpPr>
        <p:spPr bwMode="auto">
          <a:xfrm>
            <a:off x="9802813" y="5835650"/>
            <a:ext cx="25082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2413CD7-1BFF-4485-8C30-394271D559E5}" type="datetime'''''''''''''''A''''''''''''''''u''''''''''''g'''''''''''''">
              <a:rPr lang="en-US" altLang="en-US" sz="1050" smtClean="0">
                <a:effectLst/>
              </a:rPr>
              <a:pPr marL="0" lvl="0" indent="0" algn="ctr">
                <a:spcBef>
                  <a:spcPct val="0"/>
                </a:spcBef>
                <a:spcAft>
                  <a:spcPct val="0"/>
                </a:spcAft>
                <a:buNone/>
              </a:pPr>
              <a:t>Aug</a:t>
            </a:fld>
            <a:endParaRPr lang="en-US" sz="1050" dirty="0"/>
          </a:p>
        </p:txBody>
      </p:sp>
      <p:sp>
        <p:nvSpPr>
          <p:cNvPr id="350" name="Text Placeholder 10">
            <a:extLst>
              <a:ext uri="{FF2B5EF4-FFF2-40B4-BE49-F238E27FC236}">
                <a16:creationId xmlns:a16="http://schemas.microsoft.com/office/drawing/2014/main" id="{115DFB91-512B-3844-A114-92FBEDCA92F2}"/>
              </a:ext>
            </a:extLst>
          </p:cNvPr>
          <p:cNvSpPr>
            <a:spLocks noGrp="1"/>
          </p:cNvSpPr>
          <p:nvPr>
            <p:custDataLst>
              <p:tags r:id="rId25"/>
            </p:custDataLst>
          </p:nvPr>
        </p:nvSpPr>
        <p:spPr bwMode="auto">
          <a:xfrm>
            <a:off x="10107613" y="5835650"/>
            <a:ext cx="287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37E9AC6-8527-4D3B-9657-997B2B27C9D4}" type="datetime'''''''''S''''''e''''p''''''''''''''''''''''t'''''''''''''">
              <a:rPr lang="en-US" altLang="en-US" sz="1050" smtClean="0">
                <a:effectLst/>
              </a:rPr>
              <a:pPr marL="0" lvl="0" indent="0" algn="ctr">
                <a:spcBef>
                  <a:spcPct val="0"/>
                </a:spcBef>
                <a:spcAft>
                  <a:spcPct val="0"/>
                </a:spcAft>
                <a:buNone/>
              </a:pPr>
              <a:t>Sept</a:t>
            </a:fld>
            <a:endParaRPr lang="en-US" sz="1050" dirty="0"/>
          </a:p>
        </p:txBody>
      </p:sp>
      <p:sp>
        <p:nvSpPr>
          <p:cNvPr id="351" name="Text Placeholder 10">
            <a:extLst>
              <a:ext uri="{FF2B5EF4-FFF2-40B4-BE49-F238E27FC236}">
                <a16:creationId xmlns:a16="http://schemas.microsoft.com/office/drawing/2014/main" id="{115DFB91-512B-3844-A114-92FBEDCA92F2}"/>
              </a:ext>
            </a:extLst>
          </p:cNvPr>
          <p:cNvSpPr>
            <a:spLocks noGrp="1"/>
          </p:cNvSpPr>
          <p:nvPr>
            <p:custDataLst>
              <p:tags r:id="rId26"/>
            </p:custDataLst>
          </p:nvPr>
        </p:nvSpPr>
        <p:spPr bwMode="auto">
          <a:xfrm>
            <a:off x="10461625" y="5835650"/>
            <a:ext cx="21907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1CB3BB9-483B-48DC-B265-4B3DA51E1FFA}" type="datetime'''''''''Oc''''''t'">
              <a:rPr lang="en-US" altLang="en-US" sz="1050" smtClean="0">
                <a:effectLst/>
              </a:rPr>
              <a:pPr marL="0" lvl="0" indent="0" algn="ctr">
                <a:spcBef>
                  <a:spcPct val="0"/>
                </a:spcBef>
                <a:spcAft>
                  <a:spcPct val="0"/>
                </a:spcAft>
                <a:buNone/>
              </a:pPr>
              <a:t>Oct</a:t>
            </a:fld>
            <a:endParaRPr lang="en-US" sz="1050" dirty="0"/>
          </a:p>
        </p:txBody>
      </p:sp>
      <p:sp>
        <p:nvSpPr>
          <p:cNvPr id="352" name="Text Placeholder 10">
            <a:extLst>
              <a:ext uri="{FF2B5EF4-FFF2-40B4-BE49-F238E27FC236}">
                <a16:creationId xmlns:a16="http://schemas.microsoft.com/office/drawing/2014/main" id="{115DFB91-512B-3844-A114-92FBEDCA92F2}"/>
              </a:ext>
            </a:extLst>
          </p:cNvPr>
          <p:cNvSpPr>
            <a:spLocks noGrp="1"/>
          </p:cNvSpPr>
          <p:nvPr>
            <p:custDataLst>
              <p:tags r:id="rId27"/>
            </p:custDataLst>
          </p:nvPr>
        </p:nvSpPr>
        <p:spPr bwMode="auto">
          <a:xfrm>
            <a:off x="10768013" y="5835650"/>
            <a:ext cx="25082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456D6C6-D52D-489B-BDCA-AEA0DD0883FC}" type="datetime'N''''''''''''''''''''o''''v'''">
              <a:rPr lang="en-US" altLang="en-US" sz="1050" smtClean="0">
                <a:effectLst/>
              </a:rPr>
              <a:pPr marL="0" lvl="0" indent="0" algn="ctr">
                <a:spcBef>
                  <a:spcPct val="0"/>
                </a:spcBef>
                <a:spcAft>
                  <a:spcPct val="0"/>
                </a:spcAft>
                <a:buNone/>
              </a:pPr>
              <a:t>Nov</a:t>
            </a:fld>
            <a:endParaRPr lang="en-US" sz="1050" dirty="0"/>
          </a:p>
        </p:txBody>
      </p:sp>
      <p:sp useBgFill="1">
        <p:nvSpPr>
          <p:cNvPr id="388" name="Text Placeholder 10">
            <a:extLst>
              <a:ext uri="{FF2B5EF4-FFF2-40B4-BE49-F238E27FC236}">
                <a16:creationId xmlns:a16="http://schemas.microsoft.com/office/drawing/2014/main" id="{115DFB91-512B-3844-A114-92FBEDCA92F2}"/>
              </a:ext>
            </a:extLst>
          </p:cNvPr>
          <p:cNvSpPr>
            <a:spLocks noGrp="1"/>
          </p:cNvSpPr>
          <p:nvPr>
            <p:custDataLst>
              <p:tags r:id="rId28"/>
            </p:custDataLst>
          </p:nvPr>
        </p:nvSpPr>
        <p:spPr bwMode="gray">
          <a:xfrm>
            <a:off x="10902950" y="3671888"/>
            <a:ext cx="261938" cy="160338"/>
          </a:xfrm>
          <a:prstGeom prst="rect">
            <a:avLst/>
          </a:prstGeom>
          <a:ln>
            <a:noFill/>
          </a:ln>
          <a:effectLst/>
        </p:spPr>
        <p:txBody>
          <a:bodyPr vert="horz" wrap="none" lIns="19050" tIns="0" rIns="1905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BBDCF964-7BF0-409D-9812-5E2598A599BB}" type="datetime'''29''''''''''''''9'''''''''''''''''''''''''''''''">
              <a:rPr lang="en-US" altLang="en-US" sz="1050" smtClean="0">
                <a:effectLst/>
              </a:rPr>
              <a:pPr marL="0" lvl="0" indent="0">
                <a:spcBef>
                  <a:spcPct val="0"/>
                </a:spcBef>
                <a:spcAft>
                  <a:spcPct val="0"/>
                </a:spcAft>
                <a:buNone/>
              </a:pPr>
              <a:t>299</a:t>
            </a:fld>
            <a:endParaRPr lang="en-US" sz="1050" dirty="0"/>
          </a:p>
        </p:txBody>
      </p:sp>
      <p:sp>
        <p:nvSpPr>
          <p:cNvPr id="353" name="Text Placeholder 10">
            <a:extLst>
              <a:ext uri="{FF2B5EF4-FFF2-40B4-BE49-F238E27FC236}">
                <a16:creationId xmlns:a16="http://schemas.microsoft.com/office/drawing/2014/main" id="{115DFB91-512B-3844-A114-92FBEDCA92F2}"/>
              </a:ext>
            </a:extLst>
          </p:cNvPr>
          <p:cNvSpPr>
            <a:spLocks noGrp="1"/>
          </p:cNvSpPr>
          <p:nvPr>
            <p:custDataLst>
              <p:tags r:id="rId29"/>
            </p:custDataLst>
          </p:nvPr>
        </p:nvSpPr>
        <p:spPr bwMode="auto">
          <a:xfrm>
            <a:off x="11088688" y="5835650"/>
            <a:ext cx="25082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A05B6F5-B558-473B-A0E5-04AC39FB325C}" type="datetime'''''''''''''''''''''D''''''''''''''''''''e''''''''''c'''''">
              <a:rPr lang="en-US" altLang="en-US" sz="1050" smtClean="0">
                <a:effectLst/>
              </a:rPr>
              <a:pPr marL="0" lvl="0" indent="0" algn="ctr">
                <a:spcBef>
                  <a:spcPct val="0"/>
                </a:spcBef>
                <a:spcAft>
                  <a:spcPct val="0"/>
                </a:spcAft>
                <a:buNone/>
              </a:pPr>
              <a:t>Dec</a:t>
            </a:fld>
            <a:endParaRPr lang="en-US" sz="1050" dirty="0"/>
          </a:p>
        </p:txBody>
      </p:sp>
      <p:sp>
        <p:nvSpPr>
          <p:cNvPr id="374" name="Text Placeholder 10">
            <a:extLst>
              <a:ext uri="{FF2B5EF4-FFF2-40B4-BE49-F238E27FC236}">
                <a16:creationId xmlns:a16="http://schemas.microsoft.com/office/drawing/2014/main" id="{115DFB91-512B-3844-A114-92FBEDCA92F2}"/>
              </a:ext>
            </a:extLst>
          </p:cNvPr>
          <p:cNvSpPr>
            <a:spLocks noGrp="1"/>
          </p:cNvSpPr>
          <p:nvPr>
            <p:custDataLst>
              <p:tags r:id="rId30"/>
            </p:custDataLst>
          </p:nvPr>
        </p:nvSpPr>
        <p:spPr bwMode="auto">
          <a:xfrm>
            <a:off x="9263063" y="4568825"/>
            <a:ext cx="368300" cy="227013"/>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en-US" sz="1050" b="1" dirty="0">
                <a:effectLst/>
              </a:rPr>
              <a:t>2.1x</a:t>
            </a:r>
            <a:endParaRPr lang="en-US" sz="1050" b="1" dirty="0"/>
          </a:p>
        </p:txBody>
      </p:sp>
      <p:sp>
        <p:nvSpPr>
          <p:cNvPr id="470" name="Text Placeholder 10">
            <a:extLst>
              <a:ext uri="{FF2B5EF4-FFF2-40B4-BE49-F238E27FC236}">
                <a16:creationId xmlns:a16="http://schemas.microsoft.com/office/drawing/2014/main" id="{115DFB91-512B-3844-A114-92FBEDCA92F2}"/>
              </a:ext>
            </a:extLst>
          </p:cNvPr>
          <p:cNvSpPr>
            <a:spLocks noGrp="1"/>
          </p:cNvSpPr>
          <p:nvPr>
            <p:custDataLst>
              <p:tags r:id="rId31"/>
            </p:custDataLst>
          </p:nvPr>
        </p:nvSpPr>
        <p:spPr bwMode="auto">
          <a:xfrm>
            <a:off x="11422063" y="3376613"/>
            <a:ext cx="658813" cy="227013"/>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s-CO" altLang="en-US" sz="1050" b="1" dirty="0"/>
              <a:t>~</a:t>
            </a:r>
            <a:r>
              <a:rPr lang="en-US" altLang="en-US" sz="1050" b="1" dirty="0"/>
              <a:t>8-40%</a:t>
            </a:r>
            <a:endParaRPr lang="en-US" sz="1050" b="1" dirty="0"/>
          </a:p>
        </p:txBody>
      </p:sp>
      <p:sp>
        <p:nvSpPr>
          <p:cNvPr id="4" name="Rectangle 3">
            <a:extLst>
              <a:ext uri="{FF2B5EF4-FFF2-40B4-BE49-F238E27FC236}">
                <a16:creationId xmlns:a16="http://schemas.microsoft.com/office/drawing/2014/main" id="{BEC50973-DF34-01D7-3FE8-D15746D17DA7}"/>
              </a:ext>
            </a:extLst>
          </p:cNvPr>
          <p:cNvSpPr/>
          <p:nvPr/>
        </p:nvSpPr>
        <p:spPr bwMode="gray">
          <a:xfrm>
            <a:off x="1226269" y="2728774"/>
            <a:ext cx="1335396" cy="3380601"/>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299" name="Rectangle 298">
            <a:extLst>
              <a:ext uri="{FF2B5EF4-FFF2-40B4-BE49-F238E27FC236}">
                <a16:creationId xmlns:a16="http://schemas.microsoft.com/office/drawing/2014/main" id="{EFBE2C3B-008C-5EBF-BEA9-FBF74A1FBE46}"/>
              </a:ext>
            </a:extLst>
          </p:cNvPr>
          <p:cNvSpPr/>
          <p:nvPr/>
        </p:nvSpPr>
        <p:spPr bwMode="gray">
          <a:xfrm>
            <a:off x="5004827" y="2728774"/>
            <a:ext cx="1537261" cy="3380601"/>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44" name="TextBox 43">
            <a:extLst>
              <a:ext uri="{FF2B5EF4-FFF2-40B4-BE49-F238E27FC236}">
                <a16:creationId xmlns:a16="http://schemas.microsoft.com/office/drawing/2014/main" id="{8C45C18A-6E58-1DAC-EC22-A0760E09F56D}"/>
              </a:ext>
            </a:extLst>
          </p:cNvPr>
          <p:cNvSpPr txBox="1"/>
          <p:nvPr/>
        </p:nvSpPr>
        <p:spPr bwMode="gray">
          <a:xfrm>
            <a:off x="329185" y="1435059"/>
            <a:ext cx="3498744" cy="646331"/>
          </a:xfrm>
          <a:prstGeom prst="rect">
            <a:avLst/>
          </a:prstGeom>
          <a:noFill/>
        </p:spPr>
        <p:txBody>
          <a:bodyPr wrap="square" lIns="137160" tIns="137160" rIns="274320" bIns="137160" rtlCol="0">
            <a:spAutoFit/>
          </a:bodyPr>
          <a:lstStyle/>
          <a:p>
            <a:pPr marL="0" indent="0">
              <a:spcBef>
                <a:spcPts val="600"/>
              </a:spcBef>
              <a:spcAft>
                <a:spcPts val="600"/>
              </a:spcAft>
              <a:buNone/>
            </a:pPr>
            <a:r>
              <a:rPr lang="en-US" sz="1200" b="1" dirty="0"/>
              <a:t>German FIT phase-out led to capacity spikes in December, before rate decreases</a:t>
            </a:r>
          </a:p>
        </p:txBody>
      </p:sp>
      <p:sp>
        <p:nvSpPr>
          <p:cNvPr id="45" name="TextBox 44">
            <a:extLst>
              <a:ext uri="{FF2B5EF4-FFF2-40B4-BE49-F238E27FC236}">
                <a16:creationId xmlns:a16="http://schemas.microsoft.com/office/drawing/2014/main" id="{C9D595FD-B1E6-4FE2-D835-B4579D9F1A58}"/>
              </a:ext>
            </a:extLst>
          </p:cNvPr>
          <p:cNvSpPr txBox="1"/>
          <p:nvPr/>
        </p:nvSpPr>
        <p:spPr bwMode="gray">
          <a:xfrm>
            <a:off x="322833" y="2091129"/>
            <a:ext cx="3595688" cy="461665"/>
          </a:xfrm>
          <a:prstGeom prst="rect">
            <a:avLst/>
          </a:prstGeom>
          <a:noFill/>
        </p:spPr>
        <p:txBody>
          <a:bodyPr wrap="square" lIns="137160" tIns="137160" rIns="274320" bIns="137160" rtlCol="0">
            <a:spAutoFit/>
          </a:bodyPr>
          <a:lstStyle/>
          <a:p>
            <a:pPr marL="0" indent="0">
              <a:buNone/>
            </a:pPr>
            <a:r>
              <a:rPr lang="en-US" sz="1100" dirty="0"/>
              <a:t>Germany’s monthly solar capacity </a:t>
            </a:r>
            <a:r>
              <a:rPr lang="en-US" sz="1200" dirty="0"/>
              <a:t>additions</a:t>
            </a:r>
            <a:r>
              <a:rPr lang="en-US" sz="1100" i="1" dirty="0"/>
              <a:t>, MW</a:t>
            </a:r>
          </a:p>
        </p:txBody>
      </p:sp>
      <p:sp>
        <p:nvSpPr>
          <p:cNvPr id="2" name="Title 1"/>
          <p:cNvSpPr>
            <a:spLocks noGrp="1"/>
          </p:cNvSpPr>
          <p:nvPr>
            <p:ph type="title"/>
          </p:nvPr>
        </p:nvSpPr>
        <p:spPr/>
        <p:txBody>
          <a:bodyPr vert="horz">
            <a:noAutofit/>
          </a:bodyPr>
          <a:lstStyle/>
          <a:p>
            <a:r>
              <a:rPr lang="en-US" dirty="0"/>
              <a:t>Spikes in 2025 Chinese solar deployment mirror effects of gradual feed-in tariff (FIT) phase-out in Germany from 2004 to 2006 </a:t>
            </a:r>
          </a:p>
        </p:txBody>
      </p:sp>
      <p:sp>
        <p:nvSpPr>
          <p:cNvPr id="3" name="Footer Placeholder 2"/>
          <p:cNvSpPr>
            <a:spLocks noGrp="1"/>
          </p:cNvSpPr>
          <p:nvPr>
            <p:ph type="ftr" sz="quarter" idx="4294967295"/>
          </p:nvPr>
        </p:nvSpPr>
        <p:spPr>
          <a:xfrm>
            <a:off x="329184" y="6272213"/>
            <a:ext cx="11533188" cy="274637"/>
          </a:xfrm>
          <a:prstGeom prst="rect">
            <a:avLst/>
          </a:prstGeom>
        </p:spPr>
        <p:txBody>
          <a:bodyPr lIns="0" tIns="0" rIns="0" bIns="0"/>
          <a:lstStyle/>
          <a:p>
            <a:pPr marL="0" indent="0">
              <a:spcBef>
                <a:spcPts val="0"/>
              </a:spcBef>
              <a:buNone/>
            </a:pPr>
            <a:endParaRPr lang="en-US" sz="800" dirty="0">
              <a:solidFill>
                <a:srgbClr val="000000"/>
              </a:solidFill>
            </a:endParaRPr>
          </a:p>
          <a:p>
            <a:pPr marL="0" indent="0">
              <a:spcBef>
                <a:spcPts val="0"/>
              </a:spcBef>
              <a:buNone/>
            </a:pPr>
            <a:endParaRPr lang="en-US" sz="800" dirty="0">
              <a:solidFill>
                <a:srgbClr val="000000"/>
              </a:solidFill>
            </a:endParaRPr>
          </a:p>
          <a:p>
            <a:pPr marL="0" indent="0">
              <a:spcBef>
                <a:spcPts val="0"/>
              </a:spcBef>
              <a:buNone/>
            </a:pPr>
            <a:r>
              <a:rPr lang="en-US" sz="800" dirty="0">
                <a:solidFill>
                  <a:srgbClr val="000000"/>
                </a:solidFill>
              </a:rPr>
              <a:t>Sources: CKI Analysis, </a:t>
            </a:r>
            <a:r>
              <a:rPr lang="en-US" sz="800" dirty="0">
                <a:hlinkClick r:id="rId90"/>
              </a:rPr>
              <a:t>IRENA</a:t>
            </a:r>
            <a:r>
              <a:rPr lang="en-US" sz="800" dirty="0"/>
              <a:t>, </a:t>
            </a:r>
            <a:r>
              <a:rPr lang="en-US" sz="800" dirty="0">
                <a:solidFill>
                  <a:schemeClr val="tx1"/>
                </a:solidFill>
              </a:rPr>
              <a:t>(2025); </a:t>
            </a:r>
            <a:r>
              <a:rPr lang="nn-NO" sz="800" dirty="0">
                <a:hlinkClick r:id="rId91"/>
              </a:rPr>
              <a:t>Open Power System Data</a:t>
            </a:r>
            <a:r>
              <a:rPr lang="en-US" sz="800" dirty="0">
                <a:solidFill>
                  <a:schemeClr val="tx1"/>
                </a:solidFill>
              </a:rPr>
              <a:t>, (2020); </a:t>
            </a:r>
            <a:r>
              <a:rPr lang="en-US" sz="800" dirty="0">
                <a:hlinkClick r:id="rId92"/>
              </a:rPr>
              <a:t>PV Tech</a:t>
            </a:r>
            <a:r>
              <a:rPr lang="en-US" sz="800" dirty="0"/>
              <a:t> </a:t>
            </a:r>
            <a:r>
              <a:rPr lang="en-US" sz="800" dirty="0">
                <a:solidFill>
                  <a:schemeClr val="tx1"/>
                </a:solidFill>
              </a:rPr>
              <a:t>(2025)</a:t>
            </a:r>
          </a:p>
          <a:p>
            <a:pPr marL="0" indent="0">
              <a:spcBef>
                <a:spcPts val="0"/>
              </a:spcBef>
              <a:buNone/>
            </a:pPr>
            <a:r>
              <a:rPr lang="en-US" sz="800" dirty="0">
                <a:solidFill>
                  <a:srgbClr val="000000"/>
                </a:solidFill>
              </a:rPr>
              <a:t>Credit: Brenda Rain, Nicolas Herrera </a:t>
            </a:r>
            <a:r>
              <a:rPr lang="en-US" sz="800" dirty="0" err="1">
                <a:solidFill>
                  <a:srgbClr val="000000"/>
                </a:solidFill>
              </a:rPr>
              <a:t>Isaza</a:t>
            </a:r>
            <a:r>
              <a:rPr lang="en-US" sz="800" dirty="0">
                <a:solidFill>
                  <a:srgbClr val="000000"/>
                </a:solidFill>
              </a:rPr>
              <a:t>, Isabel </a:t>
            </a:r>
            <a:r>
              <a:rPr lang="en-US" sz="800" dirty="0" err="1">
                <a:solidFill>
                  <a:srgbClr val="000000"/>
                </a:solidFill>
              </a:rPr>
              <a:t>Hoyos</a:t>
            </a:r>
            <a:r>
              <a:rPr lang="en-US" sz="800" dirty="0">
                <a:solidFill>
                  <a:srgbClr val="000000"/>
                </a:solidFill>
              </a:rPr>
              <a:t>, Hyae Ryung Kim, and</a:t>
            </a:r>
            <a:r>
              <a:rPr lang="en-US" sz="800" dirty="0"/>
              <a:t> </a:t>
            </a:r>
            <a:r>
              <a:rPr lang="en-US" sz="800" dirty="0">
                <a:solidFill>
                  <a:srgbClr val="46647B"/>
                </a:solidFill>
                <a:hlinkClick r:id="rId93">
                  <a:extLst>
                    <a:ext uri="{A12FA001-AC4F-418D-AE19-62706E023703}">
                      <ahyp:hlinkClr xmlns:ahyp="http://schemas.microsoft.com/office/drawing/2018/hyperlinkcolor" val="tx"/>
                    </a:ext>
                  </a:extLst>
                </a:hlinkClick>
              </a:rPr>
              <a:t>Gernot Wagner</a:t>
            </a:r>
            <a:r>
              <a:rPr lang="en-US" sz="800" dirty="0">
                <a:solidFill>
                  <a:srgbClr val="000000"/>
                </a:solidFill>
              </a:rPr>
              <a:t>. </a:t>
            </a:r>
            <a:r>
              <a:rPr lang="en-US" sz="800" dirty="0">
                <a:solidFill>
                  <a:srgbClr val="000000"/>
                </a:solidFill>
                <a:hlinkClick r:id="rId94"/>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000000"/>
                </a:solidFill>
                <a:hlinkClick r:id="rId95"/>
              </a:rPr>
              <a:t>Scaling Solar</a:t>
            </a:r>
            <a:r>
              <a:rPr lang="en-US" sz="800" dirty="0">
                <a:solidFill>
                  <a:srgbClr val="000000"/>
                </a:solidFill>
              </a:rPr>
              <a:t>” (14 August 2025).</a:t>
            </a:r>
          </a:p>
        </p:txBody>
      </p:sp>
      <p:graphicFrame>
        <p:nvGraphicFramePr>
          <p:cNvPr id="103" name="Chart 102"/>
          <p:cNvGraphicFramePr/>
          <p:nvPr>
            <p:custDataLst>
              <p:tags r:id="rId32"/>
            </p:custDataLst>
            <p:extLst>
              <p:ext uri="{D42A27DB-BD31-4B8C-83A1-F6EECF244321}">
                <p14:modId xmlns:p14="http://schemas.microsoft.com/office/powerpoint/2010/main" val="4169276155"/>
              </p:ext>
            </p:extLst>
          </p:nvPr>
        </p:nvGraphicFramePr>
        <p:xfrm>
          <a:off x="252413" y="2722563"/>
          <a:ext cx="3289300" cy="3260725"/>
        </p:xfrm>
        <a:graphic>
          <a:graphicData uri="http://schemas.openxmlformats.org/drawingml/2006/chart">
            <c:chart xmlns:c="http://schemas.openxmlformats.org/drawingml/2006/chart" xmlns:r="http://schemas.openxmlformats.org/officeDocument/2006/relationships" r:id="rId96"/>
          </a:graphicData>
        </a:graphic>
      </p:graphicFrame>
      <p:cxnSp>
        <p:nvCxnSpPr>
          <p:cNvPr id="6" name="Straight Connector 5">
            <a:extLst>
              <a:ext uri="{FF2B5EF4-FFF2-40B4-BE49-F238E27FC236}">
                <a16:creationId xmlns:a16="http://schemas.microsoft.com/office/drawing/2014/main" id="{28F56626-ED65-D452-7E8E-15633B95EBFC}"/>
              </a:ext>
            </a:extLst>
          </p:cNvPr>
          <p:cNvCxnSpPr/>
          <p:nvPr>
            <p:custDataLst>
              <p:tags r:id="rId33"/>
            </p:custDataLst>
          </p:nvPr>
        </p:nvCxnSpPr>
        <p:spPr bwMode="auto">
          <a:xfrm>
            <a:off x="1957388" y="3063875"/>
            <a:ext cx="546100"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F86D79F2-B035-0E80-AC20-AEF22430ECCA}"/>
              </a:ext>
            </a:extLst>
          </p:cNvPr>
          <p:cNvCxnSpPr/>
          <p:nvPr>
            <p:custDataLst>
              <p:tags r:id="rId34"/>
            </p:custDataLst>
          </p:nvPr>
        </p:nvCxnSpPr>
        <p:spPr bwMode="auto">
          <a:xfrm>
            <a:off x="2460625" y="3060701"/>
            <a:ext cx="0" cy="2073275"/>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9166B640-F624-F0E5-FC82-6E4286C6511F}"/>
              </a:ext>
            </a:extLst>
          </p:cNvPr>
          <p:cNvCxnSpPr>
            <a:cxnSpLocks/>
          </p:cNvCxnSpPr>
          <p:nvPr>
            <p:custDataLst>
              <p:tags r:id="rId35"/>
            </p:custDataLst>
          </p:nvPr>
        </p:nvCxnSpPr>
        <p:spPr bwMode="auto">
          <a:xfrm flipH="1">
            <a:off x="1406525" y="3063875"/>
            <a:ext cx="430213"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C8EF7796-7D52-021C-EA23-C5B335232C0E}"/>
              </a:ext>
            </a:extLst>
          </p:cNvPr>
          <p:cNvCxnSpPr/>
          <p:nvPr>
            <p:custDataLst>
              <p:tags r:id="rId36"/>
            </p:custDataLst>
          </p:nvPr>
        </p:nvCxnSpPr>
        <p:spPr bwMode="auto">
          <a:xfrm flipV="1">
            <a:off x="1449388" y="3060701"/>
            <a:ext cx="0" cy="1438275"/>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2" name="Text Placeholder 10">
            <a:extLst>
              <a:ext uri="{FF2B5EF4-FFF2-40B4-BE49-F238E27FC236}">
                <a16:creationId xmlns:a16="http://schemas.microsoft.com/office/drawing/2014/main" id="{16CF79F3-FC2A-E3B2-6F22-5413A5DD17C3}"/>
              </a:ext>
            </a:extLst>
          </p:cNvPr>
          <p:cNvSpPr>
            <a:spLocks noGrp="1"/>
          </p:cNvSpPr>
          <p:nvPr>
            <p:custDataLst>
              <p:tags r:id="rId37"/>
            </p:custDataLst>
          </p:nvPr>
        </p:nvSpPr>
        <p:spPr bwMode="auto">
          <a:xfrm>
            <a:off x="431800" y="5835650"/>
            <a:ext cx="25082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BF4AC70-B7AA-47C0-9A80-AF2E20B5EA9D}" type="datetime'''S''''''''''''e''''''''''''''''''''''''p'''''''''">
              <a:rPr lang="en-US" altLang="en-US" sz="1050" smtClean="0"/>
              <a:pPr/>
              <a:t>Sep</a:t>
            </a:fld>
            <a:endParaRPr lang="en-US" sz="1050" dirty="0"/>
          </a:p>
        </p:txBody>
      </p:sp>
      <p:sp>
        <p:nvSpPr>
          <p:cNvPr id="13" name="Text Placeholder 10">
            <a:extLst>
              <a:ext uri="{FF2B5EF4-FFF2-40B4-BE49-F238E27FC236}">
                <a16:creationId xmlns:a16="http://schemas.microsoft.com/office/drawing/2014/main" id="{1855E6E3-456E-F8B0-8006-7A012B09C2A8}"/>
              </a:ext>
            </a:extLst>
          </p:cNvPr>
          <p:cNvSpPr>
            <a:spLocks noGrp="1"/>
          </p:cNvSpPr>
          <p:nvPr>
            <p:custDataLst>
              <p:tags r:id="rId38"/>
            </p:custDataLst>
          </p:nvPr>
        </p:nvSpPr>
        <p:spPr bwMode="auto">
          <a:xfrm>
            <a:off x="893763" y="5835650"/>
            <a:ext cx="21907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05E4A09-E84C-4333-B3EB-8A16AE4323C3}" type="datetime'''''''O''''''''''''''''''c''''t'''''''''''''''''''''''''">
              <a:rPr lang="en-US" altLang="en-US" sz="1050" smtClean="0"/>
              <a:pPr/>
              <a:t>Oct</a:t>
            </a:fld>
            <a:endParaRPr lang="en-US" sz="1050" dirty="0"/>
          </a:p>
        </p:txBody>
      </p:sp>
      <p:sp>
        <p:nvSpPr>
          <p:cNvPr id="14" name="Text Placeholder 10">
            <a:extLst>
              <a:ext uri="{FF2B5EF4-FFF2-40B4-BE49-F238E27FC236}">
                <a16:creationId xmlns:a16="http://schemas.microsoft.com/office/drawing/2014/main" id="{82F044D4-0E00-FBCD-3D48-075704BE2AC3}"/>
              </a:ext>
            </a:extLst>
          </p:cNvPr>
          <p:cNvSpPr>
            <a:spLocks noGrp="1"/>
          </p:cNvSpPr>
          <p:nvPr>
            <p:custDataLst>
              <p:tags r:id="rId39"/>
            </p:custDataLst>
          </p:nvPr>
        </p:nvSpPr>
        <p:spPr bwMode="auto">
          <a:xfrm>
            <a:off x="1317625" y="5835650"/>
            <a:ext cx="265113"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017974B-729A-4FF6-842B-8A69B15EB66A}" type="datetime'''''''''''''''''''''''''N''''''''''''o''''''''''v'''">
              <a:rPr lang="en-US" altLang="en-US" sz="1050" b="1" smtClean="0"/>
              <a:pPr/>
              <a:t>Nov</a:t>
            </a:fld>
            <a:endParaRPr lang="en-US" sz="1050" b="1" dirty="0"/>
          </a:p>
        </p:txBody>
      </p:sp>
      <p:sp>
        <p:nvSpPr>
          <p:cNvPr id="15" name="Text Placeholder 10">
            <a:extLst>
              <a:ext uri="{FF2B5EF4-FFF2-40B4-BE49-F238E27FC236}">
                <a16:creationId xmlns:a16="http://schemas.microsoft.com/office/drawing/2014/main" id="{537F7CC7-2B60-3055-42F5-EDC6096248BE}"/>
              </a:ext>
            </a:extLst>
          </p:cNvPr>
          <p:cNvSpPr>
            <a:spLocks noGrp="1"/>
          </p:cNvSpPr>
          <p:nvPr>
            <p:custDataLst>
              <p:tags r:id="rId40"/>
            </p:custDataLst>
          </p:nvPr>
        </p:nvSpPr>
        <p:spPr bwMode="auto">
          <a:xfrm>
            <a:off x="1766888" y="5835650"/>
            <a:ext cx="258763"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17EFC84-DD93-4974-9BD0-87ECD534FF8C}" type="datetime'''''''''''''''''''''''''''''''''Dec'''''">
              <a:rPr lang="en-US" altLang="en-US" sz="1050" b="1" smtClean="0"/>
              <a:pPr/>
              <a:t>Dec</a:t>
            </a:fld>
            <a:endParaRPr lang="en-US" sz="1050" b="1" dirty="0"/>
          </a:p>
        </p:txBody>
      </p:sp>
      <p:sp>
        <p:nvSpPr>
          <p:cNvPr id="16" name="Text Placeholder 10">
            <a:extLst>
              <a:ext uri="{FF2B5EF4-FFF2-40B4-BE49-F238E27FC236}">
                <a16:creationId xmlns:a16="http://schemas.microsoft.com/office/drawing/2014/main" id="{0B574C61-EE0E-58E0-62EB-1DC1B74A86C0}"/>
              </a:ext>
            </a:extLst>
          </p:cNvPr>
          <p:cNvSpPr>
            <a:spLocks noGrp="1"/>
          </p:cNvSpPr>
          <p:nvPr>
            <p:custDataLst>
              <p:tags r:id="rId41"/>
            </p:custDataLst>
          </p:nvPr>
        </p:nvSpPr>
        <p:spPr bwMode="auto">
          <a:xfrm>
            <a:off x="2222500" y="5835650"/>
            <a:ext cx="24288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576BEDA-6E2C-40A5-895A-0B7FC16BA8FB}" type="datetime'''''''''''''''''''''Ja''''''''''''''''''''''n'''''''''''">
              <a:rPr lang="en-US" altLang="en-US" sz="1050" b="1" smtClean="0"/>
              <a:pPr/>
              <a:t>Jan</a:t>
            </a:fld>
            <a:endParaRPr lang="en-US" sz="1050" b="1" dirty="0"/>
          </a:p>
        </p:txBody>
      </p:sp>
      <p:sp>
        <p:nvSpPr>
          <p:cNvPr id="17" name="Text Placeholder 10">
            <a:extLst>
              <a:ext uri="{FF2B5EF4-FFF2-40B4-BE49-F238E27FC236}">
                <a16:creationId xmlns:a16="http://schemas.microsoft.com/office/drawing/2014/main" id="{E2B3050E-632D-4F43-F084-CC29221814CD}"/>
              </a:ext>
            </a:extLst>
          </p:cNvPr>
          <p:cNvSpPr>
            <a:spLocks noGrp="1"/>
          </p:cNvSpPr>
          <p:nvPr>
            <p:custDataLst>
              <p:tags r:id="rId42"/>
            </p:custDataLst>
          </p:nvPr>
        </p:nvSpPr>
        <p:spPr bwMode="auto">
          <a:xfrm>
            <a:off x="2668588" y="5835650"/>
            <a:ext cx="24288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33ED524-BD9A-45CC-A8D3-23A6083E46E4}" type="datetime'''''''''''''''''F''''''''''''''''''''e''''''''''''b'''''">
              <a:rPr lang="en-US" altLang="en-US" sz="1050" smtClean="0"/>
              <a:pPr/>
              <a:t>Feb</a:t>
            </a:fld>
            <a:endParaRPr lang="en-US" sz="1050" dirty="0"/>
          </a:p>
        </p:txBody>
      </p:sp>
      <p:sp>
        <p:nvSpPr>
          <p:cNvPr id="18" name="Text Placeholder 10">
            <a:extLst>
              <a:ext uri="{FF2B5EF4-FFF2-40B4-BE49-F238E27FC236}">
                <a16:creationId xmlns:a16="http://schemas.microsoft.com/office/drawing/2014/main" id="{27EE3443-74FF-2EBD-DDDE-74634B8439BF}"/>
              </a:ext>
            </a:extLst>
          </p:cNvPr>
          <p:cNvSpPr>
            <a:spLocks noGrp="1"/>
          </p:cNvSpPr>
          <p:nvPr>
            <p:custDataLst>
              <p:tags r:id="rId43"/>
            </p:custDataLst>
          </p:nvPr>
        </p:nvSpPr>
        <p:spPr bwMode="auto">
          <a:xfrm>
            <a:off x="3114675" y="5835650"/>
            <a:ext cx="24288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BDB27AB-2153-4099-B1DC-AB4B029436C6}" type="datetime'''''''''''M''''''''''''''a''''''''''''''''''r'''''">
              <a:rPr lang="en-US" altLang="en-US" sz="1050" smtClean="0"/>
              <a:pPr/>
              <a:t>Mar</a:t>
            </a:fld>
            <a:endParaRPr lang="en-US" sz="1050" dirty="0"/>
          </a:p>
        </p:txBody>
      </p:sp>
      <p:sp>
        <p:nvSpPr>
          <p:cNvPr id="22" name="Text Placeholder 10">
            <a:extLst>
              <a:ext uri="{FF2B5EF4-FFF2-40B4-BE49-F238E27FC236}">
                <a16:creationId xmlns:a16="http://schemas.microsoft.com/office/drawing/2014/main" id="{115DFB91-512B-3844-A114-92FBEDCA92F2}"/>
              </a:ext>
            </a:extLst>
          </p:cNvPr>
          <p:cNvSpPr>
            <a:spLocks noGrp="1"/>
          </p:cNvSpPr>
          <p:nvPr>
            <p:custDataLst>
              <p:tags r:id="rId44"/>
            </p:custDataLst>
          </p:nvPr>
        </p:nvSpPr>
        <p:spPr bwMode="auto">
          <a:xfrm>
            <a:off x="2239963" y="3943350"/>
            <a:ext cx="442913" cy="227013"/>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CD242C5-E139-4192-8C4D-25990E5AA220}" type="datetime'-''''''8''''''''''''''''''''''4''''''''%'''''">
              <a:rPr lang="en-US" altLang="en-US" sz="1050" b="1" smtClean="0">
                <a:effectLst/>
              </a:rPr>
              <a:pPr/>
              <a:t>-84%</a:t>
            </a:fld>
            <a:endParaRPr lang="en-US" sz="1050" b="1" dirty="0"/>
          </a:p>
        </p:txBody>
      </p:sp>
      <p:sp>
        <p:nvSpPr>
          <p:cNvPr id="23" name="Text Placeholder 10">
            <a:extLst>
              <a:ext uri="{FF2B5EF4-FFF2-40B4-BE49-F238E27FC236}">
                <a16:creationId xmlns:a16="http://schemas.microsoft.com/office/drawing/2014/main" id="{115DFB91-512B-3844-A114-92FBEDCA92F2}"/>
              </a:ext>
            </a:extLst>
          </p:cNvPr>
          <p:cNvSpPr>
            <a:spLocks noGrp="1"/>
          </p:cNvSpPr>
          <p:nvPr>
            <p:custDataLst>
              <p:tags r:id="rId45"/>
            </p:custDataLst>
          </p:nvPr>
        </p:nvSpPr>
        <p:spPr bwMode="auto">
          <a:xfrm>
            <a:off x="1152525" y="3711575"/>
            <a:ext cx="595313" cy="227013"/>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7ED9B7E-DA7F-4771-A6E2-70CC9261F4DE}" type="datetime'''''''''''''''''''''+1''''''''''''5''''3''''''''''''''%'''''">
              <a:rPr lang="en-US" altLang="en-US" sz="1050" b="1" smtClean="0">
                <a:effectLst/>
              </a:rPr>
              <a:pPr/>
              <a:t>+153%</a:t>
            </a:fld>
            <a:endParaRPr lang="en-US" sz="1050" b="1" dirty="0"/>
          </a:p>
        </p:txBody>
      </p:sp>
      <p:sp>
        <p:nvSpPr>
          <p:cNvPr id="11" name="Rectangle 10"/>
          <p:cNvSpPr/>
          <p:nvPr>
            <p:custDataLst>
              <p:tags r:id="rId46"/>
            </p:custDataLst>
          </p:nvPr>
        </p:nvSpPr>
        <p:spPr bwMode="auto">
          <a:xfrm>
            <a:off x="334963" y="2536825"/>
            <a:ext cx="644525" cy="690563"/>
          </a:xfrm>
          <a:prstGeom prst="rect">
            <a:avLst/>
          </a:prstGeom>
          <a:noFill/>
          <a:ln w="31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24" name="Rectangle 23">
            <a:extLst>
              <a:ext uri="{FF2B5EF4-FFF2-40B4-BE49-F238E27FC236}">
                <a16:creationId xmlns:a16="http://schemas.microsoft.com/office/drawing/2014/main" id="{45B2D1AE-CBA0-FCB6-046C-89AE27BE7B17}"/>
              </a:ext>
            </a:extLst>
          </p:cNvPr>
          <p:cNvSpPr/>
          <p:nvPr>
            <p:custDataLst>
              <p:tags r:id="rId47"/>
            </p:custDataLst>
          </p:nvPr>
        </p:nvSpPr>
        <p:spPr bwMode="auto">
          <a:xfrm>
            <a:off x="388938" y="2595563"/>
            <a:ext cx="187325" cy="139700"/>
          </a:xfrm>
          <a:prstGeom prst="rect">
            <a:avLst/>
          </a:prstGeom>
          <a:solidFill>
            <a:schemeClr val="accent6"/>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25" name="Rectangle 24">
            <a:extLst>
              <a:ext uri="{FF2B5EF4-FFF2-40B4-BE49-F238E27FC236}">
                <a16:creationId xmlns:a16="http://schemas.microsoft.com/office/drawing/2014/main" id="{C08A0CFF-D954-555F-A0B5-C6E59228633B}"/>
              </a:ext>
            </a:extLst>
          </p:cNvPr>
          <p:cNvSpPr/>
          <p:nvPr>
            <p:custDataLst>
              <p:tags r:id="rId48"/>
            </p:custDataLst>
          </p:nvPr>
        </p:nvSpPr>
        <p:spPr bwMode="auto">
          <a:xfrm>
            <a:off x="388938" y="2806700"/>
            <a:ext cx="187325" cy="139700"/>
          </a:xfrm>
          <a:prstGeom prst="rect">
            <a:avLst/>
          </a:prstGeom>
          <a:solidFill>
            <a:schemeClr val="accent1"/>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26" name="Rectangle 25">
            <a:extLst>
              <a:ext uri="{FF2B5EF4-FFF2-40B4-BE49-F238E27FC236}">
                <a16:creationId xmlns:a16="http://schemas.microsoft.com/office/drawing/2014/main" id="{66F62AD7-B955-9C97-7834-DD6E3A465E8C}"/>
              </a:ext>
            </a:extLst>
          </p:cNvPr>
          <p:cNvSpPr/>
          <p:nvPr>
            <p:custDataLst>
              <p:tags r:id="rId49"/>
            </p:custDataLst>
          </p:nvPr>
        </p:nvSpPr>
        <p:spPr bwMode="auto">
          <a:xfrm>
            <a:off x="388938" y="3017838"/>
            <a:ext cx="187325" cy="139700"/>
          </a:xfrm>
          <a:prstGeom prst="rect">
            <a:avLst/>
          </a:prstGeom>
          <a:solidFill>
            <a:schemeClr val="accent3"/>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27" name="Text Placeholder 10">
            <a:extLst>
              <a:ext uri="{FF2B5EF4-FFF2-40B4-BE49-F238E27FC236}">
                <a16:creationId xmlns:a16="http://schemas.microsoft.com/office/drawing/2014/main" id="{115DFB91-512B-3844-A114-92FBEDCA92F2}"/>
              </a:ext>
            </a:extLst>
          </p:cNvPr>
          <p:cNvSpPr>
            <a:spLocks noGrp="1"/>
          </p:cNvSpPr>
          <p:nvPr>
            <p:custDataLst>
              <p:tags r:id="rId50"/>
            </p:custDataLst>
          </p:nvPr>
        </p:nvSpPr>
        <p:spPr bwMode="auto">
          <a:xfrm>
            <a:off x="627063" y="2590800"/>
            <a:ext cx="2984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E7D6CAAD-B15E-4A90-B700-A7878B3F9355}" type="datetime'20''''''''''''''''''''''''''''''''''0''''4'''''''''''''''''''">
              <a:rPr lang="en-US" altLang="en-US" sz="1050" smtClean="0"/>
              <a:pPr/>
              <a:t>2004</a:t>
            </a:fld>
            <a:endParaRPr lang="en-US" sz="1050" dirty="0"/>
          </a:p>
        </p:txBody>
      </p:sp>
      <p:sp>
        <p:nvSpPr>
          <p:cNvPr id="28" name="Text Placeholder 10">
            <a:extLst>
              <a:ext uri="{FF2B5EF4-FFF2-40B4-BE49-F238E27FC236}">
                <a16:creationId xmlns:a16="http://schemas.microsoft.com/office/drawing/2014/main" id="{115DFB91-512B-3844-A114-92FBEDCA92F2}"/>
              </a:ext>
            </a:extLst>
          </p:cNvPr>
          <p:cNvSpPr>
            <a:spLocks noGrp="1"/>
          </p:cNvSpPr>
          <p:nvPr>
            <p:custDataLst>
              <p:tags r:id="rId51"/>
            </p:custDataLst>
          </p:nvPr>
        </p:nvSpPr>
        <p:spPr bwMode="auto">
          <a:xfrm>
            <a:off x="627063" y="2801938"/>
            <a:ext cx="2984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356A0EC1-B704-49D7-AF3B-1101607CFDB0}" type="datetime'''''''''2''''''''0''''05'''''">
              <a:rPr lang="en-US" altLang="en-US" sz="1050" smtClean="0"/>
              <a:pPr/>
              <a:t>2005</a:t>
            </a:fld>
            <a:endParaRPr lang="en-US" sz="1050" dirty="0"/>
          </a:p>
        </p:txBody>
      </p:sp>
      <p:sp>
        <p:nvSpPr>
          <p:cNvPr id="29" name="Text Placeholder 10">
            <a:extLst>
              <a:ext uri="{FF2B5EF4-FFF2-40B4-BE49-F238E27FC236}">
                <a16:creationId xmlns:a16="http://schemas.microsoft.com/office/drawing/2014/main" id="{5CCAE152-0917-2807-674A-CD03E92364A7}"/>
              </a:ext>
            </a:extLst>
          </p:cNvPr>
          <p:cNvSpPr>
            <a:spLocks noGrp="1"/>
          </p:cNvSpPr>
          <p:nvPr>
            <p:custDataLst>
              <p:tags r:id="rId52"/>
            </p:custDataLst>
          </p:nvPr>
        </p:nvSpPr>
        <p:spPr bwMode="auto">
          <a:xfrm>
            <a:off x="627063" y="3013075"/>
            <a:ext cx="2984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C707EA3C-7A33-4BC1-AEC9-70873E330223}" type="datetime'''''''''''''20''''''''''''''0''''''''''''''''6'''''''">
              <a:rPr lang="en-US" altLang="en-US" sz="1050" smtClean="0"/>
              <a:pPr/>
              <a:t>2006</a:t>
            </a:fld>
            <a:endParaRPr lang="en-US" sz="1050" dirty="0"/>
          </a:p>
        </p:txBody>
      </p:sp>
      <p:sp>
        <p:nvSpPr>
          <p:cNvPr id="31" name="Rectangle 30">
            <a:extLst>
              <a:ext uri="{FF2B5EF4-FFF2-40B4-BE49-F238E27FC236}">
                <a16:creationId xmlns:a16="http://schemas.microsoft.com/office/drawing/2014/main" id="{93746F15-1C84-8189-96BB-C4CCCC410EE2}"/>
              </a:ext>
            </a:extLst>
          </p:cNvPr>
          <p:cNvSpPr/>
          <p:nvPr/>
        </p:nvSpPr>
        <p:spPr bwMode="gray">
          <a:xfrm>
            <a:off x="395288" y="4692651"/>
            <a:ext cx="787227" cy="1054099"/>
          </a:xfrm>
          <a:prstGeom prst="rect">
            <a:avLst/>
          </a:prstGeom>
          <a:solidFill>
            <a:schemeClr val="bg1">
              <a:alpha val="5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35" name="Rectangle 34">
            <a:extLst>
              <a:ext uri="{FF2B5EF4-FFF2-40B4-BE49-F238E27FC236}">
                <a16:creationId xmlns:a16="http://schemas.microsoft.com/office/drawing/2014/main" id="{28B099DE-999B-3720-27D5-754BA19DEAE5}"/>
              </a:ext>
            </a:extLst>
          </p:cNvPr>
          <p:cNvSpPr/>
          <p:nvPr/>
        </p:nvSpPr>
        <p:spPr bwMode="gray">
          <a:xfrm>
            <a:off x="2615079" y="4959636"/>
            <a:ext cx="848033" cy="774700"/>
          </a:xfrm>
          <a:prstGeom prst="rect">
            <a:avLst/>
          </a:prstGeom>
          <a:solidFill>
            <a:schemeClr val="bg1">
              <a:alpha val="5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cxnSp>
        <p:nvCxnSpPr>
          <p:cNvPr id="43" name="btfpColumnHeaderBoxLine984923">
            <a:extLst>
              <a:ext uri="{FF2B5EF4-FFF2-40B4-BE49-F238E27FC236}">
                <a16:creationId xmlns:a16="http://schemas.microsoft.com/office/drawing/2014/main" id="{7F0E36A0-0E0B-5E5D-CC55-4B960BA03FBD}"/>
              </a:ext>
            </a:extLst>
          </p:cNvPr>
          <p:cNvCxnSpPr>
            <a:cxnSpLocks/>
          </p:cNvCxnSpPr>
          <p:nvPr/>
        </p:nvCxnSpPr>
        <p:spPr bwMode="gray">
          <a:xfrm>
            <a:off x="322833" y="1978029"/>
            <a:ext cx="3505096"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aphicFrame>
        <p:nvGraphicFramePr>
          <p:cNvPr id="104" name="Chart 103"/>
          <p:cNvGraphicFramePr/>
          <p:nvPr>
            <p:custDataLst>
              <p:tags r:id="rId53"/>
            </p:custDataLst>
            <p:extLst>
              <p:ext uri="{D42A27DB-BD31-4B8C-83A1-F6EECF244321}">
                <p14:modId xmlns:p14="http://schemas.microsoft.com/office/powerpoint/2010/main" val="1253175738"/>
              </p:ext>
            </p:extLst>
          </p:nvPr>
        </p:nvGraphicFramePr>
        <p:xfrm>
          <a:off x="3916363" y="2722563"/>
          <a:ext cx="3719512" cy="3260725"/>
        </p:xfrm>
        <a:graphic>
          <a:graphicData uri="http://schemas.openxmlformats.org/drawingml/2006/chart">
            <c:chart xmlns:c="http://schemas.openxmlformats.org/drawingml/2006/chart" xmlns:r="http://schemas.openxmlformats.org/officeDocument/2006/relationships" r:id="rId97"/>
          </a:graphicData>
        </a:graphic>
      </p:graphicFrame>
      <p:cxnSp>
        <p:nvCxnSpPr>
          <p:cNvPr id="133" name="Straight Connector 132">
            <a:extLst>
              <a:ext uri="{FF2B5EF4-FFF2-40B4-BE49-F238E27FC236}">
                <a16:creationId xmlns:a16="http://schemas.microsoft.com/office/drawing/2014/main" id="{6B488560-ABFC-832C-789C-AFCD127DA337}"/>
              </a:ext>
            </a:extLst>
          </p:cNvPr>
          <p:cNvCxnSpPr>
            <a:cxnSpLocks/>
          </p:cNvCxnSpPr>
          <p:nvPr>
            <p:custDataLst>
              <p:tags r:id="rId54"/>
            </p:custDataLst>
          </p:nvPr>
        </p:nvCxnSpPr>
        <p:spPr bwMode="auto">
          <a:xfrm flipH="1">
            <a:off x="5316538" y="3063875"/>
            <a:ext cx="458788"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0D78D9BA-4486-EFD7-21A7-93CB3F69FD45}"/>
              </a:ext>
            </a:extLst>
          </p:cNvPr>
          <p:cNvCxnSpPr/>
          <p:nvPr>
            <p:custDataLst>
              <p:tags r:id="rId55"/>
            </p:custDataLst>
          </p:nvPr>
        </p:nvCxnSpPr>
        <p:spPr bwMode="auto">
          <a:xfrm flipV="1">
            <a:off x="5359400" y="3060700"/>
            <a:ext cx="0" cy="1195388"/>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a16="http://schemas.microsoft.com/office/drawing/2014/main" id="{BBDB52FE-A388-9BDB-5F5A-93666028F170}"/>
              </a:ext>
            </a:extLst>
          </p:cNvPr>
          <p:cNvCxnSpPr/>
          <p:nvPr>
            <p:custDataLst>
              <p:tags r:id="rId56"/>
            </p:custDataLst>
          </p:nvPr>
        </p:nvCxnSpPr>
        <p:spPr bwMode="auto">
          <a:xfrm>
            <a:off x="5957888" y="3063875"/>
            <a:ext cx="458788"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D1EBDA6A-D9C2-13E8-9B73-EDD480AF26EC}"/>
              </a:ext>
            </a:extLst>
          </p:cNvPr>
          <p:cNvCxnSpPr/>
          <p:nvPr>
            <p:custDataLst>
              <p:tags r:id="rId57"/>
            </p:custDataLst>
          </p:nvPr>
        </p:nvCxnSpPr>
        <p:spPr bwMode="auto">
          <a:xfrm>
            <a:off x="6373813" y="3060700"/>
            <a:ext cx="0" cy="2084388"/>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41" name="Text Placeholder 10">
            <a:extLst>
              <a:ext uri="{FF2B5EF4-FFF2-40B4-BE49-F238E27FC236}">
                <a16:creationId xmlns:a16="http://schemas.microsoft.com/office/drawing/2014/main" id="{C93E6F4B-3328-3957-84D2-39CEFE218D63}"/>
              </a:ext>
            </a:extLst>
          </p:cNvPr>
          <p:cNvSpPr>
            <a:spLocks noGrp="1"/>
          </p:cNvSpPr>
          <p:nvPr>
            <p:custDataLst>
              <p:tags r:id="rId58"/>
            </p:custDataLst>
          </p:nvPr>
        </p:nvSpPr>
        <p:spPr bwMode="auto">
          <a:xfrm>
            <a:off x="4003675" y="5835650"/>
            <a:ext cx="4953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815A1CC-10F8-4806-A509-8BFBE144A42D}" type="datetime'''''Ja''''''''''''''''''''n''''/''''''''F''eb'''''''">
              <a:rPr lang="en-US" altLang="en-US" sz="1050" smtClean="0"/>
              <a:pPr/>
              <a:t>Jan/Feb</a:t>
            </a:fld>
            <a:endParaRPr lang="en-US" sz="1050" dirty="0"/>
          </a:p>
        </p:txBody>
      </p:sp>
      <p:sp>
        <p:nvSpPr>
          <p:cNvPr id="42" name="Text Placeholder 10">
            <a:extLst>
              <a:ext uri="{FF2B5EF4-FFF2-40B4-BE49-F238E27FC236}">
                <a16:creationId xmlns:a16="http://schemas.microsoft.com/office/drawing/2014/main" id="{1D012B48-12D0-5F45-36B7-0E7731DC9D29}"/>
              </a:ext>
            </a:extLst>
          </p:cNvPr>
          <p:cNvSpPr>
            <a:spLocks noGrp="1"/>
          </p:cNvSpPr>
          <p:nvPr>
            <p:custDataLst>
              <p:tags r:id="rId59"/>
            </p:custDataLst>
          </p:nvPr>
        </p:nvSpPr>
        <p:spPr bwMode="auto">
          <a:xfrm>
            <a:off x="4567238" y="5835650"/>
            <a:ext cx="38417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99B1CF7-C6D8-4FE0-8597-4FF9410F00BD}" type="datetime'''''''''M''''a''''''''''''r''''ch'''''''''''''''''''''''">
              <a:rPr lang="en-US" altLang="en-US" sz="1050" smtClean="0"/>
              <a:pPr/>
              <a:t>March</a:t>
            </a:fld>
            <a:endParaRPr lang="en-US" sz="1050" dirty="0"/>
          </a:p>
        </p:txBody>
      </p:sp>
      <p:sp>
        <p:nvSpPr>
          <p:cNvPr id="47" name="Text Placeholder 10">
            <a:extLst>
              <a:ext uri="{FF2B5EF4-FFF2-40B4-BE49-F238E27FC236}">
                <a16:creationId xmlns:a16="http://schemas.microsoft.com/office/drawing/2014/main" id="{BF5D6C9F-7382-589E-D2AC-3C723AB26EEB}"/>
              </a:ext>
            </a:extLst>
          </p:cNvPr>
          <p:cNvSpPr>
            <a:spLocks noGrp="1"/>
          </p:cNvSpPr>
          <p:nvPr>
            <p:custDataLst>
              <p:tags r:id="rId60"/>
            </p:custDataLst>
          </p:nvPr>
        </p:nvSpPr>
        <p:spPr bwMode="auto">
          <a:xfrm>
            <a:off x="5110163" y="5835650"/>
            <a:ext cx="315913"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977D083-43A3-4A99-AB86-47D19448076F}" type="datetime'A''p''''''''''''''''r''''''''''''''''''i''''''l'''''''''''''''">
              <a:rPr lang="en-US" altLang="en-US" sz="1050" b="1" smtClean="0"/>
              <a:pPr/>
              <a:t>April</a:t>
            </a:fld>
            <a:endParaRPr lang="en-US" sz="1050" b="1" dirty="0"/>
          </a:p>
        </p:txBody>
      </p:sp>
      <p:sp>
        <p:nvSpPr>
          <p:cNvPr id="48" name="Text Placeholder 10">
            <a:extLst>
              <a:ext uri="{FF2B5EF4-FFF2-40B4-BE49-F238E27FC236}">
                <a16:creationId xmlns:a16="http://schemas.microsoft.com/office/drawing/2014/main" id="{1A39D497-B14B-C6B5-9877-2F820DCC6D40}"/>
              </a:ext>
            </a:extLst>
          </p:cNvPr>
          <p:cNvSpPr>
            <a:spLocks noGrp="1"/>
          </p:cNvSpPr>
          <p:nvPr>
            <p:custDataLst>
              <p:tags r:id="rId61"/>
            </p:custDataLst>
          </p:nvPr>
        </p:nvSpPr>
        <p:spPr bwMode="auto">
          <a:xfrm>
            <a:off x="5638800" y="5835650"/>
            <a:ext cx="2730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35D82E1-0191-4540-AFB3-F753804C2B35}" type="datetime'M''''''''''''''ay'''''''''''''''''''''''''''">
              <a:rPr lang="en-US" altLang="en-US" sz="1050" b="1" smtClean="0"/>
              <a:pPr/>
              <a:t>May</a:t>
            </a:fld>
            <a:endParaRPr lang="en-US" sz="1050" b="1" dirty="0"/>
          </a:p>
        </p:txBody>
      </p:sp>
      <p:sp>
        <p:nvSpPr>
          <p:cNvPr id="49" name="Text Placeholder 10">
            <a:extLst>
              <a:ext uri="{FF2B5EF4-FFF2-40B4-BE49-F238E27FC236}">
                <a16:creationId xmlns:a16="http://schemas.microsoft.com/office/drawing/2014/main" id="{61B5E0FB-814B-1052-9FFC-FF73E3F45105}"/>
              </a:ext>
            </a:extLst>
          </p:cNvPr>
          <p:cNvSpPr>
            <a:spLocks noGrp="1"/>
          </p:cNvSpPr>
          <p:nvPr>
            <p:custDataLst>
              <p:tags r:id="rId62"/>
            </p:custDataLst>
          </p:nvPr>
        </p:nvSpPr>
        <p:spPr bwMode="auto">
          <a:xfrm>
            <a:off x="6119813" y="5835650"/>
            <a:ext cx="3238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D9E0E70-4743-45E5-A60F-46038C1A6F33}" type="datetime'''''''''J''''''''''''u''''''''''''''''''''n''''''''e'''''''">
              <a:rPr lang="en-US" altLang="en-US" sz="1050" b="1" smtClean="0"/>
              <a:pPr/>
              <a:t>June</a:t>
            </a:fld>
            <a:endParaRPr lang="en-US" sz="1050" b="1" dirty="0"/>
          </a:p>
        </p:txBody>
      </p:sp>
      <p:sp>
        <p:nvSpPr>
          <p:cNvPr id="50" name="Text Placeholder 10">
            <a:extLst>
              <a:ext uri="{FF2B5EF4-FFF2-40B4-BE49-F238E27FC236}">
                <a16:creationId xmlns:a16="http://schemas.microsoft.com/office/drawing/2014/main" id="{21C559CA-95E9-A0E1-1A5E-43B64FEE4B10}"/>
              </a:ext>
            </a:extLst>
          </p:cNvPr>
          <p:cNvSpPr>
            <a:spLocks noGrp="1"/>
          </p:cNvSpPr>
          <p:nvPr>
            <p:custDataLst>
              <p:tags r:id="rId63"/>
            </p:custDataLst>
          </p:nvPr>
        </p:nvSpPr>
        <p:spPr bwMode="auto">
          <a:xfrm>
            <a:off x="6664325" y="5835650"/>
            <a:ext cx="25082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BB71E3E-23DE-4EA8-B4D0-7590305712B7}" type="datetime'''''''''''''''''''''''''''''''''''Jul''y'''''''''">
              <a:rPr lang="en-US" altLang="en-US" sz="1050" smtClean="0"/>
              <a:pPr/>
              <a:t>July</a:t>
            </a:fld>
            <a:endParaRPr lang="en-US" sz="1050" dirty="0"/>
          </a:p>
        </p:txBody>
      </p:sp>
      <p:sp>
        <p:nvSpPr>
          <p:cNvPr id="51" name="Text Placeholder 10">
            <a:extLst>
              <a:ext uri="{FF2B5EF4-FFF2-40B4-BE49-F238E27FC236}">
                <a16:creationId xmlns:a16="http://schemas.microsoft.com/office/drawing/2014/main" id="{72C485CA-3FE4-F50B-E784-0354599C080F}"/>
              </a:ext>
            </a:extLst>
          </p:cNvPr>
          <p:cNvSpPr>
            <a:spLocks noGrp="1"/>
          </p:cNvSpPr>
          <p:nvPr>
            <p:custDataLst>
              <p:tags r:id="rId64"/>
            </p:custDataLst>
          </p:nvPr>
        </p:nvSpPr>
        <p:spPr bwMode="auto">
          <a:xfrm>
            <a:off x="7172325" y="5835650"/>
            <a:ext cx="25082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8389891-AF5E-4B70-8739-50A5DE8E5FC7}" type="datetime'''''''''''A''u''g'''''''''''''''''''">
              <a:rPr lang="en-US" altLang="en-US" sz="1050" smtClean="0"/>
              <a:pPr/>
              <a:t>Aug</a:t>
            </a:fld>
            <a:endParaRPr lang="en-US" sz="1050" dirty="0"/>
          </a:p>
        </p:txBody>
      </p:sp>
      <p:sp>
        <p:nvSpPr>
          <p:cNvPr id="130" name="Text Placeholder 10">
            <a:extLst>
              <a:ext uri="{FF2B5EF4-FFF2-40B4-BE49-F238E27FC236}">
                <a16:creationId xmlns:a16="http://schemas.microsoft.com/office/drawing/2014/main" id="{115DFB91-512B-3844-A114-92FBEDCA92F2}"/>
              </a:ext>
            </a:extLst>
          </p:cNvPr>
          <p:cNvSpPr>
            <a:spLocks noGrp="1"/>
          </p:cNvSpPr>
          <p:nvPr>
            <p:custDataLst>
              <p:tags r:id="rId65"/>
            </p:custDataLst>
          </p:nvPr>
        </p:nvSpPr>
        <p:spPr bwMode="auto">
          <a:xfrm>
            <a:off x="5062538" y="3589338"/>
            <a:ext cx="595313" cy="227013"/>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AF610CE-980F-4374-8E55-5CA756C7FC99}" type="datetime'''''+1''''''''''''''''0''6''''''''''''''''''''''''''''''%'''''">
              <a:rPr lang="en-US" altLang="en-US" sz="1050" b="1" smtClean="0">
                <a:effectLst/>
              </a:rPr>
              <a:pPr/>
              <a:t>+106%</a:t>
            </a:fld>
            <a:endParaRPr lang="en-US" sz="1050" b="1" dirty="0"/>
          </a:p>
        </p:txBody>
      </p:sp>
      <p:sp>
        <p:nvSpPr>
          <p:cNvPr id="139" name="Text Placeholder 10">
            <a:extLst>
              <a:ext uri="{FF2B5EF4-FFF2-40B4-BE49-F238E27FC236}">
                <a16:creationId xmlns:a16="http://schemas.microsoft.com/office/drawing/2014/main" id="{115DFB91-512B-3844-A114-92FBEDCA92F2}"/>
              </a:ext>
            </a:extLst>
          </p:cNvPr>
          <p:cNvSpPr>
            <a:spLocks noGrp="1"/>
          </p:cNvSpPr>
          <p:nvPr>
            <p:custDataLst>
              <p:tags r:id="rId66"/>
            </p:custDataLst>
          </p:nvPr>
        </p:nvSpPr>
        <p:spPr bwMode="auto">
          <a:xfrm>
            <a:off x="6153150" y="3948113"/>
            <a:ext cx="442913" cy="227013"/>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9BDE202-4E86-4EBC-9C0D-09498EF96BF5}" type="datetime'''''''-''''8''''''''''''5%'''''''''''''''''''''''''">
              <a:rPr lang="en-US" altLang="en-US" sz="1050" b="1" smtClean="0">
                <a:effectLst/>
              </a:rPr>
              <a:pPr/>
              <a:t>-85%</a:t>
            </a:fld>
            <a:endParaRPr lang="en-US" sz="1050" b="1" dirty="0"/>
          </a:p>
        </p:txBody>
      </p:sp>
      <p:sp>
        <p:nvSpPr>
          <p:cNvPr id="20" name="Rectangle 19"/>
          <p:cNvSpPr/>
          <p:nvPr>
            <p:custDataLst>
              <p:tags r:id="rId67"/>
            </p:custDataLst>
          </p:nvPr>
        </p:nvSpPr>
        <p:spPr bwMode="auto">
          <a:xfrm>
            <a:off x="3998913" y="2536825"/>
            <a:ext cx="644525" cy="479425"/>
          </a:xfrm>
          <a:prstGeom prst="rect">
            <a:avLst/>
          </a:prstGeom>
          <a:noFill/>
          <a:ln w="31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59" name="Rectangle 58">
            <a:extLst>
              <a:ext uri="{FF2B5EF4-FFF2-40B4-BE49-F238E27FC236}">
                <a16:creationId xmlns:a16="http://schemas.microsoft.com/office/drawing/2014/main" id="{E2B90435-5271-8875-A810-FDA7B2A59098}"/>
              </a:ext>
            </a:extLst>
          </p:cNvPr>
          <p:cNvSpPr/>
          <p:nvPr>
            <p:custDataLst>
              <p:tags r:id="rId68"/>
            </p:custDataLst>
          </p:nvPr>
        </p:nvSpPr>
        <p:spPr bwMode="auto">
          <a:xfrm>
            <a:off x="4052888" y="2595563"/>
            <a:ext cx="187325" cy="139700"/>
          </a:xfrm>
          <a:prstGeom prst="rect">
            <a:avLst/>
          </a:prstGeom>
          <a:solidFill>
            <a:schemeClr val="accent1"/>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60" name="Rectangle 59">
            <a:extLst>
              <a:ext uri="{FF2B5EF4-FFF2-40B4-BE49-F238E27FC236}">
                <a16:creationId xmlns:a16="http://schemas.microsoft.com/office/drawing/2014/main" id="{1675E73C-C084-6D0C-4416-B9371ADCD391}"/>
              </a:ext>
            </a:extLst>
          </p:cNvPr>
          <p:cNvSpPr/>
          <p:nvPr>
            <p:custDataLst>
              <p:tags r:id="rId69"/>
            </p:custDataLst>
          </p:nvPr>
        </p:nvSpPr>
        <p:spPr bwMode="auto">
          <a:xfrm>
            <a:off x="4052888" y="2806700"/>
            <a:ext cx="187325" cy="139700"/>
          </a:xfrm>
          <a:prstGeom prst="rect">
            <a:avLst/>
          </a:prstGeom>
          <a:solidFill>
            <a:schemeClr val="accent2"/>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62" name="Text Placeholder 10">
            <a:extLst>
              <a:ext uri="{FF2B5EF4-FFF2-40B4-BE49-F238E27FC236}">
                <a16:creationId xmlns:a16="http://schemas.microsoft.com/office/drawing/2014/main" id="{0F1BB033-04BD-A761-C597-35FA11B7AE6D}"/>
              </a:ext>
            </a:extLst>
          </p:cNvPr>
          <p:cNvSpPr>
            <a:spLocks noGrp="1"/>
          </p:cNvSpPr>
          <p:nvPr>
            <p:custDataLst>
              <p:tags r:id="rId70"/>
            </p:custDataLst>
          </p:nvPr>
        </p:nvSpPr>
        <p:spPr bwMode="auto">
          <a:xfrm>
            <a:off x="4291013" y="2590800"/>
            <a:ext cx="2984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2E50FB73-9D98-4467-8EDB-8CCBE032BE48}" type="datetime'''''''''''''''''''''2''''''''''''''''''''''''''0''2''''''4'''">
              <a:rPr lang="en-US" altLang="en-US" sz="1050" smtClean="0"/>
              <a:pPr/>
              <a:t>2024</a:t>
            </a:fld>
            <a:endParaRPr lang="en-US" sz="1050" dirty="0"/>
          </a:p>
        </p:txBody>
      </p:sp>
      <p:sp>
        <p:nvSpPr>
          <p:cNvPr id="63" name="Text Placeholder 10">
            <a:extLst>
              <a:ext uri="{FF2B5EF4-FFF2-40B4-BE49-F238E27FC236}">
                <a16:creationId xmlns:a16="http://schemas.microsoft.com/office/drawing/2014/main" id="{F2016F01-5B2A-D125-E4A9-E8EC21DCD27E}"/>
              </a:ext>
            </a:extLst>
          </p:cNvPr>
          <p:cNvSpPr>
            <a:spLocks noGrp="1"/>
          </p:cNvSpPr>
          <p:nvPr>
            <p:custDataLst>
              <p:tags r:id="rId71"/>
            </p:custDataLst>
          </p:nvPr>
        </p:nvSpPr>
        <p:spPr bwMode="auto">
          <a:xfrm>
            <a:off x="4291013" y="2801938"/>
            <a:ext cx="2984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0D083FFD-89D4-47CF-A4A2-5D837224F2CD}" type="datetime'''''''''''''''''''''''''''''2''0''''25'''''''''''''''''''''''">
              <a:rPr lang="en-US" altLang="en-US" sz="1050" smtClean="0"/>
              <a:pPr/>
              <a:t>2025</a:t>
            </a:fld>
            <a:endParaRPr lang="en-US" sz="1050" dirty="0"/>
          </a:p>
        </p:txBody>
      </p:sp>
      <p:sp>
        <p:nvSpPr>
          <p:cNvPr id="124" name="TextBox 123">
            <a:extLst>
              <a:ext uri="{FF2B5EF4-FFF2-40B4-BE49-F238E27FC236}">
                <a16:creationId xmlns:a16="http://schemas.microsoft.com/office/drawing/2014/main" id="{EF6C5A3C-2C14-3E7D-B27C-DF75B0677C04}"/>
              </a:ext>
            </a:extLst>
          </p:cNvPr>
          <p:cNvSpPr txBox="1"/>
          <p:nvPr/>
        </p:nvSpPr>
        <p:spPr bwMode="gray">
          <a:xfrm>
            <a:off x="3957638" y="1435059"/>
            <a:ext cx="3719513" cy="646331"/>
          </a:xfrm>
          <a:prstGeom prst="rect">
            <a:avLst/>
          </a:prstGeom>
          <a:noFill/>
        </p:spPr>
        <p:txBody>
          <a:bodyPr wrap="square" lIns="137160" tIns="137160" rIns="274320" bIns="137160" rtlCol="0">
            <a:spAutoFit/>
          </a:bodyPr>
          <a:lstStyle/>
          <a:p>
            <a:pPr marL="0" indent="0">
              <a:spcBef>
                <a:spcPts val="600"/>
              </a:spcBef>
              <a:spcAft>
                <a:spcPts val="600"/>
              </a:spcAft>
              <a:buNone/>
            </a:pPr>
            <a:r>
              <a:rPr lang="en-US" sz="1200" b="1" dirty="0"/>
              <a:t>Recent Chinese FIT phase-out saw spike in May before decrease, then large drop in June</a:t>
            </a:r>
          </a:p>
        </p:txBody>
      </p:sp>
      <p:cxnSp>
        <p:nvCxnSpPr>
          <p:cNvPr id="125" name="btfpColumnHeaderBoxLine984923">
            <a:extLst>
              <a:ext uri="{FF2B5EF4-FFF2-40B4-BE49-F238E27FC236}">
                <a16:creationId xmlns:a16="http://schemas.microsoft.com/office/drawing/2014/main" id="{625FCC81-E2C4-C903-294E-CD33E7931DAC}"/>
              </a:ext>
            </a:extLst>
          </p:cNvPr>
          <p:cNvCxnSpPr>
            <a:cxnSpLocks/>
          </p:cNvCxnSpPr>
          <p:nvPr/>
        </p:nvCxnSpPr>
        <p:spPr bwMode="gray">
          <a:xfrm>
            <a:off x="3957638" y="1978029"/>
            <a:ext cx="359568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1ECEAE7-3FED-B0E3-86B8-0F1BB8763192}"/>
              </a:ext>
            </a:extLst>
          </p:cNvPr>
          <p:cNvSpPr txBox="1"/>
          <p:nvPr/>
        </p:nvSpPr>
        <p:spPr bwMode="gray">
          <a:xfrm>
            <a:off x="3970337" y="2091129"/>
            <a:ext cx="3597276" cy="461665"/>
          </a:xfrm>
          <a:prstGeom prst="rect">
            <a:avLst/>
          </a:prstGeom>
          <a:noFill/>
        </p:spPr>
        <p:txBody>
          <a:bodyPr wrap="square" lIns="137160" tIns="137160" rIns="274320" bIns="137160" rtlCol="0">
            <a:spAutoFit/>
          </a:bodyPr>
          <a:lstStyle/>
          <a:p>
            <a:pPr marL="0" indent="0">
              <a:buNone/>
            </a:pPr>
            <a:r>
              <a:rPr lang="en-US" sz="1200" dirty="0"/>
              <a:t>China’s monthly solar capacity additions</a:t>
            </a:r>
            <a:r>
              <a:rPr lang="en-US" sz="1200" i="1" dirty="0"/>
              <a:t>, MW</a:t>
            </a:r>
          </a:p>
        </p:txBody>
      </p:sp>
      <p:sp>
        <p:nvSpPr>
          <p:cNvPr id="21" name="Rectangle 20"/>
          <p:cNvSpPr/>
          <p:nvPr>
            <p:custDataLst>
              <p:tags r:id="rId72"/>
            </p:custDataLst>
          </p:nvPr>
        </p:nvSpPr>
        <p:spPr bwMode="auto">
          <a:xfrm>
            <a:off x="8001000" y="2552700"/>
            <a:ext cx="2033588" cy="1155700"/>
          </a:xfrm>
          <a:prstGeom prst="rect">
            <a:avLst/>
          </a:prstGeom>
          <a:noFill/>
          <a:ln w="31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cxnSp>
        <p:nvCxnSpPr>
          <p:cNvPr id="184" name="Straight Connector 183">
            <a:extLst>
              <a:ext uri="{FF2B5EF4-FFF2-40B4-BE49-F238E27FC236}">
                <a16:creationId xmlns:a16="http://schemas.microsoft.com/office/drawing/2014/main" id="{8BABB2E0-BBE5-DC04-9828-BD8B7201502F}"/>
              </a:ext>
            </a:extLst>
          </p:cNvPr>
          <p:cNvCxnSpPr/>
          <p:nvPr>
            <p:custDataLst>
              <p:tags r:id="rId73"/>
            </p:custDataLst>
          </p:nvPr>
        </p:nvCxnSpPr>
        <p:spPr bwMode="gray">
          <a:xfrm>
            <a:off x="8066088" y="2686050"/>
            <a:ext cx="342900" cy="0"/>
          </a:xfrm>
          <a:prstGeom prst="line">
            <a:avLst/>
          </a:prstGeom>
          <a:ln w="19050" cap="rnd" cmpd="sng" algn="ctr">
            <a:solidFill>
              <a:schemeClr val="accent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72" name="Straight Connector 271">
            <a:extLst>
              <a:ext uri="{FF2B5EF4-FFF2-40B4-BE49-F238E27FC236}">
                <a16:creationId xmlns:a16="http://schemas.microsoft.com/office/drawing/2014/main" id="{9C2DC1EA-E0C8-12CD-1D98-0E10AE841737}"/>
              </a:ext>
            </a:extLst>
          </p:cNvPr>
          <p:cNvCxnSpPr/>
          <p:nvPr>
            <p:custDataLst>
              <p:tags r:id="rId74"/>
            </p:custDataLst>
          </p:nvPr>
        </p:nvCxnSpPr>
        <p:spPr bwMode="gray">
          <a:xfrm>
            <a:off x="8066088" y="2905125"/>
            <a:ext cx="342900" cy="0"/>
          </a:xfrm>
          <a:prstGeom prst="line">
            <a:avLst/>
          </a:prstGeom>
          <a:ln w="19050" cap="rnd" cmpd="sng" algn="ctr">
            <a:solidFill>
              <a:schemeClr val="accent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07" name="Straight Connector 306">
            <a:extLst>
              <a:ext uri="{FF2B5EF4-FFF2-40B4-BE49-F238E27FC236}">
                <a16:creationId xmlns:a16="http://schemas.microsoft.com/office/drawing/2014/main" id="{E43805D8-EDB8-FAF6-C438-03EDABDB7B0F}"/>
              </a:ext>
            </a:extLst>
          </p:cNvPr>
          <p:cNvCxnSpPr/>
          <p:nvPr>
            <p:custDataLst>
              <p:tags r:id="rId75"/>
            </p:custDataLst>
          </p:nvPr>
        </p:nvCxnSpPr>
        <p:spPr bwMode="gray">
          <a:xfrm>
            <a:off x="8066088" y="3124200"/>
            <a:ext cx="342900" cy="0"/>
          </a:xfrm>
          <a:prstGeom prst="line">
            <a:avLst/>
          </a:prstGeom>
          <a:ln w="19050" cap="rnd" cmpd="sng" algn="ctr">
            <a:solidFill>
              <a:schemeClr val="accent3"/>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13" name="Straight Connector 312">
            <a:extLst>
              <a:ext uri="{FF2B5EF4-FFF2-40B4-BE49-F238E27FC236}">
                <a16:creationId xmlns:a16="http://schemas.microsoft.com/office/drawing/2014/main" id="{550B45F4-9B2A-C58F-48EE-187CE16F3B24}"/>
              </a:ext>
            </a:extLst>
          </p:cNvPr>
          <p:cNvCxnSpPr/>
          <p:nvPr>
            <p:custDataLst>
              <p:tags r:id="rId76"/>
            </p:custDataLst>
          </p:nvPr>
        </p:nvCxnSpPr>
        <p:spPr bwMode="gray">
          <a:xfrm>
            <a:off x="8066088" y="3343275"/>
            <a:ext cx="342900" cy="0"/>
          </a:xfrm>
          <a:prstGeom prst="line">
            <a:avLst/>
          </a:prstGeom>
          <a:ln w="19050" cap="rnd" cmpd="sng" algn="ctr">
            <a:solidFill>
              <a:schemeClr val="accent4"/>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6A6172D6-E425-384C-8B95-EEF3E9FE9323}"/>
              </a:ext>
            </a:extLst>
          </p:cNvPr>
          <p:cNvCxnSpPr/>
          <p:nvPr>
            <p:custDataLst>
              <p:tags r:id="rId77"/>
            </p:custDataLst>
          </p:nvPr>
        </p:nvCxnSpPr>
        <p:spPr bwMode="gray">
          <a:xfrm>
            <a:off x="8066088" y="3562350"/>
            <a:ext cx="342900" cy="0"/>
          </a:xfrm>
          <a:prstGeom prst="line">
            <a:avLst/>
          </a:prstGeom>
          <a:ln w="19050" cap="rnd" cmpd="sng" algn="ctr">
            <a:solidFill>
              <a:schemeClr val="accent5"/>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444" name="Oval 443">
            <a:extLst>
              <a:ext uri="{FF2B5EF4-FFF2-40B4-BE49-F238E27FC236}">
                <a16:creationId xmlns:a16="http://schemas.microsoft.com/office/drawing/2014/main" id="{A305EDE5-8E55-C679-BA17-9889A04CFD92}"/>
              </a:ext>
            </a:extLst>
          </p:cNvPr>
          <p:cNvSpPr/>
          <p:nvPr>
            <p:custDataLst>
              <p:tags r:id="rId78"/>
            </p:custDataLst>
          </p:nvPr>
        </p:nvSpPr>
        <p:spPr bwMode="auto">
          <a:xfrm>
            <a:off x="8212138" y="2660650"/>
            <a:ext cx="50800" cy="50800"/>
          </a:xfrm>
          <a:prstGeom prst="ellipse">
            <a:avLst/>
          </a:prstGeom>
          <a:solidFill>
            <a:schemeClr val="accent1"/>
          </a:solidFill>
          <a:ln w="9525" cap="flat" cmpd="sng" algn="ctr">
            <a:solidFill>
              <a:schemeClr val="accent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442" name="Oval 441">
            <a:extLst>
              <a:ext uri="{FF2B5EF4-FFF2-40B4-BE49-F238E27FC236}">
                <a16:creationId xmlns:a16="http://schemas.microsoft.com/office/drawing/2014/main" id="{9334A1A5-DC1B-AB35-C2D0-C0C31D4D0096}"/>
              </a:ext>
            </a:extLst>
          </p:cNvPr>
          <p:cNvSpPr/>
          <p:nvPr>
            <p:custDataLst>
              <p:tags r:id="rId79"/>
            </p:custDataLst>
          </p:nvPr>
        </p:nvSpPr>
        <p:spPr bwMode="auto">
          <a:xfrm>
            <a:off x="8212138" y="2879725"/>
            <a:ext cx="50800" cy="50800"/>
          </a:xfrm>
          <a:prstGeom prst="ellipse">
            <a:avLst/>
          </a:prstGeom>
          <a:solidFill>
            <a:schemeClr val="accent2"/>
          </a:solidFill>
          <a:ln w="9525" cap="flat" cmpd="sng" algn="ctr">
            <a:solidFill>
              <a:schemeClr val="accent2"/>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176" name="Text Placeholder 10">
            <a:extLst>
              <a:ext uri="{FF2B5EF4-FFF2-40B4-BE49-F238E27FC236}">
                <a16:creationId xmlns:a16="http://schemas.microsoft.com/office/drawing/2014/main" id="{760F4727-B321-F3B5-AFF6-D383995FF592}"/>
              </a:ext>
            </a:extLst>
          </p:cNvPr>
          <p:cNvSpPr>
            <a:spLocks noGrp="1"/>
          </p:cNvSpPr>
          <p:nvPr>
            <p:custDataLst>
              <p:tags r:id="rId80"/>
            </p:custDataLst>
          </p:nvPr>
        </p:nvSpPr>
        <p:spPr bwMode="auto">
          <a:xfrm>
            <a:off x="8469313" y="2608263"/>
            <a:ext cx="760413"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E31D7D92-3C1A-44D4-9683-21EABAE1F37A}" type="datetime'''''''2''''0''''2''4'''''''''''', ''''''''a''''c''tu''''a''l'">
              <a:rPr lang="en-US" altLang="en-US" sz="1100" smtClean="0"/>
              <a:pPr/>
              <a:t>2024, actual</a:t>
            </a:fld>
            <a:endParaRPr lang="en-US" sz="1100" dirty="0"/>
          </a:p>
        </p:txBody>
      </p:sp>
      <p:sp>
        <p:nvSpPr>
          <p:cNvPr id="269" name="Text Placeholder 10">
            <a:extLst>
              <a:ext uri="{FF2B5EF4-FFF2-40B4-BE49-F238E27FC236}">
                <a16:creationId xmlns:a16="http://schemas.microsoft.com/office/drawing/2014/main" id="{6EED27BD-C4ED-99D6-25FE-C8595FAABE35}"/>
              </a:ext>
            </a:extLst>
          </p:cNvPr>
          <p:cNvSpPr>
            <a:spLocks noGrp="1"/>
          </p:cNvSpPr>
          <p:nvPr>
            <p:custDataLst>
              <p:tags r:id="rId81"/>
            </p:custDataLst>
          </p:nvPr>
        </p:nvSpPr>
        <p:spPr bwMode="auto">
          <a:xfrm>
            <a:off x="8469313" y="2827338"/>
            <a:ext cx="760413"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8E05DA83-5A78-4CD7-8C1A-6643CA05D111}" type="datetime'''2''''''0''2''''''''5'', ''a''''''c''t''''u''a''''''l'''''''">
              <a:rPr lang="en-US" altLang="en-US" sz="1100" smtClean="0"/>
              <a:pPr/>
              <a:t>2025, actual</a:t>
            </a:fld>
            <a:endParaRPr lang="en-US" sz="1100" dirty="0"/>
          </a:p>
        </p:txBody>
      </p:sp>
      <p:sp>
        <p:nvSpPr>
          <p:cNvPr id="304" name="Text Placeholder 10">
            <a:extLst>
              <a:ext uri="{FF2B5EF4-FFF2-40B4-BE49-F238E27FC236}">
                <a16:creationId xmlns:a16="http://schemas.microsoft.com/office/drawing/2014/main" id="{A7AD8CAA-2E71-74D9-57F0-149E4D287E15}"/>
              </a:ext>
            </a:extLst>
          </p:cNvPr>
          <p:cNvSpPr>
            <a:spLocks noGrp="1"/>
          </p:cNvSpPr>
          <p:nvPr>
            <p:custDataLst>
              <p:tags r:id="rId82"/>
            </p:custDataLst>
          </p:nvPr>
        </p:nvSpPr>
        <p:spPr bwMode="auto">
          <a:xfrm>
            <a:off x="8469312" y="3046413"/>
            <a:ext cx="1131888"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68C514D1-B211-4AE3-BEE5-BB0DB154CC7B}" type="datetime'''202''''''5'','' ''low ''''''''fo''r''''''''e''ca''''st'''">
              <a:rPr lang="en-US" altLang="en-US" sz="1100" smtClean="0"/>
              <a:pPr/>
              <a:t>2025, low forecast</a:t>
            </a:fld>
            <a:endParaRPr lang="en-US" sz="1100" dirty="0"/>
          </a:p>
        </p:txBody>
      </p:sp>
      <p:sp>
        <p:nvSpPr>
          <p:cNvPr id="310" name="Text Placeholder 10">
            <a:extLst>
              <a:ext uri="{FF2B5EF4-FFF2-40B4-BE49-F238E27FC236}">
                <a16:creationId xmlns:a16="http://schemas.microsoft.com/office/drawing/2014/main" id="{E5A2A47D-9AB3-0030-970D-47BC51FDC084}"/>
              </a:ext>
            </a:extLst>
          </p:cNvPr>
          <p:cNvSpPr>
            <a:spLocks noGrp="1"/>
          </p:cNvSpPr>
          <p:nvPr>
            <p:custDataLst>
              <p:tags r:id="rId83"/>
            </p:custDataLst>
          </p:nvPr>
        </p:nvSpPr>
        <p:spPr bwMode="auto">
          <a:xfrm>
            <a:off x="8469313" y="3265488"/>
            <a:ext cx="1509713"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4DD641C6-CB38-415F-A0E5-45255D130543}" type="datetime'''''2''025, ''m''oder''''a''''te fore''''c''''a''st'''''''">
              <a:rPr lang="en-US" altLang="en-US" sz="1100" smtClean="0"/>
              <a:pPr/>
              <a:t>2025, moderate forecast</a:t>
            </a:fld>
            <a:endParaRPr lang="en-US" sz="1100" dirty="0"/>
          </a:p>
        </p:txBody>
      </p:sp>
      <p:sp>
        <p:nvSpPr>
          <p:cNvPr id="5" name="Text Placeholder 10">
            <a:extLst>
              <a:ext uri="{FF2B5EF4-FFF2-40B4-BE49-F238E27FC236}">
                <a16:creationId xmlns:a16="http://schemas.microsoft.com/office/drawing/2014/main" id="{11F12378-389C-885A-2343-F3E647E99D58}"/>
              </a:ext>
            </a:extLst>
          </p:cNvPr>
          <p:cNvSpPr>
            <a:spLocks noGrp="1"/>
          </p:cNvSpPr>
          <p:nvPr>
            <p:custDataLst>
              <p:tags r:id="rId84"/>
            </p:custDataLst>
          </p:nvPr>
        </p:nvSpPr>
        <p:spPr bwMode="auto">
          <a:xfrm>
            <a:off x="8469313" y="3484563"/>
            <a:ext cx="1185863"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BC310ECC-430C-48D3-8EF2-39992BFF8220}" type="datetime'''20''''''2''5'''''''','''''' ''h''i''g''h f''o''re''''ca''st'">
              <a:rPr lang="en-US" altLang="en-US" sz="1100" smtClean="0"/>
              <a:pPr/>
              <a:t>2025, high forecast</a:t>
            </a:fld>
            <a:endParaRPr lang="en-US" sz="1100" dirty="0"/>
          </a:p>
        </p:txBody>
      </p:sp>
      <p:sp>
        <p:nvSpPr>
          <p:cNvPr id="298" name="Rectangle 297">
            <a:extLst>
              <a:ext uri="{FF2B5EF4-FFF2-40B4-BE49-F238E27FC236}">
                <a16:creationId xmlns:a16="http://schemas.microsoft.com/office/drawing/2014/main" id="{69F7F869-DCC2-A37A-D6A4-65E7A0E5088A}"/>
              </a:ext>
            </a:extLst>
          </p:cNvPr>
          <p:cNvSpPr/>
          <p:nvPr/>
        </p:nvSpPr>
        <p:spPr bwMode="gray">
          <a:xfrm>
            <a:off x="4032250" y="4070351"/>
            <a:ext cx="982663" cy="1663985"/>
          </a:xfrm>
          <a:prstGeom prst="rect">
            <a:avLst/>
          </a:prstGeom>
          <a:solidFill>
            <a:schemeClr val="bg1">
              <a:alpha val="5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300" name="Rectangle 299">
            <a:extLst>
              <a:ext uri="{FF2B5EF4-FFF2-40B4-BE49-F238E27FC236}">
                <a16:creationId xmlns:a16="http://schemas.microsoft.com/office/drawing/2014/main" id="{F9C92A5C-977F-8A60-A966-E585F6396CEF}"/>
              </a:ext>
            </a:extLst>
          </p:cNvPr>
          <p:cNvSpPr/>
          <p:nvPr/>
        </p:nvSpPr>
        <p:spPr bwMode="gray">
          <a:xfrm>
            <a:off x="6569075" y="4070351"/>
            <a:ext cx="841375" cy="1663985"/>
          </a:xfrm>
          <a:prstGeom prst="rect">
            <a:avLst/>
          </a:prstGeom>
          <a:solidFill>
            <a:schemeClr val="bg1">
              <a:alpha val="5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360" name="TextBox 359">
            <a:extLst>
              <a:ext uri="{FF2B5EF4-FFF2-40B4-BE49-F238E27FC236}">
                <a16:creationId xmlns:a16="http://schemas.microsoft.com/office/drawing/2014/main" id="{3974EE93-E074-5F27-5783-024DDBE561CA}"/>
              </a:ext>
            </a:extLst>
          </p:cNvPr>
          <p:cNvSpPr txBox="1"/>
          <p:nvPr/>
        </p:nvSpPr>
        <p:spPr bwMode="gray">
          <a:xfrm>
            <a:off x="7686675" y="1435059"/>
            <a:ext cx="4362450" cy="646331"/>
          </a:xfrm>
          <a:prstGeom prst="rect">
            <a:avLst/>
          </a:prstGeom>
          <a:noFill/>
        </p:spPr>
        <p:txBody>
          <a:bodyPr wrap="square" lIns="137160" tIns="137160" rIns="182880" bIns="137160" rtlCol="0">
            <a:spAutoFit/>
          </a:bodyPr>
          <a:lstStyle/>
          <a:p>
            <a:pPr marL="0" indent="0">
              <a:spcBef>
                <a:spcPts val="600"/>
              </a:spcBef>
              <a:spcAft>
                <a:spcPts val="600"/>
              </a:spcAft>
              <a:buNone/>
            </a:pPr>
            <a:r>
              <a:rPr lang="en-US" sz="1200" b="1" dirty="0"/>
              <a:t>Chinese deployment proceeds apace, ~2x same period last year, on track to surpass 2024 deployment ~8-40%</a:t>
            </a:r>
          </a:p>
        </p:txBody>
      </p:sp>
      <p:cxnSp>
        <p:nvCxnSpPr>
          <p:cNvPr id="361" name="btfpColumnHeaderBoxLine984923">
            <a:extLst>
              <a:ext uri="{FF2B5EF4-FFF2-40B4-BE49-F238E27FC236}">
                <a16:creationId xmlns:a16="http://schemas.microsoft.com/office/drawing/2014/main" id="{CA336112-54E8-9C8F-690B-C45B01E57726}"/>
              </a:ext>
            </a:extLst>
          </p:cNvPr>
          <p:cNvCxnSpPr>
            <a:cxnSpLocks/>
          </p:cNvCxnSpPr>
          <p:nvPr/>
        </p:nvCxnSpPr>
        <p:spPr bwMode="gray">
          <a:xfrm>
            <a:off x="7686675" y="1978029"/>
            <a:ext cx="4010025"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362" name="TextBox 361">
            <a:extLst>
              <a:ext uri="{FF2B5EF4-FFF2-40B4-BE49-F238E27FC236}">
                <a16:creationId xmlns:a16="http://schemas.microsoft.com/office/drawing/2014/main" id="{EF094408-AAE7-2864-8AC7-65BEDD2C84A8}"/>
              </a:ext>
            </a:extLst>
          </p:cNvPr>
          <p:cNvSpPr txBox="1"/>
          <p:nvPr/>
        </p:nvSpPr>
        <p:spPr bwMode="gray">
          <a:xfrm>
            <a:off x="7706069" y="2091129"/>
            <a:ext cx="4013200" cy="461665"/>
          </a:xfrm>
          <a:prstGeom prst="rect">
            <a:avLst/>
          </a:prstGeom>
          <a:noFill/>
        </p:spPr>
        <p:txBody>
          <a:bodyPr wrap="square" lIns="137160" tIns="137160" rIns="274320" bIns="137160" rtlCol="0">
            <a:spAutoFit/>
          </a:bodyPr>
          <a:lstStyle/>
          <a:p>
            <a:pPr marL="0" indent="0">
              <a:buNone/>
            </a:pPr>
            <a:r>
              <a:rPr lang="en-US" sz="1200" dirty="0"/>
              <a:t>China’s cumulative solar capacity additions</a:t>
            </a:r>
            <a:r>
              <a:rPr lang="en-US" sz="1200" i="1" dirty="0"/>
              <a:t>, MW</a:t>
            </a:r>
          </a:p>
        </p:txBody>
      </p:sp>
      <p:sp>
        <p:nvSpPr>
          <p:cNvPr id="105" name="TextBox 104">
            <a:extLst>
              <a:ext uri="{FF2B5EF4-FFF2-40B4-BE49-F238E27FC236}">
                <a16:creationId xmlns:a16="http://schemas.microsoft.com/office/drawing/2014/main" id="{1F0EF1DB-F441-82B5-346E-8886A2943294}"/>
              </a:ext>
            </a:extLst>
          </p:cNvPr>
          <p:cNvSpPr txBox="1"/>
          <p:nvPr/>
        </p:nvSpPr>
        <p:spPr bwMode="gray">
          <a:xfrm>
            <a:off x="0" y="-9665"/>
            <a:ext cx="2560320" cy="318924"/>
          </a:xfrm>
          <a:prstGeom prst="rect">
            <a:avLst/>
          </a:prstGeom>
          <a:solidFill>
            <a:schemeClr val="bg2">
              <a:lumMod val="60000"/>
              <a:lumOff val="40000"/>
            </a:schemeClr>
          </a:solid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China</a:t>
            </a:r>
          </a:p>
        </p:txBody>
      </p:sp>
    </p:spTree>
    <p:extLst>
      <p:ext uri="{BB962C8B-B14F-4D97-AF65-F5344CB8AC3E}">
        <p14:creationId xmlns:p14="http://schemas.microsoft.com/office/powerpoint/2010/main" val="41559776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p:cNvGraphicFramePr>
          <p:nvPr>
            <p:custDataLst>
              <p:tags r:id="rId2"/>
            </p:custDataLst>
            <p:extLst>
              <p:ext uri="{D42A27DB-BD31-4B8C-83A1-F6EECF244321}">
                <p14:modId xmlns:p14="http://schemas.microsoft.com/office/powerpoint/2010/main" val="41450804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5" imgW="360" imgH="360" progId="TCLayout.ActiveDocument.1">
                  <p:embed/>
                </p:oleObj>
              </mc:Choice>
              <mc:Fallback>
                <p:oleObj name="think-cell Slide" r:id="rId35" imgW="360" imgH="360" progId="TCLayout.ActiveDocument.1">
                  <p:embed/>
                  <p:pic>
                    <p:nvPicPr>
                      <p:cNvPr id="7" name="think-cell data - do not delete" hidden="1"/>
                      <p:cNvPicPr/>
                      <p:nvPr/>
                    </p:nvPicPr>
                    <p:blipFill>
                      <a:blip r:embed="rId36"/>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dirty="0"/>
              <a:t>Feed-in tariffs (FITs) used to be the predominant form of support; now phased out in favor of other policies or no support at all</a:t>
            </a:r>
          </a:p>
        </p:txBody>
      </p:sp>
      <p:graphicFrame>
        <p:nvGraphicFramePr>
          <p:cNvPr id="16" name="Chart 15">
            <a:extLst>
              <a:ext uri="{FF2B5EF4-FFF2-40B4-BE49-F238E27FC236}">
                <a16:creationId xmlns:a16="http://schemas.microsoft.com/office/drawing/2014/main" id="{70518450-6B2E-C00B-9410-57DFA8CD9E2A}"/>
              </a:ext>
            </a:extLst>
          </p:cNvPr>
          <p:cNvGraphicFramePr/>
          <p:nvPr>
            <p:custDataLst>
              <p:tags r:id="rId3"/>
            </p:custDataLst>
          </p:nvPr>
        </p:nvGraphicFramePr>
        <p:xfrm>
          <a:off x="698500" y="2060575"/>
          <a:ext cx="4673600" cy="3738563"/>
        </p:xfrm>
        <a:graphic>
          <a:graphicData uri="http://schemas.openxmlformats.org/drawingml/2006/chart">
            <c:chart xmlns:c="http://schemas.openxmlformats.org/drawingml/2006/chart" xmlns:r="http://schemas.openxmlformats.org/officeDocument/2006/relationships" r:id="rId37"/>
          </a:graphicData>
        </a:graphic>
      </p:graphicFrame>
      <p:sp>
        <p:nvSpPr>
          <p:cNvPr id="45" name="Text Placeholder 10">
            <a:extLst>
              <a:ext uri="{FF2B5EF4-FFF2-40B4-BE49-F238E27FC236}">
                <a16:creationId xmlns:a16="http://schemas.microsoft.com/office/drawing/2014/main" id="{115DFB91-512B-3844-A114-92FBEDCA92F2}"/>
              </a:ext>
            </a:extLst>
          </p:cNvPr>
          <p:cNvSpPr>
            <a:spLocks/>
          </p:cNvSpPr>
          <p:nvPr>
            <p:custDataLst>
              <p:tags r:id="rId4"/>
            </p:custDataLst>
          </p:nvPr>
        </p:nvSpPr>
        <p:spPr bwMode="gray">
          <a:xfrm>
            <a:off x="442913" y="4840288"/>
            <a:ext cx="25241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B1734824-AB6E-4AA8-B8C4-39DE7AC89E31}" type="datetime'''''''2''''''0''''''''''''''''''''%'''''">
              <a:rPr lang="en-US" altLang="en-US" sz="1000" smtClean="0"/>
              <a:pPr marL="0" lvl="0" indent="0" algn="r">
                <a:spcBef>
                  <a:spcPct val="0"/>
                </a:spcBef>
                <a:spcAft>
                  <a:spcPct val="0"/>
                </a:spcAft>
                <a:buNone/>
              </a:pPr>
              <a:t>20%</a:t>
            </a:fld>
            <a:endParaRPr lang="en-US" sz="1000"/>
          </a:p>
        </p:txBody>
      </p:sp>
      <p:sp>
        <p:nvSpPr>
          <p:cNvPr id="46" name="Text Placeholder 10">
            <a:extLst>
              <a:ext uri="{FF2B5EF4-FFF2-40B4-BE49-F238E27FC236}">
                <a16:creationId xmlns:a16="http://schemas.microsoft.com/office/drawing/2014/main" id="{115DFB91-512B-3844-A114-92FBEDCA92F2}"/>
              </a:ext>
            </a:extLst>
          </p:cNvPr>
          <p:cNvSpPr>
            <a:spLocks/>
          </p:cNvSpPr>
          <p:nvPr>
            <p:custDataLst>
              <p:tags r:id="rId5"/>
            </p:custDataLst>
          </p:nvPr>
        </p:nvSpPr>
        <p:spPr bwMode="gray">
          <a:xfrm>
            <a:off x="442913" y="4183063"/>
            <a:ext cx="25241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C2BB285C-517F-4598-8E78-67A140038CCF}" type="datetime'4''''''''''''''''''''0%'''''">
              <a:rPr lang="en-US" altLang="en-US" sz="1000" smtClean="0"/>
              <a:pPr marL="0" lvl="0" indent="0" algn="r">
                <a:spcBef>
                  <a:spcPct val="0"/>
                </a:spcBef>
                <a:spcAft>
                  <a:spcPct val="0"/>
                </a:spcAft>
                <a:buNone/>
              </a:pPr>
              <a:t>40%</a:t>
            </a:fld>
            <a:endParaRPr lang="en-US" sz="1000"/>
          </a:p>
        </p:txBody>
      </p:sp>
      <p:sp>
        <p:nvSpPr>
          <p:cNvPr id="47" name="Text Placeholder 10">
            <a:extLst>
              <a:ext uri="{FF2B5EF4-FFF2-40B4-BE49-F238E27FC236}">
                <a16:creationId xmlns:a16="http://schemas.microsoft.com/office/drawing/2014/main" id="{115DFB91-512B-3844-A114-92FBEDCA92F2}"/>
              </a:ext>
            </a:extLst>
          </p:cNvPr>
          <p:cNvSpPr>
            <a:spLocks/>
          </p:cNvSpPr>
          <p:nvPr>
            <p:custDataLst>
              <p:tags r:id="rId6"/>
            </p:custDataLst>
          </p:nvPr>
        </p:nvSpPr>
        <p:spPr bwMode="gray">
          <a:xfrm>
            <a:off x="442913" y="3524250"/>
            <a:ext cx="25241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5C0791C5-0563-44AE-A15C-97D3F235FC14}" type="datetime'''''''''''''''''''''''''''''''''''''''''6''''''''''''0''%'''''">
              <a:rPr lang="en-US" altLang="en-US" sz="1000" smtClean="0"/>
              <a:pPr marL="0" lvl="0" indent="0" algn="r">
                <a:spcBef>
                  <a:spcPct val="0"/>
                </a:spcBef>
                <a:spcAft>
                  <a:spcPct val="0"/>
                </a:spcAft>
                <a:buNone/>
              </a:pPr>
              <a:t>60%</a:t>
            </a:fld>
            <a:endParaRPr lang="en-US" sz="1000"/>
          </a:p>
        </p:txBody>
      </p:sp>
      <p:sp>
        <p:nvSpPr>
          <p:cNvPr id="48" name="Text Placeholder 10">
            <a:extLst>
              <a:ext uri="{FF2B5EF4-FFF2-40B4-BE49-F238E27FC236}">
                <a16:creationId xmlns:a16="http://schemas.microsoft.com/office/drawing/2014/main" id="{115DFB91-512B-3844-A114-92FBEDCA92F2}"/>
              </a:ext>
            </a:extLst>
          </p:cNvPr>
          <p:cNvSpPr>
            <a:spLocks/>
          </p:cNvSpPr>
          <p:nvPr>
            <p:custDataLst>
              <p:tags r:id="rId7"/>
            </p:custDataLst>
          </p:nvPr>
        </p:nvSpPr>
        <p:spPr bwMode="gray">
          <a:xfrm>
            <a:off x="442913" y="2867025"/>
            <a:ext cx="25241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6CDF0A38-E274-4575-9A67-3C7952B90018}" type="datetime'''''8''''''''''''''''''''''''0''''''''%'''''''''''''''''''">
              <a:rPr lang="en-US" altLang="en-US" sz="1000" smtClean="0"/>
              <a:pPr marL="0" lvl="0" indent="0" algn="r">
                <a:spcBef>
                  <a:spcPct val="0"/>
                </a:spcBef>
                <a:spcAft>
                  <a:spcPct val="0"/>
                </a:spcAft>
                <a:buNone/>
              </a:pPr>
              <a:t>80%</a:t>
            </a:fld>
            <a:endParaRPr lang="en-US" sz="1000"/>
          </a:p>
        </p:txBody>
      </p:sp>
      <p:sp>
        <p:nvSpPr>
          <p:cNvPr id="49" name="Text Placeholder 10">
            <a:extLst>
              <a:ext uri="{FF2B5EF4-FFF2-40B4-BE49-F238E27FC236}">
                <a16:creationId xmlns:a16="http://schemas.microsoft.com/office/drawing/2014/main" id="{115DFB91-512B-3844-A114-92FBEDCA92F2}"/>
              </a:ext>
            </a:extLst>
          </p:cNvPr>
          <p:cNvSpPr>
            <a:spLocks/>
          </p:cNvSpPr>
          <p:nvPr>
            <p:custDataLst>
              <p:tags r:id="rId8"/>
            </p:custDataLst>
          </p:nvPr>
        </p:nvSpPr>
        <p:spPr bwMode="gray">
          <a:xfrm>
            <a:off x="373063" y="2209800"/>
            <a:ext cx="32226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C97FEED4-8BC4-4A2D-AA22-A26BD3794584}" type="datetime'''''''''''''''''1''''''''''0''0''''''''''''''''''''%'">
              <a:rPr lang="en-US" altLang="en-US" sz="1000" smtClean="0"/>
              <a:pPr marL="0" lvl="0" indent="0" algn="r">
                <a:spcBef>
                  <a:spcPct val="0"/>
                </a:spcBef>
                <a:spcAft>
                  <a:spcPct val="0"/>
                </a:spcAft>
                <a:buNone/>
              </a:pPr>
              <a:t>100%</a:t>
            </a:fld>
            <a:endParaRPr lang="en-US" sz="1000"/>
          </a:p>
        </p:txBody>
      </p:sp>
      <p:sp>
        <p:nvSpPr>
          <p:cNvPr id="44" name="Text Placeholder 10">
            <a:extLst>
              <a:ext uri="{FF2B5EF4-FFF2-40B4-BE49-F238E27FC236}">
                <a16:creationId xmlns:a16="http://schemas.microsoft.com/office/drawing/2014/main" id="{115DFB91-512B-3844-A114-92FBEDCA92F2}"/>
              </a:ext>
            </a:extLst>
          </p:cNvPr>
          <p:cNvSpPr>
            <a:spLocks/>
          </p:cNvSpPr>
          <p:nvPr>
            <p:custDataLst>
              <p:tags r:id="rId9"/>
            </p:custDataLst>
          </p:nvPr>
        </p:nvSpPr>
        <p:spPr bwMode="gray">
          <a:xfrm>
            <a:off x="512763" y="5497513"/>
            <a:ext cx="18256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316BC31C-030E-4A74-AEEF-1C36F69755AF}" type="datetime'''''''''''''''''0''''''''''''''''''''''''''''''%'''''''''''''">
              <a:rPr lang="en-US" altLang="en-US" sz="1000" smtClean="0"/>
              <a:pPr marL="0" lvl="0" indent="0" algn="r">
                <a:spcBef>
                  <a:spcPct val="0"/>
                </a:spcBef>
                <a:spcAft>
                  <a:spcPct val="0"/>
                </a:spcAft>
                <a:buNone/>
              </a:pPr>
              <a:t>0%</a:t>
            </a:fld>
            <a:endParaRPr lang="en-US" sz="1000"/>
          </a:p>
        </p:txBody>
      </p:sp>
      <p:sp>
        <p:nvSpPr>
          <p:cNvPr id="42" name="Text Placeholder 10">
            <a:extLst>
              <a:ext uri="{FF2B5EF4-FFF2-40B4-BE49-F238E27FC236}">
                <a16:creationId xmlns:a16="http://schemas.microsoft.com/office/drawing/2014/main" id="{115DFB91-512B-3844-A114-92FBEDCA92F2}"/>
              </a:ext>
            </a:extLst>
          </p:cNvPr>
          <p:cNvSpPr>
            <a:spLocks/>
          </p:cNvSpPr>
          <p:nvPr>
            <p:custDataLst>
              <p:tags r:id="rId10"/>
            </p:custDataLst>
          </p:nvPr>
        </p:nvSpPr>
        <p:spPr bwMode="auto">
          <a:xfrm>
            <a:off x="373064" y="1955800"/>
            <a:ext cx="482441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000"/>
              <a:t>Evolution of solar PV global policies over time (in % of global GW of solar PV covered)</a:t>
            </a:r>
            <a:endParaRPr lang="en-US" sz="1000"/>
          </a:p>
        </p:txBody>
      </p:sp>
      <p:sp>
        <p:nvSpPr>
          <p:cNvPr id="15" name="Text Placeholder 10">
            <a:extLst>
              <a:ext uri="{FF2B5EF4-FFF2-40B4-BE49-F238E27FC236}">
                <a16:creationId xmlns:a16="http://schemas.microsoft.com/office/drawing/2014/main" id="{115DFB91-512B-3844-A114-92FBEDCA92F2}"/>
              </a:ext>
            </a:extLst>
          </p:cNvPr>
          <p:cNvSpPr>
            <a:spLocks/>
          </p:cNvSpPr>
          <p:nvPr>
            <p:custDataLst>
              <p:tags r:id="rId11"/>
            </p:custDataLst>
          </p:nvPr>
        </p:nvSpPr>
        <p:spPr bwMode="auto">
          <a:xfrm>
            <a:off x="1385888" y="561657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E968E40-C8F8-4FC0-918F-A57377453040}" type="datetime'''''''''''''''''2''''''''''''''''''''''010'''''''''''''">
              <a:rPr lang="en-US" altLang="en-US" sz="1000" smtClean="0"/>
              <a:pPr marL="0" lvl="0" indent="0" algn="ctr">
                <a:spcBef>
                  <a:spcPct val="0"/>
                </a:spcBef>
                <a:spcAft>
                  <a:spcPct val="0"/>
                </a:spcAft>
                <a:buNone/>
              </a:pPr>
              <a:t>2010</a:t>
            </a:fld>
            <a:endParaRPr lang="en-US" sz="1000"/>
          </a:p>
        </p:txBody>
      </p:sp>
      <p:sp>
        <p:nvSpPr>
          <p:cNvPr id="40" name="Text Placeholder 10">
            <a:extLst>
              <a:ext uri="{FF2B5EF4-FFF2-40B4-BE49-F238E27FC236}">
                <a16:creationId xmlns:a16="http://schemas.microsoft.com/office/drawing/2014/main" id="{115DFB91-512B-3844-A114-92FBEDCA92F2}"/>
              </a:ext>
            </a:extLst>
          </p:cNvPr>
          <p:cNvSpPr>
            <a:spLocks/>
          </p:cNvSpPr>
          <p:nvPr>
            <p:custDataLst>
              <p:tags r:id="rId12"/>
            </p:custDataLst>
          </p:nvPr>
        </p:nvSpPr>
        <p:spPr bwMode="gray">
          <a:xfrm>
            <a:off x="2927350" y="2241550"/>
            <a:ext cx="217488" cy="152400"/>
          </a:xfrm>
          <a:prstGeom prst="rect">
            <a:avLst/>
          </a:prstGeom>
          <a:solidFill>
            <a:schemeClr val="accent5"/>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ED47B1A-B61E-4933-8B1F-EB0631B899C9}" type="datetime'''''''''''''''''2''''''''''%'''''''''">
              <a:rPr lang="en-US" altLang="en-US" sz="1000" smtClean="0">
                <a:solidFill>
                  <a:schemeClr val="bg1"/>
                </a:solidFill>
              </a:rPr>
              <a:pPr marL="0" lvl="0" indent="0" algn="ctr">
                <a:spcBef>
                  <a:spcPct val="0"/>
                </a:spcBef>
                <a:spcAft>
                  <a:spcPct val="0"/>
                </a:spcAft>
                <a:buNone/>
              </a:pPr>
              <a:t>2%</a:t>
            </a:fld>
            <a:endParaRPr lang="en-US" sz="1000">
              <a:solidFill>
                <a:schemeClr val="bg1"/>
              </a:solidFill>
            </a:endParaRPr>
          </a:p>
        </p:txBody>
      </p:sp>
      <p:sp>
        <p:nvSpPr>
          <p:cNvPr id="17" name="Text Placeholder 10">
            <a:extLst>
              <a:ext uri="{FF2B5EF4-FFF2-40B4-BE49-F238E27FC236}">
                <a16:creationId xmlns:a16="http://schemas.microsoft.com/office/drawing/2014/main" id="{115DFB91-512B-3844-A114-92FBEDCA92F2}"/>
              </a:ext>
            </a:extLst>
          </p:cNvPr>
          <p:cNvSpPr>
            <a:spLocks/>
          </p:cNvSpPr>
          <p:nvPr>
            <p:custDataLst>
              <p:tags r:id="rId13"/>
            </p:custDataLst>
          </p:nvPr>
        </p:nvSpPr>
        <p:spPr bwMode="auto">
          <a:xfrm>
            <a:off x="2889250" y="561657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98E5E89-72D0-4556-8516-24BAF28E75CD}" type="datetime'''''''2''''''''''''''''01''''''''''''''''''''5'''''''''''''''">
              <a:rPr lang="en-US" altLang="en-US" sz="1000" smtClean="0"/>
              <a:pPr marL="0" lvl="0" indent="0" algn="ctr">
                <a:spcBef>
                  <a:spcPct val="0"/>
                </a:spcBef>
                <a:spcAft>
                  <a:spcPct val="0"/>
                </a:spcAft>
                <a:buNone/>
              </a:pPr>
              <a:t>2015</a:t>
            </a:fld>
            <a:endParaRPr lang="en-US" sz="1000"/>
          </a:p>
        </p:txBody>
      </p:sp>
      <p:sp>
        <p:nvSpPr>
          <p:cNvPr id="200" name="Text Placeholder 10">
            <a:extLst>
              <a:ext uri="{FF2B5EF4-FFF2-40B4-BE49-F238E27FC236}">
                <a16:creationId xmlns:a16="http://schemas.microsoft.com/office/drawing/2014/main" id="{115DFB91-512B-3844-A114-92FBEDCA92F2}"/>
              </a:ext>
            </a:extLst>
          </p:cNvPr>
          <p:cNvSpPr>
            <a:spLocks/>
          </p:cNvSpPr>
          <p:nvPr>
            <p:custDataLst>
              <p:tags r:id="rId14"/>
            </p:custDataLst>
          </p:nvPr>
        </p:nvSpPr>
        <p:spPr bwMode="gray">
          <a:xfrm>
            <a:off x="4429125" y="3014663"/>
            <a:ext cx="217488" cy="152400"/>
          </a:xfrm>
          <a:prstGeom prst="rect">
            <a:avLst/>
          </a:prstGeom>
          <a:solidFill>
            <a:schemeClr val="accent5"/>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15E6D8E-551E-4741-A4DE-520B13C2654A}" type="datetime'''3''''''''''''''''''''''''%'''''''''''''''''''''''">
              <a:rPr lang="en-US" altLang="en-US" sz="1000" smtClean="0">
                <a:solidFill>
                  <a:schemeClr val="bg1"/>
                </a:solidFill>
              </a:rPr>
              <a:pPr marL="0" lvl="0" indent="0" algn="ctr">
                <a:spcBef>
                  <a:spcPct val="0"/>
                </a:spcBef>
                <a:spcAft>
                  <a:spcPct val="0"/>
                </a:spcAft>
                <a:buNone/>
              </a:pPr>
              <a:t>3%</a:t>
            </a:fld>
            <a:endParaRPr lang="en-US" sz="1000">
              <a:solidFill>
                <a:schemeClr val="bg1"/>
              </a:solidFill>
            </a:endParaRPr>
          </a:p>
        </p:txBody>
      </p:sp>
      <p:sp>
        <p:nvSpPr>
          <p:cNvPr id="18" name="Text Placeholder 10">
            <a:extLst>
              <a:ext uri="{FF2B5EF4-FFF2-40B4-BE49-F238E27FC236}">
                <a16:creationId xmlns:a16="http://schemas.microsoft.com/office/drawing/2014/main" id="{115DFB91-512B-3844-A114-92FBEDCA92F2}"/>
              </a:ext>
            </a:extLst>
          </p:cNvPr>
          <p:cNvSpPr>
            <a:spLocks/>
          </p:cNvSpPr>
          <p:nvPr>
            <p:custDataLst>
              <p:tags r:id="rId15"/>
            </p:custDataLst>
          </p:nvPr>
        </p:nvSpPr>
        <p:spPr bwMode="auto">
          <a:xfrm>
            <a:off x="4391025" y="561657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23A0867-8FAE-4549-907C-9394D55E4524}" type="datetime'''''''''''''''''''''''''''2''''''''''''''0''2''1'''''''''">
              <a:rPr lang="en-US" altLang="en-US" sz="1000" smtClean="0"/>
              <a:pPr marL="0" lvl="0" indent="0" algn="ctr">
                <a:spcBef>
                  <a:spcPct val="0"/>
                </a:spcBef>
                <a:spcAft>
                  <a:spcPct val="0"/>
                </a:spcAft>
                <a:buNone/>
              </a:pPr>
              <a:t>2021</a:t>
            </a:fld>
            <a:endParaRPr lang="en-US" sz="1000"/>
          </a:p>
        </p:txBody>
      </p:sp>
      <p:sp>
        <p:nvSpPr>
          <p:cNvPr id="199" name="Text Placeholder 10">
            <a:extLst>
              <a:ext uri="{FF2B5EF4-FFF2-40B4-BE49-F238E27FC236}">
                <a16:creationId xmlns:a16="http://schemas.microsoft.com/office/drawing/2014/main" id="{115DFB91-512B-3844-A114-92FBEDCA92F2}"/>
              </a:ext>
            </a:extLst>
          </p:cNvPr>
          <p:cNvSpPr>
            <a:spLocks/>
          </p:cNvSpPr>
          <p:nvPr>
            <p:custDataLst>
              <p:tags r:id="rId16"/>
            </p:custDataLst>
          </p:nvPr>
        </p:nvSpPr>
        <p:spPr bwMode="gray">
          <a:xfrm>
            <a:off x="1423988" y="2292350"/>
            <a:ext cx="217488" cy="152400"/>
          </a:xfrm>
          <a:prstGeom prst="rect">
            <a:avLst/>
          </a:prstGeom>
          <a:solidFill>
            <a:schemeClr val="accent5"/>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E0E918A-5123-4795-8092-69E89AE00F10}" type="datetime'''''3''''%'''''''''''''''''''">
              <a:rPr lang="en-US" altLang="en-US" sz="1000" smtClean="0">
                <a:solidFill>
                  <a:schemeClr val="bg1"/>
                </a:solidFill>
              </a:rPr>
              <a:pPr marL="0" lvl="0" indent="0" algn="ctr">
                <a:spcBef>
                  <a:spcPct val="0"/>
                </a:spcBef>
                <a:spcAft>
                  <a:spcPct val="0"/>
                </a:spcAft>
                <a:buNone/>
              </a:pPr>
              <a:t>3%</a:t>
            </a:fld>
            <a:endParaRPr lang="en-US" sz="1000">
              <a:solidFill>
                <a:schemeClr val="bg1"/>
              </a:solidFill>
            </a:endParaRPr>
          </a:p>
        </p:txBody>
      </p:sp>
      <p:sp>
        <p:nvSpPr>
          <p:cNvPr id="5" name="Rectangle 4"/>
          <p:cNvSpPr/>
          <p:nvPr>
            <p:custDataLst>
              <p:tags r:id="rId17"/>
            </p:custDataLst>
          </p:nvPr>
        </p:nvSpPr>
        <p:spPr bwMode="auto">
          <a:xfrm>
            <a:off x="5457826" y="2286000"/>
            <a:ext cx="2384425" cy="1473200"/>
          </a:xfrm>
          <a:prstGeom prst="rect">
            <a:avLst/>
          </a:prstGeom>
          <a:noFill/>
          <a:ln w="31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92" name="Rectangle 91"/>
          <p:cNvSpPr/>
          <p:nvPr>
            <p:custDataLst>
              <p:tags r:id="rId18"/>
            </p:custDataLst>
          </p:nvPr>
        </p:nvSpPr>
        <p:spPr bwMode="auto">
          <a:xfrm>
            <a:off x="5508625" y="2341563"/>
            <a:ext cx="179388" cy="133350"/>
          </a:xfrm>
          <a:prstGeom prst="rect">
            <a:avLst/>
          </a:prstGeom>
          <a:solidFill>
            <a:schemeClr val="accent1"/>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98" name="Rectangle 97"/>
          <p:cNvSpPr/>
          <p:nvPr>
            <p:custDataLst>
              <p:tags r:id="rId19"/>
            </p:custDataLst>
          </p:nvPr>
        </p:nvSpPr>
        <p:spPr bwMode="auto">
          <a:xfrm>
            <a:off x="5508625" y="3560763"/>
            <a:ext cx="179388" cy="133350"/>
          </a:xfrm>
          <a:prstGeom prst="rect">
            <a:avLst/>
          </a:prstGeom>
          <a:solidFill>
            <a:srgbClr val="D2D7DC"/>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93" name="Rectangle 92"/>
          <p:cNvSpPr/>
          <p:nvPr>
            <p:custDataLst>
              <p:tags r:id="rId20"/>
            </p:custDataLst>
          </p:nvPr>
        </p:nvSpPr>
        <p:spPr bwMode="auto">
          <a:xfrm>
            <a:off x="5508625" y="2544763"/>
            <a:ext cx="179388" cy="133350"/>
          </a:xfrm>
          <a:prstGeom prst="rect">
            <a:avLst/>
          </a:prstGeom>
          <a:solidFill>
            <a:srgbClr val="6BCCF5"/>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97" name="Rectangle 96"/>
          <p:cNvSpPr/>
          <p:nvPr>
            <p:custDataLst>
              <p:tags r:id="rId21"/>
            </p:custDataLst>
          </p:nvPr>
        </p:nvSpPr>
        <p:spPr bwMode="auto">
          <a:xfrm>
            <a:off x="5508625" y="3357563"/>
            <a:ext cx="179388" cy="133350"/>
          </a:xfrm>
          <a:prstGeom prst="rect">
            <a:avLst/>
          </a:prstGeom>
          <a:solidFill>
            <a:srgbClr val="959BA0"/>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94" name="Rectangle 93"/>
          <p:cNvSpPr/>
          <p:nvPr>
            <p:custDataLst>
              <p:tags r:id="rId22"/>
            </p:custDataLst>
          </p:nvPr>
        </p:nvSpPr>
        <p:spPr bwMode="auto">
          <a:xfrm>
            <a:off x="5508625" y="2747963"/>
            <a:ext cx="179388" cy="133350"/>
          </a:xfrm>
          <a:prstGeom prst="rect">
            <a:avLst/>
          </a:prstGeom>
          <a:solidFill>
            <a:schemeClr val="tx1"/>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96" name="Rectangle 95"/>
          <p:cNvSpPr/>
          <p:nvPr>
            <p:custDataLst>
              <p:tags r:id="rId23"/>
            </p:custDataLst>
          </p:nvPr>
        </p:nvSpPr>
        <p:spPr bwMode="auto">
          <a:xfrm>
            <a:off x="5508625" y="3154363"/>
            <a:ext cx="179388" cy="133350"/>
          </a:xfrm>
          <a:prstGeom prst="rect">
            <a:avLst/>
          </a:prstGeom>
          <a:solidFill>
            <a:schemeClr val="accent5"/>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95" name="Rectangle 94"/>
          <p:cNvSpPr/>
          <p:nvPr>
            <p:custDataLst>
              <p:tags r:id="rId24"/>
            </p:custDataLst>
          </p:nvPr>
        </p:nvSpPr>
        <p:spPr bwMode="auto">
          <a:xfrm>
            <a:off x="5508625" y="2951163"/>
            <a:ext cx="179388" cy="133350"/>
          </a:xfrm>
          <a:prstGeom prst="rect">
            <a:avLst/>
          </a:prstGeom>
          <a:solidFill>
            <a:schemeClr val="accent3"/>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88" name="Text Placeholder 10">
            <a:extLst>
              <a:ext uri="{FF2B5EF4-FFF2-40B4-BE49-F238E27FC236}">
                <a16:creationId xmlns:a16="http://schemas.microsoft.com/office/drawing/2014/main" id="{115DFB91-512B-3844-A114-92FBEDCA92F2}"/>
              </a:ext>
            </a:extLst>
          </p:cNvPr>
          <p:cNvSpPr>
            <a:spLocks/>
          </p:cNvSpPr>
          <p:nvPr>
            <p:custDataLst>
              <p:tags r:id="rId25"/>
            </p:custDataLst>
          </p:nvPr>
        </p:nvSpPr>
        <p:spPr bwMode="auto">
          <a:xfrm>
            <a:off x="5738813" y="3149600"/>
            <a:ext cx="143351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E3902D58-EB12-44D6-8BC8-B0D5B6A5317D}" type="datetime'Gr''e''en ce''''rtifica''''''t''e''s or'''' ''''R''''PS'''''">
              <a:rPr lang="en-US" altLang="en-US" sz="1000" smtClean="0"/>
              <a:pPr marL="0" lvl="0" indent="0">
                <a:spcBef>
                  <a:spcPct val="0"/>
                </a:spcBef>
                <a:spcAft>
                  <a:spcPct val="0"/>
                </a:spcAft>
                <a:buNone/>
              </a:pPr>
              <a:t>Green certificates or RPS</a:t>
            </a:fld>
            <a:endParaRPr lang="en-US" sz="1000"/>
          </a:p>
        </p:txBody>
      </p:sp>
      <p:sp>
        <p:nvSpPr>
          <p:cNvPr id="89" name="Text Placeholder 10">
            <a:extLst>
              <a:ext uri="{FF2B5EF4-FFF2-40B4-BE49-F238E27FC236}">
                <a16:creationId xmlns:a16="http://schemas.microsoft.com/office/drawing/2014/main" id="{115DFB91-512B-3844-A114-92FBEDCA92F2}"/>
              </a:ext>
            </a:extLst>
          </p:cNvPr>
          <p:cNvSpPr>
            <a:spLocks/>
          </p:cNvSpPr>
          <p:nvPr>
            <p:custDataLst>
              <p:tags r:id="rId26"/>
            </p:custDataLst>
          </p:nvPr>
        </p:nvSpPr>
        <p:spPr bwMode="auto">
          <a:xfrm>
            <a:off x="5738813" y="2946400"/>
            <a:ext cx="18002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833E0B7B-4108-4EFF-9404-EAE279681217}" type="datetime'''''''Ne''t m''e''teri''ng (se''''lf-co''nsum''''pti''''on)'''">
              <a:rPr lang="en-US" altLang="en-US" sz="1000" smtClean="0"/>
              <a:pPr marL="0" lvl="0" indent="0">
                <a:spcBef>
                  <a:spcPct val="0"/>
                </a:spcBef>
                <a:spcAft>
                  <a:spcPct val="0"/>
                </a:spcAft>
                <a:buNone/>
              </a:pPr>
              <a:t>Net metering (self-consumption)</a:t>
            </a:fld>
            <a:endParaRPr lang="en-US" sz="1000"/>
          </a:p>
        </p:txBody>
      </p:sp>
      <p:sp>
        <p:nvSpPr>
          <p:cNvPr id="86" name="Text Placeholder 10">
            <a:extLst>
              <a:ext uri="{FF2B5EF4-FFF2-40B4-BE49-F238E27FC236}">
                <a16:creationId xmlns:a16="http://schemas.microsoft.com/office/drawing/2014/main" id="{115DFB91-512B-3844-A114-92FBEDCA92F2}"/>
              </a:ext>
            </a:extLst>
          </p:cNvPr>
          <p:cNvSpPr>
            <a:spLocks/>
          </p:cNvSpPr>
          <p:nvPr>
            <p:custDataLst>
              <p:tags r:id="rId27"/>
            </p:custDataLst>
          </p:nvPr>
        </p:nvSpPr>
        <p:spPr bwMode="auto">
          <a:xfrm>
            <a:off x="5738813" y="3352800"/>
            <a:ext cx="97631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C4120B54-D488-47D0-A008-58244202A443}" type="datetime'''N''''''''''o ''po''''licy'''' ''''''''s''u''''''''''pport'">
              <a:rPr lang="en-US" altLang="en-US" sz="1000" smtClean="0"/>
              <a:pPr marL="0" lvl="0" indent="0">
                <a:spcBef>
                  <a:spcPct val="0"/>
                </a:spcBef>
                <a:spcAft>
                  <a:spcPct val="0"/>
                </a:spcAft>
                <a:buNone/>
              </a:pPr>
              <a:t>No policy support</a:t>
            </a:fld>
            <a:endParaRPr lang="en-US" sz="1000"/>
          </a:p>
        </p:txBody>
      </p:sp>
      <p:sp>
        <p:nvSpPr>
          <p:cNvPr id="87" name="Text Placeholder 10">
            <a:extLst>
              <a:ext uri="{FF2B5EF4-FFF2-40B4-BE49-F238E27FC236}">
                <a16:creationId xmlns:a16="http://schemas.microsoft.com/office/drawing/2014/main" id="{115DFB91-512B-3844-A114-92FBEDCA92F2}"/>
              </a:ext>
            </a:extLst>
          </p:cNvPr>
          <p:cNvSpPr>
            <a:spLocks/>
          </p:cNvSpPr>
          <p:nvPr>
            <p:custDataLst>
              <p:tags r:id="rId28"/>
            </p:custDataLst>
          </p:nvPr>
        </p:nvSpPr>
        <p:spPr bwMode="auto">
          <a:xfrm>
            <a:off x="5738813" y="2743200"/>
            <a:ext cx="1658938"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7BB36FD9-B882-42A3-88BA-578F07E39A3F}" type="datetime'Dir''e''ct ''''subsid''''''ies'' or'' ta''''x b''r''''eaks'">
              <a:rPr lang="en-US" altLang="en-US" sz="1000" smtClean="0"/>
              <a:pPr marL="0" lvl="0" indent="0">
                <a:spcBef>
                  <a:spcPct val="0"/>
                </a:spcBef>
                <a:spcAft>
                  <a:spcPct val="0"/>
                </a:spcAft>
                <a:buNone/>
              </a:pPr>
              <a:t>Direct subsidies or tax breaks</a:t>
            </a:fld>
            <a:endParaRPr lang="en-US" sz="1000"/>
          </a:p>
        </p:txBody>
      </p:sp>
      <p:sp>
        <p:nvSpPr>
          <p:cNvPr id="90" name="Text Placeholder 10">
            <a:extLst>
              <a:ext uri="{FF2B5EF4-FFF2-40B4-BE49-F238E27FC236}">
                <a16:creationId xmlns:a16="http://schemas.microsoft.com/office/drawing/2014/main" id="{115DFB91-512B-3844-A114-92FBEDCA92F2}"/>
              </a:ext>
            </a:extLst>
          </p:cNvPr>
          <p:cNvSpPr>
            <a:spLocks/>
          </p:cNvSpPr>
          <p:nvPr>
            <p:custDataLst>
              <p:tags r:id="rId29"/>
            </p:custDataLst>
          </p:nvPr>
        </p:nvSpPr>
        <p:spPr bwMode="auto">
          <a:xfrm>
            <a:off x="5738813" y="3556000"/>
            <a:ext cx="2052638"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25AF20A0-1B4C-4951-85C0-967360757646}" type="datetime'N''o ''poli''cy su''pp''''ort (s''elf''-consum''ptio''n)'''">
              <a:rPr lang="en-US" altLang="en-US" sz="1000" smtClean="0"/>
              <a:pPr marL="0" lvl="0" indent="0">
                <a:spcBef>
                  <a:spcPct val="0"/>
                </a:spcBef>
                <a:spcAft>
                  <a:spcPct val="0"/>
                </a:spcAft>
                <a:buNone/>
              </a:pPr>
              <a:t>No policy support (self-consumption)</a:t>
            </a:fld>
            <a:endParaRPr lang="en-US" sz="1000"/>
          </a:p>
        </p:txBody>
      </p:sp>
      <p:sp>
        <p:nvSpPr>
          <p:cNvPr id="85" name="Text Placeholder 10">
            <a:extLst>
              <a:ext uri="{FF2B5EF4-FFF2-40B4-BE49-F238E27FC236}">
                <a16:creationId xmlns:a16="http://schemas.microsoft.com/office/drawing/2014/main" id="{115DFB91-512B-3844-A114-92FBEDCA92F2}"/>
              </a:ext>
            </a:extLst>
          </p:cNvPr>
          <p:cNvSpPr>
            <a:spLocks/>
          </p:cNvSpPr>
          <p:nvPr>
            <p:custDataLst>
              <p:tags r:id="rId30"/>
            </p:custDataLst>
          </p:nvPr>
        </p:nvSpPr>
        <p:spPr bwMode="auto">
          <a:xfrm>
            <a:off x="5738813" y="2540000"/>
            <a:ext cx="147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000" dirty="0"/>
              <a:t>FIT through tender or PPA</a:t>
            </a:r>
            <a:endParaRPr lang="en-US" sz="1000" dirty="0"/>
          </a:p>
        </p:txBody>
      </p:sp>
      <p:sp>
        <p:nvSpPr>
          <p:cNvPr id="83" name="Text Placeholder 10">
            <a:extLst>
              <a:ext uri="{FF2B5EF4-FFF2-40B4-BE49-F238E27FC236}">
                <a16:creationId xmlns:a16="http://schemas.microsoft.com/office/drawing/2014/main" id="{115DFB91-512B-3844-A114-92FBEDCA92F2}"/>
              </a:ext>
            </a:extLst>
          </p:cNvPr>
          <p:cNvSpPr>
            <a:spLocks/>
          </p:cNvSpPr>
          <p:nvPr>
            <p:custDataLst>
              <p:tags r:id="rId31"/>
            </p:custDataLst>
          </p:nvPr>
        </p:nvSpPr>
        <p:spPr bwMode="auto">
          <a:xfrm>
            <a:off x="5738813" y="2336800"/>
            <a:ext cx="1905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000" dirty="0"/>
              <a:t>FIT</a:t>
            </a:r>
            <a:endParaRPr lang="en-US" sz="1000" dirty="0"/>
          </a:p>
        </p:txBody>
      </p:sp>
      <p:grpSp>
        <p:nvGrpSpPr>
          <p:cNvPr id="3" name="Group 2">
            <a:extLst>
              <a:ext uri="{FF2B5EF4-FFF2-40B4-BE49-F238E27FC236}">
                <a16:creationId xmlns:a16="http://schemas.microsoft.com/office/drawing/2014/main" id="{C9724AF1-EEF4-BD9F-C115-C9A9E9AF74E5}"/>
              </a:ext>
            </a:extLst>
          </p:cNvPr>
          <p:cNvGrpSpPr/>
          <p:nvPr/>
        </p:nvGrpSpPr>
        <p:grpSpPr>
          <a:xfrm>
            <a:off x="330200" y="1554480"/>
            <a:ext cx="7564120" cy="288219"/>
            <a:chOff x="330200" y="1582174"/>
            <a:chExt cx="7315200" cy="288219"/>
          </a:xfrm>
        </p:grpSpPr>
        <p:sp>
          <p:nvSpPr>
            <p:cNvPr id="38" name="btfpColumnHeaderBoxText273947"/>
            <p:cNvSpPr txBox="1"/>
            <p:nvPr/>
          </p:nvSpPr>
          <p:spPr bwMode="gray">
            <a:xfrm>
              <a:off x="330200" y="1582174"/>
              <a:ext cx="5494338" cy="288219"/>
            </a:xfrm>
            <a:prstGeom prst="rect">
              <a:avLst/>
            </a:prstGeom>
            <a:noFill/>
          </p:spPr>
          <p:txBody>
            <a:bodyPr vert="horz" wrap="square" lIns="36036" tIns="36036" rIns="36036" bIns="36036" rtlCol="0" anchor="b">
              <a:spAutoFit/>
            </a:bodyPr>
            <a:lstStyle/>
            <a:p>
              <a:pPr marL="0" indent="0">
                <a:spcBef>
                  <a:spcPts val="0"/>
                </a:spcBef>
                <a:buNone/>
              </a:pPr>
              <a:r>
                <a:rPr lang="en-US" sz="1400" b="1" dirty="0">
                  <a:solidFill>
                    <a:srgbClr val="000000"/>
                  </a:solidFill>
                </a:rPr>
                <a:t>Less solar PV requires policy support</a:t>
              </a:r>
            </a:p>
          </p:txBody>
        </p:sp>
        <p:cxnSp>
          <p:nvCxnSpPr>
            <p:cNvPr id="39" name="btfpColumnHeaderBoxLine273947"/>
            <p:cNvCxnSpPr>
              <a:cxnSpLocks/>
            </p:cNvCxnSpPr>
            <p:nvPr/>
          </p:nvCxnSpPr>
          <p:spPr bwMode="gray">
            <a:xfrm>
              <a:off x="330200" y="1870393"/>
              <a:ext cx="7315200"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69" name="btfpNotesBox902288"/>
          <p:cNvSpPr txBox="1"/>
          <p:nvPr>
            <p:custDataLst>
              <p:tags r:id="rId32"/>
            </p:custDataLst>
          </p:nvPr>
        </p:nvSpPr>
        <p:spPr bwMode="gray">
          <a:xfrm>
            <a:off x="329184" y="6300216"/>
            <a:ext cx="9144000" cy="492443"/>
          </a:xfrm>
          <a:prstGeom prst="rect">
            <a:avLst/>
          </a:prstGeom>
          <a:noFill/>
        </p:spPr>
        <p:txBody>
          <a:bodyPr vert="horz" wrap="square" lIns="0" tIns="0" rIns="0" bIns="0" rtlCol="0" anchor="b">
            <a:spAutoFit/>
          </a:bodyPr>
          <a:lstStyle/>
          <a:p>
            <a:pPr marL="0" indent="0">
              <a:spcBef>
                <a:spcPts val="0"/>
              </a:spcBef>
              <a:buNone/>
            </a:pPr>
            <a:endParaRPr lang="en-US" sz="800" dirty="0">
              <a:solidFill>
                <a:srgbClr val="000000"/>
              </a:solidFill>
            </a:endParaRPr>
          </a:p>
          <a:p>
            <a:pPr marL="0" indent="0">
              <a:spcBef>
                <a:spcPts val="0"/>
              </a:spcBef>
              <a:buNone/>
            </a:pPr>
            <a:endParaRPr lang="en-US" sz="800" dirty="0">
              <a:solidFill>
                <a:srgbClr val="000000"/>
              </a:solidFill>
            </a:endParaRPr>
          </a:p>
          <a:p>
            <a:pPr marL="0" indent="0">
              <a:spcBef>
                <a:spcPts val="0"/>
              </a:spcBef>
              <a:buNone/>
            </a:pPr>
            <a:r>
              <a:rPr lang="en-US" sz="800" dirty="0">
                <a:solidFill>
                  <a:srgbClr val="000000"/>
                </a:solidFill>
              </a:rPr>
              <a:t>Sources: Clean Energy Solutions Center, </a:t>
            </a:r>
            <a:r>
              <a:rPr lang="en-US" sz="800" dirty="0">
                <a:solidFill>
                  <a:srgbClr val="000000"/>
                </a:solidFill>
                <a:hlinkClick r:id="rId38"/>
              </a:rPr>
              <a:t>Solar Power Policy Overview and Good Practices</a:t>
            </a:r>
            <a:r>
              <a:rPr lang="en-US" sz="800" dirty="0">
                <a:solidFill>
                  <a:srgbClr val="000000"/>
                </a:solidFill>
              </a:rPr>
              <a:t> (2015); PVPS, </a:t>
            </a:r>
            <a:r>
              <a:rPr lang="en-US" sz="800" dirty="0">
                <a:solidFill>
                  <a:srgbClr val="000000"/>
                </a:solidFill>
                <a:hlinkClick r:id="rId39"/>
              </a:rPr>
              <a:t>Trends in PV Applications 2022</a:t>
            </a:r>
            <a:r>
              <a:rPr lang="en-US" sz="800" dirty="0">
                <a:solidFill>
                  <a:srgbClr val="000000"/>
                </a:solidFill>
              </a:rPr>
              <a:t> (2022). </a:t>
            </a:r>
          </a:p>
          <a:p>
            <a:pPr marL="0" indent="0">
              <a:spcBef>
                <a:spcPts val="0"/>
              </a:spcBef>
              <a:buNone/>
            </a:pPr>
            <a:r>
              <a:rPr lang="en-US" sz="800" dirty="0">
                <a:solidFill>
                  <a:srgbClr val="000000"/>
                </a:solidFill>
              </a:rPr>
              <a:t>Credit: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a:t>
            </a:r>
            <a:r>
              <a:rPr lang="en-US" sz="800" dirty="0">
                <a:latin typeface="Arial"/>
              </a:rPr>
              <a:t> </a:t>
            </a:r>
            <a:r>
              <a:rPr lang="en-US" sz="800" dirty="0" err="1">
                <a:solidFill>
                  <a:srgbClr val="000000"/>
                </a:solidFill>
              </a:rPr>
              <a:t>Hyae</a:t>
            </a:r>
            <a:r>
              <a:rPr lang="en-US" sz="800" dirty="0">
                <a:solidFill>
                  <a:srgbClr val="000000"/>
                </a:solidFill>
              </a:rPr>
              <a:t> Ryung Kim, and</a:t>
            </a:r>
            <a:r>
              <a:rPr lang="en-US" sz="800" dirty="0"/>
              <a:t> </a:t>
            </a:r>
            <a:r>
              <a:rPr lang="en-US" sz="800" dirty="0">
                <a:solidFill>
                  <a:srgbClr val="46647B"/>
                </a:solidFill>
                <a:hlinkClick r:id="rId40">
                  <a:extLst>
                    <a:ext uri="{A12FA001-AC4F-418D-AE19-62706E023703}">
                      <ahyp:hlinkClr xmlns:ahyp="http://schemas.microsoft.com/office/drawing/2018/hyperlinkcolor" val="tx"/>
                    </a:ext>
                  </a:extLst>
                </a:hlinkClick>
              </a:rPr>
              <a:t>Gernot Wagner</a:t>
            </a:r>
            <a:r>
              <a:rPr lang="en-US" sz="800" dirty="0">
                <a:solidFill>
                  <a:srgbClr val="000000"/>
                </a:solidFill>
              </a:rPr>
              <a:t>. </a:t>
            </a:r>
            <a:r>
              <a:rPr lang="en-US" sz="800" dirty="0">
                <a:solidFill>
                  <a:srgbClr val="46647B"/>
                </a:solidFill>
                <a:hlinkClick r:id="rId41">
                  <a:extLst>
                    <a:ext uri="{A12FA001-AC4F-418D-AE19-62706E023703}">
                      <ahyp:hlinkClr xmlns:ahyp="http://schemas.microsoft.com/office/drawing/2018/hyperlinkcolor" val="tx"/>
                    </a:ext>
                  </a:extLst>
                </a:hlinkClick>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46647B"/>
                </a:solidFill>
                <a:hlinkClick r:id="rId42">
                  <a:extLst>
                    <a:ext uri="{A12FA001-AC4F-418D-AE19-62706E023703}">
                      <ahyp:hlinkClr xmlns:ahyp="http://schemas.microsoft.com/office/drawing/2018/hyperlinkcolor" val="tx"/>
                    </a:ext>
                  </a:extLst>
                </a:hlinkClick>
              </a:rPr>
              <a:t>Scaling Solar</a:t>
            </a:r>
            <a:r>
              <a:rPr lang="en-US" sz="800" dirty="0">
                <a:solidFill>
                  <a:srgbClr val="000000"/>
                </a:solidFill>
              </a:rPr>
              <a:t>” (</a:t>
            </a:r>
            <a:r>
              <a:rPr lang="en-US" sz="800" dirty="0">
                <a:solidFill>
                  <a:srgbClr val="000000"/>
                </a:solidFill>
                <a:latin typeface="Arial"/>
              </a:rPr>
              <a:t>14 August 2025</a:t>
            </a:r>
            <a:r>
              <a:rPr lang="en-US" sz="800" dirty="0">
                <a:solidFill>
                  <a:srgbClr val="000000"/>
                </a:solidFill>
              </a:rPr>
              <a:t>).</a:t>
            </a:r>
          </a:p>
        </p:txBody>
      </p:sp>
      <p:sp>
        <p:nvSpPr>
          <p:cNvPr id="2" name="Rectangle 1">
            <a:extLst>
              <a:ext uri="{FF2B5EF4-FFF2-40B4-BE49-F238E27FC236}">
                <a16:creationId xmlns:a16="http://schemas.microsoft.com/office/drawing/2014/main" id="{3D968700-E4B5-1ED6-3CD0-C88737DC3870}"/>
              </a:ext>
            </a:extLst>
          </p:cNvPr>
          <p:cNvSpPr/>
          <p:nvPr/>
        </p:nvSpPr>
        <p:spPr bwMode="gray">
          <a:xfrm>
            <a:off x="8127048" y="1554480"/>
            <a:ext cx="3490911" cy="4327426"/>
          </a:xfrm>
          <a:prstGeom prst="rect">
            <a:avLst/>
          </a:prstGeom>
          <a:solidFill>
            <a:srgbClr val="E3E8E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274320" bIns="137160" numCol="1" spcCol="0" rtlCol="0" fromWordArt="0" anchor="t" anchorCtr="0" forceAA="0" compatLnSpc="1">
            <a:prstTxWarp prst="textNoShape">
              <a:avLst/>
            </a:prstTxWarp>
            <a:noAutofit/>
          </a:bodyPr>
          <a:lstStyle/>
          <a:p>
            <a:pPr marL="0" indent="0">
              <a:spcBef>
                <a:spcPts val="600"/>
              </a:spcBef>
              <a:buNone/>
            </a:pPr>
            <a:r>
              <a:rPr lang="en-US" sz="1250" b="1" dirty="0">
                <a:solidFill>
                  <a:srgbClr val="000000"/>
                </a:solidFill>
              </a:rPr>
              <a:t>Global trends</a:t>
            </a:r>
          </a:p>
          <a:p>
            <a:pPr>
              <a:spcBef>
                <a:spcPts val="600"/>
              </a:spcBef>
            </a:pPr>
            <a:r>
              <a:rPr lang="en-US" sz="1050" dirty="0">
                <a:solidFill>
                  <a:sysClr val="windowText" lastClr="000000"/>
                </a:solidFill>
              </a:rPr>
              <a:t>A significant increase has been observed for </a:t>
            </a:r>
            <a:r>
              <a:rPr lang="en-US" sz="1050" b="1" dirty="0">
                <a:solidFill>
                  <a:sysClr val="windowText" lastClr="000000"/>
                </a:solidFill>
              </a:rPr>
              <a:t>non-incentivized solar PV </a:t>
            </a:r>
            <a:r>
              <a:rPr lang="en-US" sz="1050" dirty="0">
                <a:solidFill>
                  <a:sysClr val="windowText" lastClr="000000"/>
                </a:solidFill>
              </a:rPr>
              <a:t>(generated energy is </a:t>
            </a:r>
            <a:r>
              <a:rPr lang="en-US" sz="1050" b="1" dirty="0">
                <a:solidFill>
                  <a:sysClr val="windowText" lastClr="000000"/>
                </a:solidFill>
              </a:rPr>
              <a:t>sold at the market rate, </a:t>
            </a:r>
            <a:r>
              <a:rPr lang="en-US" sz="1050" dirty="0">
                <a:solidFill>
                  <a:sysClr val="windowText" lastClr="000000"/>
                </a:solidFill>
              </a:rPr>
              <a:t>also called merchant PV).</a:t>
            </a:r>
            <a:endParaRPr lang="en-US" sz="1050" b="1" dirty="0">
              <a:solidFill>
                <a:sysClr val="windowText" lastClr="000000"/>
              </a:solidFill>
            </a:endParaRPr>
          </a:p>
          <a:p>
            <a:pPr>
              <a:spcBef>
                <a:spcPts val="600"/>
              </a:spcBef>
            </a:pPr>
            <a:r>
              <a:rPr lang="en-US" sz="1050" b="1" dirty="0">
                <a:solidFill>
                  <a:sysClr val="windowText" lastClr="000000"/>
                </a:solidFill>
              </a:rPr>
              <a:t>FITs </a:t>
            </a:r>
            <a:r>
              <a:rPr lang="en-US" sz="1050" dirty="0">
                <a:solidFill>
                  <a:sysClr val="windowText" lastClr="000000"/>
                </a:solidFill>
              </a:rPr>
              <a:t>are becoming </a:t>
            </a:r>
            <a:r>
              <a:rPr lang="en-US" sz="1050" b="1" dirty="0">
                <a:solidFill>
                  <a:sysClr val="windowText" lastClr="000000"/>
                </a:solidFill>
              </a:rPr>
              <a:t>less popular</a:t>
            </a:r>
            <a:r>
              <a:rPr lang="en-US" sz="1050" dirty="0">
                <a:solidFill>
                  <a:sysClr val="windowText" lastClr="000000"/>
                </a:solidFill>
              </a:rPr>
              <a:t>. Existing tariffs are </a:t>
            </a:r>
            <a:r>
              <a:rPr lang="en-US" sz="1050" b="1" dirty="0">
                <a:solidFill>
                  <a:sysClr val="windowText" lastClr="000000"/>
                </a:solidFill>
              </a:rPr>
              <a:t>reduced </a:t>
            </a:r>
            <a:r>
              <a:rPr lang="en-US" sz="1050" dirty="0">
                <a:solidFill>
                  <a:sysClr val="windowText" lastClr="000000"/>
                </a:solidFill>
              </a:rPr>
              <a:t>or </a:t>
            </a:r>
            <a:r>
              <a:rPr lang="en-US" sz="1050" b="1" dirty="0">
                <a:solidFill>
                  <a:sysClr val="windowText" lastClr="000000"/>
                </a:solidFill>
              </a:rPr>
              <a:t>replaced with new pricing mechanisms</a:t>
            </a:r>
            <a:r>
              <a:rPr lang="en-US" sz="1050" dirty="0">
                <a:solidFill>
                  <a:sysClr val="windowText" lastClr="000000"/>
                </a:solidFill>
              </a:rPr>
              <a:t>:</a:t>
            </a:r>
          </a:p>
          <a:p>
            <a:pPr lvl="1"/>
            <a:r>
              <a:rPr lang="en-US" sz="850" b="1" dirty="0">
                <a:solidFill>
                  <a:sysClr val="windowText" lastClr="000000"/>
                </a:solidFill>
              </a:rPr>
              <a:t>Feed-in premiums:</a:t>
            </a:r>
            <a:r>
              <a:rPr lang="en-US" sz="850" dirty="0">
                <a:solidFill>
                  <a:sysClr val="windowText" lastClr="000000"/>
                </a:solidFill>
              </a:rPr>
              <a:t> Instead of guaranteeing a fixed price, government guarantees a fixed premium on top of prevailing market prices.</a:t>
            </a:r>
          </a:p>
          <a:p>
            <a:pPr lvl="1"/>
            <a:r>
              <a:rPr lang="en-US" sz="850" b="1" dirty="0">
                <a:solidFill>
                  <a:sysClr val="windowText" lastClr="000000"/>
                </a:solidFill>
              </a:rPr>
              <a:t>Contracts for difference: </a:t>
            </a:r>
            <a:r>
              <a:rPr lang="en-US" sz="850" dirty="0">
                <a:solidFill>
                  <a:sysClr val="windowText" lastClr="000000"/>
                </a:solidFill>
              </a:rPr>
              <a:t>These also guarantee a fixed payout per energy unit, with the government covering the gap between the agreed upon and market price. </a:t>
            </a:r>
          </a:p>
          <a:p>
            <a:pPr>
              <a:spcBef>
                <a:spcPts val="600"/>
              </a:spcBef>
            </a:pPr>
            <a:r>
              <a:rPr lang="en-US" sz="1050" b="1" dirty="0">
                <a:solidFill>
                  <a:sysClr val="windowText" lastClr="000000"/>
                </a:solidFill>
              </a:rPr>
              <a:t>FITs through tender</a:t>
            </a:r>
            <a:r>
              <a:rPr lang="en-US" sz="1050" dirty="0">
                <a:solidFill>
                  <a:sysClr val="windowText" lastClr="000000"/>
                </a:solidFill>
              </a:rPr>
              <a:t> are evolving to </a:t>
            </a:r>
            <a:r>
              <a:rPr lang="en-US" sz="1050" b="1" dirty="0">
                <a:solidFill>
                  <a:sysClr val="windowText" lastClr="000000"/>
                </a:solidFill>
              </a:rPr>
              <a:t>encourage competition </a:t>
            </a:r>
            <a:r>
              <a:rPr lang="en-US" sz="1050" dirty="0">
                <a:solidFill>
                  <a:sysClr val="windowText" lastClr="000000"/>
                </a:solidFill>
              </a:rPr>
              <a:t>and </a:t>
            </a:r>
            <a:r>
              <a:rPr lang="en-US" sz="1050" b="1" dirty="0">
                <a:solidFill>
                  <a:sysClr val="windowText" lastClr="000000"/>
                </a:solidFill>
              </a:rPr>
              <a:t>shifting away from single focus on price:</a:t>
            </a:r>
          </a:p>
          <a:p>
            <a:pPr lvl="1"/>
            <a:r>
              <a:rPr lang="en-US" sz="850" b="1" dirty="0">
                <a:solidFill>
                  <a:sysClr val="windowText" lastClr="000000"/>
                </a:solidFill>
              </a:rPr>
              <a:t>Tech-neutral tenders </a:t>
            </a:r>
            <a:r>
              <a:rPr lang="en-US" sz="850" dirty="0">
                <a:solidFill>
                  <a:sysClr val="windowText" lastClr="000000"/>
                </a:solidFill>
              </a:rPr>
              <a:t>specify an amount of generation capacity but do not specify what renewable energy technology must be used. This puts solar PV in direct competition with wind and other forms of renewable energy.</a:t>
            </a:r>
          </a:p>
          <a:p>
            <a:pPr lvl="1"/>
            <a:r>
              <a:rPr lang="en-US" sz="850" b="1" dirty="0">
                <a:solidFill>
                  <a:sysClr val="windowText" lastClr="000000"/>
                </a:solidFill>
              </a:rPr>
              <a:t>Multiple-factor tenders</a:t>
            </a:r>
            <a:r>
              <a:rPr lang="en-US" sz="850" dirty="0">
                <a:solidFill>
                  <a:sysClr val="windowText" lastClr="000000"/>
                </a:solidFill>
              </a:rPr>
              <a:t> add criteria on factors such as environmental protection and local origin of components.</a:t>
            </a:r>
          </a:p>
        </p:txBody>
      </p:sp>
    </p:spTree>
    <p:custDataLst>
      <p:tags r:id="rId1"/>
    </p:custDataLst>
    <p:extLst>
      <p:ext uri="{BB962C8B-B14F-4D97-AF65-F5344CB8AC3E}">
        <p14:creationId xmlns:p14="http://schemas.microsoft.com/office/powerpoint/2010/main" val="37375741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8B5256B-BD9C-7A33-3A41-22EB35B6F2C7}"/>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56251B3-3245-F8BB-78FC-DD6F62D4C072}"/>
              </a:ext>
            </a:extLst>
          </p:cNvPr>
          <p:cNvGraphicFramePr>
            <a:graphicFrameLocks noChangeAspect="1"/>
          </p:cNvGraphicFramePr>
          <p:nvPr>
            <p:custDataLst>
              <p:tags r:id="rId2"/>
            </p:custDataLst>
            <p:extLst>
              <p:ext uri="{D42A27DB-BD31-4B8C-83A1-F6EECF244321}">
                <p14:modId xmlns:p14="http://schemas.microsoft.com/office/powerpoint/2010/main" val="17691766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03" imgH="503" progId="TCLayout.ActiveDocument.1">
                  <p:embed/>
                </p:oleObj>
              </mc:Choice>
              <mc:Fallback>
                <p:oleObj name="think-cell Slide" r:id="rId6" imgW="503" imgH="503" progId="TCLayout.ActiveDocument.1">
                  <p:embed/>
                  <p:pic>
                    <p:nvPicPr>
                      <p:cNvPr id="6" name="think-cell data - do not delete" hidden="1">
                        <a:extLst>
                          <a:ext uri="{FF2B5EF4-FFF2-40B4-BE49-F238E27FC236}">
                            <a16:creationId xmlns:a16="http://schemas.microsoft.com/office/drawing/2014/main" id="{556251B3-3245-F8BB-78FC-DD6F62D4C07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D426D07-C123-9B00-5EAE-A36231CD0EC0}"/>
              </a:ext>
            </a:extLst>
          </p:cNvPr>
          <p:cNvSpPr>
            <a:spLocks noGrp="1"/>
          </p:cNvSpPr>
          <p:nvPr>
            <p:ph type="title"/>
          </p:nvPr>
        </p:nvSpPr>
        <p:spPr>
          <a:xfrm>
            <a:off x="838200" y="3680200"/>
            <a:ext cx="10515600" cy="2436792"/>
          </a:xfrm>
        </p:spPr>
        <p:txBody>
          <a:bodyPr vert="horz"/>
          <a:lstStyle/>
          <a:p>
            <a:r>
              <a:rPr lang="en-US">
                <a:effectLst>
                  <a:outerShdw blurRad="50800" dist="38100" dir="8100000" algn="tr" rotWithShape="0">
                    <a:prstClr val="black">
                      <a:alpha val="40000"/>
                    </a:prstClr>
                  </a:outerShdw>
                </a:effectLst>
              </a:rPr>
              <a:t>Solar PV: Overcoming Future Challenges</a:t>
            </a:r>
          </a:p>
        </p:txBody>
      </p:sp>
    </p:spTree>
    <p:custDataLst>
      <p:tags r:id="rId1"/>
    </p:custDataLst>
    <p:extLst>
      <p:ext uri="{BB962C8B-B14F-4D97-AF65-F5344CB8AC3E}">
        <p14:creationId xmlns:p14="http://schemas.microsoft.com/office/powerpoint/2010/main" val="20279277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7284F-01D6-101D-3B9F-8D99DCAC2226}"/>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150A33A-F6B8-E350-7970-97D70145FBA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92" imgH="591" progId="TCLayout.ActiveDocument.1">
                  <p:embed/>
                </p:oleObj>
              </mc:Choice>
              <mc:Fallback>
                <p:oleObj name="think-cell Slide" r:id="rId11" imgW="592" imgH="591" progId="TCLayout.ActiveDocument.1">
                  <p:embed/>
                  <p:pic>
                    <p:nvPicPr>
                      <p:cNvPr id="2" name="think-cell data - do not delete" hidden="1">
                        <a:extLst>
                          <a:ext uri="{FF2B5EF4-FFF2-40B4-BE49-F238E27FC236}">
                            <a16:creationId xmlns:a16="http://schemas.microsoft.com/office/drawing/2014/main" id="{E150A33A-F6B8-E350-7970-97D70145FBA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pic>
        <p:nvPicPr>
          <p:cNvPr id="3" name="btfpPhotoGeneric416948" descr="selective focus photography of danger high voltage signage on chain-link fence">
            <a:extLst>
              <a:ext uri="{FF2B5EF4-FFF2-40B4-BE49-F238E27FC236}">
                <a16:creationId xmlns:a16="http://schemas.microsoft.com/office/drawing/2014/main" id="{16430812-E063-5CF7-A90E-949520E655CF}"/>
              </a:ext>
            </a:extLst>
          </p:cNvPr>
          <p:cNvPicPr>
            <a:picLocks noChangeAspect="1" noChangeArrowheads="1"/>
          </p:cNvPicPr>
          <p:nvPr>
            <p:custDataLst>
              <p:tags r:id="rId3"/>
            </p:custDataLst>
          </p:nvPr>
        </p:nvPicPr>
        <p:blipFill rotWithShape="1">
          <a:blip r:embed="rId13" cstate="print">
            <a:extLst>
              <a:ext uri="{28A0092B-C50C-407E-A947-70E740481C1C}">
                <a14:useLocalDpi xmlns:a14="http://schemas.microsoft.com/office/drawing/2010/main"/>
              </a:ext>
            </a:extLst>
          </a:blip>
          <a:srcRect/>
          <a:stretch/>
        </p:blipFill>
        <p:spPr bwMode="auto">
          <a:xfrm>
            <a:off x="329101" y="786420"/>
            <a:ext cx="3510674" cy="525407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7B43048D-E7A4-D66E-EBAB-CB5C0A2881A4}"/>
              </a:ext>
            </a:extLst>
          </p:cNvPr>
          <p:cNvCxnSpPr>
            <a:cxnSpLocks/>
          </p:cNvCxnSpPr>
          <p:nvPr/>
        </p:nvCxnSpPr>
        <p:spPr bwMode="gray">
          <a:xfrm>
            <a:off x="4183267" y="3277653"/>
            <a:ext cx="7502525" cy="0"/>
          </a:xfrm>
          <a:prstGeom prst="line">
            <a:avLst/>
          </a:prstGeom>
          <a:ln w="19050"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18DB953-4EC0-85EC-3107-48DD9532C073}"/>
              </a:ext>
            </a:extLst>
          </p:cNvPr>
          <p:cNvCxnSpPr>
            <a:cxnSpLocks/>
          </p:cNvCxnSpPr>
          <p:nvPr/>
        </p:nvCxnSpPr>
        <p:spPr bwMode="gray">
          <a:xfrm>
            <a:off x="4183267" y="4529521"/>
            <a:ext cx="7502525" cy="0"/>
          </a:xfrm>
          <a:prstGeom prst="line">
            <a:avLst/>
          </a:prstGeom>
          <a:ln w="19050"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9" name="btfpBulletedList771181">
            <a:extLst>
              <a:ext uri="{FF2B5EF4-FFF2-40B4-BE49-F238E27FC236}">
                <a16:creationId xmlns:a16="http://schemas.microsoft.com/office/drawing/2014/main" id="{D5D3E671-229C-F765-304F-94F6960883DE}"/>
              </a:ext>
            </a:extLst>
          </p:cNvPr>
          <p:cNvSpPr txBox="1"/>
          <p:nvPr>
            <p:custDataLst>
              <p:tags r:id="rId4"/>
            </p:custDataLst>
          </p:nvPr>
        </p:nvSpPr>
        <p:spPr bwMode="gray">
          <a:xfrm>
            <a:off x="4183267" y="786420"/>
            <a:ext cx="7507288" cy="1134532"/>
          </a:xfrm>
          <a:prstGeom prst="rect">
            <a:avLst/>
          </a:prstGeom>
          <a:noFill/>
        </p:spPr>
        <p:txBody>
          <a:bodyPr vert="horz" wrap="square" lIns="36000" tIns="36000" rIns="36000" bIns="36000" rtlCol="0" anchor="t">
            <a:spAutoFit/>
          </a:bodyPr>
          <a:lstStyle/>
          <a:p>
            <a:pPr marL="0" indent="0">
              <a:spcBef>
                <a:spcPts val="300"/>
              </a:spcBef>
              <a:buNone/>
            </a:pPr>
            <a:r>
              <a:rPr lang="en-US" sz="1400" b="1">
                <a:cs typeface="Arial"/>
              </a:rPr>
              <a:t>Delays caused by interconnection </a:t>
            </a:r>
            <a:r>
              <a:rPr lang="en-US" sz="1400">
                <a:cs typeface="Arial"/>
              </a:rPr>
              <a:t>(connecting new solar PV projects to the grid) are now one of the biggest obstacles </a:t>
            </a:r>
            <a:r>
              <a:rPr lang="en-US" sz="1400" b="1">
                <a:cs typeface="Arial"/>
              </a:rPr>
              <a:t>preventing new solar PV capacity from coming online</a:t>
            </a:r>
            <a:r>
              <a:rPr lang="en-US" sz="1400">
                <a:cs typeface="Arial"/>
              </a:rPr>
              <a:t>.</a:t>
            </a:r>
          </a:p>
          <a:p>
            <a:pPr lvl="1">
              <a:spcBef>
                <a:spcPts val="300"/>
              </a:spcBef>
            </a:pPr>
            <a:r>
              <a:rPr lang="en-US" sz="1200"/>
              <a:t>Solar and energy storage made up </a:t>
            </a:r>
            <a:r>
              <a:rPr lang="en-US" sz="1200" b="1"/>
              <a:t>80% of the US interconnection queue </a:t>
            </a:r>
            <a:r>
              <a:rPr lang="en-US" sz="1200"/>
              <a:t>in 2022.</a:t>
            </a:r>
          </a:p>
          <a:p>
            <a:pPr lvl="1">
              <a:spcBef>
                <a:spcPts val="300"/>
              </a:spcBef>
            </a:pPr>
            <a:r>
              <a:rPr lang="en-US" sz="1200"/>
              <a:t>New rules by the US Federal Energy Regulatory Commission force grid operators to </a:t>
            </a:r>
            <a:r>
              <a:rPr lang="en-US" sz="1200" b="1"/>
              <a:t>study projects in batches instead of individually</a:t>
            </a:r>
            <a:r>
              <a:rPr lang="en-US" sz="1200"/>
              <a:t> and prioritize those closest to construction to combat this problem.</a:t>
            </a:r>
          </a:p>
        </p:txBody>
      </p:sp>
      <p:sp>
        <p:nvSpPr>
          <p:cNvPr id="10" name="btfpBulletedList771181">
            <a:extLst>
              <a:ext uri="{FF2B5EF4-FFF2-40B4-BE49-F238E27FC236}">
                <a16:creationId xmlns:a16="http://schemas.microsoft.com/office/drawing/2014/main" id="{D2F46DB6-DDA6-9D6E-C815-ABE52EF077DD}"/>
              </a:ext>
            </a:extLst>
          </p:cNvPr>
          <p:cNvSpPr txBox="1"/>
          <p:nvPr>
            <p:custDataLst>
              <p:tags r:id="rId5"/>
            </p:custDataLst>
          </p:nvPr>
        </p:nvSpPr>
        <p:spPr bwMode="gray">
          <a:xfrm>
            <a:off x="4183267" y="3351710"/>
            <a:ext cx="7507288" cy="1103755"/>
          </a:xfrm>
          <a:prstGeom prst="rect">
            <a:avLst/>
          </a:prstGeom>
          <a:noFill/>
        </p:spPr>
        <p:txBody>
          <a:bodyPr vert="horz" wrap="square" lIns="36000" tIns="36000" rIns="36000" bIns="36000" rtlCol="0" anchor="t">
            <a:spAutoFit/>
          </a:bodyPr>
          <a:lstStyle/>
          <a:p>
            <a:pPr marL="0" indent="0">
              <a:spcBef>
                <a:spcPts val="300"/>
              </a:spcBef>
              <a:buNone/>
            </a:pPr>
            <a:r>
              <a:rPr lang="en-US" sz="1400">
                <a:cs typeface="Arial"/>
              </a:rPr>
              <a:t>Solar PV is an </a:t>
            </a:r>
            <a:r>
              <a:rPr lang="en-US" sz="1400" b="1">
                <a:cs typeface="Arial"/>
              </a:rPr>
              <a:t>intermittent source of energy</a:t>
            </a:r>
            <a:r>
              <a:rPr lang="en-US" sz="1400">
                <a:cs typeface="Arial"/>
              </a:rPr>
              <a:t>.</a:t>
            </a:r>
          </a:p>
          <a:p>
            <a:pPr lvl="1">
              <a:spcBef>
                <a:spcPts val="300"/>
              </a:spcBef>
            </a:pPr>
            <a:r>
              <a:rPr lang="en-US" sz="1200" b="1"/>
              <a:t>Demand response </a:t>
            </a:r>
            <a:r>
              <a:rPr lang="en-US" sz="1200"/>
              <a:t>can </a:t>
            </a:r>
            <a:r>
              <a:rPr lang="en-US" sz="1200" b="1"/>
              <a:t>incentivize power consumers </a:t>
            </a:r>
            <a:r>
              <a:rPr lang="en-US" sz="1200"/>
              <a:t>to </a:t>
            </a:r>
            <a:r>
              <a:rPr lang="en-US" sz="1200" b="1"/>
              <a:t>time their daily consumption </a:t>
            </a:r>
            <a:r>
              <a:rPr lang="en-US" sz="1200"/>
              <a:t>during peak solar PV production hours.</a:t>
            </a:r>
          </a:p>
          <a:p>
            <a:pPr lvl="1">
              <a:spcBef>
                <a:spcPts val="300"/>
              </a:spcBef>
            </a:pPr>
            <a:r>
              <a:rPr lang="en-US" sz="1200" b="1"/>
              <a:t>Energy storage </a:t>
            </a:r>
            <a:r>
              <a:rPr lang="en-US" sz="1200"/>
              <a:t>in the form of </a:t>
            </a:r>
            <a:r>
              <a:rPr lang="en-US" sz="1200" b="1"/>
              <a:t>batteries or pumped hydropower </a:t>
            </a:r>
            <a:r>
              <a:rPr lang="en-US" sz="1200"/>
              <a:t>can help address both daily and seasonal variations in solar PV output.</a:t>
            </a:r>
          </a:p>
        </p:txBody>
      </p:sp>
      <p:sp>
        <p:nvSpPr>
          <p:cNvPr id="11" name="btfpBulletedList771181">
            <a:extLst>
              <a:ext uri="{FF2B5EF4-FFF2-40B4-BE49-F238E27FC236}">
                <a16:creationId xmlns:a16="http://schemas.microsoft.com/office/drawing/2014/main" id="{48F5BCB0-F5E7-E5F4-3F5A-7E33142CF3FB}"/>
              </a:ext>
            </a:extLst>
          </p:cNvPr>
          <p:cNvSpPr txBox="1"/>
          <p:nvPr>
            <p:custDataLst>
              <p:tags r:id="rId6"/>
            </p:custDataLst>
          </p:nvPr>
        </p:nvSpPr>
        <p:spPr bwMode="gray">
          <a:xfrm>
            <a:off x="4183267" y="4603578"/>
            <a:ext cx="7507288" cy="957561"/>
          </a:xfrm>
          <a:prstGeom prst="rect">
            <a:avLst/>
          </a:prstGeom>
          <a:noFill/>
        </p:spPr>
        <p:txBody>
          <a:bodyPr vert="horz" wrap="square" lIns="36000" tIns="36000" rIns="36000" bIns="36000" rtlCol="0" anchor="t">
            <a:spAutoFit/>
          </a:bodyPr>
          <a:lstStyle/>
          <a:p>
            <a:pPr marL="0" indent="0">
              <a:spcBef>
                <a:spcPts val="300"/>
              </a:spcBef>
              <a:buNone/>
            </a:pPr>
            <a:r>
              <a:rPr lang="en-US" sz="1400" dirty="0">
                <a:cs typeface="Arial"/>
              </a:rPr>
              <a:t>The annual number of </a:t>
            </a:r>
            <a:r>
              <a:rPr lang="en-US" sz="1400" b="1" dirty="0">
                <a:cs typeface="Arial"/>
              </a:rPr>
              <a:t>solar panels reaching end of life will grow 25x </a:t>
            </a:r>
            <a:r>
              <a:rPr lang="en-US" sz="1400" dirty="0">
                <a:cs typeface="Arial"/>
              </a:rPr>
              <a:t>in the next 30 years.</a:t>
            </a:r>
          </a:p>
          <a:p>
            <a:pPr lvl="1">
              <a:spcBef>
                <a:spcPts val="300"/>
              </a:spcBef>
            </a:pPr>
            <a:r>
              <a:rPr lang="en-US" sz="1200" dirty="0"/>
              <a:t>EU panel producers are directly responsible for the </a:t>
            </a:r>
            <a:r>
              <a:rPr lang="en-US" sz="1200" b="1" dirty="0"/>
              <a:t>costs of collecting and recycling </a:t>
            </a:r>
            <a:r>
              <a:rPr lang="en-US" sz="1200" dirty="0"/>
              <a:t>end-of-life panels.</a:t>
            </a:r>
          </a:p>
          <a:p>
            <a:pPr lvl="1">
              <a:spcBef>
                <a:spcPts val="300"/>
              </a:spcBef>
            </a:pPr>
            <a:r>
              <a:rPr lang="en-US" sz="1200" dirty="0"/>
              <a:t>China announced a </a:t>
            </a:r>
            <a:r>
              <a:rPr lang="en-US" sz="1200" b="1" dirty="0"/>
              <a:t>national recycling program </a:t>
            </a:r>
            <a:r>
              <a:rPr lang="en-US" sz="1200" dirty="0"/>
              <a:t>as of 2025.</a:t>
            </a:r>
          </a:p>
          <a:p>
            <a:pPr lvl="1">
              <a:spcBef>
                <a:spcPts val="300"/>
              </a:spcBef>
            </a:pPr>
            <a:r>
              <a:rPr lang="en-US" sz="1200" dirty="0"/>
              <a:t>The United States has not announced a recycling initiative yet.</a:t>
            </a:r>
          </a:p>
        </p:txBody>
      </p:sp>
      <p:sp>
        <p:nvSpPr>
          <p:cNvPr id="14" name="btfpNotesBox111697">
            <a:extLst>
              <a:ext uri="{FF2B5EF4-FFF2-40B4-BE49-F238E27FC236}">
                <a16:creationId xmlns:a16="http://schemas.microsoft.com/office/drawing/2014/main" id="{C818FA4A-C235-2E53-8011-765C90C6508B}"/>
              </a:ext>
            </a:extLst>
          </p:cNvPr>
          <p:cNvSpPr txBox="1"/>
          <p:nvPr>
            <p:custDataLst>
              <p:tags r:id="rId7"/>
            </p:custDataLst>
          </p:nvPr>
        </p:nvSpPr>
        <p:spPr bwMode="gray">
          <a:xfrm>
            <a:off x="329184" y="6526095"/>
            <a:ext cx="9144000" cy="123111"/>
          </a:xfrm>
          <a:prstGeom prst="rect">
            <a:avLst/>
          </a:prstGeom>
          <a:noFill/>
        </p:spPr>
        <p:txBody>
          <a:bodyPr vert="horz" wrap="square" lIns="0" tIns="0" rIns="0" bIns="0" rtlCol="0" anchor="b">
            <a:spAutoFit/>
          </a:bodyPr>
          <a:lstStyle/>
          <a:p>
            <a:pPr marL="0" indent="0">
              <a:spcBef>
                <a:spcPts val="0"/>
              </a:spcBef>
              <a:buNone/>
            </a:pPr>
            <a:r>
              <a:rPr lang="en-US" sz="800" dirty="0">
                <a:solidFill>
                  <a:srgbClr val="000000"/>
                </a:solidFill>
              </a:rPr>
              <a:t>Credit: Isabel Hoyos, </a:t>
            </a:r>
            <a:r>
              <a:rPr lang="en-US" sz="800" dirty="0" err="1">
                <a:solidFill>
                  <a:srgbClr val="000000"/>
                </a:solidFill>
              </a:rPr>
              <a:t>Taicheng</a:t>
            </a:r>
            <a:r>
              <a:rPr lang="en-US" sz="800" dirty="0">
                <a:solidFill>
                  <a:srgbClr val="000000"/>
                </a:solidFill>
              </a:rPr>
              <a:t> Jin,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a:t>
            </a:r>
            <a:r>
              <a:rPr lang="en-US" sz="800" dirty="0">
                <a:latin typeface="Arial"/>
              </a:rPr>
              <a:t> </a:t>
            </a:r>
            <a:r>
              <a:rPr lang="en-US" sz="800" dirty="0" err="1">
                <a:solidFill>
                  <a:srgbClr val="000000"/>
                </a:solidFill>
              </a:rPr>
              <a:t>Hyae</a:t>
            </a:r>
            <a:r>
              <a:rPr lang="en-US" sz="800" dirty="0">
                <a:solidFill>
                  <a:srgbClr val="000000"/>
                </a:solidFill>
              </a:rPr>
              <a:t> Ryung Kim, and</a:t>
            </a:r>
            <a:r>
              <a:rPr lang="en-US" sz="800" dirty="0"/>
              <a:t> </a:t>
            </a:r>
            <a:r>
              <a:rPr lang="en-US" sz="800" dirty="0">
                <a:solidFill>
                  <a:srgbClr val="46647B"/>
                </a:solidFill>
                <a:hlinkClick r:id="rId14">
                  <a:extLst>
                    <a:ext uri="{A12FA001-AC4F-418D-AE19-62706E023703}">
                      <ahyp:hlinkClr xmlns:ahyp="http://schemas.microsoft.com/office/drawing/2018/hyperlinkcolor" val="tx"/>
                    </a:ext>
                  </a:extLst>
                </a:hlinkClick>
              </a:rPr>
              <a:t>Gernot Wagner</a:t>
            </a:r>
            <a:r>
              <a:rPr lang="en-US" sz="800" dirty="0">
                <a:solidFill>
                  <a:srgbClr val="000000"/>
                </a:solidFill>
              </a:rPr>
              <a:t>. </a:t>
            </a:r>
            <a:r>
              <a:rPr lang="en-US" sz="800" dirty="0">
                <a:solidFill>
                  <a:srgbClr val="46647B"/>
                </a:solidFill>
                <a:hlinkClick r:id="rId15">
                  <a:extLst>
                    <a:ext uri="{A12FA001-AC4F-418D-AE19-62706E023703}">
                      <ahyp:hlinkClr xmlns:ahyp="http://schemas.microsoft.com/office/drawing/2018/hyperlinkcolor" val="tx"/>
                    </a:ext>
                  </a:extLst>
                </a:hlinkClick>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46647B"/>
                </a:solidFill>
                <a:hlinkClick r:id="rId16">
                  <a:extLst>
                    <a:ext uri="{A12FA001-AC4F-418D-AE19-62706E023703}">
                      <ahyp:hlinkClr xmlns:ahyp="http://schemas.microsoft.com/office/drawing/2018/hyperlinkcolor" val="tx"/>
                    </a:ext>
                  </a:extLst>
                </a:hlinkClick>
              </a:rPr>
              <a:t>Scaling Solar</a:t>
            </a:r>
            <a:r>
              <a:rPr lang="en-US" sz="800" dirty="0">
                <a:solidFill>
                  <a:srgbClr val="000000"/>
                </a:solidFill>
              </a:rPr>
              <a:t>” (</a:t>
            </a:r>
            <a:r>
              <a:rPr lang="en-US" sz="800" dirty="0">
                <a:solidFill>
                  <a:srgbClr val="000000"/>
                </a:solidFill>
                <a:latin typeface="Arial"/>
              </a:rPr>
              <a:t>14 August 2025</a:t>
            </a:r>
            <a:r>
              <a:rPr lang="en-US" sz="800" dirty="0">
                <a:solidFill>
                  <a:srgbClr val="000000"/>
                </a:solidFill>
              </a:rPr>
              <a:t>).</a:t>
            </a:r>
          </a:p>
        </p:txBody>
      </p:sp>
      <p:sp>
        <p:nvSpPr>
          <p:cNvPr id="20" name="Title 2">
            <a:extLst>
              <a:ext uri="{FF2B5EF4-FFF2-40B4-BE49-F238E27FC236}">
                <a16:creationId xmlns:a16="http://schemas.microsoft.com/office/drawing/2014/main" id="{82C77F24-7482-74FF-C5FE-F71DC6716262}"/>
              </a:ext>
            </a:extLst>
          </p:cNvPr>
          <p:cNvSpPr txBox="1">
            <a:spLocks/>
          </p:cNvSpPr>
          <p:nvPr/>
        </p:nvSpPr>
        <p:spPr>
          <a:xfrm>
            <a:off x="501445" y="4725085"/>
            <a:ext cx="3165987" cy="1154162"/>
          </a:xfrm>
          <a:prstGeom prst="rect">
            <a:avLst/>
          </a:prstGeom>
          <a:solidFill>
            <a:srgbClr val="9D9D9D">
              <a:alpha val="67059"/>
            </a:srgbClr>
          </a:solidFill>
        </p:spPr>
        <p:txBody>
          <a:bodyPr vert="horz" lIns="91440" tIns="0" rIns="91440" bIns="45720" rtlCol="0" anchor="b" anchorCtr="0">
            <a:spAutoFit/>
          </a:bodyPr>
          <a:lstStyle>
            <a:lvl1pPr algn="l" defTabSz="711200" rtl="0" eaLnBrk="1" latinLnBrk="0" hangingPunct="1">
              <a:lnSpc>
                <a:spcPct val="100000"/>
              </a:lnSpc>
              <a:spcBef>
                <a:spcPct val="0"/>
              </a:spcBef>
              <a:buNone/>
              <a:defRPr sz="2800" b="1" kern="1200" baseline="0">
                <a:solidFill>
                  <a:schemeClr val="tx1"/>
                </a:solidFill>
                <a:latin typeface="+mj-lt"/>
                <a:ea typeface="+mj-ea"/>
                <a:cs typeface="+mj-cs"/>
              </a:defRPr>
            </a:lvl1p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a:ea typeface="+mj-ea"/>
                <a:cs typeface="+mj-cs"/>
              </a:rPr>
              <a:t>Key messages</a:t>
            </a:r>
            <a:br>
              <a:rPr kumimoji="0" lang="en-US" sz="2400" b="1" i="0" u="none" strike="noStrike" kern="1200" cap="none" spc="0" normalizeH="0" baseline="0" noProof="0">
                <a:ln>
                  <a:noFill/>
                </a:ln>
                <a:solidFill>
                  <a:srgbClr val="FFFFFF"/>
                </a:solidFill>
                <a:effectLst/>
                <a:uLnTx/>
                <a:uFillTx/>
                <a:latin typeface="Arial"/>
                <a:ea typeface="+mj-ea"/>
                <a:cs typeface="+mj-cs"/>
              </a:rPr>
            </a:br>
            <a:r>
              <a:rPr lang="en-US" sz="2400" b="0">
                <a:solidFill>
                  <a:schemeClr val="bg1"/>
                </a:solidFill>
              </a:rPr>
              <a:t>Overcoming Future Challenges</a:t>
            </a:r>
            <a:endParaRPr kumimoji="0" lang="en-US" sz="2400" b="1" i="0" u="none" strike="noStrike" kern="1200" cap="none" spc="0" normalizeH="0" baseline="0" noProof="0">
              <a:ln>
                <a:noFill/>
              </a:ln>
              <a:solidFill>
                <a:srgbClr val="FFFFFF"/>
              </a:solidFill>
              <a:effectLst/>
              <a:uLnTx/>
              <a:uFillTx/>
              <a:latin typeface="Arial"/>
              <a:ea typeface="+mj-ea"/>
              <a:cs typeface="+mj-cs"/>
            </a:endParaRPr>
          </a:p>
        </p:txBody>
      </p:sp>
      <p:cxnSp>
        <p:nvCxnSpPr>
          <p:cNvPr id="5" name="Straight Connector 4">
            <a:extLst>
              <a:ext uri="{FF2B5EF4-FFF2-40B4-BE49-F238E27FC236}">
                <a16:creationId xmlns:a16="http://schemas.microsoft.com/office/drawing/2014/main" id="{9C54388D-DEB1-B95B-D7AE-263A33BA47CF}"/>
              </a:ext>
            </a:extLst>
          </p:cNvPr>
          <p:cNvCxnSpPr>
            <a:cxnSpLocks/>
          </p:cNvCxnSpPr>
          <p:nvPr/>
        </p:nvCxnSpPr>
        <p:spPr bwMode="gray">
          <a:xfrm>
            <a:off x="4183267" y="1995008"/>
            <a:ext cx="7502525" cy="0"/>
          </a:xfrm>
          <a:prstGeom prst="line">
            <a:avLst/>
          </a:prstGeom>
          <a:ln w="19050"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6" name="btfpBulletedList771181">
            <a:extLst>
              <a:ext uri="{FF2B5EF4-FFF2-40B4-BE49-F238E27FC236}">
                <a16:creationId xmlns:a16="http://schemas.microsoft.com/office/drawing/2014/main" id="{959769F1-EF90-9B95-A6EF-F166F0B4FB80}"/>
              </a:ext>
            </a:extLst>
          </p:cNvPr>
          <p:cNvSpPr txBox="1"/>
          <p:nvPr>
            <p:custDataLst>
              <p:tags r:id="rId8"/>
            </p:custDataLst>
          </p:nvPr>
        </p:nvSpPr>
        <p:spPr bwMode="gray">
          <a:xfrm>
            <a:off x="4183267" y="2069065"/>
            <a:ext cx="7507288" cy="1134532"/>
          </a:xfrm>
          <a:prstGeom prst="rect">
            <a:avLst/>
          </a:prstGeom>
          <a:noFill/>
        </p:spPr>
        <p:txBody>
          <a:bodyPr vert="horz" wrap="square" lIns="36000" tIns="36000" rIns="36000" bIns="36000" rtlCol="0" anchor="t">
            <a:spAutoFit/>
          </a:bodyPr>
          <a:lstStyle/>
          <a:p>
            <a:pPr marL="0" indent="0">
              <a:spcBef>
                <a:spcPts val="300"/>
              </a:spcBef>
              <a:buNone/>
            </a:pPr>
            <a:r>
              <a:rPr lang="en-US" sz="1400" b="1">
                <a:cs typeface="Arial"/>
              </a:rPr>
              <a:t>Delays caused by permitting issues </a:t>
            </a:r>
            <a:r>
              <a:rPr lang="en-US" sz="1400">
                <a:cs typeface="Arial"/>
              </a:rPr>
              <a:t>like zoning issues, environmental studies, complex regulations, and appeals are also significant obstacles to capacity deployment.</a:t>
            </a:r>
            <a:endParaRPr lang="en-US" sz="1400" b="1">
              <a:cs typeface="Arial"/>
            </a:endParaRPr>
          </a:p>
          <a:p>
            <a:pPr lvl="1">
              <a:spcBef>
                <a:spcPts val="300"/>
              </a:spcBef>
            </a:pPr>
            <a:r>
              <a:rPr lang="en-US" sz="1200" b="1"/>
              <a:t>The United States </a:t>
            </a:r>
            <a:r>
              <a:rPr lang="en-US" sz="1200"/>
              <a:t>proposed the </a:t>
            </a:r>
            <a:r>
              <a:rPr lang="en-US" sz="1200" b="1"/>
              <a:t>Bipartisan Permitting Reform Implementation </a:t>
            </a:r>
            <a:r>
              <a:rPr lang="en-US" sz="1200"/>
              <a:t>rule in the summer of 2023 to speed up environmental assessments.</a:t>
            </a:r>
          </a:p>
          <a:p>
            <a:pPr lvl="1">
              <a:spcBef>
                <a:spcPts val="300"/>
              </a:spcBef>
            </a:pPr>
            <a:r>
              <a:rPr lang="en-US" sz="1200" b="1"/>
              <a:t>The EU </a:t>
            </a:r>
            <a:r>
              <a:rPr lang="en-US" sz="1200"/>
              <a:t>updated its </a:t>
            </a:r>
            <a:r>
              <a:rPr lang="en-US" sz="1200" b="1"/>
              <a:t>Renewable Energy Directive </a:t>
            </a:r>
            <a:r>
              <a:rPr lang="en-US" sz="1200"/>
              <a:t>to make permitting easier and appealing harder.</a:t>
            </a:r>
          </a:p>
        </p:txBody>
      </p:sp>
    </p:spTree>
    <p:custDataLst>
      <p:tags r:id="rId1"/>
    </p:custDataLst>
    <p:extLst>
      <p:ext uri="{BB962C8B-B14F-4D97-AF65-F5344CB8AC3E}">
        <p14:creationId xmlns:p14="http://schemas.microsoft.com/office/powerpoint/2010/main" val="19536798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14286631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9" imgW="360" imgH="360" progId="TCLayout.ActiveDocument.1">
                  <p:embed/>
                </p:oleObj>
              </mc:Choice>
              <mc:Fallback>
                <p:oleObj name="think-cell Slide" r:id="rId89" imgW="360" imgH="360" progId="TCLayout.ActiveDocument.1">
                  <p:embed/>
                  <p:pic>
                    <p:nvPicPr>
                      <p:cNvPr id="7" name="think-cell data - do not delete" hidden="1"/>
                      <p:cNvPicPr/>
                      <p:nvPr/>
                    </p:nvPicPr>
                    <p:blipFill>
                      <a:blip r:embed="rId90"/>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dirty="0"/>
              <a:t>Interconnection delay is one of the main obstacles preventing new solar capacity coming online</a:t>
            </a:r>
          </a:p>
        </p:txBody>
      </p:sp>
      <p:cxnSp>
        <p:nvCxnSpPr>
          <p:cNvPr id="30" name="Straight Connector 29"/>
          <p:cNvCxnSpPr/>
          <p:nvPr>
            <p:custDataLst>
              <p:tags r:id="rId3"/>
            </p:custDataLst>
          </p:nvPr>
        </p:nvCxnSpPr>
        <p:spPr bwMode="gray">
          <a:xfrm>
            <a:off x="669925" y="5254625"/>
            <a:ext cx="82645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9" name="Straight Connector 28"/>
          <p:cNvCxnSpPr/>
          <p:nvPr>
            <p:custDataLst>
              <p:tags r:id="rId4"/>
            </p:custDataLst>
          </p:nvPr>
        </p:nvCxnSpPr>
        <p:spPr bwMode="gray">
          <a:xfrm>
            <a:off x="669925" y="5499100"/>
            <a:ext cx="82645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64" name="Straight Connector 63"/>
          <p:cNvCxnSpPr/>
          <p:nvPr>
            <p:custDataLst>
              <p:tags r:id="rId5"/>
            </p:custDataLst>
          </p:nvPr>
        </p:nvCxnSpPr>
        <p:spPr bwMode="gray">
          <a:xfrm>
            <a:off x="669925" y="3787775"/>
            <a:ext cx="82645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95" name="Straight Connector 94"/>
          <p:cNvCxnSpPr/>
          <p:nvPr>
            <p:custDataLst>
              <p:tags r:id="rId6"/>
            </p:custDataLst>
          </p:nvPr>
        </p:nvCxnSpPr>
        <p:spPr bwMode="gray">
          <a:xfrm>
            <a:off x="669925" y="2076450"/>
            <a:ext cx="82645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8" name="Straight Connector 87"/>
          <p:cNvCxnSpPr/>
          <p:nvPr>
            <p:custDataLst>
              <p:tags r:id="rId7"/>
            </p:custDataLst>
          </p:nvPr>
        </p:nvCxnSpPr>
        <p:spPr bwMode="gray">
          <a:xfrm>
            <a:off x="669925" y="2320925"/>
            <a:ext cx="82645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9" name="Straight Connector 78"/>
          <p:cNvCxnSpPr/>
          <p:nvPr>
            <p:custDataLst>
              <p:tags r:id="rId8"/>
            </p:custDataLst>
          </p:nvPr>
        </p:nvCxnSpPr>
        <p:spPr bwMode="gray">
          <a:xfrm>
            <a:off x="669925" y="2565400"/>
            <a:ext cx="82645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69" name="Straight Connector 68"/>
          <p:cNvCxnSpPr/>
          <p:nvPr>
            <p:custDataLst>
              <p:tags r:id="rId9"/>
            </p:custDataLst>
          </p:nvPr>
        </p:nvCxnSpPr>
        <p:spPr bwMode="gray">
          <a:xfrm>
            <a:off x="669925" y="2809875"/>
            <a:ext cx="82645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67" name="Straight Connector 66"/>
          <p:cNvCxnSpPr/>
          <p:nvPr>
            <p:custDataLst>
              <p:tags r:id="rId10"/>
            </p:custDataLst>
          </p:nvPr>
        </p:nvCxnSpPr>
        <p:spPr bwMode="gray">
          <a:xfrm>
            <a:off x="669925" y="3054350"/>
            <a:ext cx="82645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66" name="Straight Connector 65"/>
          <p:cNvCxnSpPr/>
          <p:nvPr>
            <p:custDataLst>
              <p:tags r:id="rId11"/>
            </p:custDataLst>
          </p:nvPr>
        </p:nvCxnSpPr>
        <p:spPr bwMode="gray">
          <a:xfrm>
            <a:off x="669925" y="3298825"/>
            <a:ext cx="82645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65" name="Straight Connector 64"/>
          <p:cNvCxnSpPr/>
          <p:nvPr>
            <p:custDataLst>
              <p:tags r:id="rId12"/>
            </p:custDataLst>
          </p:nvPr>
        </p:nvCxnSpPr>
        <p:spPr bwMode="gray">
          <a:xfrm>
            <a:off x="669925" y="3543300"/>
            <a:ext cx="82645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63" name="Straight Connector 62"/>
          <p:cNvCxnSpPr/>
          <p:nvPr>
            <p:custDataLst>
              <p:tags r:id="rId13"/>
            </p:custDataLst>
          </p:nvPr>
        </p:nvCxnSpPr>
        <p:spPr bwMode="gray">
          <a:xfrm>
            <a:off x="669925" y="4032250"/>
            <a:ext cx="82645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62" name="Straight Connector 61"/>
          <p:cNvCxnSpPr/>
          <p:nvPr>
            <p:custDataLst>
              <p:tags r:id="rId14"/>
            </p:custDataLst>
          </p:nvPr>
        </p:nvCxnSpPr>
        <p:spPr bwMode="gray">
          <a:xfrm>
            <a:off x="669925" y="4276725"/>
            <a:ext cx="82645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61" name="Straight Connector 60"/>
          <p:cNvCxnSpPr/>
          <p:nvPr>
            <p:custDataLst>
              <p:tags r:id="rId15"/>
            </p:custDataLst>
          </p:nvPr>
        </p:nvCxnSpPr>
        <p:spPr bwMode="gray">
          <a:xfrm>
            <a:off x="669925" y="4521200"/>
            <a:ext cx="82645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4" name="Straight Connector 33"/>
          <p:cNvCxnSpPr/>
          <p:nvPr>
            <p:custDataLst>
              <p:tags r:id="rId16"/>
            </p:custDataLst>
          </p:nvPr>
        </p:nvCxnSpPr>
        <p:spPr bwMode="gray">
          <a:xfrm>
            <a:off x="669925" y="4765675"/>
            <a:ext cx="82645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2" name="Straight Connector 31"/>
          <p:cNvCxnSpPr/>
          <p:nvPr>
            <p:custDataLst>
              <p:tags r:id="rId17"/>
            </p:custDataLst>
          </p:nvPr>
        </p:nvCxnSpPr>
        <p:spPr bwMode="gray">
          <a:xfrm>
            <a:off x="669925" y="5010150"/>
            <a:ext cx="82645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129" name="Chart 128"/>
          <p:cNvGraphicFramePr/>
          <p:nvPr>
            <p:custDataLst>
              <p:tags r:id="rId18"/>
            </p:custDataLst>
            <p:extLst>
              <p:ext uri="{D42A27DB-BD31-4B8C-83A1-F6EECF244321}">
                <p14:modId xmlns:p14="http://schemas.microsoft.com/office/powerpoint/2010/main" val="123510747"/>
              </p:ext>
            </p:extLst>
          </p:nvPr>
        </p:nvGraphicFramePr>
        <p:xfrm>
          <a:off x="587375" y="1993900"/>
          <a:ext cx="8429625" cy="3832225"/>
        </p:xfrm>
        <a:graphic>
          <a:graphicData uri="http://schemas.openxmlformats.org/drawingml/2006/chart">
            <c:chart xmlns:c="http://schemas.openxmlformats.org/drawingml/2006/chart" xmlns:r="http://schemas.openxmlformats.org/officeDocument/2006/relationships" r:id="rId91"/>
          </a:graphicData>
        </a:graphic>
      </p:graphicFrame>
      <p:sp>
        <p:nvSpPr>
          <p:cNvPr id="70" name="Text Placeholder 10">
            <a:extLst>
              <a:ext uri="{FF2B5EF4-FFF2-40B4-BE49-F238E27FC236}">
                <a16:creationId xmlns:a16="http://schemas.microsoft.com/office/drawing/2014/main" id="{115DFB91-512B-3844-A114-92FBEDCA92F2}"/>
              </a:ext>
            </a:extLst>
          </p:cNvPr>
          <p:cNvSpPr>
            <a:spLocks noGrp="1"/>
          </p:cNvSpPr>
          <p:nvPr>
            <p:custDataLst>
              <p:tags r:id="rId19"/>
            </p:custDataLst>
          </p:nvPr>
        </p:nvSpPr>
        <p:spPr bwMode="gray">
          <a:xfrm>
            <a:off x="514350" y="5667375"/>
            <a:ext cx="698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02EECCD9-A7E2-42F6-A431-4D21AE58573B}" type="datetime'''''''''''''''''''''''''''''''''''''''''''''''0'''''''''''''">
              <a:rPr lang="en-US" altLang="en-US" sz="1000" smtClean="0"/>
              <a:pPr marL="0" lvl="0" indent="0" algn="r">
                <a:spcBef>
                  <a:spcPct val="0"/>
                </a:spcBef>
                <a:spcAft>
                  <a:spcPct val="0"/>
                </a:spcAft>
                <a:buNone/>
              </a:pPr>
              <a:t>0</a:t>
            </a:fld>
            <a:endParaRPr lang="en-US" sz="1000"/>
          </a:p>
        </p:txBody>
      </p:sp>
      <p:sp>
        <p:nvSpPr>
          <p:cNvPr id="71" name="Text Placeholder 10">
            <a:extLst>
              <a:ext uri="{FF2B5EF4-FFF2-40B4-BE49-F238E27FC236}">
                <a16:creationId xmlns:a16="http://schemas.microsoft.com/office/drawing/2014/main" id="{115DFB91-512B-3844-A114-92FBEDCA92F2}"/>
              </a:ext>
            </a:extLst>
          </p:cNvPr>
          <p:cNvSpPr>
            <a:spLocks noGrp="1"/>
          </p:cNvSpPr>
          <p:nvPr>
            <p:custDataLst>
              <p:tags r:id="rId20"/>
            </p:custDataLst>
          </p:nvPr>
        </p:nvSpPr>
        <p:spPr bwMode="gray">
          <a:xfrm>
            <a:off x="374650" y="5422900"/>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9446B18A-41ED-4D30-AFB8-F08A29016B1A}" type="datetime'''''''''1''''00'''''''''''''''''''''''''''''''''''''''''''''">
              <a:rPr lang="en-US" altLang="en-US" sz="1000" smtClean="0"/>
              <a:pPr marL="0" lvl="0" indent="0" algn="r">
                <a:spcBef>
                  <a:spcPct val="0"/>
                </a:spcBef>
                <a:spcAft>
                  <a:spcPct val="0"/>
                </a:spcAft>
                <a:buNone/>
              </a:pPr>
              <a:t>100</a:t>
            </a:fld>
            <a:endParaRPr lang="en-US" sz="1000"/>
          </a:p>
        </p:txBody>
      </p:sp>
      <p:sp>
        <p:nvSpPr>
          <p:cNvPr id="72" name="Text Placeholder 10">
            <a:extLst>
              <a:ext uri="{FF2B5EF4-FFF2-40B4-BE49-F238E27FC236}">
                <a16:creationId xmlns:a16="http://schemas.microsoft.com/office/drawing/2014/main" id="{115DFB91-512B-3844-A114-92FBEDCA92F2}"/>
              </a:ext>
            </a:extLst>
          </p:cNvPr>
          <p:cNvSpPr>
            <a:spLocks noGrp="1"/>
          </p:cNvSpPr>
          <p:nvPr>
            <p:custDataLst>
              <p:tags r:id="rId21"/>
            </p:custDataLst>
          </p:nvPr>
        </p:nvSpPr>
        <p:spPr bwMode="gray">
          <a:xfrm>
            <a:off x="374650" y="5178425"/>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FE31861A-A802-403B-8A34-5C7AD70E01E3}" type="datetime'2''''''''''''''0''''''0'''''''''''''''''''">
              <a:rPr lang="en-US" altLang="en-US" sz="1000" smtClean="0"/>
              <a:pPr marL="0" lvl="0" indent="0" algn="r">
                <a:spcBef>
                  <a:spcPct val="0"/>
                </a:spcBef>
                <a:spcAft>
                  <a:spcPct val="0"/>
                </a:spcAft>
                <a:buNone/>
              </a:pPr>
              <a:t>200</a:t>
            </a:fld>
            <a:endParaRPr lang="en-US" sz="1000"/>
          </a:p>
        </p:txBody>
      </p:sp>
      <p:sp>
        <p:nvSpPr>
          <p:cNvPr id="73" name="Text Placeholder 10">
            <a:extLst>
              <a:ext uri="{FF2B5EF4-FFF2-40B4-BE49-F238E27FC236}">
                <a16:creationId xmlns:a16="http://schemas.microsoft.com/office/drawing/2014/main" id="{115DFB91-512B-3844-A114-92FBEDCA92F2}"/>
              </a:ext>
            </a:extLst>
          </p:cNvPr>
          <p:cNvSpPr>
            <a:spLocks noGrp="1"/>
          </p:cNvSpPr>
          <p:nvPr>
            <p:custDataLst>
              <p:tags r:id="rId22"/>
            </p:custDataLst>
          </p:nvPr>
        </p:nvSpPr>
        <p:spPr bwMode="gray">
          <a:xfrm>
            <a:off x="374650" y="4933950"/>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31451316-E9AF-4A76-AEA5-2291C3DFD354}" type="datetime'''''''''''''3''''0''''''''''''''''''''''''''''''''''''''''0'''">
              <a:rPr lang="en-US" altLang="en-US" sz="1000" smtClean="0"/>
              <a:pPr marL="0" lvl="0" indent="0" algn="r">
                <a:spcBef>
                  <a:spcPct val="0"/>
                </a:spcBef>
                <a:spcAft>
                  <a:spcPct val="0"/>
                </a:spcAft>
                <a:buNone/>
              </a:pPr>
              <a:t>300</a:t>
            </a:fld>
            <a:endParaRPr lang="en-US" sz="1000"/>
          </a:p>
        </p:txBody>
      </p:sp>
      <p:sp>
        <p:nvSpPr>
          <p:cNvPr id="74" name="Text Placeholder 10">
            <a:extLst>
              <a:ext uri="{FF2B5EF4-FFF2-40B4-BE49-F238E27FC236}">
                <a16:creationId xmlns:a16="http://schemas.microsoft.com/office/drawing/2014/main" id="{115DFB91-512B-3844-A114-92FBEDCA92F2}"/>
              </a:ext>
            </a:extLst>
          </p:cNvPr>
          <p:cNvSpPr>
            <a:spLocks noGrp="1"/>
          </p:cNvSpPr>
          <p:nvPr>
            <p:custDataLst>
              <p:tags r:id="rId23"/>
            </p:custDataLst>
          </p:nvPr>
        </p:nvSpPr>
        <p:spPr bwMode="gray">
          <a:xfrm>
            <a:off x="374650" y="4689475"/>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EA87F3B8-75EB-49A4-B45C-0FBDBEB6A264}" type="datetime'''''''''''4''0''''''''''''''''''''''''''''''0'''''">
              <a:rPr lang="en-US" altLang="en-US" sz="1000" smtClean="0"/>
              <a:pPr marL="0" lvl="0" indent="0" algn="r">
                <a:spcBef>
                  <a:spcPct val="0"/>
                </a:spcBef>
                <a:spcAft>
                  <a:spcPct val="0"/>
                </a:spcAft>
                <a:buNone/>
              </a:pPr>
              <a:t>400</a:t>
            </a:fld>
            <a:endParaRPr lang="en-US" sz="1000"/>
          </a:p>
        </p:txBody>
      </p:sp>
      <p:sp>
        <p:nvSpPr>
          <p:cNvPr id="75" name="Text Placeholder 10">
            <a:extLst>
              <a:ext uri="{FF2B5EF4-FFF2-40B4-BE49-F238E27FC236}">
                <a16:creationId xmlns:a16="http://schemas.microsoft.com/office/drawing/2014/main" id="{115DFB91-512B-3844-A114-92FBEDCA92F2}"/>
              </a:ext>
            </a:extLst>
          </p:cNvPr>
          <p:cNvSpPr>
            <a:spLocks noGrp="1"/>
          </p:cNvSpPr>
          <p:nvPr>
            <p:custDataLst>
              <p:tags r:id="rId24"/>
            </p:custDataLst>
          </p:nvPr>
        </p:nvSpPr>
        <p:spPr bwMode="gray">
          <a:xfrm>
            <a:off x="374650" y="4445000"/>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0FF68BEA-47B4-4D59-B271-EE154B5C9D11}" type="datetime'''''''''''5''''''''''0''''''0'''''''''''''''''''''">
              <a:rPr lang="en-US" altLang="en-US" sz="1000" smtClean="0"/>
              <a:pPr marL="0" lvl="0" indent="0" algn="r">
                <a:spcBef>
                  <a:spcPct val="0"/>
                </a:spcBef>
                <a:spcAft>
                  <a:spcPct val="0"/>
                </a:spcAft>
                <a:buNone/>
              </a:pPr>
              <a:t>500</a:t>
            </a:fld>
            <a:endParaRPr lang="en-US" sz="1000"/>
          </a:p>
        </p:txBody>
      </p:sp>
      <p:sp>
        <p:nvSpPr>
          <p:cNvPr id="76" name="Text Placeholder 10">
            <a:extLst>
              <a:ext uri="{FF2B5EF4-FFF2-40B4-BE49-F238E27FC236}">
                <a16:creationId xmlns:a16="http://schemas.microsoft.com/office/drawing/2014/main" id="{115DFB91-512B-3844-A114-92FBEDCA92F2}"/>
              </a:ext>
            </a:extLst>
          </p:cNvPr>
          <p:cNvSpPr>
            <a:spLocks noGrp="1"/>
          </p:cNvSpPr>
          <p:nvPr>
            <p:custDataLst>
              <p:tags r:id="rId25"/>
            </p:custDataLst>
          </p:nvPr>
        </p:nvSpPr>
        <p:spPr bwMode="gray">
          <a:xfrm>
            <a:off x="374650" y="4200525"/>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ED9095DE-3C85-4CB9-AC48-1320DD4BA2F2}" type="datetime'''''''''''''''60''0'''''''''''''''''''''">
              <a:rPr lang="en-US" altLang="en-US" sz="1000" smtClean="0"/>
              <a:pPr marL="0" lvl="0" indent="0" algn="r">
                <a:spcBef>
                  <a:spcPct val="0"/>
                </a:spcBef>
                <a:spcAft>
                  <a:spcPct val="0"/>
                </a:spcAft>
                <a:buNone/>
              </a:pPr>
              <a:t>600</a:t>
            </a:fld>
            <a:endParaRPr lang="en-US" sz="1000"/>
          </a:p>
        </p:txBody>
      </p:sp>
      <p:sp>
        <p:nvSpPr>
          <p:cNvPr id="77" name="Text Placeholder 10">
            <a:extLst>
              <a:ext uri="{FF2B5EF4-FFF2-40B4-BE49-F238E27FC236}">
                <a16:creationId xmlns:a16="http://schemas.microsoft.com/office/drawing/2014/main" id="{115DFB91-512B-3844-A114-92FBEDCA92F2}"/>
              </a:ext>
            </a:extLst>
          </p:cNvPr>
          <p:cNvSpPr>
            <a:spLocks noGrp="1"/>
          </p:cNvSpPr>
          <p:nvPr>
            <p:custDataLst>
              <p:tags r:id="rId26"/>
            </p:custDataLst>
          </p:nvPr>
        </p:nvSpPr>
        <p:spPr bwMode="gray">
          <a:xfrm>
            <a:off x="374650" y="3956050"/>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3CB1A960-5EFC-43B1-AE90-4CB3B3F8DD9E}" type="datetime'''7''''''''''''''0''''''''''''''''''''''''''''0'''">
              <a:rPr lang="en-US" altLang="en-US" sz="1000" smtClean="0"/>
              <a:pPr marL="0" lvl="0" indent="0" algn="r">
                <a:spcBef>
                  <a:spcPct val="0"/>
                </a:spcBef>
                <a:spcAft>
                  <a:spcPct val="0"/>
                </a:spcAft>
                <a:buNone/>
              </a:pPr>
              <a:t>700</a:t>
            </a:fld>
            <a:endParaRPr lang="en-US" sz="1000"/>
          </a:p>
        </p:txBody>
      </p:sp>
      <p:sp>
        <p:nvSpPr>
          <p:cNvPr id="91" name="Text Placeholder 10">
            <a:extLst>
              <a:ext uri="{FF2B5EF4-FFF2-40B4-BE49-F238E27FC236}">
                <a16:creationId xmlns:a16="http://schemas.microsoft.com/office/drawing/2014/main" id="{115DFB91-512B-3844-A114-92FBEDCA92F2}"/>
              </a:ext>
            </a:extLst>
          </p:cNvPr>
          <p:cNvSpPr>
            <a:spLocks noGrp="1"/>
          </p:cNvSpPr>
          <p:nvPr>
            <p:custDataLst>
              <p:tags r:id="rId27"/>
            </p:custDataLst>
          </p:nvPr>
        </p:nvSpPr>
        <p:spPr bwMode="gray">
          <a:xfrm>
            <a:off x="374650" y="34671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BFAD4F10-59C1-4FC8-8E4F-6893DE9C88E9}" type="datetime'''''''9''''''''''''''0''''''''''''0'''''''''''">
              <a:rPr lang="en-US" altLang="en-US" sz="1000" smtClean="0">
                <a:effectLst/>
              </a:rPr>
              <a:pPr marL="0" lvl="0" indent="0" algn="r">
                <a:spcBef>
                  <a:spcPct val="0"/>
                </a:spcBef>
                <a:spcAft>
                  <a:spcPct val="0"/>
                </a:spcAft>
                <a:buNone/>
              </a:pPr>
              <a:t>900</a:t>
            </a:fld>
            <a:endParaRPr lang="en-US" sz="1000"/>
          </a:p>
        </p:txBody>
      </p:sp>
      <p:sp>
        <p:nvSpPr>
          <p:cNvPr id="92" name="Text Placeholder 10">
            <a:extLst>
              <a:ext uri="{FF2B5EF4-FFF2-40B4-BE49-F238E27FC236}">
                <a16:creationId xmlns:a16="http://schemas.microsoft.com/office/drawing/2014/main" id="{115DFB91-512B-3844-A114-92FBEDCA92F2}"/>
              </a:ext>
            </a:extLst>
          </p:cNvPr>
          <p:cNvSpPr>
            <a:spLocks noGrp="1"/>
          </p:cNvSpPr>
          <p:nvPr>
            <p:custDataLst>
              <p:tags r:id="rId28"/>
            </p:custDataLst>
          </p:nvPr>
        </p:nvSpPr>
        <p:spPr bwMode="gray">
          <a:xfrm>
            <a:off x="269875" y="322262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6D61C73C-5759-4248-AE01-301BF508E4A4}" type="datetime'''1'''''''''''''''''''',''''0''''''''''''''''0''''0'">
              <a:rPr lang="en-US" altLang="en-US" sz="1000" smtClean="0">
                <a:effectLst/>
              </a:rPr>
              <a:pPr marL="0" lvl="0" indent="0" algn="r">
                <a:spcBef>
                  <a:spcPct val="0"/>
                </a:spcBef>
                <a:spcAft>
                  <a:spcPct val="0"/>
                </a:spcAft>
                <a:buNone/>
              </a:pPr>
              <a:t>1,000</a:t>
            </a:fld>
            <a:endParaRPr lang="en-US" sz="1000"/>
          </a:p>
        </p:txBody>
      </p:sp>
      <p:sp>
        <p:nvSpPr>
          <p:cNvPr id="33" name="Text Placeholder 10">
            <a:extLst>
              <a:ext uri="{FF2B5EF4-FFF2-40B4-BE49-F238E27FC236}">
                <a16:creationId xmlns:a16="http://schemas.microsoft.com/office/drawing/2014/main" id="{115DFB91-512B-3844-A114-92FBEDCA92F2}"/>
              </a:ext>
            </a:extLst>
          </p:cNvPr>
          <p:cNvSpPr>
            <a:spLocks noGrp="1"/>
          </p:cNvSpPr>
          <p:nvPr>
            <p:custDataLst>
              <p:tags r:id="rId29"/>
            </p:custDataLst>
          </p:nvPr>
        </p:nvSpPr>
        <p:spPr bwMode="gray">
          <a:xfrm>
            <a:off x="269875" y="297815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A05C88A3-8E20-4912-A9B1-3376114EC9A1}" type="datetime'1'''''''',''''''''''''''''1''''''''''''''''00'">
              <a:rPr lang="en-US" altLang="en-US" sz="1000" smtClean="0">
                <a:effectLst/>
              </a:rPr>
              <a:pPr marL="0" lvl="0" indent="0" algn="r">
                <a:spcBef>
                  <a:spcPct val="0"/>
                </a:spcBef>
                <a:spcAft>
                  <a:spcPct val="0"/>
                </a:spcAft>
                <a:buNone/>
              </a:pPr>
              <a:t>1,100</a:t>
            </a:fld>
            <a:endParaRPr lang="en-US" sz="1000" dirty="0"/>
          </a:p>
        </p:txBody>
      </p:sp>
      <p:sp>
        <p:nvSpPr>
          <p:cNvPr id="80" name="Text Placeholder 10">
            <a:extLst>
              <a:ext uri="{FF2B5EF4-FFF2-40B4-BE49-F238E27FC236}">
                <a16:creationId xmlns:a16="http://schemas.microsoft.com/office/drawing/2014/main" id="{115DFB91-512B-3844-A114-92FBEDCA92F2}"/>
              </a:ext>
            </a:extLst>
          </p:cNvPr>
          <p:cNvSpPr>
            <a:spLocks noGrp="1"/>
          </p:cNvSpPr>
          <p:nvPr>
            <p:custDataLst>
              <p:tags r:id="rId30"/>
            </p:custDataLst>
          </p:nvPr>
        </p:nvSpPr>
        <p:spPr bwMode="gray">
          <a:xfrm>
            <a:off x="269875" y="273367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31870900-6770-415C-80C1-DEB73AC46623}" type="datetime'1,20''''''''''''''''0'''''''''''''''''''''''">
              <a:rPr lang="en-US" altLang="en-US" sz="1000" smtClean="0">
                <a:effectLst/>
              </a:rPr>
              <a:pPr marL="0" lvl="0" indent="0" algn="r">
                <a:spcBef>
                  <a:spcPct val="0"/>
                </a:spcBef>
                <a:spcAft>
                  <a:spcPct val="0"/>
                </a:spcAft>
                <a:buNone/>
              </a:pPr>
              <a:t>1,200</a:t>
            </a:fld>
            <a:endParaRPr lang="en-US" sz="1000" dirty="0"/>
          </a:p>
        </p:txBody>
      </p:sp>
      <p:sp>
        <p:nvSpPr>
          <p:cNvPr id="82" name="Text Placeholder 10">
            <a:extLst>
              <a:ext uri="{FF2B5EF4-FFF2-40B4-BE49-F238E27FC236}">
                <a16:creationId xmlns:a16="http://schemas.microsoft.com/office/drawing/2014/main" id="{115DFB91-512B-3844-A114-92FBEDCA92F2}"/>
              </a:ext>
            </a:extLst>
          </p:cNvPr>
          <p:cNvSpPr>
            <a:spLocks noGrp="1"/>
          </p:cNvSpPr>
          <p:nvPr>
            <p:custDataLst>
              <p:tags r:id="rId31"/>
            </p:custDataLst>
          </p:nvPr>
        </p:nvSpPr>
        <p:spPr bwMode="gray">
          <a:xfrm>
            <a:off x="269875" y="248920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F02B1F54-F6D5-4CB8-820B-8E1CE0C9DBBD}" type="datetime'''''''''''''''''1'''''''',''''''''''''''''''''3''''''0''0'">
              <a:rPr lang="en-US" altLang="en-US" sz="1000" smtClean="0">
                <a:effectLst/>
              </a:rPr>
              <a:pPr marL="0" lvl="0" indent="0" algn="r">
                <a:spcBef>
                  <a:spcPct val="0"/>
                </a:spcBef>
                <a:spcAft>
                  <a:spcPct val="0"/>
                </a:spcAft>
                <a:buNone/>
              </a:pPr>
              <a:t>1,300</a:t>
            </a:fld>
            <a:endParaRPr lang="en-US" sz="1000" dirty="0"/>
          </a:p>
        </p:txBody>
      </p:sp>
      <p:sp>
        <p:nvSpPr>
          <p:cNvPr id="83" name="Text Placeholder 10">
            <a:extLst>
              <a:ext uri="{FF2B5EF4-FFF2-40B4-BE49-F238E27FC236}">
                <a16:creationId xmlns:a16="http://schemas.microsoft.com/office/drawing/2014/main" id="{115DFB91-512B-3844-A114-92FBEDCA92F2}"/>
              </a:ext>
            </a:extLst>
          </p:cNvPr>
          <p:cNvSpPr>
            <a:spLocks noGrp="1"/>
          </p:cNvSpPr>
          <p:nvPr>
            <p:custDataLst>
              <p:tags r:id="rId32"/>
            </p:custDataLst>
          </p:nvPr>
        </p:nvSpPr>
        <p:spPr bwMode="gray">
          <a:xfrm>
            <a:off x="269875" y="224472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1D73C2CA-FAAF-47D8-A409-BFC849427C92}" type="datetime'''''''''''''''''''''''''1'''',40''''''''''''''''''0'''''''">
              <a:rPr lang="en-US" altLang="en-US" sz="1000" smtClean="0">
                <a:effectLst/>
              </a:rPr>
              <a:pPr marL="0" lvl="0" indent="0" algn="r">
                <a:spcBef>
                  <a:spcPct val="0"/>
                </a:spcBef>
                <a:spcAft>
                  <a:spcPct val="0"/>
                </a:spcAft>
                <a:buNone/>
              </a:pPr>
              <a:t>1,400</a:t>
            </a:fld>
            <a:endParaRPr lang="en-US" sz="1000" dirty="0"/>
          </a:p>
        </p:txBody>
      </p:sp>
      <p:sp>
        <p:nvSpPr>
          <p:cNvPr id="84" name="Text Placeholder 10">
            <a:extLst>
              <a:ext uri="{FF2B5EF4-FFF2-40B4-BE49-F238E27FC236}">
                <a16:creationId xmlns:a16="http://schemas.microsoft.com/office/drawing/2014/main" id="{115DFB91-512B-3844-A114-92FBEDCA92F2}"/>
              </a:ext>
            </a:extLst>
          </p:cNvPr>
          <p:cNvSpPr>
            <a:spLocks noGrp="1"/>
          </p:cNvSpPr>
          <p:nvPr>
            <p:custDataLst>
              <p:tags r:id="rId33"/>
            </p:custDataLst>
          </p:nvPr>
        </p:nvSpPr>
        <p:spPr bwMode="gray">
          <a:xfrm>
            <a:off x="269875" y="200025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612BC589-E2E8-45DF-9B7A-F3681BD1A667}" type="datetime'''''1,''''''''''''''''''500'''''''''''''''''''">
              <a:rPr lang="en-US" altLang="en-US" sz="1000" smtClean="0">
                <a:effectLst/>
              </a:rPr>
              <a:pPr marL="0" lvl="0" indent="0" algn="r">
                <a:spcBef>
                  <a:spcPct val="0"/>
                </a:spcBef>
                <a:spcAft>
                  <a:spcPct val="0"/>
                </a:spcAft>
                <a:buNone/>
              </a:pPr>
              <a:t>1,500</a:t>
            </a:fld>
            <a:endParaRPr lang="en-US" sz="1000" dirty="0"/>
          </a:p>
        </p:txBody>
      </p:sp>
      <p:sp>
        <p:nvSpPr>
          <p:cNvPr id="78" name="Text Placeholder 10">
            <a:extLst>
              <a:ext uri="{FF2B5EF4-FFF2-40B4-BE49-F238E27FC236}">
                <a16:creationId xmlns:a16="http://schemas.microsoft.com/office/drawing/2014/main" id="{115DFB91-512B-3844-A114-92FBEDCA92F2}"/>
              </a:ext>
            </a:extLst>
          </p:cNvPr>
          <p:cNvSpPr>
            <a:spLocks noGrp="1"/>
          </p:cNvSpPr>
          <p:nvPr>
            <p:custDataLst>
              <p:tags r:id="rId34"/>
            </p:custDataLst>
          </p:nvPr>
        </p:nvSpPr>
        <p:spPr bwMode="gray">
          <a:xfrm>
            <a:off x="374650" y="3711575"/>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E2A8D3D6-F1DD-4391-B66D-6678867257FC}" type="datetime'''''''''''''''8''''''''''''''''''''''''''''''''''''00'''">
              <a:rPr lang="en-US" altLang="en-US" sz="1000" smtClean="0"/>
              <a:pPr marL="0" lvl="0" indent="0" algn="r">
                <a:spcBef>
                  <a:spcPct val="0"/>
                </a:spcBef>
                <a:spcAft>
                  <a:spcPct val="0"/>
                </a:spcAft>
                <a:buNone/>
              </a:pPr>
              <a:t>800</a:t>
            </a:fld>
            <a:endParaRPr lang="en-US" sz="1000"/>
          </a:p>
        </p:txBody>
      </p:sp>
      <p:sp>
        <p:nvSpPr>
          <p:cNvPr id="8" name="Text Placeholder 10">
            <a:extLst>
              <a:ext uri="{FF2B5EF4-FFF2-40B4-BE49-F238E27FC236}">
                <a16:creationId xmlns:a16="http://schemas.microsoft.com/office/drawing/2014/main" id="{115DFB91-512B-3844-A114-92FBEDCA92F2}"/>
              </a:ext>
            </a:extLst>
          </p:cNvPr>
          <p:cNvSpPr>
            <a:spLocks noGrp="1"/>
          </p:cNvSpPr>
          <p:nvPr>
            <p:custDataLst>
              <p:tags r:id="rId35"/>
            </p:custDataLst>
          </p:nvPr>
        </p:nvSpPr>
        <p:spPr bwMode="auto">
          <a:xfrm>
            <a:off x="777875" y="5776913"/>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E9DB2D9-E0CD-4003-9DC4-1187BA3DA7AB}" type="datetime'2''''''''''''''0''''''''''''''''''''''''''''07'''''">
              <a:rPr lang="en-US" altLang="en-US" sz="800" smtClean="0"/>
              <a:pPr marL="0" lvl="0" indent="0" algn="ctr">
                <a:spcBef>
                  <a:spcPct val="0"/>
                </a:spcBef>
                <a:spcAft>
                  <a:spcPct val="0"/>
                </a:spcAft>
                <a:buNone/>
              </a:pPr>
              <a:t>2007</a:t>
            </a:fld>
            <a:endParaRPr lang="en-US" sz="800" dirty="0"/>
          </a:p>
        </p:txBody>
      </p:sp>
      <p:sp>
        <p:nvSpPr>
          <p:cNvPr id="10" name="Text Placeholder 10">
            <a:extLst>
              <a:ext uri="{FF2B5EF4-FFF2-40B4-BE49-F238E27FC236}">
                <a16:creationId xmlns:a16="http://schemas.microsoft.com/office/drawing/2014/main" id="{115DFB91-512B-3844-A114-92FBEDCA92F2}"/>
              </a:ext>
            </a:extLst>
          </p:cNvPr>
          <p:cNvSpPr>
            <a:spLocks noGrp="1"/>
          </p:cNvSpPr>
          <p:nvPr>
            <p:custDataLst>
              <p:tags r:id="rId36"/>
            </p:custDataLst>
          </p:nvPr>
        </p:nvSpPr>
        <p:spPr bwMode="auto">
          <a:xfrm>
            <a:off x="1236663" y="5776913"/>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A4B9C19-4E6E-4E76-A3D2-66E6AC20534C}" type="datetime'''''''''''''''''2''''''0''''''''''''''''''''''''''0''8'''">
              <a:rPr lang="en-US" altLang="en-US" sz="800" smtClean="0"/>
              <a:pPr marL="0" lvl="0" indent="0" algn="ctr">
                <a:spcBef>
                  <a:spcPct val="0"/>
                </a:spcBef>
                <a:spcAft>
                  <a:spcPct val="0"/>
                </a:spcAft>
                <a:buNone/>
              </a:pPr>
              <a:t>2008</a:t>
            </a:fld>
            <a:endParaRPr lang="en-US" sz="800"/>
          </a:p>
        </p:txBody>
      </p:sp>
      <p:sp>
        <p:nvSpPr>
          <p:cNvPr id="11" name="Text Placeholder 10">
            <a:extLst>
              <a:ext uri="{FF2B5EF4-FFF2-40B4-BE49-F238E27FC236}">
                <a16:creationId xmlns:a16="http://schemas.microsoft.com/office/drawing/2014/main" id="{115DFB91-512B-3844-A114-92FBEDCA92F2}"/>
              </a:ext>
            </a:extLst>
          </p:cNvPr>
          <p:cNvSpPr>
            <a:spLocks noGrp="1"/>
          </p:cNvSpPr>
          <p:nvPr>
            <p:custDataLst>
              <p:tags r:id="rId37"/>
            </p:custDataLst>
          </p:nvPr>
        </p:nvSpPr>
        <p:spPr bwMode="auto">
          <a:xfrm>
            <a:off x="1697038" y="5776913"/>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50E97A9-3D1B-48B3-83C3-989637683137}" type="datetime'2''''0''''''''''''''''''''''''''''''0''''''''''''9'''''">
              <a:rPr lang="en-US" altLang="en-US" sz="800" smtClean="0"/>
              <a:pPr marL="0" lvl="0" indent="0" algn="ctr">
                <a:spcBef>
                  <a:spcPct val="0"/>
                </a:spcBef>
                <a:spcAft>
                  <a:spcPct val="0"/>
                </a:spcAft>
                <a:buNone/>
              </a:pPr>
              <a:t>2009</a:t>
            </a:fld>
            <a:endParaRPr lang="en-US" sz="800"/>
          </a:p>
        </p:txBody>
      </p:sp>
      <p:sp>
        <p:nvSpPr>
          <p:cNvPr id="16" name="Text Placeholder 10">
            <a:extLst>
              <a:ext uri="{FF2B5EF4-FFF2-40B4-BE49-F238E27FC236}">
                <a16:creationId xmlns:a16="http://schemas.microsoft.com/office/drawing/2014/main" id="{115DFB91-512B-3844-A114-92FBEDCA92F2}"/>
              </a:ext>
            </a:extLst>
          </p:cNvPr>
          <p:cNvSpPr>
            <a:spLocks noGrp="1"/>
          </p:cNvSpPr>
          <p:nvPr>
            <p:custDataLst>
              <p:tags r:id="rId38"/>
            </p:custDataLst>
          </p:nvPr>
        </p:nvSpPr>
        <p:spPr bwMode="gray">
          <a:xfrm>
            <a:off x="1235075" y="5075238"/>
            <a:ext cx="24447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7478103-277B-4046-9152-1B7D2B028DE1}" type="datetime'''''2''''''''''''''''''0''''''''''''''''''1'''''''''''''''''">
              <a:rPr lang="en-US" altLang="en-US" sz="1000" smtClean="0"/>
              <a:pPr marL="0" lvl="0" indent="0" algn="ctr">
                <a:spcBef>
                  <a:spcPct val="0"/>
                </a:spcBef>
                <a:spcAft>
                  <a:spcPct val="0"/>
                </a:spcAft>
                <a:buNone/>
              </a:pPr>
              <a:t>201</a:t>
            </a:fld>
            <a:endParaRPr lang="en-US" sz="1000"/>
          </a:p>
        </p:txBody>
      </p:sp>
      <p:sp>
        <p:nvSpPr>
          <p:cNvPr id="17" name="Text Placeholder 10">
            <a:extLst>
              <a:ext uri="{FF2B5EF4-FFF2-40B4-BE49-F238E27FC236}">
                <a16:creationId xmlns:a16="http://schemas.microsoft.com/office/drawing/2014/main" id="{115DFB91-512B-3844-A114-92FBEDCA92F2}"/>
              </a:ext>
            </a:extLst>
          </p:cNvPr>
          <p:cNvSpPr>
            <a:spLocks noGrp="1"/>
          </p:cNvSpPr>
          <p:nvPr>
            <p:custDataLst>
              <p:tags r:id="rId39"/>
            </p:custDataLst>
          </p:nvPr>
        </p:nvSpPr>
        <p:spPr bwMode="gray">
          <a:xfrm>
            <a:off x="1695450" y="5295900"/>
            <a:ext cx="24447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73BF712-D57E-4522-9BAA-844B5B254893}" type="datetime'''''''''''''''1''''''''1''''''''0'''''''''''''''''''''">
              <a:rPr lang="en-US" altLang="en-US" sz="1000" smtClean="0">
                <a:effectLst/>
              </a:rPr>
              <a:pPr marL="0" lvl="0" indent="0" algn="ctr">
                <a:spcBef>
                  <a:spcPct val="0"/>
                </a:spcBef>
                <a:spcAft>
                  <a:spcPct val="0"/>
                </a:spcAft>
                <a:buNone/>
              </a:pPr>
              <a:t>110</a:t>
            </a:fld>
            <a:endParaRPr lang="en-US" sz="1000"/>
          </a:p>
        </p:txBody>
      </p:sp>
      <p:sp>
        <p:nvSpPr>
          <p:cNvPr id="48" name="Text Placeholder 10">
            <a:extLst>
              <a:ext uri="{FF2B5EF4-FFF2-40B4-BE49-F238E27FC236}">
                <a16:creationId xmlns:a16="http://schemas.microsoft.com/office/drawing/2014/main" id="{115DFB91-512B-3844-A114-92FBEDCA92F2}"/>
              </a:ext>
            </a:extLst>
          </p:cNvPr>
          <p:cNvSpPr>
            <a:spLocks noGrp="1"/>
          </p:cNvSpPr>
          <p:nvPr>
            <p:custDataLst>
              <p:tags r:id="rId40"/>
            </p:custDataLst>
          </p:nvPr>
        </p:nvSpPr>
        <p:spPr bwMode="gray">
          <a:xfrm>
            <a:off x="2154238" y="5284788"/>
            <a:ext cx="24447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6DF50CE-F10D-4D38-AA8A-CF31BEF17C1D}" type="datetime'''''''''1''1''''''''''''''''''''''''''''''''5'''''''''''">
              <a:rPr lang="en-US" altLang="en-US" sz="1000" smtClean="0">
                <a:effectLst/>
              </a:rPr>
              <a:pPr marL="0" lvl="0" indent="0" algn="ctr">
                <a:spcBef>
                  <a:spcPct val="0"/>
                </a:spcBef>
                <a:spcAft>
                  <a:spcPct val="0"/>
                </a:spcAft>
                <a:buNone/>
              </a:pPr>
              <a:t>115</a:t>
            </a:fld>
            <a:endParaRPr lang="en-US" sz="1000"/>
          </a:p>
        </p:txBody>
      </p:sp>
      <p:sp>
        <p:nvSpPr>
          <p:cNvPr id="49" name="Text Placeholder 10">
            <a:extLst>
              <a:ext uri="{FF2B5EF4-FFF2-40B4-BE49-F238E27FC236}">
                <a16:creationId xmlns:a16="http://schemas.microsoft.com/office/drawing/2014/main" id="{115DFB91-512B-3844-A114-92FBEDCA92F2}"/>
              </a:ext>
            </a:extLst>
          </p:cNvPr>
          <p:cNvSpPr>
            <a:spLocks noGrp="1"/>
          </p:cNvSpPr>
          <p:nvPr>
            <p:custDataLst>
              <p:tags r:id="rId41"/>
            </p:custDataLst>
          </p:nvPr>
        </p:nvSpPr>
        <p:spPr bwMode="gray">
          <a:xfrm>
            <a:off x="2613025" y="5257800"/>
            <a:ext cx="24447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F7F837D-1A18-479E-A4AB-330810A4C7E3}" type="datetime'''''''''12''''''6'''''">
              <a:rPr lang="en-US" altLang="en-US" sz="1000" smtClean="0">
                <a:effectLst/>
              </a:rPr>
              <a:pPr marL="0" lvl="0" indent="0" algn="ctr">
                <a:spcBef>
                  <a:spcPct val="0"/>
                </a:spcBef>
                <a:spcAft>
                  <a:spcPct val="0"/>
                </a:spcAft>
                <a:buNone/>
              </a:pPr>
              <a:t>126</a:t>
            </a:fld>
            <a:endParaRPr lang="en-US" sz="1000"/>
          </a:p>
        </p:txBody>
      </p:sp>
      <p:sp>
        <p:nvSpPr>
          <p:cNvPr id="50" name="Text Placeholder 10">
            <a:extLst>
              <a:ext uri="{FF2B5EF4-FFF2-40B4-BE49-F238E27FC236}">
                <a16:creationId xmlns:a16="http://schemas.microsoft.com/office/drawing/2014/main" id="{115DFB91-512B-3844-A114-92FBEDCA92F2}"/>
              </a:ext>
            </a:extLst>
          </p:cNvPr>
          <p:cNvSpPr>
            <a:spLocks noGrp="1"/>
          </p:cNvSpPr>
          <p:nvPr>
            <p:custDataLst>
              <p:tags r:id="rId42"/>
            </p:custDataLst>
          </p:nvPr>
        </p:nvSpPr>
        <p:spPr bwMode="gray">
          <a:xfrm>
            <a:off x="3106738" y="5332413"/>
            <a:ext cx="17462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F7E1303-290F-496B-A7D3-53E244034B46}" type="datetime'''''''9''''''''''5'''''''''''''''">
              <a:rPr lang="en-US" altLang="en-US" sz="1000" smtClean="0"/>
              <a:pPr marL="0" lvl="0" indent="0" algn="ctr">
                <a:spcBef>
                  <a:spcPct val="0"/>
                </a:spcBef>
                <a:spcAft>
                  <a:spcPct val="0"/>
                </a:spcAft>
                <a:buNone/>
              </a:pPr>
              <a:t>95</a:t>
            </a:fld>
            <a:endParaRPr lang="en-US" sz="1000"/>
          </a:p>
        </p:txBody>
      </p:sp>
      <p:sp useBgFill="1">
        <p:nvSpPr>
          <p:cNvPr id="51" name="Text Placeholder 10">
            <a:extLst>
              <a:ext uri="{FF2B5EF4-FFF2-40B4-BE49-F238E27FC236}">
                <a16:creationId xmlns:a16="http://schemas.microsoft.com/office/drawing/2014/main" id="{115DFB91-512B-3844-A114-92FBEDCA92F2}"/>
              </a:ext>
            </a:extLst>
          </p:cNvPr>
          <p:cNvSpPr>
            <a:spLocks noGrp="1"/>
          </p:cNvSpPr>
          <p:nvPr>
            <p:custDataLst>
              <p:tags r:id="rId43"/>
            </p:custDataLst>
          </p:nvPr>
        </p:nvSpPr>
        <p:spPr bwMode="gray">
          <a:xfrm>
            <a:off x="3567113" y="5375275"/>
            <a:ext cx="174625" cy="152400"/>
          </a:xfrm>
          <a:prstGeom prst="rect">
            <a:avLst/>
          </a:prstGeom>
          <a:ln>
            <a:noFill/>
          </a:ln>
          <a:effec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1C2D314-86CB-4BAF-9521-323F84EF1690}" type="datetime'''''''78'''''''''''''''''''''''''''''''">
              <a:rPr lang="en-US" altLang="en-US" sz="1000" smtClean="0">
                <a:effectLst/>
              </a:rPr>
              <a:pPr marL="0" lvl="0" indent="0" algn="ctr">
                <a:spcBef>
                  <a:spcPct val="0"/>
                </a:spcBef>
                <a:spcAft>
                  <a:spcPct val="0"/>
                </a:spcAft>
                <a:buNone/>
              </a:pPr>
              <a:t>78</a:t>
            </a:fld>
            <a:endParaRPr lang="en-US" sz="1000"/>
          </a:p>
        </p:txBody>
      </p:sp>
      <p:sp>
        <p:nvSpPr>
          <p:cNvPr id="52" name="Text Placeholder 10">
            <a:extLst>
              <a:ext uri="{FF2B5EF4-FFF2-40B4-BE49-F238E27FC236}">
                <a16:creationId xmlns:a16="http://schemas.microsoft.com/office/drawing/2014/main" id="{115DFB91-512B-3844-A114-92FBEDCA92F2}"/>
              </a:ext>
            </a:extLst>
          </p:cNvPr>
          <p:cNvSpPr>
            <a:spLocks noGrp="1"/>
          </p:cNvSpPr>
          <p:nvPr>
            <p:custDataLst>
              <p:tags r:id="rId44"/>
            </p:custDataLst>
          </p:nvPr>
        </p:nvSpPr>
        <p:spPr bwMode="gray">
          <a:xfrm>
            <a:off x="3990975" y="5254625"/>
            <a:ext cx="24447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64748AD-16CC-4506-8CD8-0D06024ECF76}" type="datetime'''''''''1''''''''''''''''''''''''''''''2''''''''7'''">
              <a:rPr lang="en-US" altLang="en-US" sz="1000" smtClean="0">
                <a:effectLst/>
              </a:rPr>
              <a:pPr marL="0" lvl="0" indent="0" algn="ctr">
                <a:spcBef>
                  <a:spcPct val="0"/>
                </a:spcBef>
                <a:spcAft>
                  <a:spcPct val="0"/>
                </a:spcAft>
                <a:buNone/>
              </a:pPr>
              <a:t>127</a:t>
            </a:fld>
            <a:endParaRPr lang="en-US" sz="1000"/>
          </a:p>
        </p:txBody>
      </p:sp>
      <p:sp useBgFill="1">
        <p:nvSpPr>
          <p:cNvPr id="53" name="Text Placeholder 10">
            <a:extLst>
              <a:ext uri="{FF2B5EF4-FFF2-40B4-BE49-F238E27FC236}">
                <a16:creationId xmlns:a16="http://schemas.microsoft.com/office/drawing/2014/main" id="{115DFB91-512B-3844-A114-92FBEDCA92F2}"/>
              </a:ext>
            </a:extLst>
          </p:cNvPr>
          <p:cNvSpPr>
            <a:spLocks noGrp="1"/>
          </p:cNvSpPr>
          <p:nvPr>
            <p:custDataLst>
              <p:tags r:id="rId45"/>
            </p:custDataLst>
          </p:nvPr>
        </p:nvSpPr>
        <p:spPr bwMode="gray">
          <a:xfrm>
            <a:off x="4449763" y="5232400"/>
            <a:ext cx="244475" cy="152400"/>
          </a:xfrm>
          <a:prstGeom prst="rect">
            <a:avLst/>
          </a:prstGeom>
          <a:ln>
            <a:noFill/>
          </a:ln>
          <a:effec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6DA87CE-C57D-4DF3-9905-65D84A3B92F2}" type="datetime'''''''''''''''''''1''''''''''''''''''''''36'''''''''''">
              <a:rPr lang="en-US" altLang="en-US" sz="1000" smtClean="0">
                <a:effectLst/>
              </a:rPr>
              <a:pPr marL="0" lvl="0" indent="0" algn="ctr">
                <a:spcBef>
                  <a:spcPct val="0"/>
                </a:spcBef>
                <a:spcAft>
                  <a:spcPct val="0"/>
                </a:spcAft>
                <a:buNone/>
              </a:pPr>
              <a:t>136</a:t>
            </a:fld>
            <a:endParaRPr lang="en-US" sz="1000"/>
          </a:p>
        </p:txBody>
      </p:sp>
      <p:sp>
        <p:nvSpPr>
          <p:cNvPr id="54" name="Text Placeholder 10">
            <a:extLst>
              <a:ext uri="{FF2B5EF4-FFF2-40B4-BE49-F238E27FC236}">
                <a16:creationId xmlns:a16="http://schemas.microsoft.com/office/drawing/2014/main" id="{115DFB91-512B-3844-A114-92FBEDCA92F2}"/>
              </a:ext>
            </a:extLst>
          </p:cNvPr>
          <p:cNvSpPr>
            <a:spLocks noGrp="1"/>
          </p:cNvSpPr>
          <p:nvPr>
            <p:custDataLst>
              <p:tags r:id="rId46"/>
            </p:custDataLst>
          </p:nvPr>
        </p:nvSpPr>
        <p:spPr bwMode="gray">
          <a:xfrm>
            <a:off x="4908550" y="5072063"/>
            <a:ext cx="24447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4DE7954-32CC-4F9F-88A4-84FC0CDF26EF}" type="datetime'''''''''''''''''''''''2''''''''''''''0''''2'">
              <a:rPr lang="en-US" altLang="en-US" sz="1000" smtClean="0"/>
              <a:pPr marL="0" lvl="0" indent="0" algn="ctr">
                <a:spcBef>
                  <a:spcPct val="0"/>
                </a:spcBef>
                <a:spcAft>
                  <a:spcPct val="0"/>
                </a:spcAft>
                <a:buNone/>
              </a:pPr>
              <a:t>202</a:t>
            </a:fld>
            <a:endParaRPr lang="en-US" sz="1000"/>
          </a:p>
        </p:txBody>
      </p:sp>
      <p:sp useBgFill="1">
        <p:nvSpPr>
          <p:cNvPr id="55" name="Text Placeholder 10">
            <a:extLst>
              <a:ext uri="{FF2B5EF4-FFF2-40B4-BE49-F238E27FC236}">
                <a16:creationId xmlns:a16="http://schemas.microsoft.com/office/drawing/2014/main" id="{115DFB91-512B-3844-A114-92FBEDCA92F2}"/>
              </a:ext>
            </a:extLst>
          </p:cNvPr>
          <p:cNvSpPr>
            <a:spLocks noGrp="1"/>
          </p:cNvSpPr>
          <p:nvPr>
            <p:custDataLst>
              <p:tags r:id="rId47"/>
            </p:custDataLst>
          </p:nvPr>
        </p:nvSpPr>
        <p:spPr bwMode="gray">
          <a:xfrm>
            <a:off x="5367338" y="4994275"/>
            <a:ext cx="244475" cy="152400"/>
          </a:xfrm>
          <a:prstGeom prst="rect">
            <a:avLst/>
          </a:prstGeom>
          <a:ln>
            <a:noFill/>
          </a:ln>
          <a:effec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E2845FD-0890-4CA2-9657-42C7CE1EC92C}" type="datetime'''''''''''''''''''''''''''''''23''''4'''''''''''">
              <a:rPr lang="en-US" altLang="en-US" sz="1000" smtClean="0">
                <a:effectLst/>
              </a:rPr>
              <a:pPr marL="0" lvl="0" indent="0" algn="ctr">
                <a:spcBef>
                  <a:spcPct val="0"/>
                </a:spcBef>
                <a:spcAft>
                  <a:spcPct val="0"/>
                </a:spcAft>
                <a:buNone/>
              </a:pPr>
              <a:t>234</a:t>
            </a:fld>
            <a:endParaRPr lang="en-US" sz="1000"/>
          </a:p>
        </p:txBody>
      </p:sp>
      <p:sp useBgFill="1">
        <p:nvSpPr>
          <p:cNvPr id="56" name="Text Placeholder 10">
            <a:extLst>
              <a:ext uri="{FF2B5EF4-FFF2-40B4-BE49-F238E27FC236}">
                <a16:creationId xmlns:a16="http://schemas.microsoft.com/office/drawing/2014/main" id="{115DFB91-512B-3844-A114-92FBEDCA92F2}"/>
              </a:ext>
            </a:extLst>
          </p:cNvPr>
          <p:cNvSpPr>
            <a:spLocks noGrp="1"/>
          </p:cNvSpPr>
          <p:nvPr>
            <p:custDataLst>
              <p:tags r:id="rId48"/>
            </p:custDataLst>
          </p:nvPr>
        </p:nvSpPr>
        <p:spPr bwMode="gray">
          <a:xfrm>
            <a:off x="5827713" y="4889500"/>
            <a:ext cx="244475" cy="152400"/>
          </a:xfrm>
          <a:prstGeom prst="rect">
            <a:avLst/>
          </a:prstGeom>
          <a:ln>
            <a:noFill/>
          </a:ln>
          <a:effec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C624225-7FD3-473F-A849-41745ACC0FF7}" type="datetime'''2''''''7''''''''''''''''''''''''''''''''''''''''''''''7'">
              <a:rPr lang="en-US" altLang="en-US" sz="1000" smtClean="0">
                <a:effectLst/>
              </a:rPr>
              <a:pPr marL="0" lvl="0" indent="0" algn="ctr">
                <a:spcBef>
                  <a:spcPct val="0"/>
                </a:spcBef>
                <a:spcAft>
                  <a:spcPct val="0"/>
                </a:spcAft>
                <a:buNone/>
              </a:pPr>
              <a:t>277</a:t>
            </a:fld>
            <a:endParaRPr lang="en-US" sz="1000"/>
          </a:p>
        </p:txBody>
      </p:sp>
      <p:sp>
        <p:nvSpPr>
          <p:cNvPr id="57" name="Text Placeholder 10">
            <a:extLst>
              <a:ext uri="{FF2B5EF4-FFF2-40B4-BE49-F238E27FC236}">
                <a16:creationId xmlns:a16="http://schemas.microsoft.com/office/drawing/2014/main" id="{115DFB91-512B-3844-A114-92FBEDCA92F2}"/>
              </a:ext>
            </a:extLst>
          </p:cNvPr>
          <p:cNvSpPr>
            <a:spLocks noGrp="1"/>
          </p:cNvSpPr>
          <p:nvPr>
            <p:custDataLst>
              <p:tags r:id="rId49"/>
            </p:custDataLst>
          </p:nvPr>
        </p:nvSpPr>
        <p:spPr bwMode="gray">
          <a:xfrm>
            <a:off x="6286500" y="4843463"/>
            <a:ext cx="24447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D3832D9-15BB-4E21-A47B-3E0C6047DF43}" type="datetime'2''''''''9''''''''''''5'''''''''''''''''''''''">
              <a:rPr lang="en-US" altLang="en-US" sz="1000" smtClean="0"/>
              <a:pPr marL="0" lvl="0" indent="0" algn="ctr">
                <a:spcBef>
                  <a:spcPct val="0"/>
                </a:spcBef>
                <a:spcAft>
                  <a:spcPct val="0"/>
                </a:spcAft>
                <a:buNone/>
              </a:pPr>
              <a:t>295</a:t>
            </a:fld>
            <a:endParaRPr lang="en-US" sz="1000"/>
          </a:p>
        </p:txBody>
      </p:sp>
      <p:sp useBgFill="1">
        <p:nvSpPr>
          <p:cNvPr id="58" name="Text Placeholder 10">
            <a:extLst>
              <a:ext uri="{FF2B5EF4-FFF2-40B4-BE49-F238E27FC236}">
                <a16:creationId xmlns:a16="http://schemas.microsoft.com/office/drawing/2014/main" id="{115DFB91-512B-3844-A114-92FBEDCA92F2}"/>
              </a:ext>
            </a:extLst>
          </p:cNvPr>
          <p:cNvSpPr>
            <a:spLocks noGrp="1"/>
          </p:cNvSpPr>
          <p:nvPr>
            <p:custDataLst>
              <p:tags r:id="rId50"/>
            </p:custDataLst>
          </p:nvPr>
        </p:nvSpPr>
        <p:spPr bwMode="gray">
          <a:xfrm>
            <a:off x="6745288" y="4716463"/>
            <a:ext cx="244475" cy="152400"/>
          </a:xfrm>
          <a:prstGeom prst="rect">
            <a:avLst/>
          </a:prstGeom>
          <a:ln>
            <a:noFill/>
          </a:ln>
          <a:effec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3F910D8-B04D-4C6C-9B61-BB3AA1063766}" type="datetime'''''3''''''''''''''''''4''''8'''''''''''">
              <a:rPr lang="en-US" altLang="en-US" sz="1000" smtClean="0"/>
              <a:pPr marL="0" lvl="0" indent="0" algn="ctr">
                <a:spcBef>
                  <a:spcPct val="0"/>
                </a:spcBef>
                <a:spcAft>
                  <a:spcPct val="0"/>
                </a:spcAft>
                <a:buNone/>
              </a:pPr>
              <a:t>348</a:t>
            </a:fld>
            <a:endParaRPr lang="en-US" sz="1000"/>
          </a:p>
        </p:txBody>
      </p:sp>
      <p:sp>
        <p:nvSpPr>
          <p:cNvPr id="59" name="Text Placeholder 10">
            <a:extLst>
              <a:ext uri="{FF2B5EF4-FFF2-40B4-BE49-F238E27FC236}">
                <a16:creationId xmlns:a16="http://schemas.microsoft.com/office/drawing/2014/main" id="{115DFB91-512B-3844-A114-92FBEDCA92F2}"/>
              </a:ext>
            </a:extLst>
          </p:cNvPr>
          <p:cNvSpPr>
            <a:spLocks noGrp="1"/>
          </p:cNvSpPr>
          <p:nvPr>
            <p:custDataLst>
              <p:tags r:id="rId51"/>
            </p:custDataLst>
          </p:nvPr>
        </p:nvSpPr>
        <p:spPr bwMode="gray">
          <a:xfrm>
            <a:off x="7204075" y="4106863"/>
            <a:ext cx="24447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B2B49A5-B0FA-4998-9E70-5F7F4B555038}" type="datetime'''5''''9''''''''''''''''''''''''''''''''''''''''''''''6'''''''">
              <a:rPr lang="en-US" altLang="en-US" sz="1000" smtClean="0"/>
              <a:pPr marL="0" lvl="0" indent="0" algn="ctr">
                <a:spcBef>
                  <a:spcPct val="0"/>
                </a:spcBef>
                <a:spcAft>
                  <a:spcPct val="0"/>
                </a:spcAft>
                <a:buNone/>
              </a:pPr>
              <a:t>596</a:t>
            </a:fld>
            <a:endParaRPr lang="en-US" sz="1000"/>
          </a:p>
        </p:txBody>
      </p:sp>
      <p:sp>
        <p:nvSpPr>
          <p:cNvPr id="60" name="Text Placeholder 10">
            <a:extLst>
              <a:ext uri="{FF2B5EF4-FFF2-40B4-BE49-F238E27FC236}">
                <a16:creationId xmlns:a16="http://schemas.microsoft.com/office/drawing/2014/main" id="{115DFB91-512B-3844-A114-92FBEDCA92F2}"/>
              </a:ext>
            </a:extLst>
          </p:cNvPr>
          <p:cNvSpPr>
            <a:spLocks noGrp="1"/>
          </p:cNvSpPr>
          <p:nvPr>
            <p:custDataLst>
              <p:tags r:id="rId52"/>
            </p:custDataLst>
          </p:nvPr>
        </p:nvSpPr>
        <p:spPr bwMode="gray">
          <a:xfrm>
            <a:off x="7664450" y="37798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1C57DDF-9037-4883-AAA6-DC6EA6E8E3CC}" type="datetime'''''''''7''''''''''''3''''''''''''''''''''0'''''''''''''''''">
              <a:rPr lang="en-US" altLang="en-US" sz="1000" smtClean="0">
                <a:effectLst/>
              </a:rPr>
              <a:pPr marL="0" lvl="0" indent="0" algn="ctr">
                <a:spcBef>
                  <a:spcPct val="0"/>
                </a:spcBef>
                <a:spcAft>
                  <a:spcPct val="0"/>
                </a:spcAft>
                <a:buNone/>
              </a:pPr>
              <a:t>730</a:t>
            </a:fld>
            <a:endParaRPr lang="en-US" sz="1000"/>
          </a:p>
        </p:txBody>
      </p:sp>
      <p:sp>
        <p:nvSpPr>
          <p:cNvPr id="89" name="Text Placeholder 10">
            <a:extLst>
              <a:ext uri="{FF2B5EF4-FFF2-40B4-BE49-F238E27FC236}">
                <a16:creationId xmlns:a16="http://schemas.microsoft.com/office/drawing/2014/main" id="{C5AD012B-4DB6-95C1-2220-801BC10E6AC6}"/>
              </a:ext>
            </a:extLst>
          </p:cNvPr>
          <p:cNvSpPr>
            <a:spLocks noGrp="1"/>
          </p:cNvSpPr>
          <p:nvPr>
            <p:custDataLst>
              <p:tags r:id="rId53"/>
            </p:custDataLst>
          </p:nvPr>
        </p:nvSpPr>
        <p:spPr bwMode="gray">
          <a:xfrm>
            <a:off x="8123238" y="3344863"/>
            <a:ext cx="24447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469ABA2-27B6-44E0-8A97-CDC2A26E98E2}" type="datetime'''''''''''''9''''''''''''08'''''''">
              <a:rPr lang="en-US" altLang="en-US" sz="1000" smtClean="0">
                <a:effectLst/>
              </a:rPr>
              <a:pPr marL="0" lvl="0" indent="0" algn="ctr">
                <a:spcBef>
                  <a:spcPct val="0"/>
                </a:spcBef>
                <a:spcAft>
                  <a:spcPct val="0"/>
                </a:spcAft>
                <a:buNone/>
              </a:pPr>
              <a:t>908</a:t>
            </a:fld>
            <a:endParaRPr lang="en-US" sz="1000"/>
          </a:p>
        </p:txBody>
      </p:sp>
      <p:sp>
        <p:nvSpPr>
          <p:cNvPr id="12" name="Text Placeholder 10">
            <a:extLst>
              <a:ext uri="{FF2B5EF4-FFF2-40B4-BE49-F238E27FC236}">
                <a16:creationId xmlns:a16="http://schemas.microsoft.com/office/drawing/2014/main" id="{654F9850-F200-4E08-4970-A555741FFF7B}"/>
              </a:ext>
            </a:extLst>
          </p:cNvPr>
          <p:cNvSpPr>
            <a:spLocks noGrp="1"/>
          </p:cNvSpPr>
          <p:nvPr>
            <p:custDataLst>
              <p:tags r:id="rId54"/>
            </p:custDataLst>
          </p:nvPr>
        </p:nvSpPr>
        <p:spPr bwMode="auto">
          <a:xfrm>
            <a:off x="8564563" y="5776913"/>
            <a:ext cx="2794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F096103-D1FF-4D58-A7AF-9D1B395021CA}" type="datetime'''''''2''''''0''''''''''''''''''''''''''''''2''4'''''''''''''">
              <a:rPr lang="en-US" altLang="en-US" sz="800" smtClean="0"/>
              <a:pPr/>
              <a:t>2024</a:t>
            </a:fld>
            <a:r>
              <a:rPr lang="en-US" altLang="en-US" sz="800" baseline="30000" dirty="0"/>
              <a:t>1</a:t>
            </a:r>
            <a:endParaRPr lang="en-US" sz="800" dirty="0"/>
          </a:p>
        </p:txBody>
      </p:sp>
      <p:sp>
        <p:nvSpPr>
          <p:cNvPr id="68" name="Text Placeholder 10">
            <a:extLst>
              <a:ext uri="{FF2B5EF4-FFF2-40B4-BE49-F238E27FC236}">
                <a16:creationId xmlns:a16="http://schemas.microsoft.com/office/drawing/2014/main" id="{48D89431-C164-3CAA-F76A-3E08DA3DCADC}"/>
              </a:ext>
            </a:extLst>
          </p:cNvPr>
          <p:cNvSpPr>
            <a:spLocks noGrp="1"/>
          </p:cNvSpPr>
          <p:nvPr>
            <p:custDataLst>
              <p:tags r:id="rId55"/>
            </p:custDataLst>
          </p:nvPr>
        </p:nvSpPr>
        <p:spPr bwMode="auto">
          <a:xfrm>
            <a:off x="8124825" y="5776913"/>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2A2AD98-685F-4199-B766-A383B3F45B61}" type="datetime'''2''''''''''0''''2''''''''''''''''''''''''3'''''''''''''">
              <a:rPr lang="en-US" altLang="en-US" sz="800" smtClean="0"/>
              <a:pPr marL="0" lvl="0" indent="0" algn="ctr">
                <a:spcBef>
                  <a:spcPct val="0"/>
                </a:spcBef>
                <a:spcAft>
                  <a:spcPct val="0"/>
                </a:spcAft>
                <a:buNone/>
              </a:pPr>
              <a:t>2023</a:t>
            </a:fld>
            <a:endParaRPr lang="en-US" sz="800"/>
          </a:p>
        </p:txBody>
      </p:sp>
      <p:sp>
        <p:nvSpPr>
          <p:cNvPr id="47" name="Text Placeholder 10">
            <a:extLst>
              <a:ext uri="{FF2B5EF4-FFF2-40B4-BE49-F238E27FC236}">
                <a16:creationId xmlns:a16="http://schemas.microsoft.com/office/drawing/2014/main" id="{115DFB91-512B-3844-A114-92FBEDCA92F2}"/>
              </a:ext>
            </a:extLst>
          </p:cNvPr>
          <p:cNvSpPr>
            <a:spLocks noGrp="1"/>
          </p:cNvSpPr>
          <p:nvPr>
            <p:custDataLst>
              <p:tags r:id="rId56"/>
            </p:custDataLst>
          </p:nvPr>
        </p:nvSpPr>
        <p:spPr bwMode="auto">
          <a:xfrm>
            <a:off x="7666038" y="5776913"/>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712463E-6EC6-480B-970B-AF4FACA83298}" type="datetime'''''''''''''''''''''''''2''''''0''''''2''''''''''''2'">
              <a:rPr lang="en-US" altLang="en-US" sz="800" smtClean="0"/>
              <a:pPr marL="0" lvl="0" indent="0" algn="ctr">
                <a:spcBef>
                  <a:spcPct val="0"/>
                </a:spcBef>
                <a:spcAft>
                  <a:spcPct val="0"/>
                </a:spcAft>
                <a:buNone/>
              </a:pPr>
              <a:t>2022</a:t>
            </a:fld>
            <a:endParaRPr lang="en-US" sz="800"/>
          </a:p>
        </p:txBody>
      </p:sp>
      <p:sp>
        <p:nvSpPr>
          <p:cNvPr id="46" name="Text Placeholder 10">
            <a:extLst>
              <a:ext uri="{FF2B5EF4-FFF2-40B4-BE49-F238E27FC236}">
                <a16:creationId xmlns:a16="http://schemas.microsoft.com/office/drawing/2014/main" id="{115DFB91-512B-3844-A114-92FBEDCA92F2}"/>
              </a:ext>
            </a:extLst>
          </p:cNvPr>
          <p:cNvSpPr>
            <a:spLocks noGrp="1"/>
          </p:cNvSpPr>
          <p:nvPr>
            <p:custDataLst>
              <p:tags r:id="rId57"/>
            </p:custDataLst>
          </p:nvPr>
        </p:nvSpPr>
        <p:spPr bwMode="auto">
          <a:xfrm>
            <a:off x="7205663" y="5776913"/>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6185625-934C-4668-8C57-90BA209A7ECC}" type="datetime'''''''''''''''''2''''0''''''2''''''''1'''''''''''''''''''">
              <a:rPr lang="en-US" altLang="en-US" sz="800" smtClean="0"/>
              <a:pPr marL="0" lvl="0" indent="0" algn="ctr">
                <a:spcBef>
                  <a:spcPct val="0"/>
                </a:spcBef>
                <a:spcAft>
                  <a:spcPct val="0"/>
                </a:spcAft>
                <a:buNone/>
              </a:pPr>
              <a:t>2021</a:t>
            </a:fld>
            <a:endParaRPr lang="en-US" sz="800"/>
          </a:p>
        </p:txBody>
      </p:sp>
      <p:sp>
        <p:nvSpPr>
          <p:cNvPr id="45" name="Text Placeholder 10">
            <a:extLst>
              <a:ext uri="{FF2B5EF4-FFF2-40B4-BE49-F238E27FC236}">
                <a16:creationId xmlns:a16="http://schemas.microsoft.com/office/drawing/2014/main" id="{115DFB91-512B-3844-A114-92FBEDCA92F2}"/>
              </a:ext>
            </a:extLst>
          </p:cNvPr>
          <p:cNvSpPr>
            <a:spLocks noGrp="1"/>
          </p:cNvSpPr>
          <p:nvPr>
            <p:custDataLst>
              <p:tags r:id="rId58"/>
            </p:custDataLst>
          </p:nvPr>
        </p:nvSpPr>
        <p:spPr bwMode="auto">
          <a:xfrm>
            <a:off x="6746875" y="5776913"/>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1DA29F3-7526-4C82-A0ED-9395F30E6AD0}" type="datetime'''2''0''''''''''''''''20'''''''''''''''''''''''''''''''">
              <a:rPr lang="en-US" altLang="en-US" sz="800" smtClean="0"/>
              <a:pPr marL="0" lvl="0" indent="0" algn="ctr">
                <a:spcBef>
                  <a:spcPct val="0"/>
                </a:spcBef>
                <a:spcAft>
                  <a:spcPct val="0"/>
                </a:spcAft>
                <a:buNone/>
              </a:pPr>
              <a:t>2020</a:t>
            </a:fld>
            <a:endParaRPr lang="en-US" sz="800"/>
          </a:p>
        </p:txBody>
      </p:sp>
      <p:sp>
        <p:nvSpPr>
          <p:cNvPr id="44" name="Text Placeholder 10">
            <a:extLst>
              <a:ext uri="{FF2B5EF4-FFF2-40B4-BE49-F238E27FC236}">
                <a16:creationId xmlns:a16="http://schemas.microsoft.com/office/drawing/2014/main" id="{115DFB91-512B-3844-A114-92FBEDCA92F2}"/>
              </a:ext>
            </a:extLst>
          </p:cNvPr>
          <p:cNvSpPr>
            <a:spLocks noGrp="1"/>
          </p:cNvSpPr>
          <p:nvPr>
            <p:custDataLst>
              <p:tags r:id="rId59"/>
            </p:custDataLst>
          </p:nvPr>
        </p:nvSpPr>
        <p:spPr bwMode="auto">
          <a:xfrm>
            <a:off x="6288088" y="5776913"/>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81A057D-3A73-4C63-8ADB-07CB10713ADD}" type="datetime'''''2''''''01''''''''9'''''''''''''''''''''''''">
              <a:rPr lang="en-US" altLang="en-US" sz="800" smtClean="0"/>
              <a:pPr marL="0" lvl="0" indent="0" algn="ctr">
                <a:spcBef>
                  <a:spcPct val="0"/>
                </a:spcBef>
                <a:spcAft>
                  <a:spcPct val="0"/>
                </a:spcAft>
                <a:buNone/>
              </a:pPr>
              <a:t>2019</a:t>
            </a:fld>
            <a:endParaRPr lang="en-US" sz="800"/>
          </a:p>
        </p:txBody>
      </p:sp>
      <p:sp>
        <p:nvSpPr>
          <p:cNvPr id="43" name="Text Placeholder 10">
            <a:extLst>
              <a:ext uri="{FF2B5EF4-FFF2-40B4-BE49-F238E27FC236}">
                <a16:creationId xmlns:a16="http://schemas.microsoft.com/office/drawing/2014/main" id="{115DFB91-512B-3844-A114-92FBEDCA92F2}"/>
              </a:ext>
            </a:extLst>
          </p:cNvPr>
          <p:cNvSpPr>
            <a:spLocks noGrp="1"/>
          </p:cNvSpPr>
          <p:nvPr>
            <p:custDataLst>
              <p:tags r:id="rId60"/>
            </p:custDataLst>
          </p:nvPr>
        </p:nvSpPr>
        <p:spPr bwMode="auto">
          <a:xfrm>
            <a:off x="5829300" y="5776913"/>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B30B442-B8DD-42FA-B451-EA0EB03870E1}" type="datetime'''''''''''''''''''''''2''''''''0''''''''1''''''''''''''8'">
              <a:rPr lang="en-US" altLang="en-US" sz="800" smtClean="0"/>
              <a:pPr marL="0" lvl="0" indent="0" algn="ctr">
                <a:spcBef>
                  <a:spcPct val="0"/>
                </a:spcBef>
                <a:spcAft>
                  <a:spcPct val="0"/>
                </a:spcAft>
                <a:buNone/>
              </a:pPr>
              <a:t>2018</a:t>
            </a:fld>
            <a:endParaRPr lang="en-US" sz="800"/>
          </a:p>
        </p:txBody>
      </p:sp>
      <p:sp>
        <p:nvSpPr>
          <p:cNvPr id="42" name="Text Placeholder 10">
            <a:extLst>
              <a:ext uri="{FF2B5EF4-FFF2-40B4-BE49-F238E27FC236}">
                <a16:creationId xmlns:a16="http://schemas.microsoft.com/office/drawing/2014/main" id="{115DFB91-512B-3844-A114-92FBEDCA92F2}"/>
              </a:ext>
            </a:extLst>
          </p:cNvPr>
          <p:cNvSpPr>
            <a:spLocks noGrp="1"/>
          </p:cNvSpPr>
          <p:nvPr>
            <p:custDataLst>
              <p:tags r:id="rId61"/>
            </p:custDataLst>
          </p:nvPr>
        </p:nvSpPr>
        <p:spPr bwMode="auto">
          <a:xfrm>
            <a:off x="5368925" y="5776913"/>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5930EDB-25A0-496F-8472-428BAC853674}" type="datetime'''''''''''''2''''''''''''''''0''''''''''17'''''">
              <a:rPr lang="en-US" altLang="en-US" sz="800" smtClean="0"/>
              <a:pPr marL="0" lvl="0" indent="0" algn="ctr">
                <a:spcBef>
                  <a:spcPct val="0"/>
                </a:spcBef>
                <a:spcAft>
                  <a:spcPct val="0"/>
                </a:spcAft>
                <a:buNone/>
              </a:pPr>
              <a:t>2017</a:t>
            </a:fld>
            <a:endParaRPr lang="en-US" sz="800"/>
          </a:p>
        </p:txBody>
      </p:sp>
      <p:sp useBgFill="1">
        <p:nvSpPr>
          <p:cNvPr id="15" name="Text Placeholder 10">
            <a:extLst>
              <a:ext uri="{FF2B5EF4-FFF2-40B4-BE49-F238E27FC236}">
                <a16:creationId xmlns:a16="http://schemas.microsoft.com/office/drawing/2014/main" id="{115DFB91-512B-3844-A114-92FBEDCA92F2}"/>
              </a:ext>
            </a:extLst>
          </p:cNvPr>
          <p:cNvSpPr>
            <a:spLocks noGrp="1"/>
          </p:cNvSpPr>
          <p:nvPr>
            <p:custDataLst>
              <p:tags r:id="rId62"/>
            </p:custDataLst>
          </p:nvPr>
        </p:nvSpPr>
        <p:spPr bwMode="gray">
          <a:xfrm>
            <a:off x="776288" y="4935538"/>
            <a:ext cx="244475" cy="152400"/>
          </a:xfrm>
          <a:prstGeom prst="rect">
            <a:avLst/>
          </a:prstGeom>
          <a:ln>
            <a:noFill/>
          </a:ln>
          <a:effec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0F5B915-37DB-40D3-9E17-0DA40D24C90E}" type="datetime'''''''''''''''''2''5''''8'''''''''''''">
              <a:rPr lang="en-US" altLang="en-US" sz="1000" smtClean="0"/>
              <a:pPr marL="0" lvl="0" indent="0" algn="ctr">
                <a:spcBef>
                  <a:spcPct val="0"/>
                </a:spcBef>
                <a:spcAft>
                  <a:spcPct val="0"/>
                </a:spcAft>
                <a:buNone/>
              </a:pPr>
              <a:t>258</a:t>
            </a:fld>
            <a:endParaRPr lang="en-US" sz="1000"/>
          </a:p>
        </p:txBody>
      </p:sp>
      <p:sp>
        <p:nvSpPr>
          <p:cNvPr id="41" name="Text Placeholder 10">
            <a:extLst>
              <a:ext uri="{FF2B5EF4-FFF2-40B4-BE49-F238E27FC236}">
                <a16:creationId xmlns:a16="http://schemas.microsoft.com/office/drawing/2014/main" id="{115DFB91-512B-3844-A114-92FBEDCA92F2}"/>
              </a:ext>
            </a:extLst>
          </p:cNvPr>
          <p:cNvSpPr>
            <a:spLocks noGrp="1"/>
          </p:cNvSpPr>
          <p:nvPr>
            <p:custDataLst>
              <p:tags r:id="rId63"/>
            </p:custDataLst>
          </p:nvPr>
        </p:nvSpPr>
        <p:spPr bwMode="auto">
          <a:xfrm>
            <a:off x="4910138" y="5776913"/>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1FE5AB7-88E9-43E1-A1BA-C0465E18BCF5}" type="datetime'''''''''''''''''''2''''''0''''1''''''6'''''''''''''''''''">
              <a:rPr lang="en-US" altLang="en-US" sz="800" smtClean="0"/>
              <a:pPr marL="0" lvl="0" indent="0" algn="ctr">
                <a:spcBef>
                  <a:spcPct val="0"/>
                </a:spcBef>
                <a:spcAft>
                  <a:spcPct val="0"/>
                </a:spcAft>
                <a:buNone/>
              </a:pPr>
              <a:t>2016</a:t>
            </a:fld>
            <a:endParaRPr lang="en-US" sz="800"/>
          </a:p>
        </p:txBody>
      </p:sp>
      <p:sp>
        <p:nvSpPr>
          <p:cNvPr id="40" name="Text Placeholder 10">
            <a:extLst>
              <a:ext uri="{FF2B5EF4-FFF2-40B4-BE49-F238E27FC236}">
                <a16:creationId xmlns:a16="http://schemas.microsoft.com/office/drawing/2014/main" id="{115DFB91-512B-3844-A114-92FBEDCA92F2}"/>
              </a:ext>
            </a:extLst>
          </p:cNvPr>
          <p:cNvSpPr>
            <a:spLocks noGrp="1"/>
          </p:cNvSpPr>
          <p:nvPr>
            <p:custDataLst>
              <p:tags r:id="rId64"/>
            </p:custDataLst>
          </p:nvPr>
        </p:nvSpPr>
        <p:spPr bwMode="auto">
          <a:xfrm>
            <a:off x="4451350" y="5776913"/>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01DD0FD-AC4C-4433-9965-F75911E7617E}" type="datetime'''''''''''''''''''''''''''''''''2015'''''''''''''''''''''''">
              <a:rPr lang="en-US" altLang="en-US" sz="800" smtClean="0"/>
              <a:pPr marL="0" lvl="0" indent="0" algn="ctr">
                <a:spcBef>
                  <a:spcPct val="0"/>
                </a:spcBef>
                <a:spcAft>
                  <a:spcPct val="0"/>
                </a:spcAft>
                <a:buNone/>
              </a:pPr>
              <a:t>2015</a:t>
            </a:fld>
            <a:endParaRPr lang="en-US" sz="800"/>
          </a:p>
        </p:txBody>
      </p:sp>
      <p:sp>
        <p:nvSpPr>
          <p:cNvPr id="39" name="Text Placeholder 10">
            <a:extLst>
              <a:ext uri="{FF2B5EF4-FFF2-40B4-BE49-F238E27FC236}">
                <a16:creationId xmlns:a16="http://schemas.microsoft.com/office/drawing/2014/main" id="{115DFB91-512B-3844-A114-92FBEDCA92F2}"/>
              </a:ext>
            </a:extLst>
          </p:cNvPr>
          <p:cNvSpPr>
            <a:spLocks noGrp="1"/>
          </p:cNvSpPr>
          <p:nvPr>
            <p:custDataLst>
              <p:tags r:id="rId65"/>
            </p:custDataLst>
          </p:nvPr>
        </p:nvSpPr>
        <p:spPr bwMode="auto">
          <a:xfrm>
            <a:off x="3992563" y="5776913"/>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3B7CAF0-2773-4241-A795-839C6CFDB152}" type="datetime'2''''0''''''''''''1''''''''''4'''">
              <a:rPr lang="en-US" altLang="en-US" sz="800" smtClean="0"/>
              <a:pPr marL="0" lvl="0" indent="0" algn="ctr">
                <a:spcBef>
                  <a:spcPct val="0"/>
                </a:spcBef>
                <a:spcAft>
                  <a:spcPct val="0"/>
                </a:spcAft>
                <a:buNone/>
              </a:pPr>
              <a:t>2014</a:t>
            </a:fld>
            <a:endParaRPr lang="en-US" sz="800"/>
          </a:p>
        </p:txBody>
      </p:sp>
      <p:sp>
        <p:nvSpPr>
          <p:cNvPr id="38" name="Text Placeholder 10">
            <a:extLst>
              <a:ext uri="{FF2B5EF4-FFF2-40B4-BE49-F238E27FC236}">
                <a16:creationId xmlns:a16="http://schemas.microsoft.com/office/drawing/2014/main" id="{115DFB91-512B-3844-A114-92FBEDCA92F2}"/>
              </a:ext>
            </a:extLst>
          </p:cNvPr>
          <p:cNvSpPr>
            <a:spLocks noGrp="1"/>
          </p:cNvSpPr>
          <p:nvPr>
            <p:custDataLst>
              <p:tags r:id="rId66"/>
            </p:custDataLst>
          </p:nvPr>
        </p:nvSpPr>
        <p:spPr bwMode="auto">
          <a:xfrm>
            <a:off x="3533775" y="5776913"/>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D6C5C2A-88B6-4CB6-B78B-198AD7C262B0}" type="datetime'''2''''''''''''''''''''''0''''''''''''''''''1''''''3'''''''">
              <a:rPr lang="en-US" altLang="en-US" sz="800" smtClean="0"/>
              <a:pPr marL="0" lvl="0" indent="0" algn="ctr">
                <a:spcBef>
                  <a:spcPct val="0"/>
                </a:spcBef>
                <a:spcAft>
                  <a:spcPct val="0"/>
                </a:spcAft>
                <a:buNone/>
              </a:pPr>
              <a:t>2013</a:t>
            </a:fld>
            <a:endParaRPr lang="en-US" sz="800"/>
          </a:p>
        </p:txBody>
      </p:sp>
      <p:sp>
        <p:nvSpPr>
          <p:cNvPr id="37" name="Text Placeholder 10">
            <a:extLst>
              <a:ext uri="{FF2B5EF4-FFF2-40B4-BE49-F238E27FC236}">
                <a16:creationId xmlns:a16="http://schemas.microsoft.com/office/drawing/2014/main" id="{115DFB91-512B-3844-A114-92FBEDCA92F2}"/>
              </a:ext>
            </a:extLst>
          </p:cNvPr>
          <p:cNvSpPr>
            <a:spLocks noGrp="1"/>
          </p:cNvSpPr>
          <p:nvPr>
            <p:custDataLst>
              <p:tags r:id="rId67"/>
            </p:custDataLst>
          </p:nvPr>
        </p:nvSpPr>
        <p:spPr bwMode="auto">
          <a:xfrm>
            <a:off x="3073400" y="5776913"/>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47749F1-DFA4-47A2-B01D-4032B3C1E640}" type="datetime'''''''''''''2''''''''''''''''''''0''''1''''2'">
              <a:rPr lang="en-US" altLang="en-US" sz="800" smtClean="0"/>
              <a:pPr marL="0" lvl="0" indent="0" algn="ctr">
                <a:spcBef>
                  <a:spcPct val="0"/>
                </a:spcBef>
                <a:spcAft>
                  <a:spcPct val="0"/>
                </a:spcAft>
                <a:buNone/>
              </a:pPr>
              <a:t>2012</a:t>
            </a:fld>
            <a:endParaRPr lang="en-US" sz="800"/>
          </a:p>
        </p:txBody>
      </p:sp>
      <p:sp>
        <p:nvSpPr>
          <p:cNvPr id="36" name="Text Placeholder 10">
            <a:extLst>
              <a:ext uri="{FF2B5EF4-FFF2-40B4-BE49-F238E27FC236}">
                <a16:creationId xmlns:a16="http://schemas.microsoft.com/office/drawing/2014/main" id="{115DFB91-512B-3844-A114-92FBEDCA92F2}"/>
              </a:ext>
            </a:extLst>
          </p:cNvPr>
          <p:cNvSpPr>
            <a:spLocks noGrp="1"/>
          </p:cNvSpPr>
          <p:nvPr>
            <p:custDataLst>
              <p:tags r:id="rId68"/>
            </p:custDataLst>
          </p:nvPr>
        </p:nvSpPr>
        <p:spPr bwMode="auto">
          <a:xfrm>
            <a:off x="2614613" y="5776913"/>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5068014-CBA4-4880-B7CB-4105AC5B9E0B}" type="datetime'2''''''''''''''0''''''1''''''''''''1'''">
              <a:rPr lang="en-US" altLang="en-US" sz="800" smtClean="0"/>
              <a:pPr marL="0" lvl="0" indent="0" algn="ctr">
                <a:spcBef>
                  <a:spcPct val="0"/>
                </a:spcBef>
                <a:spcAft>
                  <a:spcPct val="0"/>
                </a:spcAft>
                <a:buNone/>
              </a:pPr>
              <a:t>2011</a:t>
            </a:fld>
            <a:endParaRPr lang="en-US" sz="800"/>
          </a:p>
        </p:txBody>
      </p:sp>
      <p:sp>
        <p:nvSpPr>
          <p:cNvPr id="35" name="Text Placeholder 10">
            <a:extLst>
              <a:ext uri="{FF2B5EF4-FFF2-40B4-BE49-F238E27FC236}">
                <a16:creationId xmlns:a16="http://schemas.microsoft.com/office/drawing/2014/main" id="{115DFB91-512B-3844-A114-92FBEDCA92F2}"/>
              </a:ext>
            </a:extLst>
          </p:cNvPr>
          <p:cNvSpPr>
            <a:spLocks noGrp="1"/>
          </p:cNvSpPr>
          <p:nvPr>
            <p:custDataLst>
              <p:tags r:id="rId69"/>
            </p:custDataLst>
          </p:nvPr>
        </p:nvSpPr>
        <p:spPr bwMode="auto">
          <a:xfrm>
            <a:off x="2155825" y="5776913"/>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8F6B656-7CA6-4EF0-A7B4-CF77E1A2828F}" type="datetime'''2''''''''01''0'''''''''''''">
              <a:rPr lang="en-US" altLang="en-US" sz="800" smtClean="0"/>
              <a:pPr marL="0" lvl="0" indent="0" algn="ctr">
                <a:spcBef>
                  <a:spcPct val="0"/>
                </a:spcBef>
                <a:spcAft>
                  <a:spcPct val="0"/>
                </a:spcAft>
                <a:buNone/>
              </a:pPr>
              <a:t>2010</a:t>
            </a:fld>
            <a:endParaRPr lang="en-US" sz="800"/>
          </a:p>
        </p:txBody>
      </p:sp>
      <p:sp useBgFill="1">
        <p:nvSpPr>
          <p:cNvPr id="31" name="Text Placeholder 10">
            <a:extLst>
              <a:ext uri="{FF2B5EF4-FFF2-40B4-BE49-F238E27FC236}">
                <a16:creationId xmlns:a16="http://schemas.microsoft.com/office/drawing/2014/main" id="{BA8FAD5C-B011-E11A-ACFE-3E61D42229B5}"/>
              </a:ext>
            </a:extLst>
          </p:cNvPr>
          <p:cNvSpPr>
            <a:spLocks noGrp="1"/>
          </p:cNvSpPr>
          <p:nvPr>
            <p:custDataLst>
              <p:tags r:id="rId70"/>
            </p:custDataLst>
          </p:nvPr>
        </p:nvSpPr>
        <p:spPr bwMode="gray">
          <a:xfrm>
            <a:off x="8529638" y="2051050"/>
            <a:ext cx="349250" cy="152400"/>
          </a:xfrm>
          <a:prstGeom prst="rect">
            <a:avLst/>
          </a:prstGeom>
          <a:ln>
            <a:noFill/>
          </a:ln>
          <a:effec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34D7394-9306-4F21-8DC6-37EB615C64B1}" type="datetime'''''1'''''''''''''''''''''',''4''3''''''''''''''''''8'">
              <a:rPr lang="en-US" altLang="en-US" sz="1000" smtClean="0"/>
              <a:pPr/>
              <a:t>1,438</a:t>
            </a:fld>
            <a:endParaRPr lang="en-US" sz="1000"/>
          </a:p>
        </p:txBody>
      </p:sp>
      <p:grpSp>
        <p:nvGrpSpPr>
          <p:cNvPr id="113" name="Group 112">
            <a:extLst>
              <a:ext uri="{FF2B5EF4-FFF2-40B4-BE49-F238E27FC236}">
                <a16:creationId xmlns:a16="http://schemas.microsoft.com/office/drawing/2014/main" id="{42913C68-819B-8FE8-7B33-60B36934F6B0}"/>
              </a:ext>
            </a:extLst>
          </p:cNvPr>
          <p:cNvGrpSpPr/>
          <p:nvPr/>
        </p:nvGrpSpPr>
        <p:grpSpPr>
          <a:xfrm>
            <a:off x="330198" y="1554480"/>
            <a:ext cx="8686801" cy="288219"/>
            <a:chOff x="330200" y="1582174"/>
            <a:chExt cx="4966730" cy="288219"/>
          </a:xfrm>
        </p:grpSpPr>
        <p:sp>
          <p:nvSpPr>
            <p:cNvPr id="25" name="btfpColumnHeaderBoxText398692"/>
            <p:cNvSpPr txBox="1"/>
            <p:nvPr/>
          </p:nvSpPr>
          <p:spPr bwMode="gray">
            <a:xfrm>
              <a:off x="330200" y="1582174"/>
              <a:ext cx="4966730" cy="288219"/>
            </a:xfrm>
            <a:prstGeom prst="rect">
              <a:avLst/>
            </a:prstGeom>
            <a:noFill/>
          </p:spPr>
          <p:txBody>
            <a:bodyPr vert="horz" wrap="square" lIns="36036" tIns="36036" rIns="36036" bIns="36036" rtlCol="0" anchor="b">
              <a:spAutoFit/>
            </a:bodyPr>
            <a:lstStyle/>
            <a:p>
              <a:pPr marL="0" indent="0">
                <a:spcBef>
                  <a:spcPts val="0"/>
                </a:spcBef>
                <a:buNone/>
              </a:pPr>
              <a:r>
                <a:rPr lang="en-US" sz="1400" b="1" dirty="0">
                  <a:solidFill>
                    <a:srgbClr val="000000"/>
                  </a:solidFill>
                </a:rPr>
                <a:t>Breakdown of US interconnection queues by energy source (GW)</a:t>
              </a:r>
            </a:p>
          </p:txBody>
        </p:sp>
        <p:cxnSp>
          <p:nvCxnSpPr>
            <p:cNvPr id="26" name="btfpColumnHeaderBoxLine398692"/>
            <p:cNvCxnSpPr>
              <a:cxnSpLocks/>
            </p:cNvCxnSpPr>
            <p:nvPr/>
          </p:nvCxnSpPr>
          <p:spPr bwMode="gray">
            <a:xfrm>
              <a:off x="330200" y="1870393"/>
              <a:ext cx="4966730"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bwMode="gray">
          <a:xfrm>
            <a:off x="668337" y="2077716"/>
            <a:ext cx="1987551" cy="73057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314" name="Rectangle 313"/>
          <p:cNvSpPr/>
          <p:nvPr>
            <p:custDataLst>
              <p:tags r:id="rId71"/>
            </p:custDataLst>
          </p:nvPr>
        </p:nvSpPr>
        <p:spPr bwMode="auto">
          <a:xfrm>
            <a:off x="669925" y="2076450"/>
            <a:ext cx="1985963" cy="723900"/>
          </a:xfrm>
          <a:prstGeom prst="rect">
            <a:avLst/>
          </a:prstGeom>
          <a:noFill/>
          <a:ln w="31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284" name="Rectangle 283"/>
          <p:cNvSpPr/>
          <p:nvPr>
            <p:custDataLst>
              <p:tags r:id="rId72"/>
            </p:custDataLst>
          </p:nvPr>
        </p:nvSpPr>
        <p:spPr bwMode="auto">
          <a:xfrm>
            <a:off x="711200" y="2122488"/>
            <a:ext cx="142875" cy="106363"/>
          </a:xfrm>
          <a:prstGeom prst="rect">
            <a:avLst/>
          </a:prstGeom>
          <a:solidFill>
            <a:schemeClr val="accent1"/>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285" name="Rectangle 284"/>
          <p:cNvSpPr/>
          <p:nvPr>
            <p:custDataLst>
              <p:tags r:id="rId73"/>
            </p:custDataLst>
          </p:nvPr>
        </p:nvSpPr>
        <p:spPr bwMode="auto">
          <a:xfrm>
            <a:off x="711200" y="2295525"/>
            <a:ext cx="142875" cy="106363"/>
          </a:xfrm>
          <a:prstGeom prst="rect">
            <a:avLst/>
          </a:prstGeom>
          <a:solidFill>
            <a:schemeClr val="accent2"/>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286" name="Rectangle 285"/>
          <p:cNvSpPr/>
          <p:nvPr>
            <p:custDataLst>
              <p:tags r:id="rId74"/>
            </p:custDataLst>
          </p:nvPr>
        </p:nvSpPr>
        <p:spPr bwMode="auto">
          <a:xfrm>
            <a:off x="711200" y="2468563"/>
            <a:ext cx="142875" cy="106363"/>
          </a:xfrm>
          <a:prstGeom prst="rect">
            <a:avLst/>
          </a:prstGeom>
          <a:solidFill>
            <a:schemeClr val="accent3"/>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287" name="Rectangle 286"/>
          <p:cNvSpPr/>
          <p:nvPr>
            <p:custDataLst>
              <p:tags r:id="rId75"/>
            </p:custDataLst>
          </p:nvPr>
        </p:nvSpPr>
        <p:spPr bwMode="auto">
          <a:xfrm>
            <a:off x="711200" y="2641600"/>
            <a:ext cx="142875" cy="106363"/>
          </a:xfrm>
          <a:prstGeom prst="rect">
            <a:avLst/>
          </a:prstGeom>
          <a:solidFill>
            <a:schemeClr val="accent4"/>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288" name="Rectangle 287"/>
          <p:cNvSpPr/>
          <p:nvPr>
            <p:custDataLst>
              <p:tags r:id="rId76"/>
            </p:custDataLst>
          </p:nvPr>
        </p:nvSpPr>
        <p:spPr bwMode="auto">
          <a:xfrm>
            <a:off x="2070100" y="2122488"/>
            <a:ext cx="142875" cy="106363"/>
          </a:xfrm>
          <a:prstGeom prst="rect">
            <a:avLst/>
          </a:prstGeom>
          <a:solidFill>
            <a:schemeClr val="accent5"/>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289" name="Rectangle 288"/>
          <p:cNvSpPr/>
          <p:nvPr>
            <p:custDataLst>
              <p:tags r:id="rId77"/>
            </p:custDataLst>
          </p:nvPr>
        </p:nvSpPr>
        <p:spPr bwMode="auto">
          <a:xfrm>
            <a:off x="2070100" y="2295525"/>
            <a:ext cx="142875" cy="106363"/>
          </a:xfrm>
          <a:prstGeom prst="rect">
            <a:avLst/>
          </a:prstGeom>
          <a:solidFill>
            <a:schemeClr val="accent6"/>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290" name="Rectangle 289"/>
          <p:cNvSpPr/>
          <p:nvPr>
            <p:custDataLst>
              <p:tags r:id="rId78"/>
            </p:custDataLst>
          </p:nvPr>
        </p:nvSpPr>
        <p:spPr bwMode="auto">
          <a:xfrm>
            <a:off x="2070100" y="2468563"/>
            <a:ext cx="142875" cy="106363"/>
          </a:xfrm>
          <a:prstGeom prst="rect">
            <a:avLst/>
          </a:prstGeom>
          <a:solidFill>
            <a:srgbClr val="75AE4E"/>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275" name="Text Placeholder 10">
            <a:extLst>
              <a:ext uri="{FF2B5EF4-FFF2-40B4-BE49-F238E27FC236}">
                <a16:creationId xmlns:a16="http://schemas.microsoft.com/office/drawing/2014/main" id="{115DFB91-512B-3844-A114-92FBEDCA92F2}"/>
              </a:ext>
            </a:extLst>
          </p:cNvPr>
          <p:cNvSpPr>
            <a:spLocks noGrp="1"/>
          </p:cNvSpPr>
          <p:nvPr>
            <p:custDataLst>
              <p:tags r:id="rId79"/>
            </p:custDataLst>
          </p:nvPr>
        </p:nvSpPr>
        <p:spPr bwMode="auto">
          <a:xfrm>
            <a:off x="904875" y="2117725"/>
            <a:ext cx="238125"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7F52F5B7-2DC9-47FF-A622-08D29B2E4EB8}" type="datetime'S''''''''''''''''o''''''''l''''a''''''r'''''">
              <a:rPr lang="en-US" altLang="en-US" sz="800" smtClean="0"/>
              <a:pPr marL="0" lvl="0" indent="0">
                <a:spcBef>
                  <a:spcPct val="0"/>
                </a:spcBef>
                <a:spcAft>
                  <a:spcPct val="0"/>
                </a:spcAft>
                <a:buNone/>
              </a:pPr>
              <a:t>Solar</a:t>
            </a:fld>
            <a:endParaRPr lang="en-US" sz="800"/>
          </a:p>
        </p:txBody>
      </p:sp>
      <p:sp>
        <p:nvSpPr>
          <p:cNvPr id="277" name="Text Placeholder 10">
            <a:extLst>
              <a:ext uri="{FF2B5EF4-FFF2-40B4-BE49-F238E27FC236}">
                <a16:creationId xmlns:a16="http://schemas.microsoft.com/office/drawing/2014/main" id="{115DFB91-512B-3844-A114-92FBEDCA92F2}"/>
              </a:ext>
            </a:extLst>
          </p:cNvPr>
          <p:cNvSpPr>
            <a:spLocks noGrp="1"/>
          </p:cNvSpPr>
          <p:nvPr>
            <p:custDataLst>
              <p:tags r:id="rId80"/>
            </p:custDataLst>
          </p:nvPr>
        </p:nvSpPr>
        <p:spPr bwMode="auto">
          <a:xfrm>
            <a:off x="904875" y="2290763"/>
            <a:ext cx="231775"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31EAF262-04CE-408E-ACCD-334385967545}" type="datetime'''Win''''''''''''''''''''''''''''''''''d'''''">
              <a:rPr lang="en-US" altLang="en-US" sz="800" smtClean="0"/>
              <a:pPr marL="0" lvl="0" indent="0">
                <a:spcBef>
                  <a:spcPct val="0"/>
                </a:spcBef>
                <a:spcAft>
                  <a:spcPct val="0"/>
                </a:spcAft>
                <a:buNone/>
              </a:pPr>
              <a:t>Wind</a:t>
            </a:fld>
            <a:endParaRPr lang="en-US" sz="800"/>
          </a:p>
        </p:txBody>
      </p:sp>
      <p:sp>
        <p:nvSpPr>
          <p:cNvPr id="278" name="Text Placeholder 10">
            <a:extLst>
              <a:ext uri="{FF2B5EF4-FFF2-40B4-BE49-F238E27FC236}">
                <a16:creationId xmlns:a16="http://schemas.microsoft.com/office/drawing/2014/main" id="{115DFB91-512B-3844-A114-92FBEDCA92F2}"/>
              </a:ext>
            </a:extLst>
          </p:cNvPr>
          <p:cNvSpPr>
            <a:spLocks noGrp="1"/>
          </p:cNvSpPr>
          <p:nvPr>
            <p:custDataLst>
              <p:tags r:id="rId81"/>
            </p:custDataLst>
          </p:nvPr>
        </p:nvSpPr>
        <p:spPr bwMode="auto">
          <a:xfrm>
            <a:off x="904875" y="2463800"/>
            <a:ext cx="84455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5D38C70A-B341-4339-94B9-6AD2A693DA2D}" type="datetime'''''''Ot''he''''r r''''en''''''e''wa''''''''''''bl''''e''s'''">
              <a:rPr lang="en-US" altLang="en-US" sz="800" smtClean="0"/>
              <a:pPr marL="0" lvl="0" indent="0">
                <a:spcBef>
                  <a:spcPct val="0"/>
                </a:spcBef>
                <a:spcAft>
                  <a:spcPct val="0"/>
                </a:spcAft>
                <a:buNone/>
              </a:pPr>
              <a:t>Other renewables</a:t>
            </a:fld>
            <a:r>
              <a:rPr lang="en-US" altLang="en-US" sz="800" baseline="30000" dirty="0"/>
              <a:t>2</a:t>
            </a:r>
            <a:endParaRPr lang="en-US" sz="800" dirty="0"/>
          </a:p>
        </p:txBody>
      </p:sp>
      <p:sp>
        <p:nvSpPr>
          <p:cNvPr id="281" name="Text Placeholder 10">
            <a:extLst>
              <a:ext uri="{FF2B5EF4-FFF2-40B4-BE49-F238E27FC236}">
                <a16:creationId xmlns:a16="http://schemas.microsoft.com/office/drawing/2014/main" id="{115DFB91-512B-3844-A114-92FBEDCA92F2}"/>
              </a:ext>
            </a:extLst>
          </p:cNvPr>
          <p:cNvSpPr>
            <a:spLocks noGrp="1"/>
          </p:cNvSpPr>
          <p:nvPr>
            <p:custDataLst>
              <p:tags r:id="rId82"/>
            </p:custDataLst>
          </p:nvPr>
        </p:nvSpPr>
        <p:spPr bwMode="auto">
          <a:xfrm>
            <a:off x="904875" y="2636838"/>
            <a:ext cx="1063625"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800"/>
              <a:t>Batteries, other storage</a:t>
            </a:r>
            <a:endParaRPr lang="en-US" sz="800"/>
          </a:p>
        </p:txBody>
      </p:sp>
      <p:sp>
        <p:nvSpPr>
          <p:cNvPr id="282" name="Text Placeholder 10">
            <a:extLst>
              <a:ext uri="{FF2B5EF4-FFF2-40B4-BE49-F238E27FC236}">
                <a16:creationId xmlns:a16="http://schemas.microsoft.com/office/drawing/2014/main" id="{115DFB91-512B-3844-A114-92FBEDCA92F2}"/>
              </a:ext>
            </a:extLst>
          </p:cNvPr>
          <p:cNvSpPr>
            <a:spLocks noGrp="1"/>
          </p:cNvSpPr>
          <p:nvPr>
            <p:custDataLst>
              <p:tags r:id="rId83"/>
            </p:custDataLst>
          </p:nvPr>
        </p:nvSpPr>
        <p:spPr bwMode="auto">
          <a:xfrm>
            <a:off x="2263775" y="2117725"/>
            <a:ext cx="20955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52A811C0-5543-4D95-9D7E-6BAADB95E22A}" type="datetime'''''''''''''''''''C''''''''''''''o''''''''a''l'''''''''">
              <a:rPr lang="en-US" altLang="en-US" sz="800" smtClean="0"/>
              <a:pPr marL="0" lvl="0" indent="0">
                <a:spcBef>
                  <a:spcPct val="0"/>
                </a:spcBef>
                <a:spcAft>
                  <a:spcPct val="0"/>
                </a:spcAft>
                <a:buNone/>
              </a:pPr>
              <a:t>Coal</a:t>
            </a:fld>
            <a:endParaRPr lang="en-US" sz="800"/>
          </a:p>
        </p:txBody>
      </p:sp>
      <p:sp>
        <p:nvSpPr>
          <p:cNvPr id="280" name="Text Placeholder 10">
            <a:extLst>
              <a:ext uri="{FF2B5EF4-FFF2-40B4-BE49-F238E27FC236}">
                <a16:creationId xmlns:a16="http://schemas.microsoft.com/office/drawing/2014/main" id="{115DFB91-512B-3844-A114-92FBEDCA92F2}"/>
              </a:ext>
            </a:extLst>
          </p:cNvPr>
          <p:cNvSpPr>
            <a:spLocks noGrp="1"/>
          </p:cNvSpPr>
          <p:nvPr>
            <p:custDataLst>
              <p:tags r:id="rId84"/>
            </p:custDataLst>
          </p:nvPr>
        </p:nvSpPr>
        <p:spPr bwMode="auto">
          <a:xfrm>
            <a:off x="2263775" y="2290763"/>
            <a:ext cx="187325"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A6565FE5-CE89-41E8-A1A9-6C171B55931E}" type="datetime'''''G''a''''''''''''''s'''''''''''''''''''''''''''''''''''''''">
              <a:rPr lang="en-US" altLang="en-US" sz="800" smtClean="0"/>
              <a:pPr marL="0" lvl="0" indent="0">
                <a:spcBef>
                  <a:spcPct val="0"/>
                </a:spcBef>
                <a:spcAft>
                  <a:spcPct val="0"/>
                </a:spcAft>
                <a:buNone/>
              </a:pPr>
              <a:t>Gas</a:t>
            </a:fld>
            <a:endParaRPr lang="en-US" sz="800"/>
          </a:p>
        </p:txBody>
      </p:sp>
      <p:sp>
        <p:nvSpPr>
          <p:cNvPr id="279" name="Text Placeholder 10">
            <a:extLst>
              <a:ext uri="{FF2B5EF4-FFF2-40B4-BE49-F238E27FC236}">
                <a16:creationId xmlns:a16="http://schemas.microsoft.com/office/drawing/2014/main" id="{115DFB91-512B-3844-A114-92FBEDCA92F2}"/>
              </a:ext>
            </a:extLst>
          </p:cNvPr>
          <p:cNvSpPr>
            <a:spLocks noGrp="1"/>
          </p:cNvSpPr>
          <p:nvPr>
            <p:custDataLst>
              <p:tags r:id="rId85"/>
            </p:custDataLst>
          </p:nvPr>
        </p:nvSpPr>
        <p:spPr bwMode="auto">
          <a:xfrm>
            <a:off x="2263775" y="2463800"/>
            <a:ext cx="350838"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9368D5DF-439E-4B85-9D40-CAF8CF5DC354}" type="datetime'''''''''''''''''''''''''''''''''''N''''''uc''le''''ar'">
              <a:rPr lang="en-US" altLang="en-US" sz="800" smtClean="0"/>
              <a:pPr marL="0" lvl="0" indent="0">
                <a:spcBef>
                  <a:spcPct val="0"/>
                </a:spcBef>
                <a:spcAft>
                  <a:spcPct val="0"/>
                </a:spcAft>
                <a:buNone/>
              </a:pPr>
              <a:t>Nuclear</a:t>
            </a:fld>
            <a:endParaRPr lang="en-US" sz="800"/>
          </a:p>
        </p:txBody>
      </p:sp>
      <p:sp>
        <p:nvSpPr>
          <p:cNvPr id="348" name="btfpNotesBox707992"/>
          <p:cNvSpPr txBox="1"/>
          <p:nvPr>
            <p:custDataLst>
              <p:tags r:id="rId86"/>
            </p:custDataLst>
          </p:nvPr>
        </p:nvSpPr>
        <p:spPr bwMode="gray">
          <a:xfrm>
            <a:off x="330199" y="6168658"/>
            <a:ext cx="9144000" cy="615553"/>
          </a:xfrm>
          <a:prstGeom prst="rect">
            <a:avLst/>
          </a:prstGeom>
          <a:noFill/>
        </p:spPr>
        <p:txBody>
          <a:bodyPr vert="horz" wrap="square" lIns="0" tIns="0" rIns="0" bIns="0" rtlCol="0" anchor="b">
            <a:spAutoFit/>
          </a:bodyPr>
          <a:lstStyle/>
          <a:p>
            <a:pPr marL="0" indent="0">
              <a:spcBef>
                <a:spcPts val="0"/>
              </a:spcBef>
              <a:buNone/>
            </a:pPr>
            <a:r>
              <a:rPr lang="en-US" sz="800" dirty="0">
                <a:solidFill>
                  <a:srgbClr val="000000"/>
                </a:solidFill>
              </a:rPr>
              <a:t>(1) 2024 data estimated on ’14-’23 CAGR. </a:t>
            </a:r>
          </a:p>
          <a:p>
            <a:pPr marL="0" indent="0">
              <a:spcBef>
                <a:spcPts val="0"/>
              </a:spcBef>
              <a:buNone/>
            </a:pPr>
            <a:r>
              <a:rPr lang="en-US" sz="800" dirty="0">
                <a:solidFill>
                  <a:srgbClr val="000000"/>
                </a:solidFill>
              </a:rPr>
              <a:t>(2) Other renewables include geothermal; hydro; solar and wind; solar, wind, and battery; unknown and other.</a:t>
            </a:r>
            <a:br>
              <a:rPr lang="en-US" sz="800" dirty="0">
                <a:solidFill>
                  <a:srgbClr val="000000"/>
                </a:solidFill>
              </a:rPr>
            </a:br>
            <a:r>
              <a:rPr lang="en-US" sz="800" dirty="0">
                <a:solidFill>
                  <a:srgbClr val="000000"/>
                </a:solidFill>
              </a:rPr>
              <a:t>Sources: Berkeley Lab, </a:t>
            </a:r>
            <a:r>
              <a:rPr lang="en-US" sz="800" dirty="0">
                <a:solidFill>
                  <a:srgbClr val="000000"/>
                </a:solidFill>
                <a:hlinkClick r:id="rId92"/>
              </a:rPr>
              <a:t>Generation, Storage, and Hybrid Capacity in Interconnection Queues</a:t>
            </a:r>
            <a:r>
              <a:rPr lang="en-US" sz="800" dirty="0">
                <a:solidFill>
                  <a:srgbClr val="000000"/>
                </a:solidFill>
              </a:rPr>
              <a:t> (2025); FERC, </a:t>
            </a:r>
            <a:r>
              <a:rPr lang="en-US" sz="800" dirty="0">
                <a:solidFill>
                  <a:srgbClr val="000000"/>
                </a:solidFill>
                <a:hlinkClick r:id="rId93"/>
              </a:rPr>
              <a:t>FERC Transmission Reform</a:t>
            </a:r>
            <a:r>
              <a:rPr lang="en-US" sz="800" dirty="0">
                <a:solidFill>
                  <a:srgbClr val="000000"/>
                </a:solidFill>
              </a:rPr>
              <a:t> (2023); US DOE, </a:t>
            </a:r>
            <a:r>
              <a:rPr lang="en-US" sz="800" dirty="0">
                <a:solidFill>
                  <a:srgbClr val="000000"/>
                </a:solidFill>
                <a:hlinkClick r:id="rId94"/>
              </a:rPr>
              <a:t>Tackling High Costs and Long Delays for Clean Energy Interconnection</a:t>
            </a:r>
            <a:r>
              <a:rPr lang="en-US" sz="800" dirty="0">
                <a:solidFill>
                  <a:srgbClr val="000000"/>
                </a:solidFill>
              </a:rPr>
              <a:t> (2023); </a:t>
            </a:r>
            <a:r>
              <a:rPr lang="en-US" sz="800" dirty="0" err="1">
                <a:solidFill>
                  <a:srgbClr val="000000"/>
                </a:solidFill>
              </a:rPr>
              <a:t>Eclareon</a:t>
            </a:r>
            <a:r>
              <a:rPr lang="en-US" sz="800" dirty="0">
                <a:solidFill>
                  <a:srgbClr val="000000"/>
                </a:solidFill>
              </a:rPr>
              <a:t>, </a:t>
            </a:r>
            <a:r>
              <a:rPr lang="en-US" sz="800" dirty="0">
                <a:solidFill>
                  <a:srgbClr val="000000"/>
                </a:solidFill>
                <a:hlinkClick r:id="rId95"/>
              </a:rPr>
              <a:t>RES Policy Monitoring Database</a:t>
            </a:r>
            <a:r>
              <a:rPr lang="en-US" sz="800" dirty="0">
                <a:solidFill>
                  <a:srgbClr val="000000"/>
                </a:solidFill>
              </a:rPr>
              <a:t> (2025).</a:t>
            </a:r>
          </a:p>
          <a:p>
            <a:pPr marL="0" indent="0">
              <a:spcBef>
                <a:spcPts val="0"/>
              </a:spcBef>
              <a:buNone/>
            </a:pPr>
            <a:r>
              <a:rPr lang="en-US" sz="800" dirty="0">
                <a:solidFill>
                  <a:srgbClr val="000000"/>
                </a:solidFill>
              </a:rPr>
              <a:t>Credit: </a:t>
            </a:r>
            <a:r>
              <a:rPr lang="en-US" sz="800" dirty="0" err="1">
                <a:solidFill>
                  <a:srgbClr val="000000"/>
                </a:solidFill>
              </a:rPr>
              <a:t>Taicheng</a:t>
            </a:r>
            <a:r>
              <a:rPr lang="en-US" sz="800" dirty="0">
                <a:solidFill>
                  <a:srgbClr val="000000"/>
                </a:solidFill>
              </a:rPr>
              <a:t> Jin,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a:t>
            </a:r>
            <a:r>
              <a:rPr lang="en-US" sz="800" dirty="0">
                <a:latin typeface="Arial"/>
              </a:rPr>
              <a:t> Heonjae Lee, Isabel </a:t>
            </a:r>
            <a:r>
              <a:rPr lang="en-US" sz="800" dirty="0" err="1">
                <a:latin typeface="Arial"/>
              </a:rPr>
              <a:t>Hoyos</a:t>
            </a:r>
            <a:r>
              <a:rPr lang="en-US" sz="800" dirty="0">
                <a:latin typeface="Arial"/>
              </a:rPr>
              <a:t>, </a:t>
            </a:r>
            <a:r>
              <a:rPr lang="en-US" sz="800" dirty="0" err="1">
                <a:solidFill>
                  <a:srgbClr val="000000"/>
                </a:solidFill>
              </a:rPr>
              <a:t>Hyae</a:t>
            </a:r>
            <a:r>
              <a:rPr lang="en-US" sz="800" dirty="0">
                <a:solidFill>
                  <a:srgbClr val="000000"/>
                </a:solidFill>
              </a:rPr>
              <a:t> Ryung Kim, and</a:t>
            </a:r>
            <a:r>
              <a:rPr lang="en-US" sz="800" dirty="0"/>
              <a:t> </a:t>
            </a:r>
            <a:r>
              <a:rPr lang="en-US" sz="800" dirty="0">
                <a:solidFill>
                  <a:srgbClr val="46647B"/>
                </a:solidFill>
                <a:hlinkClick r:id="rId96">
                  <a:extLst>
                    <a:ext uri="{A12FA001-AC4F-418D-AE19-62706E023703}">
                      <ahyp:hlinkClr xmlns:ahyp="http://schemas.microsoft.com/office/drawing/2018/hyperlinkcolor" val="tx"/>
                    </a:ext>
                  </a:extLst>
                </a:hlinkClick>
              </a:rPr>
              <a:t>Gernot Wagner</a:t>
            </a:r>
            <a:r>
              <a:rPr lang="en-US" sz="800" dirty="0">
                <a:solidFill>
                  <a:srgbClr val="000000"/>
                </a:solidFill>
              </a:rPr>
              <a:t>. </a:t>
            </a:r>
            <a:r>
              <a:rPr lang="en-US" sz="800" dirty="0">
                <a:solidFill>
                  <a:srgbClr val="46647B"/>
                </a:solidFill>
                <a:hlinkClick r:id="rId97">
                  <a:extLst>
                    <a:ext uri="{A12FA001-AC4F-418D-AE19-62706E023703}">
                      <ahyp:hlinkClr xmlns:ahyp="http://schemas.microsoft.com/office/drawing/2018/hyperlinkcolor" val="tx"/>
                    </a:ext>
                  </a:extLst>
                </a:hlinkClick>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46647B"/>
                </a:solidFill>
                <a:hlinkClick r:id="rId98">
                  <a:extLst>
                    <a:ext uri="{A12FA001-AC4F-418D-AE19-62706E023703}">
                      <ahyp:hlinkClr xmlns:ahyp="http://schemas.microsoft.com/office/drawing/2018/hyperlinkcolor" val="tx"/>
                    </a:ext>
                  </a:extLst>
                </a:hlinkClick>
              </a:rPr>
              <a:t>Scaling Solar</a:t>
            </a:r>
            <a:r>
              <a:rPr lang="en-US" sz="800" dirty="0">
                <a:solidFill>
                  <a:srgbClr val="000000"/>
                </a:solidFill>
              </a:rPr>
              <a:t>” (</a:t>
            </a:r>
            <a:r>
              <a:rPr lang="en-US" sz="800" dirty="0">
                <a:solidFill>
                  <a:srgbClr val="000000"/>
                </a:solidFill>
                <a:latin typeface="Arial"/>
              </a:rPr>
              <a:t>14 August 2025</a:t>
            </a:r>
            <a:r>
              <a:rPr lang="en-US" sz="800" dirty="0">
                <a:solidFill>
                  <a:srgbClr val="000000"/>
                </a:solidFill>
              </a:rPr>
              <a:t>).</a:t>
            </a:r>
          </a:p>
        </p:txBody>
      </p:sp>
      <p:sp>
        <p:nvSpPr>
          <p:cNvPr id="2" name="Rectangle 1">
            <a:extLst>
              <a:ext uri="{FF2B5EF4-FFF2-40B4-BE49-F238E27FC236}">
                <a16:creationId xmlns:a16="http://schemas.microsoft.com/office/drawing/2014/main" id="{68BBAF37-10FA-8FCE-2863-D972FE2FA125}"/>
              </a:ext>
            </a:extLst>
          </p:cNvPr>
          <p:cNvSpPr/>
          <p:nvPr/>
        </p:nvSpPr>
        <p:spPr bwMode="gray">
          <a:xfrm>
            <a:off x="9334500" y="1554480"/>
            <a:ext cx="2503712" cy="4165310"/>
          </a:xfrm>
          <a:prstGeom prst="rect">
            <a:avLst/>
          </a:prstGeom>
          <a:solidFill>
            <a:srgbClr val="E3E8E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274320" bIns="228600" numCol="1" spcCol="0" rtlCol="0" fromWordArt="0" anchor="t" anchorCtr="0" forceAA="0" compatLnSpc="1">
            <a:prstTxWarp prst="textNoShape">
              <a:avLst/>
            </a:prstTxWarp>
            <a:noAutofit/>
          </a:bodyPr>
          <a:lstStyle/>
          <a:p>
            <a:pPr marL="0" indent="0">
              <a:spcBef>
                <a:spcPts val="600"/>
              </a:spcBef>
              <a:buNone/>
            </a:pPr>
            <a:r>
              <a:rPr lang="en-US" sz="1250" b="1" dirty="0">
                <a:solidFill>
                  <a:srgbClr val="000000"/>
                </a:solidFill>
              </a:rPr>
              <a:t>Observations</a:t>
            </a:r>
          </a:p>
          <a:p>
            <a:pPr>
              <a:spcBef>
                <a:spcPts val="600"/>
              </a:spcBef>
            </a:pPr>
            <a:r>
              <a:rPr lang="en-US" sz="1050" dirty="0">
                <a:solidFill>
                  <a:schemeClr val="tx1"/>
                </a:solidFill>
              </a:rPr>
              <a:t>Connecting new solar PV projects to the grid is </a:t>
            </a:r>
            <a:r>
              <a:rPr lang="en-US" sz="1050" b="1" dirty="0">
                <a:solidFill>
                  <a:schemeClr val="tx1"/>
                </a:solidFill>
              </a:rPr>
              <a:t>one of the largest obstacles in both the US and EU. </a:t>
            </a:r>
            <a:r>
              <a:rPr lang="en-US" sz="1050" dirty="0">
                <a:solidFill>
                  <a:schemeClr val="tx1"/>
                </a:solidFill>
              </a:rPr>
              <a:t>These delays are caused by</a:t>
            </a:r>
            <a:r>
              <a:rPr lang="en-US" sz="1050" b="1" dirty="0">
                <a:solidFill>
                  <a:schemeClr val="tx1"/>
                </a:solidFill>
              </a:rPr>
              <a:t>:</a:t>
            </a:r>
          </a:p>
          <a:p>
            <a:pPr lvl="1"/>
            <a:r>
              <a:rPr lang="en-US" sz="850" b="1" dirty="0">
                <a:solidFill>
                  <a:schemeClr val="tx1"/>
                </a:solidFill>
              </a:rPr>
              <a:t>Long feasibility studies by grid authorities</a:t>
            </a:r>
            <a:r>
              <a:rPr lang="en-US" sz="850" dirty="0">
                <a:solidFill>
                  <a:schemeClr val="tx1"/>
                </a:solidFill>
              </a:rPr>
              <a:t>, which were designed </a:t>
            </a:r>
            <a:r>
              <a:rPr lang="en-US" sz="850" b="1" dirty="0">
                <a:solidFill>
                  <a:schemeClr val="tx1"/>
                </a:solidFill>
              </a:rPr>
              <a:t>when only a handful of new coal or gas plants </a:t>
            </a:r>
            <a:r>
              <a:rPr lang="en-US" sz="850" dirty="0">
                <a:solidFill>
                  <a:schemeClr val="tx1"/>
                </a:solidFill>
              </a:rPr>
              <a:t>would </a:t>
            </a:r>
            <a:r>
              <a:rPr lang="en-US" sz="850" b="1" dirty="0">
                <a:solidFill>
                  <a:schemeClr val="tx1"/>
                </a:solidFill>
              </a:rPr>
              <a:t>connect to the grid each year.</a:t>
            </a:r>
            <a:endParaRPr lang="en-US" sz="850" dirty="0">
              <a:solidFill>
                <a:schemeClr val="tx1"/>
              </a:solidFill>
            </a:endParaRPr>
          </a:p>
          <a:p>
            <a:pPr lvl="1"/>
            <a:r>
              <a:rPr lang="en-US" sz="850" b="1" dirty="0">
                <a:solidFill>
                  <a:schemeClr val="tx1"/>
                </a:solidFill>
              </a:rPr>
              <a:t>Grids at maximum capacity</a:t>
            </a:r>
            <a:r>
              <a:rPr lang="en-US" sz="850" dirty="0">
                <a:solidFill>
                  <a:schemeClr val="tx1"/>
                </a:solidFill>
              </a:rPr>
              <a:t>, meaning project developers need to </a:t>
            </a:r>
            <a:r>
              <a:rPr lang="en-US" sz="850" b="1" dirty="0">
                <a:solidFill>
                  <a:schemeClr val="tx1"/>
                </a:solidFill>
              </a:rPr>
              <a:t>pay for new transmission lines and other upgrades </a:t>
            </a:r>
            <a:r>
              <a:rPr lang="en-US" sz="850" dirty="0">
                <a:solidFill>
                  <a:schemeClr val="tx1"/>
                </a:solidFill>
              </a:rPr>
              <a:t>or </a:t>
            </a:r>
            <a:r>
              <a:rPr lang="en-US" sz="850" b="1" dirty="0">
                <a:solidFill>
                  <a:schemeClr val="tx1"/>
                </a:solidFill>
              </a:rPr>
              <a:t>wait for grid authorities to expand the grid.</a:t>
            </a:r>
            <a:endParaRPr lang="en-US" sz="850" dirty="0">
              <a:solidFill>
                <a:schemeClr val="tx1"/>
              </a:solidFill>
            </a:endParaRPr>
          </a:p>
          <a:p>
            <a:pPr>
              <a:spcBef>
                <a:spcPts val="600"/>
              </a:spcBef>
            </a:pPr>
            <a:r>
              <a:rPr lang="en-US" sz="1050" dirty="0">
                <a:solidFill>
                  <a:schemeClr val="tx1"/>
                </a:solidFill>
              </a:rPr>
              <a:t>To reduce interconnection delays, the US Federal Energy Regulatory Commission now </a:t>
            </a:r>
            <a:r>
              <a:rPr lang="en-US" sz="1050" b="1" dirty="0">
                <a:solidFill>
                  <a:schemeClr val="tx1"/>
                </a:solidFill>
              </a:rPr>
              <a:t>requires grid operators to study projects in batches </a:t>
            </a:r>
            <a:r>
              <a:rPr lang="en-US" sz="1050" dirty="0">
                <a:solidFill>
                  <a:schemeClr val="tx1"/>
                </a:solidFill>
              </a:rPr>
              <a:t>vs. individually and to </a:t>
            </a:r>
            <a:r>
              <a:rPr lang="en-US" sz="1050" b="1" dirty="0">
                <a:solidFill>
                  <a:schemeClr val="tx1"/>
                </a:solidFill>
              </a:rPr>
              <a:t>prioritize those closest to construction.</a:t>
            </a:r>
            <a:endParaRPr lang="en-US" sz="1050" dirty="0">
              <a:solidFill>
                <a:schemeClr val="tx1"/>
              </a:solidFill>
            </a:endParaRPr>
          </a:p>
        </p:txBody>
      </p:sp>
      <p:sp>
        <p:nvSpPr>
          <p:cNvPr id="81" name="btfpCallout348738"/>
          <p:cNvSpPr/>
          <p:nvPr/>
        </p:nvSpPr>
        <p:spPr bwMode="gray">
          <a:xfrm>
            <a:off x="6440515" y="2076749"/>
            <a:ext cx="1417966" cy="672802"/>
          </a:xfrm>
          <a:prstGeom prst="wedgeRectCallout">
            <a:avLst>
              <a:gd name="adj1" fmla="val 65037"/>
              <a:gd name="adj2" fmla="val 75601"/>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noAutofit/>
          </a:bodyPr>
          <a:lstStyle/>
          <a:p>
            <a:pPr marL="0" lvl="1" indent="0">
              <a:spcBef>
                <a:spcPts val="0"/>
              </a:spcBef>
              <a:buNone/>
            </a:pPr>
            <a:r>
              <a:rPr lang="en-US" sz="900" dirty="0">
                <a:solidFill>
                  <a:schemeClr val="bg1"/>
                </a:solidFill>
              </a:rPr>
              <a:t>Solar and energy storage made up ~80% of U.S. interconnection queue in 2024</a:t>
            </a:r>
          </a:p>
        </p:txBody>
      </p:sp>
    </p:spTree>
    <p:custDataLst>
      <p:tags r:id="rId1"/>
    </p:custDataLst>
    <p:extLst>
      <p:ext uri="{BB962C8B-B14F-4D97-AF65-F5344CB8AC3E}">
        <p14:creationId xmlns:p14="http://schemas.microsoft.com/office/powerpoint/2010/main" val="491387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16012793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7" imgW="592" imgH="591" progId="TCLayout.ActiveDocument.1">
                  <p:embed/>
                </p:oleObj>
              </mc:Choice>
              <mc:Fallback>
                <p:oleObj name="think-cell Slide" r:id="rId87" imgW="592" imgH="591" progId="TCLayout.ActiveDocument.1">
                  <p:embed/>
                  <p:pic>
                    <p:nvPicPr>
                      <p:cNvPr id="7" name="think-cell data - do not delete" hidden="1"/>
                      <p:cNvPicPr/>
                      <p:nvPr/>
                    </p:nvPicPr>
                    <p:blipFill>
                      <a:blip r:embed="rId88"/>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dirty="0"/>
              <a:t>Solar and wind will drive most renewable energy deployment by 2050; must grow 15-fold in IEA’s Net Zero Scenario</a:t>
            </a:r>
          </a:p>
        </p:txBody>
      </p:sp>
      <p:sp>
        <p:nvSpPr>
          <p:cNvPr id="67" name="btfpNotesBox962619"/>
          <p:cNvSpPr txBox="1"/>
          <p:nvPr>
            <p:custDataLst>
              <p:tags r:id="rId3"/>
            </p:custDataLst>
          </p:nvPr>
        </p:nvSpPr>
        <p:spPr bwMode="gray">
          <a:xfrm>
            <a:off x="330196" y="6300216"/>
            <a:ext cx="9144000" cy="492443"/>
          </a:xfrm>
          <a:prstGeom prst="rect">
            <a:avLst/>
          </a:prstGeom>
          <a:noFill/>
        </p:spPr>
        <p:txBody>
          <a:bodyPr vert="horz" wrap="square" lIns="0" tIns="0" rIns="0" bIns="0"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711200" rtl="0" eaLnBrk="1" fontAlgn="auto" latinLnBrk="0" hangingPunct="1">
              <a:lnSpc>
                <a:spcPct val="100000"/>
              </a:lnSpc>
              <a:spcBef>
                <a:spcPts val="0"/>
              </a:spcBef>
              <a:spcAft>
                <a:spcPts val="0"/>
              </a:spcAft>
              <a:buClrTx/>
              <a:buSzTx/>
              <a:buFontTx/>
              <a:buNone/>
              <a:tabLst/>
              <a:defRPr/>
            </a:pPr>
            <a:endParaRPr lang="en-US" sz="800" dirty="0">
              <a:solidFill>
                <a:srgbClr val="000000"/>
              </a:solidFill>
              <a:latin typeface="Arial"/>
            </a:endParaRP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a:t>
            </a:r>
            <a:r>
              <a:rPr lang="en-US" sz="800" b="0" dirty="0">
                <a:solidFill>
                  <a:srgbClr val="000000"/>
                </a:solidFill>
                <a:latin typeface="Arial"/>
              </a:rPr>
              <a:t>B</a:t>
            </a:r>
            <a:r>
              <a:rPr kumimoji="0" lang="en-US" sz="800" b="0" i="0" u="none" strike="noStrike" kern="1200" cap="none" spc="0" normalizeH="0" baseline="0" noProof="0" dirty="0">
                <a:ln>
                  <a:noFill/>
                </a:ln>
                <a:solidFill>
                  <a:srgbClr val="000000"/>
                </a:solidFill>
                <a:effectLst/>
                <a:uLnTx/>
                <a:uFillTx/>
                <a:latin typeface="Arial"/>
                <a:ea typeface="+mn-ea"/>
                <a:cs typeface="+mn-cs"/>
              </a:rPr>
              <a:t>NEF,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89"/>
              </a:rPr>
              <a:t>1Q 2024 Global PV Market Outlook</a:t>
            </a:r>
            <a:r>
              <a:rPr kumimoji="0" lang="en-US" sz="800" b="0" i="0" u="none" strike="noStrike" kern="1200" cap="none" spc="0" normalizeH="0" baseline="0" noProof="0" dirty="0">
                <a:ln>
                  <a:noFill/>
                </a:ln>
                <a:solidFill>
                  <a:srgbClr val="000000"/>
                </a:solidFill>
                <a:effectLst/>
                <a:uLnTx/>
                <a:uFillTx/>
                <a:latin typeface="Arial"/>
                <a:ea typeface="+mn-ea"/>
                <a:cs typeface="+mn-cs"/>
              </a:rPr>
              <a:t> (2024)</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IEA,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90"/>
              </a:rPr>
              <a:t>Electricity</a:t>
            </a:r>
            <a:r>
              <a:rPr kumimoji="0" lang="en-US" sz="800" b="0" i="0" u="none" strike="noStrike" kern="1200" cap="none" spc="0" normalizeH="0" baseline="0" noProof="0" dirty="0">
                <a:ln>
                  <a:noFill/>
                </a:ln>
                <a:solidFill>
                  <a:srgbClr val="000000"/>
                </a:solidFill>
                <a:effectLst/>
                <a:uLnTx/>
                <a:uFillTx/>
                <a:latin typeface="Arial"/>
                <a:ea typeface="+mn-ea"/>
                <a:cs typeface="+mn-cs"/>
              </a:rPr>
              <a:t> (2025).</a:t>
            </a:r>
          </a:p>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kumimoji="0" lang="en-US" sz="800" b="0" i="0" u="none" strike="noStrike" kern="1200" cap="none" spc="0" normalizeH="0" baseline="0" noProof="0" dirty="0" err="1">
                <a:ln>
                  <a:noFill/>
                </a:ln>
                <a:solidFill>
                  <a:srgbClr val="000000"/>
                </a:solidFill>
                <a:effectLst/>
                <a:uLnTx/>
                <a:uFillTx/>
                <a:latin typeface="Arial"/>
                <a:ea typeface="+mn-ea"/>
                <a:cs typeface="+mn-cs"/>
              </a:rPr>
              <a:t>Taicheng</a:t>
            </a:r>
            <a:r>
              <a:rPr kumimoji="0" lang="en-US" sz="800" b="0" i="0" u="none" strike="noStrike" kern="1200" cap="none" spc="0" normalizeH="0" baseline="0" noProof="0" dirty="0">
                <a:ln>
                  <a:noFill/>
                </a:ln>
                <a:solidFill>
                  <a:srgbClr val="000000"/>
                </a:solidFill>
                <a:effectLst/>
                <a:uLnTx/>
                <a:uFillTx/>
                <a:latin typeface="Arial"/>
                <a:ea typeface="+mn-ea"/>
                <a:cs typeface="+mn-cs"/>
              </a:rPr>
              <a:t> Jin, Hassan Riaz, 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91"/>
              </a:rPr>
              <a:t>Gernot Wagner</a:t>
            </a:r>
            <a:r>
              <a:rPr lang="en-US" sz="800" dirty="0">
                <a:solidFill>
                  <a:srgbClr val="000000"/>
                </a:solidFill>
                <a:latin typeface="Arial"/>
              </a:rPr>
              <a:t>.</a:t>
            </a:r>
            <a:r>
              <a:rPr lang="en-US" sz="800" dirty="0">
                <a:solidFill>
                  <a:srgbClr val="000000"/>
                </a:solidFill>
              </a:rPr>
              <a:t> </a:t>
            </a:r>
            <a:r>
              <a:rPr lang="en-US" sz="800" dirty="0">
                <a:solidFill>
                  <a:srgbClr val="000000"/>
                </a:solidFill>
                <a:hlinkClick r:id="rId92"/>
              </a:rPr>
              <a:t>Share with </a:t>
            </a:r>
            <a:r>
              <a:rPr lang="en-US" sz="800" dirty="0">
                <a:solidFill>
                  <a:srgbClr val="000000"/>
                </a:solidFill>
                <a:latin typeface="Arial"/>
                <a:hlinkClick r:id="rId92"/>
              </a:rPr>
              <a:t>attribution</a:t>
            </a:r>
            <a:r>
              <a:rPr lang="en-US" sz="800" dirty="0">
                <a:solidFill>
                  <a:srgbClr val="000000"/>
                </a:solidFill>
                <a:latin typeface="Arial"/>
              </a:rPr>
              <a:t>: Kim </a:t>
            </a:r>
            <a:r>
              <a:rPr lang="en-US" sz="800" i="1" dirty="0">
                <a:solidFill>
                  <a:srgbClr val="000000"/>
                </a:solidFill>
                <a:latin typeface="Arial"/>
              </a:rPr>
              <a:t>et al., </a:t>
            </a:r>
            <a:r>
              <a:rPr lang="en-US" sz="800" dirty="0">
                <a:solidFill>
                  <a:srgbClr val="000000"/>
                </a:solidFill>
                <a:latin typeface="Arial"/>
              </a:rPr>
              <a:t>“</a:t>
            </a:r>
            <a:r>
              <a:rPr lang="en-US" sz="800" dirty="0">
                <a:solidFill>
                  <a:srgbClr val="000000"/>
                </a:solidFill>
                <a:latin typeface="Arial"/>
                <a:hlinkClick r:id="rId93"/>
              </a:rPr>
              <a:t>Scaling Solar</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a:solidFill>
                  <a:srgbClr val="000000"/>
                </a:solidFill>
              </a:rPr>
              <a:t>(</a:t>
            </a:r>
            <a:r>
              <a:rPr lang="en-US" sz="800" dirty="0">
                <a:solidFill>
                  <a:srgbClr val="000000"/>
                </a:solidFill>
                <a:latin typeface="Arial"/>
              </a:rPr>
              <a:t>14 August 2025).</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4" name="Group 3">
            <a:extLst>
              <a:ext uri="{FF2B5EF4-FFF2-40B4-BE49-F238E27FC236}">
                <a16:creationId xmlns:a16="http://schemas.microsoft.com/office/drawing/2014/main" id="{09871C1C-FF0C-4A87-8CBC-67D23E3D0CD2}"/>
              </a:ext>
            </a:extLst>
          </p:cNvPr>
          <p:cNvGrpSpPr/>
          <p:nvPr/>
        </p:nvGrpSpPr>
        <p:grpSpPr>
          <a:xfrm>
            <a:off x="329183" y="1554480"/>
            <a:ext cx="8513191" cy="288219"/>
            <a:chOff x="329183" y="1585258"/>
            <a:chExt cx="8513191" cy="288219"/>
          </a:xfrm>
        </p:grpSpPr>
        <p:sp>
          <p:nvSpPr>
            <p:cNvPr id="73" name="btfpColumnHeaderBoxText223027"/>
            <p:cNvSpPr txBox="1"/>
            <p:nvPr/>
          </p:nvSpPr>
          <p:spPr bwMode="gray">
            <a:xfrm>
              <a:off x="329183" y="1585258"/>
              <a:ext cx="8513167" cy="288219"/>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Solar PV generation must grow from 1,600 TWh in 2023 to 25,000 TWh in 2050</a:t>
              </a:r>
            </a:p>
          </p:txBody>
        </p:sp>
        <p:cxnSp>
          <p:nvCxnSpPr>
            <p:cNvPr id="74" name="btfpColumnHeaderBoxLine223027"/>
            <p:cNvCxnSpPr>
              <a:cxnSpLocks/>
            </p:cNvCxnSpPr>
            <p:nvPr/>
          </p:nvCxnSpPr>
          <p:spPr bwMode="gray">
            <a:xfrm>
              <a:off x="329207" y="1873477"/>
              <a:ext cx="8513167"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26" name="Rectangle 25"/>
          <p:cNvSpPr/>
          <p:nvPr/>
        </p:nvSpPr>
        <p:spPr bwMode="gray">
          <a:xfrm>
            <a:off x="634999" y="2462213"/>
            <a:ext cx="3379788" cy="110013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57" name="TextBox 8">
            <a:extLst>
              <a:ext uri="{FF2B5EF4-FFF2-40B4-BE49-F238E27FC236}">
                <a16:creationId xmlns:a16="http://schemas.microsoft.com/office/drawing/2014/main" id="{0C657577-D6D1-3C12-9C56-626BDB83BA4C}"/>
              </a:ext>
            </a:extLst>
          </p:cNvPr>
          <p:cNvSpPr txBox="1"/>
          <p:nvPr/>
        </p:nvSpPr>
        <p:spPr bwMode="gray">
          <a:xfrm>
            <a:off x="9098281" y="1554480"/>
            <a:ext cx="2798084" cy="4524315"/>
          </a:xfrm>
          <a:prstGeom prst="rect">
            <a:avLst/>
          </a:prstGeom>
          <a:solidFill>
            <a:srgbClr val="E3E8EE"/>
          </a:solidFill>
        </p:spPr>
        <p:txBody>
          <a:bodyPr wrap="square" lIns="137160" tIns="137160" rIns="274320" bIns="137160" rtlCol="0">
            <a:spAutoFit/>
          </a:bodyPr>
          <a:lstStyle/>
          <a:p>
            <a:pPr marL="0" marR="0" lvl="0" indent="0" algn="l" defTabSz="711200" rtl="0" eaLnBrk="1" fontAlgn="auto" latinLnBrk="0" hangingPunct="1">
              <a:lnSpc>
                <a:spcPct val="100000"/>
              </a:lnSpc>
              <a:spcBef>
                <a:spcPts val="600"/>
              </a:spcBef>
              <a:spcAft>
                <a:spcPts val="60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Observations   </a:t>
            </a:r>
            <a:endParaRPr kumimoji="0" lang="en-US" sz="1050" b="0" i="0" u="none" strike="noStrike" kern="1200" cap="none" spc="0" normalizeH="0" baseline="0" noProof="0" dirty="0">
              <a:ln>
                <a:noFill/>
              </a:ln>
              <a:solidFill>
                <a:srgbClr val="000000"/>
              </a:solidFill>
              <a:effectLst/>
              <a:uLnTx/>
              <a:uFillTx/>
              <a:latin typeface="Arial"/>
              <a:ea typeface="+mn-ea"/>
              <a:cs typeface="+mn-cs"/>
            </a:endParaRP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Electricity generation is the largest source (36%) </a:t>
            </a:r>
            <a:r>
              <a:rPr kumimoji="0" lang="en-US" sz="1050" b="0" i="0" u="none" strike="noStrike" kern="1200" cap="none" spc="0" normalizeH="0" baseline="0" noProof="0" dirty="0">
                <a:ln>
                  <a:noFill/>
                </a:ln>
                <a:solidFill>
                  <a:srgbClr val="000000"/>
                </a:solidFill>
                <a:effectLst/>
                <a:uLnTx/>
                <a:uFillTx/>
                <a:latin typeface="Arial"/>
                <a:ea typeface="+mn-ea"/>
                <a:cs typeface="+mn-cs"/>
              </a:rPr>
              <a:t>of energy‐related CO</a:t>
            </a:r>
            <a:r>
              <a:rPr kumimoji="0" lang="en-US" sz="1050" b="0" i="0" u="none" strike="noStrike" kern="1200" cap="none" spc="0" normalizeH="0" baseline="-25000" noProof="0" dirty="0">
                <a:ln>
                  <a:noFill/>
                </a:ln>
                <a:solidFill>
                  <a:srgbClr val="000000"/>
                </a:solidFill>
                <a:effectLst/>
                <a:uLnTx/>
                <a:uFillTx/>
                <a:latin typeface="Arial"/>
                <a:ea typeface="+mn-ea"/>
                <a:cs typeface="+mn-cs"/>
              </a:rPr>
              <a:t>2</a:t>
            </a:r>
            <a:r>
              <a:rPr kumimoji="0" lang="en-US" sz="1050" b="0" i="0" u="none" strike="noStrike" kern="1200" cap="none" spc="0" normalizeH="0" baseline="0" noProof="0" dirty="0">
                <a:ln>
                  <a:noFill/>
                </a:ln>
                <a:solidFill>
                  <a:srgbClr val="000000"/>
                </a:solidFill>
                <a:effectLst/>
                <a:uLnTx/>
                <a:uFillTx/>
                <a:latin typeface="Arial"/>
                <a:ea typeface="+mn-ea"/>
                <a:cs typeface="+mn-cs"/>
              </a:rPr>
              <a:t> emissions today.</a:t>
            </a:r>
            <a:endParaRPr kumimoji="0" lang="en-US" sz="1050" b="1" i="0" u="none" strike="noStrike" kern="1200" cap="none" spc="0" normalizeH="0" baseline="0" noProof="0" dirty="0">
              <a:ln>
                <a:noFill/>
              </a:ln>
              <a:solidFill>
                <a:srgbClr val="000000"/>
              </a:solidFill>
              <a:effectLst/>
              <a:uLnTx/>
              <a:uFillTx/>
              <a:latin typeface="Arial"/>
              <a:ea typeface="+mn-ea"/>
              <a:cs typeface="+mn-cs"/>
            </a:endParaRP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Global electricity demand is expected to increase </a:t>
            </a:r>
            <a:r>
              <a:rPr kumimoji="0" lang="en-US" sz="1050" b="0" i="0" u="none" strike="noStrike" kern="1200" cap="none" spc="0" normalizeH="0" baseline="0" noProof="0" dirty="0">
                <a:ln>
                  <a:noFill/>
                </a:ln>
                <a:solidFill>
                  <a:srgbClr val="000000"/>
                </a:solidFill>
                <a:effectLst/>
                <a:uLnTx/>
                <a:uFillTx/>
                <a:latin typeface="Arial"/>
                <a:ea typeface="+mn-ea"/>
                <a:cs typeface="+mn-cs"/>
              </a:rPr>
              <a:t>from  ~25,000 TWh in 2023 to ~60,000 TWh in 2050.</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Increase in electricity demand </a:t>
            </a:r>
            <a:r>
              <a:rPr kumimoji="0" lang="en-US" sz="1050" b="0" i="0" u="none" strike="noStrike" kern="1200" cap="none" spc="0" normalizeH="0" baseline="0" noProof="0" dirty="0">
                <a:ln>
                  <a:noFill/>
                </a:ln>
                <a:solidFill>
                  <a:srgbClr val="000000"/>
                </a:solidFill>
                <a:effectLst/>
                <a:uLnTx/>
                <a:uFillTx/>
                <a:latin typeface="Arial"/>
                <a:ea typeface="+mn-ea"/>
                <a:cs typeface="+mn-cs"/>
              </a:rPr>
              <a:t>is driven by:</a:t>
            </a:r>
          </a:p>
          <a:p>
            <a:pPr marL="355600" marR="0" lvl="1" indent="-177800" algn="l" defTabSz="711200" rtl="0" eaLnBrk="1" fontAlgn="auto" latinLnBrk="0" hangingPunct="1">
              <a:lnSpc>
                <a:spcPct val="100000"/>
              </a:lnSpc>
              <a:spcBef>
                <a:spcPts val="600"/>
              </a:spcBef>
              <a:spcAft>
                <a:spcPts val="0"/>
              </a:spcAft>
              <a:buClrTx/>
              <a:buSzTx/>
              <a:buFontTx/>
              <a:buChar char="–"/>
              <a:tabLst/>
              <a:defRPr/>
            </a:pPr>
            <a:r>
              <a:rPr kumimoji="0" lang="en-US" sz="850" b="1" i="0" u="none" strike="noStrike" kern="1200" cap="none" spc="0" normalizeH="0" baseline="0" noProof="0" dirty="0">
                <a:ln>
                  <a:noFill/>
                </a:ln>
                <a:solidFill>
                  <a:srgbClr val="000000"/>
                </a:solidFill>
                <a:effectLst/>
                <a:uLnTx/>
                <a:uFillTx/>
                <a:latin typeface="Arial"/>
                <a:ea typeface="+mn-ea"/>
                <a:cs typeface="+mn-cs"/>
              </a:rPr>
              <a:t>Advanced economies: </a:t>
            </a:r>
            <a:r>
              <a:rPr lang="en-US" sz="850" dirty="0">
                <a:solidFill>
                  <a:srgbClr val="000000"/>
                </a:solidFill>
                <a:latin typeface="Arial"/>
              </a:rPr>
              <a:t>I</a:t>
            </a:r>
            <a:r>
              <a:rPr kumimoji="0" lang="en-US" sz="850" b="0" i="0" u="none" strike="noStrike" kern="1200" cap="none" spc="0" normalizeH="0" baseline="0" noProof="0" dirty="0" err="1">
                <a:ln>
                  <a:noFill/>
                </a:ln>
                <a:solidFill>
                  <a:srgbClr val="000000"/>
                </a:solidFill>
                <a:effectLst/>
                <a:uLnTx/>
                <a:uFillTx/>
                <a:latin typeface="Arial"/>
                <a:ea typeface="+mn-ea"/>
                <a:cs typeface="+mn-cs"/>
              </a:rPr>
              <a:t>ncreased</a:t>
            </a:r>
            <a:r>
              <a:rPr kumimoji="0" lang="en-US" sz="850" b="0" i="0" u="none" strike="noStrike" kern="1200" cap="none" spc="0" normalizeH="0" baseline="0" noProof="0" dirty="0">
                <a:ln>
                  <a:noFill/>
                </a:ln>
                <a:solidFill>
                  <a:srgbClr val="000000"/>
                </a:solidFill>
                <a:effectLst/>
                <a:uLnTx/>
                <a:uFillTx/>
                <a:latin typeface="Arial"/>
                <a:ea typeface="+mn-ea"/>
                <a:cs typeface="+mn-cs"/>
              </a:rPr>
              <a:t> electrification and expansion of hydrogen electrolysis </a:t>
            </a:r>
          </a:p>
          <a:p>
            <a:pPr marL="355600" marR="0" lvl="1" indent="-177800" algn="l" defTabSz="711200" rtl="0" eaLnBrk="1" fontAlgn="auto" latinLnBrk="0" hangingPunct="1">
              <a:lnSpc>
                <a:spcPct val="100000"/>
              </a:lnSpc>
              <a:spcBef>
                <a:spcPts val="600"/>
              </a:spcBef>
              <a:spcAft>
                <a:spcPts val="0"/>
              </a:spcAft>
              <a:buClrTx/>
              <a:buSzTx/>
              <a:buFontTx/>
              <a:buChar char="–"/>
              <a:tabLst/>
              <a:defRPr/>
            </a:pPr>
            <a:r>
              <a:rPr kumimoji="0" lang="en-US" sz="850" b="1" i="0" u="none" strike="noStrike" kern="1200" cap="none" spc="0" normalizeH="0" baseline="0" noProof="0" dirty="0">
                <a:ln>
                  <a:noFill/>
                </a:ln>
                <a:solidFill>
                  <a:srgbClr val="000000"/>
                </a:solidFill>
                <a:effectLst/>
                <a:uLnTx/>
                <a:uFillTx/>
                <a:latin typeface="Arial"/>
                <a:ea typeface="+mn-ea"/>
                <a:cs typeface="+mn-cs"/>
              </a:rPr>
              <a:t>Emerging economies: </a:t>
            </a:r>
            <a:r>
              <a:rPr lang="en-US" sz="850" dirty="0">
                <a:solidFill>
                  <a:srgbClr val="000000"/>
                </a:solidFill>
                <a:latin typeface="Arial"/>
              </a:rPr>
              <a:t>P</a:t>
            </a:r>
            <a:r>
              <a:rPr kumimoji="0" lang="en-US" sz="850" b="0" i="0" u="none" strike="noStrike" kern="1200" cap="none" spc="0" normalizeH="0" baseline="0" noProof="0" dirty="0" err="1">
                <a:ln>
                  <a:noFill/>
                </a:ln>
                <a:solidFill>
                  <a:srgbClr val="000000"/>
                </a:solidFill>
                <a:effectLst/>
                <a:uLnTx/>
                <a:uFillTx/>
                <a:latin typeface="Arial"/>
                <a:ea typeface="+mn-ea"/>
                <a:cs typeface="+mn-cs"/>
              </a:rPr>
              <a:t>opulation</a:t>
            </a:r>
            <a:r>
              <a:rPr kumimoji="0" lang="en-US" sz="850" b="0" i="0" u="none" strike="noStrike" kern="1200" cap="none" spc="0" normalizeH="0" baseline="0" noProof="0" dirty="0">
                <a:ln>
                  <a:noFill/>
                </a:ln>
                <a:solidFill>
                  <a:srgbClr val="000000"/>
                </a:solidFill>
                <a:effectLst/>
                <a:uLnTx/>
                <a:uFillTx/>
                <a:latin typeface="Arial"/>
                <a:ea typeface="+mn-ea"/>
                <a:cs typeface="+mn-cs"/>
              </a:rPr>
              <a:t> growth and increase in living standards</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In the predicted NZS by 2050 scenario, </a:t>
            </a:r>
            <a:r>
              <a:rPr kumimoji="0" lang="en-US" sz="1050" b="1" i="0" u="none" strike="noStrike" kern="1200" cap="none" spc="0" normalizeH="0" baseline="0" noProof="0" dirty="0">
                <a:ln>
                  <a:noFill/>
                </a:ln>
                <a:solidFill>
                  <a:srgbClr val="000000"/>
                </a:solidFill>
                <a:effectLst/>
                <a:uLnTx/>
                <a:uFillTx/>
                <a:latin typeface="Arial"/>
                <a:ea typeface="+mn-ea"/>
                <a:cs typeface="+mn-cs"/>
              </a:rPr>
              <a:t>solar is forecasted to reach 25,000 TWh of electricity per year </a:t>
            </a:r>
            <a:r>
              <a:rPr kumimoji="0" lang="en-US" sz="1050" b="0" i="0" u="none" strike="noStrike" kern="1200" cap="none" spc="0" normalizeH="0" baseline="0" noProof="0" dirty="0">
                <a:ln>
                  <a:noFill/>
                </a:ln>
                <a:solidFill>
                  <a:srgbClr val="000000"/>
                </a:solidFill>
                <a:effectLst/>
                <a:uLnTx/>
                <a:uFillTx/>
                <a:latin typeface="Arial"/>
                <a:ea typeface="+mn-ea"/>
                <a:cs typeface="+mn-cs"/>
              </a:rPr>
              <a:t>(~100% of today’s energy production).</a:t>
            </a:r>
          </a:p>
          <a:p>
            <a:pPr marL="355600" marR="0" lvl="1" indent="-177800" algn="l" defTabSz="711200" rtl="0" eaLnBrk="1" fontAlgn="auto" latinLnBrk="0" hangingPunct="1">
              <a:lnSpc>
                <a:spcPct val="100000"/>
              </a:lnSpc>
              <a:spcBef>
                <a:spcPts val="600"/>
              </a:spcBef>
              <a:spcAft>
                <a:spcPts val="0"/>
              </a:spcAft>
              <a:buClrTx/>
              <a:buSzTx/>
              <a:buFontTx/>
              <a:buChar char="–"/>
              <a:tabLst/>
              <a:defRPr/>
            </a:pPr>
            <a:r>
              <a:rPr kumimoji="0" lang="en-US" sz="850" b="0" i="0" u="none" strike="noStrike" kern="1200" cap="none" spc="0" normalizeH="0" baseline="0" noProof="0" dirty="0">
                <a:ln>
                  <a:noFill/>
                </a:ln>
                <a:solidFill>
                  <a:srgbClr val="000000"/>
                </a:solidFill>
                <a:effectLst/>
                <a:uLnTx/>
                <a:uFillTx/>
                <a:latin typeface="Arial"/>
                <a:ea typeface="+mn-ea"/>
                <a:cs typeface="+mn-cs"/>
              </a:rPr>
              <a:t>Forecast is based on current solar adoption trends, competing economics between other technologies, and total forecasted power generation.</a:t>
            </a:r>
          </a:p>
        </p:txBody>
      </p:sp>
      <p:cxnSp>
        <p:nvCxnSpPr>
          <p:cNvPr id="799" name="Straight Connector 798">
            <a:extLst>
              <a:ext uri="{FF2B5EF4-FFF2-40B4-BE49-F238E27FC236}">
                <a16:creationId xmlns:a16="http://schemas.microsoft.com/office/drawing/2014/main" id="{2EEBFD85-5605-08B0-F5A2-2D473D337139}"/>
              </a:ext>
            </a:extLst>
          </p:cNvPr>
          <p:cNvCxnSpPr/>
          <p:nvPr>
            <p:custDataLst>
              <p:tags r:id="rId4"/>
            </p:custDataLst>
          </p:nvPr>
        </p:nvCxnSpPr>
        <p:spPr bwMode="gray">
          <a:xfrm>
            <a:off x="635000" y="5868988"/>
            <a:ext cx="3822700"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01" name="Straight Connector 800">
            <a:extLst>
              <a:ext uri="{FF2B5EF4-FFF2-40B4-BE49-F238E27FC236}">
                <a16:creationId xmlns:a16="http://schemas.microsoft.com/office/drawing/2014/main" id="{33AACAA0-8D53-C78F-8389-789706B06DBC}"/>
              </a:ext>
            </a:extLst>
          </p:cNvPr>
          <p:cNvCxnSpPr/>
          <p:nvPr>
            <p:custDataLst>
              <p:tags r:id="rId5"/>
            </p:custDataLst>
          </p:nvPr>
        </p:nvCxnSpPr>
        <p:spPr bwMode="gray">
          <a:xfrm>
            <a:off x="635000" y="5467350"/>
            <a:ext cx="3822700"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02" name="Straight Connector 801">
            <a:extLst>
              <a:ext uri="{FF2B5EF4-FFF2-40B4-BE49-F238E27FC236}">
                <a16:creationId xmlns:a16="http://schemas.microsoft.com/office/drawing/2014/main" id="{E56E03E1-D879-23A9-5200-01EB8A7B90A2}"/>
              </a:ext>
            </a:extLst>
          </p:cNvPr>
          <p:cNvCxnSpPr/>
          <p:nvPr>
            <p:custDataLst>
              <p:tags r:id="rId6"/>
            </p:custDataLst>
          </p:nvPr>
        </p:nvCxnSpPr>
        <p:spPr bwMode="gray">
          <a:xfrm>
            <a:off x="635000" y="5267325"/>
            <a:ext cx="3822700"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05" name="Straight Connector 804">
            <a:extLst>
              <a:ext uri="{FF2B5EF4-FFF2-40B4-BE49-F238E27FC236}">
                <a16:creationId xmlns:a16="http://schemas.microsoft.com/office/drawing/2014/main" id="{BF9B0511-63C3-76B5-1433-AEF4E516552D}"/>
              </a:ext>
            </a:extLst>
          </p:cNvPr>
          <p:cNvCxnSpPr/>
          <p:nvPr>
            <p:custDataLst>
              <p:tags r:id="rId7"/>
            </p:custDataLst>
          </p:nvPr>
        </p:nvCxnSpPr>
        <p:spPr bwMode="gray">
          <a:xfrm>
            <a:off x="635000" y="4465638"/>
            <a:ext cx="3822700"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09" name="Straight Connector 808">
            <a:extLst>
              <a:ext uri="{FF2B5EF4-FFF2-40B4-BE49-F238E27FC236}">
                <a16:creationId xmlns:a16="http://schemas.microsoft.com/office/drawing/2014/main" id="{8C6FAE95-571C-D2A2-5891-03E0B10C87A4}"/>
              </a:ext>
            </a:extLst>
          </p:cNvPr>
          <p:cNvCxnSpPr/>
          <p:nvPr>
            <p:custDataLst>
              <p:tags r:id="rId8"/>
            </p:custDataLst>
          </p:nvPr>
        </p:nvCxnSpPr>
        <p:spPr bwMode="gray">
          <a:xfrm>
            <a:off x="635000" y="3663950"/>
            <a:ext cx="3822700"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13" name="Straight Connector 812">
            <a:extLst>
              <a:ext uri="{FF2B5EF4-FFF2-40B4-BE49-F238E27FC236}">
                <a16:creationId xmlns:a16="http://schemas.microsoft.com/office/drawing/2014/main" id="{B773A763-4961-7D1C-9A81-E54C4F10B802}"/>
              </a:ext>
            </a:extLst>
          </p:cNvPr>
          <p:cNvCxnSpPr/>
          <p:nvPr>
            <p:custDataLst>
              <p:tags r:id="rId9"/>
            </p:custDataLst>
          </p:nvPr>
        </p:nvCxnSpPr>
        <p:spPr bwMode="gray">
          <a:xfrm>
            <a:off x="635000" y="2862263"/>
            <a:ext cx="3822700"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95" name="Chart 94"/>
          <p:cNvGraphicFramePr/>
          <p:nvPr>
            <p:custDataLst>
              <p:tags r:id="rId10"/>
            </p:custDataLst>
            <p:extLst>
              <p:ext uri="{D42A27DB-BD31-4B8C-83A1-F6EECF244321}">
                <p14:modId xmlns:p14="http://schemas.microsoft.com/office/powerpoint/2010/main" val="3247630405"/>
              </p:ext>
            </p:extLst>
          </p:nvPr>
        </p:nvGraphicFramePr>
        <p:xfrm>
          <a:off x="552450" y="2379663"/>
          <a:ext cx="3987800" cy="3771900"/>
        </p:xfrm>
        <a:graphic>
          <a:graphicData uri="http://schemas.openxmlformats.org/drawingml/2006/chart">
            <c:chart xmlns:c="http://schemas.openxmlformats.org/drawingml/2006/chart" xmlns:r="http://schemas.openxmlformats.org/officeDocument/2006/relationships" r:id="rId94"/>
          </a:graphicData>
        </a:graphic>
      </p:graphicFrame>
      <p:sp>
        <p:nvSpPr>
          <p:cNvPr id="32" name="Text Placeholder 10">
            <a:extLst>
              <a:ext uri="{FF2B5EF4-FFF2-40B4-BE49-F238E27FC236}">
                <a16:creationId xmlns:a16="http://schemas.microsoft.com/office/drawing/2014/main" id="{74B4C9B2-4606-C8AD-0FD5-90355E9E1297}"/>
              </a:ext>
            </a:extLst>
          </p:cNvPr>
          <p:cNvSpPr>
            <a:spLocks noGrp="1"/>
          </p:cNvSpPr>
          <p:nvPr>
            <p:custDataLst>
              <p:tags r:id="rId11"/>
            </p:custDataLst>
          </p:nvPr>
        </p:nvSpPr>
        <p:spPr bwMode="gray">
          <a:xfrm>
            <a:off x="479425" y="5992813"/>
            <a:ext cx="698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1CC6FFDC-29E8-45E2-A74A-A441068FD001}" type="datetime'''''''''''''''''''''''''''''''''''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556" name="Text Placeholder 10">
            <a:extLst>
              <a:ext uri="{FF2B5EF4-FFF2-40B4-BE49-F238E27FC236}">
                <a16:creationId xmlns:a16="http://schemas.microsoft.com/office/drawing/2014/main" id="{2396D167-6F59-D4D3-D360-E827A8A55EC8}"/>
              </a:ext>
            </a:extLst>
          </p:cNvPr>
          <p:cNvSpPr txBox="1">
            <a:spLocks/>
          </p:cNvSpPr>
          <p:nvPr>
            <p:custDataLst>
              <p:tags r:id="rId12"/>
            </p:custDataLst>
          </p:nvPr>
        </p:nvSpPr>
        <p:spPr bwMode="gray">
          <a:xfrm>
            <a:off x="409575" y="55927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A5C1B728-182A-4B99-9EB3-5341450A4124}" type="datetime'1''''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10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462" name="Text Placeholder 10">
            <a:extLst>
              <a:ext uri="{FF2B5EF4-FFF2-40B4-BE49-F238E27FC236}">
                <a16:creationId xmlns:a16="http://schemas.microsoft.com/office/drawing/2014/main" id="{BF589781-0841-67CD-88FB-535AC8114A96}"/>
              </a:ext>
            </a:extLst>
          </p:cNvPr>
          <p:cNvSpPr txBox="1">
            <a:spLocks/>
          </p:cNvSpPr>
          <p:nvPr>
            <p:custDataLst>
              <p:tags r:id="rId13"/>
            </p:custDataLst>
          </p:nvPr>
        </p:nvSpPr>
        <p:spPr bwMode="gray">
          <a:xfrm>
            <a:off x="409575" y="51911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76143F37-2DE9-49D4-87C0-4FB1A00723E1}" type="datetime'''''''''''''''''''''2''''''''''''''''''''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559" name="Text Placeholder 10">
            <a:extLst>
              <a:ext uri="{FF2B5EF4-FFF2-40B4-BE49-F238E27FC236}">
                <a16:creationId xmlns:a16="http://schemas.microsoft.com/office/drawing/2014/main" id="{72985F88-778B-B548-3807-EAE5F799D072}"/>
              </a:ext>
            </a:extLst>
          </p:cNvPr>
          <p:cNvSpPr txBox="1">
            <a:spLocks/>
          </p:cNvSpPr>
          <p:nvPr>
            <p:custDataLst>
              <p:tags r:id="rId14"/>
            </p:custDataLst>
          </p:nvPr>
        </p:nvSpPr>
        <p:spPr bwMode="gray">
          <a:xfrm>
            <a:off x="409575" y="47910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45A45365-86AE-427A-B090-3CF8282CC695}" type="datetime'''''3''''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30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463" name="Text Placeholder 10">
            <a:extLst>
              <a:ext uri="{FF2B5EF4-FFF2-40B4-BE49-F238E27FC236}">
                <a16:creationId xmlns:a16="http://schemas.microsoft.com/office/drawing/2014/main" id="{5D2C9F28-4834-F0A7-CFF8-6D2E81EAE314}"/>
              </a:ext>
            </a:extLst>
          </p:cNvPr>
          <p:cNvSpPr txBox="1">
            <a:spLocks/>
          </p:cNvSpPr>
          <p:nvPr>
            <p:custDataLst>
              <p:tags r:id="rId15"/>
            </p:custDataLst>
          </p:nvPr>
        </p:nvSpPr>
        <p:spPr bwMode="gray">
          <a:xfrm>
            <a:off x="409575" y="43894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A948081B-203C-4955-94E3-759F5E3D29F4}" type="datetime'''''''''''''''''''''''''''4''''''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40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562" name="Text Placeholder 10">
            <a:extLst>
              <a:ext uri="{FF2B5EF4-FFF2-40B4-BE49-F238E27FC236}">
                <a16:creationId xmlns:a16="http://schemas.microsoft.com/office/drawing/2014/main" id="{24E87B68-95C7-C81E-2223-48F1F81C8A47}"/>
              </a:ext>
            </a:extLst>
          </p:cNvPr>
          <p:cNvSpPr txBox="1">
            <a:spLocks/>
          </p:cNvSpPr>
          <p:nvPr>
            <p:custDataLst>
              <p:tags r:id="rId16"/>
            </p:custDataLst>
          </p:nvPr>
        </p:nvSpPr>
        <p:spPr bwMode="gray">
          <a:xfrm>
            <a:off x="409575" y="39893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A77E7386-9D50-4860-878A-32E71758D49F}" type="datetime'''''5''''''''''''''''''''''''''''''''''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50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738" name="Text Placeholder 10">
            <a:extLst>
              <a:ext uri="{FF2B5EF4-FFF2-40B4-BE49-F238E27FC236}">
                <a16:creationId xmlns:a16="http://schemas.microsoft.com/office/drawing/2014/main" id="{0153D2BB-DA64-1127-1A5C-6741A77D5644}"/>
              </a:ext>
            </a:extLst>
          </p:cNvPr>
          <p:cNvSpPr txBox="1">
            <a:spLocks/>
          </p:cNvSpPr>
          <p:nvPr>
            <p:custDataLst>
              <p:tags r:id="rId17"/>
            </p:custDataLst>
          </p:nvPr>
        </p:nvSpPr>
        <p:spPr bwMode="gray">
          <a:xfrm>
            <a:off x="409575" y="35877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46A7DD24-F424-4047-9048-642C5F24BC2A}" type="datetime'''''''''''6''''''''''''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60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740" name="Text Placeholder 10">
            <a:extLst>
              <a:ext uri="{FF2B5EF4-FFF2-40B4-BE49-F238E27FC236}">
                <a16:creationId xmlns:a16="http://schemas.microsoft.com/office/drawing/2014/main" id="{4B3A07A3-A75A-63CA-2A1E-FBFED68AA736}"/>
              </a:ext>
            </a:extLst>
          </p:cNvPr>
          <p:cNvSpPr txBox="1">
            <a:spLocks/>
          </p:cNvSpPr>
          <p:nvPr>
            <p:custDataLst>
              <p:tags r:id="rId18"/>
            </p:custDataLst>
          </p:nvPr>
        </p:nvSpPr>
        <p:spPr bwMode="gray">
          <a:xfrm>
            <a:off x="409575" y="31877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FD21EDB5-4B54-4CAE-AEED-FE53502F95B1}" type="datetime'''''''''7''''''''''''''''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70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742" name="Text Placeholder 10">
            <a:extLst>
              <a:ext uri="{FF2B5EF4-FFF2-40B4-BE49-F238E27FC236}">
                <a16:creationId xmlns:a16="http://schemas.microsoft.com/office/drawing/2014/main" id="{EC682228-DD67-BF01-7767-3DC541DE3F82}"/>
              </a:ext>
            </a:extLst>
          </p:cNvPr>
          <p:cNvSpPr txBox="1">
            <a:spLocks/>
          </p:cNvSpPr>
          <p:nvPr>
            <p:custDataLst>
              <p:tags r:id="rId19"/>
            </p:custDataLst>
          </p:nvPr>
        </p:nvSpPr>
        <p:spPr bwMode="gray">
          <a:xfrm>
            <a:off x="409575" y="27860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01B090CF-8579-4839-A32F-7F82AECF1AA6}" type="datetime'''''''''''''''''8''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80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746" name="Text Placeholder 10">
            <a:extLst>
              <a:ext uri="{FF2B5EF4-FFF2-40B4-BE49-F238E27FC236}">
                <a16:creationId xmlns:a16="http://schemas.microsoft.com/office/drawing/2014/main" id="{05586D01-7B1B-7DD9-0ED9-09CAA83F2BF3}"/>
              </a:ext>
            </a:extLst>
          </p:cNvPr>
          <p:cNvSpPr txBox="1">
            <a:spLocks/>
          </p:cNvSpPr>
          <p:nvPr>
            <p:custDataLst>
              <p:tags r:id="rId20"/>
            </p:custDataLst>
          </p:nvPr>
        </p:nvSpPr>
        <p:spPr bwMode="gray">
          <a:xfrm>
            <a:off x="409575" y="23860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CED76320-336C-415E-BF16-5358D6D2A0FC}" type="datetime'''''''''''''''''''9''''''''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90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40" name="Text Placeholder 10">
            <a:extLst>
              <a:ext uri="{FF2B5EF4-FFF2-40B4-BE49-F238E27FC236}">
                <a16:creationId xmlns:a16="http://schemas.microsoft.com/office/drawing/2014/main" id="{BDBF5C00-3DF1-C06C-2A8B-636195E081B7}"/>
              </a:ext>
            </a:extLst>
          </p:cNvPr>
          <p:cNvSpPr>
            <a:spLocks noGrp="1"/>
          </p:cNvSpPr>
          <p:nvPr>
            <p:custDataLst>
              <p:tags r:id="rId21"/>
            </p:custDataLst>
          </p:nvPr>
        </p:nvSpPr>
        <p:spPr bwMode="auto">
          <a:xfrm>
            <a:off x="409575" y="2060575"/>
            <a:ext cx="370840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a:ln>
                  <a:noFill/>
                </a:ln>
                <a:solidFill>
                  <a:srgbClr val="000000"/>
                </a:solidFill>
                <a:effectLst/>
                <a:uLnTx/>
                <a:uFillTx/>
                <a:latin typeface="Arial"/>
                <a:ea typeface="+mn-ea"/>
                <a:cs typeface="+mn-cs"/>
              </a:rPr>
              <a:t>Economic Transition Scenario (ETZ) in thousands TWh</a:t>
            </a: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400" name="Text Placeholder 10">
            <a:extLst>
              <a:ext uri="{FF2B5EF4-FFF2-40B4-BE49-F238E27FC236}">
                <a16:creationId xmlns:a16="http://schemas.microsoft.com/office/drawing/2014/main" id="{E772E5EA-55E5-3A22-AF51-45873B0E1E2F}"/>
              </a:ext>
            </a:extLst>
          </p:cNvPr>
          <p:cNvSpPr txBox="1">
            <a:spLocks/>
          </p:cNvSpPr>
          <p:nvPr>
            <p:custDataLst>
              <p:tags r:id="rId22"/>
            </p:custDataLst>
          </p:nvPr>
        </p:nvSpPr>
        <p:spPr bwMode="auto">
          <a:xfrm>
            <a:off x="488950" y="61118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7E91422C-E014-4EBA-B265-43A6CCCD2CC0}" type="datetime'''''2''''''''''''''''00''''''''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2000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405" name="Text Placeholder 10">
            <a:extLst>
              <a:ext uri="{FF2B5EF4-FFF2-40B4-BE49-F238E27FC236}">
                <a16:creationId xmlns:a16="http://schemas.microsoft.com/office/drawing/2014/main" id="{74DC43B0-2BE5-D725-4FE6-5D3DC72D7C6C}"/>
              </a:ext>
            </a:extLst>
          </p:cNvPr>
          <p:cNvSpPr txBox="1">
            <a:spLocks/>
          </p:cNvSpPr>
          <p:nvPr>
            <p:custDataLst>
              <p:tags r:id="rId23"/>
            </p:custDataLst>
          </p:nvPr>
        </p:nvSpPr>
        <p:spPr bwMode="auto">
          <a:xfrm>
            <a:off x="871538" y="61118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F1601C0E-1785-47BD-9F56-BA2F918C650D}" type="datetime'''''''20''''''''''''''''05'''''''''''''''''''''''''">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2005</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410" name="Text Placeholder 10">
            <a:extLst>
              <a:ext uri="{FF2B5EF4-FFF2-40B4-BE49-F238E27FC236}">
                <a16:creationId xmlns:a16="http://schemas.microsoft.com/office/drawing/2014/main" id="{26F5F073-3C6F-A0C9-0741-2DB2BCE6CC11}"/>
              </a:ext>
            </a:extLst>
          </p:cNvPr>
          <p:cNvSpPr txBox="1">
            <a:spLocks/>
          </p:cNvSpPr>
          <p:nvPr>
            <p:custDataLst>
              <p:tags r:id="rId24"/>
            </p:custDataLst>
          </p:nvPr>
        </p:nvSpPr>
        <p:spPr bwMode="auto">
          <a:xfrm>
            <a:off x="1254125" y="61118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4B80DC95-968B-4288-A5A7-602B68FDAAEF}" type="datetime'''''''''''2''''''''''''''''''0''''''1''''''''''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2010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415" name="Text Placeholder 10">
            <a:extLst>
              <a:ext uri="{FF2B5EF4-FFF2-40B4-BE49-F238E27FC236}">
                <a16:creationId xmlns:a16="http://schemas.microsoft.com/office/drawing/2014/main" id="{02086374-ABF0-EC4B-AA44-AACE7C40031C}"/>
              </a:ext>
            </a:extLst>
          </p:cNvPr>
          <p:cNvSpPr txBox="1">
            <a:spLocks/>
          </p:cNvSpPr>
          <p:nvPr>
            <p:custDataLst>
              <p:tags r:id="rId25"/>
            </p:custDataLst>
          </p:nvPr>
        </p:nvSpPr>
        <p:spPr bwMode="auto">
          <a:xfrm>
            <a:off x="1635125" y="61118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E1E0567C-D1A9-46D2-9DCE-8A35B984F396}" type="datetime'''''''2''''0''''''''''''''''''1''''''''5'''''''">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2015</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420" name="Text Placeholder 10">
            <a:extLst>
              <a:ext uri="{FF2B5EF4-FFF2-40B4-BE49-F238E27FC236}">
                <a16:creationId xmlns:a16="http://schemas.microsoft.com/office/drawing/2014/main" id="{1F58F2FD-6179-89A9-6174-67319FF3182A}"/>
              </a:ext>
            </a:extLst>
          </p:cNvPr>
          <p:cNvSpPr txBox="1">
            <a:spLocks/>
          </p:cNvSpPr>
          <p:nvPr>
            <p:custDataLst>
              <p:tags r:id="rId26"/>
            </p:custDataLst>
          </p:nvPr>
        </p:nvSpPr>
        <p:spPr bwMode="auto">
          <a:xfrm>
            <a:off x="2017713" y="61118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6E3B9C97-559C-4320-A128-8CE0881AD9DE}" type="datetime'''''''''2''''''0''''2''''''''''''''''''''''''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2020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425" name="Text Placeholder 10">
            <a:extLst>
              <a:ext uri="{FF2B5EF4-FFF2-40B4-BE49-F238E27FC236}">
                <a16:creationId xmlns:a16="http://schemas.microsoft.com/office/drawing/2014/main" id="{F3DA18DA-1738-6395-9B32-F8F1085A1EA5}"/>
              </a:ext>
            </a:extLst>
          </p:cNvPr>
          <p:cNvSpPr txBox="1">
            <a:spLocks/>
          </p:cNvSpPr>
          <p:nvPr>
            <p:custDataLst>
              <p:tags r:id="rId27"/>
            </p:custDataLst>
          </p:nvPr>
        </p:nvSpPr>
        <p:spPr bwMode="auto">
          <a:xfrm>
            <a:off x="2400300" y="61118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220CA8DC-2243-41DC-9D40-73815540FD8A}" type="datetime'2''''0''''''''''''2''''''''''''''5'''''''''''''">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2025</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430" name="Text Placeholder 10">
            <a:extLst>
              <a:ext uri="{FF2B5EF4-FFF2-40B4-BE49-F238E27FC236}">
                <a16:creationId xmlns:a16="http://schemas.microsoft.com/office/drawing/2014/main" id="{F78820F8-95E1-EFA4-2B55-EDF8AD1F70DD}"/>
              </a:ext>
            </a:extLst>
          </p:cNvPr>
          <p:cNvSpPr txBox="1">
            <a:spLocks/>
          </p:cNvSpPr>
          <p:nvPr>
            <p:custDataLst>
              <p:tags r:id="rId28"/>
            </p:custDataLst>
          </p:nvPr>
        </p:nvSpPr>
        <p:spPr bwMode="auto">
          <a:xfrm>
            <a:off x="2782888" y="61118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40C5DFE0-D2B6-4619-B13B-F86A1F743384}" type="datetime'''''2''''''''''''''''''''''''''0''3''''''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2030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435" name="Text Placeholder 10">
            <a:extLst>
              <a:ext uri="{FF2B5EF4-FFF2-40B4-BE49-F238E27FC236}">
                <a16:creationId xmlns:a16="http://schemas.microsoft.com/office/drawing/2014/main" id="{430D2DA4-634B-00D5-2A84-7D5BA611BA80}"/>
              </a:ext>
            </a:extLst>
          </p:cNvPr>
          <p:cNvSpPr txBox="1">
            <a:spLocks/>
          </p:cNvSpPr>
          <p:nvPr>
            <p:custDataLst>
              <p:tags r:id="rId29"/>
            </p:custDataLst>
          </p:nvPr>
        </p:nvSpPr>
        <p:spPr bwMode="auto">
          <a:xfrm>
            <a:off x="3165475" y="61118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E689B33B-47F5-4131-889A-A9CBBA133F8A}" type="datetime'''''''''''''2''0''''''''''''''''''3''''''''5'''''">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2035</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440" name="Text Placeholder 10">
            <a:extLst>
              <a:ext uri="{FF2B5EF4-FFF2-40B4-BE49-F238E27FC236}">
                <a16:creationId xmlns:a16="http://schemas.microsoft.com/office/drawing/2014/main" id="{4A94E181-3C16-19A5-47A1-32250E74B4A3}"/>
              </a:ext>
            </a:extLst>
          </p:cNvPr>
          <p:cNvSpPr txBox="1">
            <a:spLocks/>
          </p:cNvSpPr>
          <p:nvPr>
            <p:custDataLst>
              <p:tags r:id="rId30"/>
            </p:custDataLst>
          </p:nvPr>
        </p:nvSpPr>
        <p:spPr bwMode="auto">
          <a:xfrm>
            <a:off x="3546475" y="61118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1B17AF65-6447-460A-84D5-8F0F51DA2A1A}" type="datetime'''''''20''''''''''''''''''''4''''''''''''''''''''''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2040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445" name="Text Placeholder 10">
            <a:extLst>
              <a:ext uri="{FF2B5EF4-FFF2-40B4-BE49-F238E27FC236}">
                <a16:creationId xmlns:a16="http://schemas.microsoft.com/office/drawing/2014/main" id="{9BE6CE90-F588-9915-2EFF-3F711B502D49}"/>
              </a:ext>
            </a:extLst>
          </p:cNvPr>
          <p:cNvSpPr txBox="1">
            <a:spLocks/>
          </p:cNvSpPr>
          <p:nvPr>
            <p:custDataLst>
              <p:tags r:id="rId31"/>
            </p:custDataLst>
          </p:nvPr>
        </p:nvSpPr>
        <p:spPr bwMode="auto">
          <a:xfrm>
            <a:off x="3929063" y="61118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86CB7870-BF06-44F9-AE2B-10859031405D}" type="datetime'''''''20''''''4''''''''''''''''5'''''''''''''''">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2045</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450" name="Text Placeholder 10">
            <a:extLst>
              <a:ext uri="{FF2B5EF4-FFF2-40B4-BE49-F238E27FC236}">
                <a16:creationId xmlns:a16="http://schemas.microsoft.com/office/drawing/2014/main" id="{C63EE082-073E-DEA1-E023-91087D075C78}"/>
              </a:ext>
            </a:extLst>
          </p:cNvPr>
          <p:cNvSpPr txBox="1">
            <a:spLocks/>
          </p:cNvSpPr>
          <p:nvPr>
            <p:custDataLst>
              <p:tags r:id="rId32"/>
            </p:custDataLst>
          </p:nvPr>
        </p:nvSpPr>
        <p:spPr bwMode="auto">
          <a:xfrm>
            <a:off x="4311650" y="61118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CCFDCE3C-DC2B-4659-8369-14465F0EA9A3}" type="datetime'''''''2''''''''''0''5''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2050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cxnSp>
        <p:nvCxnSpPr>
          <p:cNvPr id="830" name="Straight Connector 829">
            <a:extLst>
              <a:ext uri="{FF2B5EF4-FFF2-40B4-BE49-F238E27FC236}">
                <a16:creationId xmlns:a16="http://schemas.microsoft.com/office/drawing/2014/main" id="{08559AA6-9B8F-E830-4E56-9BF32F875BDE}"/>
              </a:ext>
            </a:extLst>
          </p:cNvPr>
          <p:cNvCxnSpPr/>
          <p:nvPr>
            <p:custDataLst>
              <p:tags r:id="rId33"/>
            </p:custDataLst>
          </p:nvPr>
        </p:nvCxnSpPr>
        <p:spPr bwMode="auto">
          <a:xfrm>
            <a:off x="5019675" y="5868988"/>
            <a:ext cx="3822700" cy="0"/>
          </a:xfrm>
          <a:prstGeom prst="line">
            <a:avLst/>
          </a:prstGeom>
          <a:ln w="317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31" name="Straight Connector 830">
            <a:extLst>
              <a:ext uri="{FF2B5EF4-FFF2-40B4-BE49-F238E27FC236}">
                <a16:creationId xmlns:a16="http://schemas.microsoft.com/office/drawing/2014/main" id="{805CF31D-3D48-295E-D411-3538A324803D}"/>
              </a:ext>
            </a:extLst>
          </p:cNvPr>
          <p:cNvCxnSpPr/>
          <p:nvPr>
            <p:custDataLst>
              <p:tags r:id="rId34"/>
            </p:custDataLst>
          </p:nvPr>
        </p:nvCxnSpPr>
        <p:spPr bwMode="auto">
          <a:xfrm>
            <a:off x="5019675" y="5668963"/>
            <a:ext cx="3822700" cy="0"/>
          </a:xfrm>
          <a:prstGeom prst="line">
            <a:avLst/>
          </a:prstGeom>
          <a:ln w="317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32" name="Straight Connector 831">
            <a:extLst>
              <a:ext uri="{FF2B5EF4-FFF2-40B4-BE49-F238E27FC236}">
                <a16:creationId xmlns:a16="http://schemas.microsoft.com/office/drawing/2014/main" id="{B6224782-B630-EEE3-45B0-C3935ECEA695}"/>
              </a:ext>
            </a:extLst>
          </p:cNvPr>
          <p:cNvCxnSpPr/>
          <p:nvPr>
            <p:custDataLst>
              <p:tags r:id="rId35"/>
            </p:custDataLst>
          </p:nvPr>
        </p:nvCxnSpPr>
        <p:spPr bwMode="gray">
          <a:xfrm>
            <a:off x="5019675" y="5267325"/>
            <a:ext cx="38227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34" name="Straight Connector 833">
            <a:extLst>
              <a:ext uri="{FF2B5EF4-FFF2-40B4-BE49-F238E27FC236}">
                <a16:creationId xmlns:a16="http://schemas.microsoft.com/office/drawing/2014/main" id="{8FF4947C-F406-23D9-D6AC-8B4E42B564E4}"/>
              </a:ext>
            </a:extLst>
          </p:cNvPr>
          <p:cNvCxnSpPr/>
          <p:nvPr>
            <p:custDataLst>
              <p:tags r:id="rId36"/>
            </p:custDataLst>
          </p:nvPr>
        </p:nvCxnSpPr>
        <p:spPr bwMode="gray">
          <a:xfrm>
            <a:off x="5019675" y="4465638"/>
            <a:ext cx="38227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36" name="Straight Connector 835">
            <a:extLst>
              <a:ext uri="{FF2B5EF4-FFF2-40B4-BE49-F238E27FC236}">
                <a16:creationId xmlns:a16="http://schemas.microsoft.com/office/drawing/2014/main" id="{25BD2F74-6124-8A8A-22C3-EF49AA55FC12}"/>
              </a:ext>
            </a:extLst>
          </p:cNvPr>
          <p:cNvCxnSpPr/>
          <p:nvPr>
            <p:custDataLst>
              <p:tags r:id="rId37"/>
            </p:custDataLst>
          </p:nvPr>
        </p:nvCxnSpPr>
        <p:spPr bwMode="gray">
          <a:xfrm>
            <a:off x="5019675" y="3663950"/>
            <a:ext cx="38227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38" name="Straight Connector 837">
            <a:extLst>
              <a:ext uri="{FF2B5EF4-FFF2-40B4-BE49-F238E27FC236}">
                <a16:creationId xmlns:a16="http://schemas.microsoft.com/office/drawing/2014/main" id="{4D9ADDB6-888F-AAEE-25CD-85369E6DE76C}"/>
              </a:ext>
            </a:extLst>
          </p:cNvPr>
          <p:cNvCxnSpPr/>
          <p:nvPr>
            <p:custDataLst>
              <p:tags r:id="rId38"/>
            </p:custDataLst>
          </p:nvPr>
        </p:nvCxnSpPr>
        <p:spPr bwMode="gray">
          <a:xfrm>
            <a:off x="5019675" y="2862263"/>
            <a:ext cx="38227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93" name="Chart 92"/>
          <p:cNvGraphicFramePr/>
          <p:nvPr>
            <p:custDataLst>
              <p:tags r:id="rId39"/>
            </p:custDataLst>
            <p:extLst>
              <p:ext uri="{D42A27DB-BD31-4B8C-83A1-F6EECF244321}">
                <p14:modId xmlns:p14="http://schemas.microsoft.com/office/powerpoint/2010/main" val="4026903525"/>
              </p:ext>
            </p:extLst>
          </p:nvPr>
        </p:nvGraphicFramePr>
        <p:xfrm>
          <a:off x="4937125" y="2379663"/>
          <a:ext cx="3987800" cy="3771900"/>
        </p:xfrm>
        <a:graphic>
          <a:graphicData uri="http://schemas.openxmlformats.org/drawingml/2006/chart">
            <c:chart xmlns:c="http://schemas.openxmlformats.org/drawingml/2006/chart" xmlns:r="http://schemas.openxmlformats.org/officeDocument/2006/relationships" r:id="rId95"/>
          </a:graphicData>
        </a:graphic>
      </p:graphicFrame>
      <p:sp>
        <p:nvSpPr>
          <p:cNvPr id="214" name="Text Placeholder 10">
            <a:extLst>
              <a:ext uri="{FF2B5EF4-FFF2-40B4-BE49-F238E27FC236}">
                <a16:creationId xmlns:a16="http://schemas.microsoft.com/office/drawing/2014/main" id="{85747DBD-EAC1-97C7-A768-4A01AEA3FACD}"/>
              </a:ext>
            </a:extLst>
          </p:cNvPr>
          <p:cNvSpPr>
            <a:spLocks noGrp="1"/>
          </p:cNvSpPr>
          <p:nvPr>
            <p:custDataLst>
              <p:tags r:id="rId40"/>
            </p:custDataLst>
          </p:nvPr>
        </p:nvSpPr>
        <p:spPr bwMode="gray">
          <a:xfrm>
            <a:off x="4864100" y="5992813"/>
            <a:ext cx="698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9EBA4351-C087-453C-A3E9-65D9E45EA76F}" type="datetime'''''''''''''''''''''''''''''''''''''''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565" name="Text Placeholder 10">
            <a:extLst>
              <a:ext uri="{FF2B5EF4-FFF2-40B4-BE49-F238E27FC236}">
                <a16:creationId xmlns:a16="http://schemas.microsoft.com/office/drawing/2014/main" id="{921CA408-860A-A7BC-29DC-67295AA074B4}"/>
              </a:ext>
            </a:extLst>
          </p:cNvPr>
          <p:cNvSpPr txBox="1">
            <a:spLocks/>
          </p:cNvSpPr>
          <p:nvPr>
            <p:custDataLst>
              <p:tags r:id="rId41"/>
            </p:custDataLst>
          </p:nvPr>
        </p:nvSpPr>
        <p:spPr bwMode="gray">
          <a:xfrm>
            <a:off x="4794250" y="55927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E2999676-8C9E-4665-B440-5ABA3373C953}" type="datetime'''''''''''''''''''''''''''''''''''''''''''''1''''''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10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200" name="Text Placeholder 10">
            <a:extLst>
              <a:ext uri="{FF2B5EF4-FFF2-40B4-BE49-F238E27FC236}">
                <a16:creationId xmlns:a16="http://schemas.microsoft.com/office/drawing/2014/main" id="{3D7F198D-F217-7770-6158-4CC73DC8D2E4}"/>
              </a:ext>
            </a:extLst>
          </p:cNvPr>
          <p:cNvSpPr txBox="1">
            <a:spLocks/>
          </p:cNvSpPr>
          <p:nvPr>
            <p:custDataLst>
              <p:tags r:id="rId42"/>
            </p:custDataLst>
          </p:nvPr>
        </p:nvSpPr>
        <p:spPr bwMode="gray">
          <a:xfrm>
            <a:off x="4794250" y="51911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31692E56-BB5A-4020-98E6-0915C6FDDA7E}" type="datetime'''''''''2''''''''''''''''''''''''''''''''''''''''''''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566" name="Text Placeholder 10">
            <a:extLst>
              <a:ext uri="{FF2B5EF4-FFF2-40B4-BE49-F238E27FC236}">
                <a16:creationId xmlns:a16="http://schemas.microsoft.com/office/drawing/2014/main" id="{4809BA63-2FB4-B494-15AC-DCC6C6EF3BFC}"/>
              </a:ext>
            </a:extLst>
          </p:cNvPr>
          <p:cNvSpPr txBox="1">
            <a:spLocks/>
          </p:cNvSpPr>
          <p:nvPr>
            <p:custDataLst>
              <p:tags r:id="rId43"/>
            </p:custDataLst>
          </p:nvPr>
        </p:nvSpPr>
        <p:spPr bwMode="gray">
          <a:xfrm>
            <a:off x="4794250" y="47910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8AF11159-A4D4-4CA6-BEF3-745102237197}" type="datetime'''''''''''''''''3''''''''''''''''''''''''''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30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211" name="Text Placeholder 10">
            <a:extLst>
              <a:ext uri="{FF2B5EF4-FFF2-40B4-BE49-F238E27FC236}">
                <a16:creationId xmlns:a16="http://schemas.microsoft.com/office/drawing/2014/main" id="{A0407776-7A0F-324D-5003-CA9B550AF9DA}"/>
              </a:ext>
            </a:extLst>
          </p:cNvPr>
          <p:cNvSpPr txBox="1">
            <a:spLocks/>
          </p:cNvSpPr>
          <p:nvPr>
            <p:custDataLst>
              <p:tags r:id="rId44"/>
            </p:custDataLst>
          </p:nvPr>
        </p:nvSpPr>
        <p:spPr bwMode="gray">
          <a:xfrm>
            <a:off x="4794250" y="43894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FC19AB57-30ED-4EE1-A863-FFCBC74CAD98}" type="datetime'''4''''''''''''''''''''''''''''''''''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40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567" name="Text Placeholder 10">
            <a:extLst>
              <a:ext uri="{FF2B5EF4-FFF2-40B4-BE49-F238E27FC236}">
                <a16:creationId xmlns:a16="http://schemas.microsoft.com/office/drawing/2014/main" id="{AE3211C4-BAD0-3759-6D31-81C71E109433}"/>
              </a:ext>
            </a:extLst>
          </p:cNvPr>
          <p:cNvSpPr txBox="1">
            <a:spLocks/>
          </p:cNvSpPr>
          <p:nvPr>
            <p:custDataLst>
              <p:tags r:id="rId45"/>
            </p:custDataLst>
          </p:nvPr>
        </p:nvSpPr>
        <p:spPr bwMode="gray">
          <a:xfrm>
            <a:off x="4794250" y="39893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DDB0ECD9-E282-4101-BE7B-B84715F91775}" type="datetime'''''5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50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212" name="Text Placeholder 10">
            <a:extLst>
              <a:ext uri="{FF2B5EF4-FFF2-40B4-BE49-F238E27FC236}">
                <a16:creationId xmlns:a16="http://schemas.microsoft.com/office/drawing/2014/main" id="{B8AFBA5F-1E89-BC08-D19B-5BBC63E16CDD}"/>
              </a:ext>
            </a:extLst>
          </p:cNvPr>
          <p:cNvSpPr txBox="1">
            <a:spLocks/>
          </p:cNvSpPr>
          <p:nvPr>
            <p:custDataLst>
              <p:tags r:id="rId46"/>
            </p:custDataLst>
          </p:nvPr>
        </p:nvSpPr>
        <p:spPr bwMode="gray">
          <a:xfrm>
            <a:off x="4794250" y="35877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F0EF4F1F-F4E2-44C9-89DD-555BDE5A583D}" type="datetime'''''6''''''''''''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60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568" name="Text Placeholder 10">
            <a:extLst>
              <a:ext uri="{FF2B5EF4-FFF2-40B4-BE49-F238E27FC236}">
                <a16:creationId xmlns:a16="http://schemas.microsoft.com/office/drawing/2014/main" id="{64BB7DC6-2F12-B7F1-CC7D-2140AE396F38}"/>
              </a:ext>
            </a:extLst>
          </p:cNvPr>
          <p:cNvSpPr txBox="1">
            <a:spLocks/>
          </p:cNvSpPr>
          <p:nvPr>
            <p:custDataLst>
              <p:tags r:id="rId47"/>
            </p:custDataLst>
          </p:nvPr>
        </p:nvSpPr>
        <p:spPr bwMode="gray">
          <a:xfrm>
            <a:off x="4794250" y="31877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6B8B7ECB-E56D-42ED-81AD-AB90EDA5D696}" type="datetime'''''''''''''''''''''''''''7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70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347" name="Text Placeholder 10">
            <a:extLst>
              <a:ext uri="{FF2B5EF4-FFF2-40B4-BE49-F238E27FC236}">
                <a16:creationId xmlns:a16="http://schemas.microsoft.com/office/drawing/2014/main" id="{CC52D74C-C012-A2DA-6607-6F2BF3FFAC3E}"/>
              </a:ext>
            </a:extLst>
          </p:cNvPr>
          <p:cNvSpPr txBox="1">
            <a:spLocks/>
          </p:cNvSpPr>
          <p:nvPr>
            <p:custDataLst>
              <p:tags r:id="rId48"/>
            </p:custDataLst>
          </p:nvPr>
        </p:nvSpPr>
        <p:spPr bwMode="gray">
          <a:xfrm>
            <a:off x="4794250" y="27860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51DDFABD-93C6-4643-9778-3F1C4CD35249}" type="datetime'''''''''''''''''8''''''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80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569" name="Text Placeholder 10">
            <a:extLst>
              <a:ext uri="{FF2B5EF4-FFF2-40B4-BE49-F238E27FC236}">
                <a16:creationId xmlns:a16="http://schemas.microsoft.com/office/drawing/2014/main" id="{FC73BAC0-30DD-F9AB-11A6-85F5EFD97A75}"/>
              </a:ext>
            </a:extLst>
          </p:cNvPr>
          <p:cNvSpPr txBox="1">
            <a:spLocks/>
          </p:cNvSpPr>
          <p:nvPr>
            <p:custDataLst>
              <p:tags r:id="rId49"/>
            </p:custDataLst>
          </p:nvPr>
        </p:nvSpPr>
        <p:spPr bwMode="gray">
          <a:xfrm>
            <a:off x="4794250" y="23860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F6C2C0BF-F9E4-44B5-AF6D-902F0915CE0E}" type="datetime'''''''''''''''''''''''''''''''''''9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90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239" name="Text Placeholder 10">
            <a:extLst>
              <a:ext uri="{FF2B5EF4-FFF2-40B4-BE49-F238E27FC236}">
                <a16:creationId xmlns:a16="http://schemas.microsoft.com/office/drawing/2014/main" id="{70A447E2-8E5C-2629-9702-2BE73C8702E7}"/>
              </a:ext>
            </a:extLst>
          </p:cNvPr>
          <p:cNvSpPr>
            <a:spLocks noGrp="1"/>
          </p:cNvSpPr>
          <p:nvPr>
            <p:custDataLst>
              <p:tags r:id="rId50"/>
            </p:custDataLst>
          </p:nvPr>
        </p:nvSpPr>
        <p:spPr bwMode="auto">
          <a:xfrm>
            <a:off x="4794250" y="2060575"/>
            <a:ext cx="294798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a:ln>
                  <a:noFill/>
                </a:ln>
                <a:solidFill>
                  <a:srgbClr val="000000"/>
                </a:solidFill>
                <a:effectLst/>
                <a:uLnTx/>
                <a:uFillTx/>
                <a:latin typeface="Arial"/>
                <a:ea typeface="+mn-ea"/>
                <a:cs typeface="+mn-cs"/>
              </a:rPr>
              <a:t>Net Zero Scenario (NZS) in thousands TWh</a:t>
            </a: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215" name="Text Placeholder 10">
            <a:extLst>
              <a:ext uri="{FF2B5EF4-FFF2-40B4-BE49-F238E27FC236}">
                <a16:creationId xmlns:a16="http://schemas.microsoft.com/office/drawing/2014/main" id="{4C606919-7CE4-4379-714C-C28027BF2CA1}"/>
              </a:ext>
            </a:extLst>
          </p:cNvPr>
          <p:cNvSpPr>
            <a:spLocks noGrp="1"/>
          </p:cNvSpPr>
          <p:nvPr>
            <p:custDataLst>
              <p:tags r:id="rId51"/>
            </p:custDataLst>
          </p:nvPr>
        </p:nvSpPr>
        <p:spPr bwMode="auto">
          <a:xfrm>
            <a:off x="4873625" y="611187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67C50D97-576B-4087-9FC7-25CB4D7EE2E5}" type="datetime'''''''''2''''''''''00''''''''''''''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2000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221" name="Text Placeholder 10">
            <a:extLst>
              <a:ext uri="{FF2B5EF4-FFF2-40B4-BE49-F238E27FC236}">
                <a16:creationId xmlns:a16="http://schemas.microsoft.com/office/drawing/2014/main" id="{4A049AEF-9F61-D20E-36CE-4B249EF90BB8}"/>
              </a:ext>
            </a:extLst>
          </p:cNvPr>
          <p:cNvSpPr>
            <a:spLocks noGrp="1"/>
          </p:cNvSpPr>
          <p:nvPr>
            <p:custDataLst>
              <p:tags r:id="rId52"/>
            </p:custDataLst>
          </p:nvPr>
        </p:nvSpPr>
        <p:spPr bwMode="auto">
          <a:xfrm>
            <a:off x="5256213" y="611187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7530463E-523B-4EF5-B55D-5FE6F4DFAE50}" type="datetime'2''''''''''''''0''''''0''''''''''''''''''''''5'''''''">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2005</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226" name="Text Placeholder 10">
            <a:extLst>
              <a:ext uri="{FF2B5EF4-FFF2-40B4-BE49-F238E27FC236}">
                <a16:creationId xmlns:a16="http://schemas.microsoft.com/office/drawing/2014/main" id="{46048085-C2CC-FBEF-9D9F-B91632469D4B}"/>
              </a:ext>
            </a:extLst>
          </p:cNvPr>
          <p:cNvSpPr>
            <a:spLocks noGrp="1"/>
          </p:cNvSpPr>
          <p:nvPr>
            <p:custDataLst>
              <p:tags r:id="rId53"/>
            </p:custDataLst>
          </p:nvPr>
        </p:nvSpPr>
        <p:spPr bwMode="auto">
          <a:xfrm>
            <a:off x="5638800" y="611187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A4953B24-154D-4517-9371-98DD0CFFA10D}" type="datetime'''''''2''''''''''0''''''''''''''''''''''''1''''''''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2010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231" name="Text Placeholder 10">
            <a:extLst>
              <a:ext uri="{FF2B5EF4-FFF2-40B4-BE49-F238E27FC236}">
                <a16:creationId xmlns:a16="http://schemas.microsoft.com/office/drawing/2014/main" id="{75495678-3CF0-E9AB-7655-62CB36F82E0F}"/>
              </a:ext>
            </a:extLst>
          </p:cNvPr>
          <p:cNvSpPr>
            <a:spLocks noGrp="1"/>
          </p:cNvSpPr>
          <p:nvPr>
            <p:custDataLst>
              <p:tags r:id="rId54"/>
            </p:custDataLst>
          </p:nvPr>
        </p:nvSpPr>
        <p:spPr bwMode="auto">
          <a:xfrm>
            <a:off x="6019800" y="611187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6DB2E9CC-9F7E-43F4-A284-050BF8C8D41E}" type="datetime'''''2''''''0''''''1''''''''''''''5'''''''''''''''''''''">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2015</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236" name="Text Placeholder 10">
            <a:extLst>
              <a:ext uri="{FF2B5EF4-FFF2-40B4-BE49-F238E27FC236}">
                <a16:creationId xmlns:a16="http://schemas.microsoft.com/office/drawing/2014/main" id="{DC844EB4-BBC0-C22A-0149-5410E8AAEFE6}"/>
              </a:ext>
            </a:extLst>
          </p:cNvPr>
          <p:cNvSpPr>
            <a:spLocks noGrp="1"/>
          </p:cNvSpPr>
          <p:nvPr>
            <p:custDataLst>
              <p:tags r:id="rId55"/>
            </p:custDataLst>
          </p:nvPr>
        </p:nvSpPr>
        <p:spPr bwMode="auto">
          <a:xfrm>
            <a:off x="6402388" y="611187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873A4B62-FFB4-4A58-B4C0-8ED3DF85C5CC}" type="datetime'''''''''''2''''''''''''''''02''''''''''''''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2020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241" name="Text Placeholder 10">
            <a:extLst>
              <a:ext uri="{FF2B5EF4-FFF2-40B4-BE49-F238E27FC236}">
                <a16:creationId xmlns:a16="http://schemas.microsoft.com/office/drawing/2014/main" id="{10B84EC4-38B2-DD42-2309-AF8797BE5BB9}"/>
              </a:ext>
            </a:extLst>
          </p:cNvPr>
          <p:cNvSpPr>
            <a:spLocks noGrp="1"/>
          </p:cNvSpPr>
          <p:nvPr>
            <p:custDataLst>
              <p:tags r:id="rId56"/>
            </p:custDataLst>
          </p:nvPr>
        </p:nvSpPr>
        <p:spPr bwMode="auto">
          <a:xfrm>
            <a:off x="6784975" y="611187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27623603-812C-4A1C-B5B9-EEAB9A5E1F2D}" type="datetime'''''2''''''''''''''''''''''''''''''''0''2''''''''''5'''''">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2025</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246" name="Text Placeholder 10">
            <a:extLst>
              <a:ext uri="{FF2B5EF4-FFF2-40B4-BE49-F238E27FC236}">
                <a16:creationId xmlns:a16="http://schemas.microsoft.com/office/drawing/2014/main" id="{B7459B2C-8A23-FB32-799E-C76F2770A2F9}"/>
              </a:ext>
            </a:extLst>
          </p:cNvPr>
          <p:cNvSpPr>
            <a:spLocks noGrp="1"/>
          </p:cNvSpPr>
          <p:nvPr>
            <p:custDataLst>
              <p:tags r:id="rId57"/>
            </p:custDataLst>
          </p:nvPr>
        </p:nvSpPr>
        <p:spPr bwMode="auto">
          <a:xfrm>
            <a:off x="7167563" y="611187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A552BE77-05A1-4AB1-BEC7-450B4A470B22}" type="datetime'2''''0''''3''''''''''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2030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251" name="Text Placeholder 10">
            <a:extLst>
              <a:ext uri="{FF2B5EF4-FFF2-40B4-BE49-F238E27FC236}">
                <a16:creationId xmlns:a16="http://schemas.microsoft.com/office/drawing/2014/main" id="{89E08298-1975-935E-4922-23EBB06E2463}"/>
              </a:ext>
            </a:extLst>
          </p:cNvPr>
          <p:cNvSpPr>
            <a:spLocks noGrp="1"/>
          </p:cNvSpPr>
          <p:nvPr>
            <p:custDataLst>
              <p:tags r:id="rId58"/>
            </p:custDataLst>
          </p:nvPr>
        </p:nvSpPr>
        <p:spPr bwMode="auto">
          <a:xfrm>
            <a:off x="7550150" y="611187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DDEEF966-C9FD-4137-B500-8F6A74CBFBC9}" type="datetime'2''''''''''0''''''''''''''3''''5'''">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2035</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256" name="Text Placeholder 10">
            <a:extLst>
              <a:ext uri="{FF2B5EF4-FFF2-40B4-BE49-F238E27FC236}">
                <a16:creationId xmlns:a16="http://schemas.microsoft.com/office/drawing/2014/main" id="{A7EE9AF3-D23B-A039-EA91-FEDFCE1D9531}"/>
              </a:ext>
            </a:extLst>
          </p:cNvPr>
          <p:cNvSpPr>
            <a:spLocks noGrp="1"/>
          </p:cNvSpPr>
          <p:nvPr>
            <p:custDataLst>
              <p:tags r:id="rId59"/>
            </p:custDataLst>
          </p:nvPr>
        </p:nvSpPr>
        <p:spPr bwMode="auto">
          <a:xfrm>
            <a:off x="7931150" y="611187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3966A9FC-2571-44FE-BA6E-0EDDBF512BAC}" type="datetime'2''0''''4''''''''''''''''''''''''''''''''''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2040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261" name="Text Placeholder 10">
            <a:extLst>
              <a:ext uri="{FF2B5EF4-FFF2-40B4-BE49-F238E27FC236}">
                <a16:creationId xmlns:a16="http://schemas.microsoft.com/office/drawing/2014/main" id="{D8C3C5F7-3FB4-C96E-A032-BCDBA3B4D639}"/>
              </a:ext>
            </a:extLst>
          </p:cNvPr>
          <p:cNvSpPr>
            <a:spLocks noGrp="1"/>
          </p:cNvSpPr>
          <p:nvPr>
            <p:custDataLst>
              <p:tags r:id="rId60"/>
            </p:custDataLst>
          </p:nvPr>
        </p:nvSpPr>
        <p:spPr bwMode="auto">
          <a:xfrm>
            <a:off x="8313738" y="611187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81B28E39-E1B8-4970-9DA7-CC34E0BCC6B7}" type="datetime'''''''''''''''''2''''''''''''''0''''''''4''''5'''''''''''">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2045</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266" name="Text Placeholder 10">
            <a:extLst>
              <a:ext uri="{FF2B5EF4-FFF2-40B4-BE49-F238E27FC236}">
                <a16:creationId xmlns:a16="http://schemas.microsoft.com/office/drawing/2014/main" id="{C6E9C4C4-C53D-E62E-9C02-A73C0E31B223}"/>
              </a:ext>
            </a:extLst>
          </p:cNvPr>
          <p:cNvSpPr>
            <a:spLocks noGrp="1"/>
          </p:cNvSpPr>
          <p:nvPr>
            <p:custDataLst>
              <p:tags r:id="rId61"/>
            </p:custDataLst>
          </p:nvPr>
        </p:nvSpPr>
        <p:spPr bwMode="auto">
          <a:xfrm>
            <a:off x="8696325" y="611187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B8DED297-2955-447D-A6CD-CD0C325B4C4D}" type="datetime'''''2''0''''''''5''''''''''''''''''''''''''''''''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2050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8" name="Rectangle 7">
            <a:extLst>
              <a:ext uri="{FF2B5EF4-FFF2-40B4-BE49-F238E27FC236}">
                <a16:creationId xmlns:a16="http://schemas.microsoft.com/office/drawing/2014/main" id="{8C33B172-99B2-2261-FFC2-D573D3971EBE}"/>
              </a:ext>
            </a:extLst>
          </p:cNvPr>
          <p:cNvSpPr/>
          <p:nvPr/>
        </p:nvSpPr>
        <p:spPr bwMode="gray">
          <a:xfrm>
            <a:off x="635622" y="2489428"/>
            <a:ext cx="2493341" cy="129675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 name="Rectangle 4">
            <a:extLst>
              <a:ext uri="{FF2B5EF4-FFF2-40B4-BE49-F238E27FC236}">
                <a16:creationId xmlns:a16="http://schemas.microsoft.com/office/drawing/2014/main" id="{68E17141-5454-7C7B-2ECB-DE83A20867FD}"/>
              </a:ext>
            </a:extLst>
          </p:cNvPr>
          <p:cNvSpPr/>
          <p:nvPr>
            <p:custDataLst>
              <p:tags r:id="rId62"/>
            </p:custDataLst>
          </p:nvPr>
        </p:nvSpPr>
        <p:spPr bwMode="auto">
          <a:xfrm>
            <a:off x="635000" y="2462213"/>
            <a:ext cx="2493963" cy="1323975"/>
          </a:xfrm>
          <a:prstGeom prst="rect">
            <a:avLst/>
          </a:prstGeom>
          <a:noFill/>
          <a:ln w="31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90" name="Rectangle 489">
            <a:extLst>
              <a:ext uri="{FF2B5EF4-FFF2-40B4-BE49-F238E27FC236}">
                <a16:creationId xmlns:a16="http://schemas.microsoft.com/office/drawing/2014/main" id="{B96A68AE-A971-9B74-7991-CA75D929F952}"/>
              </a:ext>
            </a:extLst>
          </p:cNvPr>
          <p:cNvSpPr/>
          <p:nvPr>
            <p:custDataLst>
              <p:tags r:id="rId63"/>
            </p:custDataLst>
          </p:nvPr>
        </p:nvSpPr>
        <p:spPr bwMode="auto">
          <a:xfrm>
            <a:off x="688975" y="2520950"/>
            <a:ext cx="187325" cy="139700"/>
          </a:xfrm>
          <a:prstGeom prst="rect">
            <a:avLst/>
          </a:prstGeom>
          <a:solidFill>
            <a:schemeClr val="tx1"/>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491" name="Rectangle 490">
            <a:extLst>
              <a:ext uri="{FF2B5EF4-FFF2-40B4-BE49-F238E27FC236}">
                <a16:creationId xmlns:a16="http://schemas.microsoft.com/office/drawing/2014/main" id="{9C63E748-71E8-F386-119B-BCE506E40F78}"/>
              </a:ext>
            </a:extLst>
          </p:cNvPr>
          <p:cNvSpPr/>
          <p:nvPr>
            <p:custDataLst>
              <p:tags r:id="rId64"/>
            </p:custDataLst>
          </p:nvPr>
        </p:nvSpPr>
        <p:spPr bwMode="auto">
          <a:xfrm>
            <a:off x="688975" y="2732088"/>
            <a:ext cx="187325" cy="139700"/>
          </a:xfrm>
          <a:prstGeom prst="rect">
            <a:avLst/>
          </a:prstGeom>
          <a:solidFill>
            <a:srgbClr val="808080"/>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492" name="Rectangle 491">
            <a:extLst>
              <a:ext uri="{FF2B5EF4-FFF2-40B4-BE49-F238E27FC236}">
                <a16:creationId xmlns:a16="http://schemas.microsoft.com/office/drawing/2014/main" id="{3319AEF5-1B1F-27C6-4C8C-3323DB9846B6}"/>
              </a:ext>
            </a:extLst>
          </p:cNvPr>
          <p:cNvSpPr/>
          <p:nvPr>
            <p:custDataLst>
              <p:tags r:id="rId65"/>
            </p:custDataLst>
          </p:nvPr>
        </p:nvSpPr>
        <p:spPr bwMode="auto">
          <a:xfrm>
            <a:off x="688975" y="2943225"/>
            <a:ext cx="187325" cy="139700"/>
          </a:xfrm>
          <a:prstGeom prst="rect">
            <a:avLst/>
          </a:prstGeom>
          <a:solidFill>
            <a:srgbClr val="4D23A0"/>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493" name="Rectangle 492">
            <a:extLst>
              <a:ext uri="{FF2B5EF4-FFF2-40B4-BE49-F238E27FC236}">
                <a16:creationId xmlns:a16="http://schemas.microsoft.com/office/drawing/2014/main" id="{A0A8B0BC-2C97-D35F-0E6D-0964951E700D}"/>
              </a:ext>
            </a:extLst>
          </p:cNvPr>
          <p:cNvSpPr/>
          <p:nvPr>
            <p:custDataLst>
              <p:tags r:id="rId66"/>
            </p:custDataLst>
          </p:nvPr>
        </p:nvSpPr>
        <p:spPr bwMode="auto">
          <a:xfrm>
            <a:off x="688975" y="3154363"/>
            <a:ext cx="187325" cy="139700"/>
          </a:xfrm>
          <a:prstGeom prst="rect">
            <a:avLst/>
          </a:prstGeom>
          <a:solidFill>
            <a:schemeClr val="accent4"/>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494" name="Rectangle 493">
            <a:extLst>
              <a:ext uri="{FF2B5EF4-FFF2-40B4-BE49-F238E27FC236}">
                <a16:creationId xmlns:a16="http://schemas.microsoft.com/office/drawing/2014/main" id="{17B5F258-BEEF-7403-0D9E-FA59EFCF94E3}"/>
              </a:ext>
            </a:extLst>
          </p:cNvPr>
          <p:cNvSpPr/>
          <p:nvPr>
            <p:custDataLst>
              <p:tags r:id="rId67"/>
            </p:custDataLst>
          </p:nvPr>
        </p:nvSpPr>
        <p:spPr bwMode="auto">
          <a:xfrm>
            <a:off x="688975" y="3365500"/>
            <a:ext cx="187325" cy="139700"/>
          </a:xfrm>
          <a:prstGeom prst="rect">
            <a:avLst/>
          </a:prstGeom>
          <a:solidFill>
            <a:schemeClr val="accent5"/>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495" name="Rectangle 494">
            <a:extLst>
              <a:ext uri="{FF2B5EF4-FFF2-40B4-BE49-F238E27FC236}">
                <a16:creationId xmlns:a16="http://schemas.microsoft.com/office/drawing/2014/main" id="{7AE7B307-7C1A-225B-5258-23DC5E040EF3}"/>
              </a:ext>
            </a:extLst>
          </p:cNvPr>
          <p:cNvSpPr/>
          <p:nvPr>
            <p:custDataLst>
              <p:tags r:id="rId68"/>
            </p:custDataLst>
          </p:nvPr>
        </p:nvSpPr>
        <p:spPr bwMode="auto">
          <a:xfrm>
            <a:off x="688975" y="3576638"/>
            <a:ext cx="187325" cy="139700"/>
          </a:xfrm>
          <a:prstGeom prst="rect">
            <a:avLst/>
          </a:prstGeom>
          <a:solidFill>
            <a:schemeClr val="accent6"/>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496" name="Rectangle 495">
            <a:extLst>
              <a:ext uri="{FF2B5EF4-FFF2-40B4-BE49-F238E27FC236}">
                <a16:creationId xmlns:a16="http://schemas.microsoft.com/office/drawing/2014/main" id="{88EC4272-B840-0EA5-52C2-68B51524EB47}"/>
              </a:ext>
            </a:extLst>
          </p:cNvPr>
          <p:cNvSpPr/>
          <p:nvPr>
            <p:custDataLst>
              <p:tags r:id="rId69"/>
            </p:custDataLst>
          </p:nvPr>
        </p:nvSpPr>
        <p:spPr bwMode="auto">
          <a:xfrm>
            <a:off x="2084388" y="2520950"/>
            <a:ext cx="187325" cy="139700"/>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497" name="Rectangle 496">
            <a:extLst>
              <a:ext uri="{FF2B5EF4-FFF2-40B4-BE49-F238E27FC236}">
                <a16:creationId xmlns:a16="http://schemas.microsoft.com/office/drawing/2014/main" id="{D404B903-BC59-4830-410B-9FB334E7AFAD}"/>
              </a:ext>
            </a:extLst>
          </p:cNvPr>
          <p:cNvSpPr/>
          <p:nvPr>
            <p:custDataLst>
              <p:tags r:id="rId70"/>
            </p:custDataLst>
          </p:nvPr>
        </p:nvSpPr>
        <p:spPr bwMode="auto">
          <a:xfrm>
            <a:off x="2084388" y="2732088"/>
            <a:ext cx="187325" cy="139700"/>
          </a:xfrm>
          <a:prstGeom prst="rect">
            <a:avLst/>
          </a:prstGeom>
          <a:solidFill>
            <a:srgbClr val="D86D0A"/>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498" name="Rectangle 497">
            <a:extLst>
              <a:ext uri="{FF2B5EF4-FFF2-40B4-BE49-F238E27FC236}">
                <a16:creationId xmlns:a16="http://schemas.microsoft.com/office/drawing/2014/main" id="{9F1F3578-D662-2095-7E7A-4A504A46507D}"/>
              </a:ext>
            </a:extLst>
          </p:cNvPr>
          <p:cNvSpPr/>
          <p:nvPr>
            <p:custDataLst>
              <p:tags r:id="rId71"/>
            </p:custDataLst>
          </p:nvPr>
        </p:nvSpPr>
        <p:spPr bwMode="auto">
          <a:xfrm>
            <a:off x="2084388" y="2943225"/>
            <a:ext cx="187325" cy="139700"/>
          </a:xfrm>
          <a:prstGeom prst="rect">
            <a:avLst/>
          </a:prstGeom>
          <a:solidFill>
            <a:schemeClr val="accent3"/>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499" name="Rectangle 498">
            <a:extLst>
              <a:ext uri="{FF2B5EF4-FFF2-40B4-BE49-F238E27FC236}">
                <a16:creationId xmlns:a16="http://schemas.microsoft.com/office/drawing/2014/main" id="{779707ED-132F-019D-B468-4B4ACB0CA679}"/>
              </a:ext>
            </a:extLst>
          </p:cNvPr>
          <p:cNvSpPr/>
          <p:nvPr>
            <p:custDataLst>
              <p:tags r:id="rId72"/>
            </p:custDataLst>
          </p:nvPr>
        </p:nvSpPr>
        <p:spPr bwMode="auto">
          <a:xfrm>
            <a:off x="2084388" y="3154363"/>
            <a:ext cx="187325" cy="139700"/>
          </a:xfrm>
          <a:prstGeom prst="rect">
            <a:avLst/>
          </a:prstGeom>
          <a:solidFill>
            <a:srgbClr val="FDDB0D"/>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500" name="Rectangle 499">
            <a:extLst>
              <a:ext uri="{FF2B5EF4-FFF2-40B4-BE49-F238E27FC236}">
                <a16:creationId xmlns:a16="http://schemas.microsoft.com/office/drawing/2014/main" id="{407D7298-249E-09AF-FDEB-3138FA879B02}"/>
              </a:ext>
            </a:extLst>
          </p:cNvPr>
          <p:cNvSpPr/>
          <p:nvPr>
            <p:custDataLst>
              <p:tags r:id="rId73"/>
            </p:custDataLst>
          </p:nvPr>
        </p:nvSpPr>
        <p:spPr bwMode="auto">
          <a:xfrm>
            <a:off x="2084388" y="3365500"/>
            <a:ext cx="187325" cy="139700"/>
          </a:xfrm>
          <a:prstGeom prst="rect">
            <a:avLst/>
          </a:prstGeom>
          <a:solidFill>
            <a:srgbClr val="6F8DB9"/>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488" name="Text Placeholder 10">
            <a:extLst>
              <a:ext uri="{FF2B5EF4-FFF2-40B4-BE49-F238E27FC236}">
                <a16:creationId xmlns:a16="http://schemas.microsoft.com/office/drawing/2014/main" id="{CABC4075-D4D0-69A0-A99D-E6D5781FE56B}"/>
              </a:ext>
            </a:extLst>
          </p:cNvPr>
          <p:cNvSpPr txBox="1">
            <a:spLocks/>
          </p:cNvSpPr>
          <p:nvPr>
            <p:custDataLst>
              <p:tags r:id="rId74"/>
            </p:custDataLst>
          </p:nvPr>
        </p:nvSpPr>
        <p:spPr bwMode="auto">
          <a:xfrm>
            <a:off x="927100" y="2516188"/>
            <a:ext cx="8636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0BDFE895-0BEF-441B-B53F-1ABC81D4E010}" type="datetime'U''''''''''''''''n''ab''at''e''''''''d ''''''c''o''a''l'''">
              <a:rPr kumimoji="0" lang="en-US" altLang="en-US" sz="105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Unabated coal</a:t>
            </a:fld>
            <a:endParaRPr kumimoji="0" lang="en-US" sz="1050" b="0" i="0" u="none" strike="noStrike" kern="1200" cap="none" spc="0" normalizeH="0" baseline="0" noProof="0">
              <a:ln>
                <a:noFill/>
              </a:ln>
              <a:solidFill>
                <a:srgbClr val="000000"/>
              </a:solidFill>
              <a:effectLst/>
              <a:uLnTx/>
              <a:uFillTx/>
              <a:latin typeface="Arial"/>
              <a:ea typeface="+mn-ea"/>
              <a:cs typeface="+mn-cs"/>
            </a:endParaRPr>
          </a:p>
        </p:txBody>
      </p:sp>
      <p:sp>
        <p:nvSpPr>
          <p:cNvPr id="485" name="Text Placeholder 10">
            <a:extLst>
              <a:ext uri="{FF2B5EF4-FFF2-40B4-BE49-F238E27FC236}">
                <a16:creationId xmlns:a16="http://schemas.microsoft.com/office/drawing/2014/main" id="{3DEDD42C-BD94-D675-B281-1D6E7118F3A2}"/>
              </a:ext>
            </a:extLst>
          </p:cNvPr>
          <p:cNvSpPr txBox="1">
            <a:spLocks/>
          </p:cNvSpPr>
          <p:nvPr>
            <p:custDataLst>
              <p:tags r:id="rId75"/>
            </p:custDataLst>
          </p:nvPr>
        </p:nvSpPr>
        <p:spPr bwMode="auto">
          <a:xfrm>
            <a:off x="927100" y="2727325"/>
            <a:ext cx="8699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45367EAF-B334-4EDE-B27E-CF1380B0B30D}" type="datetime'''C''''''''oal ''w''''i''''''''t''''h'''''''' ''''''CC''''S'''">
              <a:rPr kumimoji="0" lang="en-US" altLang="en-US" sz="105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Coal with CCS</a:t>
            </a:fld>
            <a:endParaRPr kumimoji="0" lang="en-US" sz="1050" b="0" i="0" u="none" strike="noStrike" kern="1200" cap="none" spc="0" normalizeH="0" baseline="0" noProof="0" dirty="0">
              <a:ln>
                <a:noFill/>
              </a:ln>
              <a:solidFill>
                <a:srgbClr val="000000"/>
              </a:solidFill>
              <a:effectLst/>
              <a:uLnTx/>
              <a:uFillTx/>
              <a:latin typeface="Arial"/>
              <a:ea typeface="+mn-ea"/>
              <a:cs typeface="+mn-cs"/>
            </a:endParaRPr>
          </a:p>
        </p:txBody>
      </p:sp>
      <p:sp>
        <p:nvSpPr>
          <p:cNvPr id="487" name="Text Placeholder 10">
            <a:extLst>
              <a:ext uri="{FF2B5EF4-FFF2-40B4-BE49-F238E27FC236}">
                <a16:creationId xmlns:a16="http://schemas.microsoft.com/office/drawing/2014/main" id="{0CFD13DF-4E63-5055-CFC2-961E1C539783}"/>
              </a:ext>
            </a:extLst>
          </p:cNvPr>
          <p:cNvSpPr txBox="1">
            <a:spLocks/>
          </p:cNvSpPr>
          <p:nvPr>
            <p:custDataLst>
              <p:tags r:id="rId76"/>
            </p:custDataLst>
          </p:nvPr>
        </p:nvSpPr>
        <p:spPr bwMode="auto">
          <a:xfrm>
            <a:off x="927100" y="2938463"/>
            <a:ext cx="8334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58ED076F-5CC8-4EA1-A895-53ED3304926B}" type="datetime'U''''''''''''''''nab''''''''''''''''a''''t''''''''ed gas'">
              <a:rPr kumimoji="0" lang="en-US" altLang="en-US" sz="105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Unabated gas</a:t>
            </a:fld>
            <a:endParaRPr kumimoji="0" lang="en-US" sz="1050" b="0" i="0" u="none" strike="noStrike" kern="1200" cap="none" spc="0" normalizeH="0" baseline="0" noProof="0">
              <a:ln>
                <a:noFill/>
              </a:ln>
              <a:solidFill>
                <a:srgbClr val="000000"/>
              </a:solidFill>
              <a:effectLst/>
              <a:uLnTx/>
              <a:uFillTx/>
              <a:latin typeface="Arial"/>
              <a:ea typeface="+mn-ea"/>
              <a:cs typeface="+mn-cs"/>
            </a:endParaRPr>
          </a:p>
        </p:txBody>
      </p:sp>
      <p:sp>
        <p:nvSpPr>
          <p:cNvPr id="482" name="Text Placeholder 10">
            <a:extLst>
              <a:ext uri="{FF2B5EF4-FFF2-40B4-BE49-F238E27FC236}">
                <a16:creationId xmlns:a16="http://schemas.microsoft.com/office/drawing/2014/main" id="{E658AD9E-904E-83E9-7EE1-84DF5CDC8033}"/>
              </a:ext>
            </a:extLst>
          </p:cNvPr>
          <p:cNvSpPr txBox="1">
            <a:spLocks/>
          </p:cNvSpPr>
          <p:nvPr>
            <p:custDataLst>
              <p:tags r:id="rId77"/>
            </p:custDataLst>
          </p:nvPr>
        </p:nvSpPr>
        <p:spPr bwMode="auto">
          <a:xfrm>
            <a:off x="927100" y="3149600"/>
            <a:ext cx="8382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00B3783B-3791-41C4-9254-106EF4518B05}" type="datetime'''''''''Ga''''s'''''' wit''''''''h ''''C''C''''S'">
              <a:rPr kumimoji="0" lang="en-US" altLang="en-US" sz="105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Gas with CCS</a:t>
            </a:fld>
            <a:endParaRPr kumimoji="0" lang="en-US" sz="1050" b="0" i="0" u="none" strike="noStrike" kern="1200" cap="none" spc="0" normalizeH="0" baseline="0" noProof="0">
              <a:ln>
                <a:noFill/>
              </a:ln>
              <a:solidFill>
                <a:srgbClr val="000000"/>
              </a:solidFill>
              <a:effectLst/>
              <a:uLnTx/>
              <a:uFillTx/>
              <a:latin typeface="Arial"/>
              <a:ea typeface="+mn-ea"/>
              <a:cs typeface="+mn-cs"/>
            </a:endParaRPr>
          </a:p>
        </p:txBody>
      </p:sp>
      <p:sp>
        <p:nvSpPr>
          <p:cNvPr id="484" name="Text Placeholder 10">
            <a:extLst>
              <a:ext uri="{FF2B5EF4-FFF2-40B4-BE49-F238E27FC236}">
                <a16:creationId xmlns:a16="http://schemas.microsoft.com/office/drawing/2014/main" id="{EE768151-6B0E-D354-F075-533C09E9847A}"/>
              </a:ext>
            </a:extLst>
          </p:cNvPr>
          <p:cNvSpPr txBox="1">
            <a:spLocks/>
          </p:cNvSpPr>
          <p:nvPr>
            <p:custDataLst>
              <p:tags r:id="rId78"/>
            </p:custDataLst>
          </p:nvPr>
        </p:nvSpPr>
        <p:spPr bwMode="auto">
          <a:xfrm>
            <a:off x="927100" y="3360738"/>
            <a:ext cx="105568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D5042AF9-EDC2-431E-B681-5660956FB661}" type="datetime'''''O''''''t''''h''e''''r'' ''''''r''enewab''''''''l''''es'''">
              <a:rPr kumimoji="0" lang="en-US" altLang="en-US" sz="105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Other renewables</a:t>
            </a:fld>
            <a:endParaRPr kumimoji="0" lang="en-US" sz="1050" b="0" i="0" u="none" strike="noStrike" kern="1200" cap="none" spc="0" normalizeH="0" baseline="0" noProof="0">
              <a:ln>
                <a:noFill/>
              </a:ln>
              <a:solidFill>
                <a:srgbClr val="000000"/>
              </a:solidFill>
              <a:effectLst/>
              <a:uLnTx/>
              <a:uFillTx/>
              <a:latin typeface="Arial"/>
              <a:ea typeface="+mn-ea"/>
              <a:cs typeface="+mn-cs"/>
            </a:endParaRPr>
          </a:p>
        </p:txBody>
      </p:sp>
      <p:sp>
        <p:nvSpPr>
          <p:cNvPr id="481" name="Text Placeholder 10">
            <a:extLst>
              <a:ext uri="{FF2B5EF4-FFF2-40B4-BE49-F238E27FC236}">
                <a16:creationId xmlns:a16="http://schemas.microsoft.com/office/drawing/2014/main" id="{328348DF-0487-0780-6151-CE9EE912E34C}"/>
              </a:ext>
            </a:extLst>
          </p:cNvPr>
          <p:cNvSpPr txBox="1">
            <a:spLocks/>
          </p:cNvSpPr>
          <p:nvPr>
            <p:custDataLst>
              <p:tags r:id="rId79"/>
            </p:custDataLst>
          </p:nvPr>
        </p:nvSpPr>
        <p:spPr bwMode="auto">
          <a:xfrm>
            <a:off x="927100" y="3571875"/>
            <a:ext cx="58102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E8B14C92-A298-46B8-8719-217BD7D585EB}" type="datetime'''''''H''''''y''''''dro''g''''''''''''''en'''''''''''''''''">
              <a:rPr kumimoji="0" lang="en-US" altLang="en-US" sz="105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Hydrogen</a:t>
            </a:fld>
            <a:endParaRPr kumimoji="0" lang="en-US" sz="1050" b="0" i="0" u="none" strike="noStrike" kern="1200" cap="none" spc="0" normalizeH="0" baseline="0" noProof="0">
              <a:ln>
                <a:noFill/>
              </a:ln>
              <a:solidFill>
                <a:srgbClr val="000000"/>
              </a:solidFill>
              <a:effectLst/>
              <a:uLnTx/>
              <a:uFillTx/>
              <a:latin typeface="Arial"/>
              <a:ea typeface="+mn-ea"/>
              <a:cs typeface="+mn-cs"/>
            </a:endParaRPr>
          </a:p>
        </p:txBody>
      </p:sp>
      <p:sp>
        <p:nvSpPr>
          <p:cNvPr id="483" name="Text Placeholder 10">
            <a:extLst>
              <a:ext uri="{FF2B5EF4-FFF2-40B4-BE49-F238E27FC236}">
                <a16:creationId xmlns:a16="http://schemas.microsoft.com/office/drawing/2014/main" id="{813E12A1-DD0E-4124-2182-E4C3B127FC5D}"/>
              </a:ext>
            </a:extLst>
          </p:cNvPr>
          <p:cNvSpPr txBox="1">
            <a:spLocks/>
          </p:cNvSpPr>
          <p:nvPr>
            <p:custDataLst>
              <p:tags r:id="rId80"/>
            </p:custDataLst>
          </p:nvPr>
        </p:nvSpPr>
        <p:spPr bwMode="auto">
          <a:xfrm>
            <a:off x="2322513" y="2516188"/>
            <a:ext cx="461963"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09687EF8-362A-47B5-B11D-81D1BCDBF2FC}" type="datetime'''''''''N''u''c''''''''''''''''''''''''''l''''e''a''''''r'">
              <a:rPr kumimoji="0" lang="en-US" altLang="en-US" sz="105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Nuclear</a:t>
            </a:fld>
            <a:endParaRPr kumimoji="0" lang="en-US" sz="1050" b="0" i="0" u="none" strike="noStrike" kern="1200" cap="none" spc="0" normalizeH="0" baseline="0" noProof="0">
              <a:ln>
                <a:noFill/>
              </a:ln>
              <a:solidFill>
                <a:srgbClr val="000000"/>
              </a:solidFill>
              <a:effectLst/>
              <a:uLnTx/>
              <a:uFillTx/>
              <a:latin typeface="Arial"/>
              <a:ea typeface="+mn-ea"/>
              <a:cs typeface="+mn-cs"/>
            </a:endParaRPr>
          </a:p>
        </p:txBody>
      </p:sp>
      <p:sp>
        <p:nvSpPr>
          <p:cNvPr id="486" name="Text Placeholder 10">
            <a:extLst>
              <a:ext uri="{FF2B5EF4-FFF2-40B4-BE49-F238E27FC236}">
                <a16:creationId xmlns:a16="http://schemas.microsoft.com/office/drawing/2014/main" id="{744D2CF5-8693-D7F2-F33E-AAE30EEB84A3}"/>
              </a:ext>
            </a:extLst>
          </p:cNvPr>
          <p:cNvSpPr txBox="1">
            <a:spLocks/>
          </p:cNvSpPr>
          <p:nvPr>
            <p:custDataLst>
              <p:tags r:id="rId81"/>
            </p:custDataLst>
          </p:nvPr>
        </p:nvSpPr>
        <p:spPr bwMode="auto">
          <a:xfrm>
            <a:off x="2322513" y="2727325"/>
            <a:ext cx="75247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3FB0650C-3C75-4768-BE33-382865F2C752}" type="datetime'''Una''''ba''''t''e''''''d'''''' ''''''''''''''''oi''''''l'''">
              <a:rPr kumimoji="0" lang="en-US" altLang="en-US" sz="105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Unabated oil</a:t>
            </a:fld>
            <a:endParaRPr kumimoji="0" lang="en-US" sz="1050" b="0" i="0" u="none" strike="noStrike" kern="1200" cap="none" spc="0" normalizeH="0" baseline="0" noProof="0">
              <a:ln>
                <a:noFill/>
              </a:ln>
              <a:solidFill>
                <a:srgbClr val="000000"/>
              </a:solidFill>
              <a:effectLst/>
              <a:uLnTx/>
              <a:uFillTx/>
              <a:latin typeface="Arial"/>
              <a:ea typeface="+mn-ea"/>
              <a:cs typeface="+mn-cs"/>
            </a:endParaRPr>
          </a:p>
        </p:txBody>
      </p:sp>
      <p:sp>
        <p:nvSpPr>
          <p:cNvPr id="479" name="Text Placeholder 10">
            <a:extLst>
              <a:ext uri="{FF2B5EF4-FFF2-40B4-BE49-F238E27FC236}">
                <a16:creationId xmlns:a16="http://schemas.microsoft.com/office/drawing/2014/main" id="{E5804813-2394-1684-7026-2F50009BF0D5}"/>
              </a:ext>
            </a:extLst>
          </p:cNvPr>
          <p:cNvSpPr txBox="1">
            <a:spLocks/>
          </p:cNvSpPr>
          <p:nvPr>
            <p:custDataLst>
              <p:tags r:id="rId82"/>
            </p:custDataLst>
          </p:nvPr>
        </p:nvSpPr>
        <p:spPr bwMode="auto">
          <a:xfrm>
            <a:off x="2322513" y="2938463"/>
            <a:ext cx="33337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EE62C480-9602-4BC3-8831-7C355EBC8448}" type="datetime'''''''''''''''''''''''''''''O''''''''t''''''h''er'''''''''''''">
              <a:rPr kumimoji="0" lang="en-US" altLang="en-US" sz="105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Other</a:t>
            </a:fld>
            <a:endParaRPr kumimoji="0" lang="en-US" sz="1050" b="0" i="0" u="none" strike="noStrike" kern="1200" cap="none" spc="0" normalizeH="0" baseline="0" noProof="0">
              <a:ln>
                <a:noFill/>
              </a:ln>
              <a:solidFill>
                <a:srgbClr val="000000"/>
              </a:solidFill>
              <a:effectLst/>
              <a:uLnTx/>
              <a:uFillTx/>
              <a:latin typeface="Arial"/>
              <a:ea typeface="+mn-ea"/>
              <a:cs typeface="+mn-cs"/>
            </a:endParaRPr>
          </a:p>
        </p:txBody>
      </p:sp>
      <p:sp>
        <p:nvSpPr>
          <p:cNvPr id="480" name="Text Placeholder 10">
            <a:extLst>
              <a:ext uri="{FF2B5EF4-FFF2-40B4-BE49-F238E27FC236}">
                <a16:creationId xmlns:a16="http://schemas.microsoft.com/office/drawing/2014/main" id="{B6DD0A99-6A40-D5A8-447E-EC7BFAD0740F}"/>
              </a:ext>
            </a:extLst>
          </p:cNvPr>
          <p:cNvSpPr txBox="1">
            <a:spLocks/>
          </p:cNvSpPr>
          <p:nvPr>
            <p:custDataLst>
              <p:tags r:id="rId83"/>
            </p:custDataLst>
          </p:nvPr>
        </p:nvSpPr>
        <p:spPr bwMode="auto">
          <a:xfrm>
            <a:off x="2322513" y="3149600"/>
            <a:ext cx="3127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880BFFB5-C040-43FD-9FEC-E39C25E9E3F2}" type="datetime'''''''''''S''''''o''''''''''''''''''''''la''r'''''''''''''''''">
              <a:rPr kumimoji="0" lang="en-US" altLang="en-US" sz="105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Solar</a:t>
            </a:fld>
            <a:endParaRPr kumimoji="0" lang="en-US" sz="1050" b="0" i="0" u="none" strike="noStrike" kern="1200" cap="none" spc="0" normalizeH="0" baseline="0" noProof="0">
              <a:ln>
                <a:noFill/>
              </a:ln>
              <a:solidFill>
                <a:srgbClr val="000000"/>
              </a:solidFill>
              <a:effectLst/>
              <a:uLnTx/>
              <a:uFillTx/>
              <a:latin typeface="Arial"/>
              <a:ea typeface="+mn-ea"/>
              <a:cs typeface="+mn-cs"/>
            </a:endParaRPr>
          </a:p>
        </p:txBody>
      </p:sp>
      <p:sp>
        <p:nvSpPr>
          <p:cNvPr id="477" name="Text Placeholder 10">
            <a:extLst>
              <a:ext uri="{FF2B5EF4-FFF2-40B4-BE49-F238E27FC236}">
                <a16:creationId xmlns:a16="http://schemas.microsoft.com/office/drawing/2014/main" id="{AA5EB6B3-1286-EA5B-EF05-D3CAD3C8DBC4}"/>
              </a:ext>
            </a:extLst>
          </p:cNvPr>
          <p:cNvSpPr txBox="1">
            <a:spLocks/>
          </p:cNvSpPr>
          <p:nvPr>
            <p:custDataLst>
              <p:tags r:id="rId84"/>
            </p:custDataLst>
          </p:nvPr>
        </p:nvSpPr>
        <p:spPr bwMode="auto">
          <a:xfrm>
            <a:off x="2322513" y="3360738"/>
            <a:ext cx="3048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9D525B5C-B72D-4E89-8AD3-44E60966C6C8}" type="datetime'''W''''''''i''''n''''''''''''''''''''''''''''''''d'">
              <a:rPr kumimoji="0" lang="en-US" altLang="en-US" sz="105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Wind</a:t>
            </a:fld>
            <a:endParaRPr kumimoji="0" lang="en-US" sz="1050" b="0" i="0" u="none" strike="noStrike" kern="1200" cap="none" spc="0" normalizeH="0" baseline="0" noProof="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6850382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p:cNvGraphicFramePr>
          <p:nvPr>
            <p:custDataLst>
              <p:tags r:id="rId2"/>
            </p:custDataLst>
            <p:extLst>
              <p:ext uri="{D42A27DB-BD31-4B8C-83A1-F6EECF244321}">
                <p14:modId xmlns:p14="http://schemas.microsoft.com/office/powerpoint/2010/main" val="35715339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592" imgH="591" progId="TCLayout.ActiveDocument.1">
                  <p:embed/>
                </p:oleObj>
              </mc:Choice>
              <mc:Fallback>
                <p:oleObj name="think-cell Slide" r:id="rId14" imgW="592" imgH="591" progId="TCLayout.ActiveDocument.1">
                  <p:embed/>
                  <p:pic>
                    <p:nvPicPr>
                      <p:cNvPr id="7" name="think-cell data - do not delete" hidden="1"/>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a:t>Permitting issues can cause serious delays as well, but both US and EU are taking steps to streamline the process</a:t>
            </a:r>
          </a:p>
        </p:txBody>
      </p:sp>
      <p:grpSp>
        <p:nvGrpSpPr>
          <p:cNvPr id="12" name="Group 11">
            <a:extLst>
              <a:ext uri="{FF2B5EF4-FFF2-40B4-BE49-F238E27FC236}">
                <a16:creationId xmlns:a16="http://schemas.microsoft.com/office/drawing/2014/main" id="{0E914115-A00E-EF0E-AEC8-A91B3DA84A08}"/>
              </a:ext>
            </a:extLst>
          </p:cNvPr>
          <p:cNvGrpSpPr/>
          <p:nvPr/>
        </p:nvGrpSpPr>
        <p:grpSpPr>
          <a:xfrm>
            <a:off x="6318504" y="1554480"/>
            <a:ext cx="5543296" cy="288219"/>
            <a:chOff x="6318504" y="1582174"/>
            <a:chExt cx="5543296" cy="288219"/>
          </a:xfrm>
        </p:grpSpPr>
        <p:sp>
          <p:nvSpPr>
            <p:cNvPr id="39" name="btfpColumnHeaderBoxText984038"/>
            <p:cNvSpPr txBox="1"/>
            <p:nvPr/>
          </p:nvSpPr>
          <p:spPr bwMode="gray">
            <a:xfrm>
              <a:off x="6366272" y="1582174"/>
              <a:ext cx="5495528" cy="288219"/>
            </a:xfrm>
            <a:prstGeom prst="rect">
              <a:avLst/>
            </a:prstGeom>
            <a:noFill/>
          </p:spPr>
          <p:txBody>
            <a:bodyPr vert="horz" wrap="square" lIns="36036" tIns="36036" rIns="36036" bIns="36036" rtlCol="0" anchor="b">
              <a:spAutoFit/>
            </a:bodyPr>
            <a:lstStyle/>
            <a:p>
              <a:pPr marL="0" indent="0">
                <a:spcBef>
                  <a:spcPts val="0"/>
                </a:spcBef>
                <a:buNone/>
              </a:pPr>
              <a:r>
                <a:rPr lang="en-US" sz="1400" b="1" dirty="0">
                  <a:solidFill>
                    <a:srgbClr val="000000"/>
                  </a:solidFill>
                </a:rPr>
                <a:t>The US aims to shorten environmental reviews</a:t>
              </a:r>
            </a:p>
          </p:txBody>
        </p:sp>
        <p:cxnSp>
          <p:nvCxnSpPr>
            <p:cNvPr id="40" name="btfpColumnHeaderBoxLine984038"/>
            <p:cNvCxnSpPr>
              <a:cxnSpLocks/>
            </p:cNvCxnSpPr>
            <p:nvPr/>
          </p:nvCxnSpPr>
          <p:spPr bwMode="gray">
            <a:xfrm>
              <a:off x="6318504" y="1870393"/>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CA9367B6-9E29-2C84-300E-5BCD63FD89FC}"/>
              </a:ext>
            </a:extLst>
          </p:cNvPr>
          <p:cNvGrpSpPr/>
          <p:nvPr/>
        </p:nvGrpSpPr>
        <p:grpSpPr>
          <a:xfrm>
            <a:off x="6318504" y="4038706"/>
            <a:ext cx="5495528" cy="288219"/>
            <a:chOff x="6318504" y="4038706"/>
            <a:chExt cx="5495528" cy="288219"/>
          </a:xfrm>
        </p:grpSpPr>
        <p:sp>
          <p:nvSpPr>
            <p:cNvPr id="42" name="btfpColumnHeaderBoxText348493"/>
            <p:cNvSpPr txBox="1"/>
            <p:nvPr/>
          </p:nvSpPr>
          <p:spPr bwMode="gray">
            <a:xfrm>
              <a:off x="6318504" y="4038706"/>
              <a:ext cx="5495528" cy="288219"/>
            </a:xfrm>
            <a:prstGeom prst="rect">
              <a:avLst/>
            </a:prstGeom>
            <a:noFill/>
          </p:spPr>
          <p:txBody>
            <a:bodyPr vert="horz" wrap="square" lIns="36036" tIns="36036" rIns="36036" bIns="36036" rtlCol="0" anchor="b">
              <a:spAutoFit/>
            </a:bodyPr>
            <a:lstStyle/>
            <a:p>
              <a:pPr marL="0" indent="0">
                <a:spcBef>
                  <a:spcPts val="0"/>
                </a:spcBef>
                <a:buNone/>
              </a:pPr>
              <a:r>
                <a:rPr lang="en-US" sz="1400" b="1">
                  <a:solidFill>
                    <a:srgbClr val="000000"/>
                  </a:solidFill>
                </a:rPr>
                <a:t>The EU makes applying easier and appealing harder</a:t>
              </a:r>
            </a:p>
          </p:txBody>
        </p:sp>
        <p:cxnSp>
          <p:nvCxnSpPr>
            <p:cNvPr id="43" name="btfpColumnHeaderBoxLine348493"/>
            <p:cNvCxnSpPr>
              <a:cxnSpLocks/>
            </p:cNvCxnSpPr>
            <p:nvPr/>
          </p:nvCxnSpPr>
          <p:spPr bwMode="gray">
            <a:xfrm>
              <a:off x="6318504" y="4326925"/>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E26156A0-2C08-23F2-F897-B57A9AE53A35}"/>
              </a:ext>
            </a:extLst>
          </p:cNvPr>
          <p:cNvGrpSpPr/>
          <p:nvPr/>
        </p:nvGrpSpPr>
        <p:grpSpPr>
          <a:xfrm>
            <a:off x="329184" y="1554480"/>
            <a:ext cx="5495528" cy="288219"/>
            <a:chOff x="329184" y="1582174"/>
            <a:chExt cx="5495528" cy="288219"/>
          </a:xfrm>
        </p:grpSpPr>
        <p:sp>
          <p:nvSpPr>
            <p:cNvPr id="46" name="btfpColumnHeaderBoxText984038"/>
            <p:cNvSpPr txBox="1"/>
            <p:nvPr/>
          </p:nvSpPr>
          <p:spPr bwMode="gray">
            <a:xfrm>
              <a:off x="329184" y="1582174"/>
              <a:ext cx="5495528" cy="288219"/>
            </a:xfrm>
            <a:prstGeom prst="rect">
              <a:avLst/>
            </a:prstGeom>
            <a:noFill/>
          </p:spPr>
          <p:txBody>
            <a:bodyPr vert="horz" wrap="square" lIns="36036" tIns="36036" rIns="36036" bIns="36036" rtlCol="0" anchor="b">
              <a:spAutoFit/>
            </a:bodyPr>
            <a:lstStyle/>
            <a:p>
              <a:pPr marL="0" indent="0">
                <a:spcBef>
                  <a:spcPts val="0"/>
                </a:spcBef>
                <a:buNone/>
              </a:pPr>
              <a:r>
                <a:rPr lang="en-US" sz="1400" b="1" dirty="0">
                  <a:solidFill>
                    <a:srgbClr val="000000"/>
                  </a:solidFill>
                </a:rPr>
                <a:t>Typical permitting issues</a:t>
              </a:r>
            </a:p>
          </p:txBody>
        </p:sp>
        <p:cxnSp>
          <p:nvCxnSpPr>
            <p:cNvPr id="47" name="btfpColumnHeaderBoxLine984038"/>
            <p:cNvCxnSpPr>
              <a:cxnSpLocks/>
            </p:cNvCxnSpPr>
            <p:nvPr/>
          </p:nvCxnSpPr>
          <p:spPr bwMode="gray">
            <a:xfrm>
              <a:off x="329184" y="1870393"/>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53" name="btfpNotesBox947574"/>
          <p:cNvSpPr txBox="1"/>
          <p:nvPr>
            <p:custDataLst>
              <p:tags r:id="rId3"/>
            </p:custDataLst>
          </p:nvPr>
        </p:nvSpPr>
        <p:spPr bwMode="gray">
          <a:xfrm>
            <a:off x="329184" y="6300216"/>
            <a:ext cx="9144000" cy="492443"/>
          </a:xfrm>
          <a:prstGeom prst="rect">
            <a:avLst/>
          </a:prstGeom>
          <a:noFill/>
        </p:spPr>
        <p:txBody>
          <a:bodyPr vert="horz" wrap="square" lIns="0" tIns="0" rIns="0" bIns="0" rtlCol="0" anchor="b">
            <a:spAutoFit/>
          </a:bodyPr>
          <a:lstStyle/>
          <a:p>
            <a:pPr marL="0" indent="0">
              <a:spcBef>
                <a:spcPts val="0"/>
              </a:spcBef>
              <a:buNone/>
            </a:pPr>
            <a:r>
              <a:rPr lang="en-US" sz="800" dirty="0">
                <a:solidFill>
                  <a:srgbClr val="000000"/>
                </a:solidFill>
              </a:rPr>
              <a:t>(*) NIMBYism refers to “Not in my backyard” syndrome. </a:t>
            </a:r>
            <a:br>
              <a:rPr lang="en-US" sz="800" dirty="0">
                <a:solidFill>
                  <a:srgbClr val="000000"/>
                </a:solidFill>
              </a:rPr>
            </a:br>
            <a:r>
              <a:rPr lang="en-US" sz="800" dirty="0">
                <a:solidFill>
                  <a:srgbClr val="000000"/>
                </a:solidFill>
              </a:rPr>
              <a:t>Sources: Popular Science, </a:t>
            </a:r>
            <a:r>
              <a:rPr lang="en-US" sz="800" dirty="0">
                <a:solidFill>
                  <a:srgbClr val="000000"/>
                </a:solidFill>
                <a:hlinkClick r:id="rId16"/>
              </a:rPr>
              <a:t>Outdated Zoning Laws</a:t>
            </a:r>
            <a:r>
              <a:rPr lang="en-US" sz="800" dirty="0">
                <a:solidFill>
                  <a:srgbClr val="000000"/>
                </a:solidFill>
              </a:rPr>
              <a:t> (2022); </a:t>
            </a:r>
            <a:r>
              <a:rPr lang="en-US" sz="800" dirty="0" err="1">
                <a:solidFill>
                  <a:srgbClr val="000000"/>
                </a:solidFill>
              </a:rPr>
              <a:t>Eclareon</a:t>
            </a:r>
            <a:r>
              <a:rPr lang="en-US" sz="800" dirty="0">
                <a:solidFill>
                  <a:srgbClr val="000000"/>
                </a:solidFill>
              </a:rPr>
              <a:t>, </a:t>
            </a:r>
            <a:r>
              <a:rPr lang="en-US" sz="800" dirty="0">
                <a:solidFill>
                  <a:srgbClr val="000000"/>
                </a:solidFill>
                <a:hlinkClick r:id="rId17"/>
              </a:rPr>
              <a:t>Barriers and Best Practices for Wind and Solar Electricity in the EU27 and UK</a:t>
            </a:r>
            <a:r>
              <a:rPr lang="en-US" sz="800" dirty="0">
                <a:solidFill>
                  <a:srgbClr val="000000"/>
                </a:solidFill>
              </a:rPr>
              <a:t> (2022); SEIA, </a:t>
            </a:r>
            <a:r>
              <a:rPr lang="en-US" sz="800" dirty="0">
                <a:solidFill>
                  <a:srgbClr val="000000"/>
                </a:solidFill>
                <a:hlinkClick r:id="rId18"/>
              </a:rPr>
              <a:t>Utility-Scale Solar Power on Federal Land Permitting Process</a:t>
            </a:r>
            <a:r>
              <a:rPr lang="en-US" sz="800" dirty="0">
                <a:solidFill>
                  <a:srgbClr val="000000"/>
                </a:solidFill>
              </a:rPr>
              <a:t> (2025); Reuters, </a:t>
            </a:r>
            <a:r>
              <a:rPr lang="en-US" sz="800" dirty="0">
                <a:solidFill>
                  <a:srgbClr val="000000"/>
                </a:solidFill>
                <a:hlinkClick r:id="rId19"/>
              </a:rPr>
              <a:t>Europe on Verge of Permitting Leap for Wind, Solar Farms</a:t>
            </a:r>
            <a:r>
              <a:rPr lang="en-US" sz="800" dirty="0">
                <a:solidFill>
                  <a:srgbClr val="000000"/>
                </a:solidFill>
              </a:rPr>
              <a:t> (2023); White House, </a:t>
            </a:r>
            <a:r>
              <a:rPr lang="en-US" sz="800" dirty="0">
                <a:solidFill>
                  <a:srgbClr val="000000"/>
                </a:solidFill>
                <a:hlinkClick r:id="rId20"/>
              </a:rPr>
              <a:t>Reform to Modernize Environmental Reviews</a:t>
            </a:r>
            <a:r>
              <a:rPr lang="en-US" sz="800" dirty="0">
                <a:solidFill>
                  <a:srgbClr val="000000"/>
                </a:solidFill>
              </a:rPr>
              <a:t> (2024).</a:t>
            </a:r>
            <a:br>
              <a:rPr lang="en-US" sz="800" dirty="0"/>
            </a:br>
            <a:r>
              <a:rPr lang="en-US" sz="800" dirty="0">
                <a:solidFill>
                  <a:srgbClr val="000000"/>
                </a:solidFill>
              </a:rPr>
              <a:t>Credit: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a:t>
            </a:r>
            <a:r>
              <a:rPr lang="en-US" sz="800" dirty="0">
                <a:latin typeface="Arial"/>
              </a:rPr>
              <a:t> </a:t>
            </a:r>
            <a:r>
              <a:rPr lang="en-US" sz="800" dirty="0" err="1">
                <a:solidFill>
                  <a:srgbClr val="000000"/>
                </a:solidFill>
              </a:rPr>
              <a:t>Hyae</a:t>
            </a:r>
            <a:r>
              <a:rPr lang="en-US" sz="800" dirty="0">
                <a:solidFill>
                  <a:srgbClr val="000000"/>
                </a:solidFill>
              </a:rPr>
              <a:t> Ryung Kim, and</a:t>
            </a:r>
            <a:r>
              <a:rPr lang="en-US" sz="800" dirty="0"/>
              <a:t> </a:t>
            </a:r>
            <a:r>
              <a:rPr lang="en-US" sz="800" dirty="0">
                <a:solidFill>
                  <a:srgbClr val="46647B"/>
                </a:solidFill>
                <a:hlinkClick r:id="rId21">
                  <a:extLst>
                    <a:ext uri="{A12FA001-AC4F-418D-AE19-62706E023703}">
                      <ahyp:hlinkClr xmlns:ahyp="http://schemas.microsoft.com/office/drawing/2018/hyperlinkcolor" val="tx"/>
                    </a:ext>
                  </a:extLst>
                </a:hlinkClick>
              </a:rPr>
              <a:t>Gernot Wagner</a:t>
            </a:r>
            <a:r>
              <a:rPr lang="en-US" sz="800" dirty="0">
                <a:solidFill>
                  <a:srgbClr val="000000"/>
                </a:solidFill>
              </a:rPr>
              <a:t>. </a:t>
            </a:r>
            <a:r>
              <a:rPr lang="en-US" sz="800" dirty="0">
                <a:solidFill>
                  <a:srgbClr val="46647B"/>
                </a:solidFill>
                <a:hlinkClick r:id="rId22">
                  <a:extLst>
                    <a:ext uri="{A12FA001-AC4F-418D-AE19-62706E023703}">
                      <ahyp:hlinkClr xmlns:ahyp="http://schemas.microsoft.com/office/drawing/2018/hyperlinkcolor" val="tx"/>
                    </a:ext>
                  </a:extLst>
                </a:hlinkClick>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46647B"/>
                </a:solidFill>
                <a:hlinkClick r:id="rId23">
                  <a:extLst>
                    <a:ext uri="{A12FA001-AC4F-418D-AE19-62706E023703}">
                      <ahyp:hlinkClr xmlns:ahyp="http://schemas.microsoft.com/office/drawing/2018/hyperlinkcolor" val="tx"/>
                    </a:ext>
                  </a:extLst>
                </a:hlinkClick>
              </a:rPr>
              <a:t>Scaling Solar</a:t>
            </a:r>
            <a:r>
              <a:rPr lang="en-US" sz="800" dirty="0">
                <a:solidFill>
                  <a:srgbClr val="000000"/>
                </a:solidFill>
              </a:rPr>
              <a:t>” (</a:t>
            </a:r>
            <a:r>
              <a:rPr lang="en-US" sz="800" dirty="0">
                <a:solidFill>
                  <a:srgbClr val="000000"/>
                </a:solidFill>
                <a:latin typeface="Arial"/>
              </a:rPr>
              <a:t>14 August 2025</a:t>
            </a:r>
            <a:r>
              <a:rPr lang="en-US" sz="800" dirty="0">
                <a:solidFill>
                  <a:srgbClr val="000000"/>
                </a:solidFill>
              </a:rPr>
              <a:t>).</a:t>
            </a:r>
          </a:p>
        </p:txBody>
      </p:sp>
      <p:sp>
        <p:nvSpPr>
          <p:cNvPr id="126" name="btfpBulletedList505400"/>
          <p:cNvSpPr txBox="1"/>
          <p:nvPr>
            <p:custDataLst>
              <p:tags r:id="rId4"/>
            </p:custDataLst>
          </p:nvPr>
        </p:nvSpPr>
        <p:spPr bwMode="gray">
          <a:xfrm>
            <a:off x="6318504" y="4432113"/>
            <a:ext cx="5495528" cy="1500411"/>
          </a:xfrm>
          <a:prstGeom prst="rect">
            <a:avLst/>
          </a:prstGeom>
          <a:solidFill>
            <a:srgbClr val="F1F4F7"/>
          </a:solidFill>
        </p:spPr>
        <p:txBody>
          <a:bodyPr vert="horz" wrap="square" lIns="137160" tIns="91440" rIns="274320" bIns="91440" rtlCol="0">
            <a:spAutoFit/>
          </a:bodyPr>
          <a:lstStyle/>
          <a:p>
            <a:pPr>
              <a:spcBef>
                <a:spcPts val="600"/>
              </a:spcBef>
            </a:pPr>
            <a:r>
              <a:rPr lang="en-US" sz="1050" dirty="0"/>
              <a:t>In response to the Russian invasion of Ukraine, the </a:t>
            </a:r>
            <a:r>
              <a:rPr lang="en-US" sz="1050" b="1" dirty="0"/>
              <a:t>EU updated its Renewable Energy Directive, </a:t>
            </a:r>
            <a:r>
              <a:rPr lang="en-US" sz="1050" dirty="0"/>
              <a:t>which outlines goals nation-states must achieve:</a:t>
            </a:r>
          </a:p>
          <a:p>
            <a:pPr>
              <a:spcBef>
                <a:spcPts val="600"/>
              </a:spcBef>
            </a:pPr>
            <a:r>
              <a:rPr lang="en-US" sz="1050" dirty="0"/>
              <a:t>Proposed changes include</a:t>
            </a:r>
            <a:r>
              <a:rPr lang="en-US" sz="1050" b="1" dirty="0"/>
              <a:t>:</a:t>
            </a:r>
          </a:p>
          <a:p>
            <a:pPr lvl="1"/>
            <a:r>
              <a:rPr lang="en-US" sz="850" b="1" dirty="0"/>
              <a:t>Two-year maximum duration </a:t>
            </a:r>
            <a:r>
              <a:rPr lang="en-US" sz="850" dirty="0"/>
              <a:t>for the </a:t>
            </a:r>
            <a:r>
              <a:rPr lang="en-US" sz="850" b="1" dirty="0"/>
              <a:t>permitting of new solar and wind projects</a:t>
            </a:r>
          </a:p>
          <a:p>
            <a:pPr lvl="1"/>
            <a:r>
              <a:rPr lang="en-US" sz="850" dirty="0"/>
              <a:t>Solar and wind classified as </a:t>
            </a:r>
            <a:r>
              <a:rPr lang="en-US" sz="850" b="1" dirty="0"/>
              <a:t>projects of overriding public interest</a:t>
            </a:r>
            <a:r>
              <a:rPr lang="en-US" sz="850" dirty="0"/>
              <a:t>, which </a:t>
            </a:r>
            <a:r>
              <a:rPr lang="en-US" sz="850" b="1" dirty="0"/>
              <a:t>reduces </a:t>
            </a:r>
            <a:r>
              <a:rPr lang="en-US" sz="850" dirty="0"/>
              <a:t>(but doesn’t eliminate) </a:t>
            </a:r>
            <a:r>
              <a:rPr lang="en-US" sz="850" b="1" dirty="0"/>
              <a:t>the possibilities for appeals</a:t>
            </a:r>
          </a:p>
          <a:p>
            <a:pPr lvl="1"/>
            <a:r>
              <a:rPr lang="en-US" sz="850" dirty="0"/>
              <a:t>Governments required to </a:t>
            </a:r>
            <a:r>
              <a:rPr lang="en-US" sz="850" b="1" dirty="0"/>
              <a:t>digitize the solar and wind permitting process </a:t>
            </a:r>
          </a:p>
        </p:txBody>
      </p:sp>
      <p:pic>
        <p:nvPicPr>
          <p:cNvPr id="127" name="Picture 126"/>
          <p:cNvPicPr>
            <a:picLocks noChangeAspect="1"/>
          </p:cNvPicPr>
          <p:nvPr>
            <p:custDataLst>
              <p:tags r:id="rId5"/>
            </p:custDataLst>
          </p:nvPr>
        </p:nvPicPr>
        <p:blipFill>
          <a:blip r:embed="rId24" cstate="email">
            <a:extLst>
              <a:ext uri="{28A0092B-C50C-407E-A947-70E740481C1C}">
                <a14:useLocalDpi xmlns:a14="http://schemas.microsoft.com/office/drawing/2010/main"/>
              </a:ext>
            </a:extLst>
          </a:blip>
          <a:stretch>
            <a:fillRect/>
          </a:stretch>
        </p:blipFill>
        <p:spPr>
          <a:xfrm>
            <a:off x="11505480" y="3963749"/>
            <a:ext cx="457378" cy="456088"/>
          </a:xfrm>
          <a:prstGeom prst="rect">
            <a:avLst/>
          </a:prstGeom>
        </p:spPr>
      </p:pic>
      <p:pic>
        <p:nvPicPr>
          <p:cNvPr id="128" name="Picture 127"/>
          <p:cNvPicPr>
            <a:picLocks/>
          </p:cNvPicPr>
          <p:nvPr>
            <p:custDataLst>
              <p:tags r:id="rId6"/>
            </p:custDataLst>
          </p:nvPr>
        </p:nvPicPr>
        <p:blipFill>
          <a:blip r:embed="rId25" cstate="email">
            <a:extLst>
              <a:ext uri="{28A0092B-C50C-407E-A947-70E740481C1C}">
                <a14:useLocalDpi xmlns:a14="http://schemas.microsoft.com/office/drawing/2010/main"/>
              </a:ext>
            </a:extLst>
          </a:blip>
          <a:stretch>
            <a:fillRect/>
          </a:stretch>
        </p:blipFill>
        <p:spPr>
          <a:xfrm>
            <a:off x="11505480" y="1467938"/>
            <a:ext cx="457378" cy="456088"/>
          </a:xfrm>
          <a:prstGeom prst="rect">
            <a:avLst/>
          </a:prstGeom>
        </p:spPr>
      </p:pic>
      <p:sp>
        <p:nvSpPr>
          <p:cNvPr id="137" name="btfpBulletedList505400"/>
          <p:cNvSpPr txBox="1"/>
          <p:nvPr>
            <p:custDataLst>
              <p:tags r:id="rId7"/>
            </p:custDataLst>
          </p:nvPr>
        </p:nvSpPr>
        <p:spPr bwMode="gray">
          <a:xfrm>
            <a:off x="6318504" y="1941819"/>
            <a:ext cx="5515356" cy="1631216"/>
          </a:xfrm>
          <a:prstGeom prst="rect">
            <a:avLst/>
          </a:prstGeom>
          <a:solidFill>
            <a:srgbClr val="F1F4F7"/>
          </a:solidFill>
        </p:spPr>
        <p:txBody>
          <a:bodyPr vert="horz" wrap="square" lIns="137160" tIns="91440" rIns="274320" bIns="91440" rtlCol="0">
            <a:spAutoFit/>
          </a:bodyPr>
          <a:lstStyle/>
          <a:p>
            <a:pPr>
              <a:spcBef>
                <a:spcPts val="600"/>
              </a:spcBef>
            </a:pPr>
            <a:r>
              <a:rPr lang="en-US" sz="1050" dirty="0"/>
              <a:t>The Biden administration proposed the </a:t>
            </a:r>
            <a:r>
              <a:rPr lang="en-US" sz="1050" b="1" dirty="0"/>
              <a:t>Bipartisan Permitting Reform Implementation rule </a:t>
            </a:r>
            <a:r>
              <a:rPr lang="en-US" sz="1050" dirty="0"/>
              <a:t>in 2023 to </a:t>
            </a:r>
            <a:r>
              <a:rPr lang="en-US" sz="1050" b="1" dirty="0"/>
              <a:t>speed up environmental assessments</a:t>
            </a:r>
            <a:r>
              <a:rPr lang="en-US" sz="1050" dirty="0"/>
              <a:t>.</a:t>
            </a:r>
          </a:p>
          <a:p>
            <a:pPr>
              <a:spcBef>
                <a:spcPts val="600"/>
              </a:spcBef>
            </a:pPr>
            <a:r>
              <a:rPr lang="en-US" sz="1050" dirty="0"/>
              <a:t>Proposed changes include: </a:t>
            </a:r>
          </a:p>
          <a:p>
            <a:pPr lvl="1"/>
            <a:r>
              <a:rPr lang="en-US" sz="850" b="1" dirty="0"/>
              <a:t>Two-year limit on environmental impact studies </a:t>
            </a:r>
            <a:r>
              <a:rPr lang="en-US" sz="850" dirty="0"/>
              <a:t>and a </a:t>
            </a:r>
            <a:r>
              <a:rPr lang="en-US" sz="850" b="1" dirty="0"/>
              <a:t>page limit on documents that need to be submitted </a:t>
            </a:r>
            <a:r>
              <a:rPr lang="en-US" sz="850" dirty="0"/>
              <a:t>for an environmental review</a:t>
            </a:r>
          </a:p>
          <a:p>
            <a:pPr lvl="1"/>
            <a:r>
              <a:rPr lang="en-US" sz="850" b="1" dirty="0"/>
              <a:t>Clarification of the roles of leading and cooperating agencies </a:t>
            </a:r>
            <a:r>
              <a:rPr lang="en-US" sz="850" dirty="0"/>
              <a:t>in conducting environmental reviews</a:t>
            </a:r>
          </a:p>
          <a:p>
            <a:pPr lvl="1"/>
            <a:r>
              <a:rPr lang="en-US" sz="850" b="1" dirty="0"/>
              <a:t>Climate change effects</a:t>
            </a:r>
            <a:r>
              <a:rPr lang="en-US" sz="850" dirty="0"/>
              <a:t> as consideration to environmental impact studies</a:t>
            </a:r>
          </a:p>
        </p:txBody>
      </p:sp>
      <p:grpSp>
        <p:nvGrpSpPr>
          <p:cNvPr id="8" name="Group 7">
            <a:extLst>
              <a:ext uri="{FF2B5EF4-FFF2-40B4-BE49-F238E27FC236}">
                <a16:creationId xmlns:a16="http://schemas.microsoft.com/office/drawing/2014/main" id="{0AB6578B-349A-2EA5-721C-030D3AE33C2F}"/>
              </a:ext>
            </a:extLst>
          </p:cNvPr>
          <p:cNvGrpSpPr/>
          <p:nvPr/>
        </p:nvGrpSpPr>
        <p:grpSpPr>
          <a:xfrm>
            <a:off x="334962" y="1929927"/>
            <a:ext cx="5227065" cy="3992696"/>
            <a:chOff x="334962" y="1929926"/>
            <a:chExt cx="5489576" cy="4193215"/>
          </a:xfrm>
        </p:grpSpPr>
        <p:sp>
          <p:nvSpPr>
            <p:cNvPr id="77" name="Rounded Rectangle 76"/>
            <p:cNvSpPr/>
            <p:nvPr/>
          </p:nvSpPr>
          <p:spPr bwMode="gray">
            <a:xfrm>
              <a:off x="334962" y="4294341"/>
              <a:ext cx="2681288" cy="1828800"/>
            </a:xfrm>
            <a:prstGeom prst="round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400">
                <a:solidFill>
                  <a:schemeClr val="tx1"/>
                </a:solidFill>
              </a:endParaRPr>
            </a:p>
          </p:txBody>
        </p:sp>
        <p:sp>
          <p:nvSpPr>
            <p:cNvPr id="78" name="Rectangle 77"/>
            <p:cNvSpPr/>
            <p:nvPr/>
          </p:nvSpPr>
          <p:spPr bwMode="gray">
            <a:xfrm>
              <a:off x="408781" y="4618325"/>
              <a:ext cx="2533650" cy="2014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b="1">
                  <a:solidFill>
                    <a:schemeClr val="tx1"/>
                  </a:solidFill>
                </a:rPr>
                <a:t>Complex regulations</a:t>
              </a:r>
            </a:p>
          </p:txBody>
        </p:sp>
        <p:sp>
          <p:nvSpPr>
            <p:cNvPr id="81" name="btfpBulletedList735451"/>
            <p:cNvSpPr txBox="1"/>
            <p:nvPr>
              <p:custDataLst>
                <p:tags r:id="rId8"/>
              </p:custDataLst>
            </p:nvPr>
          </p:nvSpPr>
          <p:spPr bwMode="gray">
            <a:xfrm>
              <a:off x="408781" y="4863049"/>
              <a:ext cx="2533650" cy="996033"/>
            </a:xfrm>
            <a:prstGeom prst="rect">
              <a:avLst/>
            </a:prstGeom>
            <a:noFill/>
          </p:spPr>
          <p:txBody>
            <a:bodyPr vert="horz" wrap="square" lIns="36000" tIns="36000" rIns="36000" bIns="36000" rtlCol="0">
              <a:spAutoFit/>
            </a:bodyPr>
            <a:lstStyle/>
            <a:p>
              <a:pPr>
                <a:spcBef>
                  <a:spcPts val="600"/>
                </a:spcBef>
              </a:pPr>
              <a:r>
                <a:rPr lang="en-US" sz="1050" dirty="0"/>
                <a:t>In the US, </a:t>
              </a:r>
              <a:r>
                <a:rPr lang="en-US" sz="1050" b="1" dirty="0"/>
                <a:t>counties set regulations </a:t>
              </a:r>
              <a:r>
                <a:rPr lang="en-US" sz="1050" dirty="0"/>
                <a:t>while following </a:t>
              </a:r>
              <a:r>
                <a:rPr lang="en-US" sz="1050" b="1" dirty="0"/>
                <a:t>state guidelines</a:t>
              </a:r>
              <a:r>
                <a:rPr lang="en-US" sz="1050" dirty="0"/>
                <a:t>, leading to </a:t>
              </a:r>
              <a:r>
                <a:rPr lang="en-US" sz="1050" b="1" dirty="0"/>
                <a:t>strong variations</a:t>
              </a:r>
              <a:r>
                <a:rPr lang="en-US" sz="1050" dirty="0"/>
                <a:t>.</a:t>
              </a:r>
            </a:p>
            <a:p>
              <a:pPr>
                <a:spcBef>
                  <a:spcPts val="600"/>
                </a:spcBef>
              </a:pPr>
              <a:r>
                <a:rPr lang="en-US" sz="1050" dirty="0"/>
                <a:t>In the EU, countries set their </a:t>
              </a:r>
              <a:r>
                <a:rPr lang="en-US" sz="1050" b="1" dirty="0"/>
                <a:t>own solar PV deployment regulations</a:t>
              </a:r>
              <a:r>
                <a:rPr lang="en-US" sz="1050" dirty="0"/>
                <a:t>.</a:t>
              </a:r>
            </a:p>
          </p:txBody>
        </p:sp>
        <p:sp>
          <p:nvSpPr>
            <p:cNvPr id="104" name="Rounded Rectangle 103"/>
            <p:cNvSpPr/>
            <p:nvPr/>
          </p:nvSpPr>
          <p:spPr bwMode="gray">
            <a:xfrm>
              <a:off x="3143250" y="4294341"/>
              <a:ext cx="2681288" cy="1828800"/>
            </a:xfrm>
            <a:prstGeom prst="round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400">
                <a:solidFill>
                  <a:schemeClr val="tx1"/>
                </a:solidFill>
              </a:endParaRPr>
            </a:p>
          </p:txBody>
        </p:sp>
        <p:sp>
          <p:nvSpPr>
            <p:cNvPr id="105" name="Rectangle 104"/>
            <p:cNvSpPr/>
            <p:nvPr/>
          </p:nvSpPr>
          <p:spPr bwMode="gray">
            <a:xfrm>
              <a:off x="3217069" y="4618325"/>
              <a:ext cx="2533650" cy="2014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b="1">
                  <a:solidFill>
                    <a:schemeClr val="tx1"/>
                  </a:solidFill>
                </a:rPr>
                <a:t>Appeals</a:t>
              </a:r>
            </a:p>
          </p:txBody>
        </p:sp>
        <p:sp>
          <p:nvSpPr>
            <p:cNvPr id="108" name="btfpBulletedList735451"/>
            <p:cNvSpPr txBox="1"/>
            <p:nvPr>
              <p:custDataLst>
                <p:tags r:id="rId9"/>
              </p:custDataLst>
            </p:nvPr>
          </p:nvSpPr>
          <p:spPr bwMode="gray">
            <a:xfrm>
              <a:off x="3217069" y="4863049"/>
              <a:ext cx="2533650" cy="1165310"/>
            </a:xfrm>
            <a:prstGeom prst="rect">
              <a:avLst/>
            </a:prstGeom>
            <a:noFill/>
          </p:spPr>
          <p:txBody>
            <a:bodyPr vert="horz" wrap="square" lIns="36000" tIns="36000" rIns="36000" bIns="36000" rtlCol="0">
              <a:spAutoFit/>
            </a:bodyPr>
            <a:lstStyle/>
            <a:p>
              <a:pPr>
                <a:spcBef>
                  <a:spcPts val="600"/>
                </a:spcBef>
              </a:pPr>
              <a:r>
                <a:rPr lang="en-US" sz="1050" b="1" dirty="0"/>
                <a:t>NIMBYism* </a:t>
              </a:r>
              <a:r>
                <a:rPr lang="en-US" sz="1050" dirty="0"/>
                <a:t>can lead to residents </a:t>
              </a:r>
              <a:r>
                <a:rPr lang="en-US" sz="1050" b="1" dirty="0"/>
                <a:t>appealing against solar PV projects </a:t>
              </a:r>
              <a:r>
                <a:rPr lang="en-US" sz="1050" dirty="0"/>
                <a:t>in their neighborhoods.</a:t>
              </a:r>
            </a:p>
            <a:p>
              <a:pPr>
                <a:spcBef>
                  <a:spcPts val="600"/>
                </a:spcBef>
              </a:pPr>
              <a:r>
                <a:rPr lang="en-US" sz="1050" dirty="0"/>
                <a:t>Even if an appeal does not lead to overturning a project approval, it can still cause </a:t>
              </a:r>
              <a:r>
                <a:rPr lang="en-US" sz="1050" b="1" dirty="0"/>
                <a:t>significant delays</a:t>
              </a:r>
              <a:r>
                <a:rPr lang="en-US" sz="1050" dirty="0"/>
                <a:t>.</a:t>
              </a:r>
            </a:p>
          </p:txBody>
        </p:sp>
        <p:grpSp>
          <p:nvGrpSpPr>
            <p:cNvPr id="11" name="Group 10">
              <a:extLst>
                <a:ext uri="{FF2B5EF4-FFF2-40B4-BE49-F238E27FC236}">
                  <a16:creationId xmlns:a16="http://schemas.microsoft.com/office/drawing/2014/main" id="{4E654133-33D8-B1FB-F961-3F9567A6C041}"/>
                </a:ext>
              </a:extLst>
            </p:cNvPr>
            <p:cNvGrpSpPr/>
            <p:nvPr/>
          </p:nvGrpSpPr>
          <p:grpSpPr>
            <a:xfrm>
              <a:off x="334962" y="1929926"/>
              <a:ext cx="2681288" cy="2125708"/>
              <a:chOff x="334962" y="1966190"/>
              <a:chExt cx="2681288" cy="2125708"/>
            </a:xfrm>
          </p:grpSpPr>
          <p:sp>
            <p:nvSpPr>
              <p:cNvPr id="48" name="Rounded Rectangle 47"/>
              <p:cNvSpPr/>
              <p:nvPr/>
            </p:nvSpPr>
            <p:spPr bwMode="gray">
              <a:xfrm>
                <a:off x="334962" y="2196692"/>
                <a:ext cx="2681288" cy="1828800"/>
              </a:xfrm>
              <a:prstGeom prst="round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400">
                  <a:solidFill>
                    <a:schemeClr val="tx1"/>
                  </a:solidFill>
                </a:endParaRPr>
              </a:p>
            </p:txBody>
          </p:sp>
          <p:sp>
            <p:nvSpPr>
              <p:cNvPr id="49" name="Rectangle 48"/>
              <p:cNvSpPr/>
              <p:nvPr/>
            </p:nvSpPr>
            <p:spPr bwMode="gray">
              <a:xfrm>
                <a:off x="408781" y="2477886"/>
                <a:ext cx="2533650" cy="2014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b="1">
                    <a:solidFill>
                      <a:schemeClr val="tx1"/>
                    </a:solidFill>
                  </a:rPr>
                  <a:t>Zoning issues</a:t>
                </a:r>
              </a:p>
            </p:txBody>
          </p:sp>
          <p:sp>
            <p:nvSpPr>
              <p:cNvPr id="65" name="btfpBulletedList735451"/>
              <p:cNvSpPr txBox="1"/>
              <p:nvPr>
                <p:custDataLst>
                  <p:tags r:id="rId11"/>
                </p:custDataLst>
              </p:nvPr>
            </p:nvSpPr>
            <p:spPr bwMode="gray">
              <a:xfrm>
                <a:off x="408781" y="2722610"/>
                <a:ext cx="2533650" cy="1369288"/>
              </a:xfrm>
              <a:prstGeom prst="rect">
                <a:avLst/>
              </a:prstGeom>
              <a:noFill/>
            </p:spPr>
            <p:txBody>
              <a:bodyPr vert="horz" wrap="square" lIns="36000" tIns="36000" rIns="36000" bIns="36000" rtlCol="0">
                <a:spAutoFit/>
              </a:bodyPr>
              <a:lstStyle/>
              <a:p>
                <a:pPr>
                  <a:spcBef>
                    <a:spcPts val="600"/>
                  </a:spcBef>
                </a:pPr>
                <a:r>
                  <a:rPr lang="en-US" sz="1050" dirty="0"/>
                  <a:t>For many types of suitable land (e.g., agricultural land),</a:t>
                </a:r>
                <a:r>
                  <a:rPr lang="en-US" sz="1050" b="1" dirty="0"/>
                  <a:t> using it for solar PV requires rezoning</a:t>
                </a:r>
                <a:r>
                  <a:rPr lang="en-US" sz="1050" dirty="0"/>
                  <a:t>.</a:t>
                </a:r>
              </a:p>
              <a:p>
                <a:pPr>
                  <a:spcBef>
                    <a:spcPts val="600"/>
                  </a:spcBef>
                </a:pPr>
                <a:r>
                  <a:rPr lang="en-US" sz="1050" b="1" dirty="0"/>
                  <a:t>Rezoning can take a long time</a:t>
                </a:r>
                <a:r>
                  <a:rPr lang="en-US" sz="1050" dirty="0"/>
                  <a:t>, especially when there is the </a:t>
                </a:r>
                <a:r>
                  <a:rPr lang="en-US" sz="1050" b="1" dirty="0"/>
                  <a:t>opportunity for appeals</a:t>
                </a:r>
                <a:r>
                  <a:rPr lang="en-US" sz="1050" dirty="0"/>
                  <a:t>.</a:t>
                </a:r>
              </a:p>
              <a:p>
                <a:pPr>
                  <a:spcBef>
                    <a:spcPts val="0"/>
                  </a:spcBef>
                </a:pPr>
                <a:endParaRPr lang="en-US" sz="1100" dirty="0"/>
              </a:p>
            </p:txBody>
          </p:sp>
          <p:sp>
            <p:nvSpPr>
              <p:cNvPr id="2" name="Oval 1">
                <a:extLst>
                  <a:ext uri="{FF2B5EF4-FFF2-40B4-BE49-F238E27FC236}">
                    <a16:creationId xmlns:a16="http://schemas.microsoft.com/office/drawing/2014/main" id="{182F797E-ED4A-A843-5EDF-1A4C0189B1C6}"/>
                  </a:ext>
                </a:extLst>
              </p:cNvPr>
              <p:cNvSpPr/>
              <p:nvPr/>
            </p:nvSpPr>
            <p:spPr bwMode="gray">
              <a:xfrm>
                <a:off x="1382318" y="1966190"/>
                <a:ext cx="512064" cy="51206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T" sz="1400" err="1">
                  <a:solidFill>
                    <a:schemeClr val="tx1"/>
                  </a:solidFill>
                </a:endParaRPr>
              </a:p>
            </p:txBody>
          </p:sp>
          <p:pic>
            <p:nvPicPr>
              <p:cNvPr id="60" name="Picture 59"/>
              <p:cNvPicPr>
                <a:picLocks noChangeAspect="1"/>
              </p:cNvPicPr>
              <p:nvPr/>
            </p:nvPicPr>
            <p:blipFill rotWithShape="1">
              <a:blip r:embed="rId26" cstate="screen">
                <a:extLst>
                  <a:ext uri="{28A0092B-C50C-407E-A947-70E740481C1C}">
                    <a14:useLocalDpi xmlns:a14="http://schemas.microsoft.com/office/drawing/2010/main"/>
                  </a:ext>
                </a:extLst>
              </a:blip>
              <a:srcRect/>
              <a:stretch/>
            </p:blipFill>
            <p:spPr>
              <a:xfrm>
                <a:off x="1525808" y="2071591"/>
                <a:ext cx="252515" cy="327113"/>
              </a:xfrm>
              <a:prstGeom prst="rect">
                <a:avLst/>
              </a:prstGeom>
            </p:spPr>
          </p:pic>
        </p:grpSp>
        <p:grpSp>
          <p:nvGrpSpPr>
            <p:cNvPr id="10" name="Group 9">
              <a:extLst>
                <a:ext uri="{FF2B5EF4-FFF2-40B4-BE49-F238E27FC236}">
                  <a16:creationId xmlns:a16="http://schemas.microsoft.com/office/drawing/2014/main" id="{46325BEE-CD9B-FDED-988F-29D8DEF5516B}"/>
                </a:ext>
              </a:extLst>
            </p:cNvPr>
            <p:cNvGrpSpPr/>
            <p:nvPr/>
          </p:nvGrpSpPr>
          <p:grpSpPr>
            <a:xfrm>
              <a:off x="3143250" y="1929926"/>
              <a:ext cx="2681288" cy="2036010"/>
              <a:chOff x="3150821" y="1886599"/>
              <a:chExt cx="2681288" cy="2036010"/>
            </a:xfrm>
          </p:grpSpPr>
          <p:sp>
            <p:nvSpPr>
              <p:cNvPr id="83" name="Rounded Rectangle 82"/>
              <p:cNvSpPr/>
              <p:nvPr/>
            </p:nvSpPr>
            <p:spPr bwMode="gray">
              <a:xfrm>
                <a:off x="3150821" y="2093809"/>
                <a:ext cx="2681288" cy="1828800"/>
              </a:xfrm>
              <a:prstGeom prst="round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400">
                  <a:solidFill>
                    <a:schemeClr val="tx1"/>
                  </a:solidFill>
                </a:endParaRPr>
              </a:p>
            </p:txBody>
          </p:sp>
          <p:sp>
            <p:nvSpPr>
              <p:cNvPr id="84" name="Rectangle 83"/>
              <p:cNvSpPr/>
              <p:nvPr/>
            </p:nvSpPr>
            <p:spPr bwMode="gray">
              <a:xfrm>
                <a:off x="3224640" y="2375003"/>
                <a:ext cx="2533650" cy="2014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b="1">
                    <a:solidFill>
                      <a:schemeClr val="tx1"/>
                    </a:solidFill>
                  </a:rPr>
                  <a:t>Environmental studies</a:t>
                </a:r>
              </a:p>
            </p:txBody>
          </p:sp>
          <p:sp>
            <p:nvSpPr>
              <p:cNvPr id="87" name="btfpBulletedList735451"/>
              <p:cNvSpPr txBox="1"/>
              <p:nvPr>
                <p:custDataLst>
                  <p:tags r:id="rId10"/>
                </p:custDataLst>
              </p:nvPr>
            </p:nvSpPr>
            <p:spPr bwMode="gray">
              <a:xfrm>
                <a:off x="3224640" y="2619727"/>
                <a:ext cx="2533650" cy="1199591"/>
              </a:xfrm>
              <a:prstGeom prst="rect">
                <a:avLst/>
              </a:prstGeom>
              <a:noFill/>
            </p:spPr>
            <p:txBody>
              <a:bodyPr vert="horz" wrap="square" lIns="36000" tIns="36000" rIns="36000" bIns="36000" rtlCol="0">
                <a:spAutoFit/>
              </a:bodyPr>
              <a:lstStyle/>
              <a:p>
                <a:pPr>
                  <a:spcBef>
                    <a:spcPts val="600"/>
                  </a:spcBef>
                </a:pPr>
                <a:r>
                  <a:rPr lang="en-US" sz="1050"/>
                  <a:t>Studies assess the </a:t>
                </a:r>
                <a:r>
                  <a:rPr lang="en-US" sz="1050" b="1"/>
                  <a:t>environmental impact </a:t>
                </a:r>
                <a:r>
                  <a:rPr lang="en-US" sz="1050"/>
                  <a:t>of a solar PV project.</a:t>
                </a:r>
              </a:p>
              <a:p>
                <a:pPr>
                  <a:spcBef>
                    <a:spcPts val="600"/>
                  </a:spcBef>
                </a:pPr>
                <a:r>
                  <a:rPr lang="en-US" sz="1050"/>
                  <a:t>In the </a:t>
                </a:r>
                <a:r>
                  <a:rPr lang="en-US" sz="1050" b="1"/>
                  <a:t>US</a:t>
                </a:r>
                <a:r>
                  <a:rPr lang="en-US" sz="1050"/>
                  <a:t>, an environmental impact study for </a:t>
                </a:r>
                <a:r>
                  <a:rPr lang="en-US" sz="1050" b="1"/>
                  <a:t>utility solar PV on federal land </a:t>
                </a:r>
                <a:r>
                  <a:rPr lang="en-US" sz="1050"/>
                  <a:t>can take </a:t>
                </a:r>
                <a:r>
                  <a:rPr lang="en-US" sz="1050" b="1"/>
                  <a:t>2 to 4 years</a:t>
                </a:r>
                <a:r>
                  <a:rPr lang="en-US" sz="1050"/>
                  <a:t>.</a:t>
                </a:r>
              </a:p>
              <a:p>
                <a:pPr>
                  <a:spcBef>
                    <a:spcPts val="0"/>
                  </a:spcBef>
                </a:pPr>
                <a:endParaRPr lang="en-US" sz="1100"/>
              </a:p>
            </p:txBody>
          </p:sp>
          <p:sp>
            <p:nvSpPr>
              <p:cNvPr id="3" name="Oval 2">
                <a:extLst>
                  <a:ext uri="{FF2B5EF4-FFF2-40B4-BE49-F238E27FC236}">
                    <a16:creationId xmlns:a16="http://schemas.microsoft.com/office/drawing/2014/main" id="{BB67EA54-8E23-0AB3-D3EC-444BDD1970D2}"/>
                  </a:ext>
                </a:extLst>
              </p:cNvPr>
              <p:cNvSpPr/>
              <p:nvPr/>
            </p:nvSpPr>
            <p:spPr bwMode="gray">
              <a:xfrm>
                <a:off x="4211030" y="1886599"/>
                <a:ext cx="512064" cy="51206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T" sz="1400" err="1">
                  <a:solidFill>
                    <a:schemeClr val="tx1"/>
                  </a:solidFill>
                </a:endParaRPr>
              </a:p>
            </p:txBody>
          </p:sp>
          <p:pic>
            <p:nvPicPr>
              <p:cNvPr id="88" name="Picture 87"/>
              <p:cNvPicPr>
                <a:picLocks noChangeAspect="1"/>
              </p:cNvPicPr>
              <p:nvPr/>
            </p:nvPicPr>
            <p:blipFill rotWithShape="1">
              <a:blip r:embed="rId27" cstate="screen">
                <a:extLst>
                  <a:ext uri="{28A0092B-C50C-407E-A947-70E740481C1C}">
                    <a14:useLocalDpi xmlns:a14="http://schemas.microsoft.com/office/drawing/2010/main"/>
                  </a:ext>
                </a:extLst>
              </a:blip>
              <a:srcRect/>
              <a:stretch/>
            </p:blipFill>
            <p:spPr>
              <a:xfrm>
                <a:off x="4273271" y="1980929"/>
                <a:ext cx="424352" cy="304737"/>
              </a:xfrm>
              <a:prstGeom prst="rect">
                <a:avLst/>
              </a:prstGeom>
            </p:spPr>
          </p:pic>
        </p:grpSp>
        <p:sp>
          <p:nvSpPr>
            <p:cNvPr id="4" name="Oval 3">
              <a:extLst>
                <a:ext uri="{FF2B5EF4-FFF2-40B4-BE49-F238E27FC236}">
                  <a16:creationId xmlns:a16="http://schemas.microsoft.com/office/drawing/2014/main" id="{9CA369B4-C9E5-0A82-4003-94053A7CA74D}"/>
                </a:ext>
              </a:extLst>
            </p:cNvPr>
            <p:cNvSpPr/>
            <p:nvPr/>
          </p:nvSpPr>
          <p:spPr bwMode="gray">
            <a:xfrm>
              <a:off x="1382318" y="4062434"/>
              <a:ext cx="512064" cy="51206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T" sz="1400" err="1">
                <a:solidFill>
                  <a:schemeClr val="tx1"/>
                </a:solidFill>
              </a:endParaRPr>
            </a:p>
          </p:txBody>
        </p:sp>
        <p:pic>
          <p:nvPicPr>
            <p:cNvPr id="97" name="Picture 96"/>
            <p:cNvPicPr>
              <a:picLocks noChangeAspect="1"/>
            </p:cNvPicPr>
            <p:nvPr/>
          </p:nvPicPr>
          <p:blipFill rotWithShape="1">
            <a:blip r:embed="rId28" cstate="screen">
              <a:extLst>
                <a:ext uri="{28A0092B-C50C-407E-A947-70E740481C1C}">
                  <a14:useLocalDpi xmlns:a14="http://schemas.microsoft.com/office/drawing/2010/main"/>
                </a:ext>
              </a:extLst>
            </a:blip>
            <a:srcRect/>
            <a:stretch/>
          </p:blipFill>
          <p:spPr>
            <a:xfrm>
              <a:off x="1455081" y="4139197"/>
              <a:ext cx="396865" cy="323984"/>
            </a:xfrm>
            <a:prstGeom prst="rect">
              <a:avLst/>
            </a:prstGeom>
          </p:spPr>
        </p:pic>
        <p:sp>
          <p:nvSpPr>
            <p:cNvPr id="5" name="Oval 4">
              <a:extLst>
                <a:ext uri="{FF2B5EF4-FFF2-40B4-BE49-F238E27FC236}">
                  <a16:creationId xmlns:a16="http://schemas.microsoft.com/office/drawing/2014/main" id="{2BC80320-E7EC-572E-61E6-AF8E534AD314}"/>
                </a:ext>
              </a:extLst>
            </p:cNvPr>
            <p:cNvSpPr/>
            <p:nvPr/>
          </p:nvSpPr>
          <p:spPr bwMode="gray">
            <a:xfrm>
              <a:off x="4235787" y="4062434"/>
              <a:ext cx="512064" cy="51206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T" sz="1400" err="1">
                <a:solidFill>
                  <a:schemeClr val="tx1"/>
                </a:solidFill>
              </a:endParaRPr>
            </a:p>
          </p:txBody>
        </p:sp>
        <p:pic>
          <p:nvPicPr>
            <p:cNvPr id="116" name="Picture 115"/>
            <p:cNvPicPr>
              <a:picLocks noChangeAspect="1"/>
            </p:cNvPicPr>
            <p:nvPr/>
          </p:nvPicPr>
          <p:blipFill rotWithShape="1">
            <a:blip r:embed="rId29" cstate="screen">
              <a:extLst>
                <a:ext uri="{28A0092B-C50C-407E-A947-70E740481C1C}">
                  <a14:useLocalDpi xmlns:a14="http://schemas.microsoft.com/office/drawing/2010/main"/>
                </a:ext>
              </a:extLst>
            </a:blip>
            <a:srcRect/>
            <a:stretch/>
          </p:blipFill>
          <p:spPr>
            <a:xfrm>
              <a:off x="4291679" y="4122985"/>
              <a:ext cx="404990" cy="349883"/>
            </a:xfrm>
            <a:prstGeom prst="rect">
              <a:avLst/>
            </a:prstGeom>
          </p:spPr>
        </p:pic>
      </p:grpSp>
    </p:spTree>
    <p:custDataLst>
      <p:tags r:id="rId1"/>
    </p:custDataLst>
    <p:extLst>
      <p:ext uri="{BB962C8B-B14F-4D97-AF65-F5344CB8AC3E}">
        <p14:creationId xmlns:p14="http://schemas.microsoft.com/office/powerpoint/2010/main" val="18890106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3934226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60" imgH="360" progId="TCLayout.ActiveDocument.1">
                  <p:embed/>
                </p:oleObj>
              </mc:Choice>
              <mc:Fallback>
                <p:oleObj name="think-cell Slide" r:id="rId6" imgW="360" imgH="360" progId="TCLayout.ActiveDocument.1">
                  <p:embed/>
                  <p:pic>
                    <p:nvPicPr>
                      <p:cNvPr id="7" name="think-cell data - do not delete"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a:t>Daily and seasonal intermittency requires battery storage to smooth consumption</a:t>
            </a:r>
          </a:p>
        </p:txBody>
      </p:sp>
      <p:sp>
        <p:nvSpPr>
          <p:cNvPr id="84" name="btfpNotesBox902288"/>
          <p:cNvSpPr txBox="1"/>
          <p:nvPr>
            <p:custDataLst>
              <p:tags r:id="rId3"/>
            </p:custDataLst>
          </p:nvPr>
        </p:nvSpPr>
        <p:spPr bwMode="gray">
          <a:xfrm>
            <a:off x="329184" y="6300216"/>
            <a:ext cx="9411164" cy="492443"/>
          </a:xfrm>
          <a:prstGeom prst="rect">
            <a:avLst/>
          </a:prstGeom>
          <a:noFill/>
        </p:spPr>
        <p:txBody>
          <a:bodyPr vert="horz" wrap="square" lIns="0" tIns="0" rIns="0" bIns="0" rtlCol="0" anchor="b">
            <a:spAutoFit/>
          </a:bodyPr>
          <a:lstStyle/>
          <a:p>
            <a:pPr marL="0" indent="0">
              <a:spcBef>
                <a:spcPts val="0"/>
              </a:spcBef>
              <a:buNone/>
            </a:pPr>
            <a:endParaRPr lang="en-US" sz="800" dirty="0">
              <a:solidFill>
                <a:srgbClr val="000000"/>
              </a:solidFill>
            </a:endParaRPr>
          </a:p>
          <a:p>
            <a:pPr marL="0" indent="0">
              <a:spcBef>
                <a:spcPts val="0"/>
              </a:spcBef>
              <a:buNone/>
            </a:pPr>
            <a:endParaRPr lang="en-US" sz="800" dirty="0">
              <a:solidFill>
                <a:srgbClr val="000000"/>
              </a:solidFill>
            </a:endParaRPr>
          </a:p>
          <a:p>
            <a:pPr marL="0" indent="0">
              <a:spcBef>
                <a:spcPts val="0"/>
              </a:spcBef>
              <a:buNone/>
            </a:pPr>
            <a:r>
              <a:rPr lang="en-US" sz="800" dirty="0">
                <a:solidFill>
                  <a:srgbClr val="000000"/>
                </a:solidFill>
              </a:rPr>
              <a:t>Sources: Scientific American, </a:t>
            </a:r>
            <a:r>
              <a:rPr lang="en-US" sz="800" dirty="0">
                <a:solidFill>
                  <a:srgbClr val="000000"/>
                </a:solidFill>
                <a:hlinkClick r:id="rId8"/>
              </a:rPr>
              <a:t>Renewable Energy Intermittency</a:t>
            </a:r>
            <a:r>
              <a:rPr lang="en-US" sz="800" dirty="0">
                <a:solidFill>
                  <a:srgbClr val="000000"/>
                </a:solidFill>
              </a:rPr>
              <a:t> (2015); Solar4ever, </a:t>
            </a:r>
            <a:r>
              <a:rPr lang="en-US" sz="800" dirty="0">
                <a:solidFill>
                  <a:srgbClr val="000000"/>
                </a:solidFill>
                <a:hlinkClick r:id="rId9"/>
              </a:rPr>
              <a:t>Solar Power Calculator Australia</a:t>
            </a:r>
            <a:r>
              <a:rPr lang="en-US" sz="800" dirty="0">
                <a:solidFill>
                  <a:srgbClr val="000000"/>
                </a:solidFill>
              </a:rPr>
              <a:t> (2025); US EIA, </a:t>
            </a:r>
            <a:r>
              <a:rPr lang="en-US" sz="800" dirty="0">
                <a:solidFill>
                  <a:srgbClr val="000000"/>
                </a:solidFill>
                <a:hlinkClick r:id="rId10"/>
              </a:rPr>
              <a:t>Total Energy Overview</a:t>
            </a:r>
            <a:r>
              <a:rPr lang="en-US" sz="800" dirty="0">
                <a:solidFill>
                  <a:srgbClr val="000000"/>
                </a:solidFill>
              </a:rPr>
              <a:t> (2025); Tencent, </a:t>
            </a:r>
            <a:r>
              <a:rPr lang="en-US" sz="800" dirty="0">
                <a:solidFill>
                  <a:srgbClr val="000000"/>
                </a:solidFill>
                <a:hlinkClick r:id="rId11"/>
              </a:rPr>
              <a:t>Running on Sunshine</a:t>
            </a:r>
            <a:r>
              <a:rPr lang="en-US" sz="800" dirty="0">
                <a:solidFill>
                  <a:srgbClr val="000000"/>
                </a:solidFill>
              </a:rPr>
              <a:t> (2024).</a:t>
            </a:r>
          </a:p>
          <a:p>
            <a:pPr marL="0" indent="0">
              <a:spcBef>
                <a:spcPts val="0"/>
              </a:spcBef>
              <a:buNone/>
            </a:pPr>
            <a:r>
              <a:rPr lang="en-US" sz="800" dirty="0">
                <a:solidFill>
                  <a:srgbClr val="000000"/>
                </a:solidFill>
              </a:rPr>
              <a:t>Credit: </a:t>
            </a:r>
            <a:r>
              <a:rPr lang="en-US" sz="800" dirty="0" err="1">
                <a:solidFill>
                  <a:srgbClr val="000000"/>
                </a:solidFill>
              </a:rPr>
              <a:t>Taicheng</a:t>
            </a:r>
            <a:r>
              <a:rPr lang="en-US" sz="800" dirty="0">
                <a:solidFill>
                  <a:srgbClr val="000000"/>
                </a:solidFill>
              </a:rPr>
              <a:t> Jin, Isabel Hoyos, </a:t>
            </a:r>
            <a:r>
              <a:rPr lang="en-US" sz="800" dirty="0" err="1">
                <a:solidFill>
                  <a:srgbClr val="000000"/>
                </a:solidFill>
              </a:rPr>
              <a:t>Hyae</a:t>
            </a:r>
            <a:r>
              <a:rPr lang="en-US" sz="800" dirty="0">
                <a:solidFill>
                  <a:srgbClr val="000000"/>
                </a:solidFill>
              </a:rPr>
              <a:t> Ryung Kim, and</a:t>
            </a:r>
            <a:r>
              <a:rPr lang="en-US" sz="800" dirty="0"/>
              <a:t> </a:t>
            </a:r>
            <a:r>
              <a:rPr lang="en-US" sz="800" dirty="0">
                <a:hlinkClick r:id="rId12"/>
              </a:rPr>
              <a:t>Gernot Wagner</a:t>
            </a:r>
            <a:r>
              <a:rPr lang="en-US" sz="800" dirty="0">
                <a:solidFill>
                  <a:srgbClr val="000000"/>
                </a:solidFill>
              </a:rPr>
              <a:t>. </a:t>
            </a:r>
            <a:r>
              <a:rPr lang="en-US" sz="800" dirty="0">
                <a:hlinkClick r:id="rId13"/>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hlinkClick r:id="rId14"/>
              </a:rPr>
              <a:t>Scaling Solar</a:t>
            </a:r>
            <a:r>
              <a:rPr lang="en-US" sz="800" dirty="0">
                <a:solidFill>
                  <a:srgbClr val="000000"/>
                </a:solidFill>
              </a:rPr>
              <a:t>” (</a:t>
            </a:r>
            <a:r>
              <a:rPr lang="en-US" sz="800" dirty="0">
                <a:solidFill>
                  <a:srgbClr val="000000"/>
                </a:solidFill>
                <a:latin typeface="Arial"/>
              </a:rPr>
              <a:t>14 August 2025</a:t>
            </a:r>
            <a:r>
              <a:rPr lang="en-US" sz="800" dirty="0">
                <a:solidFill>
                  <a:srgbClr val="000000"/>
                </a:solidFill>
              </a:rPr>
              <a:t>).</a:t>
            </a:r>
          </a:p>
        </p:txBody>
      </p:sp>
      <p:sp>
        <p:nvSpPr>
          <p:cNvPr id="94" name="Oval 93"/>
          <p:cNvSpPr/>
          <p:nvPr/>
        </p:nvSpPr>
        <p:spPr bwMode="gray">
          <a:xfrm>
            <a:off x="11244329" y="1307514"/>
            <a:ext cx="712716" cy="712716"/>
          </a:xfrm>
          <a:prstGeom prst="ellipse">
            <a:avLst/>
          </a:prstGeom>
          <a:solidFill>
            <a:schemeClr val="bg1"/>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122" name="Oval 121"/>
          <p:cNvSpPr/>
          <p:nvPr/>
        </p:nvSpPr>
        <p:spPr bwMode="gray">
          <a:xfrm>
            <a:off x="11244329" y="3700971"/>
            <a:ext cx="712716" cy="712716"/>
          </a:xfrm>
          <a:prstGeom prst="ellipse">
            <a:avLst/>
          </a:prstGeom>
          <a:solidFill>
            <a:schemeClr val="bg1"/>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pic>
        <p:nvPicPr>
          <p:cNvPr id="2" name="Picture 1">
            <a:extLst>
              <a:ext uri="{FF2B5EF4-FFF2-40B4-BE49-F238E27FC236}">
                <a16:creationId xmlns:a16="http://schemas.microsoft.com/office/drawing/2014/main" id="{A0518B0F-7ABD-0EA1-BEEA-D09BAFE70ABF}"/>
              </a:ext>
            </a:extLst>
          </p:cNvPr>
          <p:cNvPicPr>
            <a:picLocks noChangeAspect="1" noChangeArrowheads="1"/>
          </p:cNvPicPr>
          <p:nvPr/>
        </p:nvPicPr>
        <p:blipFill rotWithShape="1">
          <a:blip r:embed="rId15" cstate="print">
            <a:extLst>
              <a:ext uri="{28A0092B-C50C-407E-A947-70E740481C1C}">
                <a14:useLocalDpi xmlns:a14="http://schemas.microsoft.com/office/drawing/2010/main"/>
              </a:ext>
            </a:extLst>
          </a:blip>
          <a:srcRect/>
          <a:stretch/>
        </p:blipFill>
        <p:spPr bwMode="auto">
          <a:xfrm>
            <a:off x="1134532" y="2131067"/>
            <a:ext cx="6059289" cy="3652050"/>
          </a:xfrm>
          <a:prstGeom prst="rect">
            <a:avLst/>
          </a:prstGeom>
          <a:noFill/>
          <a:extLst>
            <a:ext uri="{909E8E84-426E-40DD-AFC4-6F175D3DCCD1}">
              <a14:hiddenFill xmlns:a14="http://schemas.microsoft.com/office/drawing/2010/main">
                <a:solidFill>
                  <a:srgbClr val="FFFFFF"/>
                </a:solidFill>
              </a14:hiddenFill>
            </a:ext>
          </a:extLst>
        </p:spPr>
      </p:pic>
      <p:sp>
        <p:nvSpPr>
          <p:cNvPr id="60" name="Rectangle 59">
            <a:extLst>
              <a:ext uri="{FF2B5EF4-FFF2-40B4-BE49-F238E27FC236}">
                <a16:creationId xmlns:a16="http://schemas.microsoft.com/office/drawing/2014/main" id="{68BBAF37-10FA-8FCE-2863-D972FE2FA125}"/>
              </a:ext>
            </a:extLst>
          </p:cNvPr>
          <p:cNvSpPr/>
          <p:nvPr/>
        </p:nvSpPr>
        <p:spPr bwMode="gray">
          <a:xfrm>
            <a:off x="8229601" y="1554480"/>
            <a:ext cx="3630540" cy="3753263"/>
          </a:xfrm>
          <a:prstGeom prst="rect">
            <a:avLst/>
          </a:prstGeom>
          <a:solidFill>
            <a:srgbClr val="E3E8E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137160" rIns="274320" bIns="137160" numCol="1" spcCol="0" rtlCol="0" fromWordArt="0" anchor="t" anchorCtr="0" forceAA="0" compatLnSpc="1">
            <a:prstTxWarp prst="textNoShape">
              <a:avLst/>
            </a:prstTxWarp>
            <a:noAutofit/>
          </a:bodyPr>
          <a:lstStyle>
            <a:defPPr>
              <a:defRPr lang="en-US"/>
            </a:defPPr>
            <a:lvl1pPr marL="177800" indent="-177800" algn="l" defTabSz="711200" rtl="0" eaLnBrk="1" latinLnBrk="0" hangingPunct="1">
              <a:spcBef>
                <a:spcPts val="1200"/>
              </a:spcBef>
              <a:buChar char="•"/>
              <a:defRPr sz="1600" kern="1200">
                <a:solidFill>
                  <a:schemeClr val="lt1"/>
                </a:solidFill>
                <a:latin typeface="+mn-lt"/>
                <a:ea typeface="+mn-ea"/>
                <a:cs typeface="+mn-cs"/>
              </a:defRPr>
            </a:lvl1pPr>
            <a:lvl2pPr marL="355600" indent="-177800" algn="l" defTabSz="711200" rtl="0" eaLnBrk="1" latinLnBrk="0" hangingPunct="1">
              <a:spcBef>
                <a:spcPts val="600"/>
              </a:spcBef>
              <a:buChar char="–"/>
              <a:defRPr sz="1400" kern="1200">
                <a:solidFill>
                  <a:schemeClr val="lt1"/>
                </a:solidFill>
                <a:latin typeface="+mn-lt"/>
                <a:ea typeface="+mn-ea"/>
                <a:cs typeface="+mn-cs"/>
              </a:defRPr>
            </a:lvl2pPr>
            <a:lvl3pPr marL="533400" indent="-177800" algn="l" defTabSz="711200" rtl="0" eaLnBrk="1" latinLnBrk="0" hangingPunct="1">
              <a:spcBef>
                <a:spcPts val="600"/>
              </a:spcBef>
              <a:buChar char="&gt;"/>
              <a:defRPr sz="1400" kern="1200">
                <a:solidFill>
                  <a:schemeClr val="lt1"/>
                </a:solidFill>
                <a:latin typeface="+mn-lt"/>
                <a:ea typeface="+mn-ea"/>
                <a:cs typeface="+mn-cs"/>
              </a:defRPr>
            </a:lvl3pPr>
            <a:lvl4pPr marL="711200" indent="-177800" algn="l" defTabSz="711200" rtl="0" eaLnBrk="1" latinLnBrk="0" hangingPunct="1">
              <a:spcBef>
                <a:spcPts val="600"/>
              </a:spcBef>
              <a:buChar char="–"/>
              <a:defRPr sz="1400" kern="1200">
                <a:solidFill>
                  <a:schemeClr val="lt1"/>
                </a:solidFill>
                <a:latin typeface="+mn-lt"/>
                <a:ea typeface="+mn-ea"/>
                <a:cs typeface="+mn-cs"/>
              </a:defRPr>
            </a:lvl4pPr>
            <a:lvl5pPr marL="889000" indent="-177800" algn="l" defTabSz="711200" rtl="0" eaLnBrk="1" latinLnBrk="0" hangingPunct="1">
              <a:spcBef>
                <a:spcPts val="600"/>
              </a:spcBef>
              <a:buChar char="&gt;"/>
              <a:defRPr sz="1400" kern="1200">
                <a:solidFill>
                  <a:schemeClr val="lt1"/>
                </a:solidFill>
                <a:latin typeface="+mn-lt"/>
                <a:ea typeface="+mn-ea"/>
                <a:cs typeface="+mn-cs"/>
              </a:defRPr>
            </a:lvl5pPr>
            <a:lvl6pPr marL="1066800" indent="-177800" algn="l" defTabSz="711200" rtl="0" eaLnBrk="1" latinLnBrk="0" hangingPunct="1">
              <a:defRPr sz="1400" kern="1200">
                <a:solidFill>
                  <a:schemeClr val="lt1"/>
                </a:solidFill>
                <a:latin typeface="+mn-lt"/>
                <a:ea typeface="+mn-ea"/>
                <a:cs typeface="+mn-cs"/>
              </a:defRPr>
            </a:lvl6pPr>
            <a:lvl7pPr marL="1244600" indent="-177800" algn="l" defTabSz="711200" rtl="0" eaLnBrk="1" latinLnBrk="0" hangingPunct="1">
              <a:defRPr sz="1400" kern="1200">
                <a:solidFill>
                  <a:schemeClr val="lt1"/>
                </a:solidFill>
                <a:latin typeface="+mn-lt"/>
                <a:ea typeface="+mn-ea"/>
                <a:cs typeface="+mn-cs"/>
              </a:defRPr>
            </a:lvl7pPr>
            <a:lvl8pPr marL="1422400" indent="-177800" algn="l" defTabSz="711200" rtl="0" eaLnBrk="1" latinLnBrk="0" hangingPunct="1">
              <a:defRPr sz="1400" kern="1200">
                <a:solidFill>
                  <a:schemeClr val="lt1"/>
                </a:solidFill>
                <a:latin typeface="+mn-lt"/>
                <a:ea typeface="+mn-ea"/>
                <a:cs typeface="+mn-cs"/>
              </a:defRPr>
            </a:lvl8pPr>
            <a:lvl9pPr marL="1600200" indent="-177800" algn="l" defTabSz="711200" rtl="0" eaLnBrk="1" latinLnBrk="0" hangingPunct="1">
              <a:defRPr sz="1400" kern="1200">
                <a:solidFill>
                  <a:schemeClr val="lt1"/>
                </a:solidFill>
                <a:latin typeface="+mn-lt"/>
                <a:ea typeface="+mn-ea"/>
                <a:cs typeface="+mn-cs"/>
              </a:defRPr>
            </a:lvl9pPr>
          </a:lstStyle>
          <a:p>
            <a:pPr marL="0" indent="0">
              <a:spcBef>
                <a:spcPts val="600"/>
              </a:spcBef>
              <a:buNone/>
            </a:pPr>
            <a:r>
              <a:rPr lang="en-US" sz="1250" b="1" dirty="0">
                <a:solidFill>
                  <a:srgbClr val="000000"/>
                </a:solidFill>
              </a:rPr>
              <a:t>Observations</a:t>
            </a:r>
          </a:p>
          <a:p>
            <a:pPr>
              <a:spcBef>
                <a:spcPts val="600"/>
              </a:spcBef>
            </a:pPr>
            <a:r>
              <a:rPr lang="en-US" sz="1050" dirty="0">
                <a:solidFill>
                  <a:schemeClr val="tx1"/>
                </a:solidFill>
              </a:rPr>
              <a:t>As the sun moves across the sky during the day, it </a:t>
            </a:r>
            <a:r>
              <a:rPr lang="en-US" sz="1050" b="1" dirty="0">
                <a:solidFill>
                  <a:schemeClr val="tx1"/>
                </a:solidFill>
              </a:rPr>
              <a:t>changes the angle </a:t>
            </a:r>
            <a:r>
              <a:rPr lang="en-US" sz="1050" dirty="0">
                <a:solidFill>
                  <a:schemeClr val="tx1"/>
                </a:solidFill>
              </a:rPr>
              <a:t>at which the sunlight hits the panels. Generation typically </a:t>
            </a:r>
            <a:r>
              <a:rPr lang="en-US" sz="1050" b="1" dirty="0">
                <a:solidFill>
                  <a:schemeClr val="tx1"/>
                </a:solidFill>
              </a:rPr>
              <a:t>peaks around noon</a:t>
            </a:r>
            <a:r>
              <a:rPr lang="en-US" sz="1050" dirty="0">
                <a:solidFill>
                  <a:schemeClr val="tx1"/>
                </a:solidFill>
              </a:rPr>
              <a:t>, when sunlight directly strikes the panels.</a:t>
            </a:r>
          </a:p>
          <a:p>
            <a:pPr>
              <a:spcBef>
                <a:spcPts val="600"/>
              </a:spcBef>
            </a:pPr>
            <a:r>
              <a:rPr lang="en-US" sz="1050" b="1" dirty="0">
                <a:solidFill>
                  <a:schemeClr val="tx1"/>
                </a:solidFill>
              </a:rPr>
              <a:t>Weather conditions </a:t>
            </a:r>
            <a:r>
              <a:rPr lang="en-US" sz="1050" dirty="0">
                <a:solidFill>
                  <a:schemeClr val="tx1"/>
                </a:solidFill>
              </a:rPr>
              <a:t>also affect daily power generation. </a:t>
            </a:r>
            <a:r>
              <a:rPr lang="en-US" sz="1050" b="1" dirty="0">
                <a:solidFill>
                  <a:schemeClr val="tx1"/>
                </a:solidFill>
              </a:rPr>
              <a:t>Overcast skies </a:t>
            </a:r>
            <a:r>
              <a:rPr lang="en-US" sz="1050" dirty="0">
                <a:solidFill>
                  <a:schemeClr val="tx1"/>
                </a:solidFill>
              </a:rPr>
              <a:t>or </a:t>
            </a:r>
            <a:r>
              <a:rPr lang="en-US" sz="1050" b="1" dirty="0">
                <a:solidFill>
                  <a:schemeClr val="tx1"/>
                </a:solidFill>
              </a:rPr>
              <a:t>fog</a:t>
            </a:r>
            <a:r>
              <a:rPr lang="en-US" sz="1050" dirty="0">
                <a:solidFill>
                  <a:schemeClr val="tx1"/>
                </a:solidFill>
              </a:rPr>
              <a:t> reduce the amount of sunlight that reaches the solar panels.</a:t>
            </a:r>
          </a:p>
          <a:p>
            <a:pPr>
              <a:spcBef>
                <a:spcPts val="600"/>
              </a:spcBef>
            </a:pPr>
            <a:r>
              <a:rPr lang="en-US" sz="1050" dirty="0">
                <a:solidFill>
                  <a:schemeClr val="tx1"/>
                </a:solidFill>
              </a:rPr>
              <a:t>Direct seasonal variation comes from the fact that the position of the sun in the sky changes throughout the year. In </a:t>
            </a:r>
            <a:r>
              <a:rPr lang="en-US" sz="1050" b="1" dirty="0">
                <a:solidFill>
                  <a:schemeClr val="tx1"/>
                </a:solidFill>
              </a:rPr>
              <a:t>winter, days are shorter and the sun is lower </a:t>
            </a:r>
            <a:r>
              <a:rPr lang="en-US" sz="1050" dirty="0">
                <a:solidFill>
                  <a:schemeClr val="tx1"/>
                </a:solidFill>
              </a:rPr>
              <a:t>in the sky, leading to less solar power generation.</a:t>
            </a:r>
          </a:p>
          <a:p>
            <a:pPr>
              <a:spcBef>
                <a:spcPts val="600"/>
              </a:spcBef>
            </a:pPr>
            <a:r>
              <a:rPr lang="en-US" sz="1050" dirty="0">
                <a:solidFill>
                  <a:schemeClr val="tx1"/>
                </a:solidFill>
              </a:rPr>
              <a:t>This effect is more pronounced at </a:t>
            </a:r>
            <a:r>
              <a:rPr lang="en-US" sz="1050" b="1" dirty="0">
                <a:solidFill>
                  <a:schemeClr val="tx1"/>
                </a:solidFill>
              </a:rPr>
              <a:t>higher latitudes</a:t>
            </a:r>
            <a:r>
              <a:rPr lang="en-US" sz="1050" dirty="0">
                <a:solidFill>
                  <a:schemeClr val="tx1"/>
                </a:solidFill>
              </a:rPr>
              <a:t>. In regions closer to the poles, days shorten more drastically in winter.</a:t>
            </a:r>
          </a:p>
          <a:p>
            <a:pPr>
              <a:spcBef>
                <a:spcPts val="600"/>
              </a:spcBef>
            </a:pPr>
            <a:r>
              <a:rPr lang="en-US" sz="1050" dirty="0">
                <a:solidFill>
                  <a:schemeClr val="tx1"/>
                </a:solidFill>
              </a:rPr>
              <a:t>Seasonal weather patterns also impact annual solar generation (e.g., less solar generation during </a:t>
            </a:r>
            <a:r>
              <a:rPr lang="en-US" sz="1050" b="1" dirty="0">
                <a:solidFill>
                  <a:schemeClr val="tx1"/>
                </a:solidFill>
              </a:rPr>
              <a:t>rainy season</a:t>
            </a:r>
            <a:r>
              <a:rPr lang="en-US" sz="1050" dirty="0">
                <a:solidFill>
                  <a:schemeClr val="tx1"/>
                </a:solidFill>
              </a:rPr>
              <a:t> in Southeast Asia).</a:t>
            </a:r>
            <a:endParaRPr lang="en-US" sz="1250" b="1" dirty="0">
              <a:solidFill>
                <a:schemeClr val="tx1"/>
              </a:solidFill>
            </a:endParaRPr>
          </a:p>
        </p:txBody>
      </p:sp>
      <p:grpSp>
        <p:nvGrpSpPr>
          <p:cNvPr id="8" name="Group 7">
            <a:extLst>
              <a:ext uri="{FF2B5EF4-FFF2-40B4-BE49-F238E27FC236}">
                <a16:creationId xmlns:a16="http://schemas.microsoft.com/office/drawing/2014/main" id="{ECE9D2AF-C563-D827-A77C-56058C2EE3A2}"/>
              </a:ext>
            </a:extLst>
          </p:cNvPr>
          <p:cNvGrpSpPr/>
          <p:nvPr/>
        </p:nvGrpSpPr>
        <p:grpSpPr>
          <a:xfrm>
            <a:off x="329183" y="1582174"/>
            <a:ext cx="7612549" cy="288219"/>
            <a:chOff x="329183" y="1582174"/>
            <a:chExt cx="7612549" cy="288219"/>
          </a:xfrm>
        </p:grpSpPr>
        <p:sp>
          <p:nvSpPr>
            <p:cNvPr id="3" name="btfpColumnHeaderBoxText984038">
              <a:extLst>
                <a:ext uri="{FF2B5EF4-FFF2-40B4-BE49-F238E27FC236}">
                  <a16:creationId xmlns:a16="http://schemas.microsoft.com/office/drawing/2014/main" id="{E7AD5774-D9FE-EA92-83AB-58E26DC3CD61}"/>
                </a:ext>
              </a:extLst>
            </p:cNvPr>
            <p:cNvSpPr txBox="1"/>
            <p:nvPr/>
          </p:nvSpPr>
          <p:spPr bwMode="gray">
            <a:xfrm>
              <a:off x="329183" y="1582174"/>
              <a:ext cx="7612549" cy="288219"/>
            </a:xfrm>
            <a:prstGeom prst="rect">
              <a:avLst/>
            </a:prstGeom>
            <a:noFill/>
          </p:spPr>
          <p:txBody>
            <a:bodyPr vert="horz" wrap="square" lIns="36036" tIns="36036" rIns="36036" bIns="36036" rtlCol="0" anchor="b">
              <a:spAutoFit/>
            </a:bodyPr>
            <a:lstStyle/>
            <a:p>
              <a:pPr marL="0" indent="0">
                <a:spcBef>
                  <a:spcPts val="0"/>
                </a:spcBef>
                <a:buNone/>
              </a:pPr>
              <a:r>
                <a:rPr lang="en-US" sz="1400" b="1">
                  <a:solidFill>
                    <a:srgbClr val="000000"/>
                  </a:solidFill>
                </a:rPr>
                <a:t>Energy storage helps smooth out the intermittency of output</a:t>
              </a:r>
            </a:p>
          </p:txBody>
        </p:sp>
        <p:cxnSp>
          <p:nvCxnSpPr>
            <p:cNvPr id="4" name="btfpColumnHeaderBoxLine984038">
              <a:extLst>
                <a:ext uri="{FF2B5EF4-FFF2-40B4-BE49-F238E27FC236}">
                  <a16:creationId xmlns:a16="http://schemas.microsoft.com/office/drawing/2014/main" id="{0D3E1496-B5C8-6B40-DF46-0AD4EAC73CFE}"/>
                </a:ext>
              </a:extLst>
            </p:cNvPr>
            <p:cNvCxnSpPr>
              <a:cxnSpLocks/>
            </p:cNvCxnSpPr>
            <p:nvPr/>
          </p:nvCxnSpPr>
          <p:spPr bwMode="gray">
            <a:xfrm>
              <a:off x="329183" y="1870393"/>
              <a:ext cx="761254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5" name="Rectangle 4">
            <a:extLst>
              <a:ext uri="{FF2B5EF4-FFF2-40B4-BE49-F238E27FC236}">
                <a16:creationId xmlns:a16="http://schemas.microsoft.com/office/drawing/2014/main" id="{41D62B95-4801-67F9-B7C3-BFC45EF4F536}"/>
              </a:ext>
            </a:extLst>
          </p:cNvPr>
          <p:cNvSpPr/>
          <p:nvPr/>
        </p:nvSpPr>
        <p:spPr bwMode="gray">
          <a:xfrm>
            <a:off x="1134532" y="2743200"/>
            <a:ext cx="669330" cy="267669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050">
                <a:solidFill>
                  <a:schemeClr val="tx1"/>
                </a:solidFill>
              </a:rPr>
              <a:t>High</a:t>
            </a:r>
            <a:br>
              <a:rPr lang="en-US" sz="1050">
                <a:solidFill>
                  <a:schemeClr val="tx1"/>
                </a:solidFill>
              </a:rPr>
            </a:br>
            <a:br>
              <a:rPr lang="en-US" sz="1050">
                <a:solidFill>
                  <a:schemeClr val="tx1"/>
                </a:solidFill>
              </a:rPr>
            </a:br>
            <a:br>
              <a:rPr lang="en-US" sz="1050">
                <a:solidFill>
                  <a:schemeClr val="tx1"/>
                </a:solidFill>
              </a:rPr>
            </a:br>
            <a:br>
              <a:rPr lang="en-US" sz="1050">
                <a:solidFill>
                  <a:schemeClr val="tx1"/>
                </a:solidFill>
              </a:rPr>
            </a:br>
            <a:br>
              <a:rPr lang="en-US" sz="1050">
                <a:solidFill>
                  <a:schemeClr val="tx1"/>
                </a:solidFill>
              </a:rPr>
            </a:br>
            <a:br>
              <a:rPr lang="en-US" sz="1050">
                <a:solidFill>
                  <a:schemeClr val="tx1"/>
                </a:solidFill>
              </a:rPr>
            </a:br>
            <a:endParaRPr lang="en-US" sz="1050">
              <a:solidFill>
                <a:schemeClr val="tx1"/>
              </a:solidFill>
            </a:endParaRPr>
          </a:p>
          <a:p>
            <a:pPr marL="0" indent="0" algn="ctr">
              <a:buNone/>
            </a:pPr>
            <a:r>
              <a:rPr lang="en-US" sz="1050">
                <a:solidFill>
                  <a:schemeClr val="tx1"/>
                </a:solidFill>
              </a:rPr>
              <a:t>Medium</a:t>
            </a:r>
            <a:br>
              <a:rPr lang="en-US" sz="1050">
                <a:solidFill>
                  <a:schemeClr val="tx1"/>
                </a:solidFill>
              </a:rPr>
            </a:br>
            <a:br>
              <a:rPr lang="en-US" sz="1050">
                <a:solidFill>
                  <a:schemeClr val="tx1"/>
                </a:solidFill>
              </a:rPr>
            </a:br>
            <a:br>
              <a:rPr lang="en-US" sz="1050">
                <a:solidFill>
                  <a:schemeClr val="tx1"/>
                </a:solidFill>
              </a:rPr>
            </a:br>
            <a:br>
              <a:rPr lang="en-US" sz="1050">
                <a:solidFill>
                  <a:schemeClr val="tx1"/>
                </a:solidFill>
              </a:rPr>
            </a:br>
            <a:br>
              <a:rPr lang="en-US" sz="1050">
                <a:solidFill>
                  <a:schemeClr val="tx1"/>
                </a:solidFill>
              </a:rPr>
            </a:br>
            <a:endParaRPr lang="en-US" sz="1050">
              <a:solidFill>
                <a:schemeClr val="tx1"/>
              </a:solidFill>
            </a:endParaRPr>
          </a:p>
          <a:p>
            <a:pPr marL="0" indent="0" algn="ctr">
              <a:buNone/>
            </a:pPr>
            <a:r>
              <a:rPr lang="en-US" sz="1050">
                <a:solidFill>
                  <a:schemeClr val="tx1"/>
                </a:solidFill>
              </a:rPr>
              <a:t>Low</a:t>
            </a:r>
          </a:p>
        </p:txBody>
      </p:sp>
    </p:spTree>
    <p:custDataLst>
      <p:tags r:id="rId1"/>
    </p:custDataLst>
    <p:extLst>
      <p:ext uri="{BB962C8B-B14F-4D97-AF65-F5344CB8AC3E}">
        <p14:creationId xmlns:p14="http://schemas.microsoft.com/office/powerpoint/2010/main" val="33690161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664848E-3204-7AC4-230A-A86C54A7C336}"/>
              </a:ext>
            </a:extLst>
          </p:cNvPr>
          <p:cNvGraphicFramePr>
            <a:graphicFrameLocks noChangeAspect="1"/>
          </p:cNvGraphicFramePr>
          <p:nvPr>
            <p:custDataLst>
              <p:tags r:id="rId1"/>
            </p:custDataLst>
            <p:extLst>
              <p:ext uri="{D42A27DB-BD31-4B8C-83A1-F6EECF244321}">
                <p14:modId xmlns:p14="http://schemas.microsoft.com/office/powerpoint/2010/main" val="101060510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8" imgW="7772400" imgH="10058400" progId="TCLayout.ActiveDocument.1">
                  <p:embed/>
                </p:oleObj>
              </mc:Choice>
              <mc:Fallback>
                <p:oleObj name="think-cell Slide" r:id="rId18" imgW="7772400" imgH="10058400" progId="TCLayout.ActiveDocument.1">
                  <p:embed/>
                  <p:pic>
                    <p:nvPicPr>
                      <p:cNvPr id="4" name="think-cell data - do not delete" hidden="1">
                        <a:extLst>
                          <a:ext uri="{FF2B5EF4-FFF2-40B4-BE49-F238E27FC236}">
                            <a16:creationId xmlns:a16="http://schemas.microsoft.com/office/drawing/2014/main" id="{5664848E-3204-7AC4-230A-A86C54A7C336}"/>
                          </a:ext>
                        </a:extLst>
                      </p:cNvPr>
                      <p:cNvPicPr/>
                      <p:nvPr/>
                    </p:nvPicPr>
                    <p:blipFill>
                      <a:blip r:embed="rId19"/>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E7B40E6-572E-64C2-26E1-7EDF193FCE06}"/>
              </a:ext>
            </a:extLst>
          </p:cNvPr>
          <p:cNvSpPr>
            <a:spLocks noGrp="1"/>
          </p:cNvSpPr>
          <p:nvPr>
            <p:ph type="title"/>
          </p:nvPr>
        </p:nvSpPr>
        <p:spPr/>
        <p:txBody>
          <a:bodyPr vert="horz">
            <a:noAutofit/>
          </a:bodyPr>
          <a:lstStyle/>
          <a:p>
            <a:r>
              <a:rPr lang="en-US"/>
              <a:t>Integrating Battery Energy Storage Systems (BESS) lowers emissions, reduces bills, and boosts reliability and self-sufficiency</a:t>
            </a:r>
            <a:br>
              <a:rPr lang="en-US"/>
            </a:br>
            <a:endParaRPr lang="en-US"/>
          </a:p>
        </p:txBody>
      </p:sp>
      <p:graphicFrame>
        <p:nvGraphicFramePr>
          <p:cNvPr id="20" name="Chart 19">
            <a:extLst>
              <a:ext uri="{FF2B5EF4-FFF2-40B4-BE49-F238E27FC236}">
                <a16:creationId xmlns:a16="http://schemas.microsoft.com/office/drawing/2014/main" id="{D298AA14-0EE7-F47A-9F7D-3AED32A9618A}"/>
              </a:ext>
            </a:extLst>
          </p:cNvPr>
          <p:cNvGraphicFramePr/>
          <p:nvPr>
            <p:custDataLst>
              <p:tags r:id="rId2"/>
            </p:custDataLst>
            <p:extLst>
              <p:ext uri="{D42A27DB-BD31-4B8C-83A1-F6EECF244321}">
                <p14:modId xmlns:p14="http://schemas.microsoft.com/office/powerpoint/2010/main" val="1689403247"/>
              </p:ext>
            </p:extLst>
          </p:nvPr>
        </p:nvGraphicFramePr>
        <p:xfrm>
          <a:off x="771525" y="1836738"/>
          <a:ext cx="6688138" cy="3992562"/>
        </p:xfrm>
        <a:graphic>
          <a:graphicData uri="http://schemas.openxmlformats.org/drawingml/2006/chart">
            <c:chart xmlns:c="http://schemas.openxmlformats.org/drawingml/2006/chart" xmlns:r="http://schemas.openxmlformats.org/officeDocument/2006/relationships" r:id="rId20"/>
          </a:graphicData>
        </a:graphic>
      </p:graphicFrame>
      <p:cxnSp>
        <p:nvCxnSpPr>
          <p:cNvPr id="59" name="Straight Connector 58">
            <a:extLst>
              <a:ext uri="{FF2B5EF4-FFF2-40B4-BE49-F238E27FC236}">
                <a16:creationId xmlns:a16="http://schemas.microsoft.com/office/drawing/2014/main" id="{AFEAE5AB-7DAD-E817-EBB0-84020F8EEA82}"/>
              </a:ext>
            </a:extLst>
          </p:cNvPr>
          <p:cNvCxnSpPr/>
          <p:nvPr>
            <p:custDataLst>
              <p:tags r:id="rId3"/>
            </p:custDataLst>
          </p:nvPr>
        </p:nvCxnSpPr>
        <p:spPr bwMode="auto">
          <a:xfrm>
            <a:off x="1970088" y="2274888"/>
            <a:ext cx="255588"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C8B17501-BF45-F6BC-05F7-1A355A00BC80}"/>
              </a:ext>
            </a:extLst>
          </p:cNvPr>
          <p:cNvCxnSpPr/>
          <p:nvPr>
            <p:custDataLst>
              <p:tags r:id="rId4"/>
            </p:custDataLst>
          </p:nvPr>
        </p:nvCxnSpPr>
        <p:spPr bwMode="auto">
          <a:xfrm>
            <a:off x="2182813" y="2271712"/>
            <a:ext cx="0" cy="2851150"/>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1" name="Text Placeholder 10">
            <a:extLst>
              <a:ext uri="{FF2B5EF4-FFF2-40B4-BE49-F238E27FC236}">
                <a16:creationId xmlns:a16="http://schemas.microsoft.com/office/drawing/2014/main" id="{73C7B992-FF4E-75DD-9C23-4E4DCAA8CF48}"/>
              </a:ext>
            </a:extLst>
          </p:cNvPr>
          <p:cNvSpPr txBox="1">
            <a:spLocks/>
          </p:cNvSpPr>
          <p:nvPr>
            <p:custDataLst>
              <p:tags r:id="rId5"/>
            </p:custDataLst>
          </p:nvPr>
        </p:nvSpPr>
        <p:spPr bwMode="auto">
          <a:xfrm>
            <a:off x="1549401" y="5568950"/>
            <a:ext cx="835025" cy="3365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3EE45AB2-3196-4423-8078-87636F26A1C7}" type="datetime'C''''''ar''bon ''''''''Em''i''s''s''io''n'''' ''''''(%'''')'''">
              <a:rPr lang="en-US" altLang="en-US" sz="1100" smtClean="0"/>
              <a:pPr marL="0" indent="0" algn="ctr">
                <a:spcBef>
                  <a:spcPct val="0"/>
                </a:spcBef>
                <a:spcAft>
                  <a:spcPct val="0"/>
                </a:spcAft>
                <a:buNone/>
              </a:pPr>
              <a:t>Carbon Emission (%)</a:t>
            </a:fld>
            <a:endParaRPr lang="en-US" sz="1100" dirty="0"/>
          </a:p>
        </p:txBody>
      </p:sp>
      <p:sp>
        <p:nvSpPr>
          <p:cNvPr id="45" name="Text Placeholder 10">
            <a:extLst>
              <a:ext uri="{FF2B5EF4-FFF2-40B4-BE49-F238E27FC236}">
                <a16:creationId xmlns:a16="http://schemas.microsoft.com/office/drawing/2014/main" id="{9DC5B35E-7E09-96DC-A99E-E86620E98668}"/>
              </a:ext>
            </a:extLst>
          </p:cNvPr>
          <p:cNvSpPr txBox="1">
            <a:spLocks/>
          </p:cNvSpPr>
          <p:nvPr>
            <p:custDataLst>
              <p:tags r:id="rId6"/>
            </p:custDataLst>
          </p:nvPr>
        </p:nvSpPr>
        <p:spPr bwMode="auto">
          <a:xfrm>
            <a:off x="2622550" y="5568950"/>
            <a:ext cx="10922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sz="1100"/>
              <a:t>Electricity Bill (%)</a:t>
            </a:r>
          </a:p>
        </p:txBody>
      </p:sp>
      <p:sp>
        <p:nvSpPr>
          <p:cNvPr id="218" name="Text Placeholder 10">
            <a:extLst>
              <a:ext uri="{FF2B5EF4-FFF2-40B4-BE49-F238E27FC236}">
                <a16:creationId xmlns:a16="http://schemas.microsoft.com/office/drawing/2014/main" id="{B36673E6-6765-86D1-77E0-06E7EE11E3B6}"/>
              </a:ext>
            </a:extLst>
          </p:cNvPr>
          <p:cNvSpPr txBox="1">
            <a:spLocks/>
          </p:cNvSpPr>
          <p:nvPr>
            <p:custDataLst>
              <p:tags r:id="rId7"/>
            </p:custDataLst>
          </p:nvPr>
        </p:nvSpPr>
        <p:spPr bwMode="auto">
          <a:xfrm>
            <a:off x="4065588" y="5568950"/>
            <a:ext cx="614363" cy="3365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DA913613-7294-42D7-8FE9-12A7D764B805}" type="datetime'''''''''''''''''Rel''''''''''i''ab''ility'' Inde''x ''''(%)'''">
              <a:rPr lang="en-US" altLang="en-US" sz="1100" smtClean="0"/>
              <a:pPr marL="0" indent="0" algn="ctr">
                <a:spcBef>
                  <a:spcPct val="0"/>
                </a:spcBef>
                <a:spcAft>
                  <a:spcPct val="0"/>
                </a:spcAft>
                <a:buNone/>
              </a:pPr>
              <a:t>Reliability Index (%)</a:t>
            </a:fld>
            <a:endParaRPr lang="en-US" sz="1100"/>
          </a:p>
        </p:txBody>
      </p:sp>
      <p:sp>
        <p:nvSpPr>
          <p:cNvPr id="7" name="Text Placeholder 10">
            <a:extLst>
              <a:ext uri="{FF2B5EF4-FFF2-40B4-BE49-F238E27FC236}">
                <a16:creationId xmlns:a16="http://schemas.microsoft.com/office/drawing/2014/main" id="{B7F7CB52-49F5-7FF7-428A-84D2CF3D35B5}"/>
              </a:ext>
            </a:extLst>
          </p:cNvPr>
          <p:cNvSpPr txBox="1">
            <a:spLocks/>
          </p:cNvSpPr>
          <p:nvPr>
            <p:custDataLst>
              <p:tags r:id="rId8"/>
            </p:custDataLst>
          </p:nvPr>
        </p:nvSpPr>
        <p:spPr bwMode="auto">
          <a:xfrm>
            <a:off x="5102226" y="5568950"/>
            <a:ext cx="942975" cy="3365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100"/>
              <a:t>Self-Sufficiency (%)</a:t>
            </a:r>
            <a:endParaRPr lang="en-US" sz="1100"/>
          </a:p>
        </p:txBody>
      </p:sp>
      <p:sp>
        <p:nvSpPr>
          <p:cNvPr id="215" name="Text Placeholder 10">
            <a:extLst>
              <a:ext uri="{FF2B5EF4-FFF2-40B4-BE49-F238E27FC236}">
                <a16:creationId xmlns:a16="http://schemas.microsoft.com/office/drawing/2014/main" id="{E5033993-8CCC-E003-3CDD-17A5A9FB3059}"/>
              </a:ext>
            </a:extLst>
          </p:cNvPr>
          <p:cNvSpPr txBox="1">
            <a:spLocks/>
          </p:cNvSpPr>
          <p:nvPr>
            <p:custDataLst>
              <p:tags r:id="rId9"/>
            </p:custDataLst>
          </p:nvPr>
        </p:nvSpPr>
        <p:spPr bwMode="auto">
          <a:xfrm>
            <a:off x="6284914" y="5568950"/>
            <a:ext cx="981075" cy="3365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BC350E28-4C31-4EB8-BEDF-C08C2EE56D40}" type="datetime'Renewa''b''''''''l''e ''P''''ene''''''''''t''ratio''''''n (%)'">
              <a:rPr lang="en-US" altLang="en-US" sz="1100" smtClean="0"/>
              <a:pPr marL="0" indent="0" algn="ctr">
                <a:spcBef>
                  <a:spcPct val="0"/>
                </a:spcBef>
                <a:spcAft>
                  <a:spcPct val="0"/>
                </a:spcAft>
                <a:buNone/>
              </a:pPr>
              <a:t>Renewable Penetration (%)</a:t>
            </a:fld>
            <a:endParaRPr lang="en-US" sz="1100"/>
          </a:p>
        </p:txBody>
      </p:sp>
      <p:sp>
        <p:nvSpPr>
          <p:cNvPr id="26" name="Text Placeholder 10">
            <a:extLst>
              <a:ext uri="{FF2B5EF4-FFF2-40B4-BE49-F238E27FC236}">
                <a16:creationId xmlns:a16="http://schemas.microsoft.com/office/drawing/2014/main" id="{12D461EB-852C-51EE-F5F0-21986B2D45CA}"/>
              </a:ext>
            </a:extLst>
          </p:cNvPr>
          <p:cNvSpPr txBox="1">
            <a:spLocks/>
          </p:cNvSpPr>
          <p:nvPr>
            <p:custDataLst>
              <p:tags r:id="rId10"/>
            </p:custDataLst>
          </p:nvPr>
        </p:nvSpPr>
        <p:spPr bwMode="gray">
          <a:xfrm>
            <a:off x="3309938" y="5284788"/>
            <a:ext cx="1492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3BD44722-ED1F-46D3-B296-9D38AA4B5917}" type="datetime'0'''''''''''''">
              <a:rPr lang="en-US" altLang="en-US" sz="1400" smtClean="0">
                <a:effectLst/>
              </a:rPr>
              <a:pPr marL="0" indent="0" algn="ctr">
                <a:spcBef>
                  <a:spcPct val="0"/>
                </a:spcBef>
                <a:spcAft>
                  <a:spcPct val="0"/>
                </a:spcAft>
                <a:buNone/>
              </a:pPr>
              <a:t>0</a:t>
            </a:fld>
            <a:endParaRPr lang="en-US" sz="1400"/>
          </a:p>
        </p:txBody>
      </p:sp>
      <p:sp>
        <p:nvSpPr>
          <p:cNvPr id="58" name="Text Placeholder 10">
            <a:extLst>
              <a:ext uri="{FF2B5EF4-FFF2-40B4-BE49-F238E27FC236}">
                <a16:creationId xmlns:a16="http://schemas.microsoft.com/office/drawing/2014/main" id="{9133A981-D7D5-D3BD-3101-CCF477784ED4}"/>
              </a:ext>
            </a:extLst>
          </p:cNvPr>
          <p:cNvSpPr txBox="1">
            <a:spLocks/>
          </p:cNvSpPr>
          <p:nvPr>
            <p:custDataLst>
              <p:tags r:id="rId11"/>
            </p:custDataLst>
          </p:nvPr>
        </p:nvSpPr>
        <p:spPr bwMode="auto">
          <a:xfrm>
            <a:off x="1504950" y="3548063"/>
            <a:ext cx="587375" cy="301625"/>
          </a:xfrm>
          <a:prstGeom prst="ellipse">
            <a:avLst/>
          </a:prstGeom>
          <a:solidFill>
            <a:schemeClr val="bg1"/>
          </a:solidFill>
          <a:ln w="9525" cmpd="sng">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5AB4F17C-3C28-4388-9443-5A43EA766589}" type="datetime'''-9''''''''''''''''5%'''''''''''''''''''''''''''''''''''''">
              <a:rPr lang="en-US" altLang="en-US" sz="1400" b="1" smtClean="0">
                <a:effectLst/>
              </a:rPr>
              <a:pPr marL="0" indent="0" algn="ctr">
                <a:spcBef>
                  <a:spcPct val="0"/>
                </a:spcBef>
                <a:spcAft>
                  <a:spcPct val="0"/>
                </a:spcAft>
                <a:buNone/>
              </a:pPr>
              <a:t>-95%</a:t>
            </a:fld>
            <a:endParaRPr lang="en-US" sz="1400" b="1"/>
          </a:p>
        </p:txBody>
      </p:sp>
      <p:sp>
        <p:nvSpPr>
          <p:cNvPr id="165" name="Rectangle 164">
            <a:extLst>
              <a:ext uri="{FF2B5EF4-FFF2-40B4-BE49-F238E27FC236}">
                <a16:creationId xmlns:a16="http://schemas.microsoft.com/office/drawing/2014/main" id="{35274789-6FCA-5A60-750B-646C9D4C9347}"/>
              </a:ext>
            </a:extLst>
          </p:cNvPr>
          <p:cNvSpPr/>
          <p:nvPr/>
        </p:nvSpPr>
        <p:spPr bwMode="gray">
          <a:xfrm>
            <a:off x="8775535" y="1554480"/>
            <a:ext cx="2990849" cy="3360420"/>
          </a:xfrm>
          <a:prstGeom prst="rect">
            <a:avLst/>
          </a:prstGeom>
          <a:solidFill>
            <a:srgbClr val="E2E8E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274320" bIns="137160" numCol="1" spcCol="0" rtlCol="0" fromWordArt="0" anchor="t" anchorCtr="0" forceAA="0" compatLnSpc="1">
            <a:prstTxWarp prst="textNoShape">
              <a:avLst/>
            </a:prstTxWarp>
            <a:normAutofit lnSpcReduction="10000"/>
          </a:bodyPr>
          <a:lstStyle/>
          <a:p>
            <a:pPr marL="0" indent="0">
              <a:spcBef>
                <a:spcPts val="600"/>
              </a:spcBef>
              <a:buNone/>
            </a:pPr>
            <a:r>
              <a:rPr lang="en-CA" sz="1250" b="1" dirty="0">
                <a:solidFill>
                  <a:schemeClr val="tx1"/>
                </a:solidFill>
              </a:rPr>
              <a:t>Observations</a:t>
            </a:r>
            <a:endParaRPr lang="en-AT" sz="1250" b="1" dirty="0">
              <a:solidFill>
                <a:schemeClr val="tx1"/>
              </a:solidFill>
            </a:endParaRPr>
          </a:p>
          <a:p>
            <a:pPr>
              <a:spcBef>
                <a:spcPts val="600"/>
              </a:spcBef>
            </a:pPr>
            <a:r>
              <a:rPr lang="en-US" sz="1050" dirty="0">
                <a:solidFill>
                  <a:schemeClr val="tx1"/>
                </a:solidFill>
                <a:latin typeface="Arial" panose="020B0604020202020204" pitchFamily="34" charset="0"/>
                <a:cs typeface="Arial" panose="020B0604020202020204" pitchFamily="34" charset="0"/>
              </a:rPr>
              <a:t>Without energy storage, </a:t>
            </a:r>
            <a:r>
              <a:rPr lang="en-US" sz="1050" b="1" dirty="0">
                <a:solidFill>
                  <a:schemeClr val="tx1"/>
                </a:solidFill>
                <a:latin typeface="Arial" panose="020B0604020202020204" pitchFamily="34" charset="0"/>
                <a:cs typeface="Arial" panose="020B0604020202020204" pitchFamily="34" charset="0"/>
              </a:rPr>
              <a:t>fossil fuels </a:t>
            </a:r>
            <a:r>
              <a:rPr lang="en-US" sz="1050" dirty="0">
                <a:solidFill>
                  <a:schemeClr val="tx1"/>
                </a:solidFill>
                <a:latin typeface="Arial" panose="020B0604020202020204" pitchFamily="34" charset="0"/>
                <a:cs typeface="Arial" panose="020B0604020202020204" pitchFamily="34" charset="0"/>
              </a:rPr>
              <a:t>will be used to support energy deficit.</a:t>
            </a:r>
          </a:p>
          <a:p>
            <a:pPr>
              <a:spcBef>
                <a:spcPts val="600"/>
              </a:spcBef>
            </a:pPr>
            <a:r>
              <a:rPr lang="en-US" sz="1050" dirty="0">
                <a:solidFill>
                  <a:schemeClr val="tx1"/>
                </a:solidFill>
                <a:latin typeface="Arial" panose="020B0604020202020204" pitchFamily="34" charset="0"/>
                <a:cs typeface="Arial" panose="020B0604020202020204" pitchFamily="34" charset="0"/>
              </a:rPr>
              <a:t>Solar can significantly </a:t>
            </a:r>
            <a:r>
              <a:rPr lang="en-US" sz="1050" b="1" dirty="0">
                <a:solidFill>
                  <a:schemeClr val="tx1"/>
                </a:solidFill>
                <a:latin typeface="Arial" panose="020B0604020202020204" pitchFamily="34" charset="0"/>
                <a:cs typeface="Arial" panose="020B0604020202020204" pitchFamily="34" charset="0"/>
              </a:rPr>
              <a:t>reduce carbon emissions </a:t>
            </a:r>
            <a:r>
              <a:rPr lang="en-US" sz="1050" dirty="0">
                <a:solidFill>
                  <a:schemeClr val="tx1"/>
                </a:solidFill>
                <a:latin typeface="Arial" panose="020B0604020202020204" pitchFamily="34" charset="0"/>
                <a:cs typeface="Arial" panose="020B0604020202020204" pitchFamily="34" charset="0"/>
              </a:rPr>
              <a:t>by up to 95%.</a:t>
            </a:r>
          </a:p>
          <a:p>
            <a:pPr>
              <a:spcBef>
                <a:spcPts val="600"/>
              </a:spcBef>
            </a:pPr>
            <a:r>
              <a:rPr lang="en-US" sz="1050" dirty="0">
                <a:solidFill>
                  <a:schemeClr val="tx1"/>
                </a:solidFill>
                <a:latin typeface="Arial" panose="020B0604020202020204" pitchFamily="34" charset="0"/>
                <a:cs typeface="Arial" panose="020B0604020202020204" pitchFamily="34" charset="0"/>
              </a:rPr>
              <a:t>Solar-only systems designed with 100% usage usually offset only ~55% of the original bill. With storage, it is expected to offset the </a:t>
            </a:r>
            <a:r>
              <a:rPr lang="en-US" sz="1050" b="1" dirty="0">
                <a:solidFill>
                  <a:schemeClr val="tx1"/>
                </a:solidFill>
                <a:latin typeface="Arial" panose="020B0604020202020204" pitchFamily="34" charset="0"/>
                <a:cs typeface="Arial" panose="020B0604020202020204" pitchFamily="34" charset="0"/>
              </a:rPr>
              <a:t>entire electricity bill</a:t>
            </a:r>
            <a:r>
              <a:rPr lang="en-US" sz="1050" dirty="0">
                <a:solidFill>
                  <a:schemeClr val="tx1"/>
                </a:solidFill>
                <a:latin typeface="Arial" panose="020B0604020202020204" pitchFamily="34" charset="0"/>
                <a:cs typeface="Arial" panose="020B0604020202020204" pitchFamily="34" charset="0"/>
              </a:rPr>
              <a:t>.</a:t>
            </a:r>
          </a:p>
          <a:p>
            <a:pPr>
              <a:spcBef>
                <a:spcPts val="600"/>
              </a:spcBef>
            </a:pPr>
            <a:r>
              <a:rPr lang="en-US" sz="1050" dirty="0">
                <a:solidFill>
                  <a:schemeClr val="tx1"/>
                </a:solidFill>
                <a:latin typeface="Arial" panose="020B0604020202020204" pitchFamily="34" charset="0"/>
                <a:cs typeface="Arial" panose="020B0604020202020204" pitchFamily="34" charset="0"/>
              </a:rPr>
              <a:t>The reliability as measured by LOLP can </a:t>
            </a:r>
            <a:r>
              <a:rPr lang="en-US" sz="1050" b="1" dirty="0">
                <a:solidFill>
                  <a:schemeClr val="tx1"/>
                </a:solidFill>
                <a:latin typeface="Arial" panose="020B0604020202020204" pitchFamily="34" charset="0"/>
                <a:cs typeface="Arial" panose="020B0604020202020204" pitchFamily="34" charset="0"/>
              </a:rPr>
              <a:t>improve from 10% to 35%</a:t>
            </a:r>
            <a:r>
              <a:rPr lang="en-US" sz="1050" dirty="0">
                <a:solidFill>
                  <a:schemeClr val="tx1"/>
                </a:solidFill>
                <a:latin typeface="Arial" panose="020B0604020202020204" pitchFamily="34" charset="0"/>
                <a:cs typeface="Arial" panose="020B0604020202020204" pitchFamily="34" charset="0"/>
              </a:rPr>
              <a:t>.</a:t>
            </a:r>
            <a:endParaRPr lang="en-CA" sz="1050" dirty="0">
              <a:solidFill>
                <a:schemeClr val="tx1"/>
              </a:solidFill>
              <a:latin typeface="Arial" panose="020B0604020202020204" pitchFamily="34" charset="0"/>
              <a:cs typeface="Arial" panose="020B0604020202020204" pitchFamily="34" charset="0"/>
            </a:endParaRPr>
          </a:p>
          <a:p>
            <a:pPr>
              <a:spcBef>
                <a:spcPts val="600"/>
              </a:spcBef>
            </a:pPr>
            <a:r>
              <a:rPr lang="en-CA" sz="1050" dirty="0">
                <a:solidFill>
                  <a:schemeClr val="tx1"/>
                </a:solidFill>
                <a:latin typeface="Arial" panose="020B0604020202020204" pitchFamily="34" charset="0"/>
                <a:cs typeface="Arial" panose="020B0604020202020204" pitchFamily="34" charset="0"/>
              </a:rPr>
              <a:t>Integrating energy storage can improve residential self-sufficiency </a:t>
            </a:r>
            <a:r>
              <a:rPr lang="en-CA" sz="1050" b="1" dirty="0">
                <a:solidFill>
                  <a:schemeClr val="tx1"/>
                </a:solidFill>
                <a:latin typeface="Arial" panose="020B0604020202020204" pitchFamily="34" charset="0"/>
                <a:cs typeface="Arial" panose="020B0604020202020204" pitchFamily="34" charset="0"/>
              </a:rPr>
              <a:t>from 38% to 65%</a:t>
            </a:r>
            <a:r>
              <a:rPr lang="en-US" sz="1050" dirty="0">
                <a:solidFill>
                  <a:schemeClr val="tx1"/>
                </a:solidFill>
                <a:latin typeface="Arial" panose="020B0604020202020204" pitchFamily="34" charset="0"/>
                <a:cs typeface="Arial" panose="020B0604020202020204" pitchFamily="34" charset="0"/>
              </a:rPr>
              <a:t>.</a:t>
            </a:r>
            <a:endParaRPr lang="en-CA" sz="1050" b="1" dirty="0">
              <a:solidFill>
                <a:schemeClr val="tx1"/>
              </a:solidFill>
              <a:latin typeface="Arial" panose="020B0604020202020204" pitchFamily="34" charset="0"/>
              <a:cs typeface="Arial" panose="020B0604020202020204" pitchFamily="34" charset="0"/>
            </a:endParaRPr>
          </a:p>
          <a:p>
            <a:pPr>
              <a:spcBef>
                <a:spcPts val="600"/>
              </a:spcBef>
            </a:pPr>
            <a:r>
              <a:rPr lang="en-CA" sz="1050" dirty="0">
                <a:solidFill>
                  <a:schemeClr val="tx1"/>
                </a:solidFill>
                <a:latin typeface="Arial" panose="020B0604020202020204" pitchFamily="34" charset="0"/>
                <a:cs typeface="Arial" panose="020B0604020202020204" pitchFamily="34" charset="0"/>
              </a:rPr>
              <a:t>With energy storage, the renewable penetration could increase from between 20% and</a:t>
            </a:r>
            <a:r>
              <a:rPr lang="en-US" sz="1050" b="1" dirty="0">
                <a:solidFill>
                  <a:schemeClr val="tx1"/>
                </a:solidFill>
                <a:latin typeface="Arial" panose="020B0604020202020204" pitchFamily="34" charset="0"/>
                <a:cs typeface="Arial" panose="020B0604020202020204" pitchFamily="34" charset="0"/>
              </a:rPr>
              <a:t> </a:t>
            </a:r>
            <a:r>
              <a:rPr lang="en-US" altLang="zh-CN" sz="1050" dirty="0">
                <a:solidFill>
                  <a:schemeClr val="tx1"/>
                </a:solidFill>
                <a:latin typeface="Arial" panose="020B0604020202020204" pitchFamily="34" charset="0"/>
                <a:cs typeface="Arial" panose="020B0604020202020204" pitchFamily="34" charset="0"/>
              </a:rPr>
              <a:t>25</a:t>
            </a:r>
            <a:r>
              <a:rPr lang="en-CA" sz="1050" dirty="0">
                <a:solidFill>
                  <a:schemeClr val="tx1"/>
                </a:solidFill>
                <a:latin typeface="Arial" panose="020B0604020202020204" pitchFamily="34" charset="0"/>
                <a:cs typeface="Arial" panose="020B0604020202020204" pitchFamily="34" charset="0"/>
              </a:rPr>
              <a:t>% to 50%</a:t>
            </a:r>
            <a:r>
              <a:rPr lang="zh-CN" altLang="en-US" sz="1050" dirty="0">
                <a:solidFill>
                  <a:schemeClr val="tx1"/>
                </a:solidFill>
                <a:latin typeface="Arial" panose="020B0604020202020204" pitchFamily="34" charset="0"/>
                <a:cs typeface="Arial" panose="020B0604020202020204" pitchFamily="34" charset="0"/>
              </a:rPr>
              <a:t> </a:t>
            </a:r>
            <a:r>
              <a:rPr lang="en-US" altLang="zh-CN" sz="1050" dirty="0">
                <a:solidFill>
                  <a:schemeClr val="tx1"/>
                </a:solidFill>
                <a:latin typeface="Arial" panose="020B0604020202020204" pitchFamily="34" charset="0"/>
                <a:cs typeface="Arial" panose="020B0604020202020204" pitchFamily="34" charset="0"/>
              </a:rPr>
              <a:t>in California.</a:t>
            </a:r>
            <a:endParaRPr lang="en-CA" sz="1050" dirty="0">
              <a:solidFill>
                <a:schemeClr val="tx1"/>
              </a:solidFill>
              <a:latin typeface="Arial" panose="020B0604020202020204" pitchFamily="34" charset="0"/>
              <a:cs typeface="Arial" panose="020B0604020202020204" pitchFamily="34" charset="0"/>
            </a:endParaRPr>
          </a:p>
        </p:txBody>
      </p:sp>
      <p:sp>
        <p:nvSpPr>
          <p:cNvPr id="244" name="TextBox 243">
            <a:extLst>
              <a:ext uri="{FF2B5EF4-FFF2-40B4-BE49-F238E27FC236}">
                <a16:creationId xmlns:a16="http://schemas.microsoft.com/office/drawing/2014/main" id="{E45283CA-4955-19B4-47A3-3FC528BA17A7}"/>
              </a:ext>
            </a:extLst>
          </p:cNvPr>
          <p:cNvSpPr txBox="1"/>
          <p:nvPr/>
        </p:nvSpPr>
        <p:spPr bwMode="gray">
          <a:xfrm>
            <a:off x="481263" y="6343048"/>
            <a:ext cx="72768" cy="318924"/>
          </a:xfrm>
          <a:prstGeom prst="rect">
            <a:avLst/>
          </a:prstGeom>
          <a:noFill/>
        </p:spPr>
        <p:txBody>
          <a:bodyPr wrap="none" lIns="36000" tIns="36000" rIns="36000" bIns="36000" rtlCol="0">
            <a:spAutoFit/>
          </a:bodyPr>
          <a:lstStyle/>
          <a:p>
            <a:pPr marL="0" indent="0">
              <a:buNone/>
            </a:pPr>
            <a:endParaRPr lang="en-US" sz="1600"/>
          </a:p>
        </p:txBody>
      </p:sp>
      <p:sp>
        <p:nvSpPr>
          <p:cNvPr id="3" name="TextBox 2">
            <a:extLst>
              <a:ext uri="{FF2B5EF4-FFF2-40B4-BE49-F238E27FC236}">
                <a16:creationId xmlns:a16="http://schemas.microsoft.com/office/drawing/2014/main" id="{BC72A681-6966-D8EE-B82E-134DCD628798}"/>
              </a:ext>
            </a:extLst>
          </p:cNvPr>
          <p:cNvSpPr txBox="1"/>
          <p:nvPr/>
        </p:nvSpPr>
        <p:spPr>
          <a:xfrm>
            <a:off x="329184" y="6300216"/>
            <a:ext cx="9144000" cy="492443"/>
          </a:xfrm>
          <a:prstGeom prst="rect">
            <a:avLst/>
          </a:prstGeom>
          <a:noFill/>
        </p:spPr>
        <p:txBody>
          <a:bodyPr wrap="square" lIns="0" tIns="0" rIns="91440" bIns="0" rtlCol="0" anchor="t">
            <a:spAutoFit/>
          </a:bodyPr>
          <a:lstStyle/>
          <a:p>
            <a:pPr marL="0" indent="0">
              <a:buNone/>
            </a:pPr>
            <a:r>
              <a:rPr lang="en-US" sz="800" dirty="0">
                <a:solidFill>
                  <a:srgbClr val="000000"/>
                </a:solidFill>
              </a:rPr>
              <a:t>Sources: Solar.com, </a:t>
            </a:r>
            <a:r>
              <a:rPr lang="en-US" sz="800" dirty="0">
                <a:solidFill>
                  <a:srgbClr val="000000"/>
                </a:solidFill>
                <a:hlinkClick r:id="rId21"/>
              </a:rPr>
              <a:t>What is the Carbon Footprint of Solar Panels?</a:t>
            </a:r>
            <a:r>
              <a:rPr lang="en-US" sz="800" dirty="0">
                <a:solidFill>
                  <a:srgbClr val="000000"/>
                </a:solidFill>
              </a:rPr>
              <a:t> (2025); Solar.com, </a:t>
            </a:r>
            <a:r>
              <a:rPr lang="en-US" sz="800" dirty="0">
                <a:solidFill>
                  <a:srgbClr val="000000"/>
                </a:solidFill>
                <a:hlinkClick r:id="rId22"/>
              </a:rPr>
              <a:t>Electrum’s New NEM 3.0 Savings Calculations Show Path to Maximum Bill Reduction in California</a:t>
            </a:r>
            <a:r>
              <a:rPr lang="en-US" sz="800" dirty="0">
                <a:solidFill>
                  <a:srgbClr val="000000"/>
                </a:solidFill>
              </a:rPr>
              <a:t> (2023); Singh and Fernandez, Reliability Evaluation of a Solar Photovoltaic System With and Without Battery Storage (2015); </a:t>
            </a:r>
            <a:r>
              <a:rPr lang="en-US" sz="800" dirty="0" err="1">
                <a:solidFill>
                  <a:srgbClr val="000000"/>
                </a:solidFill>
              </a:rPr>
              <a:t>Ciocia</a:t>
            </a:r>
            <a:r>
              <a:rPr lang="en-US" sz="800" dirty="0">
                <a:solidFill>
                  <a:srgbClr val="000000"/>
                </a:solidFill>
              </a:rPr>
              <a:t> </a:t>
            </a:r>
            <a:r>
              <a:rPr lang="en-US" sz="800" i="1" dirty="0">
                <a:solidFill>
                  <a:srgbClr val="000000"/>
                </a:solidFill>
              </a:rPr>
              <a:t>et al.</a:t>
            </a:r>
            <a:r>
              <a:rPr lang="en-US" sz="800" dirty="0">
                <a:solidFill>
                  <a:srgbClr val="000000"/>
                </a:solidFill>
              </a:rPr>
              <a:t>, Self-Consumption and Self-Sufficiency in Photovoltaic Systems (2021); NREL, </a:t>
            </a:r>
            <a:r>
              <a:rPr lang="en-US" sz="800" dirty="0">
                <a:solidFill>
                  <a:srgbClr val="000000"/>
                </a:solidFill>
                <a:hlinkClick r:id="rId23"/>
              </a:rPr>
              <a:t>Energy Storage Requirements for Achieving 50% Solar Photovoltaic Energy Penetration in California</a:t>
            </a:r>
            <a:r>
              <a:rPr lang="en-US" sz="800" dirty="0">
                <a:solidFill>
                  <a:srgbClr val="000000"/>
                </a:solidFill>
              </a:rPr>
              <a:t> (2016).</a:t>
            </a:r>
            <a:endParaRPr lang="en-US" sz="800" dirty="0">
              <a:solidFill>
                <a:srgbClr val="000000"/>
              </a:solidFill>
              <a:hlinkClick r:id="rId24"/>
            </a:endParaRPr>
          </a:p>
          <a:p>
            <a:pPr marL="0" indent="0">
              <a:spcBef>
                <a:spcPts val="0"/>
              </a:spcBef>
              <a:buNone/>
            </a:pPr>
            <a:r>
              <a:rPr lang="en-US" sz="800" dirty="0">
                <a:solidFill>
                  <a:srgbClr val="000000"/>
                </a:solidFill>
              </a:rPr>
              <a:t>Credit: Xiaodan Zhu, </a:t>
            </a:r>
            <a:r>
              <a:rPr lang="en-US" sz="800" dirty="0" err="1">
                <a:solidFill>
                  <a:srgbClr val="000000"/>
                </a:solidFill>
              </a:rPr>
              <a:t>Taicheng</a:t>
            </a:r>
            <a:r>
              <a:rPr lang="en-US" sz="800" dirty="0">
                <a:solidFill>
                  <a:srgbClr val="000000"/>
                </a:solidFill>
              </a:rPr>
              <a:t> Jin, </a:t>
            </a:r>
            <a:r>
              <a:rPr lang="en-US" sz="800" dirty="0" err="1">
                <a:solidFill>
                  <a:srgbClr val="000000"/>
                </a:solidFill>
              </a:rPr>
              <a:t>Hyae</a:t>
            </a:r>
            <a:r>
              <a:rPr lang="en-US" sz="800" dirty="0">
                <a:solidFill>
                  <a:srgbClr val="000000"/>
                </a:solidFill>
              </a:rPr>
              <a:t> Ryung Kim, and</a:t>
            </a:r>
            <a:r>
              <a:rPr lang="en-US" sz="800" dirty="0"/>
              <a:t> </a:t>
            </a:r>
            <a:r>
              <a:rPr lang="en-US" sz="800" dirty="0">
                <a:hlinkClick r:id="rId25"/>
              </a:rPr>
              <a:t>Gernot Wagner</a:t>
            </a:r>
            <a:r>
              <a:rPr lang="en-US" sz="800" dirty="0">
                <a:solidFill>
                  <a:srgbClr val="000000"/>
                </a:solidFill>
              </a:rPr>
              <a:t>. </a:t>
            </a:r>
            <a:r>
              <a:rPr lang="en-US" sz="800" dirty="0">
                <a:hlinkClick r:id="rId26"/>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hlinkClick r:id="rId27"/>
              </a:rPr>
              <a:t>Scaling Solar</a:t>
            </a:r>
            <a:r>
              <a:rPr lang="en-US" sz="800" dirty="0">
                <a:solidFill>
                  <a:srgbClr val="000000"/>
                </a:solidFill>
              </a:rPr>
              <a:t>” (</a:t>
            </a:r>
            <a:r>
              <a:rPr lang="en-US" sz="800" dirty="0">
                <a:solidFill>
                  <a:srgbClr val="000000"/>
                </a:solidFill>
                <a:latin typeface="Arial"/>
              </a:rPr>
              <a:t>14 August 2025</a:t>
            </a:r>
            <a:r>
              <a:rPr lang="en-US" sz="800" dirty="0">
                <a:solidFill>
                  <a:srgbClr val="000000"/>
                </a:solidFill>
              </a:rPr>
              <a:t>).</a:t>
            </a:r>
          </a:p>
        </p:txBody>
      </p:sp>
      <p:sp>
        <p:nvSpPr>
          <p:cNvPr id="12" name="Rectangle 11">
            <a:extLst>
              <a:ext uri="{FF2B5EF4-FFF2-40B4-BE49-F238E27FC236}">
                <a16:creationId xmlns:a16="http://schemas.microsoft.com/office/drawing/2014/main" id="{9EAA99B8-0677-FFA8-CB98-C59AC6BF0363}"/>
              </a:ext>
            </a:extLst>
          </p:cNvPr>
          <p:cNvSpPr/>
          <p:nvPr>
            <p:custDataLst>
              <p:tags r:id="rId12"/>
            </p:custDataLst>
          </p:nvPr>
        </p:nvSpPr>
        <p:spPr bwMode="auto">
          <a:xfrm>
            <a:off x="5732463" y="2100263"/>
            <a:ext cx="250825" cy="187325"/>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13" name="Rectangle 12">
            <a:extLst>
              <a:ext uri="{FF2B5EF4-FFF2-40B4-BE49-F238E27FC236}">
                <a16:creationId xmlns:a16="http://schemas.microsoft.com/office/drawing/2014/main" id="{5C5BDDE6-0416-886E-CA99-7738ED2FD454}"/>
              </a:ext>
            </a:extLst>
          </p:cNvPr>
          <p:cNvSpPr/>
          <p:nvPr>
            <p:custDataLst>
              <p:tags r:id="rId13"/>
            </p:custDataLst>
          </p:nvPr>
        </p:nvSpPr>
        <p:spPr bwMode="auto">
          <a:xfrm>
            <a:off x="5732463" y="2363788"/>
            <a:ext cx="250825" cy="187325"/>
          </a:xfrm>
          <a:prstGeom prst="rect">
            <a:avLst/>
          </a:prstGeom>
          <a:solidFill>
            <a:schemeClr val="accent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10" name="Text Placeholder 10">
            <a:extLst>
              <a:ext uri="{FF2B5EF4-FFF2-40B4-BE49-F238E27FC236}">
                <a16:creationId xmlns:a16="http://schemas.microsoft.com/office/drawing/2014/main" id="{0C19407F-44B6-6E4B-E762-88A8467E30D0}"/>
              </a:ext>
            </a:extLst>
          </p:cNvPr>
          <p:cNvSpPr txBox="1">
            <a:spLocks/>
          </p:cNvSpPr>
          <p:nvPr>
            <p:custDataLst>
              <p:tags r:id="rId14"/>
            </p:custDataLst>
          </p:nvPr>
        </p:nvSpPr>
        <p:spPr bwMode="auto">
          <a:xfrm>
            <a:off x="6034088" y="2095500"/>
            <a:ext cx="12715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400">
                <a:solidFill>
                  <a:srgbClr val="000000"/>
                </a:solidFill>
              </a:rPr>
              <a:t>Without storage</a:t>
            </a:r>
            <a:endParaRPr lang="en-US" sz="1400">
              <a:solidFill>
                <a:srgbClr val="000000"/>
              </a:solidFill>
            </a:endParaRPr>
          </a:p>
        </p:txBody>
      </p:sp>
      <p:sp>
        <p:nvSpPr>
          <p:cNvPr id="8" name="Text Placeholder 10">
            <a:extLst>
              <a:ext uri="{FF2B5EF4-FFF2-40B4-BE49-F238E27FC236}">
                <a16:creationId xmlns:a16="http://schemas.microsoft.com/office/drawing/2014/main" id="{F157056A-0D58-1875-02B9-A27A8477900E}"/>
              </a:ext>
            </a:extLst>
          </p:cNvPr>
          <p:cNvSpPr txBox="1">
            <a:spLocks/>
          </p:cNvSpPr>
          <p:nvPr>
            <p:custDataLst>
              <p:tags r:id="rId15"/>
            </p:custDataLst>
          </p:nvPr>
        </p:nvSpPr>
        <p:spPr bwMode="auto">
          <a:xfrm>
            <a:off x="6034088" y="2359025"/>
            <a:ext cx="10255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400"/>
              <a:t>With storage</a:t>
            </a:r>
            <a:endParaRPr lang="en-US" sz="1400"/>
          </a:p>
        </p:txBody>
      </p:sp>
      <p:grpSp>
        <p:nvGrpSpPr>
          <p:cNvPr id="5" name="Group 4">
            <a:extLst>
              <a:ext uri="{FF2B5EF4-FFF2-40B4-BE49-F238E27FC236}">
                <a16:creationId xmlns:a16="http://schemas.microsoft.com/office/drawing/2014/main" id="{13EAD8A0-5981-A52C-8ED3-181EF611D7A1}"/>
              </a:ext>
            </a:extLst>
          </p:cNvPr>
          <p:cNvGrpSpPr/>
          <p:nvPr/>
        </p:nvGrpSpPr>
        <p:grpSpPr>
          <a:xfrm>
            <a:off x="329183" y="1582174"/>
            <a:ext cx="7999477" cy="288219"/>
            <a:chOff x="329183" y="1582174"/>
            <a:chExt cx="7612549" cy="288219"/>
          </a:xfrm>
        </p:grpSpPr>
        <p:sp>
          <p:nvSpPr>
            <p:cNvPr id="11" name="btfpColumnHeaderBoxText984038">
              <a:extLst>
                <a:ext uri="{FF2B5EF4-FFF2-40B4-BE49-F238E27FC236}">
                  <a16:creationId xmlns:a16="http://schemas.microsoft.com/office/drawing/2014/main" id="{9D1DC353-04BE-AD09-4BE7-25BE4694581B}"/>
                </a:ext>
              </a:extLst>
            </p:cNvPr>
            <p:cNvSpPr txBox="1"/>
            <p:nvPr/>
          </p:nvSpPr>
          <p:spPr bwMode="gray">
            <a:xfrm>
              <a:off x="329183" y="1582174"/>
              <a:ext cx="7612549" cy="288219"/>
            </a:xfrm>
            <a:prstGeom prst="rect">
              <a:avLst/>
            </a:prstGeom>
            <a:noFill/>
          </p:spPr>
          <p:txBody>
            <a:bodyPr vert="horz" wrap="square" lIns="36036" tIns="36036" rIns="36036" bIns="36036" rtlCol="0" anchor="b">
              <a:spAutoFit/>
            </a:bodyPr>
            <a:lstStyle/>
            <a:p>
              <a:pPr marL="0" indent="0">
                <a:spcBef>
                  <a:spcPts val="0"/>
                </a:spcBef>
                <a:buNone/>
              </a:pPr>
              <a:r>
                <a:rPr lang="en-US" sz="1400" b="1">
                  <a:solidFill>
                    <a:srgbClr val="000000"/>
                  </a:solidFill>
                </a:rPr>
                <a:t>Comparison of project parameter with and without storage component</a:t>
              </a:r>
            </a:p>
          </p:txBody>
        </p:sp>
        <p:cxnSp>
          <p:nvCxnSpPr>
            <p:cNvPr id="14" name="btfpColumnHeaderBoxLine984038">
              <a:extLst>
                <a:ext uri="{FF2B5EF4-FFF2-40B4-BE49-F238E27FC236}">
                  <a16:creationId xmlns:a16="http://schemas.microsoft.com/office/drawing/2014/main" id="{24A2EC83-057A-9D69-1DB2-F7F0AA8237EE}"/>
                </a:ext>
              </a:extLst>
            </p:cNvPr>
            <p:cNvCxnSpPr>
              <a:cxnSpLocks/>
            </p:cNvCxnSpPr>
            <p:nvPr/>
          </p:nvCxnSpPr>
          <p:spPr bwMode="gray">
            <a:xfrm>
              <a:off x="329184" y="1870393"/>
              <a:ext cx="761254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59246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22638533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592" imgH="591" progId="TCLayout.ActiveDocument.1">
                  <p:embed/>
                </p:oleObj>
              </mc:Choice>
              <mc:Fallback>
                <p:oleObj name="think-cell Slide" r:id="rId21" imgW="592" imgH="591" progId="TCLayout.ActiveDocument.1">
                  <p:embed/>
                  <p:pic>
                    <p:nvPicPr>
                      <p:cNvPr id="7" name="think-cell data - do not delete" hidden="1"/>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dirty="0"/>
              <a:t>Batteries and pumped hydro are two ways to store energy</a:t>
            </a:r>
          </a:p>
        </p:txBody>
      </p:sp>
      <p:grpSp>
        <p:nvGrpSpPr>
          <p:cNvPr id="8" name="Group 7">
            <a:extLst>
              <a:ext uri="{FF2B5EF4-FFF2-40B4-BE49-F238E27FC236}">
                <a16:creationId xmlns:a16="http://schemas.microsoft.com/office/drawing/2014/main" id="{CB068895-7999-270F-31E7-BA910BD98381}"/>
              </a:ext>
            </a:extLst>
          </p:cNvPr>
          <p:cNvGrpSpPr/>
          <p:nvPr/>
        </p:nvGrpSpPr>
        <p:grpSpPr>
          <a:xfrm>
            <a:off x="7227888" y="1582174"/>
            <a:ext cx="4629150" cy="288219"/>
            <a:chOff x="7227888" y="1582174"/>
            <a:chExt cx="4629150" cy="288219"/>
          </a:xfrm>
        </p:grpSpPr>
        <p:sp>
          <p:nvSpPr>
            <p:cNvPr id="28" name="btfpColumnHeaderBoxText187445"/>
            <p:cNvSpPr txBox="1"/>
            <p:nvPr/>
          </p:nvSpPr>
          <p:spPr bwMode="gray">
            <a:xfrm>
              <a:off x="7227888" y="1582174"/>
              <a:ext cx="4629150" cy="288219"/>
            </a:xfrm>
            <a:prstGeom prst="rect">
              <a:avLst/>
            </a:prstGeom>
            <a:noFill/>
          </p:spPr>
          <p:txBody>
            <a:bodyPr vert="horz" wrap="square" lIns="36036" tIns="36036" rIns="36036" bIns="36036" rtlCol="0" anchor="b">
              <a:spAutoFit/>
            </a:bodyPr>
            <a:lstStyle/>
            <a:p>
              <a:pPr marL="0" indent="0">
                <a:spcBef>
                  <a:spcPts val="0"/>
                </a:spcBef>
                <a:buNone/>
              </a:pPr>
              <a:r>
                <a:rPr lang="en-US" sz="1400" b="1">
                  <a:solidFill>
                    <a:srgbClr val="000000"/>
                  </a:solidFill>
                </a:rPr>
                <a:t>Pumped Hydropower</a:t>
              </a:r>
            </a:p>
          </p:txBody>
        </p:sp>
        <p:cxnSp>
          <p:nvCxnSpPr>
            <p:cNvPr id="29" name="btfpColumnHeaderBoxLine187445"/>
            <p:cNvCxnSpPr>
              <a:cxnSpLocks/>
            </p:cNvCxnSpPr>
            <p:nvPr/>
          </p:nvCxnSpPr>
          <p:spPr bwMode="gray">
            <a:xfrm>
              <a:off x="7227888" y="1870393"/>
              <a:ext cx="4629150"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AA4E77BA-F3F5-267D-CFA7-D8ADFBC5AB73}"/>
              </a:ext>
            </a:extLst>
          </p:cNvPr>
          <p:cNvGrpSpPr/>
          <p:nvPr/>
        </p:nvGrpSpPr>
        <p:grpSpPr>
          <a:xfrm>
            <a:off x="2054792" y="1582174"/>
            <a:ext cx="4631758" cy="288219"/>
            <a:chOff x="2054792" y="1582174"/>
            <a:chExt cx="4631758" cy="288219"/>
          </a:xfrm>
        </p:grpSpPr>
        <p:sp>
          <p:nvSpPr>
            <p:cNvPr id="40" name="btfpColumnHeaderBoxText385696"/>
            <p:cNvSpPr txBox="1"/>
            <p:nvPr/>
          </p:nvSpPr>
          <p:spPr bwMode="gray">
            <a:xfrm>
              <a:off x="2054792" y="1582174"/>
              <a:ext cx="4631758" cy="288219"/>
            </a:xfrm>
            <a:prstGeom prst="rect">
              <a:avLst/>
            </a:prstGeom>
            <a:noFill/>
          </p:spPr>
          <p:txBody>
            <a:bodyPr vert="horz" wrap="square" lIns="36036" tIns="36036" rIns="36036" bIns="36036" rtlCol="0" anchor="b">
              <a:spAutoFit/>
            </a:bodyPr>
            <a:lstStyle/>
            <a:p>
              <a:pPr marL="0" indent="0">
                <a:spcBef>
                  <a:spcPts val="0"/>
                </a:spcBef>
                <a:buNone/>
              </a:pPr>
              <a:r>
                <a:rPr lang="en-US" sz="1400" b="1">
                  <a:solidFill>
                    <a:srgbClr val="000000"/>
                  </a:solidFill>
                </a:rPr>
                <a:t>Batteries</a:t>
              </a:r>
            </a:p>
          </p:txBody>
        </p:sp>
        <p:cxnSp>
          <p:nvCxnSpPr>
            <p:cNvPr id="41" name="btfpColumnHeaderBoxLine385696"/>
            <p:cNvCxnSpPr>
              <a:cxnSpLocks/>
            </p:cNvCxnSpPr>
            <p:nvPr/>
          </p:nvCxnSpPr>
          <p:spPr bwMode="gray">
            <a:xfrm>
              <a:off x="2054792" y="1870393"/>
              <a:ext cx="463175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70" name="btfpNotesBox576826">
            <a:hlinkClick r:id="rId23"/>
          </p:cNvPr>
          <p:cNvSpPr txBox="1"/>
          <p:nvPr>
            <p:custDataLst>
              <p:tags r:id="rId3"/>
            </p:custDataLst>
          </p:nvPr>
        </p:nvSpPr>
        <p:spPr bwMode="gray">
          <a:xfrm>
            <a:off x="329184" y="6300216"/>
            <a:ext cx="9144000" cy="492443"/>
          </a:xfrm>
          <a:prstGeom prst="rect">
            <a:avLst/>
          </a:prstGeom>
          <a:noFill/>
        </p:spPr>
        <p:txBody>
          <a:bodyPr vert="horz" wrap="square" lIns="0" tIns="0" rIns="0" bIns="0" rtlCol="0" anchor="b">
            <a:spAutoFit/>
          </a:bodyPr>
          <a:lstStyle/>
          <a:p>
            <a:pPr marL="0" indent="0">
              <a:spcBef>
                <a:spcPts val="0"/>
              </a:spcBef>
              <a:buNone/>
            </a:pPr>
            <a:r>
              <a:rPr lang="en-US" sz="800" dirty="0">
                <a:solidFill>
                  <a:srgbClr val="000000"/>
                </a:solidFill>
              </a:rPr>
              <a:t>Sources: AEI, </a:t>
            </a:r>
            <a:r>
              <a:rPr lang="en-US" sz="800" dirty="0">
                <a:solidFill>
                  <a:srgbClr val="000000"/>
                </a:solidFill>
                <a:hlinkClick r:id="rId24"/>
              </a:rPr>
              <a:t>Solar Panel Battery Storage</a:t>
            </a:r>
            <a:r>
              <a:rPr lang="en-US" sz="800" dirty="0">
                <a:solidFill>
                  <a:srgbClr val="000000"/>
                </a:solidFill>
              </a:rPr>
              <a:t> (2022); BNEF, </a:t>
            </a:r>
            <a:r>
              <a:rPr lang="en-US" sz="800" dirty="0">
                <a:solidFill>
                  <a:srgbClr val="000000"/>
                </a:solidFill>
                <a:hlinkClick r:id="rId25"/>
              </a:rPr>
              <a:t>Top 10 Energy Storage Trends in 2023</a:t>
            </a:r>
            <a:r>
              <a:rPr lang="en-US" sz="800" dirty="0">
                <a:solidFill>
                  <a:srgbClr val="000000"/>
                </a:solidFill>
              </a:rPr>
              <a:t> (2023); Greentech Media, </a:t>
            </a:r>
            <a:r>
              <a:rPr lang="en-US" sz="800" dirty="0">
                <a:solidFill>
                  <a:srgbClr val="000000"/>
                </a:solidFill>
                <a:hlinkClick r:id="rId26"/>
              </a:rPr>
              <a:t>Pumped Hydro Moves to Retain Storage Market Leadership</a:t>
            </a:r>
            <a:r>
              <a:rPr lang="en-US" sz="800" dirty="0">
                <a:solidFill>
                  <a:srgbClr val="000000"/>
                </a:solidFill>
              </a:rPr>
              <a:t> (2020); ABC News, </a:t>
            </a:r>
            <a:r>
              <a:rPr lang="en-US" sz="800" dirty="0">
                <a:solidFill>
                  <a:srgbClr val="000000"/>
                </a:solidFill>
                <a:hlinkClick r:id="rId27"/>
              </a:rPr>
              <a:t>Batteries, Solar, Wind, Hydropower</a:t>
            </a:r>
            <a:r>
              <a:rPr lang="en-US" sz="800" dirty="0">
                <a:solidFill>
                  <a:srgbClr val="000000"/>
                </a:solidFill>
              </a:rPr>
              <a:t> (2022); The Conversation, </a:t>
            </a:r>
            <a:r>
              <a:rPr lang="en-US" sz="800" dirty="0">
                <a:solidFill>
                  <a:srgbClr val="000000"/>
                </a:solidFill>
                <a:hlinkClick r:id="rId28"/>
              </a:rPr>
              <a:t>Batteries Get Hyped, but Pumped Hydro Provides the Vast Majority of Long-term Energy Storage Essential for Renewable Power</a:t>
            </a:r>
            <a:r>
              <a:rPr lang="en-US" sz="800" dirty="0">
                <a:solidFill>
                  <a:srgbClr val="000000"/>
                </a:solidFill>
              </a:rPr>
              <a:t> (2022); Victoria, </a:t>
            </a:r>
            <a:r>
              <a:rPr lang="en-US" sz="800" dirty="0">
                <a:solidFill>
                  <a:srgbClr val="000000"/>
                </a:solidFill>
                <a:hlinkClick r:id="rId29"/>
              </a:rPr>
              <a:t>Victorian Big Battery</a:t>
            </a:r>
            <a:r>
              <a:rPr lang="en-US" sz="800" dirty="0">
                <a:solidFill>
                  <a:srgbClr val="000000"/>
                </a:solidFill>
              </a:rPr>
              <a:t> (2023); Renewable Energy World, </a:t>
            </a:r>
            <a:r>
              <a:rPr lang="en-US" sz="800" dirty="0">
                <a:solidFill>
                  <a:srgbClr val="000000"/>
                </a:solidFill>
                <a:hlinkClick r:id="rId30"/>
              </a:rPr>
              <a:t>Commercializing Standalone Thermal Energy Storage</a:t>
            </a:r>
            <a:r>
              <a:rPr lang="en-US" sz="800" dirty="0">
                <a:solidFill>
                  <a:srgbClr val="000000"/>
                </a:solidFill>
              </a:rPr>
              <a:t> (2016); </a:t>
            </a:r>
            <a:r>
              <a:rPr lang="en-US" sz="800" dirty="0" err="1">
                <a:solidFill>
                  <a:srgbClr val="000000"/>
                </a:solidFill>
              </a:rPr>
              <a:t>Entura</a:t>
            </a:r>
            <a:r>
              <a:rPr lang="en-US" sz="800" dirty="0">
                <a:solidFill>
                  <a:srgbClr val="000000"/>
                </a:solidFill>
              </a:rPr>
              <a:t>, </a:t>
            </a:r>
            <a:r>
              <a:rPr lang="en-US" sz="800" dirty="0">
                <a:solidFill>
                  <a:srgbClr val="000000"/>
                </a:solidFill>
                <a:hlinkClick r:id="rId31"/>
              </a:rPr>
              <a:t>Batteries vs Pumped Hydro</a:t>
            </a:r>
            <a:r>
              <a:rPr lang="en-US" sz="800" dirty="0">
                <a:solidFill>
                  <a:srgbClr val="000000"/>
                </a:solidFill>
              </a:rPr>
              <a:t> (2017).</a:t>
            </a:r>
          </a:p>
          <a:p>
            <a:pPr marL="0" indent="0">
              <a:spcBef>
                <a:spcPts val="0"/>
              </a:spcBef>
              <a:buNone/>
            </a:pPr>
            <a:r>
              <a:rPr lang="en-US" sz="800" dirty="0">
                <a:solidFill>
                  <a:srgbClr val="000000"/>
                </a:solidFill>
              </a:rPr>
              <a:t>Credit: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a:t>
            </a:r>
            <a:r>
              <a:rPr lang="en-US" sz="800" dirty="0">
                <a:latin typeface="Arial"/>
              </a:rPr>
              <a:t> </a:t>
            </a:r>
            <a:r>
              <a:rPr lang="en-US" sz="800" dirty="0" err="1">
                <a:solidFill>
                  <a:srgbClr val="000000"/>
                </a:solidFill>
              </a:rPr>
              <a:t>Hyae</a:t>
            </a:r>
            <a:r>
              <a:rPr lang="en-US" sz="800" dirty="0">
                <a:solidFill>
                  <a:srgbClr val="000000"/>
                </a:solidFill>
              </a:rPr>
              <a:t> Ryung Kim, and</a:t>
            </a:r>
            <a:r>
              <a:rPr lang="en-US" sz="800" dirty="0"/>
              <a:t> </a:t>
            </a:r>
            <a:r>
              <a:rPr lang="en-US" sz="800" dirty="0">
                <a:solidFill>
                  <a:srgbClr val="46647B"/>
                </a:solidFill>
                <a:hlinkClick r:id="rId32">
                  <a:extLst>
                    <a:ext uri="{A12FA001-AC4F-418D-AE19-62706E023703}">
                      <ahyp:hlinkClr xmlns:ahyp="http://schemas.microsoft.com/office/drawing/2018/hyperlinkcolor" val="tx"/>
                    </a:ext>
                  </a:extLst>
                </a:hlinkClick>
              </a:rPr>
              <a:t>Gernot Wagner</a:t>
            </a:r>
            <a:r>
              <a:rPr lang="en-US" sz="800" dirty="0">
                <a:solidFill>
                  <a:srgbClr val="000000"/>
                </a:solidFill>
              </a:rPr>
              <a:t>. </a:t>
            </a:r>
            <a:r>
              <a:rPr lang="en-US" sz="800" dirty="0">
                <a:solidFill>
                  <a:srgbClr val="46647B"/>
                </a:solidFill>
                <a:hlinkClick r:id="rId33">
                  <a:extLst>
                    <a:ext uri="{A12FA001-AC4F-418D-AE19-62706E023703}">
                      <ahyp:hlinkClr xmlns:ahyp="http://schemas.microsoft.com/office/drawing/2018/hyperlinkcolor" val="tx"/>
                    </a:ext>
                  </a:extLst>
                </a:hlinkClick>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46647B"/>
                </a:solidFill>
                <a:hlinkClick r:id="rId34">
                  <a:extLst>
                    <a:ext uri="{A12FA001-AC4F-418D-AE19-62706E023703}">
                      <ahyp:hlinkClr xmlns:ahyp="http://schemas.microsoft.com/office/drawing/2018/hyperlinkcolor" val="tx"/>
                    </a:ext>
                  </a:extLst>
                </a:hlinkClick>
              </a:rPr>
              <a:t>Scaling Solar</a:t>
            </a:r>
            <a:r>
              <a:rPr lang="en-US" sz="800" dirty="0">
                <a:solidFill>
                  <a:srgbClr val="000000"/>
                </a:solidFill>
              </a:rPr>
              <a:t>” (</a:t>
            </a:r>
            <a:r>
              <a:rPr lang="en-US" sz="800" dirty="0">
                <a:solidFill>
                  <a:srgbClr val="000000"/>
                </a:solidFill>
                <a:latin typeface="Arial"/>
              </a:rPr>
              <a:t>14 August 2025</a:t>
            </a:r>
            <a:r>
              <a:rPr lang="en-US" sz="800" dirty="0">
                <a:solidFill>
                  <a:srgbClr val="000000"/>
                </a:solidFill>
              </a:rPr>
              <a:t>).</a:t>
            </a:r>
          </a:p>
        </p:txBody>
      </p:sp>
      <p:grpSp>
        <p:nvGrpSpPr>
          <p:cNvPr id="18" name="btfpRowHeaderBox667265"/>
          <p:cNvGrpSpPr/>
          <p:nvPr>
            <p:custDataLst>
              <p:tags r:id="rId4"/>
            </p:custDataLst>
          </p:nvPr>
        </p:nvGrpSpPr>
        <p:grpSpPr>
          <a:xfrm>
            <a:off x="330087" y="2717027"/>
            <a:ext cx="1184048" cy="580534"/>
            <a:chOff x="330200" y="2001419"/>
            <a:chExt cx="1184048" cy="972979"/>
          </a:xfrm>
        </p:grpSpPr>
        <p:sp>
          <p:nvSpPr>
            <p:cNvPr id="19" name="btfpRowHeaderBoxText667265"/>
            <p:cNvSpPr txBox="1"/>
            <p:nvPr/>
          </p:nvSpPr>
          <p:spPr bwMode="gray">
            <a:xfrm>
              <a:off x="330200" y="2001419"/>
              <a:ext cx="1184048" cy="972979"/>
            </a:xfrm>
            <a:prstGeom prst="rect">
              <a:avLst/>
            </a:prstGeom>
            <a:noFill/>
          </p:spPr>
          <p:txBody>
            <a:bodyPr vert="horz" wrap="square" lIns="36036" tIns="36036" rIns="180181" bIns="36036" rtlCol="0" anchor="t">
              <a:noAutofit/>
            </a:bodyPr>
            <a:lstStyle/>
            <a:p>
              <a:pPr marL="0" indent="0">
                <a:spcBef>
                  <a:spcPts val="0"/>
                </a:spcBef>
                <a:buNone/>
              </a:pPr>
              <a:r>
                <a:rPr lang="en-US" sz="1200" b="1">
                  <a:solidFill>
                    <a:srgbClr val="000000"/>
                  </a:solidFill>
                </a:rPr>
                <a:t>Description</a:t>
              </a:r>
            </a:p>
          </p:txBody>
        </p:sp>
        <p:cxnSp>
          <p:nvCxnSpPr>
            <p:cNvPr id="20" name="btfpRowHeaderBoxLine667265"/>
            <p:cNvCxnSpPr/>
            <p:nvPr/>
          </p:nvCxnSpPr>
          <p:spPr bwMode="gray">
            <a:xfrm>
              <a:off x="1514248" y="2001419"/>
              <a:ext cx="0" cy="972979"/>
            </a:xfrm>
            <a:prstGeom prst="line">
              <a:avLst/>
            </a:prstGeom>
            <a:ln w="152400"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5" name="btfpBulletedList640001">
            <a:extLst>
              <a:ext uri="{FF2B5EF4-FFF2-40B4-BE49-F238E27FC236}">
                <a16:creationId xmlns:a16="http://schemas.microsoft.com/office/drawing/2014/main" id="{45FF06E5-BA37-4CE8-1BAF-0F3BD77AC7E4}"/>
              </a:ext>
            </a:extLst>
          </p:cNvPr>
          <p:cNvSpPr txBox="1"/>
          <p:nvPr>
            <p:custDataLst>
              <p:tags r:id="rId5"/>
            </p:custDataLst>
          </p:nvPr>
        </p:nvSpPr>
        <p:spPr bwMode="gray">
          <a:xfrm>
            <a:off x="2006068" y="2717027"/>
            <a:ext cx="4680482" cy="411257"/>
          </a:xfrm>
          <a:prstGeom prst="rect">
            <a:avLst/>
          </a:prstGeom>
          <a:noFill/>
        </p:spPr>
        <p:txBody>
          <a:bodyPr vert="horz" wrap="square" lIns="36000" tIns="36000" rIns="36000" bIns="36000" rtlCol="0">
            <a:spAutoFit/>
          </a:bodyPr>
          <a:lstStyle/>
          <a:p>
            <a:pPr marL="0" indent="0">
              <a:spcBef>
                <a:spcPts val="900"/>
              </a:spcBef>
              <a:buNone/>
            </a:pPr>
            <a:r>
              <a:rPr lang="en-US" sz="1100"/>
              <a:t>Solar PV power is stored as </a:t>
            </a:r>
            <a:r>
              <a:rPr lang="en-US" sz="1100" b="1"/>
              <a:t>chemical energy </a:t>
            </a:r>
            <a:r>
              <a:rPr lang="en-US" sz="1100"/>
              <a:t>in (most frequently) </a:t>
            </a:r>
            <a:r>
              <a:rPr lang="en-US" sz="1100" b="1"/>
              <a:t>lithium-ion batteries </a:t>
            </a:r>
            <a:r>
              <a:rPr lang="en-US" sz="1100"/>
              <a:t>and discharged later.</a:t>
            </a:r>
          </a:p>
        </p:txBody>
      </p:sp>
      <p:sp>
        <p:nvSpPr>
          <p:cNvPr id="9" name="btfpBulletedList640001">
            <a:extLst>
              <a:ext uri="{FF2B5EF4-FFF2-40B4-BE49-F238E27FC236}">
                <a16:creationId xmlns:a16="http://schemas.microsoft.com/office/drawing/2014/main" id="{B886E3F8-F9A6-C625-C9EF-A22E68B0BEB7}"/>
              </a:ext>
            </a:extLst>
          </p:cNvPr>
          <p:cNvSpPr txBox="1"/>
          <p:nvPr>
            <p:custDataLst>
              <p:tags r:id="rId6"/>
            </p:custDataLst>
          </p:nvPr>
        </p:nvSpPr>
        <p:spPr bwMode="gray">
          <a:xfrm>
            <a:off x="7227889" y="2717027"/>
            <a:ext cx="4629150" cy="580534"/>
          </a:xfrm>
          <a:prstGeom prst="rect">
            <a:avLst/>
          </a:prstGeom>
          <a:noFill/>
        </p:spPr>
        <p:txBody>
          <a:bodyPr vert="horz" wrap="square" lIns="36000" tIns="36000" rIns="36000" bIns="36000" rtlCol="0">
            <a:spAutoFit/>
          </a:bodyPr>
          <a:lstStyle/>
          <a:p>
            <a:pPr marL="0" indent="0">
              <a:spcBef>
                <a:spcPts val="900"/>
              </a:spcBef>
              <a:buNone/>
            </a:pPr>
            <a:r>
              <a:rPr lang="en-US" sz="1100"/>
              <a:t>Excess solar energy is used to </a:t>
            </a:r>
            <a:r>
              <a:rPr lang="en-US" sz="1100" b="1"/>
              <a:t>pump water from a reservoir </a:t>
            </a:r>
            <a:r>
              <a:rPr lang="en-US" sz="1100"/>
              <a:t>of lower elevation to one of higher elevation. Later, the water is released and flows through a </a:t>
            </a:r>
            <a:r>
              <a:rPr lang="en-US" sz="1100" b="1"/>
              <a:t>turbine to generate electricity</a:t>
            </a:r>
            <a:r>
              <a:rPr lang="en-US" sz="1100"/>
              <a:t>.</a:t>
            </a:r>
          </a:p>
        </p:txBody>
      </p:sp>
      <p:grpSp>
        <p:nvGrpSpPr>
          <p:cNvPr id="39" name="Group 38"/>
          <p:cNvGrpSpPr/>
          <p:nvPr/>
        </p:nvGrpSpPr>
        <p:grpSpPr>
          <a:xfrm>
            <a:off x="330087" y="3376950"/>
            <a:ext cx="11583543" cy="411257"/>
            <a:chOff x="330087" y="3426894"/>
            <a:chExt cx="11583543" cy="411257"/>
          </a:xfrm>
        </p:grpSpPr>
        <p:grpSp>
          <p:nvGrpSpPr>
            <p:cNvPr id="21" name="btfpRowHeaderBox667265"/>
            <p:cNvGrpSpPr/>
            <p:nvPr>
              <p:custDataLst>
                <p:tags r:id="rId16"/>
              </p:custDataLst>
            </p:nvPr>
          </p:nvGrpSpPr>
          <p:grpSpPr>
            <a:xfrm>
              <a:off x="330087" y="3426894"/>
              <a:ext cx="1184048" cy="411257"/>
              <a:chOff x="330200" y="1350361"/>
              <a:chExt cx="1184048" cy="972980"/>
            </a:xfrm>
          </p:grpSpPr>
          <p:sp>
            <p:nvSpPr>
              <p:cNvPr id="22" name="btfpRowHeaderBoxText667265"/>
              <p:cNvSpPr txBox="1"/>
              <p:nvPr/>
            </p:nvSpPr>
            <p:spPr bwMode="gray">
              <a:xfrm>
                <a:off x="330200" y="1350361"/>
                <a:ext cx="1184048" cy="972979"/>
              </a:xfrm>
              <a:prstGeom prst="rect">
                <a:avLst/>
              </a:prstGeom>
              <a:noFill/>
            </p:spPr>
            <p:txBody>
              <a:bodyPr vert="horz" wrap="square" lIns="36036" tIns="36036" rIns="180181" bIns="36036" rtlCol="0" anchor="t">
                <a:noAutofit/>
              </a:bodyPr>
              <a:lstStyle/>
              <a:p>
                <a:pPr marL="0" indent="0">
                  <a:spcBef>
                    <a:spcPts val="0"/>
                  </a:spcBef>
                  <a:buNone/>
                </a:pPr>
                <a:r>
                  <a:rPr lang="en-US" sz="1200" b="1">
                    <a:solidFill>
                      <a:srgbClr val="000000"/>
                    </a:solidFill>
                  </a:rPr>
                  <a:t>Cost</a:t>
                </a:r>
                <a:br>
                  <a:rPr lang="en-US" sz="1200" b="1">
                    <a:solidFill>
                      <a:srgbClr val="000000"/>
                    </a:solidFill>
                  </a:rPr>
                </a:br>
                <a:r>
                  <a:rPr lang="en-US" sz="1200" b="1">
                    <a:solidFill>
                      <a:srgbClr val="000000"/>
                    </a:solidFill>
                  </a:rPr>
                  <a:t>($ per MWh)</a:t>
                </a:r>
              </a:p>
            </p:txBody>
          </p:sp>
          <p:cxnSp>
            <p:nvCxnSpPr>
              <p:cNvPr id="23" name="btfpRowHeaderBoxLine667265"/>
              <p:cNvCxnSpPr/>
              <p:nvPr/>
            </p:nvCxnSpPr>
            <p:spPr bwMode="gray">
              <a:xfrm>
                <a:off x="1514248" y="1350361"/>
                <a:ext cx="0" cy="972980"/>
              </a:xfrm>
              <a:prstGeom prst="line">
                <a:avLst/>
              </a:prstGeom>
              <a:ln w="152400"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2" name="btfpBulletedList427051">
              <a:extLst>
                <a:ext uri="{FF2B5EF4-FFF2-40B4-BE49-F238E27FC236}">
                  <a16:creationId xmlns:a16="http://schemas.microsoft.com/office/drawing/2014/main" id="{BA59A417-179B-AD04-FBB3-59CED1E74D86}"/>
                </a:ext>
              </a:extLst>
            </p:cNvPr>
            <p:cNvSpPr txBox="1"/>
            <p:nvPr>
              <p:custDataLst>
                <p:tags r:id="rId17"/>
              </p:custDataLst>
            </p:nvPr>
          </p:nvSpPr>
          <p:spPr bwMode="gray">
            <a:xfrm>
              <a:off x="2000808" y="3426894"/>
              <a:ext cx="4685742" cy="411257"/>
            </a:xfrm>
            <a:prstGeom prst="rect">
              <a:avLst/>
            </a:prstGeom>
            <a:noFill/>
          </p:spPr>
          <p:txBody>
            <a:bodyPr vert="horz" wrap="square" lIns="36000" tIns="36000" rIns="36000" bIns="36000" rtlCol="0">
              <a:spAutoFit/>
            </a:bodyPr>
            <a:lstStyle/>
            <a:p>
              <a:pPr marL="0" indent="0" algn="ctr">
                <a:spcBef>
                  <a:spcPts val="0"/>
                </a:spcBef>
                <a:buNone/>
              </a:pPr>
              <a:r>
                <a:rPr lang="en-US" sz="1100" b="1"/>
                <a:t>$350 to $1,000 per MWh of annual energy output</a:t>
              </a:r>
              <a:br>
                <a:rPr lang="en-US" sz="1100" b="1"/>
              </a:br>
              <a:r>
                <a:rPr lang="en-US" sz="1100" i="1"/>
                <a:t>(Lithium-ion batteries)</a:t>
              </a:r>
            </a:p>
          </p:txBody>
        </p:sp>
        <p:sp>
          <p:nvSpPr>
            <p:cNvPr id="4" name="btfpBulletedList427051">
              <a:extLst>
                <a:ext uri="{FF2B5EF4-FFF2-40B4-BE49-F238E27FC236}">
                  <a16:creationId xmlns:a16="http://schemas.microsoft.com/office/drawing/2014/main" id="{70CA2193-9D02-1275-B8A5-44C522B127FA}"/>
                </a:ext>
              </a:extLst>
            </p:cNvPr>
            <p:cNvSpPr txBox="1"/>
            <p:nvPr>
              <p:custDataLst>
                <p:tags r:id="rId18"/>
              </p:custDataLst>
            </p:nvPr>
          </p:nvSpPr>
          <p:spPr bwMode="gray">
            <a:xfrm>
              <a:off x="7227888" y="3426894"/>
              <a:ext cx="4685742" cy="241980"/>
            </a:xfrm>
            <a:prstGeom prst="rect">
              <a:avLst/>
            </a:prstGeom>
            <a:noFill/>
          </p:spPr>
          <p:txBody>
            <a:bodyPr vert="horz" wrap="square" lIns="36000" tIns="36000" rIns="36000" bIns="36000" rtlCol="0">
              <a:spAutoFit/>
            </a:bodyPr>
            <a:lstStyle/>
            <a:p>
              <a:pPr marL="0" indent="0" algn="ctr">
                <a:spcBef>
                  <a:spcPts val="0"/>
                </a:spcBef>
                <a:buNone/>
              </a:pPr>
              <a:r>
                <a:rPr lang="en-US" sz="1100" b="1"/>
                <a:t>$200 to $260 per MWh of annual energy output</a:t>
              </a:r>
            </a:p>
          </p:txBody>
        </p:sp>
      </p:grpSp>
      <p:grpSp>
        <p:nvGrpSpPr>
          <p:cNvPr id="44" name="Group 43"/>
          <p:cNvGrpSpPr/>
          <p:nvPr/>
        </p:nvGrpSpPr>
        <p:grpSpPr>
          <a:xfrm>
            <a:off x="330087" y="5571771"/>
            <a:ext cx="11480381" cy="553699"/>
            <a:chOff x="330087" y="5492522"/>
            <a:chExt cx="11480381" cy="553699"/>
          </a:xfrm>
        </p:grpSpPr>
        <p:grpSp>
          <p:nvGrpSpPr>
            <p:cNvPr id="67" name="btfpRowHeaderBox667265"/>
            <p:cNvGrpSpPr/>
            <p:nvPr>
              <p:custDataLst>
                <p:tags r:id="rId13"/>
              </p:custDataLst>
            </p:nvPr>
          </p:nvGrpSpPr>
          <p:grpSpPr>
            <a:xfrm>
              <a:off x="330087" y="5492522"/>
              <a:ext cx="1184048" cy="551180"/>
              <a:chOff x="330200" y="2001419"/>
              <a:chExt cx="1184048" cy="972979"/>
            </a:xfrm>
          </p:grpSpPr>
          <p:sp>
            <p:nvSpPr>
              <p:cNvPr id="68" name="btfpRowHeaderBoxText667265"/>
              <p:cNvSpPr txBox="1"/>
              <p:nvPr/>
            </p:nvSpPr>
            <p:spPr bwMode="gray">
              <a:xfrm>
                <a:off x="330200" y="2001419"/>
                <a:ext cx="1184048" cy="972979"/>
              </a:xfrm>
              <a:prstGeom prst="rect">
                <a:avLst/>
              </a:prstGeom>
              <a:noFill/>
            </p:spPr>
            <p:txBody>
              <a:bodyPr vert="horz" wrap="square" lIns="36036" tIns="36036" rIns="180181" bIns="36036" rtlCol="0" anchor="t">
                <a:noAutofit/>
              </a:bodyPr>
              <a:lstStyle/>
              <a:p>
                <a:pPr marL="0" indent="0">
                  <a:spcBef>
                    <a:spcPts val="0"/>
                  </a:spcBef>
                  <a:buNone/>
                </a:pPr>
                <a:r>
                  <a:rPr lang="en-US" sz="1200" b="1">
                    <a:solidFill>
                      <a:srgbClr val="000000"/>
                    </a:solidFill>
                  </a:rPr>
                  <a:t>Example installation</a:t>
                </a:r>
              </a:p>
            </p:txBody>
          </p:sp>
          <p:cxnSp>
            <p:nvCxnSpPr>
              <p:cNvPr id="69" name="btfpRowHeaderBoxLine667265"/>
              <p:cNvCxnSpPr/>
              <p:nvPr/>
            </p:nvCxnSpPr>
            <p:spPr bwMode="gray">
              <a:xfrm>
                <a:off x="1514248" y="2001419"/>
                <a:ext cx="0" cy="972979"/>
              </a:xfrm>
              <a:prstGeom prst="line">
                <a:avLst/>
              </a:prstGeom>
              <a:ln w="152400"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16" name="btfpBulletedList427051">
              <a:extLst>
                <a:ext uri="{FF2B5EF4-FFF2-40B4-BE49-F238E27FC236}">
                  <a16:creationId xmlns:a16="http://schemas.microsoft.com/office/drawing/2014/main" id="{13FFBACE-D5CA-5BA6-4DF9-431A1C36AB4D}"/>
                </a:ext>
              </a:extLst>
            </p:cNvPr>
            <p:cNvSpPr txBox="1"/>
            <p:nvPr>
              <p:custDataLst>
                <p:tags r:id="rId14"/>
              </p:custDataLst>
            </p:nvPr>
          </p:nvSpPr>
          <p:spPr bwMode="gray">
            <a:xfrm>
              <a:off x="2000807" y="5634964"/>
              <a:ext cx="4685742" cy="411257"/>
            </a:xfrm>
            <a:prstGeom prst="rect">
              <a:avLst/>
            </a:prstGeom>
            <a:noFill/>
          </p:spPr>
          <p:txBody>
            <a:bodyPr vert="horz" wrap="square" lIns="36000" tIns="36000" rIns="36000" bIns="36000" rtlCol="0">
              <a:spAutoFit/>
            </a:bodyPr>
            <a:lstStyle/>
            <a:p>
              <a:pPr marL="0" indent="0" algn="ctr">
                <a:spcBef>
                  <a:spcPts val="0"/>
                </a:spcBef>
                <a:buNone/>
              </a:pPr>
              <a:r>
                <a:rPr lang="en-US" sz="1100" b="1"/>
                <a:t>Victoria Big Battery </a:t>
              </a:r>
              <a:r>
                <a:rPr lang="en-US" sz="1100"/>
                <a:t>in Victoria, Australia</a:t>
              </a:r>
              <a:br>
                <a:rPr lang="en-US" sz="1100"/>
              </a:br>
              <a:r>
                <a:rPr lang="en-US" sz="1100"/>
                <a:t>(300 MW storage capacity)</a:t>
              </a:r>
            </a:p>
          </p:txBody>
        </p:sp>
        <p:sp>
          <p:nvSpPr>
            <p:cNvPr id="24" name="btfpBulletedList427051">
              <a:extLst>
                <a:ext uri="{FF2B5EF4-FFF2-40B4-BE49-F238E27FC236}">
                  <a16:creationId xmlns:a16="http://schemas.microsoft.com/office/drawing/2014/main" id="{E94C12F0-6130-E917-1C4E-2DE7E412CF0E}"/>
                </a:ext>
              </a:extLst>
            </p:cNvPr>
            <p:cNvSpPr txBox="1"/>
            <p:nvPr>
              <p:custDataLst>
                <p:tags r:id="rId15"/>
              </p:custDataLst>
            </p:nvPr>
          </p:nvSpPr>
          <p:spPr bwMode="gray">
            <a:xfrm>
              <a:off x="7227888" y="5571878"/>
              <a:ext cx="4582580" cy="411257"/>
            </a:xfrm>
            <a:prstGeom prst="rect">
              <a:avLst/>
            </a:prstGeom>
            <a:noFill/>
          </p:spPr>
          <p:txBody>
            <a:bodyPr vert="horz" wrap="square" lIns="36000" tIns="36000" rIns="36000" bIns="36000" rtlCol="0">
              <a:spAutoFit/>
            </a:bodyPr>
            <a:lstStyle/>
            <a:p>
              <a:pPr marL="0" indent="0" algn="ctr">
                <a:spcBef>
                  <a:spcPts val="0"/>
                </a:spcBef>
                <a:buNone/>
              </a:pPr>
              <a:r>
                <a:rPr lang="en-US" sz="1100" b="1"/>
                <a:t>Kidston plant </a:t>
              </a:r>
              <a:r>
                <a:rPr lang="en-US" sz="1100"/>
                <a:t>in Queensland, Australia</a:t>
              </a:r>
              <a:br>
                <a:rPr lang="en-US" sz="1100"/>
              </a:br>
              <a:r>
                <a:rPr lang="en-US" sz="1100"/>
                <a:t>(250 MW storage capacity)</a:t>
              </a:r>
            </a:p>
          </p:txBody>
        </p:sp>
      </p:grpSp>
      <p:grpSp>
        <p:nvGrpSpPr>
          <p:cNvPr id="61" name="btfpRowHeaderBox688339"/>
          <p:cNvGrpSpPr/>
          <p:nvPr>
            <p:custDataLst>
              <p:tags r:id="rId7"/>
            </p:custDataLst>
          </p:nvPr>
        </p:nvGrpSpPr>
        <p:grpSpPr>
          <a:xfrm>
            <a:off x="330087" y="3890288"/>
            <a:ext cx="1184048" cy="826756"/>
            <a:chOff x="330200" y="3213115"/>
            <a:chExt cx="1184048" cy="972979"/>
          </a:xfrm>
        </p:grpSpPr>
        <p:sp>
          <p:nvSpPr>
            <p:cNvPr id="62" name="btfpRowHeaderBoxText688339"/>
            <p:cNvSpPr txBox="1"/>
            <p:nvPr/>
          </p:nvSpPr>
          <p:spPr bwMode="gray">
            <a:xfrm>
              <a:off x="330200" y="3213115"/>
              <a:ext cx="1184048" cy="972979"/>
            </a:xfrm>
            <a:prstGeom prst="rect">
              <a:avLst/>
            </a:prstGeom>
            <a:noFill/>
          </p:spPr>
          <p:txBody>
            <a:bodyPr vert="horz" wrap="square" lIns="36036" tIns="36036" rIns="180181" bIns="36036" rtlCol="0" anchor="t">
              <a:noAutofit/>
            </a:bodyPr>
            <a:lstStyle/>
            <a:p>
              <a:pPr marL="0" indent="0">
                <a:spcBef>
                  <a:spcPts val="0"/>
                </a:spcBef>
                <a:buNone/>
              </a:pPr>
              <a:r>
                <a:rPr lang="en-US" sz="1200" b="1">
                  <a:solidFill>
                    <a:srgbClr val="104C3E"/>
                  </a:solidFill>
                </a:rPr>
                <a:t>Pros</a:t>
              </a:r>
            </a:p>
          </p:txBody>
        </p:sp>
        <p:cxnSp>
          <p:nvCxnSpPr>
            <p:cNvPr id="63" name="btfpRowHeaderBoxLine688339"/>
            <p:cNvCxnSpPr/>
            <p:nvPr/>
          </p:nvCxnSpPr>
          <p:spPr bwMode="gray">
            <a:xfrm>
              <a:off x="1514248" y="3213115"/>
              <a:ext cx="0" cy="972979"/>
            </a:xfrm>
            <a:prstGeom prst="line">
              <a:avLst/>
            </a:prstGeom>
            <a:ln w="152400" cap="flat">
              <a:solidFill>
                <a:srgbClr val="104C3E"/>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13" name="btfpBulletedList427051">
            <a:extLst>
              <a:ext uri="{FF2B5EF4-FFF2-40B4-BE49-F238E27FC236}">
                <a16:creationId xmlns:a16="http://schemas.microsoft.com/office/drawing/2014/main" id="{2BAB3B3E-43FD-B2A4-35C6-A84079B13EF5}"/>
              </a:ext>
            </a:extLst>
          </p:cNvPr>
          <p:cNvSpPr txBox="1"/>
          <p:nvPr>
            <p:custDataLst>
              <p:tags r:id="rId8"/>
            </p:custDataLst>
          </p:nvPr>
        </p:nvSpPr>
        <p:spPr bwMode="gray">
          <a:xfrm>
            <a:off x="7227888" y="3880791"/>
            <a:ext cx="4582580" cy="734423"/>
          </a:xfrm>
          <a:prstGeom prst="rect">
            <a:avLst/>
          </a:prstGeom>
          <a:noFill/>
        </p:spPr>
        <p:txBody>
          <a:bodyPr vert="horz" wrap="square" lIns="36000" tIns="36000" rIns="36000" bIns="36000" rtlCol="0">
            <a:spAutoFit/>
          </a:bodyPr>
          <a:lstStyle/>
          <a:p>
            <a:r>
              <a:rPr lang="en-US" sz="1100" b="1">
                <a:solidFill>
                  <a:srgbClr val="104C3E"/>
                </a:solidFill>
              </a:rPr>
              <a:t>Longest duration storage</a:t>
            </a:r>
            <a:r>
              <a:rPr lang="en-US" sz="1100" b="1"/>
              <a:t> </a:t>
            </a:r>
            <a:r>
              <a:rPr lang="en-US" sz="1100"/>
              <a:t>compared to alternatives like batteries</a:t>
            </a:r>
          </a:p>
          <a:p>
            <a:r>
              <a:rPr lang="en-US" sz="1100"/>
              <a:t>Tends to be </a:t>
            </a:r>
            <a:r>
              <a:rPr lang="en-US" sz="1100" b="1">
                <a:solidFill>
                  <a:srgbClr val="104C3E"/>
                </a:solidFill>
              </a:rPr>
              <a:t>cheaper at present than batteries </a:t>
            </a:r>
            <a:r>
              <a:rPr lang="en-US" sz="1100"/>
              <a:t>for overnight and longer term storage</a:t>
            </a:r>
          </a:p>
        </p:txBody>
      </p:sp>
      <p:sp>
        <p:nvSpPr>
          <p:cNvPr id="27" name="btfpBulletedList677258"/>
          <p:cNvSpPr txBox="1"/>
          <p:nvPr>
            <p:custDataLst>
              <p:tags r:id="rId9"/>
            </p:custDataLst>
          </p:nvPr>
        </p:nvSpPr>
        <p:spPr bwMode="gray">
          <a:xfrm>
            <a:off x="2000807" y="3867596"/>
            <a:ext cx="4685742" cy="826756"/>
          </a:xfrm>
          <a:prstGeom prst="rect">
            <a:avLst/>
          </a:prstGeom>
          <a:noFill/>
        </p:spPr>
        <p:txBody>
          <a:bodyPr vert="horz" wrap="square" lIns="36000" tIns="36000" rIns="36000" bIns="36000" rtlCol="0">
            <a:spAutoFit/>
          </a:bodyPr>
          <a:lstStyle/>
          <a:p>
            <a:pPr>
              <a:spcBef>
                <a:spcPts val="600"/>
              </a:spcBef>
            </a:pPr>
            <a:r>
              <a:rPr lang="en-US" sz="1100" b="1">
                <a:solidFill>
                  <a:srgbClr val="104C3E"/>
                </a:solidFill>
              </a:rPr>
              <a:t>Increasing mass production of batteries </a:t>
            </a:r>
            <a:r>
              <a:rPr lang="en-US" sz="1100"/>
              <a:t>(related to demand for electric vehicles) leading </a:t>
            </a:r>
            <a:r>
              <a:rPr lang="en-US" sz="1100" b="1">
                <a:solidFill>
                  <a:srgbClr val="104C3E"/>
                </a:solidFill>
              </a:rPr>
              <a:t>to continuing cost declines</a:t>
            </a:r>
            <a:endParaRPr lang="en-US" sz="1100">
              <a:solidFill>
                <a:srgbClr val="104C3E"/>
              </a:solidFill>
            </a:endParaRPr>
          </a:p>
          <a:p>
            <a:pPr>
              <a:spcBef>
                <a:spcPts val="600"/>
              </a:spcBef>
            </a:pPr>
            <a:r>
              <a:rPr lang="en-US" sz="1100" b="1">
                <a:solidFill>
                  <a:srgbClr val="104C3E"/>
                </a:solidFill>
              </a:rPr>
              <a:t>Modular design allows for scalability</a:t>
            </a:r>
            <a:r>
              <a:rPr lang="en-US" sz="1100"/>
              <a:t>, from residential systems to large-scale utility projects</a:t>
            </a:r>
          </a:p>
        </p:txBody>
      </p:sp>
      <p:grpSp>
        <p:nvGrpSpPr>
          <p:cNvPr id="47" name="Group 46"/>
          <p:cNvGrpSpPr/>
          <p:nvPr/>
        </p:nvGrpSpPr>
        <p:grpSpPr>
          <a:xfrm>
            <a:off x="330087" y="4796433"/>
            <a:ext cx="11506995" cy="826756"/>
            <a:chOff x="330087" y="4769782"/>
            <a:chExt cx="11506995" cy="826756"/>
          </a:xfrm>
        </p:grpSpPr>
        <p:grpSp>
          <p:nvGrpSpPr>
            <p:cNvPr id="64" name="btfpRowHeaderBox688339"/>
            <p:cNvGrpSpPr/>
            <p:nvPr>
              <p:custDataLst>
                <p:tags r:id="rId10"/>
              </p:custDataLst>
            </p:nvPr>
          </p:nvGrpSpPr>
          <p:grpSpPr>
            <a:xfrm>
              <a:off x="330087" y="4769782"/>
              <a:ext cx="1184048" cy="695951"/>
              <a:chOff x="330200" y="3213115"/>
              <a:chExt cx="1184048" cy="972979"/>
            </a:xfrm>
          </p:grpSpPr>
          <p:sp>
            <p:nvSpPr>
              <p:cNvPr id="65" name="btfpRowHeaderBoxText688339"/>
              <p:cNvSpPr txBox="1"/>
              <p:nvPr/>
            </p:nvSpPr>
            <p:spPr bwMode="gray">
              <a:xfrm>
                <a:off x="330200" y="3213115"/>
                <a:ext cx="1184048" cy="972979"/>
              </a:xfrm>
              <a:prstGeom prst="rect">
                <a:avLst/>
              </a:prstGeom>
              <a:noFill/>
            </p:spPr>
            <p:txBody>
              <a:bodyPr vert="horz" wrap="square" lIns="36036" tIns="36036" rIns="180181" bIns="36036" rtlCol="0" anchor="t">
                <a:noAutofit/>
              </a:bodyPr>
              <a:lstStyle/>
              <a:p>
                <a:pPr marL="0" indent="0">
                  <a:spcBef>
                    <a:spcPts val="0"/>
                  </a:spcBef>
                  <a:buNone/>
                </a:pPr>
                <a:r>
                  <a:rPr lang="en-US" sz="1200" b="1">
                    <a:solidFill>
                      <a:srgbClr val="990000"/>
                    </a:solidFill>
                  </a:rPr>
                  <a:t>Cons</a:t>
                </a:r>
              </a:p>
            </p:txBody>
          </p:sp>
          <p:cxnSp>
            <p:nvCxnSpPr>
              <p:cNvPr id="66" name="btfpRowHeaderBoxLine688339"/>
              <p:cNvCxnSpPr/>
              <p:nvPr/>
            </p:nvCxnSpPr>
            <p:spPr bwMode="gray">
              <a:xfrm>
                <a:off x="1514248" y="3213115"/>
                <a:ext cx="0" cy="972979"/>
              </a:xfrm>
              <a:prstGeom prst="line">
                <a:avLst/>
              </a:prstGeom>
              <a:ln w="152400" cap="flat">
                <a:solidFill>
                  <a:srgbClr val="99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15" name="btfpBulletedList427051">
              <a:extLst>
                <a:ext uri="{FF2B5EF4-FFF2-40B4-BE49-F238E27FC236}">
                  <a16:creationId xmlns:a16="http://schemas.microsoft.com/office/drawing/2014/main" id="{07F6D245-9B1E-08B6-C8D3-A9A8557B5C43}"/>
                </a:ext>
              </a:extLst>
            </p:cNvPr>
            <p:cNvSpPr txBox="1"/>
            <p:nvPr>
              <p:custDataLst>
                <p:tags r:id="rId11"/>
              </p:custDataLst>
            </p:nvPr>
          </p:nvSpPr>
          <p:spPr bwMode="gray">
            <a:xfrm>
              <a:off x="7254502" y="4769782"/>
              <a:ext cx="4582580" cy="826756"/>
            </a:xfrm>
            <a:prstGeom prst="rect">
              <a:avLst/>
            </a:prstGeom>
            <a:noFill/>
          </p:spPr>
          <p:txBody>
            <a:bodyPr vert="horz" wrap="square" lIns="36000" tIns="36000" rIns="36000" bIns="36000" rtlCol="0">
              <a:spAutoFit/>
            </a:bodyPr>
            <a:lstStyle/>
            <a:p>
              <a:pPr>
                <a:spcBef>
                  <a:spcPts val="600"/>
                </a:spcBef>
              </a:pPr>
              <a:r>
                <a:rPr lang="en-US" sz="1100" b="1">
                  <a:solidFill>
                    <a:srgbClr val="990000"/>
                  </a:solidFill>
                </a:rPr>
                <a:t>Land-, water-, and capital-intensive to construct; </a:t>
              </a:r>
              <a:r>
                <a:rPr lang="en-US" sz="1100"/>
                <a:t>dam construction may </a:t>
              </a:r>
              <a:r>
                <a:rPr lang="en-US" sz="1100" b="1">
                  <a:solidFill>
                    <a:srgbClr val="990000"/>
                  </a:solidFill>
                </a:rPr>
                <a:t>permanently damage surrounding ecosystems</a:t>
              </a:r>
            </a:p>
            <a:p>
              <a:pPr>
                <a:spcBef>
                  <a:spcPts val="600"/>
                </a:spcBef>
              </a:pPr>
              <a:r>
                <a:rPr lang="en-US" sz="1100"/>
                <a:t>Can be implemented only in </a:t>
              </a:r>
              <a:r>
                <a:rPr lang="en-US" sz="1100" b="1">
                  <a:solidFill>
                    <a:srgbClr val="990000"/>
                  </a:solidFill>
                </a:rPr>
                <a:t>certain geographies </a:t>
              </a:r>
              <a:r>
                <a:rPr lang="en-US" sz="1100"/>
                <a:t>due to </a:t>
              </a:r>
              <a:r>
                <a:rPr lang="en-US" sz="1100" b="1">
                  <a:solidFill>
                    <a:srgbClr val="990000"/>
                  </a:solidFill>
                </a:rPr>
                <a:t>elevation required</a:t>
              </a:r>
            </a:p>
          </p:txBody>
        </p:sp>
        <p:sp>
          <p:nvSpPr>
            <p:cNvPr id="74" name="btfpBulletedList677258"/>
            <p:cNvSpPr txBox="1"/>
            <p:nvPr>
              <p:custDataLst>
                <p:tags r:id="rId12"/>
              </p:custDataLst>
            </p:nvPr>
          </p:nvSpPr>
          <p:spPr bwMode="gray">
            <a:xfrm>
              <a:off x="2027421" y="4769782"/>
              <a:ext cx="4685742" cy="695951"/>
            </a:xfrm>
            <a:prstGeom prst="rect">
              <a:avLst/>
            </a:prstGeom>
            <a:noFill/>
          </p:spPr>
          <p:txBody>
            <a:bodyPr vert="horz" wrap="square" lIns="36000" tIns="36000" rIns="36000" bIns="36000" rtlCol="0">
              <a:spAutoFit/>
            </a:bodyPr>
            <a:lstStyle/>
            <a:p>
              <a:pPr>
                <a:spcBef>
                  <a:spcPts val="900"/>
                </a:spcBef>
              </a:pPr>
              <a:r>
                <a:rPr lang="en-US" sz="1100"/>
                <a:t>At present, batteries are still the </a:t>
              </a:r>
              <a:r>
                <a:rPr lang="en-US" sz="1100" b="1">
                  <a:solidFill>
                    <a:srgbClr val="990000"/>
                  </a:solidFill>
                </a:rPr>
                <a:t>more expensive option</a:t>
              </a:r>
            </a:p>
            <a:p>
              <a:pPr>
                <a:spcBef>
                  <a:spcPts val="900"/>
                </a:spcBef>
              </a:pPr>
              <a:r>
                <a:rPr lang="en-US" sz="1100" b="1">
                  <a:solidFill>
                    <a:srgbClr val="990000"/>
                  </a:solidFill>
                </a:rPr>
                <a:t>Limited lifespan of batteries </a:t>
              </a:r>
              <a:r>
                <a:rPr lang="en-US" sz="1100"/>
                <a:t>(currently about 5 to 15 years) requires replacement of equipment</a:t>
              </a:r>
            </a:p>
          </p:txBody>
        </p:sp>
      </p:grpSp>
      <p:pic>
        <p:nvPicPr>
          <p:cNvPr id="100357" name="Picture 5" descr="File:World’s 1st Low-Emission Hybrid Battery Storage, Gas Turbine Peaker System.jpg"/>
          <p:cNvPicPr>
            <a:picLocks noChangeAspect="1" noChangeArrowheads="1"/>
          </p:cNvPicPr>
          <p:nvPr/>
        </p:nvPicPr>
        <p:blipFill rotWithShape="1">
          <a:blip r:embed="rId35" cstate="screen">
            <a:extLst>
              <a:ext uri="{28A0092B-C50C-407E-A947-70E740481C1C}">
                <a14:useLocalDpi xmlns:a14="http://schemas.microsoft.com/office/drawing/2010/main"/>
              </a:ext>
            </a:extLst>
          </a:blip>
          <a:srcRect/>
          <a:stretch/>
        </p:blipFill>
        <p:spPr bwMode="auto">
          <a:xfrm>
            <a:off x="2054792" y="1923391"/>
            <a:ext cx="4631757" cy="788618"/>
          </a:xfrm>
          <a:prstGeom prst="rect">
            <a:avLst/>
          </a:prstGeom>
          <a:noFill/>
          <a:extLst>
            <a:ext uri="{909E8E84-426E-40DD-AFC4-6F175D3DCCD1}">
              <a14:hiddenFill xmlns:a14="http://schemas.microsoft.com/office/drawing/2010/main">
                <a:solidFill>
                  <a:srgbClr val="FFFFFF"/>
                </a:solidFill>
              </a14:hiddenFill>
            </a:ext>
          </a:extLst>
        </p:spPr>
      </p:pic>
      <p:pic>
        <p:nvPicPr>
          <p:cNvPr id="100359" name="Picture 7" descr="File:Castaic Power Plant Front.jpg"/>
          <p:cNvPicPr>
            <a:picLocks noChangeAspect="1" noChangeArrowheads="1"/>
          </p:cNvPicPr>
          <p:nvPr/>
        </p:nvPicPr>
        <p:blipFill rotWithShape="1">
          <a:blip r:embed="rId36" cstate="screen">
            <a:extLst>
              <a:ext uri="{28A0092B-C50C-407E-A947-70E740481C1C}">
                <a14:useLocalDpi xmlns:a14="http://schemas.microsoft.com/office/drawing/2010/main"/>
              </a:ext>
            </a:extLst>
          </a:blip>
          <a:srcRect/>
          <a:stretch/>
        </p:blipFill>
        <p:spPr bwMode="auto">
          <a:xfrm>
            <a:off x="7226448" y="1917539"/>
            <a:ext cx="4630590" cy="79948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p:cNvPicPr>
            <a:picLocks noChangeAspect="1"/>
          </p:cNvPicPr>
          <p:nvPr/>
        </p:nvPicPr>
        <p:blipFill>
          <a:blip r:embed="rId37" cstate="screen">
            <a:extLst>
              <a:ext uri="{28A0092B-C50C-407E-A947-70E740481C1C}">
                <a14:useLocalDpi xmlns:a14="http://schemas.microsoft.com/office/drawing/2010/main"/>
              </a:ext>
            </a:extLst>
          </a:blip>
          <a:stretch>
            <a:fillRect/>
          </a:stretch>
        </p:blipFill>
        <p:spPr>
          <a:xfrm>
            <a:off x="1952417" y="3870041"/>
            <a:ext cx="233323" cy="231101"/>
          </a:xfrm>
          <a:prstGeom prst="rect">
            <a:avLst/>
          </a:prstGeom>
        </p:spPr>
      </p:pic>
      <p:pic>
        <p:nvPicPr>
          <p:cNvPr id="55" name="Picture 54"/>
          <p:cNvPicPr>
            <a:picLocks noChangeAspect="1"/>
          </p:cNvPicPr>
          <p:nvPr/>
        </p:nvPicPr>
        <p:blipFill>
          <a:blip r:embed="rId37" cstate="screen">
            <a:extLst>
              <a:ext uri="{28A0092B-C50C-407E-A947-70E740481C1C}">
                <a14:useLocalDpi xmlns:a14="http://schemas.microsoft.com/office/drawing/2010/main"/>
              </a:ext>
            </a:extLst>
          </a:blip>
          <a:stretch>
            <a:fillRect/>
          </a:stretch>
        </p:blipFill>
        <p:spPr>
          <a:xfrm>
            <a:off x="1952417" y="4280974"/>
            <a:ext cx="233323" cy="231101"/>
          </a:xfrm>
          <a:prstGeom prst="rect">
            <a:avLst/>
          </a:prstGeom>
        </p:spPr>
      </p:pic>
      <p:pic>
        <p:nvPicPr>
          <p:cNvPr id="60" name="Picture 59"/>
          <p:cNvPicPr>
            <a:picLocks noChangeAspect="1"/>
          </p:cNvPicPr>
          <p:nvPr/>
        </p:nvPicPr>
        <p:blipFill>
          <a:blip r:embed="rId37" cstate="screen">
            <a:extLst>
              <a:ext uri="{28A0092B-C50C-407E-A947-70E740481C1C}">
                <a14:useLocalDpi xmlns:a14="http://schemas.microsoft.com/office/drawing/2010/main"/>
              </a:ext>
            </a:extLst>
          </a:blip>
          <a:stretch>
            <a:fillRect/>
          </a:stretch>
        </p:blipFill>
        <p:spPr>
          <a:xfrm>
            <a:off x="7173220" y="3870041"/>
            <a:ext cx="233323" cy="231101"/>
          </a:xfrm>
          <a:prstGeom prst="rect">
            <a:avLst/>
          </a:prstGeom>
        </p:spPr>
      </p:pic>
      <p:pic>
        <p:nvPicPr>
          <p:cNvPr id="75" name="Picture 74"/>
          <p:cNvPicPr>
            <a:picLocks noChangeAspect="1"/>
          </p:cNvPicPr>
          <p:nvPr/>
        </p:nvPicPr>
        <p:blipFill>
          <a:blip r:embed="rId37" cstate="screen">
            <a:extLst>
              <a:ext uri="{28A0092B-C50C-407E-A947-70E740481C1C}">
                <a14:useLocalDpi xmlns:a14="http://schemas.microsoft.com/office/drawing/2010/main"/>
              </a:ext>
            </a:extLst>
          </a:blip>
          <a:stretch>
            <a:fillRect/>
          </a:stretch>
        </p:blipFill>
        <p:spPr>
          <a:xfrm>
            <a:off x="7173220" y="4198328"/>
            <a:ext cx="233323" cy="231101"/>
          </a:xfrm>
          <a:prstGeom prst="rect">
            <a:avLst/>
          </a:prstGeom>
        </p:spPr>
      </p:pic>
      <p:pic>
        <p:nvPicPr>
          <p:cNvPr id="80" name="Picture 79"/>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1952417" y="4816062"/>
            <a:ext cx="233323" cy="231101"/>
          </a:xfrm>
          <a:prstGeom prst="rect">
            <a:avLst/>
          </a:prstGeom>
        </p:spPr>
      </p:pic>
      <p:pic>
        <p:nvPicPr>
          <p:cNvPr id="85" name="Picture 84"/>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1952417" y="5092037"/>
            <a:ext cx="233323" cy="231101"/>
          </a:xfrm>
          <a:prstGeom prst="rect">
            <a:avLst/>
          </a:prstGeom>
        </p:spPr>
      </p:pic>
      <p:pic>
        <p:nvPicPr>
          <p:cNvPr id="89" name="Picture 88"/>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7173220" y="4816062"/>
            <a:ext cx="233323" cy="231101"/>
          </a:xfrm>
          <a:prstGeom prst="rect">
            <a:avLst/>
          </a:prstGeom>
        </p:spPr>
      </p:pic>
      <p:pic>
        <p:nvPicPr>
          <p:cNvPr id="92" name="Picture 91"/>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7173220" y="5214584"/>
            <a:ext cx="233323" cy="231101"/>
          </a:xfrm>
          <a:prstGeom prst="rect">
            <a:avLst/>
          </a:prstGeom>
        </p:spPr>
      </p:pic>
    </p:spTree>
    <p:custDataLst>
      <p:tags r:id="rId1"/>
    </p:custDataLst>
    <p:extLst>
      <p:ext uri="{BB962C8B-B14F-4D97-AF65-F5344CB8AC3E}">
        <p14:creationId xmlns:p14="http://schemas.microsoft.com/office/powerpoint/2010/main" val="556284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F7C3A-49CA-BD07-AA3B-3A5A54272E02}"/>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413A86F-59EC-877C-FE47-72DCA66B8D86}"/>
              </a:ext>
            </a:extLst>
          </p:cNvPr>
          <p:cNvGraphicFramePr>
            <a:graphicFrameLocks noChangeAspect="1"/>
          </p:cNvGraphicFramePr>
          <p:nvPr>
            <p:custDataLst>
              <p:tags r:id="rId2"/>
            </p:custDataLst>
            <p:extLst>
              <p:ext uri="{D42A27DB-BD31-4B8C-83A1-F6EECF244321}">
                <p14:modId xmlns:p14="http://schemas.microsoft.com/office/powerpoint/2010/main" val="30069760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60" imgH="360" progId="TCLayout.ActiveDocument.1">
                  <p:embed/>
                </p:oleObj>
              </mc:Choice>
              <mc:Fallback>
                <p:oleObj name="think-cell Slide" r:id="rId13" imgW="360" imgH="360" progId="TCLayout.ActiveDocument.1">
                  <p:embed/>
                  <p:pic>
                    <p:nvPicPr>
                      <p:cNvPr id="7" name="think-cell data - do not delete" hidden="1">
                        <a:extLst>
                          <a:ext uri="{FF2B5EF4-FFF2-40B4-BE49-F238E27FC236}">
                            <a16:creationId xmlns:a16="http://schemas.microsoft.com/office/drawing/2014/main" id="{F413A86F-59EC-877C-FE47-72DCA66B8D86}"/>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3F2D3511-3DEB-3178-1FBF-696CCE0C9398}"/>
              </a:ext>
            </a:extLst>
          </p:cNvPr>
          <p:cNvSpPr>
            <a:spLocks noGrp="1"/>
          </p:cNvSpPr>
          <p:nvPr>
            <p:ph type="title"/>
          </p:nvPr>
        </p:nvSpPr>
        <p:spPr>
          <a:xfrm>
            <a:off x="330200" y="523318"/>
            <a:ext cx="11531600" cy="882788"/>
          </a:xfrm>
        </p:spPr>
        <p:txBody>
          <a:bodyPr vert="horz">
            <a:noAutofit/>
          </a:bodyPr>
          <a:lstStyle/>
          <a:p>
            <a:r>
              <a:rPr lang="en-US"/>
              <a:t>Developing countries with high solar irradiance and low seasonality can benefit from solar PV deployment</a:t>
            </a:r>
          </a:p>
        </p:txBody>
      </p:sp>
      <p:grpSp>
        <p:nvGrpSpPr>
          <p:cNvPr id="3" name="Group 2">
            <a:extLst>
              <a:ext uri="{FF2B5EF4-FFF2-40B4-BE49-F238E27FC236}">
                <a16:creationId xmlns:a16="http://schemas.microsoft.com/office/drawing/2014/main" id="{E9CF697B-66CF-AC16-229C-885B71F37CAF}"/>
              </a:ext>
            </a:extLst>
          </p:cNvPr>
          <p:cNvGrpSpPr/>
          <p:nvPr/>
        </p:nvGrpSpPr>
        <p:grpSpPr>
          <a:xfrm>
            <a:off x="330200" y="1582174"/>
            <a:ext cx="6614785" cy="288219"/>
            <a:chOff x="330199" y="1582174"/>
            <a:chExt cx="6614785" cy="288219"/>
          </a:xfrm>
        </p:grpSpPr>
        <p:sp>
          <p:nvSpPr>
            <p:cNvPr id="14" name="btfpColumnHeaderBoxText345738">
              <a:extLst>
                <a:ext uri="{FF2B5EF4-FFF2-40B4-BE49-F238E27FC236}">
                  <a16:creationId xmlns:a16="http://schemas.microsoft.com/office/drawing/2014/main" id="{62E6DAA8-8745-F42C-9B91-17AB195B807A}"/>
                </a:ext>
              </a:extLst>
            </p:cNvPr>
            <p:cNvSpPr txBox="1"/>
            <p:nvPr/>
          </p:nvSpPr>
          <p:spPr bwMode="gray">
            <a:xfrm>
              <a:off x="330199" y="1582174"/>
              <a:ext cx="6614785" cy="288219"/>
            </a:xfrm>
            <a:prstGeom prst="rect">
              <a:avLst/>
            </a:prstGeom>
            <a:noFill/>
          </p:spPr>
          <p:txBody>
            <a:bodyPr vert="horz" wrap="square" lIns="36036" tIns="36036" rIns="36036" bIns="36036" rtlCol="0" anchor="b">
              <a:spAutoFit/>
            </a:bodyPr>
            <a:lstStyle/>
            <a:p>
              <a:pPr marL="0" indent="0">
                <a:spcBef>
                  <a:spcPts val="0"/>
                </a:spcBef>
                <a:buNone/>
              </a:pPr>
              <a:r>
                <a:rPr lang="en-US" sz="1400" b="1">
                  <a:solidFill>
                    <a:srgbClr val="000000"/>
                  </a:solidFill>
                </a:rPr>
                <a:t>Average global solar potential (kWh/kWp)</a:t>
              </a:r>
            </a:p>
          </p:txBody>
        </p:sp>
        <p:cxnSp>
          <p:nvCxnSpPr>
            <p:cNvPr id="15" name="btfpColumnHeaderBoxLine345738">
              <a:extLst>
                <a:ext uri="{FF2B5EF4-FFF2-40B4-BE49-F238E27FC236}">
                  <a16:creationId xmlns:a16="http://schemas.microsoft.com/office/drawing/2014/main" id="{E588BF94-3B3D-EE51-42CD-330A0DC72042}"/>
                </a:ext>
              </a:extLst>
            </p:cNvPr>
            <p:cNvCxnSpPr>
              <a:cxnSpLocks/>
            </p:cNvCxnSpPr>
            <p:nvPr/>
          </p:nvCxnSpPr>
          <p:spPr bwMode="gray">
            <a:xfrm>
              <a:off x="330199" y="1870393"/>
              <a:ext cx="6614785"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17" name="Text Placeholder 10">
            <a:extLst>
              <a:ext uri="{FF2B5EF4-FFF2-40B4-BE49-F238E27FC236}">
                <a16:creationId xmlns:a16="http://schemas.microsoft.com/office/drawing/2014/main" id="{256C8F76-E226-B8B0-9ABE-C81FBCFC2768}"/>
              </a:ext>
            </a:extLst>
          </p:cNvPr>
          <p:cNvSpPr>
            <a:spLocks noGrp="1"/>
          </p:cNvSpPr>
          <p:nvPr>
            <p:custDataLst>
              <p:tags r:id="rId3"/>
            </p:custDataLst>
          </p:nvPr>
        </p:nvSpPr>
        <p:spPr bwMode="auto">
          <a:xfrm>
            <a:off x="387350" y="1908175"/>
            <a:ext cx="440690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en-US" sz="1200"/>
          </a:p>
        </p:txBody>
      </p:sp>
      <p:sp>
        <p:nvSpPr>
          <p:cNvPr id="84" name="btfpNotesBox902288">
            <a:extLst>
              <a:ext uri="{FF2B5EF4-FFF2-40B4-BE49-F238E27FC236}">
                <a16:creationId xmlns:a16="http://schemas.microsoft.com/office/drawing/2014/main" id="{0AD3215E-D88A-CE76-F604-D5AE042997B7}"/>
              </a:ext>
            </a:extLst>
          </p:cNvPr>
          <p:cNvSpPr txBox="1"/>
          <p:nvPr>
            <p:custDataLst>
              <p:tags r:id="rId4"/>
            </p:custDataLst>
          </p:nvPr>
        </p:nvSpPr>
        <p:spPr bwMode="gray">
          <a:xfrm>
            <a:off x="329184" y="6300216"/>
            <a:ext cx="9144000" cy="492443"/>
          </a:xfrm>
          <a:prstGeom prst="rect">
            <a:avLst/>
          </a:prstGeom>
          <a:noFill/>
        </p:spPr>
        <p:txBody>
          <a:bodyPr vert="horz" wrap="square" lIns="0" tIns="0" rIns="0" bIns="0" rtlCol="0" anchor="b">
            <a:spAutoFit/>
          </a:bodyPr>
          <a:lstStyle/>
          <a:p>
            <a:pPr marL="0" indent="0">
              <a:spcBef>
                <a:spcPts val="0"/>
              </a:spcBef>
              <a:buNone/>
            </a:pPr>
            <a:endParaRPr lang="en-US" sz="800" dirty="0">
              <a:solidFill>
                <a:srgbClr val="000000"/>
              </a:solidFill>
              <a:latin typeface="Arial" panose="020B0604020202020204" pitchFamily="34" charset="0"/>
              <a:cs typeface="Arial" panose="020B0604020202020204" pitchFamily="34" charset="0"/>
            </a:endParaRPr>
          </a:p>
          <a:p>
            <a:pPr marL="0" indent="0">
              <a:spcBef>
                <a:spcPts val="0"/>
              </a:spcBef>
              <a:buNone/>
            </a:pPr>
            <a:r>
              <a:rPr lang="en-US" sz="800" dirty="0">
                <a:solidFill>
                  <a:srgbClr val="000000"/>
                </a:solidFill>
                <a:latin typeface="Arial" panose="020B0604020202020204" pitchFamily="34" charset="0"/>
                <a:cs typeface="Arial" panose="020B0604020202020204" pitchFamily="34" charset="0"/>
              </a:rPr>
              <a:t>Note: Solar Atlas does not provide data on solar PV potential in northern regions (northern Canada, Russia, and Europe). </a:t>
            </a:r>
            <a:br>
              <a:rPr lang="en-US" sz="800" dirty="0">
                <a:solidFill>
                  <a:srgbClr val="000000"/>
                </a:solidFill>
                <a:latin typeface="Arial" panose="020B0604020202020204" pitchFamily="34" charset="0"/>
                <a:cs typeface="Arial" panose="020B0604020202020204" pitchFamily="34" charset="0"/>
              </a:rPr>
            </a:br>
            <a:r>
              <a:rPr lang="en-US" sz="800" dirty="0">
                <a:solidFill>
                  <a:srgbClr val="000000"/>
                </a:solidFill>
                <a:latin typeface="Arial" panose="020B0604020202020204" pitchFamily="34" charset="0"/>
                <a:cs typeface="Arial" panose="020B0604020202020204" pitchFamily="34" charset="0"/>
              </a:rPr>
              <a:t>Sources: World Bank, </a:t>
            </a:r>
            <a:r>
              <a:rPr lang="en-GB" sz="800" b="0" i="0" dirty="0">
                <a:effectLst/>
                <a:latin typeface="Arial" panose="020B0604020202020204" pitchFamily="34" charset="0"/>
                <a:cs typeface="Arial" panose="020B0604020202020204" pitchFamily="34" charset="0"/>
                <a:hlinkClick r:id="rId15"/>
              </a:rPr>
              <a:t>Solar Photovoltaic Power Potential by Country</a:t>
            </a:r>
            <a:r>
              <a:rPr lang="en-GB" sz="800" b="0" i="0" dirty="0">
                <a:effectLst/>
                <a:latin typeface="Arial" panose="020B0604020202020204" pitchFamily="34" charset="0"/>
                <a:cs typeface="Arial" panose="020B0604020202020204" pitchFamily="34" charset="0"/>
              </a:rPr>
              <a:t> (2020)</a:t>
            </a:r>
            <a:r>
              <a:rPr lang="en-GB" sz="800" dirty="0">
                <a:latin typeface="Arial" panose="020B0604020202020204" pitchFamily="34" charset="0"/>
                <a:cs typeface="Arial" panose="020B0604020202020204" pitchFamily="34" charset="0"/>
              </a:rPr>
              <a:t>;</a:t>
            </a:r>
            <a:r>
              <a:rPr lang="en-GB" sz="800" b="0" i="0" dirty="0">
                <a:effectLst/>
                <a:latin typeface="Arial" panose="020B0604020202020204" pitchFamily="34" charset="0"/>
                <a:cs typeface="Arial" panose="020B0604020202020204" pitchFamily="34" charset="0"/>
              </a:rPr>
              <a:t> Unsustainable Magazine, </a:t>
            </a:r>
            <a:r>
              <a:rPr lang="en-GB" sz="800" b="0" i="0" dirty="0">
                <a:solidFill>
                  <a:srgbClr val="222222"/>
                </a:solidFill>
                <a:effectLst/>
                <a:latin typeface="Arial" panose="020B0604020202020204" pitchFamily="34" charset="0"/>
                <a:cs typeface="Arial" panose="020B0604020202020204" pitchFamily="34" charset="0"/>
                <a:hlinkClick r:id="rId16"/>
              </a:rPr>
              <a:t>Solar Power in Developing Countries</a:t>
            </a:r>
            <a:r>
              <a:rPr lang="en-GB" sz="800" b="0" i="0" dirty="0">
                <a:solidFill>
                  <a:srgbClr val="222222"/>
                </a:solidFill>
                <a:effectLst/>
                <a:latin typeface="Arial" panose="020B0604020202020204" pitchFamily="34" charset="0"/>
                <a:cs typeface="Arial" panose="020B0604020202020204" pitchFamily="34" charset="0"/>
              </a:rPr>
              <a:t> (2023).</a:t>
            </a:r>
            <a:endParaRPr lang="en-US" sz="800" dirty="0">
              <a:solidFill>
                <a:srgbClr val="000000"/>
              </a:solidFill>
              <a:latin typeface="Arial" panose="020B0604020202020204" pitchFamily="34" charset="0"/>
              <a:cs typeface="Arial" panose="020B0604020202020204" pitchFamily="34" charset="0"/>
            </a:endParaRPr>
          </a:p>
          <a:p>
            <a:pPr marL="0" indent="0">
              <a:spcBef>
                <a:spcPts val="0"/>
              </a:spcBef>
              <a:buNone/>
            </a:pPr>
            <a:r>
              <a:rPr lang="en-US" sz="800" dirty="0">
                <a:solidFill>
                  <a:srgbClr val="000000"/>
                </a:solidFill>
              </a:rPr>
              <a:t>Credit: Hassan Riaz, </a:t>
            </a:r>
            <a:r>
              <a:rPr lang="en-US" sz="800" dirty="0" err="1">
                <a:solidFill>
                  <a:srgbClr val="000000"/>
                </a:solidFill>
              </a:rPr>
              <a:t>Taicheng</a:t>
            </a:r>
            <a:r>
              <a:rPr lang="en-US" sz="800" dirty="0">
                <a:solidFill>
                  <a:srgbClr val="000000"/>
                </a:solidFill>
              </a:rPr>
              <a:t> Jin,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a:t>
            </a:r>
            <a:r>
              <a:rPr lang="en-US" sz="800" dirty="0">
                <a:latin typeface="Arial"/>
              </a:rPr>
              <a:t> </a:t>
            </a:r>
            <a:r>
              <a:rPr lang="en-US" sz="800" dirty="0" err="1">
                <a:solidFill>
                  <a:srgbClr val="000000"/>
                </a:solidFill>
              </a:rPr>
              <a:t>Hyae</a:t>
            </a:r>
            <a:r>
              <a:rPr lang="en-US" sz="800" dirty="0">
                <a:solidFill>
                  <a:srgbClr val="000000"/>
                </a:solidFill>
              </a:rPr>
              <a:t> Ryung Kim, and</a:t>
            </a:r>
            <a:r>
              <a:rPr lang="en-US" sz="800" dirty="0"/>
              <a:t> </a:t>
            </a:r>
            <a:r>
              <a:rPr lang="en-US" sz="800" dirty="0">
                <a:solidFill>
                  <a:srgbClr val="46647B"/>
                </a:solidFill>
                <a:hlinkClick r:id="rId17">
                  <a:extLst>
                    <a:ext uri="{A12FA001-AC4F-418D-AE19-62706E023703}">
                      <ahyp:hlinkClr xmlns:ahyp="http://schemas.microsoft.com/office/drawing/2018/hyperlinkcolor" val="tx"/>
                    </a:ext>
                  </a:extLst>
                </a:hlinkClick>
              </a:rPr>
              <a:t>Gernot Wagner</a:t>
            </a:r>
            <a:r>
              <a:rPr lang="en-US" sz="800" dirty="0">
                <a:solidFill>
                  <a:srgbClr val="000000"/>
                </a:solidFill>
              </a:rPr>
              <a:t>. </a:t>
            </a:r>
            <a:r>
              <a:rPr lang="en-US" sz="800" dirty="0">
                <a:solidFill>
                  <a:srgbClr val="46647B"/>
                </a:solidFill>
                <a:hlinkClick r:id="rId18">
                  <a:extLst>
                    <a:ext uri="{A12FA001-AC4F-418D-AE19-62706E023703}">
                      <ahyp:hlinkClr xmlns:ahyp="http://schemas.microsoft.com/office/drawing/2018/hyperlinkcolor" val="tx"/>
                    </a:ext>
                  </a:extLst>
                </a:hlinkClick>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46647B"/>
                </a:solidFill>
                <a:hlinkClick r:id="rId19">
                  <a:extLst>
                    <a:ext uri="{A12FA001-AC4F-418D-AE19-62706E023703}">
                      <ahyp:hlinkClr xmlns:ahyp="http://schemas.microsoft.com/office/drawing/2018/hyperlinkcolor" val="tx"/>
                    </a:ext>
                  </a:extLst>
                </a:hlinkClick>
              </a:rPr>
              <a:t>Scaling Solar</a:t>
            </a:r>
            <a:r>
              <a:rPr lang="en-US" sz="800" dirty="0">
                <a:solidFill>
                  <a:srgbClr val="000000"/>
                </a:solidFill>
              </a:rPr>
              <a:t>” (</a:t>
            </a:r>
            <a:r>
              <a:rPr lang="en-US" sz="800" dirty="0">
                <a:solidFill>
                  <a:srgbClr val="000000"/>
                </a:solidFill>
                <a:latin typeface="Arial"/>
              </a:rPr>
              <a:t>14 August 2025</a:t>
            </a:r>
            <a:r>
              <a:rPr lang="en-US" sz="800" dirty="0">
                <a:solidFill>
                  <a:srgbClr val="000000"/>
                </a:solidFill>
              </a:rPr>
              <a:t>).</a:t>
            </a:r>
            <a:endParaRPr lang="en-US" sz="800" dirty="0">
              <a:solidFill>
                <a:srgbClr val="000000"/>
              </a:solidFill>
              <a:cs typeface="Arial"/>
            </a:endParaRPr>
          </a:p>
        </p:txBody>
      </p:sp>
      <p:sp>
        <p:nvSpPr>
          <p:cNvPr id="94" name="Oval 93">
            <a:extLst>
              <a:ext uri="{FF2B5EF4-FFF2-40B4-BE49-F238E27FC236}">
                <a16:creationId xmlns:a16="http://schemas.microsoft.com/office/drawing/2014/main" id="{8F8F4B71-50E6-D3BF-3F2A-EE8DE7F13CAB}"/>
              </a:ext>
            </a:extLst>
          </p:cNvPr>
          <p:cNvSpPr/>
          <p:nvPr/>
        </p:nvSpPr>
        <p:spPr bwMode="gray">
          <a:xfrm>
            <a:off x="11244329" y="1307514"/>
            <a:ext cx="712716" cy="712716"/>
          </a:xfrm>
          <a:prstGeom prst="ellipse">
            <a:avLst/>
          </a:prstGeom>
          <a:solidFill>
            <a:schemeClr val="bg1"/>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2" name="Rectangle 1">
            <a:extLst>
              <a:ext uri="{FF2B5EF4-FFF2-40B4-BE49-F238E27FC236}">
                <a16:creationId xmlns:a16="http://schemas.microsoft.com/office/drawing/2014/main" id="{E269532A-B177-4387-99D2-D5593454AD86}"/>
              </a:ext>
            </a:extLst>
          </p:cNvPr>
          <p:cNvSpPr/>
          <p:nvPr/>
        </p:nvSpPr>
        <p:spPr bwMode="gray">
          <a:xfrm>
            <a:off x="7475164" y="1554480"/>
            <a:ext cx="4279955" cy="4355038"/>
          </a:xfrm>
          <a:prstGeom prst="rect">
            <a:avLst/>
          </a:prstGeom>
          <a:solidFill>
            <a:srgbClr val="E2E8E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274320" bIns="137160" numCol="1" spcCol="0" rtlCol="0" fromWordArt="0" anchor="t" anchorCtr="0" forceAA="0" compatLnSpc="1">
            <a:prstTxWarp prst="textNoShape">
              <a:avLst/>
            </a:prstTxWarp>
            <a:spAutoFit/>
          </a:bodyPr>
          <a:lstStyle/>
          <a:p>
            <a:pPr marL="0" indent="0">
              <a:spcBef>
                <a:spcPts val="600"/>
              </a:spcBef>
              <a:buNone/>
            </a:pPr>
            <a:r>
              <a:rPr lang="en-AT" sz="1250" b="1" dirty="0">
                <a:solidFill>
                  <a:schemeClr val="tx1"/>
                </a:solidFill>
              </a:rPr>
              <a:t>Concentration of </a:t>
            </a:r>
            <a:r>
              <a:rPr lang="en-US" sz="1250" b="1" dirty="0">
                <a:solidFill>
                  <a:schemeClr val="tx1"/>
                </a:solidFill>
              </a:rPr>
              <a:t>S</a:t>
            </a:r>
            <a:r>
              <a:rPr lang="en-AT" sz="1250" b="1" dirty="0">
                <a:solidFill>
                  <a:schemeClr val="tx1"/>
                </a:solidFill>
              </a:rPr>
              <a:t>olar PV </a:t>
            </a:r>
            <a:r>
              <a:rPr lang="en-US" sz="1250" b="1" dirty="0">
                <a:solidFill>
                  <a:schemeClr val="tx1"/>
                </a:solidFill>
              </a:rPr>
              <a:t>P</a:t>
            </a:r>
            <a:r>
              <a:rPr lang="en-AT" sz="1250" b="1" dirty="0">
                <a:solidFill>
                  <a:schemeClr val="tx1"/>
                </a:solidFill>
              </a:rPr>
              <a:t>ower</a:t>
            </a:r>
          </a:p>
          <a:p>
            <a:pPr>
              <a:spcBef>
                <a:spcPts val="600"/>
              </a:spcBef>
            </a:pPr>
            <a:r>
              <a:rPr lang="en-GB" sz="1050" b="0" i="0" dirty="0">
                <a:solidFill>
                  <a:schemeClr val="tx1"/>
                </a:solidFill>
                <a:effectLst/>
                <a:latin typeface="Arial" panose="020B0604020202020204" pitchFamily="34" charset="0"/>
                <a:cs typeface="Arial" panose="020B0604020202020204" pitchFamily="34" charset="0"/>
              </a:rPr>
              <a:t>In approximately 70 countries worldwide, the solar PV daily output is at least </a:t>
            </a:r>
            <a:r>
              <a:rPr lang="en-GB" sz="1050" b="1" i="0" dirty="0">
                <a:solidFill>
                  <a:schemeClr val="tx1"/>
                </a:solidFill>
                <a:effectLst/>
                <a:latin typeface="Arial" panose="020B0604020202020204" pitchFamily="34" charset="0"/>
                <a:cs typeface="Arial" panose="020B0604020202020204" pitchFamily="34" charset="0"/>
              </a:rPr>
              <a:t>1,500 kWh/</a:t>
            </a:r>
            <a:r>
              <a:rPr lang="en-GB" sz="1050" b="1" i="0" dirty="0" err="1">
                <a:solidFill>
                  <a:schemeClr val="tx1"/>
                </a:solidFill>
                <a:effectLst/>
                <a:latin typeface="Arial" panose="020B0604020202020204" pitchFamily="34" charset="0"/>
                <a:cs typeface="Arial" panose="020B0604020202020204" pitchFamily="34" charset="0"/>
              </a:rPr>
              <a:t>kWp</a:t>
            </a:r>
            <a:r>
              <a:rPr lang="en-GB" sz="1050" i="0" dirty="0">
                <a:solidFill>
                  <a:schemeClr val="tx1"/>
                </a:solidFill>
                <a:effectLst/>
                <a:latin typeface="Arial" panose="020B0604020202020204" pitchFamily="34" charset="0"/>
                <a:cs typeface="Arial" panose="020B0604020202020204" pitchFamily="34" charset="0"/>
              </a:rPr>
              <a:t>. </a:t>
            </a:r>
            <a:r>
              <a:rPr lang="en-GB" sz="1050" b="0" i="0" dirty="0">
                <a:solidFill>
                  <a:schemeClr val="tx1"/>
                </a:solidFill>
                <a:effectLst/>
                <a:latin typeface="Arial" panose="020B0604020202020204" pitchFamily="34" charset="0"/>
                <a:cs typeface="Arial" panose="020B0604020202020204" pitchFamily="34" charset="0"/>
              </a:rPr>
              <a:t>Most of the countries that demonstrate the highest energy production are in the Middle East, Sub-</a:t>
            </a:r>
            <a:r>
              <a:rPr lang="en-GB" sz="1050" dirty="0">
                <a:solidFill>
                  <a:schemeClr val="tx1"/>
                </a:solidFill>
                <a:latin typeface="Arial" panose="020B0604020202020204" pitchFamily="34" charset="0"/>
                <a:cs typeface="Arial" panose="020B0604020202020204" pitchFamily="34" charset="0"/>
              </a:rPr>
              <a:t>Sa</a:t>
            </a:r>
            <a:r>
              <a:rPr lang="en-GB" sz="1050" b="0" i="0" dirty="0">
                <a:solidFill>
                  <a:schemeClr val="tx1"/>
                </a:solidFill>
                <a:effectLst/>
                <a:latin typeface="Arial" panose="020B0604020202020204" pitchFamily="34" charset="0"/>
                <a:cs typeface="Arial" panose="020B0604020202020204" pitchFamily="34" charset="0"/>
              </a:rPr>
              <a:t>hara</a:t>
            </a:r>
            <a:r>
              <a:rPr lang="en-GB" sz="1050" dirty="0">
                <a:solidFill>
                  <a:schemeClr val="tx1"/>
                </a:solidFill>
                <a:latin typeface="Arial" panose="020B0604020202020204" pitchFamily="34" charset="0"/>
                <a:cs typeface="Arial" panose="020B0604020202020204" pitchFamily="34" charset="0"/>
              </a:rPr>
              <a:t>n Africa, and North Africa, as well as desert regions in major countries.</a:t>
            </a:r>
            <a:endParaRPr lang="en-US" sz="1050" b="1" dirty="0">
              <a:solidFill>
                <a:schemeClr val="tx1"/>
              </a:solidFill>
              <a:latin typeface="Arial" panose="020B0604020202020204" pitchFamily="34" charset="0"/>
              <a:cs typeface="Arial" panose="020B0604020202020204" pitchFamily="34" charset="0"/>
            </a:endParaRPr>
          </a:p>
          <a:p>
            <a:pPr>
              <a:spcBef>
                <a:spcPts val="600"/>
              </a:spcBef>
            </a:pPr>
            <a:r>
              <a:rPr lang="en-US" sz="1050" dirty="0">
                <a:solidFill>
                  <a:schemeClr val="tx1"/>
                </a:solidFill>
                <a:latin typeface="Arial" panose="020B0604020202020204" pitchFamily="34" charset="0"/>
                <a:cs typeface="Arial" panose="020B0604020202020204" pitchFamily="34" charset="0"/>
              </a:rPr>
              <a:t>High-potential countries tend to </a:t>
            </a:r>
            <a:r>
              <a:rPr lang="en-US" sz="1050" b="1" dirty="0">
                <a:solidFill>
                  <a:schemeClr val="tx1"/>
                </a:solidFill>
                <a:latin typeface="Arial" panose="020B0604020202020204" pitchFamily="34" charset="0"/>
                <a:cs typeface="Arial" panose="020B0604020202020204" pitchFamily="34" charset="0"/>
              </a:rPr>
              <a:t>have low seasonality in solar photovoltaic output</a:t>
            </a:r>
            <a:r>
              <a:rPr lang="en-US" sz="1050" dirty="0">
                <a:solidFill>
                  <a:schemeClr val="tx1"/>
                </a:solidFill>
                <a:latin typeface="Arial" panose="020B0604020202020204" pitchFamily="34" charset="0"/>
                <a:cs typeface="Arial" panose="020B0604020202020204" pitchFamily="34" charset="0"/>
              </a:rPr>
              <a:t>,</a:t>
            </a:r>
            <a:r>
              <a:rPr lang="en-US" sz="1050" b="1" dirty="0">
                <a:solidFill>
                  <a:schemeClr val="tx1"/>
                </a:solidFill>
                <a:latin typeface="Arial" panose="020B0604020202020204" pitchFamily="34" charset="0"/>
                <a:cs typeface="Arial" panose="020B0604020202020204" pitchFamily="34" charset="0"/>
              </a:rPr>
              <a:t> </a:t>
            </a:r>
            <a:r>
              <a:rPr lang="en-US" sz="1050" dirty="0">
                <a:solidFill>
                  <a:schemeClr val="tx1"/>
                </a:solidFill>
                <a:latin typeface="Arial" panose="020B0604020202020204" pitchFamily="34" charset="0"/>
                <a:cs typeface="Arial" panose="020B0604020202020204" pitchFamily="34" charset="0"/>
              </a:rPr>
              <a:t>meaning the solar resource is relatively constant between different months of the year.</a:t>
            </a:r>
            <a:endParaRPr lang="en-AT" sz="1050" dirty="0">
              <a:solidFill>
                <a:schemeClr val="tx1"/>
              </a:solidFill>
            </a:endParaRPr>
          </a:p>
          <a:p>
            <a:pPr marL="0" indent="0">
              <a:spcBef>
                <a:spcPts val="600"/>
              </a:spcBef>
              <a:buNone/>
            </a:pPr>
            <a:r>
              <a:rPr lang="en-AT" sz="1250" b="1" dirty="0">
                <a:solidFill>
                  <a:schemeClr val="tx1"/>
                </a:solidFill>
              </a:rPr>
              <a:t>Future </a:t>
            </a:r>
            <a:r>
              <a:rPr lang="en-US" sz="1250" b="1" dirty="0">
                <a:solidFill>
                  <a:schemeClr val="tx1"/>
                </a:solidFill>
              </a:rPr>
              <a:t>I</a:t>
            </a:r>
            <a:r>
              <a:rPr lang="en-AT" sz="1250" b="1" dirty="0">
                <a:solidFill>
                  <a:schemeClr val="tx1"/>
                </a:solidFill>
              </a:rPr>
              <a:t>nvestment </a:t>
            </a:r>
            <a:r>
              <a:rPr lang="en-US" sz="1250" b="1" dirty="0">
                <a:solidFill>
                  <a:schemeClr val="tx1"/>
                </a:solidFill>
              </a:rPr>
              <a:t>P</a:t>
            </a:r>
            <a:r>
              <a:rPr lang="en-AT" sz="1250" b="1" dirty="0">
                <a:solidFill>
                  <a:schemeClr val="tx1"/>
                </a:solidFill>
              </a:rPr>
              <a:t>otential </a:t>
            </a:r>
          </a:p>
          <a:p>
            <a:pPr>
              <a:spcBef>
                <a:spcPts val="600"/>
              </a:spcBef>
            </a:pPr>
            <a:r>
              <a:rPr lang="en-GB" sz="1050" dirty="0">
                <a:solidFill>
                  <a:srgbClr val="000000"/>
                </a:solidFill>
                <a:latin typeface="Arial" panose="020B0604020202020204" pitchFamily="34" charset="0"/>
                <a:cs typeface="Arial" panose="020B0604020202020204" pitchFamily="34" charset="0"/>
              </a:rPr>
              <a:t>Solar power generation can help developing countries expand the agricultural sector in areas of irrigation, cold storage, and food processing.</a:t>
            </a:r>
            <a:endParaRPr lang="en-GB" sz="1050" b="0" i="0" u="none" strike="noStrike" dirty="0">
              <a:solidFill>
                <a:srgbClr val="000000"/>
              </a:solidFill>
              <a:effectLst/>
              <a:latin typeface="Arial" panose="020B0604020202020204" pitchFamily="34" charset="0"/>
              <a:cs typeface="Arial" panose="020B0604020202020204" pitchFamily="34" charset="0"/>
            </a:endParaRPr>
          </a:p>
          <a:p>
            <a:pPr>
              <a:spcBef>
                <a:spcPts val="600"/>
              </a:spcBef>
            </a:pPr>
            <a:r>
              <a:rPr lang="en-GB" sz="1050" b="0" i="0" u="none" strike="noStrike" dirty="0">
                <a:solidFill>
                  <a:srgbClr val="000000"/>
                </a:solidFill>
                <a:effectLst/>
                <a:latin typeface="Arial" panose="020B0604020202020204" pitchFamily="34" charset="0"/>
                <a:cs typeface="Arial" panose="020B0604020202020204" pitchFamily="34" charset="0"/>
              </a:rPr>
              <a:t>Countries with high levels of solar radiation exposure are more optimally positioned. Ethiopia could cover its total energy demand with just 0.005% of its land dedicated to solar power.</a:t>
            </a:r>
          </a:p>
          <a:p>
            <a:pPr>
              <a:spcBef>
                <a:spcPts val="600"/>
              </a:spcBef>
            </a:pPr>
            <a:r>
              <a:rPr lang="en-GB" sz="1050" b="0" i="0" u="none" strike="noStrike" dirty="0">
                <a:solidFill>
                  <a:srgbClr val="000000"/>
                </a:solidFill>
                <a:effectLst/>
                <a:latin typeface="Arial" panose="020B0604020202020204" pitchFamily="34" charset="0"/>
                <a:cs typeface="Arial" panose="020B0604020202020204" pitchFamily="34" charset="0"/>
              </a:rPr>
              <a:t>Some solar-focused programs are bringing large-scale businesses to developing countries, such as Tata Power Solar in India and M-KOPA Solar in Kenya. The A</a:t>
            </a:r>
            <a:r>
              <a:rPr lang="en-GB" sz="1050" dirty="0">
                <a:solidFill>
                  <a:srgbClr val="000000"/>
                </a:solidFill>
                <a:latin typeface="Arial" panose="020B0604020202020204" pitchFamily="34" charset="0"/>
                <a:cs typeface="Arial" panose="020B0604020202020204" pitchFamily="34" charset="0"/>
              </a:rPr>
              <a:t>frican Development Bank approved a US$49.92 million fund to build a 30 MW solar PV plant.</a:t>
            </a:r>
          </a:p>
        </p:txBody>
      </p:sp>
      <p:graphicFrame>
        <p:nvGraphicFramePr>
          <p:cNvPr id="23" name="Chart 22">
            <a:extLst>
              <a:ext uri="{FF2B5EF4-FFF2-40B4-BE49-F238E27FC236}">
                <a16:creationId xmlns:a16="http://schemas.microsoft.com/office/drawing/2014/main" id="{0F438D11-6302-F1FA-1CDC-490DBDB226AC}"/>
              </a:ext>
            </a:extLst>
          </p:cNvPr>
          <p:cNvGraphicFramePr/>
          <p:nvPr>
            <p:custDataLst>
              <p:tags r:id="rId5"/>
            </p:custDataLst>
            <p:extLst>
              <p:ext uri="{D42A27DB-BD31-4B8C-83A1-F6EECF244321}">
                <p14:modId xmlns:p14="http://schemas.microsoft.com/office/powerpoint/2010/main" val="3470886575"/>
              </p:ext>
            </p:extLst>
          </p:nvPr>
        </p:nvGraphicFramePr>
        <p:xfrm>
          <a:off x="304800" y="4983163"/>
          <a:ext cx="6811963" cy="863600"/>
        </p:xfrm>
        <a:graphic>
          <a:graphicData uri="http://schemas.openxmlformats.org/drawingml/2006/chart">
            <c:chart xmlns:c="http://schemas.openxmlformats.org/drawingml/2006/chart" xmlns:r="http://schemas.openxmlformats.org/officeDocument/2006/relationships" r:id="rId20"/>
          </a:graphicData>
        </a:graphic>
      </p:graphicFrame>
      <p:sp>
        <p:nvSpPr>
          <p:cNvPr id="16" name="Text Placeholder 10">
            <a:extLst>
              <a:ext uri="{FF2B5EF4-FFF2-40B4-BE49-F238E27FC236}">
                <a16:creationId xmlns:a16="http://schemas.microsoft.com/office/drawing/2014/main" id="{115DFB91-512B-3844-A114-92FBEDCA92F2}"/>
              </a:ext>
            </a:extLst>
          </p:cNvPr>
          <p:cNvSpPr>
            <a:spLocks noGrp="1"/>
          </p:cNvSpPr>
          <p:nvPr>
            <p:custDataLst>
              <p:tags r:id="rId6"/>
            </p:custDataLst>
          </p:nvPr>
        </p:nvSpPr>
        <p:spPr bwMode="auto">
          <a:xfrm>
            <a:off x="6219825" y="5078413"/>
            <a:ext cx="300038" cy="106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E9F4041-48A5-49CD-899F-5073692624F1}" type="datetime'''''''''''''''''''''''''&gt;''''''''''''1'''''''''''''',750 '">
              <a:rPr lang="en-US" altLang="en-US" sz="700" b="1" smtClean="0"/>
              <a:pPr marL="0" lvl="0" indent="0" algn="ctr">
                <a:spcBef>
                  <a:spcPct val="0"/>
                </a:spcBef>
                <a:spcAft>
                  <a:spcPct val="0"/>
                </a:spcAft>
                <a:buNone/>
              </a:pPr>
              <a:t>&gt;1,750 </a:t>
            </a:fld>
            <a:endParaRPr lang="en-US" sz="700" b="1"/>
          </a:p>
        </p:txBody>
      </p:sp>
      <p:sp>
        <p:nvSpPr>
          <p:cNvPr id="1062" name="Text Placeholder 10">
            <a:extLst>
              <a:ext uri="{FF2B5EF4-FFF2-40B4-BE49-F238E27FC236}">
                <a16:creationId xmlns:a16="http://schemas.microsoft.com/office/drawing/2014/main" id="{D2D06DC5-3623-D586-9A22-76B5CD2CFB0F}"/>
              </a:ext>
            </a:extLst>
          </p:cNvPr>
          <p:cNvSpPr>
            <a:spLocks noGrp="1"/>
          </p:cNvSpPr>
          <p:nvPr>
            <p:custDataLst>
              <p:tags r:id="rId7"/>
            </p:custDataLst>
          </p:nvPr>
        </p:nvSpPr>
        <p:spPr bwMode="auto">
          <a:xfrm>
            <a:off x="4778375" y="5078413"/>
            <a:ext cx="525463" cy="106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0B4FA23-21DF-488F-8361-2AE4486B1A53}" type="datetime'''''''''1'''',''500'''''' ''-'' ''''1'',''75''''''''0'''''">
              <a:rPr lang="en-US" altLang="en-US" sz="700" b="1" smtClean="0"/>
              <a:pPr marL="0" lvl="0" indent="0" algn="ctr">
                <a:spcBef>
                  <a:spcPct val="0"/>
                </a:spcBef>
                <a:spcAft>
                  <a:spcPct val="0"/>
                </a:spcAft>
                <a:buNone/>
              </a:pPr>
              <a:t>1,500 - 1,750</a:t>
            </a:fld>
            <a:endParaRPr lang="en-US" sz="700" b="1"/>
          </a:p>
        </p:txBody>
      </p:sp>
      <p:sp>
        <p:nvSpPr>
          <p:cNvPr id="1065" name="Text Placeholder 10">
            <a:extLst>
              <a:ext uri="{FF2B5EF4-FFF2-40B4-BE49-F238E27FC236}">
                <a16:creationId xmlns:a16="http://schemas.microsoft.com/office/drawing/2014/main" id="{03C868A7-278F-C9D8-36AE-D34C7425B8A4}"/>
              </a:ext>
            </a:extLst>
          </p:cNvPr>
          <p:cNvSpPr>
            <a:spLocks noGrp="1"/>
          </p:cNvSpPr>
          <p:nvPr>
            <p:custDataLst>
              <p:tags r:id="rId8"/>
            </p:custDataLst>
          </p:nvPr>
        </p:nvSpPr>
        <p:spPr bwMode="auto">
          <a:xfrm>
            <a:off x="3435350" y="5078413"/>
            <a:ext cx="550863" cy="106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244B98F-AD81-4695-B383-7DC9B8A62F3F}" type="datetime'''''1,''''''''''''250'' ''''-'''' 1'',''''''''''500'''' '''''">
              <a:rPr lang="en-US" altLang="en-US" sz="700" b="1" smtClean="0"/>
              <a:pPr marL="0" lvl="0" indent="0" algn="ctr">
                <a:spcBef>
                  <a:spcPct val="0"/>
                </a:spcBef>
                <a:spcAft>
                  <a:spcPct val="0"/>
                </a:spcAft>
                <a:buNone/>
              </a:pPr>
              <a:t>1,250 - 1,500 </a:t>
            </a:fld>
            <a:endParaRPr lang="en-US" sz="700" b="1"/>
          </a:p>
        </p:txBody>
      </p:sp>
      <p:sp>
        <p:nvSpPr>
          <p:cNvPr id="1068" name="Text Placeholder 10">
            <a:extLst>
              <a:ext uri="{FF2B5EF4-FFF2-40B4-BE49-F238E27FC236}">
                <a16:creationId xmlns:a16="http://schemas.microsoft.com/office/drawing/2014/main" id="{5B2C4453-2CCA-3A6D-3C64-798288D14F00}"/>
              </a:ext>
            </a:extLst>
          </p:cNvPr>
          <p:cNvSpPr>
            <a:spLocks noGrp="1"/>
          </p:cNvSpPr>
          <p:nvPr>
            <p:custDataLst>
              <p:tags r:id="rId9"/>
            </p:custDataLst>
          </p:nvPr>
        </p:nvSpPr>
        <p:spPr bwMode="auto">
          <a:xfrm>
            <a:off x="2106613" y="5078413"/>
            <a:ext cx="550863" cy="106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D328BD1-8390-4A7E-8B22-282CA82573C1}" type="datetime'1'',''''''''''''''''0''00'' ''''''-'' ''1,25''''0'' '''''''''">
              <a:rPr lang="en-US" altLang="en-US" sz="700" b="1" smtClean="0"/>
              <a:pPr marL="0" lvl="0" indent="0" algn="ctr">
                <a:spcBef>
                  <a:spcPct val="0"/>
                </a:spcBef>
                <a:spcAft>
                  <a:spcPct val="0"/>
                </a:spcAft>
                <a:buNone/>
              </a:pPr>
              <a:t>1,000 - 1,250 </a:t>
            </a:fld>
            <a:endParaRPr lang="en-US" sz="700" b="1"/>
          </a:p>
        </p:txBody>
      </p:sp>
      <p:sp>
        <p:nvSpPr>
          <p:cNvPr id="1071" name="Text Placeholder 10">
            <a:extLst>
              <a:ext uri="{FF2B5EF4-FFF2-40B4-BE49-F238E27FC236}">
                <a16:creationId xmlns:a16="http://schemas.microsoft.com/office/drawing/2014/main" id="{C855605E-AD78-D8D2-B248-52B6711CAE64}"/>
              </a:ext>
            </a:extLst>
          </p:cNvPr>
          <p:cNvSpPr>
            <a:spLocks noGrp="1"/>
          </p:cNvSpPr>
          <p:nvPr>
            <p:custDataLst>
              <p:tags r:id="rId10"/>
            </p:custDataLst>
          </p:nvPr>
        </p:nvSpPr>
        <p:spPr bwMode="auto">
          <a:xfrm>
            <a:off x="914400" y="5078413"/>
            <a:ext cx="274638" cy="106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69E0923-3156-401E-9C94-4A4CBAA32FC4}" type="datetime'&lt;1,''''''''''''''''''''''''''0''''''''''0''''0'''''''''''''">
              <a:rPr lang="en-US" altLang="en-US" sz="700" b="1" smtClean="0"/>
              <a:pPr marL="0" lvl="0" indent="0" algn="ctr">
                <a:spcBef>
                  <a:spcPct val="0"/>
                </a:spcBef>
                <a:spcAft>
                  <a:spcPct val="0"/>
                </a:spcAft>
                <a:buNone/>
              </a:pPr>
              <a:t>&lt;1,000</a:t>
            </a:fld>
            <a:endParaRPr lang="en-US" sz="700" b="1"/>
          </a:p>
        </p:txBody>
      </p:sp>
      <p:pic>
        <p:nvPicPr>
          <p:cNvPr id="4" name="Picture 3">
            <a:extLst>
              <a:ext uri="{FF2B5EF4-FFF2-40B4-BE49-F238E27FC236}">
                <a16:creationId xmlns:a16="http://schemas.microsoft.com/office/drawing/2014/main" id="{C296782B-F354-6709-B6F2-8B4F61399B6B}"/>
              </a:ext>
            </a:extLst>
          </p:cNvPr>
          <p:cNvPicPr>
            <a:picLocks noChangeAspect="1"/>
          </p:cNvPicPr>
          <p:nvPr/>
        </p:nvPicPr>
        <p:blipFill rotWithShape="1">
          <a:blip r:embed="rId21" cstate="print">
            <a:extLst>
              <a:ext uri="{28A0092B-C50C-407E-A947-70E740481C1C}">
                <a14:useLocalDpi xmlns:a14="http://schemas.microsoft.com/office/drawing/2010/main"/>
              </a:ext>
            </a:extLst>
          </a:blip>
          <a:srcRect/>
          <a:stretch/>
        </p:blipFill>
        <p:spPr>
          <a:xfrm>
            <a:off x="387350" y="2391083"/>
            <a:ext cx="6646243" cy="2432437"/>
          </a:xfrm>
          <a:prstGeom prst="rect">
            <a:avLst/>
          </a:prstGeom>
        </p:spPr>
      </p:pic>
      <p:sp>
        <p:nvSpPr>
          <p:cNvPr id="24" name="btfpCallout348738">
            <a:extLst>
              <a:ext uri="{FF2B5EF4-FFF2-40B4-BE49-F238E27FC236}">
                <a16:creationId xmlns:a16="http://schemas.microsoft.com/office/drawing/2014/main" id="{95C87964-D482-4585-8DED-2A9A2A79F51B}"/>
              </a:ext>
            </a:extLst>
          </p:cNvPr>
          <p:cNvSpPr/>
          <p:nvPr/>
        </p:nvSpPr>
        <p:spPr bwMode="gray">
          <a:xfrm>
            <a:off x="3366522" y="5670558"/>
            <a:ext cx="1721979" cy="369332"/>
          </a:xfrm>
          <a:prstGeom prst="wedgeRectCallout">
            <a:avLst>
              <a:gd name="adj1" fmla="val 8854"/>
              <a:gd name="adj2" fmla="val -87119"/>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noAutofit/>
          </a:bodyPr>
          <a:lstStyle/>
          <a:p>
            <a:pPr marL="0" lvl="1" indent="0">
              <a:spcBef>
                <a:spcPts val="0"/>
              </a:spcBef>
              <a:buNone/>
            </a:pPr>
            <a:r>
              <a:rPr lang="en-US" sz="1000">
                <a:solidFill>
                  <a:schemeClr val="bg1"/>
                </a:solidFill>
              </a:rPr>
              <a:t>Most developing countries exceed 1,500 kWh/kWp</a:t>
            </a:r>
          </a:p>
        </p:txBody>
      </p:sp>
    </p:spTree>
    <p:custDataLst>
      <p:tags r:id="rId1"/>
    </p:custDataLst>
    <p:extLst>
      <p:ext uri="{BB962C8B-B14F-4D97-AF65-F5344CB8AC3E}">
        <p14:creationId xmlns:p14="http://schemas.microsoft.com/office/powerpoint/2010/main" val="22252519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11560459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7" name="think-cell data - do not delete"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a:xfrm>
            <a:off x="330200" y="523318"/>
            <a:ext cx="11531600" cy="882788"/>
          </a:xfrm>
        </p:spPr>
        <p:txBody>
          <a:bodyPr vert="horz">
            <a:noAutofit/>
          </a:bodyPr>
          <a:lstStyle/>
          <a:p>
            <a:r>
              <a:rPr lang="en-US"/>
              <a:t>Demand response can help mitigate daily power fluctuations by incentivizing users to time their consumption</a:t>
            </a:r>
          </a:p>
        </p:txBody>
      </p:sp>
      <p:pic>
        <p:nvPicPr>
          <p:cNvPr id="8" name="Picture 7"/>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366272" y="2018767"/>
            <a:ext cx="5411414" cy="4085814"/>
          </a:xfrm>
          <a:prstGeom prst="rect">
            <a:avLst/>
          </a:prstGeom>
          <a:ln>
            <a:solidFill>
              <a:schemeClr val="tx2"/>
            </a:solidFill>
          </a:ln>
        </p:spPr>
      </p:pic>
      <p:grpSp>
        <p:nvGrpSpPr>
          <p:cNvPr id="3" name="Group 2">
            <a:extLst>
              <a:ext uri="{FF2B5EF4-FFF2-40B4-BE49-F238E27FC236}">
                <a16:creationId xmlns:a16="http://schemas.microsoft.com/office/drawing/2014/main" id="{0F07D96B-A931-F4A7-0952-C9C9B71EF118}"/>
              </a:ext>
            </a:extLst>
          </p:cNvPr>
          <p:cNvGrpSpPr/>
          <p:nvPr/>
        </p:nvGrpSpPr>
        <p:grpSpPr>
          <a:xfrm>
            <a:off x="6366272" y="1582174"/>
            <a:ext cx="5495528" cy="288219"/>
            <a:chOff x="6366272" y="1582174"/>
            <a:chExt cx="5495528" cy="288219"/>
          </a:xfrm>
        </p:grpSpPr>
        <p:sp>
          <p:nvSpPr>
            <p:cNvPr id="33" name="btfpColumnHeaderBoxText241549"/>
            <p:cNvSpPr txBox="1"/>
            <p:nvPr/>
          </p:nvSpPr>
          <p:spPr bwMode="gray">
            <a:xfrm>
              <a:off x="6366272" y="1582174"/>
              <a:ext cx="5495528" cy="288219"/>
            </a:xfrm>
            <a:prstGeom prst="rect">
              <a:avLst/>
            </a:prstGeom>
            <a:noFill/>
          </p:spPr>
          <p:txBody>
            <a:bodyPr vert="horz" wrap="square" lIns="36036" tIns="36036" rIns="36036" bIns="36036" rtlCol="0" anchor="b">
              <a:spAutoFit/>
            </a:bodyPr>
            <a:lstStyle/>
            <a:p>
              <a:pPr marL="0" indent="0">
                <a:spcBef>
                  <a:spcPts val="0"/>
                </a:spcBef>
                <a:buNone/>
              </a:pPr>
              <a:r>
                <a:rPr lang="en-US" sz="1400" b="1">
                  <a:solidFill>
                    <a:srgbClr val="000000"/>
                  </a:solidFill>
                </a:rPr>
                <a:t>NY state has an active demand response program</a:t>
              </a:r>
            </a:p>
          </p:txBody>
        </p:sp>
        <p:cxnSp>
          <p:nvCxnSpPr>
            <p:cNvPr id="34" name="btfpColumnHeaderBoxLine241549"/>
            <p:cNvCxnSpPr>
              <a:cxnSpLocks/>
            </p:cNvCxnSpPr>
            <p:nvPr/>
          </p:nvCxnSpPr>
          <p:spPr bwMode="gray">
            <a:xfrm>
              <a:off x="6366272" y="1870393"/>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FA769395-1189-B52E-B805-0556856CDCDB}"/>
              </a:ext>
            </a:extLst>
          </p:cNvPr>
          <p:cNvGrpSpPr/>
          <p:nvPr/>
        </p:nvGrpSpPr>
        <p:grpSpPr>
          <a:xfrm>
            <a:off x="330200" y="1582174"/>
            <a:ext cx="5495528" cy="288219"/>
            <a:chOff x="330200" y="1582174"/>
            <a:chExt cx="5495528" cy="288219"/>
          </a:xfrm>
        </p:grpSpPr>
        <p:sp>
          <p:nvSpPr>
            <p:cNvPr id="36" name="btfpColumnHeaderBoxText102622"/>
            <p:cNvSpPr txBox="1"/>
            <p:nvPr/>
          </p:nvSpPr>
          <p:spPr bwMode="gray">
            <a:xfrm>
              <a:off x="330200" y="1582174"/>
              <a:ext cx="5495528" cy="288219"/>
            </a:xfrm>
            <a:prstGeom prst="rect">
              <a:avLst/>
            </a:prstGeom>
            <a:noFill/>
          </p:spPr>
          <p:txBody>
            <a:bodyPr vert="horz" wrap="square" lIns="36036" tIns="36036" rIns="36036" bIns="36036" rtlCol="0" anchor="b">
              <a:spAutoFit/>
            </a:bodyPr>
            <a:lstStyle/>
            <a:p>
              <a:pPr marL="0" indent="0">
                <a:spcBef>
                  <a:spcPts val="0"/>
                </a:spcBef>
                <a:buNone/>
              </a:pPr>
              <a:r>
                <a:rPr lang="en-US" sz="1400" b="1">
                  <a:solidFill>
                    <a:srgbClr val="000000"/>
                  </a:solidFill>
                </a:rPr>
                <a:t>Demand response financially incentivizes consumers</a:t>
              </a:r>
            </a:p>
          </p:txBody>
        </p:sp>
        <p:cxnSp>
          <p:nvCxnSpPr>
            <p:cNvPr id="37" name="btfpColumnHeaderBoxLine102622"/>
            <p:cNvCxnSpPr>
              <a:cxnSpLocks/>
            </p:cNvCxnSpPr>
            <p:nvPr/>
          </p:nvCxnSpPr>
          <p:spPr bwMode="gray">
            <a:xfrm>
              <a:off x="330200" y="1870393"/>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39" name="btfpBulletedList851719"/>
          <p:cNvSpPr txBox="1"/>
          <p:nvPr>
            <p:custDataLst>
              <p:tags r:id="rId3"/>
            </p:custDataLst>
          </p:nvPr>
        </p:nvSpPr>
        <p:spPr bwMode="gray">
          <a:xfrm>
            <a:off x="330200" y="1979103"/>
            <a:ext cx="5495528" cy="2257917"/>
          </a:xfrm>
          <a:prstGeom prst="rect">
            <a:avLst/>
          </a:prstGeom>
          <a:noFill/>
        </p:spPr>
        <p:txBody>
          <a:bodyPr vert="horz" wrap="square" lIns="36000" tIns="36000" rIns="36000" bIns="36000" rtlCol="0">
            <a:spAutoFit/>
          </a:bodyPr>
          <a:lstStyle/>
          <a:p>
            <a:r>
              <a:rPr lang="en-US" sz="1200"/>
              <a:t>Demand response programs try to </a:t>
            </a:r>
            <a:r>
              <a:rPr lang="en-US" sz="1200" b="1"/>
              <a:t>shift energy consumption </a:t>
            </a:r>
            <a:r>
              <a:rPr lang="en-US" sz="1200"/>
              <a:t>based on </a:t>
            </a:r>
            <a:r>
              <a:rPr lang="en-US" sz="1200" b="1"/>
              <a:t>energy availability</a:t>
            </a:r>
            <a:r>
              <a:rPr lang="en-US" sz="1200"/>
              <a:t>.</a:t>
            </a:r>
          </a:p>
          <a:p>
            <a:r>
              <a:rPr lang="en-US" sz="1200"/>
              <a:t>Globally, the IEA projects that </a:t>
            </a:r>
            <a:r>
              <a:rPr lang="en-US" sz="1200" b="1"/>
              <a:t>500 GW of demand response availability </a:t>
            </a:r>
            <a:r>
              <a:rPr lang="en-US" sz="1200"/>
              <a:t>will be needed </a:t>
            </a:r>
            <a:r>
              <a:rPr lang="en-US" sz="1200" b="1"/>
              <a:t>by 2030</a:t>
            </a:r>
            <a:r>
              <a:rPr lang="en-US" sz="1200"/>
              <a:t>. At present, </a:t>
            </a:r>
            <a:r>
              <a:rPr lang="en-US" sz="1200" b="1"/>
              <a:t>only a fraction of that (&lt;50 GW) is available</a:t>
            </a:r>
            <a:r>
              <a:rPr lang="en-US" sz="1200"/>
              <a:t>. </a:t>
            </a:r>
          </a:p>
          <a:p>
            <a:r>
              <a:rPr lang="en-US" sz="1200"/>
              <a:t>Participation in these programs can be either </a:t>
            </a:r>
            <a:r>
              <a:rPr lang="en-US" sz="1200" b="1"/>
              <a:t>active or passive</a:t>
            </a:r>
            <a:r>
              <a:rPr lang="en-US" sz="1200"/>
              <a:t>:</a:t>
            </a:r>
          </a:p>
          <a:p>
            <a:pPr lvl="1"/>
            <a:r>
              <a:rPr lang="en-US" sz="1000" b="1"/>
              <a:t>Active programs </a:t>
            </a:r>
            <a:r>
              <a:rPr lang="en-US" sz="1000"/>
              <a:t>require </a:t>
            </a:r>
            <a:r>
              <a:rPr lang="en-US" sz="1000" b="1"/>
              <a:t>explicit actions </a:t>
            </a:r>
            <a:r>
              <a:rPr lang="en-US" sz="1000"/>
              <a:t>by participating consumers and companies (e.g., turning off the AC).</a:t>
            </a:r>
          </a:p>
          <a:p>
            <a:pPr lvl="1"/>
            <a:r>
              <a:rPr lang="en-US" sz="1000"/>
              <a:t>When enrolled in a </a:t>
            </a:r>
            <a:r>
              <a:rPr lang="en-US" sz="1000" b="1"/>
              <a:t>passive program</a:t>
            </a:r>
            <a:r>
              <a:rPr lang="en-US" sz="1000"/>
              <a:t>, </a:t>
            </a:r>
            <a:r>
              <a:rPr lang="en-US" sz="1000" b="1"/>
              <a:t>consumer devices or commercial machines automatically respond </a:t>
            </a:r>
            <a:r>
              <a:rPr lang="en-US" sz="1000"/>
              <a:t>to signals sent by utilities (via a device like a smart thermostat).</a:t>
            </a:r>
          </a:p>
        </p:txBody>
      </p:sp>
      <p:grpSp>
        <p:nvGrpSpPr>
          <p:cNvPr id="102" name="Group 101"/>
          <p:cNvGrpSpPr/>
          <p:nvPr/>
        </p:nvGrpSpPr>
        <p:grpSpPr>
          <a:xfrm>
            <a:off x="458394" y="4272157"/>
            <a:ext cx="5367334" cy="1805079"/>
            <a:chOff x="403344" y="4181262"/>
            <a:chExt cx="5367334" cy="1805079"/>
          </a:xfrm>
        </p:grpSpPr>
        <p:sp>
          <p:nvSpPr>
            <p:cNvPr id="52" name="Rounded Rectangle 51"/>
            <p:cNvSpPr/>
            <p:nvPr/>
          </p:nvSpPr>
          <p:spPr bwMode="gray">
            <a:xfrm>
              <a:off x="403344" y="4584639"/>
              <a:ext cx="2524917" cy="1401702"/>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a:solidFill>
                  <a:schemeClr val="tx1"/>
                </a:solidFill>
              </a:endParaRPr>
            </a:p>
          </p:txBody>
        </p:sp>
        <p:sp>
          <p:nvSpPr>
            <p:cNvPr id="53" name="Rectangle 52"/>
            <p:cNvSpPr/>
            <p:nvPr/>
          </p:nvSpPr>
          <p:spPr bwMode="gray">
            <a:xfrm>
              <a:off x="1330840" y="4331097"/>
              <a:ext cx="669925" cy="507083"/>
            </a:xfrm>
            <a:prstGeom prst="rect">
              <a:avLst/>
            </a:prstGeom>
            <a:solidFill>
              <a:schemeClr val="bg1"/>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pic>
          <p:nvPicPr>
            <p:cNvPr id="45" name="Picture 44"/>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426604" y="4181262"/>
              <a:ext cx="524223" cy="553212"/>
            </a:xfrm>
            <a:prstGeom prst="rect">
              <a:avLst/>
            </a:prstGeom>
          </p:spPr>
        </p:pic>
        <p:sp>
          <p:nvSpPr>
            <p:cNvPr id="68" name="Rounded Rectangle 67"/>
            <p:cNvSpPr/>
            <p:nvPr/>
          </p:nvSpPr>
          <p:spPr bwMode="gray">
            <a:xfrm>
              <a:off x="3245761" y="4584639"/>
              <a:ext cx="2524917" cy="1401702"/>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a:solidFill>
                  <a:schemeClr val="tx1"/>
                </a:solidFill>
              </a:endParaRPr>
            </a:p>
          </p:txBody>
        </p:sp>
        <p:sp>
          <p:nvSpPr>
            <p:cNvPr id="69" name="Rectangle 68"/>
            <p:cNvSpPr/>
            <p:nvPr/>
          </p:nvSpPr>
          <p:spPr bwMode="gray">
            <a:xfrm>
              <a:off x="4173257" y="4331097"/>
              <a:ext cx="669925" cy="507083"/>
            </a:xfrm>
            <a:prstGeom prst="rect">
              <a:avLst/>
            </a:prstGeom>
            <a:solidFill>
              <a:schemeClr val="bg1"/>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pic>
          <p:nvPicPr>
            <p:cNvPr id="72" name="Picture 71"/>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4272671" y="4203108"/>
              <a:ext cx="516064" cy="512839"/>
            </a:xfrm>
            <a:prstGeom prst="rect">
              <a:avLst/>
            </a:prstGeom>
          </p:spPr>
        </p:pic>
        <p:sp>
          <p:nvSpPr>
            <p:cNvPr id="89" name="Rectangle 88"/>
            <p:cNvSpPr/>
            <p:nvPr/>
          </p:nvSpPr>
          <p:spPr bwMode="gray">
            <a:xfrm>
              <a:off x="3497520" y="4697731"/>
              <a:ext cx="2104511" cy="24642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400" b="1">
                  <a:solidFill>
                    <a:schemeClr val="accent1"/>
                  </a:solidFill>
                </a:rPr>
                <a:t>Incentive-based</a:t>
              </a:r>
            </a:p>
          </p:txBody>
        </p:sp>
        <p:sp>
          <p:nvSpPr>
            <p:cNvPr id="90" name="Rectangle 89"/>
            <p:cNvSpPr/>
            <p:nvPr/>
          </p:nvSpPr>
          <p:spPr bwMode="gray">
            <a:xfrm>
              <a:off x="613546" y="4697731"/>
              <a:ext cx="2104511" cy="24642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400" b="1">
                  <a:solidFill>
                    <a:schemeClr val="accent1"/>
                  </a:solidFill>
                </a:rPr>
                <a:t>Price-based</a:t>
              </a:r>
            </a:p>
          </p:txBody>
        </p:sp>
        <p:sp>
          <p:nvSpPr>
            <p:cNvPr id="91" name="btfpBulletedList851719"/>
            <p:cNvSpPr txBox="1"/>
            <p:nvPr>
              <p:custDataLst>
                <p:tags r:id="rId5"/>
              </p:custDataLst>
            </p:nvPr>
          </p:nvSpPr>
          <p:spPr bwMode="gray">
            <a:xfrm>
              <a:off x="436915" y="4936453"/>
              <a:ext cx="2457775" cy="996033"/>
            </a:xfrm>
            <a:prstGeom prst="rect">
              <a:avLst/>
            </a:prstGeom>
            <a:noFill/>
          </p:spPr>
          <p:txBody>
            <a:bodyPr vert="horz" wrap="square" lIns="36000" tIns="36000" rIns="36000" bIns="36000" rtlCol="0">
              <a:spAutoFit/>
            </a:bodyPr>
            <a:lstStyle/>
            <a:p>
              <a:pPr marL="0" indent="0" algn="ctr">
                <a:buNone/>
              </a:pPr>
              <a:r>
                <a:rPr lang="en-US" sz="1200"/>
                <a:t>Demand is managed through </a:t>
              </a:r>
              <a:r>
                <a:rPr lang="en-US" sz="1200" b="1"/>
                <a:t>dynamic electricity prices</a:t>
              </a:r>
              <a:r>
                <a:rPr lang="en-US" sz="1200"/>
                <a:t>, with </a:t>
              </a:r>
              <a:r>
                <a:rPr lang="en-US" sz="1200" b="1"/>
                <a:t>prices peaking </a:t>
              </a:r>
              <a:r>
                <a:rPr lang="en-US" sz="1200"/>
                <a:t>at times of </a:t>
              </a:r>
              <a:r>
                <a:rPr lang="en-US" sz="1200" b="1"/>
                <a:t>low availability </a:t>
              </a:r>
              <a:r>
                <a:rPr lang="en-US" sz="1200"/>
                <a:t>and </a:t>
              </a:r>
              <a:r>
                <a:rPr lang="en-US" sz="1200" b="1"/>
                <a:t>prices dropping </a:t>
              </a:r>
              <a:r>
                <a:rPr lang="en-US" sz="1200"/>
                <a:t>during </a:t>
              </a:r>
              <a:r>
                <a:rPr lang="en-US" sz="1200" b="1"/>
                <a:t>high availability</a:t>
              </a:r>
              <a:r>
                <a:rPr lang="en-US" sz="1200"/>
                <a:t>.</a:t>
              </a:r>
            </a:p>
          </p:txBody>
        </p:sp>
        <p:sp>
          <p:nvSpPr>
            <p:cNvPr id="92" name="btfpBulletedList851719"/>
            <p:cNvSpPr txBox="1"/>
            <p:nvPr>
              <p:custDataLst>
                <p:tags r:id="rId6"/>
              </p:custDataLst>
            </p:nvPr>
          </p:nvSpPr>
          <p:spPr bwMode="gray">
            <a:xfrm>
              <a:off x="3301816" y="4997098"/>
              <a:ext cx="2457775" cy="811367"/>
            </a:xfrm>
            <a:prstGeom prst="rect">
              <a:avLst/>
            </a:prstGeom>
            <a:noFill/>
          </p:spPr>
          <p:txBody>
            <a:bodyPr vert="horz" wrap="square" lIns="36000" tIns="36000" rIns="36000" bIns="36000" rtlCol="0">
              <a:spAutoFit/>
            </a:bodyPr>
            <a:lstStyle/>
            <a:p>
              <a:pPr marL="0" indent="0" algn="ctr">
                <a:buNone/>
              </a:pPr>
              <a:r>
                <a:rPr lang="en-US" sz="1200"/>
                <a:t>Consumers </a:t>
              </a:r>
              <a:r>
                <a:rPr lang="en-US" sz="1200" b="1"/>
                <a:t>receive financial incentives </a:t>
              </a:r>
              <a:r>
                <a:rPr lang="en-US" sz="1200"/>
                <a:t>to </a:t>
              </a:r>
              <a:r>
                <a:rPr lang="en-US" sz="1200" b="1"/>
                <a:t>reduce their consumption </a:t>
              </a:r>
              <a:r>
                <a:rPr lang="en-US" sz="1200"/>
                <a:t>when energy availability is low.</a:t>
              </a:r>
            </a:p>
          </p:txBody>
        </p:sp>
      </p:grpSp>
      <p:sp>
        <p:nvSpPr>
          <p:cNvPr id="93" name="btfpNotesBox838258"/>
          <p:cNvSpPr txBox="1"/>
          <p:nvPr>
            <p:custDataLst>
              <p:tags r:id="rId4"/>
            </p:custDataLst>
          </p:nvPr>
        </p:nvSpPr>
        <p:spPr bwMode="gray">
          <a:xfrm>
            <a:off x="329184" y="6300216"/>
            <a:ext cx="9144000" cy="492443"/>
          </a:xfrm>
          <a:prstGeom prst="rect">
            <a:avLst/>
          </a:prstGeom>
          <a:noFill/>
        </p:spPr>
        <p:txBody>
          <a:bodyPr vert="horz" wrap="square" lIns="0" tIns="0" rIns="0" bIns="0" rtlCol="0" anchor="b">
            <a:spAutoFit/>
          </a:bodyPr>
          <a:lstStyle/>
          <a:p>
            <a:pPr marL="0" indent="0">
              <a:spcBef>
                <a:spcPts val="0"/>
              </a:spcBef>
              <a:buNone/>
            </a:pPr>
            <a:endParaRPr lang="en-US" sz="800" dirty="0">
              <a:solidFill>
                <a:srgbClr val="000000"/>
              </a:solidFill>
            </a:endParaRPr>
          </a:p>
          <a:p>
            <a:pPr marL="0" indent="0">
              <a:spcBef>
                <a:spcPts val="0"/>
              </a:spcBef>
              <a:buNone/>
            </a:pPr>
            <a:endParaRPr lang="en-US" sz="800" dirty="0">
              <a:solidFill>
                <a:srgbClr val="000000"/>
              </a:solidFill>
            </a:endParaRPr>
          </a:p>
          <a:p>
            <a:pPr marL="0" indent="0">
              <a:spcBef>
                <a:spcPts val="0"/>
              </a:spcBef>
              <a:buNone/>
            </a:pPr>
            <a:r>
              <a:rPr lang="en-US" sz="800" dirty="0">
                <a:solidFill>
                  <a:srgbClr val="000000"/>
                </a:solidFill>
              </a:rPr>
              <a:t>Sources: IEA, </a:t>
            </a:r>
            <a:r>
              <a:rPr lang="en-US" sz="800" dirty="0">
                <a:solidFill>
                  <a:srgbClr val="000000"/>
                </a:solidFill>
                <a:hlinkClick r:id="rId14"/>
              </a:rPr>
              <a:t>Demand Response</a:t>
            </a:r>
            <a:r>
              <a:rPr lang="en-US" sz="800" dirty="0">
                <a:solidFill>
                  <a:srgbClr val="000000"/>
                </a:solidFill>
              </a:rPr>
              <a:t> (2025); Steele and Breitenstein, </a:t>
            </a:r>
            <a:r>
              <a:rPr lang="en-US" sz="800" dirty="0">
                <a:solidFill>
                  <a:srgbClr val="000000"/>
                </a:solidFill>
                <a:hlinkClick r:id="rId15"/>
              </a:rPr>
              <a:t>The History and Evolvement of Electrical Peak Load Control Systems in Europe and the U.S.</a:t>
            </a:r>
            <a:r>
              <a:rPr lang="en-US" sz="800" dirty="0">
                <a:solidFill>
                  <a:srgbClr val="000000"/>
                </a:solidFill>
              </a:rPr>
              <a:t> (2010).</a:t>
            </a:r>
            <a:br>
              <a:rPr lang="en-US" sz="800" dirty="0">
                <a:solidFill>
                  <a:srgbClr val="000000"/>
                </a:solidFill>
              </a:rPr>
            </a:br>
            <a:r>
              <a:rPr lang="en-US" sz="800" dirty="0">
                <a:solidFill>
                  <a:srgbClr val="000000"/>
                </a:solidFill>
              </a:rPr>
              <a:t>Credit: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a:t>
            </a:r>
            <a:r>
              <a:rPr lang="en-US" sz="800" dirty="0">
                <a:latin typeface="Arial"/>
              </a:rPr>
              <a:t> </a:t>
            </a:r>
            <a:r>
              <a:rPr lang="en-US" sz="800" dirty="0" err="1">
                <a:solidFill>
                  <a:srgbClr val="000000"/>
                </a:solidFill>
              </a:rPr>
              <a:t>Hyae</a:t>
            </a:r>
            <a:r>
              <a:rPr lang="en-US" sz="800" dirty="0">
                <a:solidFill>
                  <a:srgbClr val="000000"/>
                </a:solidFill>
              </a:rPr>
              <a:t> Ryung Kim, and</a:t>
            </a:r>
            <a:r>
              <a:rPr lang="en-US" sz="800" dirty="0"/>
              <a:t> </a:t>
            </a:r>
            <a:r>
              <a:rPr lang="en-US" sz="800" dirty="0">
                <a:solidFill>
                  <a:srgbClr val="46647B"/>
                </a:solidFill>
                <a:hlinkClick r:id="rId16">
                  <a:extLst>
                    <a:ext uri="{A12FA001-AC4F-418D-AE19-62706E023703}">
                      <ahyp:hlinkClr xmlns:ahyp="http://schemas.microsoft.com/office/drawing/2018/hyperlinkcolor" val="tx"/>
                    </a:ext>
                  </a:extLst>
                </a:hlinkClick>
              </a:rPr>
              <a:t>Gernot Wagner</a:t>
            </a:r>
            <a:r>
              <a:rPr lang="en-US" sz="800" dirty="0">
                <a:solidFill>
                  <a:srgbClr val="000000"/>
                </a:solidFill>
              </a:rPr>
              <a:t>. </a:t>
            </a:r>
            <a:r>
              <a:rPr lang="en-US" sz="800" dirty="0">
                <a:solidFill>
                  <a:srgbClr val="46647B"/>
                </a:solidFill>
                <a:hlinkClick r:id="rId17">
                  <a:extLst>
                    <a:ext uri="{A12FA001-AC4F-418D-AE19-62706E023703}">
                      <ahyp:hlinkClr xmlns:ahyp="http://schemas.microsoft.com/office/drawing/2018/hyperlinkcolor" val="tx"/>
                    </a:ext>
                  </a:extLst>
                </a:hlinkClick>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46647B"/>
                </a:solidFill>
                <a:hlinkClick r:id="rId18">
                  <a:extLst>
                    <a:ext uri="{A12FA001-AC4F-418D-AE19-62706E023703}">
                      <ahyp:hlinkClr xmlns:ahyp="http://schemas.microsoft.com/office/drawing/2018/hyperlinkcolor" val="tx"/>
                    </a:ext>
                  </a:extLst>
                </a:hlinkClick>
              </a:rPr>
              <a:t>Scaling Solar</a:t>
            </a:r>
            <a:r>
              <a:rPr lang="en-US" sz="800" dirty="0">
                <a:solidFill>
                  <a:srgbClr val="000000"/>
                </a:solidFill>
              </a:rPr>
              <a:t>” (</a:t>
            </a:r>
            <a:r>
              <a:rPr lang="en-US" sz="800" dirty="0">
                <a:solidFill>
                  <a:srgbClr val="000000"/>
                </a:solidFill>
                <a:latin typeface="Arial"/>
              </a:rPr>
              <a:t>14 August 2025</a:t>
            </a:r>
            <a:r>
              <a:rPr lang="en-US" sz="800" dirty="0">
                <a:solidFill>
                  <a:srgbClr val="000000"/>
                </a:solidFill>
              </a:rPr>
              <a:t>).</a:t>
            </a:r>
          </a:p>
        </p:txBody>
      </p:sp>
    </p:spTree>
    <p:custDataLst>
      <p:tags r:id="rId1"/>
    </p:custDataLst>
    <p:extLst>
      <p:ext uri="{BB962C8B-B14F-4D97-AF65-F5344CB8AC3E}">
        <p14:creationId xmlns:p14="http://schemas.microsoft.com/office/powerpoint/2010/main" val="31038266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1560920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2" imgW="360" imgH="360" progId="TCLayout.ActiveDocument.1">
                  <p:embed/>
                </p:oleObj>
              </mc:Choice>
              <mc:Fallback>
                <p:oleObj name="think-cell Slide" r:id="rId32" imgW="360" imgH="360" progId="TCLayout.ActiveDocument.1">
                  <p:embed/>
                  <p:pic>
                    <p:nvPicPr>
                      <p:cNvPr id="7" name="think-cell data - do not delete" hidden="1"/>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a:xfrm>
            <a:off x="330200" y="523318"/>
            <a:ext cx="11531600" cy="882788"/>
          </a:xfrm>
        </p:spPr>
        <p:txBody>
          <a:bodyPr vert="horz">
            <a:noAutofit/>
          </a:bodyPr>
          <a:lstStyle/>
          <a:p>
            <a:r>
              <a:rPr lang="en-US" dirty="0"/>
              <a:t>By 2050, ~10 million tons of solar PV panels will retire; EU and China have announced recycling plans</a:t>
            </a:r>
          </a:p>
        </p:txBody>
      </p:sp>
      <p:grpSp>
        <p:nvGrpSpPr>
          <p:cNvPr id="14" name="Group 13">
            <a:extLst>
              <a:ext uri="{FF2B5EF4-FFF2-40B4-BE49-F238E27FC236}">
                <a16:creationId xmlns:a16="http://schemas.microsoft.com/office/drawing/2014/main" id="{CF3A9D87-E2D9-6E28-8122-3BF4B865CD92}"/>
              </a:ext>
            </a:extLst>
          </p:cNvPr>
          <p:cNvGrpSpPr/>
          <p:nvPr/>
        </p:nvGrpSpPr>
        <p:grpSpPr>
          <a:xfrm>
            <a:off x="330200" y="1554480"/>
            <a:ext cx="8067040" cy="315913"/>
            <a:chOff x="330200" y="1554480"/>
            <a:chExt cx="7507288" cy="315913"/>
          </a:xfrm>
        </p:grpSpPr>
        <p:sp>
          <p:nvSpPr>
            <p:cNvPr id="15" name="btfpColumnHeaderBoxText374876"/>
            <p:cNvSpPr txBox="1"/>
            <p:nvPr/>
          </p:nvSpPr>
          <p:spPr bwMode="gray">
            <a:xfrm>
              <a:off x="330200" y="1554480"/>
              <a:ext cx="7507288" cy="288219"/>
            </a:xfrm>
            <a:prstGeom prst="rect">
              <a:avLst/>
            </a:prstGeom>
            <a:noFill/>
          </p:spPr>
          <p:txBody>
            <a:bodyPr vert="horz" wrap="square" lIns="36036" tIns="36036" rIns="36036" bIns="36036" rtlCol="0" anchor="b">
              <a:spAutoFit/>
            </a:bodyPr>
            <a:lstStyle/>
            <a:p>
              <a:pPr marL="0" indent="0">
                <a:spcBef>
                  <a:spcPts val="0"/>
                </a:spcBef>
                <a:buNone/>
              </a:pPr>
              <a:r>
                <a:rPr lang="en-US" sz="1400" b="1" dirty="0">
                  <a:solidFill>
                    <a:srgbClr val="000000"/>
                  </a:solidFill>
                </a:rPr>
                <a:t>Global annual amount of end-of-life PV panels will increase 25x by 2050</a:t>
              </a:r>
            </a:p>
          </p:txBody>
        </p:sp>
        <p:cxnSp>
          <p:nvCxnSpPr>
            <p:cNvPr id="16" name="btfpColumnHeaderBoxLine374876"/>
            <p:cNvCxnSpPr>
              <a:cxnSpLocks/>
            </p:cNvCxnSpPr>
            <p:nvPr/>
          </p:nvCxnSpPr>
          <p:spPr bwMode="gray">
            <a:xfrm>
              <a:off x="330200" y="1870393"/>
              <a:ext cx="750728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aphicFrame>
        <p:nvGraphicFramePr>
          <p:cNvPr id="13" name="Chart 12">
            <a:extLst>
              <a:ext uri="{FF2B5EF4-FFF2-40B4-BE49-F238E27FC236}">
                <a16:creationId xmlns:a16="http://schemas.microsoft.com/office/drawing/2014/main" id="{B089533F-146E-E2B1-F675-D233710999C3}"/>
              </a:ext>
            </a:extLst>
          </p:cNvPr>
          <p:cNvGraphicFramePr/>
          <p:nvPr>
            <p:custDataLst>
              <p:tags r:id="rId3"/>
            </p:custDataLst>
            <p:extLst>
              <p:ext uri="{D42A27DB-BD31-4B8C-83A1-F6EECF244321}">
                <p14:modId xmlns:p14="http://schemas.microsoft.com/office/powerpoint/2010/main" val="2209280913"/>
              </p:ext>
            </p:extLst>
          </p:nvPr>
        </p:nvGraphicFramePr>
        <p:xfrm>
          <a:off x="923925" y="2332038"/>
          <a:ext cx="7273925" cy="3562350"/>
        </p:xfrm>
        <a:graphic>
          <a:graphicData uri="http://schemas.openxmlformats.org/drawingml/2006/chart">
            <c:chart xmlns:c="http://schemas.openxmlformats.org/drawingml/2006/chart" xmlns:r="http://schemas.openxmlformats.org/officeDocument/2006/relationships" r:id="rId34"/>
          </a:graphicData>
        </a:graphic>
      </p:graphicFrame>
      <p:sp>
        <p:nvSpPr>
          <p:cNvPr id="74" name="Text Placeholder 10">
            <a:extLst>
              <a:ext uri="{FF2B5EF4-FFF2-40B4-BE49-F238E27FC236}">
                <a16:creationId xmlns:a16="http://schemas.microsoft.com/office/drawing/2014/main" id="{115DFB91-512B-3844-A114-92FBEDCA92F2}"/>
              </a:ext>
            </a:extLst>
          </p:cNvPr>
          <p:cNvSpPr>
            <a:spLocks noGrp="1"/>
          </p:cNvSpPr>
          <p:nvPr>
            <p:custDataLst>
              <p:tags r:id="rId4"/>
            </p:custDataLst>
          </p:nvPr>
        </p:nvSpPr>
        <p:spPr bwMode="gray">
          <a:xfrm>
            <a:off x="525463" y="5154613"/>
            <a:ext cx="379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E0BA850D-6341-4335-88E3-A5B35BAEFE25}" type="datetime'''''''''''''''2'''''',''''''''''0''0''''''''''0'''''''">
              <a:rPr lang="en-US" altLang="en-US" sz="1200" smtClean="0"/>
              <a:pPr marL="0" lvl="0" indent="0" algn="r">
                <a:spcBef>
                  <a:spcPct val="0"/>
                </a:spcBef>
                <a:spcAft>
                  <a:spcPct val="0"/>
                </a:spcAft>
                <a:buNone/>
              </a:pPr>
              <a:t>2,000</a:t>
            </a:fld>
            <a:endParaRPr lang="en-US" sz="1200"/>
          </a:p>
        </p:txBody>
      </p:sp>
      <p:sp>
        <p:nvSpPr>
          <p:cNvPr id="75" name="Text Placeholder 10">
            <a:extLst>
              <a:ext uri="{FF2B5EF4-FFF2-40B4-BE49-F238E27FC236}">
                <a16:creationId xmlns:a16="http://schemas.microsoft.com/office/drawing/2014/main" id="{115DFB91-512B-3844-A114-92FBEDCA92F2}"/>
              </a:ext>
            </a:extLst>
          </p:cNvPr>
          <p:cNvSpPr>
            <a:spLocks noGrp="1"/>
          </p:cNvSpPr>
          <p:nvPr>
            <p:custDataLst>
              <p:tags r:id="rId5"/>
            </p:custDataLst>
          </p:nvPr>
        </p:nvSpPr>
        <p:spPr bwMode="gray">
          <a:xfrm>
            <a:off x="525463" y="4589463"/>
            <a:ext cx="379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DADD15E0-34B5-48E1-811F-87F327E36FD7}" type="datetime'''4,''''00''0'''''''''''">
              <a:rPr lang="en-US" altLang="en-US" sz="1200" smtClean="0"/>
              <a:pPr marL="0" lvl="0" indent="0" algn="r">
                <a:spcBef>
                  <a:spcPct val="0"/>
                </a:spcBef>
                <a:spcAft>
                  <a:spcPct val="0"/>
                </a:spcAft>
                <a:buNone/>
              </a:pPr>
              <a:t>4,000</a:t>
            </a:fld>
            <a:endParaRPr lang="en-US" sz="1200"/>
          </a:p>
        </p:txBody>
      </p:sp>
      <p:sp>
        <p:nvSpPr>
          <p:cNvPr id="76" name="Text Placeholder 10">
            <a:extLst>
              <a:ext uri="{FF2B5EF4-FFF2-40B4-BE49-F238E27FC236}">
                <a16:creationId xmlns:a16="http://schemas.microsoft.com/office/drawing/2014/main" id="{115DFB91-512B-3844-A114-92FBEDCA92F2}"/>
              </a:ext>
            </a:extLst>
          </p:cNvPr>
          <p:cNvSpPr>
            <a:spLocks noGrp="1"/>
          </p:cNvSpPr>
          <p:nvPr>
            <p:custDataLst>
              <p:tags r:id="rId6"/>
            </p:custDataLst>
          </p:nvPr>
        </p:nvSpPr>
        <p:spPr bwMode="gray">
          <a:xfrm>
            <a:off x="525463" y="4022725"/>
            <a:ext cx="379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0CC31600-76FA-4F2E-80EF-E0ECD0EEAC79}" type="datetime'6,''''''''0''''''''''''''''''''''0''''0'''">
              <a:rPr lang="en-US" altLang="en-US" sz="1200" smtClean="0"/>
              <a:pPr marL="0" lvl="0" indent="0" algn="r">
                <a:spcBef>
                  <a:spcPct val="0"/>
                </a:spcBef>
                <a:spcAft>
                  <a:spcPct val="0"/>
                </a:spcAft>
                <a:buNone/>
              </a:pPr>
              <a:t>6,000</a:t>
            </a:fld>
            <a:endParaRPr lang="en-US" sz="1200"/>
          </a:p>
        </p:txBody>
      </p:sp>
      <p:sp>
        <p:nvSpPr>
          <p:cNvPr id="77" name="Text Placeholder 10">
            <a:extLst>
              <a:ext uri="{FF2B5EF4-FFF2-40B4-BE49-F238E27FC236}">
                <a16:creationId xmlns:a16="http://schemas.microsoft.com/office/drawing/2014/main" id="{115DFB91-512B-3844-A114-92FBEDCA92F2}"/>
              </a:ext>
            </a:extLst>
          </p:cNvPr>
          <p:cNvSpPr>
            <a:spLocks noGrp="1"/>
          </p:cNvSpPr>
          <p:nvPr>
            <p:custDataLst>
              <p:tags r:id="rId7"/>
            </p:custDataLst>
          </p:nvPr>
        </p:nvSpPr>
        <p:spPr bwMode="gray">
          <a:xfrm>
            <a:off x="525463" y="3455988"/>
            <a:ext cx="379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7EC4814E-D7FD-4F55-9141-DE3B7EE14490}" type="datetime'''''''''''''''''8'''''''''',''''''00''''''''''''''''0'''''''">
              <a:rPr lang="en-US" altLang="en-US" sz="1200" smtClean="0"/>
              <a:pPr marL="0" lvl="0" indent="0" algn="r">
                <a:spcBef>
                  <a:spcPct val="0"/>
                </a:spcBef>
                <a:spcAft>
                  <a:spcPct val="0"/>
                </a:spcAft>
                <a:buNone/>
              </a:pPr>
              <a:t>8,000</a:t>
            </a:fld>
            <a:endParaRPr lang="en-US" sz="1200"/>
          </a:p>
        </p:txBody>
      </p:sp>
      <p:sp>
        <p:nvSpPr>
          <p:cNvPr id="78" name="Text Placeholder 10">
            <a:extLst>
              <a:ext uri="{FF2B5EF4-FFF2-40B4-BE49-F238E27FC236}">
                <a16:creationId xmlns:a16="http://schemas.microsoft.com/office/drawing/2014/main" id="{115DFB91-512B-3844-A114-92FBEDCA92F2}"/>
              </a:ext>
            </a:extLst>
          </p:cNvPr>
          <p:cNvSpPr>
            <a:spLocks noGrp="1"/>
          </p:cNvSpPr>
          <p:nvPr>
            <p:custDataLst>
              <p:tags r:id="rId8"/>
            </p:custDataLst>
          </p:nvPr>
        </p:nvSpPr>
        <p:spPr bwMode="gray">
          <a:xfrm>
            <a:off x="441325" y="2890838"/>
            <a:ext cx="4635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E3F7ACBA-6CE3-4854-859B-C09FD51D8E3B}" type="datetime'1''''''''''''0,''''''''''''''''''''''''''0''''00'">
              <a:rPr lang="en-US" altLang="en-US" sz="1200" smtClean="0"/>
              <a:pPr marL="0" lvl="0" indent="0" algn="r">
                <a:spcBef>
                  <a:spcPct val="0"/>
                </a:spcBef>
                <a:spcAft>
                  <a:spcPct val="0"/>
                </a:spcAft>
                <a:buNone/>
              </a:pPr>
              <a:t>10,000</a:t>
            </a:fld>
            <a:endParaRPr lang="en-US" sz="1200"/>
          </a:p>
        </p:txBody>
      </p:sp>
      <p:sp>
        <p:nvSpPr>
          <p:cNvPr id="79" name="Text Placeholder 10">
            <a:extLst>
              <a:ext uri="{FF2B5EF4-FFF2-40B4-BE49-F238E27FC236}">
                <a16:creationId xmlns:a16="http://schemas.microsoft.com/office/drawing/2014/main" id="{115DFB91-512B-3844-A114-92FBEDCA92F2}"/>
              </a:ext>
            </a:extLst>
          </p:cNvPr>
          <p:cNvSpPr>
            <a:spLocks noGrp="1"/>
          </p:cNvSpPr>
          <p:nvPr>
            <p:custDataLst>
              <p:tags r:id="rId9"/>
            </p:custDataLst>
          </p:nvPr>
        </p:nvSpPr>
        <p:spPr bwMode="gray">
          <a:xfrm>
            <a:off x="441325" y="2324101"/>
            <a:ext cx="4635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6DFE0181-5320-41D0-8383-7C81B8981401}" type="datetime'1''''''''''''''''2'',''''''00''''''''''''''0'">
              <a:rPr lang="en-US" altLang="en-US" sz="1200" smtClean="0"/>
              <a:pPr marL="0" lvl="0" indent="0" algn="r">
                <a:spcBef>
                  <a:spcPct val="0"/>
                </a:spcBef>
                <a:spcAft>
                  <a:spcPct val="0"/>
                </a:spcAft>
                <a:buNone/>
              </a:pPr>
              <a:t>12,000</a:t>
            </a:fld>
            <a:endParaRPr lang="en-US" sz="1200"/>
          </a:p>
        </p:txBody>
      </p:sp>
      <p:sp>
        <p:nvSpPr>
          <p:cNvPr id="73" name="Text Placeholder 10">
            <a:extLst>
              <a:ext uri="{FF2B5EF4-FFF2-40B4-BE49-F238E27FC236}">
                <a16:creationId xmlns:a16="http://schemas.microsoft.com/office/drawing/2014/main" id="{115DFB91-512B-3844-A114-92FBEDCA92F2}"/>
              </a:ext>
            </a:extLst>
          </p:cNvPr>
          <p:cNvSpPr>
            <a:spLocks noGrp="1"/>
          </p:cNvSpPr>
          <p:nvPr>
            <p:custDataLst>
              <p:tags r:id="rId10"/>
            </p:custDataLst>
          </p:nvPr>
        </p:nvSpPr>
        <p:spPr bwMode="gray">
          <a:xfrm>
            <a:off x="820738" y="5721350"/>
            <a:ext cx="841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A694C583-0273-4BC0-A804-E8109C494497}" type="datetime'''''''''0'''''''''''''''''''''''''''''">
              <a:rPr lang="en-US" altLang="en-US" sz="1200" smtClean="0"/>
              <a:pPr marL="0" lvl="0" indent="0" algn="r">
                <a:spcBef>
                  <a:spcPct val="0"/>
                </a:spcBef>
                <a:spcAft>
                  <a:spcPct val="0"/>
                </a:spcAft>
                <a:buNone/>
              </a:pPr>
              <a:t>0</a:t>
            </a:fld>
            <a:endParaRPr lang="en-US" sz="1200"/>
          </a:p>
        </p:txBody>
      </p:sp>
      <p:sp>
        <p:nvSpPr>
          <p:cNvPr id="5" name="Text Placeholder 10">
            <a:extLst>
              <a:ext uri="{FF2B5EF4-FFF2-40B4-BE49-F238E27FC236}">
                <a16:creationId xmlns:a16="http://schemas.microsoft.com/office/drawing/2014/main" id="{F3B217F8-34A5-6BE1-14CC-AE135CDCF286}"/>
              </a:ext>
            </a:extLst>
          </p:cNvPr>
          <p:cNvSpPr txBox="1">
            <a:spLocks/>
          </p:cNvSpPr>
          <p:nvPr>
            <p:custDataLst>
              <p:tags r:id="rId11"/>
            </p:custDataLst>
          </p:nvPr>
        </p:nvSpPr>
        <p:spPr bwMode="auto">
          <a:xfrm>
            <a:off x="1720850" y="5862638"/>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DF0DE5EC-D296-4EA4-998B-DBB87645514D}" type="datetime'''''''''''''2''''''0''2''''''''''''''''0'''''''''''">
              <a:rPr lang="en-US" altLang="en-US" sz="1200" smtClean="0"/>
              <a:pPr marL="0" indent="0" algn="ctr">
                <a:spcBef>
                  <a:spcPct val="0"/>
                </a:spcBef>
                <a:spcAft>
                  <a:spcPct val="0"/>
                </a:spcAft>
                <a:buNone/>
              </a:pPr>
              <a:t>2020</a:t>
            </a:fld>
            <a:endParaRPr lang="en-US" sz="1200"/>
          </a:p>
        </p:txBody>
      </p:sp>
      <p:sp>
        <p:nvSpPr>
          <p:cNvPr id="8" name="Text Placeholder 10">
            <a:extLst>
              <a:ext uri="{FF2B5EF4-FFF2-40B4-BE49-F238E27FC236}">
                <a16:creationId xmlns:a16="http://schemas.microsoft.com/office/drawing/2014/main" id="{812757D5-F19C-D599-C3E8-C71E10921548}"/>
              </a:ext>
            </a:extLst>
          </p:cNvPr>
          <p:cNvSpPr txBox="1">
            <a:spLocks/>
          </p:cNvSpPr>
          <p:nvPr>
            <p:custDataLst>
              <p:tags r:id="rId12"/>
            </p:custDataLst>
          </p:nvPr>
        </p:nvSpPr>
        <p:spPr bwMode="auto">
          <a:xfrm>
            <a:off x="3497263" y="5862638"/>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CD0D5F95-D5CF-4E61-BEE1-3DC9DDB88832}" type="datetime'''''2''''''''''''''''''0''''3''''''0'''''''''''''''">
              <a:rPr lang="en-US" altLang="en-US" sz="1200" smtClean="0"/>
              <a:pPr marL="0" indent="0" algn="ctr">
                <a:spcBef>
                  <a:spcPct val="0"/>
                </a:spcBef>
                <a:spcAft>
                  <a:spcPct val="0"/>
                </a:spcAft>
                <a:buNone/>
              </a:pPr>
              <a:t>2030</a:t>
            </a:fld>
            <a:endParaRPr lang="en-US" sz="1200"/>
          </a:p>
        </p:txBody>
      </p:sp>
      <p:sp>
        <p:nvSpPr>
          <p:cNvPr id="87" name="Text Placeholder 10">
            <a:extLst>
              <a:ext uri="{FF2B5EF4-FFF2-40B4-BE49-F238E27FC236}">
                <a16:creationId xmlns:a16="http://schemas.microsoft.com/office/drawing/2014/main" id="{DA33DA60-1C22-E4DA-976A-14376D83EAB5}"/>
              </a:ext>
            </a:extLst>
          </p:cNvPr>
          <p:cNvSpPr txBox="1">
            <a:spLocks/>
          </p:cNvSpPr>
          <p:nvPr>
            <p:custDataLst>
              <p:tags r:id="rId13"/>
            </p:custDataLst>
          </p:nvPr>
        </p:nvSpPr>
        <p:spPr bwMode="auto">
          <a:xfrm>
            <a:off x="441325" y="2019300"/>
            <a:ext cx="48529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sz="1200"/>
              <a:t>Annual installed and end-of-live PV panel mass (in millions of kg)</a:t>
            </a:r>
          </a:p>
        </p:txBody>
      </p:sp>
      <p:sp>
        <p:nvSpPr>
          <p:cNvPr id="22" name="Text Placeholder 10">
            <a:extLst>
              <a:ext uri="{FF2B5EF4-FFF2-40B4-BE49-F238E27FC236}">
                <a16:creationId xmlns:a16="http://schemas.microsoft.com/office/drawing/2014/main" id="{39823A52-AFAB-71BC-05C4-62A4E718F708}"/>
              </a:ext>
            </a:extLst>
          </p:cNvPr>
          <p:cNvSpPr txBox="1">
            <a:spLocks/>
          </p:cNvSpPr>
          <p:nvPr>
            <p:custDataLst>
              <p:tags r:id="rId14"/>
            </p:custDataLst>
          </p:nvPr>
        </p:nvSpPr>
        <p:spPr bwMode="auto">
          <a:xfrm>
            <a:off x="7051675" y="5862638"/>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F0544580-5670-49C2-B6A1-8C1FC6ED1C81}" type="datetime'''''''''''''''2''''''0''5''''''''''''''0'''''''''''">
              <a:rPr lang="en-US" altLang="en-US" sz="1200" smtClean="0"/>
              <a:pPr marL="0" indent="0" algn="ctr">
                <a:spcBef>
                  <a:spcPct val="0"/>
                </a:spcBef>
                <a:spcAft>
                  <a:spcPct val="0"/>
                </a:spcAft>
                <a:buNone/>
              </a:pPr>
              <a:t>2050</a:t>
            </a:fld>
            <a:endParaRPr lang="en-US" sz="1200"/>
          </a:p>
        </p:txBody>
      </p:sp>
      <p:sp>
        <p:nvSpPr>
          <p:cNvPr id="65" name="Text Placeholder 10">
            <a:extLst>
              <a:ext uri="{FF2B5EF4-FFF2-40B4-BE49-F238E27FC236}">
                <a16:creationId xmlns:a16="http://schemas.microsoft.com/office/drawing/2014/main" id="{115DFB91-512B-3844-A114-92FBEDCA92F2}"/>
              </a:ext>
            </a:extLst>
          </p:cNvPr>
          <p:cNvSpPr>
            <a:spLocks noGrp="1"/>
          </p:cNvSpPr>
          <p:nvPr>
            <p:custDataLst>
              <p:tags r:id="rId15"/>
            </p:custDataLst>
          </p:nvPr>
        </p:nvSpPr>
        <p:spPr bwMode="gray">
          <a:xfrm>
            <a:off x="1485900" y="4225925"/>
            <a:ext cx="42386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3616FC4-FDA3-4ED9-8E47-984AA0F139D8}" type="datetime'4'',''''''''''''''''''''8''6''''7'''''''''''">
              <a:rPr lang="en-US" altLang="en-US" sz="1200" smtClean="0"/>
              <a:pPr marL="0" lvl="0" indent="0" algn="ctr">
                <a:spcBef>
                  <a:spcPct val="0"/>
                </a:spcBef>
                <a:spcAft>
                  <a:spcPct val="0"/>
                </a:spcAft>
                <a:buNone/>
              </a:pPr>
              <a:t>4,867</a:t>
            </a:fld>
            <a:endParaRPr lang="en-US" sz="1200"/>
          </a:p>
        </p:txBody>
      </p:sp>
      <p:sp>
        <p:nvSpPr>
          <p:cNvPr id="66" name="Text Placeholder 10">
            <a:extLst>
              <a:ext uri="{FF2B5EF4-FFF2-40B4-BE49-F238E27FC236}">
                <a16:creationId xmlns:a16="http://schemas.microsoft.com/office/drawing/2014/main" id="{115DFB91-512B-3844-A114-92FBEDCA92F2}"/>
              </a:ext>
            </a:extLst>
          </p:cNvPr>
          <p:cNvSpPr>
            <a:spLocks noGrp="1"/>
          </p:cNvSpPr>
          <p:nvPr>
            <p:custDataLst>
              <p:tags r:id="rId16"/>
            </p:custDataLst>
          </p:nvPr>
        </p:nvSpPr>
        <p:spPr bwMode="gray">
          <a:xfrm>
            <a:off x="1944688" y="5541963"/>
            <a:ext cx="29686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45ABAF8-7FCB-4466-B69E-6DDBCC53A4C9}" type="datetime'''''2''''''1''''''''''''''''''''''''''''7'''''''''''''">
              <a:rPr lang="en-US" altLang="en-US" sz="1200" smtClean="0"/>
              <a:pPr marL="0" lvl="0" indent="0" algn="ctr">
                <a:spcBef>
                  <a:spcPct val="0"/>
                </a:spcBef>
                <a:spcAft>
                  <a:spcPct val="0"/>
                </a:spcAft>
                <a:buNone/>
              </a:pPr>
              <a:t>217</a:t>
            </a:fld>
            <a:endParaRPr lang="en-US" sz="1200"/>
          </a:p>
        </p:txBody>
      </p:sp>
      <p:sp>
        <p:nvSpPr>
          <p:cNvPr id="67" name="Text Placeholder 10">
            <a:extLst>
              <a:ext uri="{FF2B5EF4-FFF2-40B4-BE49-F238E27FC236}">
                <a16:creationId xmlns:a16="http://schemas.microsoft.com/office/drawing/2014/main" id="{115DFB91-512B-3844-A114-92FBEDCA92F2}"/>
              </a:ext>
            </a:extLst>
          </p:cNvPr>
          <p:cNvSpPr>
            <a:spLocks noGrp="1"/>
          </p:cNvSpPr>
          <p:nvPr>
            <p:custDataLst>
              <p:tags r:id="rId17"/>
            </p:custDataLst>
          </p:nvPr>
        </p:nvSpPr>
        <p:spPr bwMode="gray">
          <a:xfrm>
            <a:off x="3262313" y="3011488"/>
            <a:ext cx="42386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F0E5634-70D6-49D7-8814-EC1735FB964C}" type="datetime'''''''''''9,''''''''''''''''''1''''''''''''''''5''7'''''''''">
              <a:rPr lang="en-US" altLang="en-US" sz="1200" smtClean="0"/>
              <a:pPr marL="0" lvl="0" indent="0" algn="ctr">
                <a:spcBef>
                  <a:spcPct val="0"/>
                </a:spcBef>
                <a:spcAft>
                  <a:spcPct val="0"/>
                </a:spcAft>
                <a:buNone/>
              </a:pPr>
              <a:t>9,157</a:t>
            </a:fld>
            <a:endParaRPr lang="en-US" sz="1200"/>
          </a:p>
        </p:txBody>
      </p:sp>
      <p:sp>
        <p:nvSpPr>
          <p:cNvPr id="68" name="Text Placeholder 10">
            <a:extLst>
              <a:ext uri="{FF2B5EF4-FFF2-40B4-BE49-F238E27FC236}">
                <a16:creationId xmlns:a16="http://schemas.microsoft.com/office/drawing/2014/main" id="{115DFB91-512B-3844-A114-92FBEDCA92F2}"/>
              </a:ext>
            </a:extLst>
          </p:cNvPr>
          <p:cNvSpPr>
            <a:spLocks noGrp="1"/>
          </p:cNvSpPr>
          <p:nvPr>
            <p:custDataLst>
              <p:tags r:id="rId18"/>
            </p:custDataLst>
          </p:nvPr>
        </p:nvSpPr>
        <p:spPr bwMode="gray">
          <a:xfrm>
            <a:off x="3657600" y="5235575"/>
            <a:ext cx="42386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6B963D4-3575-49F8-A56A-0A44CA12DB23}" type="datetime'1'''''''''''''''''''''''''',''''''3''0''''''''4'''">
              <a:rPr lang="en-US" altLang="en-US" sz="1200" smtClean="0"/>
              <a:pPr marL="0" lvl="0" indent="0" algn="ctr">
                <a:spcBef>
                  <a:spcPct val="0"/>
                </a:spcBef>
                <a:spcAft>
                  <a:spcPct val="0"/>
                </a:spcAft>
                <a:buNone/>
              </a:pPr>
              <a:t>1,304</a:t>
            </a:fld>
            <a:endParaRPr lang="en-US" sz="1200"/>
          </a:p>
        </p:txBody>
      </p:sp>
      <p:sp>
        <p:nvSpPr>
          <p:cNvPr id="69" name="Text Placeholder 10">
            <a:extLst>
              <a:ext uri="{FF2B5EF4-FFF2-40B4-BE49-F238E27FC236}">
                <a16:creationId xmlns:a16="http://schemas.microsoft.com/office/drawing/2014/main" id="{115DFB91-512B-3844-A114-92FBEDCA92F2}"/>
              </a:ext>
            </a:extLst>
          </p:cNvPr>
          <p:cNvSpPr>
            <a:spLocks noGrp="1"/>
          </p:cNvSpPr>
          <p:nvPr>
            <p:custDataLst>
              <p:tags r:id="rId19"/>
            </p:custDataLst>
          </p:nvPr>
        </p:nvSpPr>
        <p:spPr bwMode="gray">
          <a:xfrm>
            <a:off x="5040313" y="3749675"/>
            <a:ext cx="42386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B2E5D50-B5EB-49BC-BB68-87EA96047E0C}" type="datetime'6'''''''''',''''''''''''''''''''5''''''''''''5''''''''''2'''">
              <a:rPr lang="en-US" altLang="en-US" sz="1200" smtClean="0"/>
              <a:pPr marL="0" lvl="0" indent="0" algn="ctr">
                <a:spcBef>
                  <a:spcPct val="0"/>
                </a:spcBef>
                <a:spcAft>
                  <a:spcPct val="0"/>
                </a:spcAft>
                <a:buNone/>
              </a:pPr>
              <a:t>6,552</a:t>
            </a:fld>
            <a:endParaRPr lang="en-US" sz="1200"/>
          </a:p>
        </p:txBody>
      </p:sp>
      <p:sp useBgFill="1">
        <p:nvSpPr>
          <p:cNvPr id="70" name="Text Placeholder 10">
            <a:extLst>
              <a:ext uri="{FF2B5EF4-FFF2-40B4-BE49-F238E27FC236}">
                <a16:creationId xmlns:a16="http://schemas.microsoft.com/office/drawing/2014/main" id="{115DFB91-512B-3844-A114-92FBEDCA92F2}"/>
              </a:ext>
            </a:extLst>
          </p:cNvPr>
          <p:cNvSpPr>
            <a:spLocks noGrp="1"/>
          </p:cNvSpPr>
          <p:nvPr>
            <p:custDataLst>
              <p:tags r:id="rId20"/>
            </p:custDataLst>
          </p:nvPr>
        </p:nvSpPr>
        <p:spPr bwMode="gray">
          <a:xfrm>
            <a:off x="5435600" y="4641850"/>
            <a:ext cx="423863" cy="182563"/>
          </a:xfrm>
          <a:prstGeom prst="rect">
            <a:avLst/>
          </a:prstGeom>
          <a:ln>
            <a:noFill/>
          </a:ln>
          <a:effec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8EEC208-81BD-4F5F-AEF3-139E695BB332}" type="datetime'3,''''''''''40''''''''''0'''''''''''''''''''''''''''''''''''''">
              <a:rPr lang="en-US" altLang="en-US" sz="1200" smtClean="0"/>
              <a:pPr marL="0" lvl="0" indent="0" algn="ctr">
                <a:spcBef>
                  <a:spcPct val="0"/>
                </a:spcBef>
                <a:spcAft>
                  <a:spcPct val="0"/>
                </a:spcAft>
                <a:buNone/>
              </a:pPr>
              <a:t>3,400</a:t>
            </a:fld>
            <a:endParaRPr lang="en-US" sz="1200"/>
          </a:p>
        </p:txBody>
      </p:sp>
      <p:sp>
        <p:nvSpPr>
          <p:cNvPr id="71" name="Text Placeholder 10">
            <a:extLst>
              <a:ext uri="{FF2B5EF4-FFF2-40B4-BE49-F238E27FC236}">
                <a16:creationId xmlns:a16="http://schemas.microsoft.com/office/drawing/2014/main" id="{115DFB91-512B-3844-A114-92FBEDCA92F2}"/>
              </a:ext>
            </a:extLst>
          </p:cNvPr>
          <p:cNvSpPr>
            <a:spLocks noGrp="1"/>
          </p:cNvSpPr>
          <p:nvPr>
            <p:custDataLst>
              <p:tags r:id="rId21"/>
            </p:custDataLst>
          </p:nvPr>
        </p:nvSpPr>
        <p:spPr bwMode="gray">
          <a:xfrm>
            <a:off x="6816725" y="3687763"/>
            <a:ext cx="42386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5F894A8-AC9D-4069-B3ED-225051E9EC88}" type="datetime'''6'''''',''''''''''76''''''9'''">
              <a:rPr lang="en-US" altLang="en-US" sz="1200" smtClean="0"/>
              <a:pPr marL="0" lvl="0" indent="0" algn="ctr">
                <a:spcBef>
                  <a:spcPct val="0"/>
                </a:spcBef>
                <a:spcAft>
                  <a:spcPct val="0"/>
                </a:spcAft>
                <a:buNone/>
              </a:pPr>
              <a:t>6,769</a:t>
            </a:fld>
            <a:endParaRPr lang="en-US" sz="1200"/>
          </a:p>
        </p:txBody>
      </p:sp>
      <p:sp useBgFill="1">
        <p:nvSpPr>
          <p:cNvPr id="72" name="Text Placeholder 10">
            <a:extLst>
              <a:ext uri="{FF2B5EF4-FFF2-40B4-BE49-F238E27FC236}">
                <a16:creationId xmlns:a16="http://schemas.microsoft.com/office/drawing/2014/main" id="{115DFB91-512B-3844-A114-92FBEDCA92F2}"/>
              </a:ext>
            </a:extLst>
          </p:cNvPr>
          <p:cNvSpPr>
            <a:spLocks noGrp="1"/>
          </p:cNvSpPr>
          <p:nvPr>
            <p:custDataLst>
              <p:tags r:id="rId22"/>
            </p:custDataLst>
          </p:nvPr>
        </p:nvSpPr>
        <p:spPr bwMode="gray">
          <a:xfrm>
            <a:off x="7212013" y="4060825"/>
            <a:ext cx="423863" cy="182563"/>
          </a:xfrm>
          <a:prstGeom prst="rect">
            <a:avLst/>
          </a:prstGeom>
          <a:ln>
            <a:noFill/>
          </a:ln>
          <a:effec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A13E53F-9752-4329-AB09-7F5D35A98CBA}" type="datetime'''''''5,''''''''''''''4''''''''''''''''''''''5''''''''''3'''''">
              <a:rPr lang="en-US" altLang="en-US" sz="1200" smtClean="0"/>
              <a:pPr marL="0" lvl="0" indent="0" algn="ctr">
                <a:spcBef>
                  <a:spcPct val="0"/>
                </a:spcBef>
                <a:spcAft>
                  <a:spcPct val="0"/>
                </a:spcAft>
                <a:buNone/>
              </a:pPr>
              <a:t>5,453</a:t>
            </a:fld>
            <a:endParaRPr lang="en-US" sz="1200"/>
          </a:p>
        </p:txBody>
      </p:sp>
      <p:sp>
        <p:nvSpPr>
          <p:cNvPr id="9" name="Text Placeholder 10">
            <a:extLst>
              <a:ext uri="{FF2B5EF4-FFF2-40B4-BE49-F238E27FC236}">
                <a16:creationId xmlns:a16="http://schemas.microsoft.com/office/drawing/2014/main" id="{FF828D82-D326-E77C-E05B-05E38E636DCC}"/>
              </a:ext>
            </a:extLst>
          </p:cNvPr>
          <p:cNvSpPr txBox="1">
            <a:spLocks/>
          </p:cNvSpPr>
          <p:nvPr>
            <p:custDataLst>
              <p:tags r:id="rId23"/>
            </p:custDataLst>
          </p:nvPr>
        </p:nvSpPr>
        <p:spPr bwMode="auto">
          <a:xfrm>
            <a:off x="5275263" y="5862638"/>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E4E61AF2-1328-4F65-942B-4E2BD5017C84}" type="datetime'''''2''''0''''''''''''''''''''''''''''''4''''''0'''''''''''">
              <a:rPr lang="en-US" altLang="en-US" sz="1200" smtClean="0"/>
              <a:pPr marL="0" indent="0" algn="ctr">
                <a:spcBef>
                  <a:spcPct val="0"/>
                </a:spcBef>
                <a:spcAft>
                  <a:spcPct val="0"/>
                </a:spcAft>
                <a:buNone/>
              </a:pPr>
              <a:t>2040</a:t>
            </a:fld>
            <a:endParaRPr lang="en-US" sz="1200"/>
          </a:p>
        </p:txBody>
      </p:sp>
      <p:sp>
        <p:nvSpPr>
          <p:cNvPr id="88" name="Rectangle 87">
            <a:extLst>
              <a:ext uri="{FF2B5EF4-FFF2-40B4-BE49-F238E27FC236}">
                <a16:creationId xmlns:a16="http://schemas.microsoft.com/office/drawing/2014/main" id="{F0D0326B-0EDA-1F5B-62E2-73909F219535}"/>
              </a:ext>
            </a:extLst>
          </p:cNvPr>
          <p:cNvSpPr/>
          <p:nvPr>
            <p:custDataLst>
              <p:tags r:id="rId24"/>
            </p:custDataLst>
          </p:nvPr>
        </p:nvSpPr>
        <p:spPr bwMode="auto">
          <a:xfrm>
            <a:off x="1006475" y="2414588"/>
            <a:ext cx="2395538" cy="536575"/>
          </a:xfrm>
          <a:prstGeom prst="rect">
            <a:avLst/>
          </a:prstGeom>
          <a:noFill/>
          <a:ln w="31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11" name="Rectangle 10">
            <a:extLst>
              <a:ext uri="{FF2B5EF4-FFF2-40B4-BE49-F238E27FC236}">
                <a16:creationId xmlns:a16="http://schemas.microsoft.com/office/drawing/2014/main" id="{70BDB2D7-B72F-FD36-22F9-3D6790C7DE6E}"/>
              </a:ext>
            </a:extLst>
          </p:cNvPr>
          <p:cNvSpPr/>
          <p:nvPr>
            <p:custDataLst>
              <p:tags r:id="rId25"/>
            </p:custDataLst>
          </p:nvPr>
        </p:nvSpPr>
        <p:spPr bwMode="auto">
          <a:xfrm>
            <a:off x="1066800" y="2479675"/>
            <a:ext cx="214313" cy="160338"/>
          </a:xfrm>
          <a:prstGeom prst="rect">
            <a:avLst/>
          </a:prstGeom>
          <a:solidFill>
            <a:schemeClr val="accent1"/>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12" name="Rectangle 11">
            <a:extLst>
              <a:ext uri="{FF2B5EF4-FFF2-40B4-BE49-F238E27FC236}">
                <a16:creationId xmlns:a16="http://schemas.microsoft.com/office/drawing/2014/main" id="{E37FE6AE-5D14-BE66-6EBC-D51CE665D780}"/>
              </a:ext>
            </a:extLst>
          </p:cNvPr>
          <p:cNvSpPr/>
          <p:nvPr>
            <p:custDataLst>
              <p:tags r:id="rId26"/>
            </p:custDataLst>
          </p:nvPr>
        </p:nvSpPr>
        <p:spPr bwMode="auto">
          <a:xfrm>
            <a:off x="1066800" y="2713038"/>
            <a:ext cx="214313" cy="160338"/>
          </a:xfrm>
          <a:prstGeom prst="rect">
            <a:avLst/>
          </a:prstGeom>
          <a:solidFill>
            <a:schemeClr val="accent2"/>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2" name="Text Placeholder 10">
            <a:extLst>
              <a:ext uri="{FF2B5EF4-FFF2-40B4-BE49-F238E27FC236}">
                <a16:creationId xmlns:a16="http://schemas.microsoft.com/office/drawing/2014/main" id="{EB3C6A35-5FDC-58DC-AEA0-10B6F47F54F1}"/>
              </a:ext>
            </a:extLst>
          </p:cNvPr>
          <p:cNvSpPr txBox="1">
            <a:spLocks/>
          </p:cNvSpPr>
          <p:nvPr>
            <p:custDataLst>
              <p:tags r:id="rId27"/>
            </p:custDataLst>
          </p:nvPr>
        </p:nvSpPr>
        <p:spPr bwMode="auto">
          <a:xfrm>
            <a:off x="1331913" y="2474913"/>
            <a:ext cx="17319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D44F1E4D-DBE1-42C6-AC4F-34AF23C26E49}" type="datetime'Ma''ss'''' of i''ns''tall''e''''d c''''apa''c''''i''''t''''y'">
              <a:rPr lang="en-US" altLang="en-US" sz="1200" smtClean="0"/>
              <a:pPr marL="0" indent="0">
                <a:spcBef>
                  <a:spcPct val="0"/>
                </a:spcBef>
                <a:spcAft>
                  <a:spcPct val="0"/>
                </a:spcAft>
                <a:buNone/>
              </a:pPr>
              <a:t>Mass of installed capacity</a:t>
            </a:fld>
            <a:endParaRPr lang="en-US" sz="1200"/>
          </a:p>
        </p:txBody>
      </p:sp>
      <p:sp>
        <p:nvSpPr>
          <p:cNvPr id="4" name="Text Placeholder 10">
            <a:extLst>
              <a:ext uri="{FF2B5EF4-FFF2-40B4-BE49-F238E27FC236}">
                <a16:creationId xmlns:a16="http://schemas.microsoft.com/office/drawing/2014/main" id="{EEF3B76B-9B73-ADCA-F9DC-F99D95AF6A63}"/>
              </a:ext>
            </a:extLst>
          </p:cNvPr>
          <p:cNvSpPr txBox="1">
            <a:spLocks/>
          </p:cNvSpPr>
          <p:nvPr>
            <p:custDataLst>
              <p:tags r:id="rId28"/>
            </p:custDataLst>
          </p:nvPr>
        </p:nvSpPr>
        <p:spPr bwMode="auto">
          <a:xfrm>
            <a:off x="1331913" y="2708275"/>
            <a:ext cx="20034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200"/>
              <a:t>Mass of end-of-life PV panels</a:t>
            </a:r>
            <a:endParaRPr lang="en-US" sz="1200"/>
          </a:p>
        </p:txBody>
      </p:sp>
      <p:sp>
        <p:nvSpPr>
          <p:cNvPr id="89" name="btfpNotesBox164659">
            <a:extLst>
              <a:ext uri="{FF2B5EF4-FFF2-40B4-BE49-F238E27FC236}">
                <a16:creationId xmlns:a16="http://schemas.microsoft.com/office/drawing/2014/main" id="{72ED6C6A-2446-DD36-FB17-54F531EFAC3C}"/>
              </a:ext>
            </a:extLst>
          </p:cNvPr>
          <p:cNvSpPr txBox="1"/>
          <p:nvPr>
            <p:custDataLst>
              <p:tags r:id="rId29"/>
            </p:custDataLst>
          </p:nvPr>
        </p:nvSpPr>
        <p:spPr bwMode="gray">
          <a:xfrm>
            <a:off x="329184" y="6300216"/>
            <a:ext cx="9144000" cy="492443"/>
          </a:xfrm>
          <a:prstGeom prst="rect">
            <a:avLst/>
          </a:prstGeom>
          <a:noFill/>
        </p:spPr>
        <p:txBody>
          <a:bodyPr vert="horz" wrap="square" lIns="0" tIns="0" rIns="0" bIns="0" rtlCol="0" anchor="b">
            <a:spAutoFit/>
          </a:bodyPr>
          <a:lstStyle/>
          <a:p>
            <a:pPr marL="0" indent="0">
              <a:spcBef>
                <a:spcPts val="0"/>
              </a:spcBef>
              <a:buNone/>
            </a:pPr>
            <a:r>
              <a:rPr lang="en-US" sz="800" dirty="0">
                <a:solidFill>
                  <a:srgbClr val="000000"/>
                </a:solidFill>
              </a:rPr>
              <a:t>(*) Waste Electrical and Electronic Equipment Directive. </a:t>
            </a:r>
            <a:br>
              <a:rPr lang="en-US" sz="800" dirty="0">
                <a:solidFill>
                  <a:srgbClr val="000000"/>
                </a:solidFill>
              </a:rPr>
            </a:br>
            <a:r>
              <a:rPr lang="en-US" sz="800" dirty="0">
                <a:solidFill>
                  <a:srgbClr val="000000"/>
                </a:solidFill>
              </a:rPr>
              <a:t>Sources: IRENA, </a:t>
            </a:r>
            <a:r>
              <a:rPr lang="en-US" sz="800" dirty="0">
                <a:solidFill>
                  <a:srgbClr val="000000"/>
                </a:solidFill>
                <a:hlinkClick r:id="rId35"/>
              </a:rPr>
              <a:t>End-of-Life Management: Solar Photovoltaic Panels</a:t>
            </a:r>
            <a:r>
              <a:rPr lang="en-US" sz="800" dirty="0">
                <a:solidFill>
                  <a:srgbClr val="000000"/>
                </a:solidFill>
              </a:rPr>
              <a:t> (2016); NREL, </a:t>
            </a:r>
            <a:r>
              <a:rPr lang="en-US" sz="800" dirty="0">
                <a:solidFill>
                  <a:srgbClr val="000000"/>
                </a:solidFill>
                <a:hlinkClick r:id="rId36"/>
              </a:rPr>
              <a:t>Solar Photovoltaic Module Recycling</a:t>
            </a:r>
            <a:r>
              <a:rPr lang="en-US" sz="800" dirty="0">
                <a:solidFill>
                  <a:srgbClr val="000000"/>
                </a:solidFill>
              </a:rPr>
              <a:t> (2021); PV-Tech, </a:t>
            </a:r>
            <a:r>
              <a:rPr lang="en-US" sz="800" dirty="0">
                <a:solidFill>
                  <a:srgbClr val="000000"/>
                </a:solidFill>
                <a:hlinkClick r:id="rId37"/>
              </a:rPr>
              <a:t>China to Build Solar Recycling System by 2025</a:t>
            </a:r>
            <a:r>
              <a:rPr lang="en-US" sz="800" dirty="0">
                <a:solidFill>
                  <a:srgbClr val="000000"/>
                </a:solidFill>
              </a:rPr>
              <a:t> (2023); Solarwaste.eu, </a:t>
            </a:r>
            <a:r>
              <a:rPr lang="en-US" sz="800" dirty="0">
                <a:solidFill>
                  <a:srgbClr val="000000"/>
                </a:solidFill>
                <a:hlinkClick r:id="rId38"/>
              </a:rPr>
              <a:t>Waste from Electrical and Electronic Equipment (WEEE)</a:t>
            </a:r>
            <a:r>
              <a:rPr lang="en-US" sz="800" dirty="0">
                <a:solidFill>
                  <a:srgbClr val="000000"/>
                </a:solidFill>
              </a:rPr>
              <a:t> (2025).</a:t>
            </a:r>
          </a:p>
          <a:p>
            <a:pPr marL="0" indent="0">
              <a:spcBef>
                <a:spcPts val="0"/>
              </a:spcBef>
              <a:buNone/>
            </a:pPr>
            <a:r>
              <a:rPr lang="en-US" sz="800" dirty="0">
                <a:solidFill>
                  <a:srgbClr val="000000"/>
                </a:solidFill>
              </a:rPr>
              <a:t>Credit: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a:t>
            </a:r>
            <a:r>
              <a:rPr lang="en-US" sz="800" dirty="0">
                <a:latin typeface="Arial"/>
              </a:rPr>
              <a:t> </a:t>
            </a:r>
            <a:r>
              <a:rPr lang="en-US" sz="800" dirty="0" err="1">
                <a:solidFill>
                  <a:srgbClr val="000000"/>
                </a:solidFill>
              </a:rPr>
              <a:t>Hyae</a:t>
            </a:r>
            <a:r>
              <a:rPr lang="en-US" sz="800" dirty="0">
                <a:solidFill>
                  <a:srgbClr val="000000"/>
                </a:solidFill>
              </a:rPr>
              <a:t> Ryung Kim, and </a:t>
            </a:r>
            <a:r>
              <a:rPr lang="en-US" sz="800" dirty="0">
                <a:solidFill>
                  <a:srgbClr val="000000"/>
                </a:solidFill>
                <a:hlinkClick r:id="rId39"/>
              </a:rPr>
              <a:t>Gernot Wagner</a:t>
            </a:r>
            <a:r>
              <a:rPr lang="en-US" sz="800" dirty="0">
                <a:solidFill>
                  <a:srgbClr val="000000"/>
                </a:solidFill>
              </a:rPr>
              <a:t>. </a:t>
            </a:r>
            <a:r>
              <a:rPr lang="en-US" sz="800" dirty="0">
                <a:solidFill>
                  <a:srgbClr val="000000"/>
                </a:solidFill>
                <a:hlinkClick r:id="rId40"/>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000000"/>
                </a:solidFill>
                <a:hlinkClick r:id="rId41"/>
              </a:rPr>
              <a:t>Scaling Solar</a:t>
            </a:r>
            <a:r>
              <a:rPr lang="en-US" sz="800" dirty="0">
                <a:solidFill>
                  <a:srgbClr val="000000"/>
                </a:solidFill>
              </a:rPr>
              <a:t>” (</a:t>
            </a:r>
            <a:r>
              <a:rPr lang="en-US" sz="800" dirty="0">
                <a:solidFill>
                  <a:srgbClr val="000000"/>
                </a:solidFill>
                <a:latin typeface="Arial"/>
              </a:rPr>
              <a:t>14 August 2025</a:t>
            </a:r>
            <a:r>
              <a:rPr lang="en-US" sz="800" dirty="0">
                <a:solidFill>
                  <a:srgbClr val="000000"/>
                </a:solidFill>
              </a:rPr>
              <a:t>).</a:t>
            </a:r>
            <a:endParaRPr lang="en-US" sz="800" dirty="0">
              <a:solidFill>
                <a:srgbClr val="000000"/>
              </a:solidFill>
              <a:cs typeface="Arial"/>
            </a:endParaRPr>
          </a:p>
        </p:txBody>
      </p:sp>
      <p:sp>
        <p:nvSpPr>
          <p:cNvPr id="299" name="TextBox 298">
            <a:extLst>
              <a:ext uri="{FF2B5EF4-FFF2-40B4-BE49-F238E27FC236}">
                <a16:creationId xmlns:a16="http://schemas.microsoft.com/office/drawing/2014/main" id="{C77D7022-BA46-546B-E983-E19BFE801E84}"/>
              </a:ext>
            </a:extLst>
          </p:cNvPr>
          <p:cNvSpPr txBox="1"/>
          <p:nvPr/>
        </p:nvSpPr>
        <p:spPr bwMode="gray">
          <a:xfrm>
            <a:off x="-2419109" y="-1817225"/>
            <a:ext cx="72768" cy="257369"/>
          </a:xfrm>
          <a:prstGeom prst="rect">
            <a:avLst/>
          </a:prstGeom>
          <a:noFill/>
        </p:spPr>
        <p:txBody>
          <a:bodyPr wrap="none" lIns="36000" tIns="36000" rIns="36000" bIns="36000" rtlCol="0">
            <a:spAutoFit/>
          </a:bodyPr>
          <a:lstStyle/>
          <a:p>
            <a:pPr marL="0" indent="0">
              <a:buNone/>
            </a:pPr>
            <a:endParaRPr lang="en-US" sz="1200"/>
          </a:p>
        </p:txBody>
      </p:sp>
      <p:sp>
        <p:nvSpPr>
          <p:cNvPr id="23" name="btfpCallout348738"/>
          <p:cNvSpPr/>
          <p:nvPr/>
        </p:nvSpPr>
        <p:spPr bwMode="gray">
          <a:xfrm>
            <a:off x="6096000" y="2896601"/>
            <a:ext cx="2245354" cy="481530"/>
          </a:xfrm>
          <a:prstGeom prst="wedgeRectCallout">
            <a:avLst>
              <a:gd name="adj1" fmla="val 1352"/>
              <a:gd name="adj2" fmla="val 110272"/>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noAutofit/>
          </a:bodyPr>
          <a:lstStyle/>
          <a:p>
            <a:pPr marL="0" lvl="1" indent="0">
              <a:spcBef>
                <a:spcPts val="0"/>
              </a:spcBef>
              <a:buNone/>
            </a:pPr>
            <a:r>
              <a:rPr lang="en-US" sz="1000">
                <a:solidFill>
                  <a:schemeClr val="bg1"/>
                </a:solidFill>
              </a:rPr>
              <a:t>The average expected life span of a solar panel is </a:t>
            </a:r>
            <a:r>
              <a:rPr lang="en-US" sz="1000" b="1">
                <a:solidFill>
                  <a:schemeClr val="bg1"/>
                </a:solidFill>
              </a:rPr>
              <a:t>about 30 years</a:t>
            </a:r>
            <a:endParaRPr lang="en-US" sz="1000">
              <a:solidFill>
                <a:schemeClr val="bg1"/>
              </a:solidFill>
            </a:endParaRPr>
          </a:p>
        </p:txBody>
      </p:sp>
      <p:sp>
        <p:nvSpPr>
          <p:cNvPr id="3" name="Rectangle 2">
            <a:extLst>
              <a:ext uri="{FF2B5EF4-FFF2-40B4-BE49-F238E27FC236}">
                <a16:creationId xmlns:a16="http://schemas.microsoft.com/office/drawing/2014/main" id="{7D2FBB9D-AE5F-EA71-41FA-A4F45D2EDEC7}"/>
              </a:ext>
            </a:extLst>
          </p:cNvPr>
          <p:cNvSpPr/>
          <p:nvPr/>
        </p:nvSpPr>
        <p:spPr bwMode="gray">
          <a:xfrm>
            <a:off x="8571772" y="1554480"/>
            <a:ext cx="3290028" cy="3562351"/>
          </a:xfrm>
          <a:prstGeom prst="rect">
            <a:avLst/>
          </a:prstGeom>
          <a:solidFill>
            <a:srgbClr val="E2E8E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274320" bIns="137160" numCol="1" spcCol="0" rtlCol="0" fromWordArt="0" anchor="t" anchorCtr="0" forceAA="0" compatLnSpc="1">
            <a:prstTxWarp prst="textNoShape">
              <a:avLst/>
            </a:prstTxWarp>
            <a:noAutofit/>
          </a:bodyPr>
          <a:lstStyle/>
          <a:p>
            <a:pPr marL="0" indent="0">
              <a:spcBef>
                <a:spcPts val="600"/>
              </a:spcBef>
              <a:buNone/>
            </a:pPr>
            <a:r>
              <a:rPr lang="en-US" sz="1250" b="1" dirty="0">
                <a:solidFill>
                  <a:srgbClr val="000000"/>
                </a:solidFill>
              </a:rPr>
              <a:t>Observations</a:t>
            </a:r>
          </a:p>
          <a:p>
            <a:pPr>
              <a:spcBef>
                <a:spcPts val="600"/>
              </a:spcBef>
            </a:pPr>
            <a:r>
              <a:rPr lang="en-US" sz="1050" dirty="0">
                <a:solidFill>
                  <a:schemeClr val="tx1"/>
                </a:solidFill>
              </a:rPr>
              <a:t>Recycling solar PV panels has </a:t>
            </a:r>
            <a:r>
              <a:rPr lang="en-US" sz="1050" b="1" dirty="0">
                <a:solidFill>
                  <a:schemeClr val="tx1"/>
                </a:solidFill>
              </a:rPr>
              <a:t>two main benefits</a:t>
            </a:r>
            <a:r>
              <a:rPr lang="en-US" sz="1050" dirty="0">
                <a:solidFill>
                  <a:schemeClr val="tx1"/>
                </a:solidFill>
              </a:rPr>
              <a:t>:</a:t>
            </a:r>
          </a:p>
          <a:p>
            <a:pPr lvl="1"/>
            <a:r>
              <a:rPr lang="en-US" sz="850" b="1" dirty="0">
                <a:solidFill>
                  <a:schemeClr val="tx1"/>
                </a:solidFill>
              </a:rPr>
              <a:t>Environmental damage prevention</a:t>
            </a:r>
            <a:endParaRPr lang="en-US" sz="850" dirty="0">
              <a:solidFill>
                <a:schemeClr val="tx1"/>
              </a:solidFill>
            </a:endParaRPr>
          </a:p>
          <a:p>
            <a:pPr lvl="1"/>
            <a:r>
              <a:rPr lang="en-US" sz="850" b="1" dirty="0">
                <a:solidFill>
                  <a:schemeClr val="tx1"/>
                </a:solidFill>
              </a:rPr>
              <a:t>High-value material recovery</a:t>
            </a:r>
            <a:endParaRPr lang="en-US" sz="850" dirty="0">
              <a:solidFill>
                <a:schemeClr val="tx1"/>
              </a:solidFill>
            </a:endParaRPr>
          </a:p>
          <a:p>
            <a:pPr>
              <a:spcBef>
                <a:spcPts val="600"/>
              </a:spcBef>
            </a:pPr>
            <a:r>
              <a:rPr lang="en-US" sz="1050" dirty="0">
                <a:solidFill>
                  <a:schemeClr val="tx1"/>
                </a:solidFill>
              </a:rPr>
              <a:t>In the EU, </a:t>
            </a:r>
            <a:r>
              <a:rPr lang="en-US" sz="1050" b="1" dirty="0">
                <a:solidFill>
                  <a:schemeClr val="tx1"/>
                </a:solidFill>
              </a:rPr>
              <a:t>panel producers </a:t>
            </a:r>
            <a:r>
              <a:rPr lang="en-US" sz="1050" dirty="0">
                <a:solidFill>
                  <a:schemeClr val="tx1"/>
                </a:solidFill>
              </a:rPr>
              <a:t>are </a:t>
            </a:r>
            <a:r>
              <a:rPr lang="en-US" sz="1050" b="1" dirty="0">
                <a:solidFill>
                  <a:schemeClr val="tx1"/>
                </a:solidFill>
              </a:rPr>
              <a:t>directly responsible </a:t>
            </a:r>
            <a:r>
              <a:rPr lang="en-US" sz="1050" dirty="0">
                <a:solidFill>
                  <a:schemeClr val="tx1"/>
                </a:solidFill>
              </a:rPr>
              <a:t>for the </a:t>
            </a:r>
            <a:r>
              <a:rPr lang="en-US" sz="1050" b="1" dirty="0">
                <a:solidFill>
                  <a:schemeClr val="tx1"/>
                </a:solidFill>
              </a:rPr>
              <a:t>costs of collecting and recycling end-of-life panels </a:t>
            </a:r>
            <a:r>
              <a:rPr lang="en-US" sz="1050" dirty="0">
                <a:solidFill>
                  <a:schemeClr val="tx1"/>
                </a:solidFill>
              </a:rPr>
              <a:t>under the EU WEEE* directive.</a:t>
            </a:r>
          </a:p>
          <a:p>
            <a:pPr lvl="1"/>
            <a:r>
              <a:rPr lang="en-US" sz="850" dirty="0">
                <a:solidFill>
                  <a:schemeClr val="tx1"/>
                </a:solidFill>
              </a:rPr>
              <a:t>Often producers team up to </a:t>
            </a:r>
            <a:r>
              <a:rPr lang="en-US" sz="850" b="1" dirty="0">
                <a:solidFill>
                  <a:schemeClr val="tx1"/>
                </a:solidFill>
              </a:rPr>
              <a:t>centralize collection and recycling </a:t>
            </a:r>
            <a:r>
              <a:rPr lang="en-US" sz="850" dirty="0">
                <a:solidFill>
                  <a:schemeClr val="tx1"/>
                </a:solidFill>
              </a:rPr>
              <a:t>(e.g., Germany</a:t>
            </a:r>
            <a:r>
              <a:rPr lang="en-US" sz="1050" dirty="0">
                <a:solidFill>
                  <a:schemeClr val="tx1"/>
                </a:solidFill>
              </a:rPr>
              <a:t>).</a:t>
            </a:r>
          </a:p>
          <a:p>
            <a:pPr>
              <a:spcBef>
                <a:spcPts val="600"/>
              </a:spcBef>
            </a:pPr>
            <a:r>
              <a:rPr lang="en-US" sz="1050" b="1" dirty="0">
                <a:solidFill>
                  <a:schemeClr val="tx1"/>
                </a:solidFill>
              </a:rPr>
              <a:t>US and China do not have national recycling programs. </a:t>
            </a:r>
            <a:r>
              <a:rPr lang="en-US" sz="1050" dirty="0">
                <a:solidFill>
                  <a:schemeClr val="tx1"/>
                </a:solidFill>
              </a:rPr>
              <a:t>However:</a:t>
            </a:r>
          </a:p>
          <a:p>
            <a:pPr lvl="1"/>
            <a:r>
              <a:rPr lang="en-US" sz="850" b="1" dirty="0">
                <a:solidFill>
                  <a:schemeClr val="tx1"/>
                </a:solidFill>
              </a:rPr>
              <a:t>China</a:t>
            </a:r>
            <a:r>
              <a:rPr lang="en-US" sz="850" dirty="0">
                <a:solidFill>
                  <a:schemeClr val="tx1"/>
                </a:solidFill>
              </a:rPr>
              <a:t> announced the ambition to </a:t>
            </a:r>
            <a:r>
              <a:rPr lang="en-US" sz="850" b="1" dirty="0">
                <a:solidFill>
                  <a:schemeClr val="tx1"/>
                </a:solidFill>
              </a:rPr>
              <a:t>establish a national recycling system </a:t>
            </a:r>
            <a:r>
              <a:rPr lang="en-US" sz="850" dirty="0">
                <a:solidFill>
                  <a:schemeClr val="tx1"/>
                </a:solidFill>
              </a:rPr>
              <a:t>for end-of-life panels by 2025.</a:t>
            </a:r>
          </a:p>
          <a:p>
            <a:pPr lvl="1"/>
            <a:r>
              <a:rPr lang="en-US" sz="850" dirty="0">
                <a:solidFill>
                  <a:schemeClr val="tx1"/>
                </a:solidFill>
              </a:rPr>
              <a:t>In the US, </a:t>
            </a:r>
            <a:r>
              <a:rPr lang="en-US" sz="850" b="1" dirty="0">
                <a:solidFill>
                  <a:schemeClr val="tx1"/>
                </a:solidFill>
              </a:rPr>
              <a:t>California</a:t>
            </a:r>
            <a:r>
              <a:rPr lang="en-US" sz="850" dirty="0">
                <a:solidFill>
                  <a:schemeClr val="tx1"/>
                </a:solidFill>
              </a:rPr>
              <a:t> and </a:t>
            </a:r>
            <a:r>
              <a:rPr lang="en-US" sz="850" b="1" dirty="0">
                <a:solidFill>
                  <a:schemeClr val="tx1"/>
                </a:solidFill>
              </a:rPr>
              <a:t>Washington</a:t>
            </a:r>
            <a:r>
              <a:rPr lang="en-US" sz="850" dirty="0">
                <a:solidFill>
                  <a:schemeClr val="tx1"/>
                </a:solidFill>
              </a:rPr>
              <a:t> have passed state laws addressing solar PV panel recycling.</a:t>
            </a:r>
            <a:endParaRPr lang="en-AT" sz="850" dirty="0">
              <a:solidFill>
                <a:schemeClr val="tx1"/>
              </a:solidFill>
            </a:endParaRPr>
          </a:p>
        </p:txBody>
      </p:sp>
    </p:spTree>
    <p:custDataLst>
      <p:tags r:id="rId1"/>
    </p:custDataLst>
    <p:extLst>
      <p:ext uri="{BB962C8B-B14F-4D97-AF65-F5344CB8AC3E}">
        <p14:creationId xmlns:p14="http://schemas.microsoft.com/office/powerpoint/2010/main" val="27447422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p:cNvGraphicFramePr>
            <a:graphicFrameLocks noChangeAspect="1"/>
          </p:cNvGraphicFramePr>
          <p:nvPr>
            <p:custDataLst>
              <p:tags r:id="rId1"/>
            </p:custDataLst>
            <p:extLst>
              <p:ext uri="{D42A27DB-BD31-4B8C-83A1-F6EECF244321}">
                <p14:modId xmlns:p14="http://schemas.microsoft.com/office/powerpoint/2010/main" val="3874141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51" imgH="553" progId="TCLayout.ActiveDocument.1">
                  <p:embed/>
                </p:oleObj>
              </mc:Choice>
              <mc:Fallback>
                <p:oleObj name="think-cell Slide" r:id="rId3" imgW="551" imgH="553" progId="TCLayout.ActiveDocument.1">
                  <p:embed/>
                  <p:pic>
                    <p:nvPicPr>
                      <p:cNvPr id="3" name="think-cell data - do not delete"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a:t>CKI Solar PV Team</a:t>
            </a:r>
          </a:p>
        </p:txBody>
      </p:sp>
      <p:grpSp>
        <p:nvGrpSpPr>
          <p:cNvPr id="42" name="Group 41">
            <a:extLst>
              <a:ext uri="{FF2B5EF4-FFF2-40B4-BE49-F238E27FC236}">
                <a16:creationId xmlns:a16="http://schemas.microsoft.com/office/drawing/2014/main" id="{C0A8D2F6-1724-5922-4520-349D532E3F9C}"/>
              </a:ext>
            </a:extLst>
          </p:cNvPr>
          <p:cNvGrpSpPr/>
          <p:nvPr/>
        </p:nvGrpSpPr>
        <p:grpSpPr>
          <a:xfrm>
            <a:off x="6273809" y="4374827"/>
            <a:ext cx="3967472" cy="938719"/>
            <a:chOff x="6273809" y="4374827"/>
            <a:chExt cx="3967472" cy="938719"/>
          </a:xfrm>
        </p:grpSpPr>
        <p:sp>
          <p:nvSpPr>
            <p:cNvPr id="7" name="TextBox 6">
              <a:extLst>
                <a:ext uri="{FF2B5EF4-FFF2-40B4-BE49-F238E27FC236}">
                  <a16:creationId xmlns:a16="http://schemas.microsoft.com/office/drawing/2014/main" id="{72013B83-D13E-7FB8-DEF7-CFB3F21EBCAF}"/>
                </a:ext>
              </a:extLst>
            </p:cNvPr>
            <p:cNvSpPr txBox="1">
              <a:spLocks/>
            </p:cNvSpPr>
            <p:nvPr/>
          </p:nvSpPr>
          <p:spPr>
            <a:xfrm>
              <a:off x="7215283" y="4374827"/>
              <a:ext cx="3025998" cy="938719"/>
            </a:xfrm>
            <a:prstGeom prst="rect">
              <a:avLst/>
            </a:prstGeom>
            <a:noFill/>
          </p:spPr>
          <p:txBody>
            <a:bodyPr wrap="square" lIns="91440" tIns="45720" rIns="91440" bIns="45720" rtlCol="0" anchor="t">
              <a:spAutoFit/>
            </a:bodyPr>
            <a:lstStyle/>
            <a:p>
              <a:pPr marL="0" indent="0">
                <a:buNone/>
              </a:pPr>
              <a:r>
                <a:rPr lang="en-US" sz="1000" b="1" dirty="0">
                  <a:latin typeface="Arial"/>
                  <a:ea typeface="Times New Roman" panose="02020603050405020304" pitchFamily="18" charset="0"/>
                  <a:cs typeface="Arial"/>
                </a:rPr>
                <a:t>Gernot Wagner</a:t>
              </a:r>
              <a:endParaRPr lang="en-US" sz="1000" b="1" dirty="0">
                <a:effectLst/>
                <a:latin typeface="Arial" panose="020B0604020202020204" pitchFamily="34" charset="0"/>
                <a:ea typeface="Times New Roman" panose="02020603050405020304" pitchFamily="18" charset="0"/>
                <a:cs typeface="Arial" panose="020B0604020202020204" pitchFamily="34" charset="0"/>
              </a:endParaRPr>
            </a:p>
            <a:p>
              <a:pPr marL="0" indent="0">
                <a:spcBef>
                  <a:spcPts val="600"/>
                </a:spcBef>
                <a:buNone/>
              </a:pPr>
              <a:r>
                <a:rPr lang="en-US" sz="1000" dirty="0">
                  <a:latin typeface="Arial"/>
                  <a:ea typeface="Times New Roman" panose="02020603050405020304" pitchFamily="18" charset="0"/>
                  <a:cs typeface="Arial"/>
                </a:rPr>
                <a:t>Senior Lecturer, Columbia Business School</a:t>
              </a:r>
            </a:p>
            <a:p>
              <a:pPr marL="0" indent="0">
                <a:spcBef>
                  <a:spcPts val="600"/>
                </a:spcBef>
                <a:buNone/>
              </a:pPr>
              <a:r>
                <a:rPr lang="en-US" sz="1000" dirty="0">
                  <a:latin typeface="Arial"/>
                  <a:ea typeface="Times New Roman" panose="02020603050405020304" pitchFamily="18" charset="0"/>
                  <a:cs typeface="Arial"/>
                </a:rPr>
                <a:t>Faculty Director, Climate</a:t>
              </a:r>
              <a:r>
                <a:rPr lang="en-US" sz="1000" dirty="0">
                  <a:effectLst/>
                  <a:latin typeface="Arial"/>
                  <a:ea typeface="Times New Roman" panose="02020603050405020304" pitchFamily="18" charset="0"/>
                  <a:cs typeface="Arial"/>
                </a:rPr>
                <a:t> Knowledge Initiative</a:t>
              </a:r>
            </a:p>
            <a:p>
              <a:pPr marL="0" indent="0">
                <a:spcBef>
                  <a:spcPts val="600"/>
                </a:spcBef>
                <a:buNone/>
              </a:pPr>
              <a:r>
                <a:rPr lang="en-US" sz="1000" dirty="0">
                  <a:latin typeface="Arial" panose="020B0604020202020204" pitchFamily="34" charset="0"/>
                  <a:ea typeface="Times New Roman" panose="02020603050405020304" pitchFamily="18" charset="0"/>
                  <a:cs typeface="Arial" panose="020B0604020202020204" pitchFamily="34" charset="0"/>
                </a:rPr>
                <a:t>Email: </a:t>
              </a:r>
              <a:r>
                <a:rPr lang="en-US" sz="1000" dirty="0">
                  <a:latin typeface="Arial" panose="020B0604020202020204" pitchFamily="34" charset="0"/>
                  <a:ea typeface="Times New Roman" panose="02020603050405020304" pitchFamily="18" charset="0"/>
                  <a:cs typeface="Arial" panose="020B0604020202020204" pitchFamily="34" charset="0"/>
                  <a:hlinkClick r:id="rId5"/>
                </a:rPr>
                <a:t>gwagner@columbia.edu</a:t>
              </a:r>
              <a:endParaRPr lang="en-US" sz="1000" dirty="0">
                <a:latin typeface="Arial" panose="020B0604020202020204" pitchFamily="34" charset="0"/>
                <a:ea typeface="Times New Roman" panose="02020603050405020304" pitchFamily="18" charset="0"/>
                <a:cs typeface="Arial" panose="020B0604020202020204" pitchFamily="34" charset="0"/>
              </a:endParaRPr>
            </a:p>
          </p:txBody>
        </p:sp>
        <p:pic>
          <p:nvPicPr>
            <p:cNvPr id="9" name="Picture 12" descr="A person standing in front of a window&#10;&#10;Description automatically generated">
              <a:extLst>
                <a:ext uri="{FF2B5EF4-FFF2-40B4-BE49-F238E27FC236}">
                  <a16:creationId xmlns:a16="http://schemas.microsoft.com/office/drawing/2014/main" id="{FACB59AF-7D9F-272E-3AD2-49F43AA7D7CA}"/>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273809" y="4427929"/>
              <a:ext cx="823309" cy="823341"/>
            </a:xfrm>
            <a:prstGeom prst="ellipse">
              <a:avLst/>
            </a:prstGeom>
            <a:noFill/>
            <a:ln>
              <a:noFill/>
            </a:ln>
            <a:extLst>
              <a:ext uri="{909E8E84-426E-40DD-AFC4-6F175D3DCCD1}">
                <a14:hiddenFill xmlns:a14="http://schemas.microsoft.com/office/drawing/2010/main">
                  <a:solidFill>
                    <a:srgbClr val="FFFFFF"/>
                  </a:solidFill>
                </a14:hiddenFill>
              </a:ext>
            </a:extLst>
          </p:spPr>
        </p:pic>
      </p:grpSp>
      <p:grpSp>
        <p:nvGrpSpPr>
          <p:cNvPr id="37" name="Group 36">
            <a:extLst>
              <a:ext uri="{FF2B5EF4-FFF2-40B4-BE49-F238E27FC236}">
                <a16:creationId xmlns:a16="http://schemas.microsoft.com/office/drawing/2014/main" id="{22C09C58-9515-0134-09CA-2F39D8120CB4}"/>
              </a:ext>
            </a:extLst>
          </p:cNvPr>
          <p:cNvGrpSpPr/>
          <p:nvPr/>
        </p:nvGrpSpPr>
        <p:grpSpPr>
          <a:xfrm>
            <a:off x="653159" y="4427929"/>
            <a:ext cx="4101721" cy="823342"/>
            <a:chOff x="653159" y="4427929"/>
            <a:chExt cx="4101721" cy="823342"/>
          </a:xfrm>
        </p:grpSpPr>
        <p:sp>
          <p:nvSpPr>
            <p:cNvPr id="11" name="TextBox 10">
              <a:extLst>
                <a:ext uri="{FF2B5EF4-FFF2-40B4-BE49-F238E27FC236}">
                  <a16:creationId xmlns:a16="http://schemas.microsoft.com/office/drawing/2014/main" id="{722494D0-6A1F-9498-6697-C2998750727C}"/>
                </a:ext>
              </a:extLst>
            </p:cNvPr>
            <p:cNvSpPr txBox="1"/>
            <p:nvPr/>
          </p:nvSpPr>
          <p:spPr>
            <a:xfrm>
              <a:off x="1579174" y="4485657"/>
              <a:ext cx="3175706" cy="707886"/>
            </a:xfrm>
            <a:prstGeom prst="rect">
              <a:avLst/>
            </a:prstGeom>
            <a:noFill/>
          </p:spPr>
          <p:txBody>
            <a:bodyPr wrap="square" rtlCol="0">
              <a:spAutoFit/>
            </a:bodyPr>
            <a:lstStyle/>
            <a:p>
              <a:pPr marL="0" indent="0">
                <a:buNone/>
              </a:pPr>
              <a:r>
                <a:rPr lang="en-US" sz="1000" b="1" dirty="0">
                  <a:latin typeface="Arial" panose="020B0604020202020204" pitchFamily="34" charset="0"/>
                  <a:ea typeface="Times New Roman" panose="02020603050405020304" pitchFamily="18" charset="0"/>
                  <a:cs typeface="Arial" panose="020B0604020202020204" pitchFamily="34" charset="0"/>
                </a:rPr>
                <a:t>Isabel Hoyos</a:t>
              </a:r>
              <a:endParaRPr lang="en-US" sz="1000" b="1" dirty="0">
                <a:effectLst/>
                <a:latin typeface="Arial" panose="020B0604020202020204" pitchFamily="34" charset="0"/>
                <a:ea typeface="Times New Roman" panose="02020603050405020304" pitchFamily="18" charset="0"/>
                <a:cs typeface="Arial" panose="020B0604020202020204" pitchFamily="34" charset="0"/>
              </a:endParaRPr>
            </a:p>
            <a:p>
              <a:pPr marL="0" indent="0">
                <a:spcBef>
                  <a:spcPts val="600"/>
                </a:spcBef>
                <a:buNone/>
              </a:pPr>
              <a:r>
                <a:rPr lang="en-US" sz="1000" dirty="0">
                  <a:latin typeface="Arial" panose="020B0604020202020204" pitchFamily="34" charset="0"/>
                  <a:ea typeface="Times New Roman" panose="02020603050405020304" pitchFamily="18" charset="0"/>
                  <a:cs typeface="Arial" panose="020B0604020202020204" pitchFamily="34" charset="0"/>
                </a:rPr>
                <a:t>Master of Science in Sustainability Management</a:t>
              </a:r>
            </a:p>
            <a:p>
              <a:pPr marL="0" indent="0">
                <a:spcBef>
                  <a:spcPts val="600"/>
                </a:spcBef>
                <a:buNone/>
              </a:pPr>
              <a:r>
                <a:rPr lang="en-US" sz="1000" dirty="0">
                  <a:latin typeface="Arial" panose="020B0604020202020204" pitchFamily="34" charset="0"/>
                  <a:ea typeface="Times New Roman" panose="02020603050405020304" pitchFamily="18" charset="0"/>
                  <a:cs typeface="Arial" panose="020B0604020202020204" pitchFamily="34" charset="0"/>
                </a:rPr>
                <a:t>Staff Associate</a:t>
              </a:r>
            </a:p>
          </p:txBody>
        </p:sp>
        <p:pic>
          <p:nvPicPr>
            <p:cNvPr id="12" name="Picture 11">
              <a:extLst>
                <a:ext uri="{FF2B5EF4-FFF2-40B4-BE49-F238E27FC236}">
                  <a16:creationId xmlns:a16="http://schemas.microsoft.com/office/drawing/2014/main" id="{127A7E45-BF2B-A81D-CA95-35D44BA361FE}"/>
                </a:ext>
              </a:extLst>
            </p:cNvPr>
            <p:cNvPicPr preferRelativeResize="0">
              <a:picLocks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53159" y="4427929"/>
              <a:ext cx="823342" cy="823342"/>
            </a:xfrm>
            <a:prstGeom prst="ellipse">
              <a:avLst/>
            </a:prstGeom>
            <a:ln w="9525" cap="rnd">
              <a:noFill/>
            </a:ln>
            <a:effectLst/>
            <a:extLst>
              <a:ext uri="{909E8E84-426E-40DD-AFC4-6F175D3DCCD1}">
                <a14:hiddenFill xmlns:a14="http://schemas.microsoft.com/office/drawing/2010/main">
                  <a:solidFill>
                    <a:srgbClr val="FFFFFF"/>
                  </a:solidFill>
                </a14:hiddenFill>
              </a:ext>
            </a:extLst>
          </p:spPr>
        </p:pic>
      </p:grpSp>
      <p:grpSp>
        <p:nvGrpSpPr>
          <p:cNvPr id="40" name="Group 39">
            <a:extLst>
              <a:ext uri="{FF2B5EF4-FFF2-40B4-BE49-F238E27FC236}">
                <a16:creationId xmlns:a16="http://schemas.microsoft.com/office/drawing/2014/main" id="{CD000CBF-E355-A9C5-F037-C7A640F34C9F}"/>
              </a:ext>
            </a:extLst>
          </p:cNvPr>
          <p:cNvGrpSpPr/>
          <p:nvPr/>
        </p:nvGrpSpPr>
        <p:grpSpPr>
          <a:xfrm>
            <a:off x="6273809" y="2386275"/>
            <a:ext cx="3184702" cy="823342"/>
            <a:chOff x="6273809" y="2386275"/>
            <a:chExt cx="3184702" cy="823342"/>
          </a:xfrm>
        </p:grpSpPr>
        <p:pic>
          <p:nvPicPr>
            <p:cNvPr id="14" name="Picture 13" descr="Profile photo of Hassan Riaz">
              <a:extLst>
                <a:ext uri="{FF2B5EF4-FFF2-40B4-BE49-F238E27FC236}">
                  <a16:creationId xmlns:a16="http://schemas.microsoft.com/office/drawing/2014/main" id="{FA4A84D6-DD0D-BBA4-03AE-556C4FE2151C}"/>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273809" y="2386275"/>
              <a:ext cx="823342" cy="823342"/>
            </a:xfrm>
            <a:prstGeom prst="ellipse">
              <a:avLst/>
            </a:prstGeom>
            <a:ln w="9525" cap="rnd">
              <a:noFill/>
            </a:ln>
            <a:effectLst/>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D31C672-5DF4-8DDA-D9EC-7EBEA2D236FD}"/>
                </a:ext>
              </a:extLst>
            </p:cNvPr>
            <p:cNvSpPr txBox="1"/>
            <p:nvPr/>
          </p:nvSpPr>
          <p:spPr>
            <a:xfrm>
              <a:off x="7200138" y="2444003"/>
              <a:ext cx="2258373" cy="707886"/>
            </a:xfrm>
            <a:prstGeom prst="rect">
              <a:avLst/>
            </a:prstGeom>
            <a:noFill/>
          </p:spPr>
          <p:txBody>
            <a:bodyPr wrap="square" rtlCol="0">
              <a:spAutoFit/>
            </a:bodyPr>
            <a:lstStyle/>
            <a:p>
              <a:pPr marL="0" indent="0">
                <a:buNone/>
              </a:pPr>
              <a:r>
                <a:rPr lang="en-US" sz="1000" b="1" dirty="0">
                  <a:effectLst/>
                  <a:latin typeface="Arial" panose="020B0604020202020204" pitchFamily="34" charset="0"/>
                  <a:ea typeface="Times New Roman" panose="02020603050405020304" pitchFamily="18" charset="0"/>
                  <a:cs typeface="Arial" panose="020B0604020202020204" pitchFamily="34" charset="0"/>
                </a:rPr>
                <a:t>Hassan Riaz</a:t>
              </a:r>
            </a:p>
            <a:p>
              <a:pPr marL="0" indent="0">
                <a:spcBef>
                  <a:spcPts val="600"/>
                </a:spcBef>
                <a:buNone/>
              </a:pPr>
              <a:r>
                <a:rPr lang="en-US" sz="1000" dirty="0">
                  <a:latin typeface="Arial" panose="020B0604020202020204" pitchFamily="34" charset="0"/>
                  <a:ea typeface="Times New Roman" panose="02020603050405020304" pitchFamily="18" charset="0"/>
                  <a:cs typeface="Arial" panose="020B0604020202020204" pitchFamily="34" charset="0"/>
                </a:rPr>
                <a:t>Master of Business Administration</a:t>
              </a:r>
            </a:p>
            <a:p>
              <a:pPr marL="0" indent="0">
                <a:spcBef>
                  <a:spcPts val="600"/>
                </a:spcBef>
                <a:buNone/>
              </a:pPr>
              <a:r>
                <a:rPr lang="en-US" sz="1000" dirty="0">
                  <a:latin typeface="Arial" panose="020B0604020202020204" pitchFamily="34" charset="0"/>
                  <a:ea typeface="Times New Roman" panose="02020603050405020304" pitchFamily="18" charset="0"/>
                  <a:cs typeface="Arial" panose="020B0604020202020204" pitchFamily="34" charset="0"/>
                </a:rPr>
                <a:t>CKI Fellow</a:t>
              </a:r>
            </a:p>
          </p:txBody>
        </p:sp>
      </p:grpSp>
      <p:grpSp>
        <p:nvGrpSpPr>
          <p:cNvPr id="39" name="Group 38">
            <a:extLst>
              <a:ext uri="{FF2B5EF4-FFF2-40B4-BE49-F238E27FC236}">
                <a16:creationId xmlns:a16="http://schemas.microsoft.com/office/drawing/2014/main" id="{4A6A21BF-B94F-6AE0-D300-5DBCB119FA7A}"/>
              </a:ext>
            </a:extLst>
          </p:cNvPr>
          <p:cNvGrpSpPr/>
          <p:nvPr/>
        </p:nvGrpSpPr>
        <p:grpSpPr>
          <a:xfrm>
            <a:off x="6273809" y="1365449"/>
            <a:ext cx="2818018" cy="823342"/>
            <a:chOff x="6273809" y="1365449"/>
            <a:chExt cx="2818018" cy="823342"/>
          </a:xfrm>
        </p:grpSpPr>
        <p:sp>
          <p:nvSpPr>
            <p:cNvPr id="17" name="TextBox 16">
              <a:extLst>
                <a:ext uri="{FF2B5EF4-FFF2-40B4-BE49-F238E27FC236}">
                  <a16:creationId xmlns:a16="http://schemas.microsoft.com/office/drawing/2014/main" id="{50B1088F-A21C-7553-AB11-D1B3D35E108E}"/>
                </a:ext>
              </a:extLst>
            </p:cNvPr>
            <p:cNvSpPr txBox="1"/>
            <p:nvPr/>
          </p:nvSpPr>
          <p:spPr>
            <a:xfrm>
              <a:off x="7203066" y="1423177"/>
              <a:ext cx="1888761" cy="707886"/>
            </a:xfrm>
            <a:prstGeom prst="rect">
              <a:avLst/>
            </a:prstGeom>
            <a:noFill/>
          </p:spPr>
          <p:txBody>
            <a:bodyPr wrap="square" rtlCol="0">
              <a:spAutoFit/>
            </a:bodyPr>
            <a:lstStyle/>
            <a:p>
              <a:pPr marL="0" indent="0">
                <a:buNone/>
              </a:pPr>
              <a:r>
                <a:rPr lang="en-US" sz="1000" b="1" dirty="0" err="1">
                  <a:latin typeface="Arial" panose="020B0604020202020204" pitchFamily="34" charset="0"/>
                  <a:ea typeface="Times New Roman" panose="02020603050405020304" pitchFamily="18" charset="0"/>
                  <a:cs typeface="Arial" panose="020B0604020202020204" pitchFamily="34" charset="0"/>
                </a:rPr>
                <a:t>Taicheng</a:t>
              </a:r>
              <a:r>
                <a:rPr lang="en-US" sz="1000" b="1" dirty="0">
                  <a:latin typeface="Arial" panose="020B0604020202020204" pitchFamily="34" charset="0"/>
                  <a:ea typeface="Times New Roman" panose="02020603050405020304" pitchFamily="18" charset="0"/>
                  <a:cs typeface="Arial" panose="020B0604020202020204" pitchFamily="34" charset="0"/>
                </a:rPr>
                <a:t> Jin</a:t>
              </a:r>
              <a:endParaRPr lang="en-US" sz="1000" dirty="0">
                <a:latin typeface="Arial" panose="020B0604020202020204" pitchFamily="34" charset="0"/>
                <a:ea typeface="Times New Roman" panose="02020603050405020304" pitchFamily="18" charset="0"/>
                <a:cs typeface="Arial" panose="020B0604020202020204" pitchFamily="34" charset="0"/>
              </a:endParaRPr>
            </a:p>
            <a:p>
              <a:pPr marL="0" indent="0">
                <a:spcBef>
                  <a:spcPts val="600"/>
                </a:spcBef>
                <a:buNone/>
              </a:pPr>
              <a:r>
                <a:rPr lang="en-US" sz="1000" dirty="0">
                  <a:latin typeface="Arial" panose="020B0604020202020204" pitchFamily="34" charset="0"/>
                  <a:ea typeface="Times New Roman" panose="02020603050405020304" pitchFamily="18" charset="0"/>
                  <a:cs typeface="Arial" panose="020B0604020202020204" pitchFamily="34" charset="0"/>
                </a:rPr>
                <a:t>Master of International Affairs</a:t>
              </a:r>
            </a:p>
            <a:p>
              <a:pPr marL="0" indent="0">
                <a:spcBef>
                  <a:spcPts val="600"/>
                </a:spcBef>
                <a:buNone/>
              </a:pPr>
              <a:r>
                <a:rPr lang="en-US" sz="1000" dirty="0">
                  <a:latin typeface="Arial" panose="020B0604020202020204" pitchFamily="34" charset="0"/>
                  <a:ea typeface="Times New Roman" panose="02020603050405020304" pitchFamily="18" charset="0"/>
                  <a:cs typeface="Arial" panose="020B0604020202020204" pitchFamily="34" charset="0"/>
                </a:rPr>
                <a:t>CKI Fellow</a:t>
              </a:r>
            </a:p>
          </p:txBody>
        </p:sp>
        <p:pic>
          <p:nvPicPr>
            <p:cNvPr id="18" name="Picture 17">
              <a:extLst>
                <a:ext uri="{FF2B5EF4-FFF2-40B4-BE49-F238E27FC236}">
                  <a16:creationId xmlns:a16="http://schemas.microsoft.com/office/drawing/2014/main" id="{060AEC99-E9E8-039E-F3E0-84F7D97938F4}"/>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p:blipFill>
          <p:spPr bwMode="auto">
            <a:xfrm>
              <a:off x="6273809" y="1365449"/>
              <a:ext cx="823342" cy="823342"/>
            </a:xfrm>
            <a:prstGeom prst="ellipse">
              <a:avLst/>
            </a:prstGeom>
            <a:ln w="9525" cap="rnd">
              <a:noFill/>
            </a:ln>
            <a:effectLst/>
            <a:extLst>
              <a:ext uri="{909E8E84-426E-40DD-AFC4-6F175D3DCCD1}">
                <a14:hiddenFill xmlns:a14="http://schemas.microsoft.com/office/drawing/2010/main">
                  <a:solidFill>
                    <a:srgbClr val="FFFFFF"/>
                  </a:solidFill>
                </a14:hiddenFill>
              </a:ext>
            </a:extLst>
          </p:spPr>
        </p:pic>
      </p:grpSp>
      <p:grpSp>
        <p:nvGrpSpPr>
          <p:cNvPr id="35" name="Group 34">
            <a:extLst>
              <a:ext uri="{FF2B5EF4-FFF2-40B4-BE49-F238E27FC236}">
                <a16:creationId xmlns:a16="http://schemas.microsoft.com/office/drawing/2014/main" id="{8063C7A4-2357-E99B-1B44-01EA92EBD741}"/>
              </a:ext>
            </a:extLst>
          </p:cNvPr>
          <p:cNvGrpSpPr/>
          <p:nvPr/>
        </p:nvGrpSpPr>
        <p:grpSpPr>
          <a:xfrm>
            <a:off x="654192" y="2386275"/>
            <a:ext cx="3254868" cy="823342"/>
            <a:chOff x="654192" y="2386275"/>
            <a:chExt cx="3254868" cy="823342"/>
          </a:xfrm>
        </p:grpSpPr>
        <p:pic>
          <p:nvPicPr>
            <p:cNvPr id="20" name="Picture 19">
              <a:extLst>
                <a:ext uri="{FF2B5EF4-FFF2-40B4-BE49-F238E27FC236}">
                  <a16:creationId xmlns:a16="http://schemas.microsoft.com/office/drawing/2014/main" id="{E56D3160-4998-1394-E299-1F3FD9F42845}"/>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p:blipFill>
          <p:spPr bwMode="auto">
            <a:xfrm>
              <a:off x="654192" y="2386275"/>
              <a:ext cx="823342" cy="823342"/>
            </a:xfrm>
            <a:prstGeom prst="ellipse">
              <a:avLst/>
            </a:prstGeom>
            <a:ln w="9525" cap="rnd">
              <a:noFill/>
            </a:ln>
            <a:effectLst/>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12A6439D-3EC7-C049-B16C-897BB3315066}"/>
                </a:ext>
              </a:extLst>
            </p:cNvPr>
            <p:cNvSpPr txBox="1"/>
            <p:nvPr/>
          </p:nvSpPr>
          <p:spPr>
            <a:xfrm>
              <a:off x="1579174" y="2444003"/>
              <a:ext cx="2329886" cy="707886"/>
            </a:xfrm>
            <a:prstGeom prst="rect">
              <a:avLst/>
            </a:prstGeom>
            <a:noFill/>
          </p:spPr>
          <p:txBody>
            <a:bodyPr wrap="square" rtlCol="0">
              <a:spAutoFit/>
            </a:bodyPr>
            <a:lstStyle/>
            <a:p>
              <a:pPr marL="0" indent="0">
                <a:buNone/>
              </a:pPr>
              <a:r>
                <a:rPr lang="en-US" sz="1000" b="1" dirty="0"/>
                <a:t>Marcelo </a:t>
              </a:r>
              <a:r>
                <a:rPr lang="en-US" sz="1000" b="1" dirty="0" err="1"/>
                <a:t>Cibie</a:t>
              </a:r>
              <a:endParaRPr lang="en-US" sz="1000" b="1" dirty="0">
                <a:effectLst/>
                <a:latin typeface="Arial" panose="020B0604020202020204" pitchFamily="34" charset="0"/>
                <a:ea typeface="Times New Roman" panose="02020603050405020304" pitchFamily="18" charset="0"/>
                <a:cs typeface="Arial" panose="020B0604020202020204" pitchFamily="34" charset="0"/>
              </a:endParaRPr>
            </a:p>
            <a:p>
              <a:pPr marL="0" indent="0">
                <a:spcBef>
                  <a:spcPts val="600"/>
                </a:spcBef>
                <a:buNone/>
              </a:pPr>
              <a:r>
                <a:rPr lang="en-US" sz="1000" dirty="0">
                  <a:latin typeface="Arial" panose="020B0604020202020204" pitchFamily="34" charset="0"/>
                  <a:ea typeface="Times New Roman" panose="02020603050405020304" pitchFamily="18" charset="0"/>
                  <a:cs typeface="Arial" panose="020B0604020202020204" pitchFamily="34" charset="0"/>
                </a:rPr>
                <a:t>Master of Business Administration</a:t>
              </a:r>
            </a:p>
            <a:p>
              <a:pPr marL="0" indent="0">
                <a:spcBef>
                  <a:spcPts val="600"/>
                </a:spcBef>
                <a:buNone/>
              </a:pPr>
              <a:r>
                <a:rPr lang="en-US" sz="1000" dirty="0">
                  <a:effectLst/>
                  <a:latin typeface="Arial" panose="020B0604020202020204" pitchFamily="34" charset="0"/>
                  <a:ea typeface="Times New Roman" panose="02020603050405020304" pitchFamily="18" charset="0"/>
                  <a:cs typeface="Arial" panose="020B0604020202020204" pitchFamily="34" charset="0"/>
                </a:rPr>
                <a:t>CKI Fellow</a:t>
              </a:r>
            </a:p>
          </p:txBody>
        </p:sp>
      </p:grpSp>
      <p:grpSp>
        <p:nvGrpSpPr>
          <p:cNvPr id="36" name="Group 35">
            <a:extLst>
              <a:ext uri="{FF2B5EF4-FFF2-40B4-BE49-F238E27FC236}">
                <a16:creationId xmlns:a16="http://schemas.microsoft.com/office/drawing/2014/main" id="{F0C5698F-8BE6-0CC2-E239-290930EC0CFE}"/>
              </a:ext>
            </a:extLst>
          </p:cNvPr>
          <p:cNvGrpSpPr/>
          <p:nvPr/>
        </p:nvGrpSpPr>
        <p:grpSpPr>
          <a:xfrm>
            <a:off x="653159" y="3407102"/>
            <a:ext cx="2945753" cy="823342"/>
            <a:chOff x="653159" y="3407102"/>
            <a:chExt cx="2945753" cy="823342"/>
          </a:xfrm>
        </p:grpSpPr>
        <p:pic>
          <p:nvPicPr>
            <p:cNvPr id="23" name="Picture 22">
              <a:extLst>
                <a:ext uri="{FF2B5EF4-FFF2-40B4-BE49-F238E27FC236}">
                  <a16:creationId xmlns:a16="http://schemas.microsoft.com/office/drawing/2014/main" id="{6DB3E817-0232-481F-EF6B-D0386D4D5255}"/>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p:blipFill>
          <p:spPr bwMode="auto">
            <a:xfrm>
              <a:off x="653159" y="3407102"/>
              <a:ext cx="823342" cy="823342"/>
            </a:xfrm>
            <a:prstGeom prst="ellipse">
              <a:avLst/>
            </a:prstGeom>
            <a:ln w="9525" cap="rnd">
              <a:noFill/>
            </a:ln>
            <a:effectLst/>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B7A1E954-0665-3F8D-36E1-4BB33BAA8742}"/>
                </a:ext>
              </a:extLst>
            </p:cNvPr>
            <p:cNvSpPr txBox="1"/>
            <p:nvPr/>
          </p:nvSpPr>
          <p:spPr>
            <a:xfrm>
              <a:off x="1579174" y="3464830"/>
              <a:ext cx="2019738" cy="707886"/>
            </a:xfrm>
            <a:prstGeom prst="rect">
              <a:avLst/>
            </a:prstGeom>
            <a:noFill/>
          </p:spPr>
          <p:txBody>
            <a:bodyPr wrap="square" rtlCol="0">
              <a:spAutoFit/>
            </a:bodyPr>
            <a:lstStyle/>
            <a:p>
              <a:pPr marL="0" indent="0">
                <a:buNone/>
              </a:pPr>
              <a:r>
                <a:rPr lang="en-US" sz="1000" b="1" dirty="0"/>
                <a:t>Lara Geiger</a:t>
              </a:r>
              <a:endParaRPr lang="en-US" sz="1000" b="1" dirty="0">
                <a:effectLst/>
                <a:latin typeface="Arial" panose="020B0604020202020204" pitchFamily="34" charset="0"/>
                <a:ea typeface="Times New Roman" panose="02020603050405020304" pitchFamily="18" charset="0"/>
                <a:cs typeface="Arial" panose="020B0604020202020204" pitchFamily="34" charset="0"/>
              </a:endParaRPr>
            </a:p>
            <a:p>
              <a:pPr marL="0" indent="0">
                <a:spcBef>
                  <a:spcPts val="600"/>
                </a:spcBef>
                <a:buNone/>
              </a:pPr>
              <a:r>
                <a:rPr lang="en-US" sz="1000" dirty="0">
                  <a:latin typeface="Arial" panose="020B0604020202020204" pitchFamily="34" charset="0"/>
                  <a:ea typeface="Times New Roman" panose="02020603050405020304" pitchFamily="18" charset="0"/>
                  <a:cs typeface="Arial" panose="020B0604020202020204" pitchFamily="34" charset="0"/>
                </a:rPr>
                <a:t>Master of International Affairs</a:t>
              </a:r>
            </a:p>
            <a:p>
              <a:pPr marL="0" indent="0">
                <a:spcBef>
                  <a:spcPts val="600"/>
                </a:spcBef>
                <a:buNone/>
              </a:pPr>
              <a:r>
                <a:rPr lang="en-US" sz="1000" dirty="0">
                  <a:latin typeface="Arial" panose="020B0604020202020204" pitchFamily="34" charset="0"/>
                  <a:ea typeface="Times New Roman" panose="02020603050405020304" pitchFamily="18" charset="0"/>
                  <a:cs typeface="Arial" panose="020B0604020202020204" pitchFamily="34" charset="0"/>
                </a:rPr>
                <a:t>CKI Fellow</a:t>
              </a:r>
            </a:p>
          </p:txBody>
        </p:sp>
      </p:grpSp>
      <p:grpSp>
        <p:nvGrpSpPr>
          <p:cNvPr id="41" name="Group 40">
            <a:extLst>
              <a:ext uri="{FF2B5EF4-FFF2-40B4-BE49-F238E27FC236}">
                <a16:creationId xmlns:a16="http://schemas.microsoft.com/office/drawing/2014/main" id="{73911019-941C-7478-60CD-91FEBABBBB1C}"/>
              </a:ext>
            </a:extLst>
          </p:cNvPr>
          <p:cNvGrpSpPr/>
          <p:nvPr/>
        </p:nvGrpSpPr>
        <p:grpSpPr>
          <a:xfrm>
            <a:off x="6273809" y="3407102"/>
            <a:ext cx="3109956" cy="823342"/>
            <a:chOff x="6273809" y="3407102"/>
            <a:chExt cx="3109956" cy="823342"/>
          </a:xfrm>
        </p:grpSpPr>
        <p:pic>
          <p:nvPicPr>
            <p:cNvPr id="26" name="Picture 25">
              <a:extLst>
                <a:ext uri="{FF2B5EF4-FFF2-40B4-BE49-F238E27FC236}">
                  <a16:creationId xmlns:a16="http://schemas.microsoft.com/office/drawing/2014/main" id="{4FE462DB-D2CF-E901-F013-9AA0A46A2E4B}"/>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p:blipFill>
          <p:spPr bwMode="auto">
            <a:xfrm>
              <a:off x="6273809" y="3407102"/>
              <a:ext cx="823342" cy="823342"/>
            </a:xfrm>
            <a:prstGeom prst="ellipse">
              <a:avLst/>
            </a:prstGeom>
            <a:ln w="9525" cap="rnd">
              <a:noFill/>
            </a:ln>
            <a:effectLst/>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FE94B3-E197-E131-A4DF-CA0038DF82C8}"/>
                </a:ext>
              </a:extLst>
            </p:cNvPr>
            <p:cNvSpPr txBox="1"/>
            <p:nvPr/>
          </p:nvSpPr>
          <p:spPr>
            <a:xfrm>
              <a:off x="7199824" y="3464830"/>
              <a:ext cx="2183941" cy="707886"/>
            </a:xfrm>
            <a:prstGeom prst="rect">
              <a:avLst/>
            </a:prstGeom>
            <a:noFill/>
          </p:spPr>
          <p:txBody>
            <a:bodyPr wrap="square" rtlCol="0">
              <a:spAutoFit/>
            </a:bodyPr>
            <a:lstStyle/>
            <a:p>
              <a:pPr marL="0" indent="0">
                <a:buNone/>
              </a:pPr>
              <a:r>
                <a:rPr lang="en-US" sz="1000" b="1" dirty="0">
                  <a:effectLst/>
                  <a:latin typeface="Arial" panose="020B0604020202020204" pitchFamily="34" charset="0"/>
                  <a:ea typeface="Times New Roman" panose="02020603050405020304" pitchFamily="18" charset="0"/>
                  <a:cs typeface="Arial" panose="020B0604020202020204" pitchFamily="34" charset="0"/>
                </a:rPr>
                <a:t>Max de Boer</a:t>
              </a:r>
            </a:p>
            <a:p>
              <a:pPr marL="0" indent="0">
                <a:spcBef>
                  <a:spcPts val="600"/>
                </a:spcBef>
                <a:buNone/>
              </a:pPr>
              <a:r>
                <a:rPr lang="en-US" sz="1000" dirty="0">
                  <a:latin typeface="Arial" panose="020B0604020202020204" pitchFamily="34" charset="0"/>
                  <a:ea typeface="Times New Roman" panose="02020603050405020304" pitchFamily="18" charset="0"/>
                  <a:cs typeface="Arial" panose="020B0604020202020204" pitchFamily="34" charset="0"/>
                </a:rPr>
                <a:t>Master of Business Administration</a:t>
              </a:r>
            </a:p>
            <a:p>
              <a:pPr marL="0" indent="0">
                <a:spcBef>
                  <a:spcPts val="600"/>
                </a:spcBef>
                <a:buNone/>
              </a:pPr>
              <a:r>
                <a:rPr lang="en-US" sz="1000" dirty="0">
                  <a:latin typeface="Arial" panose="020B0604020202020204" pitchFamily="34" charset="0"/>
                  <a:ea typeface="Times New Roman" panose="02020603050405020304" pitchFamily="18" charset="0"/>
                  <a:cs typeface="Arial" panose="020B0604020202020204" pitchFamily="34" charset="0"/>
                </a:rPr>
                <a:t>CKI Fellow</a:t>
              </a:r>
            </a:p>
          </p:txBody>
        </p:sp>
      </p:grpSp>
      <p:grpSp>
        <p:nvGrpSpPr>
          <p:cNvPr id="34" name="Group 33">
            <a:extLst>
              <a:ext uri="{FF2B5EF4-FFF2-40B4-BE49-F238E27FC236}">
                <a16:creationId xmlns:a16="http://schemas.microsoft.com/office/drawing/2014/main" id="{33EA8431-AEAE-762A-5C8E-033344225EA8}"/>
              </a:ext>
            </a:extLst>
          </p:cNvPr>
          <p:cNvGrpSpPr/>
          <p:nvPr/>
        </p:nvGrpSpPr>
        <p:grpSpPr>
          <a:xfrm>
            <a:off x="651407" y="1305365"/>
            <a:ext cx="3953766" cy="938719"/>
            <a:chOff x="651407" y="1305365"/>
            <a:chExt cx="3953766" cy="938719"/>
          </a:xfrm>
        </p:grpSpPr>
        <p:pic>
          <p:nvPicPr>
            <p:cNvPr id="28" name="Picture 10" descr="Hyae Ryung (Helen) Kim">
              <a:extLst>
                <a:ext uri="{FF2B5EF4-FFF2-40B4-BE49-F238E27FC236}">
                  <a16:creationId xmlns:a16="http://schemas.microsoft.com/office/drawing/2014/main" id="{94F3F913-088F-9438-FFAB-05B6E60DF0CE}"/>
                </a:ext>
              </a:extLst>
            </p:cNvPr>
            <p:cNvPicPr>
              <a:picLocks noChangeAspect="1" noChangeArrowheads="1"/>
            </p:cNvPicPr>
            <p:nvPr/>
          </p:nvPicPr>
          <p:blipFill rotWithShape="1">
            <a:blip r:embed="rId13" cstate="print">
              <a:extLst>
                <a:ext uri="{28A0092B-C50C-407E-A947-70E740481C1C}">
                  <a14:useLocalDpi xmlns:a14="http://schemas.microsoft.com/office/drawing/2010/main"/>
                </a:ext>
              </a:extLst>
            </a:blip>
            <a:srcRect/>
            <a:stretch/>
          </p:blipFill>
          <p:spPr bwMode="auto">
            <a:xfrm>
              <a:off x="651407" y="1365449"/>
              <a:ext cx="823341" cy="823341"/>
            </a:xfrm>
            <a:prstGeom prst="ellipse">
              <a:avLst/>
            </a:prstGeom>
            <a:noFill/>
            <a:ln>
              <a:noFill/>
            </a:ln>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2BD5FED7-EB0B-2A4F-9CD9-82E572D30CBE}"/>
                </a:ext>
              </a:extLst>
            </p:cNvPr>
            <p:cNvSpPr txBox="1">
              <a:spLocks/>
            </p:cNvSpPr>
            <p:nvPr/>
          </p:nvSpPr>
          <p:spPr>
            <a:xfrm>
              <a:off x="1579174" y="1305365"/>
              <a:ext cx="3025999" cy="938719"/>
            </a:xfrm>
            <a:prstGeom prst="rect">
              <a:avLst/>
            </a:prstGeom>
            <a:noFill/>
          </p:spPr>
          <p:txBody>
            <a:bodyPr wrap="square" rtlCol="0">
              <a:noAutofit/>
            </a:bodyPr>
            <a:lstStyle/>
            <a:p>
              <a:pPr marL="0" indent="0">
                <a:buNone/>
              </a:pPr>
              <a:r>
                <a:rPr lang="en-US" sz="1000" b="1" dirty="0" err="1">
                  <a:latin typeface="Arial" panose="020B0604020202020204" pitchFamily="34" charset="0"/>
                  <a:ea typeface="Times New Roman" panose="02020603050405020304" pitchFamily="18" charset="0"/>
                  <a:cs typeface="Arial" panose="020B0604020202020204" pitchFamily="34" charset="0"/>
                </a:rPr>
                <a:t>Hyae</a:t>
              </a:r>
              <a:r>
                <a:rPr lang="en-US" sz="1000" b="1" dirty="0">
                  <a:latin typeface="Arial" panose="020B0604020202020204" pitchFamily="34" charset="0"/>
                  <a:ea typeface="Times New Roman" panose="02020603050405020304" pitchFamily="18" charset="0"/>
                  <a:cs typeface="Arial" panose="020B0604020202020204" pitchFamily="34" charset="0"/>
                </a:rPr>
                <a:t> Ryung (Helen) Kim</a:t>
              </a:r>
              <a:endParaRPr lang="en-US" sz="1000" b="1" dirty="0">
                <a:effectLst/>
                <a:latin typeface="Arial" panose="020B0604020202020204" pitchFamily="34" charset="0"/>
                <a:ea typeface="Times New Roman" panose="02020603050405020304" pitchFamily="18" charset="0"/>
                <a:cs typeface="Arial" panose="020B0604020202020204" pitchFamily="34" charset="0"/>
              </a:endParaRPr>
            </a:p>
            <a:p>
              <a:pPr marL="0" indent="0">
                <a:spcBef>
                  <a:spcPts val="600"/>
                </a:spcBef>
                <a:buNone/>
              </a:pPr>
              <a:r>
                <a:rPr lang="en-US" sz="1000" dirty="0">
                  <a:latin typeface="Arial" panose="020B0604020202020204" pitchFamily="34" charset="0"/>
                  <a:ea typeface="Times New Roman" panose="02020603050405020304" pitchFamily="18" charset="0"/>
                  <a:cs typeface="Arial" panose="020B0604020202020204" pitchFamily="34" charset="0"/>
                </a:rPr>
                <a:t>PhD in Sustainable Development </a:t>
              </a:r>
            </a:p>
            <a:p>
              <a:pPr marL="0" indent="0">
                <a:spcBef>
                  <a:spcPts val="600"/>
                </a:spcBef>
                <a:buNone/>
              </a:pPr>
              <a:r>
                <a:rPr lang="en-US" sz="1000" dirty="0">
                  <a:latin typeface="Arial" panose="020B0604020202020204" pitchFamily="34" charset="0"/>
                  <a:ea typeface="Times New Roman" panose="02020603050405020304" pitchFamily="18" charset="0"/>
                  <a:cs typeface="Arial" panose="020B0604020202020204" pitchFamily="34" charset="0"/>
                </a:rPr>
                <a:t>Senior Research Fellow</a:t>
              </a:r>
            </a:p>
            <a:p>
              <a:pPr marL="0" indent="0">
                <a:spcBef>
                  <a:spcPts val="600"/>
                </a:spcBef>
                <a:buNone/>
              </a:pPr>
              <a:r>
                <a:rPr lang="en-US" sz="1000" dirty="0">
                  <a:latin typeface="Arial" panose="020B0604020202020204" pitchFamily="34" charset="0"/>
                  <a:ea typeface="Times New Roman" panose="02020603050405020304" pitchFamily="18" charset="0"/>
                  <a:cs typeface="Arial" panose="020B0604020202020204" pitchFamily="34" charset="0"/>
                </a:rPr>
                <a:t>Email: </a:t>
              </a:r>
              <a:r>
                <a:rPr lang="en-US" sz="1000" dirty="0">
                  <a:latin typeface="Arial" panose="020B0604020202020204" pitchFamily="34" charset="0"/>
                  <a:ea typeface="Times New Roman" panose="02020603050405020304" pitchFamily="18" charset="0"/>
                  <a:cs typeface="Arial" panose="020B0604020202020204" pitchFamily="34" charset="0"/>
                  <a:hlinkClick r:id="rId14"/>
                </a:rPr>
                <a:t>hk2901@columbia.edu</a:t>
              </a:r>
              <a:endParaRPr lang="en-US" sz="1000" dirty="0">
                <a:latin typeface="Arial" panose="020B0604020202020204" pitchFamily="34" charset="0"/>
                <a:ea typeface="Times New Roman" panose="02020603050405020304" pitchFamily="18" charset="0"/>
                <a:cs typeface="Arial" panose="020B0604020202020204" pitchFamily="34" charset="0"/>
              </a:endParaRPr>
            </a:p>
          </p:txBody>
        </p:sp>
      </p:grpSp>
      <p:sp>
        <p:nvSpPr>
          <p:cNvPr id="6" name="TextBox 4">
            <a:extLst>
              <a:ext uri="{FF2B5EF4-FFF2-40B4-BE49-F238E27FC236}">
                <a16:creationId xmlns:a16="http://schemas.microsoft.com/office/drawing/2014/main" id="{6868CC55-1029-9BEB-B930-B811CCE884D0}"/>
              </a:ext>
            </a:extLst>
          </p:cNvPr>
          <p:cNvSpPr txBox="1"/>
          <p:nvPr/>
        </p:nvSpPr>
        <p:spPr bwMode="gray">
          <a:xfrm>
            <a:off x="329184" y="6249096"/>
            <a:ext cx="9144000" cy="400110"/>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11200">
              <a:defRPr/>
            </a:pPr>
            <a:endParaRPr lang="en-US" sz="800" dirty="0">
              <a:solidFill>
                <a:srgbClr val="000000"/>
              </a:solidFill>
              <a:latin typeface="Arial"/>
              <a:cs typeface="Arial"/>
            </a:endParaRPr>
          </a:p>
          <a:p>
            <a:pPr indent="0" defTabSz="711200">
              <a:buNone/>
              <a:defRPr/>
            </a:pPr>
            <a:r>
              <a:rPr lang="en-US" sz="800" dirty="0">
                <a:solidFill>
                  <a:srgbClr val="000000"/>
                </a:solidFill>
                <a:latin typeface="Arial"/>
                <a:cs typeface="Arial"/>
              </a:rPr>
              <a:t>Attribution: Kim </a:t>
            </a:r>
            <a:r>
              <a:rPr lang="en-US" sz="800" i="1" dirty="0">
                <a:solidFill>
                  <a:srgbClr val="000000"/>
                </a:solidFill>
                <a:latin typeface="Arial"/>
                <a:cs typeface="Arial"/>
              </a:rPr>
              <a:t>et al</a:t>
            </a:r>
            <a:r>
              <a:rPr lang="en-US" sz="800" dirty="0">
                <a:solidFill>
                  <a:srgbClr val="000000"/>
                </a:solidFill>
                <a:latin typeface="Arial"/>
                <a:cs typeface="Arial"/>
              </a:rPr>
              <a:t>., "</a:t>
            </a:r>
            <a:r>
              <a:rPr lang="en-US" sz="800" dirty="0">
                <a:solidFill>
                  <a:srgbClr val="000000"/>
                </a:solidFill>
                <a:latin typeface="Arial"/>
                <a:cs typeface="Arial"/>
                <a:hlinkClick r:id="rId15"/>
              </a:rPr>
              <a:t>Scaling Solar</a:t>
            </a:r>
            <a:r>
              <a:rPr lang="en-US" sz="800" dirty="0">
                <a:solidFill>
                  <a:srgbClr val="000000"/>
                </a:solidFill>
                <a:latin typeface="Arial"/>
                <a:cs typeface="Arial"/>
              </a:rPr>
              <a:t>," Columbia Business School Climate Knowledge Initiative (</a:t>
            </a:r>
            <a:r>
              <a:rPr lang="en-US" sz="800" dirty="0">
                <a:solidFill>
                  <a:srgbClr val="000000"/>
                </a:solidFill>
                <a:latin typeface="Arial"/>
              </a:rPr>
              <a:t>14 August 2025</a:t>
            </a:r>
            <a:r>
              <a:rPr lang="en-US" sz="800" dirty="0">
                <a:solidFill>
                  <a:srgbClr val="000000"/>
                </a:solidFill>
                <a:latin typeface="Arial"/>
                <a:cs typeface="Arial"/>
              </a:rPr>
              <a:t>).</a:t>
            </a:r>
          </a:p>
        </p:txBody>
      </p:sp>
      <p:grpSp>
        <p:nvGrpSpPr>
          <p:cNvPr id="38" name="Group 37">
            <a:extLst>
              <a:ext uri="{FF2B5EF4-FFF2-40B4-BE49-F238E27FC236}">
                <a16:creationId xmlns:a16="http://schemas.microsoft.com/office/drawing/2014/main" id="{335C5A3C-0914-C66E-572C-6AA4813B27F3}"/>
              </a:ext>
            </a:extLst>
          </p:cNvPr>
          <p:cNvGrpSpPr/>
          <p:nvPr/>
        </p:nvGrpSpPr>
        <p:grpSpPr>
          <a:xfrm>
            <a:off x="653159" y="5448755"/>
            <a:ext cx="3446189" cy="841752"/>
            <a:chOff x="653159" y="5448755"/>
            <a:chExt cx="3446189" cy="841752"/>
          </a:xfrm>
        </p:grpSpPr>
        <p:pic>
          <p:nvPicPr>
            <p:cNvPr id="5" name="Picture 4">
              <a:extLst>
                <a:ext uri="{FF2B5EF4-FFF2-40B4-BE49-F238E27FC236}">
                  <a16:creationId xmlns:a16="http://schemas.microsoft.com/office/drawing/2014/main" id="{493173BC-32A6-6173-287E-DE484106074C}"/>
                </a:ext>
              </a:extLst>
            </p:cNvPr>
            <p:cNvPicPr>
              <a:picLocks noChangeAspect="1"/>
            </p:cNvPicPr>
            <p:nvPr/>
          </p:nvPicPr>
          <p:blipFill>
            <a:blip r:embed="rId16" cstate="screen">
              <a:extLst>
                <a:ext uri="{28A0092B-C50C-407E-A947-70E740481C1C}">
                  <a14:useLocalDpi xmlns:a14="http://schemas.microsoft.com/office/drawing/2010/main"/>
                </a:ext>
              </a:extLst>
            </a:blip>
            <a:srcRect/>
            <a:stretch/>
          </p:blipFill>
          <p:spPr>
            <a:xfrm>
              <a:off x="653159" y="5448755"/>
              <a:ext cx="841752" cy="841752"/>
            </a:xfrm>
            <a:prstGeom prst="ellipse">
              <a:avLst/>
            </a:prstGeom>
            <a:ln w="9525" cap="rnd">
              <a:noFill/>
            </a:ln>
            <a:effectLst/>
          </p:spPr>
        </p:pic>
        <p:sp>
          <p:nvSpPr>
            <p:cNvPr id="8" name="TextBox 7">
              <a:extLst>
                <a:ext uri="{FF2B5EF4-FFF2-40B4-BE49-F238E27FC236}">
                  <a16:creationId xmlns:a16="http://schemas.microsoft.com/office/drawing/2014/main" id="{ED5356FD-4845-3194-8611-AEAE8A3B44F0}"/>
                </a:ext>
              </a:extLst>
            </p:cNvPr>
            <p:cNvSpPr txBox="1"/>
            <p:nvPr/>
          </p:nvSpPr>
          <p:spPr>
            <a:xfrm>
              <a:off x="1579174" y="5515688"/>
              <a:ext cx="2520174" cy="707886"/>
            </a:xfrm>
            <a:prstGeom prst="rect">
              <a:avLst/>
            </a:prstGeom>
            <a:noFill/>
          </p:spPr>
          <p:txBody>
            <a:bodyPr wrap="square" lIns="91440" tIns="45720" rIns="91440" bIns="45720" rtlCol="0" anchor="t">
              <a:spAutoFit/>
            </a:bodyPr>
            <a:lstStyle/>
            <a:p>
              <a:pPr marL="0" indent="0">
                <a:buNone/>
              </a:pPr>
              <a:r>
                <a:rPr lang="en-US" sz="1000" b="1" dirty="0">
                  <a:effectLst/>
                  <a:latin typeface="Arial"/>
                  <a:ea typeface="Times New Roman" panose="02020603050405020304" pitchFamily="18" charset="0"/>
                  <a:cs typeface="Arial"/>
                </a:rPr>
                <a:t>Heonjae Lee</a:t>
              </a:r>
            </a:p>
            <a:p>
              <a:pPr marL="0" indent="0">
                <a:spcBef>
                  <a:spcPts val="600"/>
                </a:spcBef>
                <a:buNone/>
              </a:pPr>
              <a:r>
                <a:rPr lang="en-US" sz="1000" dirty="0">
                  <a:latin typeface="Arial" panose="020B0604020202020204" pitchFamily="34" charset="0"/>
                  <a:ea typeface="Times New Roman" panose="02020603050405020304" pitchFamily="18" charset="0"/>
                  <a:cs typeface="Arial" panose="020B0604020202020204" pitchFamily="34" charset="0"/>
                </a:rPr>
                <a:t>Bachelor of Arts in Financial Economics</a:t>
              </a:r>
            </a:p>
            <a:p>
              <a:pPr marL="0" indent="0">
                <a:spcBef>
                  <a:spcPts val="600"/>
                </a:spcBef>
                <a:buNone/>
              </a:pPr>
              <a:r>
                <a:rPr lang="en-US" sz="1000" dirty="0">
                  <a:latin typeface="Arial"/>
                  <a:ea typeface="Times New Roman" panose="02020603050405020304" pitchFamily="18" charset="0"/>
                  <a:cs typeface="Arial"/>
                </a:rPr>
                <a:t>CKI Fellow</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42854293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7" name="think-cell data - do not delete"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Text Placeholder 5"/>
          <p:cNvSpPr>
            <a:spLocks noGrp="1"/>
          </p:cNvSpPr>
          <p:nvPr>
            <p:ph type="title" idx="4294967295"/>
          </p:nvPr>
        </p:nvSpPr>
        <p:spPr>
          <a:xfrm>
            <a:off x="682625" y="5278438"/>
            <a:ext cx="9421813" cy="10652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354"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6000" b="1" i="0" u="none" strike="noStrike" kern="1200" cap="none" spc="0" normalizeH="0" baseline="0" noProof="0">
                <a:ln>
                  <a:noFill/>
                </a:ln>
                <a:solidFill>
                  <a:schemeClr val="bg1"/>
                </a:solidFill>
                <a:effectLst/>
                <a:uLnTx/>
                <a:uFillTx/>
                <a:latin typeface="Arial" panose="020B0604020202020204" pitchFamily="34" charset="0"/>
                <a:ea typeface="+mn-ea"/>
                <a:cs typeface="+mn-cs"/>
              </a:rPr>
              <a:t>Appendix</a:t>
            </a:r>
          </a:p>
        </p:txBody>
      </p:sp>
      <p:sp>
        <p:nvSpPr>
          <p:cNvPr id="2" name="Rectangle 1"/>
          <p:cNvSpPr/>
          <p:nvPr/>
        </p:nvSpPr>
        <p:spPr bwMode="gray">
          <a:xfrm>
            <a:off x="6915150" y="6306312"/>
            <a:ext cx="2752725" cy="533400"/>
          </a:xfrm>
          <a:prstGeom prst="rect">
            <a:avLst/>
          </a:prstGeom>
          <a:solidFill>
            <a:srgbClr val="687078"/>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Tree>
    <p:custDataLst>
      <p:tags r:id="rId1"/>
    </p:custDataLst>
    <p:extLst>
      <p:ext uri="{BB962C8B-B14F-4D97-AF65-F5344CB8AC3E}">
        <p14:creationId xmlns:p14="http://schemas.microsoft.com/office/powerpoint/2010/main" val="7148217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02B9D6DE-B0A4-3948-78E4-CD15D0CBD688}"/>
              </a:ext>
            </a:extLst>
          </p:cNvPr>
          <p:cNvGraphicFramePr>
            <a:graphicFrameLocks noChangeAspect="1"/>
          </p:cNvGraphicFramePr>
          <p:nvPr>
            <p:custDataLst>
              <p:tags r:id="rId1"/>
            </p:custDataLst>
            <p:extLst>
              <p:ext uri="{D42A27DB-BD31-4B8C-83A1-F6EECF244321}">
                <p14:modId xmlns:p14="http://schemas.microsoft.com/office/powerpoint/2010/main" val="20172129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8" name="think-cell data - do not delete" hidden="1">
                        <a:extLst>
                          <a:ext uri="{FF2B5EF4-FFF2-40B4-BE49-F238E27FC236}">
                            <a16:creationId xmlns:a16="http://schemas.microsoft.com/office/drawing/2014/main" id="{02B9D6DE-B0A4-3948-78E4-CD15D0CBD688}"/>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1EAE5DE7-22A6-653E-E520-2E9D1ADD94CC}"/>
              </a:ext>
            </a:extLst>
          </p:cNvPr>
          <p:cNvSpPr>
            <a:spLocks noGrp="1"/>
          </p:cNvSpPr>
          <p:nvPr>
            <p:ph type="title"/>
          </p:nvPr>
        </p:nvSpPr>
        <p:spPr/>
        <p:txBody>
          <a:bodyPr vert="horz"/>
          <a:lstStyle/>
          <a:p>
            <a:r>
              <a:rPr lang="en-US"/>
              <a:t>Scenarios</a:t>
            </a:r>
          </a:p>
        </p:txBody>
      </p:sp>
      <p:graphicFrame>
        <p:nvGraphicFramePr>
          <p:cNvPr id="7" name="Table 6">
            <a:extLst>
              <a:ext uri="{FF2B5EF4-FFF2-40B4-BE49-F238E27FC236}">
                <a16:creationId xmlns:a16="http://schemas.microsoft.com/office/drawing/2014/main" id="{CD21DE5F-C7E7-8B2A-F8C5-64F836660A29}"/>
              </a:ext>
            </a:extLst>
          </p:cNvPr>
          <p:cNvGraphicFramePr>
            <a:graphicFrameLocks noGrp="1"/>
          </p:cNvGraphicFramePr>
          <p:nvPr>
            <p:extLst>
              <p:ext uri="{D42A27DB-BD31-4B8C-83A1-F6EECF244321}">
                <p14:modId xmlns:p14="http://schemas.microsoft.com/office/powerpoint/2010/main" val="3183471194"/>
              </p:ext>
            </p:extLst>
          </p:nvPr>
        </p:nvGraphicFramePr>
        <p:xfrm>
          <a:off x="923925" y="1472056"/>
          <a:ext cx="10344150" cy="2720364"/>
        </p:xfrm>
        <a:graphic>
          <a:graphicData uri="http://schemas.openxmlformats.org/drawingml/2006/table">
            <a:tbl>
              <a:tblPr>
                <a:tableStyleId>{2D5ABB26-0587-4C30-8999-92F81FD0307C}</a:tableStyleId>
              </a:tblPr>
              <a:tblGrid>
                <a:gridCol w="1428750">
                  <a:extLst>
                    <a:ext uri="{9D8B030D-6E8A-4147-A177-3AD203B41FA5}">
                      <a16:colId xmlns:a16="http://schemas.microsoft.com/office/drawing/2014/main" val="622508423"/>
                    </a:ext>
                  </a:extLst>
                </a:gridCol>
                <a:gridCol w="8915400">
                  <a:extLst>
                    <a:ext uri="{9D8B030D-6E8A-4147-A177-3AD203B41FA5}">
                      <a16:colId xmlns:a16="http://schemas.microsoft.com/office/drawing/2014/main" val="3123431666"/>
                    </a:ext>
                  </a:extLst>
                </a:gridCol>
              </a:tblGrid>
              <a:tr h="2185544">
                <a:tc>
                  <a:txBody>
                    <a:bodyPr/>
                    <a:lstStyle/>
                    <a:p>
                      <a:pPr marL="0" indent="0" algn="l" fontAlgn="b">
                        <a:buNone/>
                      </a:pPr>
                      <a:r>
                        <a:rPr lang="en-US" sz="3200" b="1" u="none" strike="noStrike">
                          <a:solidFill>
                            <a:srgbClr val="000000"/>
                          </a:solidFill>
                          <a:effectLst/>
                        </a:rPr>
                        <a:t>ETS</a:t>
                      </a:r>
                      <a:endParaRPr lang="en-US" sz="3200" b="1" i="0" u="none" strike="noStrike">
                        <a:solidFill>
                          <a:srgbClr val="000000"/>
                        </a:solidFill>
                        <a:effectLst/>
                        <a:latin typeface="Calibri" panose="020F0502020204030204" pitchFamily="34" charset="0"/>
                      </a:endParaRPr>
                    </a:p>
                  </a:txBody>
                  <a:tcPr marL="5514" marR="5514" marT="5514" marB="0"/>
                </a:tc>
                <a:tc>
                  <a:txBody>
                    <a:bodyPr/>
                    <a:lstStyle/>
                    <a:p>
                      <a:pPr marL="0" indent="0" algn="l" fontAlgn="b">
                        <a:buNone/>
                      </a:pPr>
                      <a:r>
                        <a:rPr lang="en-US" sz="1600" b="0" u="none" strike="noStrike">
                          <a:solidFill>
                            <a:srgbClr val="000000"/>
                          </a:solidFill>
                          <a:effectLst/>
                        </a:rPr>
                        <a:t>The Economic Transition Scenario (ETS) reflects a world where policymakers pursue an energy transition relying only on </a:t>
                      </a:r>
                      <a:r>
                        <a:rPr lang="en-US" sz="1600" b="1" u="none" strike="noStrike">
                          <a:solidFill>
                            <a:srgbClr val="000000"/>
                          </a:solidFill>
                          <a:effectLst/>
                        </a:rPr>
                        <a:t>historical efficiency trends </a:t>
                      </a:r>
                      <a:r>
                        <a:rPr lang="en-US" sz="1600" b="0" u="none" strike="noStrike">
                          <a:solidFill>
                            <a:srgbClr val="000000"/>
                          </a:solidFill>
                          <a:effectLst/>
                        </a:rPr>
                        <a:t>and </a:t>
                      </a:r>
                      <a:r>
                        <a:rPr lang="en-US" sz="1600" b="1" u="none" strike="noStrike">
                          <a:solidFill>
                            <a:srgbClr val="000000"/>
                          </a:solidFill>
                          <a:effectLst/>
                        </a:rPr>
                        <a:t>economically competitive, commercially at-scale clean energy technologies</a:t>
                      </a:r>
                      <a:r>
                        <a:rPr lang="en-US" sz="1600" b="0" u="none" strike="noStrike">
                          <a:solidFill>
                            <a:srgbClr val="000000"/>
                          </a:solidFill>
                          <a:effectLst/>
                        </a:rPr>
                        <a:t>. </a:t>
                      </a:r>
                    </a:p>
                    <a:p>
                      <a:pPr marL="0" indent="0" algn="l" fontAlgn="b">
                        <a:buNone/>
                      </a:pPr>
                      <a:r>
                        <a:rPr lang="en-US" sz="1600" b="0" u="none" strike="noStrike">
                          <a:solidFill>
                            <a:srgbClr val="000000"/>
                          </a:solidFill>
                          <a:effectLst/>
                        </a:rPr>
                        <a:t>The ETS requires no further support for clean technologies beyond existing measures, although it does hinge on a level playing field that allows these solutions to access markets and compete with incumbent technologies. </a:t>
                      </a:r>
                      <a:endParaRPr lang="en-US" sz="1600" b="0" i="0" u="none" strike="noStrike">
                        <a:solidFill>
                          <a:srgbClr val="000000"/>
                        </a:solidFill>
                        <a:effectLst/>
                        <a:latin typeface="Calibri" panose="020F0502020204030204" pitchFamily="34" charset="0"/>
                      </a:endParaRPr>
                    </a:p>
                  </a:txBody>
                  <a:tcPr marL="5514" marR="5514" marT="5514" marB="0"/>
                </a:tc>
                <a:extLst>
                  <a:ext uri="{0D108BD9-81ED-4DB2-BD59-A6C34878D82A}">
                    <a16:rowId xmlns:a16="http://schemas.microsoft.com/office/drawing/2014/main" val="2238747359"/>
                  </a:ext>
                </a:extLst>
              </a:tr>
              <a:tr h="534820">
                <a:tc>
                  <a:txBody>
                    <a:bodyPr/>
                    <a:lstStyle/>
                    <a:p>
                      <a:pPr marL="0" indent="0" algn="l" fontAlgn="b">
                        <a:buNone/>
                      </a:pPr>
                      <a:r>
                        <a:rPr lang="en-US" sz="3200" b="1" u="none" strike="noStrike">
                          <a:solidFill>
                            <a:srgbClr val="000000"/>
                          </a:solidFill>
                          <a:effectLst/>
                        </a:rPr>
                        <a:t>NZS</a:t>
                      </a:r>
                      <a:endParaRPr lang="en-US" sz="3200" b="1" i="0" u="none" strike="noStrike">
                        <a:solidFill>
                          <a:srgbClr val="000000"/>
                        </a:solidFill>
                        <a:effectLst/>
                        <a:latin typeface="Calibri" panose="020F0502020204030204" pitchFamily="34" charset="0"/>
                      </a:endParaRPr>
                    </a:p>
                  </a:txBody>
                  <a:tcPr marL="5514" marR="5514" marT="5514" marB="0"/>
                </a:tc>
                <a:tc>
                  <a:txBody>
                    <a:bodyPr/>
                    <a:lstStyle/>
                    <a:p>
                      <a:pPr marL="0" indent="0" algn="l" fontAlgn="b">
                        <a:buNone/>
                      </a:pPr>
                      <a:r>
                        <a:rPr lang="en-US" sz="1600" b="0" u="none" strike="noStrike">
                          <a:solidFill>
                            <a:srgbClr val="000000"/>
                          </a:solidFill>
                          <a:effectLst/>
                        </a:rPr>
                        <a:t>The Net Zero Scenario (NZS) reveals the sheer scale and scope of the challenge of remaining within 1.75C of global warming and achieving the goals of the Paris Agreement.</a:t>
                      </a:r>
                      <a:endParaRPr lang="en-US" sz="1600" b="0" i="0" u="none" strike="noStrike">
                        <a:solidFill>
                          <a:srgbClr val="000000"/>
                        </a:solidFill>
                        <a:effectLst/>
                        <a:latin typeface="Calibri" panose="020F0502020204030204" pitchFamily="34" charset="0"/>
                      </a:endParaRPr>
                    </a:p>
                  </a:txBody>
                  <a:tcPr marL="5514" marR="5514" marT="5514" marB="0"/>
                </a:tc>
                <a:extLst>
                  <a:ext uri="{0D108BD9-81ED-4DB2-BD59-A6C34878D82A}">
                    <a16:rowId xmlns:a16="http://schemas.microsoft.com/office/drawing/2014/main" val="3261220796"/>
                  </a:ext>
                </a:extLst>
              </a:tr>
            </a:tbl>
          </a:graphicData>
        </a:graphic>
      </p:graphicFrame>
      <p:sp>
        <p:nvSpPr>
          <p:cNvPr id="11" name="TextBox 10">
            <a:extLst>
              <a:ext uri="{FF2B5EF4-FFF2-40B4-BE49-F238E27FC236}">
                <a16:creationId xmlns:a16="http://schemas.microsoft.com/office/drawing/2014/main" id="{EFF1D921-D7B2-428D-6EB7-8392907780AE}"/>
              </a:ext>
            </a:extLst>
          </p:cNvPr>
          <p:cNvSpPr txBox="1"/>
          <p:nvPr/>
        </p:nvSpPr>
        <p:spPr bwMode="gray">
          <a:xfrm>
            <a:off x="329183" y="6402985"/>
            <a:ext cx="9144000" cy="246221"/>
          </a:xfrm>
          <a:prstGeom prst="rect">
            <a:avLst/>
          </a:prstGeom>
          <a:noFill/>
        </p:spPr>
        <p:txBody>
          <a:bodyPr wrap="square" lIns="0" tIns="0" rIns="0" bIns="0" anchor="t">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 BNEF,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6"/>
              </a:rPr>
              <a:t>New Energy Outlook 2025</a:t>
            </a:r>
            <a:r>
              <a:rPr lang="en-US" sz="800" dirty="0">
                <a:solidFill>
                  <a:srgbClr val="000000"/>
                </a:solidFill>
                <a:latin typeface="Arial"/>
              </a:rPr>
              <a:t> (2025).</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indent="0">
              <a:spcBef>
                <a:spcPts val="0"/>
              </a:spcBef>
              <a:buNone/>
            </a:pPr>
            <a:r>
              <a:rPr lang="en-US" sz="800" dirty="0">
                <a:solidFill>
                  <a:srgbClr val="000000"/>
                </a:solidFill>
              </a:rPr>
              <a:t>Credit: Isabel Hoyos, </a:t>
            </a:r>
            <a:r>
              <a:rPr lang="en-US" sz="800" dirty="0" err="1">
                <a:solidFill>
                  <a:srgbClr val="000000"/>
                </a:solidFill>
              </a:rPr>
              <a:t>Taicheng</a:t>
            </a:r>
            <a:r>
              <a:rPr lang="en-US" sz="800" dirty="0">
                <a:solidFill>
                  <a:srgbClr val="000000"/>
                </a:solidFill>
              </a:rPr>
              <a:t> Jin, </a:t>
            </a:r>
            <a:r>
              <a:rPr lang="en-US" sz="800" dirty="0" err="1">
                <a:solidFill>
                  <a:srgbClr val="000000"/>
                </a:solidFill>
              </a:rPr>
              <a:t>Hyae</a:t>
            </a:r>
            <a:r>
              <a:rPr lang="en-US" sz="800" dirty="0">
                <a:solidFill>
                  <a:srgbClr val="000000"/>
                </a:solidFill>
              </a:rPr>
              <a:t> Ryung Kim, and </a:t>
            </a:r>
            <a:r>
              <a:rPr lang="en-US" sz="800" dirty="0">
                <a:solidFill>
                  <a:srgbClr val="000000"/>
                </a:solidFill>
                <a:hlinkClick r:id="rId7"/>
              </a:rPr>
              <a:t>Gernot</a:t>
            </a:r>
            <a:r>
              <a:rPr lang="en-US" sz="800" dirty="0">
                <a:hlinkClick r:id="rId7"/>
              </a:rPr>
              <a:t> Wagner</a:t>
            </a:r>
            <a:r>
              <a:rPr lang="en-US" sz="800" dirty="0">
                <a:solidFill>
                  <a:srgbClr val="000000"/>
                </a:solidFill>
              </a:rPr>
              <a:t>. </a:t>
            </a:r>
            <a:r>
              <a:rPr lang="en-US" sz="800" dirty="0">
                <a:hlinkClick r:id="rId8"/>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hlinkClick r:id="rId9"/>
              </a:rPr>
              <a:t>Scaling Solar</a:t>
            </a:r>
            <a:r>
              <a:rPr lang="en-US" sz="800" dirty="0">
                <a:solidFill>
                  <a:srgbClr val="000000"/>
                </a:solidFill>
              </a:rPr>
              <a:t>” (</a:t>
            </a:r>
            <a:r>
              <a:rPr lang="en-US" sz="800" dirty="0">
                <a:solidFill>
                  <a:srgbClr val="000000"/>
                </a:solidFill>
                <a:latin typeface="Arial"/>
              </a:rPr>
              <a:t>14 August 2025</a:t>
            </a:r>
            <a:r>
              <a:rPr lang="en-US" sz="800" dirty="0">
                <a:solidFill>
                  <a:srgbClr val="000000"/>
                </a:solidFill>
              </a:rPr>
              <a:t>).</a:t>
            </a:r>
            <a:endParaRPr lang="en-US" sz="800" dirty="0">
              <a:solidFill>
                <a:srgbClr val="000000"/>
              </a:solidFill>
              <a:cs typeface="Arial"/>
            </a:endParaRPr>
          </a:p>
        </p:txBody>
      </p:sp>
    </p:spTree>
    <p:extLst>
      <p:ext uri="{BB962C8B-B14F-4D97-AF65-F5344CB8AC3E}">
        <p14:creationId xmlns:p14="http://schemas.microsoft.com/office/powerpoint/2010/main" val="1961263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p:cNvGraphicFramePr>
          <p:nvPr>
            <p:custDataLst>
              <p:tags r:id="rId2"/>
            </p:custDataLst>
            <p:extLst>
              <p:ext uri="{D42A27DB-BD31-4B8C-83A1-F6EECF244321}">
                <p14:modId xmlns:p14="http://schemas.microsoft.com/office/powerpoint/2010/main" val="92178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4" imgW="592" imgH="591" progId="TCLayout.ActiveDocument.1">
                  <p:embed/>
                </p:oleObj>
              </mc:Choice>
              <mc:Fallback>
                <p:oleObj name="think-cell Slide" r:id="rId64" imgW="592" imgH="591" progId="TCLayout.ActiveDocument.1">
                  <p:embed/>
                  <p:pic>
                    <p:nvPicPr>
                      <p:cNvPr id="7" name="think-cell data - do not delete" hidden="1"/>
                      <p:cNvPicPr/>
                      <p:nvPr/>
                    </p:nvPicPr>
                    <p:blipFill>
                      <a:blip r:embed="rId65"/>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dirty="0"/>
              <a:t>Price decreased initially due to R&amp;D in module efficiency; since 2001, economies of scale has been the main driver</a:t>
            </a:r>
          </a:p>
        </p:txBody>
      </p:sp>
      <p:sp>
        <p:nvSpPr>
          <p:cNvPr id="245" name="btfpNotesBox962619"/>
          <p:cNvSpPr txBox="1"/>
          <p:nvPr>
            <p:custDataLst>
              <p:tags r:id="rId3"/>
            </p:custDataLst>
          </p:nvPr>
        </p:nvSpPr>
        <p:spPr bwMode="gray">
          <a:xfrm>
            <a:off x="330200" y="6300216"/>
            <a:ext cx="9144000" cy="492443"/>
          </a:xfrm>
          <a:prstGeom prst="rect">
            <a:avLst/>
          </a:prstGeom>
          <a:noFill/>
        </p:spPr>
        <p:txBody>
          <a:bodyPr vert="horz" wrap="square" lIns="0" tIns="0" rIns="0" bIns="0" rtlCol="0" anchor="b">
            <a:spAutoFit/>
          </a:bodyPr>
          <a:lstStyle/>
          <a:p>
            <a:pPr marL="0" indent="0">
              <a:spcBef>
                <a:spcPts val="0"/>
              </a:spcBef>
              <a:buNone/>
              <a:defRPr/>
            </a:pPr>
            <a:r>
              <a:rPr lang="en-US" altLang="zh-CN" sz="800" dirty="0">
                <a:solidFill>
                  <a:srgbClr val="000000"/>
                </a:solidFill>
                <a:latin typeface="Arial"/>
              </a:rPr>
              <a:t>(</a:t>
            </a:r>
            <a:r>
              <a:rPr kumimoji="0" lang="en-US" altLang="zh-CN" sz="800" b="0" i="0" u="none" strike="noStrike" kern="1200" cap="none" spc="0" normalizeH="0" baseline="0" noProof="0" dirty="0">
                <a:ln>
                  <a:noFill/>
                </a:ln>
                <a:solidFill>
                  <a:srgbClr val="000000"/>
                </a:solidFill>
                <a:effectLst/>
                <a:uLnTx/>
                <a:uFillTx/>
                <a:latin typeface="Arial"/>
                <a:ea typeface="+mn-ea"/>
                <a:cs typeface="+mn-cs"/>
              </a:rPr>
              <a:t>*) 1980-2001 price reductions scaled to 100% and align data with 2001-2012. The pre-factor in Equation (5) reflects the baseline operational costs</a:t>
            </a:r>
            <a:r>
              <a:rPr lang="en-US" altLang="zh-CN" sz="800" dirty="0">
                <a:solidFill>
                  <a:srgbClr val="000000"/>
                </a:solidFill>
                <a:latin typeface="Arial"/>
              </a:rPr>
              <a:t> </a:t>
            </a:r>
            <a:r>
              <a:rPr kumimoji="0" lang="en-US" altLang="zh-CN" sz="800" b="0" i="0" u="none" strike="noStrike" kern="1200" cap="none" spc="0" normalizeH="0" baseline="0" noProof="0" dirty="0">
                <a:ln>
                  <a:noFill/>
                </a:ln>
                <a:solidFill>
                  <a:srgbClr val="000000"/>
                </a:solidFill>
                <a:effectLst/>
                <a:uLnTx/>
                <a:uFillTx/>
                <a:latin typeface="Arial"/>
                <a:ea typeface="+mn-ea"/>
                <a:cs typeface="+mn-cs"/>
              </a:rPr>
              <a:t>such as electricity, labor, maintenance, and depreciation for </a:t>
            </a:r>
            <a:r>
              <a:rPr lang="en-US" altLang="zh-CN" sz="800" dirty="0">
                <a:solidFill>
                  <a:srgbClr val="000000"/>
                </a:solidFill>
                <a:latin typeface="Arial"/>
              </a:rPr>
              <a:t>a </a:t>
            </a:r>
            <a:r>
              <a:rPr kumimoji="0" lang="en-US" altLang="zh-CN" sz="800" b="0" i="0" u="none" strike="noStrike" kern="1200" cap="none" spc="0" normalizeH="0" baseline="0" noProof="0" dirty="0">
                <a:ln>
                  <a:noFill/>
                </a:ln>
                <a:solidFill>
                  <a:srgbClr val="000000"/>
                </a:solidFill>
                <a:effectLst/>
                <a:uLnTx/>
                <a:uFillTx/>
                <a:latin typeface="Arial"/>
                <a:ea typeface="+mn-ea"/>
                <a:cs typeface="+mn-cs"/>
              </a:rPr>
              <a:t>fixed size </a:t>
            </a:r>
            <a:r>
              <a:rPr lang="en-US" altLang="zh-CN" sz="800" dirty="0">
                <a:solidFill>
                  <a:srgbClr val="000000"/>
                </a:solidFill>
                <a:latin typeface="Arial"/>
              </a:rPr>
              <a:t>plant </a:t>
            </a:r>
            <a:r>
              <a:rPr kumimoji="0" lang="en-US" altLang="zh-CN" sz="800" b="0" i="0" u="none" strike="noStrike" kern="1200" cap="none" spc="0" normalizeH="0" baseline="0" noProof="0" dirty="0">
                <a:ln>
                  <a:noFill/>
                </a:ln>
                <a:solidFill>
                  <a:srgbClr val="000000"/>
                </a:solidFill>
                <a:effectLst/>
                <a:uLnTx/>
                <a:uFillTx/>
                <a:latin typeface="Arial"/>
                <a:ea typeface="+mn-ea"/>
                <a:cs typeface="+mn-cs"/>
              </a:rPr>
              <a:t>over time.</a:t>
            </a: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 </a:t>
            </a:r>
            <a:r>
              <a:rPr kumimoji="0" lang="en-US" sz="800" b="0" i="0" u="none" strike="noStrike" kern="1200" cap="none" spc="0" normalizeH="0" baseline="0" noProof="0" dirty="0" err="1">
                <a:ln>
                  <a:noFill/>
                </a:ln>
                <a:solidFill>
                  <a:srgbClr val="000000"/>
                </a:solidFill>
                <a:effectLst/>
                <a:uLnTx/>
                <a:uFillTx/>
                <a:latin typeface="Arial"/>
                <a:ea typeface="+mn-ea"/>
                <a:cs typeface="+mn-cs"/>
              </a:rPr>
              <a:t>Kavlak</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1" u="none" strike="noStrike" kern="1200" cap="none" spc="0" normalizeH="0" baseline="0" noProof="0" dirty="0">
                <a:ln>
                  <a:noFill/>
                </a:ln>
                <a:solidFill>
                  <a:srgbClr val="000000"/>
                </a:solidFill>
                <a:effectLst/>
                <a:uLnTx/>
                <a:uFillTx/>
                <a:latin typeface="Arial"/>
                <a:ea typeface="+mn-ea"/>
                <a:cs typeface="+mn-cs"/>
              </a:rPr>
              <a:t>et al.,</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66"/>
              </a:rPr>
              <a:t>Evaluating the Causes of Cost </a:t>
            </a:r>
            <a:r>
              <a:rPr lang="en-US" sz="800" dirty="0">
                <a:solidFill>
                  <a:srgbClr val="000000"/>
                </a:solidFill>
                <a:latin typeface="Arial"/>
                <a:hlinkClick r:id="rId66"/>
              </a:rPr>
              <a:t>R</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66"/>
              </a:rPr>
              <a:t>eduction</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66"/>
              </a:rPr>
              <a:t> in Photovoltaic </a:t>
            </a:r>
            <a:r>
              <a:rPr lang="en-US" sz="800" dirty="0">
                <a:solidFill>
                  <a:srgbClr val="000000"/>
                </a:solidFill>
                <a:latin typeface="Arial"/>
                <a:hlinkClick r:id="rId66"/>
              </a:rPr>
              <a:t>M</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66"/>
              </a:rPr>
              <a:t>odules</a:t>
            </a:r>
            <a:r>
              <a:rPr kumimoji="0" lang="en-US" sz="800" b="0" i="0" u="none" strike="noStrike" kern="1200" cap="none" spc="0" normalizeH="0" baseline="0" noProof="0" dirty="0">
                <a:ln>
                  <a:noFill/>
                </a:ln>
                <a:solidFill>
                  <a:srgbClr val="000000"/>
                </a:solidFill>
                <a:effectLst/>
                <a:uLnTx/>
                <a:uFillTx/>
                <a:latin typeface="Arial"/>
                <a:ea typeface="+mn-ea"/>
                <a:cs typeface="+mn-cs"/>
              </a:rPr>
              <a:t> (2018).</a:t>
            </a:r>
          </a:p>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kumimoji="0" lang="en-US" sz="800" b="0" i="0" u="none" strike="noStrike" kern="1200" cap="none" spc="0" normalizeH="0" baseline="0" noProof="0" dirty="0" err="1">
                <a:ln>
                  <a:noFill/>
                </a:ln>
                <a:solidFill>
                  <a:srgbClr val="000000"/>
                </a:solidFill>
                <a:effectLst/>
                <a:uLnTx/>
                <a:uFillTx/>
                <a:latin typeface="Arial"/>
                <a:ea typeface="+mn-ea"/>
                <a:cs typeface="+mn-cs"/>
              </a:rPr>
              <a:t>Taicheng</a:t>
            </a:r>
            <a:r>
              <a:rPr kumimoji="0" lang="en-US" sz="800" b="0" i="0" u="none" strike="noStrike" kern="1200" cap="none" spc="0" normalizeH="0" baseline="0" noProof="0" dirty="0">
                <a:ln>
                  <a:noFill/>
                </a:ln>
                <a:solidFill>
                  <a:srgbClr val="000000"/>
                </a:solidFill>
                <a:effectLst/>
                <a:uLnTx/>
                <a:uFillTx/>
                <a:latin typeface="Arial"/>
                <a:ea typeface="+mn-ea"/>
                <a:cs typeface="+mn-cs"/>
              </a:rPr>
              <a:t> Jin, Isabel Hoyos, Hassan Riaz,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67"/>
              </a:rPr>
              <a:t>Gernot Wagner</a:t>
            </a:r>
            <a:r>
              <a:rPr lang="en-US" sz="800" dirty="0">
                <a:solidFill>
                  <a:srgbClr val="000000"/>
                </a:solidFill>
                <a:latin typeface="Arial"/>
              </a:rPr>
              <a:t>.</a:t>
            </a:r>
            <a:r>
              <a:rPr lang="en-US" sz="800" dirty="0">
                <a:solidFill>
                  <a:srgbClr val="000000"/>
                </a:solidFill>
              </a:rPr>
              <a:t> </a:t>
            </a:r>
            <a:r>
              <a:rPr lang="en-US" sz="800" dirty="0">
                <a:solidFill>
                  <a:srgbClr val="000000"/>
                </a:solidFill>
                <a:hlinkClick r:id="rId68"/>
              </a:rPr>
              <a:t>Share</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68"/>
              </a:rPr>
              <a:t>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a:solidFill>
                  <a:srgbClr val="000000"/>
                </a:solidFill>
                <a:latin typeface="Arial"/>
              </a:rPr>
              <a:t>Kim </a:t>
            </a:r>
            <a:r>
              <a:rPr lang="en-US" sz="800" i="1" dirty="0">
                <a:solidFill>
                  <a:srgbClr val="000000"/>
                </a:solidFill>
                <a:latin typeface="Arial"/>
              </a:rPr>
              <a:t>et al., </a:t>
            </a:r>
            <a:r>
              <a:rPr lang="en-US" sz="800" dirty="0">
                <a:solidFill>
                  <a:srgbClr val="000000"/>
                </a:solidFill>
                <a:latin typeface="Arial"/>
              </a:rPr>
              <a:t>“</a:t>
            </a:r>
            <a:r>
              <a:rPr lang="en-US" sz="800" dirty="0">
                <a:solidFill>
                  <a:srgbClr val="000000"/>
                </a:solidFill>
                <a:latin typeface="Arial"/>
                <a:hlinkClick r:id="rId69"/>
              </a:rPr>
              <a:t>Scaling Solar</a:t>
            </a:r>
            <a:r>
              <a:rPr lang="en-US" sz="800" dirty="0">
                <a:solidFill>
                  <a:srgbClr val="000000"/>
                </a:solidFill>
                <a:latin typeface="Arial"/>
              </a:rPr>
              <a:t>” (14 August 2025).</a:t>
            </a:r>
            <a:endParaRPr lang="en-US" sz="800" dirty="0">
              <a:solidFill>
                <a:srgbClr val="000000"/>
              </a:solidFill>
              <a:latin typeface="Arial"/>
              <a:cs typeface="Arial"/>
            </a:endParaRPr>
          </a:p>
        </p:txBody>
      </p:sp>
      <p:sp>
        <p:nvSpPr>
          <p:cNvPr id="56" name="TextBox 8">
            <a:extLst>
              <a:ext uri="{FF2B5EF4-FFF2-40B4-BE49-F238E27FC236}">
                <a16:creationId xmlns:a16="http://schemas.microsoft.com/office/drawing/2014/main" id="{0C657577-D6D1-3C12-9C56-626BDB83BA4C}"/>
              </a:ext>
            </a:extLst>
          </p:cNvPr>
          <p:cNvSpPr txBox="1"/>
          <p:nvPr/>
        </p:nvSpPr>
        <p:spPr bwMode="gray">
          <a:xfrm>
            <a:off x="9279012" y="1554480"/>
            <a:ext cx="2662957" cy="3123932"/>
          </a:xfrm>
          <a:prstGeom prst="rect">
            <a:avLst/>
          </a:prstGeom>
          <a:solidFill>
            <a:srgbClr val="E3E8EE"/>
          </a:solidFill>
        </p:spPr>
        <p:txBody>
          <a:bodyPr wrap="square" lIns="137160" tIns="137160" rIns="274320" bIns="137160" rtlCol="0">
            <a:spAutoFit/>
          </a:bodyPr>
          <a:lstStyle/>
          <a:p>
            <a:pPr marL="0" marR="0" lvl="0" indent="0" algn="l" defTabSz="711200" rtl="0" eaLnBrk="1" fontAlgn="auto" latinLnBrk="0" hangingPunct="1">
              <a:lnSpc>
                <a:spcPct val="100000"/>
              </a:lnSpc>
              <a:spcBef>
                <a:spcPts val="600"/>
              </a:spcBef>
              <a:spcAft>
                <a:spcPts val="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Observations   </a:t>
            </a:r>
            <a:endParaRPr kumimoji="0" lang="en-US" sz="1250" b="0" i="0" u="none" strike="noStrike" kern="1200" cap="none" spc="0" normalizeH="0" baseline="0" noProof="0" dirty="0">
              <a:ln>
                <a:noFill/>
              </a:ln>
              <a:solidFill>
                <a:srgbClr val="000000"/>
              </a:solidFill>
              <a:effectLst/>
              <a:uLnTx/>
              <a:uFillTx/>
              <a:latin typeface="Arial"/>
              <a:ea typeface="+mn-ea"/>
              <a:cs typeface="+mn-cs"/>
            </a:endParaRP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lang="en-US" sz="1050" b="1" dirty="0">
                <a:solidFill>
                  <a:srgbClr val="000000"/>
                </a:solidFill>
                <a:latin typeface="Arial"/>
              </a:rPr>
              <a:t>Technical variables</a:t>
            </a:r>
            <a:r>
              <a:rPr kumimoji="0" lang="en-US" sz="1050" b="0" i="0" u="none" strike="noStrike" kern="1200" cap="none" spc="0" normalizeH="0" baseline="0" noProof="0" dirty="0">
                <a:ln>
                  <a:noFill/>
                </a:ln>
                <a:solidFill>
                  <a:srgbClr val="000000"/>
                </a:solidFill>
                <a:effectLst/>
                <a:uLnTx/>
                <a:uFillTx/>
                <a:latin typeface="Arial"/>
                <a:ea typeface="+mn-ea"/>
                <a:cs typeface="+mn-cs"/>
              </a:rPr>
              <a:t> represent technical improvements, while </a:t>
            </a:r>
            <a:r>
              <a:rPr lang="en-US" sz="1050" b="1" dirty="0">
                <a:solidFill>
                  <a:srgbClr val="000000"/>
                </a:solidFill>
                <a:latin typeface="Arial"/>
              </a:rPr>
              <a:t>economic variables </a:t>
            </a:r>
            <a:r>
              <a:rPr kumimoji="0" lang="en-US" sz="1050" b="0" i="0" u="none" strike="noStrike" kern="1200" cap="none" spc="0" normalizeH="0" baseline="0" noProof="0" dirty="0">
                <a:ln>
                  <a:noFill/>
                </a:ln>
                <a:solidFill>
                  <a:srgbClr val="000000"/>
                </a:solidFill>
                <a:effectLst/>
                <a:uLnTx/>
                <a:uFillTx/>
                <a:latin typeface="Arial"/>
                <a:ea typeface="+mn-ea"/>
                <a:cs typeface="+mn-cs"/>
              </a:rPr>
              <a:t>include public and private R&amp;D, learning by doing, economies of scale, and others.</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lang="en-US" sz="1050" b="1" dirty="0">
                <a:solidFill>
                  <a:srgbClr val="000000"/>
                </a:solidFill>
                <a:latin typeface="Arial"/>
              </a:rPr>
              <a:t>M</a:t>
            </a:r>
            <a:r>
              <a:rPr kumimoji="0" lang="en-US" sz="1050" b="1" i="0" u="none" strike="noStrike" kern="1200" cap="none" spc="0" normalizeH="0" baseline="0" noProof="0" dirty="0" err="1">
                <a:ln>
                  <a:noFill/>
                </a:ln>
                <a:solidFill>
                  <a:srgbClr val="000000"/>
                </a:solidFill>
                <a:effectLst/>
                <a:uLnTx/>
                <a:uFillTx/>
                <a:latin typeface="Arial"/>
                <a:ea typeface="+mn-ea"/>
                <a:cs typeface="+mn-cs"/>
              </a:rPr>
              <a:t>odule</a:t>
            </a:r>
            <a:r>
              <a:rPr kumimoji="0" lang="en-US" sz="1050" b="1" i="0" u="none" strike="noStrike" kern="1200" cap="none" spc="0" normalizeH="0" baseline="0" noProof="0" dirty="0">
                <a:ln>
                  <a:noFill/>
                </a:ln>
                <a:solidFill>
                  <a:srgbClr val="000000"/>
                </a:solidFill>
                <a:effectLst/>
                <a:uLnTx/>
                <a:uFillTx/>
                <a:latin typeface="Arial"/>
                <a:ea typeface="+mn-ea"/>
                <a:cs typeface="+mn-cs"/>
              </a:rPr>
              <a:t> efficiency </a:t>
            </a:r>
            <a:r>
              <a:rPr kumimoji="0" lang="en-US" sz="1050" b="0" i="0" u="none" strike="noStrike" kern="1200" cap="none" spc="0" normalizeH="0" baseline="0" noProof="0" dirty="0">
                <a:ln>
                  <a:noFill/>
                </a:ln>
                <a:solidFill>
                  <a:srgbClr val="000000"/>
                </a:solidFill>
                <a:effectLst/>
                <a:uLnTx/>
                <a:uFillTx/>
                <a:latin typeface="Arial"/>
                <a:ea typeface="+mn-ea"/>
                <a:cs typeface="+mn-cs"/>
              </a:rPr>
              <a:t>was the leading technical variable and public and private R&amp;D </a:t>
            </a:r>
            <a:r>
              <a:rPr kumimoji="0" lang="en-US" sz="1050" b="0" i="0" u="none" strike="noStrike" kern="1200" cap="none" spc="0" normalizeH="0" baseline="0" noProof="0" dirty="0" err="1">
                <a:ln>
                  <a:noFill/>
                </a:ln>
                <a:solidFill>
                  <a:srgbClr val="000000"/>
                </a:solidFill>
                <a:effectLst/>
                <a:uLnTx/>
                <a:uFillTx/>
                <a:latin typeface="Arial"/>
                <a:ea typeface="+mn-ea"/>
                <a:cs typeface="+mn-cs"/>
              </a:rPr>
              <a:t>wa</a:t>
            </a:r>
            <a:r>
              <a:rPr lang="en-US" sz="1050" dirty="0">
                <a:solidFill>
                  <a:srgbClr val="000000"/>
                </a:solidFill>
                <a:latin typeface="Arial"/>
              </a:rPr>
              <a:t>s the leading economic variable </a:t>
            </a:r>
            <a:r>
              <a:rPr kumimoji="0" lang="en-US" sz="1050" b="0" i="0" u="none" strike="noStrike" kern="1200" cap="none" spc="0" normalizeH="0" baseline="0" noProof="0" dirty="0">
                <a:ln>
                  <a:noFill/>
                </a:ln>
                <a:solidFill>
                  <a:srgbClr val="000000"/>
                </a:solidFill>
                <a:effectLst/>
                <a:uLnTx/>
                <a:uFillTx/>
                <a:latin typeface="Arial"/>
                <a:ea typeface="+mn-ea"/>
                <a:cs typeface="+mn-cs"/>
              </a:rPr>
              <a:t>for cost reduction between </a:t>
            </a:r>
            <a:r>
              <a:rPr kumimoji="0" lang="en-US" sz="1050" b="1" i="0" u="none" strike="noStrike" kern="1200" cap="none" spc="0" normalizeH="0" baseline="0" noProof="0" dirty="0">
                <a:ln>
                  <a:noFill/>
                </a:ln>
                <a:solidFill>
                  <a:srgbClr val="000000"/>
                </a:solidFill>
                <a:effectLst/>
                <a:uLnTx/>
                <a:uFillTx/>
                <a:latin typeface="Arial"/>
                <a:ea typeface="+mn-ea"/>
                <a:cs typeface="+mn-cs"/>
              </a:rPr>
              <a:t>1980 and </a:t>
            </a:r>
            <a:r>
              <a:rPr lang="en-US" sz="1050" b="1" dirty="0">
                <a:solidFill>
                  <a:srgbClr val="000000"/>
                </a:solidFill>
                <a:latin typeface="Arial"/>
              </a:rPr>
              <a:t>2001.</a:t>
            </a:r>
            <a:endParaRPr kumimoji="0" lang="en-US" sz="1050" i="0" u="none" strike="noStrike" kern="1200" cap="none" spc="0" normalizeH="0" baseline="0" noProof="0" dirty="0">
              <a:ln>
                <a:noFill/>
              </a:ln>
              <a:solidFill>
                <a:srgbClr val="000000"/>
              </a:solidFill>
              <a:effectLst/>
              <a:uLnTx/>
              <a:uFillTx/>
              <a:latin typeface="Arial"/>
              <a:ea typeface="+mn-ea"/>
              <a:cs typeface="+mn-cs"/>
            </a:endParaRP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After 2001</a:t>
            </a:r>
            <a:r>
              <a:rPr kumimoji="0" lang="en-US" sz="1050" b="0" i="0" u="none" strike="noStrike" kern="1200" cap="none" spc="0" normalizeH="0" baseline="0" noProof="0" dirty="0">
                <a:ln>
                  <a:noFill/>
                </a:ln>
                <a:solidFill>
                  <a:srgbClr val="000000"/>
                </a:solidFill>
                <a:effectLst/>
                <a:uLnTx/>
                <a:uFillTx/>
                <a:latin typeface="Arial"/>
                <a:ea typeface="+mn-ea"/>
                <a:cs typeface="+mn-cs"/>
              </a:rPr>
              <a:t>, </a:t>
            </a:r>
            <a:r>
              <a:rPr kumimoji="0" lang="en-US" sz="1050" b="1" i="0" u="none" strike="noStrike" kern="1200" cap="none" spc="0" normalizeH="0" baseline="0" noProof="0" dirty="0">
                <a:ln>
                  <a:noFill/>
                </a:ln>
                <a:solidFill>
                  <a:srgbClr val="000000"/>
                </a:solidFill>
                <a:effectLst/>
                <a:uLnTx/>
                <a:uFillTx/>
                <a:latin typeface="Arial"/>
                <a:ea typeface="+mn-ea"/>
                <a:cs typeface="+mn-cs"/>
              </a:rPr>
              <a:t>economies of scale </a:t>
            </a:r>
            <a:r>
              <a:rPr kumimoji="0" lang="en-US" sz="1050" b="0" i="0" u="none" strike="noStrike" kern="1200" cap="none" spc="0" normalizeH="0" baseline="0" noProof="0" dirty="0">
                <a:ln>
                  <a:noFill/>
                </a:ln>
                <a:solidFill>
                  <a:srgbClr val="000000"/>
                </a:solidFill>
                <a:effectLst/>
                <a:uLnTx/>
                <a:uFillTx/>
                <a:latin typeface="Arial"/>
                <a:ea typeface="+mn-ea"/>
                <a:cs typeface="+mn-cs"/>
              </a:rPr>
              <a:t>became a </a:t>
            </a:r>
            <a:r>
              <a:rPr kumimoji="0" lang="en-US" sz="1050" b="1" i="0" u="none" strike="noStrike" kern="1200" cap="none" spc="0" normalizeH="0" baseline="0" noProof="0" dirty="0">
                <a:ln>
                  <a:noFill/>
                </a:ln>
                <a:solidFill>
                  <a:srgbClr val="000000"/>
                </a:solidFill>
                <a:effectLst/>
                <a:uLnTx/>
                <a:uFillTx/>
                <a:latin typeface="Arial"/>
                <a:ea typeface="+mn-ea"/>
                <a:cs typeface="+mn-cs"/>
              </a:rPr>
              <a:t>significant driver </a:t>
            </a:r>
            <a:r>
              <a:rPr kumimoji="0" lang="en-US" sz="1050" b="0" i="0" u="none" strike="noStrike" kern="1200" cap="none" spc="0" normalizeH="0" baseline="0" noProof="0" dirty="0">
                <a:ln>
                  <a:noFill/>
                </a:ln>
                <a:solidFill>
                  <a:srgbClr val="000000"/>
                </a:solidFill>
                <a:effectLst/>
                <a:uLnTx/>
                <a:uFillTx/>
                <a:latin typeface="Arial"/>
                <a:ea typeface="+mn-ea"/>
                <a:cs typeface="+mn-cs"/>
              </a:rPr>
              <a:t>of cost reduction as the plant size increased.</a:t>
            </a:r>
          </a:p>
        </p:txBody>
      </p:sp>
      <p:cxnSp>
        <p:nvCxnSpPr>
          <p:cNvPr id="26" name="Straight Connector 25">
            <a:extLst>
              <a:ext uri="{FF2B5EF4-FFF2-40B4-BE49-F238E27FC236}">
                <a16:creationId xmlns:a16="http://schemas.microsoft.com/office/drawing/2014/main" id="{ED5F73AD-BB41-F39C-B433-A111A5CCDE00}"/>
              </a:ext>
            </a:extLst>
          </p:cNvPr>
          <p:cNvCxnSpPr>
            <a:cxnSpLocks/>
          </p:cNvCxnSpPr>
          <p:nvPr>
            <p:custDataLst>
              <p:tags r:id="rId4"/>
            </p:custDataLst>
          </p:nvPr>
        </p:nvCxnSpPr>
        <p:spPr bwMode="gray">
          <a:xfrm>
            <a:off x="2055813" y="2617788"/>
            <a:ext cx="577850" cy="0"/>
          </a:xfrm>
          <a:prstGeom prst="line">
            <a:avLst/>
          </a:prstGeom>
          <a:ln w="3175" cap="flat" cmpd="sng" algn="ctr">
            <a:solidFill>
              <a:schemeClr val="accent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F7C693DC-6F32-1955-1ECB-C28239215560}"/>
              </a:ext>
            </a:extLst>
          </p:cNvPr>
          <p:cNvCxnSpPr>
            <a:cxnSpLocks/>
          </p:cNvCxnSpPr>
          <p:nvPr>
            <p:custDataLst>
              <p:tags r:id="rId5"/>
            </p:custDataLst>
          </p:nvPr>
        </p:nvCxnSpPr>
        <p:spPr bwMode="gray">
          <a:xfrm flipV="1">
            <a:off x="2055813" y="3000375"/>
            <a:ext cx="577850" cy="350838"/>
          </a:xfrm>
          <a:prstGeom prst="line">
            <a:avLst/>
          </a:prstGeom>
          <a:ln w="3175" cap="flat" cmpd="sng" algn="ctr">
            <a:solidFill>
              <a:schemeClr val="accent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90B83B5F-B330-3B6E-B55A-877D6CFDBB70}"/>
              </a:ext>
            </a:extLst>
          </p:cNvPr>
          <p:cNvCxnSpPr>
            <a:cxnSpLocks/>
          </p:cNvCxnSpPr>
          <p:nvPr>
            <p:custDataLst>
              <p:tags r:id="rId6"/>
            </p:custDataLst>
          </p:nvPr>
        </p:nvCxnSpPr>
        <p:spPr bwMode="auto">
          <a:xfrm flipV="1">
            <a:off x="2055813" y="3446464"/>
            <a:ext cx="577850" cy="574675"/>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4A4DDC49-5FCC-BC27-EA79-FFCE59A53CC7}"/>
              </a:ext>
            </a:extLst>
          </p:cNvPr>
          <p:cNvCxnSpPr>
            <a:cxnSpLocks/>
          </p:cNvCxnSpPr>
          <p:nvPr>
            <p:custDataLst>
              <p:tags r:id="rId7"/>
            </p:custDataLst>
          </p:nvPr>
        </p:nvCxnSpPr>
        <p:spPr bwMode="auto">
          <a:xfrm flipV="1">
            <a:off x="2055813" y="3541713"/>
            <a:ext cx="577850" cy="1020763"/>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F3E5BFF7-FFC4-CEBC-54A5-5A756A4E690D}"/>
              </a:ext>
            </a:extLst>
          </p:cNvPr>
          <p:cNvCxnSpPr>
            <a:cxnSpLocks/>
          </p:cNvCxnSpPr>
          <p:nvPr>
            <p:custDataLst>
              <p:tags r:id="rId8"/>
            </p:custDataLst>
          </p:nvPr>
        </p:nvCxnSpPr>
        <p:spPr bwMode="auto">
          <a:xfrm flipV="1">
            <a:off x="2055813" y="3797301"/>
            <a:ext cx="577850" cy="1211263"/>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37243789-9EBA-AF33-F6FF-23D38FEF8C9A}"/>
              </a:ext>
            </a:extLst>
          </p:cNvPr>
          <p:cNvCxnSpPr>
            <a:cxnSpLocks/>
          </p:cNvCxnSpPr>
          <p:nvPr>
            <p:custDataLst>
              <p:tags r:id="rId9"/>
            </p:custDataLst>
          </p:nvPr>
        </p:nvCxnSpPr>
        <p:spPr bwMode="auto">
          <a:xfrm flipV="1">
            <a:off x="2055813" y="4308475"/>
            <a:ext cx="577850" cy="1019175"/>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53A439BD-A505-4C29-8106-21CE99CE606E}"/>
              </a:ext>
            </a:extLst>
          </p:cNvPr>
          <p:cNvCxnSpPr>
            <a:cxnSpLocks/>
          </p:cNvCxnSpPr>
          <p:nvPr>
            <p:custDataLst>
              <p:tags r:id="rId10"/>
            </p:custDataLst>
          </p:nvPr>
        </p:nvCxnSpPr>
        <p:spPr bwMode="auto">
          <a:xfrm flipV="1">
            <a:off x="2055813" y="5456238"/>
            <a:ext cx="577850" cy="12700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A85A7D71-A02F-0162-7C5B-A02852E580B8}"/>
              </a:ext>
            </a:extLst>
          </p:cNvPr>
          <p:cNvCxnSpPr/>
          <p:nvPr>
            <p:custDataLst>
              <p:tags r:id="rId11"/>
            </p:custDataLst>
          </p:nvPr>
        </p:nvCxnSpPr>
        <p:spPr bwMode="auto">
          <a:xfrm flipV="1">
            <a:off x="2055813" y="5678488"/>
            <a:ext cx="577850" cy="287338"/>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80" name="Chart 79"/>
          <p:cNvGraphicFramePr/>
          <p:nvPr>
            <p:custDataLst>
              <p:tags r:id="rId12"/>
            </p:custDataLst>
            <p:extLst>
              <p:ext uri="{D42A27DB-BD31-4B8C-83A1-F6EECF244321}">
                <p14:modId xmlns:p14="http://schemas.microsoft.com/office/powerpoint/2010/main" val="3028222520"/>
              </p:ext>
            </p:extLst>
          </p:nvPr>
        </p:nvGraphicFramePr>
        <p:xfrm>
          <a:off x="528638" y="2535238"/>
          <a:ext cx="3632200" cy="3513137"/>
        </p:xfrm>
        <a:graphic>
          <a:graphicData uri="http://schemas.openxmlformats.org/drawingml/2006/chart">
            <c:chart xmlns:c="http://schemas.openxmlformats.org/drawingml/2006/chart" xmlns:r="http://schemas.openxmlformats.org/officeDocument/2006/relationships" r:id="rId70"/>
          </a:graphicData>
        </a:graphic>
      </p:graphicFrame>
      <p:sp>
        <p:nvSpPr>
          <p:cNvPr id="1367" name="Text Placeholder 10">
            <a:extLst>
              <a:ext uri="{FF2B5EF4-FFF2-40B4-BE49-F238E27FC236}">
                <a16:creationId xmlns:a16="http://schemas.microsoft.com/office/drawing/2014/main" id="{4C4796BA-31FA-4ED1-01C5-57883CB69A51}"/>
              </a:ext>
            </a:extLst>
          </p:cNvPr>
          <p:cNvSpPr txBox="1">
            <a:spLocks/>
          </p:cNvSpPr>
          <p:nvPr>
            <p:custDataLst>
              <p:tags r:id="rId13"/>
            </p:custDataLst>
          </p:nvPr>
        </p:nvSpPr>
        <p:spPr bwMode="gray">
          <a:xfrm>
            <a:off x="1335088" y="290830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5531770E-E42A-48EA-BB6C-F577880F16CB}" type="datetime'2''''''3''%'''''''''''''''''''''''''''''''''''''''''''''''''">
              <a:rPr kumimoji="0" lang="en-US" altLang="en-US" sz="1000" b="1" i="0" u="none" strike="noStrike" kern="1200" cap="none" spc="0" normalizeH="0" baseline="0" noProof="0" smtClean="0">
                <a:ln>
                  <a:noFill/>
                </a:ln>
                <a:solidFill>
                  <a:srgbClr val="FDDB0D"/>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23%</a:t>
            </a:fld>
            <a:endParaRPr kumimoji="0" lang="en-US" sz="1000" b="1" i="0" u="none" strike="noStrike" kern="1200" cap="none" spc="0" normalizeH="0" baseline="0" noProof="0">
              <a:ln>
                <a:noFill/>
              </a:ln>
              <a:solidFill>
                <a:srgbClr val="FDDB0D"/>
              </a:solidFill>
              <a:effectLst/>
              <a:uLnTx/>
              <a:uFillTx/>
              <a:latin typeface="Arial"/>
              <a:ea typeface="+mn-ea"/>
              <a:cs typeface="+mn-cs"/>
            </a:endParaRPr>
          </a:p>
        </p:txBody>
      </p:sp>
      <p:sp>
        <p:nvSpPr>
          <p:cNvPr id="1366" name="Text Placeholder 10">
            <a:extLst>
              <a:ext uri="{FF2B5EF4-FFF2-40B4-BE49-F238E27FC236}">
                <a16:creationId xmlns:a16="http://schemas.microsoft.com/office/drawing/2014/main" id="{884B66A7-19FF-C164-E9C4-5E6C665DD007}"/>
              </a:ext>
            </a:extLst>
          </p:cNvPr>
          <p:cNvSpPr txBox="1">
            <a:spLocks/>
          </p:cNvSpPr>
          <p:nvPr>
            <p:custDataLst>
              <p:tags r:id="rId14"/>
            </p:custDataLst>
          </p:nvPr>
        </p:nvSpPr>
        <p:spPr bwMode="gray">
          <a:xfrm>
            <a:off x="1335088" y="360997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332CB764-D753-41BF-B7A8-B09F1B992688}" type="datetime'''''''''2''''''''''''''''''''''''''''''''''''1''''%'''''''''">
              <a:rPr kumimoji="0" lang="en-US" alt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21%</a:t>
            </a:fld>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sp>
        <p:nvSpPr>
          <p:cNvPr id="1365" name="Text Placeholder 10">
            <a:extLst>
              <a:ext uri="{FF2B5EF4-FFF2-40B4-BE49-F238E27FC236}">
                <a16:creationId xmlns:a16="http://schemas.microsoft.com/office/drawing/2014/main" id="{DF0ECE9D-F13D-76E2-E899-44F8634E6FA6}"/>
              </a:ext>
            </a:extLst>
          </p:cNvPr>
          <p:cNvSpPr txBox="1">
            <a:spLocks/>
          </p:cNvSpPr>
          <p:nvPr>
            <p:custDataLst>
              <p:tags r:id="rId15"/>
            </p:custDataLst>
          </p:nvPr>
        </p:nvSpPr>
        <p:spPr bwMode="gray">
          <a:xfrm>
            <a:off x="1335088" y="4214813"/>
            <a:ext cx="287338" cy="152400"/>
          </a:xfrm>
          <a:prstGeom prst="rect">
            <a:avLst/>
          </a:prstGeom>
          <a:noFill/>
          <a:ln>
            <a:noFill/>
          </a:ln>
          <a:effectLst/>
          <a:extLst>
            <a:ext uri="{909E8E84-426E-40DD-AFC4-6F175D3DCCD1}">
              <a14:hiddenFill xmlns:a14="http://schemas.microsoft.com/office/drawing/2010/main">
                <a:solidFill>
                  <a:schemeClr val="accent3"/>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DD66776B-F13B-4DA8-87B5-09DCD827BA10}" type="datetime'1''''7''''''''''''''''''''''%'''''''''''">
              <a:rPr kumimoji="0" lang="en-US" alt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17%</a:t>
            </a:fld>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sp>
        <p:nvSpPr>
          <p:cNvPr id="1364" name="Text Placeholder 10">
            <a:extLst>
              <a:ext uri="{FF2B5EF4-FFF2-40B4-BE49-F238E27FC236}">
                <a16:creationId xmlns:a16="http://schemas.microsoft.com/office/drawing/2014/main" id="{39767DE1-0F0B-0E8E-1811-0D546FA2BCDF}"/>
              </a:ext>
            </a:extLst>
          </p:cNvPr>
          <p:cNvSpPr txBox="1">
            <a:spLocks/>
          </p:cNvSpPr>
          <p:nvPr>
            <p:custDataLst>
              <p:tags r:id="rId16"/>
            </p:custDataLst>
          </p:nvPr>
        </p:nvSpPr>
        <p:spPr bwMode="gray">
          <a:xfrm>
            <a:off x="1335088" y="4708525"/>
            <a:ext cx="287338" cy="152400"/>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DC92D4A7-83A7-4D6E-9902-C3E3C82667C9}" type="datetime'''1''''''''''4''''''''%'''">
              <a:rPr kumimoji="0" lang="en-US" alt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14%</a:t>
            </a:fld>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sp>
        <p:nvSpPr>
          <p:cNvPr id="1363" name="Text Placeholder 10">
            <a:extLst>
              <a:ext uri="{FF2B5EF4-FFF2-40B4-BE49-F238E27FC236}">
                <a16:creationId xmlns:a16="http://schemas.microsoft.com/office/drawing/2014/main" id="{725B6495-339B-E787-E085-71B217C1E63E}"/>
              </a:ext>
            </a:extLst>
          </p:cNvPr>
          <p:cNvSpPr txBox="1">
            <a:spLocks/>
          </p:cNvSpPr>
          <p:nvPr>
            <p:custDataLst>
              <p:tags r:id="rId17"/>
            </p:custDataLst>
          </p:nvPr>
        </p:nvSpPr>
        <p:spPr bwMode="gray">
          <a:xfrm>
            <a:off x="1335088" y="5091113"/>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4002C987-9A3B-400F-80D3-19822172A2D1}" type="datetime'''''''''''''''''''''''''1''''''0''''''%'''''''''''''''">
              <a:rPr kumimoji="0" lang="en-US" alt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10%</a:t>
            </a:fld>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sp>
        <p:nvSpPr>
          <p:cNvPr id="1362" name="Text Placeholder 10">
            <a:extLst>
              <a:ext uri="{FF2B5EF4-FFF2-40B4-BE49-F238E27FC236}">
                <a16:creationId xmlns:a16="http://schemas.microsoft.com/office/drawing/2014/main" id="{2BA49355-0B1B-1385-22EC-707D36114B3B}"/>
              </a:ext>
            </a:extLst>
          </p:cNvPr>
          <p:cNvSpPr txBox="1">
            <a:spLocks/>
          </p:cNvSpPr>
          <p:nvPr>
            <p:custDataLst>
              <p:tags r:id="rId18"/>
            </p:custDataLst>
          </p:nvPr>
        </p:nvSpPr>
        <p:spPr bwMode="gray">
          <a:xfrm>
            <a:off x="1370013" y="5378450"/>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1A1B7822-4B29-4F1A-AEF6-8EDA7E056A98}" type="datetime'''''''''''''''''''8''''''''''''''''''''''''''%'">
              <a:rPr kumimoji="0" lang="en-US" alt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8%</a:t>
            </a:fld>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sp>
        <p:nvSpPr>
          <p:cNvPr id="1361" name="Text Placeholder 10">
            <a:extLst>
              <a:ext uri="{FF2B5EF4-FFF2-40B4-BE49-F238E27FC236}">
                <a16:creationId xmlns:a16="http://schemas.microsoft.com/office/drawing/2014/main" id="{FF9C6E64-1DA4-7D42-DAEE-4DE2D71C2DDC}"/>
              </a:ext>
            </a:extLst>
          </p:cNvPr>
          <p:cNvSpPr txBox="1">
            <a:spLocks/>
          </p:cNvSpPr>
          <p:nvPr>
            <p:custDataLst>
              <p:tags r:id="rId19"/>
            </p:custDataLst>
          </p:nvPr>
        </p:nvSpPr>
        <p:spPr bwMode="gray">
          <a:xfrm>
            <a:off x="1370013" y="5618163"/>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F742017D-F7CB-4F19-888B-45FE2E1825F0}" type="datetime'''''''''''''''''''''7''''''''%'''''''''''''">
              <a:rPr kumimoji="0" lang="en-US" alt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7%</a:t>
            </a:fld>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sp>
        <p:nvSpPr>
          <p:cNvPr id="60" name="Text Placeholder 10">
            <a:extLst>
              <a:ext uri="{FF2B5EF4-FFF2-40B4-BE49-F238E27FC236}">
                <a16:creationId xmlns:a16="http://schemas.microsoft.com/office/drawing/2014/main" id="{C01B7FC0-21E7-3D26-9B89-267C2970F1A0}"/>
              </a:ext>
            </a:extLst>
          </p:cNvPr>
          <p:cNvSpPr txBox="1">
            <a:spLocks/>
          </p:cNvSpPr>
          <p:nvPr>
            <p:custDataLst>
              <p:tags r:id="rId20"/>
            </p:custDataLst>
          </p:nvPr>
        </p:nvSpPr>
        <p:spPr bwMode="gray">
          <a:xfrm>
            <a:off x="1347788" y="5810250"/>
            <a:ext cx="260350" cy="152400"/>
          </a:xfrm>
          <a:prstGeom prst="rect">
            <a:avLst/>
          </a:prstGeom>
          <a:solidFill>
            <a:schemeClr val="bg1"/>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D2DBD4C5-039F-4589-BA58-C68729AE0C98}" type="datetime'-''''''''5''''''''''''''''''''''''''%'''">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-5%</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135" name="Text Placeholder 10">
            <a:extLst>
              <a:ext uri="{FF2B5EF4-FFF2-40B4-BE49-F238E27FC236}">
                <a16:creationId xmlns:a16="http://schemas.microsoft.com/office/drawing/2014/main" id="{F9A5AC54-EB63-DCF3-0E70-A87F6C334334}"/>
              </a:ext>
            </a:extLst>
          </p:cNvPr>
          <p:cNvSpPr txBox="1">
            <a:spLocks/>
          </p:cNvSpPr>
          <p:nvPr>
            <p:custDataLst>
              <p:tags r:id="rId21"/>
            </p:custDataLst>
          </p:nvPr>
        </p:nvSpPr>
        <p:spPr bwMode="auto">
          <a:xfrm>
            <a:off x="1171575" y="6008688"/>
            <a:ext cx="6143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DE4620F9-0255-4C15-9EA2-75104B954F59}" type="datetime'''''''''19''''''''8''0-2''''''''''0''''''''''''''''''''''0''1'">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1980-2001</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42" name="Text Placeholder 10">
            <a:extLst>
              <a:ext uri="{FF2B5EF4-FFF2-40B4-BE49-F238E27FC236}">
                <a16:creationId xmlns:a16="http://schemas.microsoft.com/office/drawing/2014/main" id="{C32B47BA-F078-A282-A54C-26AA9A78400B}"/>
              </a:ext>
            </a:extLst>
          </p:cNvPr>
          <p:cNvSpPr txBox="1">
            <a:spLocks/>
          </p:cNvSpPr>
          <p:nvPr>
            <p:custDataLst>
              <p:tags r:id="rId22"/>
            </p:custDataLst>
          </p:nvPr>
        </p:nvSpPr>
        <p:spPr bwMode="gray">
          <a:xfrm>
            <a:off x="3068638" y="273208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CF2271DB-2E0A-4BCF-8ECE-FB924A842A95}" type="datetime'1''''''''''''''2''''''''''''''''''''''''''%'''''''''''''''">
              <a:rPr kumimoji="0" lang="en-US" altLang="en-US" sz="1000" b="1" i="0" u="none" strike="noStrike" kern="1200" cap="none" spc="0" normalizeH="0" baseline="0" noProof="0" smtClean="0">
                <a:ln>
                  <a:noFill/>
                </a:ln>
                <a:solidFill>
                  <a:srgbClr val="FDDB0D"/>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12%</a:t>
            </a:fld>
            <a:endParaRPr kumimoji="0" lang="en-US" sz="1000" b="1" i="0" u="none" strike="noStrike" kern="1200" cap="none" spc="0" normalizeH="0" baseline="0" noProof="0">
              <a:ln>
                <a:noFill/>
              </a:ln>
              <a:solidFill>
                <a:srgbClr val="FDDB0D"/>
              </a:solidFill>
              <a:effectLst/>
              <a:uLnTx/>
              <a:uFillTx/>
              <a:latin typeface="Arial"/>
              <a:ea typeface="+mn-ea"/>
              <a:cs typeface="+mn-cs"/>
            </a:endParaRPr>
          </a:p>
        </p:txBody>
      </p:sp>
      <p:sp>
        <p:nvSpPr>
          <p:cNvPr id="43" name="Text Placeholder 10">
            <a:extLst>
              <a:ext uri="{FF2B5EF4-FFF2-40B4-BE49-F238E27FC236}">
                <a16:creationId xmlns:a16="http://schemas.microsoft.com/office/drawing/2014/main" id="{09E24F55-88E7-0105-AB9C-FADF66DB0333}"/>
              </a:ext>
            </a:extLst>
          </p:cNvPr>
          <p:cNvSpPr txBox="1">
            <a:spLocks/>
          </p:cNvSpPr>
          <p:nvPr>
            <p:custDataLst>
              <p:tags r:id="rId23"/>
            </p:custDataLst>
          </p:nvPr>
        </p:nvSpPr>
        <p:spPr bwMode="gray">
          <a:xfrm>
            <a:off x="3068638" y="314642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577D988D-BA4A-4EC5-B6BB-5707FD370993}" type="datetime'1''''''''''''''''''''''''''''''''''''4%'''">
              <a:rPr kumimoji="0" lang="en-US" alt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14%</a:t>
            </a:fld>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sp>
        <p:nvSpPr>
          <p:cNvPr id="1218" name="Text Placeholder 10">
            <a:extLst>
              <a:ext uri="{FF2B5EF4-FFF2-40B4-BE49-F238E27FC236}">
                <a16:creationId xmlns:a16="http://schemas.microsoft.com/office/drawing/2014/main" id="{00E1C541-5417-982F-DFC2-05B955DE0B74}"/>
              </a:ext>
            </a:extLst>
          </p:cNvPr>
          <p:cNvSpPr txBox="1">
            <a:spLocks/>
          </p:cNvSpPr>
          <p:nvPr>
            <p:custDataLst>
              <p:tags r:id="rId24"/>
            </p:custDataLst>
          </p:nvPr>
        </p:nvSpPr>
        <p:spPr bwMode="gray">
          <a:xfrm>
            <a:off x="3103563" y="3417888"/>
            <a:ext cx="217488" cy="152400"/>
          </a:xfrm>
          <a:prstGeom prst="rect">
            <a:avLst/>
          </a:prstGeom>
          <a:solidFill>
            <a:schemeClr val="accent3"/>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5377E503-33F7-4322-AA10-2C52A1D1B69E}" type="datetime'''3''''%'''''''''''''''''''''''">
              <a:rPr kumimoji="0" lang="en-US" alt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3%</a:t>
            </a:fld>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sp>
        <p:nvSpPr>
          <p:cNvPr id="44" name="Text Placeholder 10">
            <a:extLst>
              <a:ext uri="{FF2B5EF4-FFF2-40B4-BE49-F238E27FC236}">
                <a16:creationId xmlns:a16="http://schemas.microsoft.com/office/drawing/2014/main" id="{64BAF8FC-EFEB-9E68-2F0E-2D7FFC7736A5}"/>
              </a:ext>
            </a:extLst>
          </p:cNvPr>
          <p:cNvSpPr txBox="1">
            <a:spLocks/>
          </p:cNvSpPr>
          <p:nvPr>
            <p:custDataLst>
              <p:tags r:id="rId25"/>
            </p:custDataLst>
          </p:nvPr>
        </p:nvSpPr>
        <p:spPr bwMode="gray">
          <a:xfrm>
            <a:off x="3103563" y="3592513"/>
            <a:ext cx="217488" cy="152400"/>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35899279-4158-4362-AFCC-9A4ADDD689A5}" type="datetime'''''''''''''''''''''''''''8%'''''''''''''''''''''''''''">
              <a:rPr kumimoji="0" lang="en-US" alt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8%</a:t>
            </a:fld>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sp>
        <p:nvSpPr>
          <p:cNvPr id="45" name="Text Placeholder 10">
            <a:extLst>
              <a:ext uri="{FF2B5EF4-FFF2-40B4-BE49-F238E27FC236}">
                <a16:creationId xmlns:a16="http://schemas.microsoft.com/office/drawing/2014/main" id="{42576BE7-01A2-4221-158D-7516DD703A9C}"/>
              </a:ext>
            </a:extLst>
          </p:cNvPr>
          <p:cNvSpPr txBox="1">
            <a:spLocks/>
          </p:cNvSpPr>
          <p:nvPr>
            <p:custDataLst>
              <p:tags r:id="rId26"/>
            </p:custDataLst>
          </p:nvPr>
        </p:nvSpPr>
        <p:spPr bwMode="gray">
          <a:xfrm>
            <a:off x="3068638" y="397668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19C4965C-958F-4755-B57B-4D58980645A4}" type="datetime'''''''''''''''''''1''''''''''''''''''''''6''''%'''">
              <a:rPr kumimoji="0" lang="en-US" alt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16%</a:t>
            </a:fld>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sp>
        <p:nvSpPr>
          <p:cNvPr id="46" name="Text Placeholder 10">
            <a:extLst>
              <a:ext uri="{FF2B5EF4-FFF2-40B4-BE49-F238E27FC236}">
                <a16:creationId xmlns:a16="http://schemas.microsoft.com/office/drawing/2014/main" id="{DBA97D7A-8B8B-290F-474B-765BF4548C69}"/>
              </a:ext>
            </a:extLst>
          </p:cNvPr>
          <p:cNvSpPr txBox="1">
            <a:spLocks/>
          </p:cNvSpPr>
          <p:nvPr>
            <p:custDataLst>
              <p:tags r:id="rId27"/>
            </p:custDataLst>
          </p:nvPr>
        </p:nvSpPr>
        <p:spPr bwMode="gray">
          <a:xfrm>
            <a:off x="3068638" y="4805363"/>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33EDED22-5A5F-4D3A-890D-66637E457678}" type="datetime'''''3''''''''''''''''''''''''''''''''''''''''6''%'''''''">
              <a:rPr kumimoji="0" lang="en-US" alt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36%</a:t>
            </a:fld>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sp>
        <p:nvSpPr>
          <p:cNvPr id="47" name="Text Placeholder 10">
            <a:extLst>
              <a:ext uri="{FF2B5EF4-FFF2-40B4-BE49-F238E27FC236}">
                <a16:creationId xmlns:a16="http://schemas.microsoft.com/office/drawing/2014/main" id="{E304D2F0-7C51-7655-9417-26BE5EE46B5D}"/>
              </a:ext>
            </a:extLst>
          </p:cNvPr>
          <p:cNvSpPr txBox="1">
            <a:spLocks/>
          </p:cNvSpPr>
          <p:nvPr>
            <p:custDataLst>
              <p:tags r:id="rId28"/>
            </p:custDataLst>
          </p:nvPr>
        </p:nvSpPr>
        <p:spPr bwMode="gray">
          <a:xfrm>
            <a:off x="3103563" y="5491163"/>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3FA8F8F3-193D-458F-87BA-61F5FFA2487F}" type="datetime'''''''''''''''''''''7''''%'''''''''''''''''''">
              <a:rPr kumimoji="0" lang="en-US" alt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7%</a:t>
            </a:fld>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sp>
        <p:nvSpPr>
          <p:cNvPr id="1219" name="Text Placeholder 10">
            <a:extLst>
              <a:ext uri="{FF2B5EF4-FFF2-40B4-BE49-F238E27FC236}">
                <a16:creationId xmlns:a16="http://schemas.microsoft.com/office/drawing/2014/main" id="{90FE9530-AEE3-3A93-987E-585FB1A35385}"/>
              </a:ext>
            </a:extLst>
          </p:cNvPr>
          <p:cNvSpPr txBox="1">
            <a:spLocks/>
          </p:cNvSpPr>
          <p:nvPr>
            <p:custDataLst>
              <p:tags r:id="rId29"/>
            </p:custDataLst>
          </p:nvPr>
        </p:nvSpPr>
        <p:spPr bwMode="gray">
          <a:xfrm>
            <a:off x="3103563" y="5665788"/>
            <a:ext cx="217488" cy="152400"/>
          </a:xfrm>
          <a:prstGeom prst="rect">
            <a:avLst/>
          </a:prstGeom>
          <a:solidFill>
            <a:schemeClr val="bg1"/>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A77EE9FD-B337-4335-8456-EA1DD43BDD3A}" type="datetime'''''''''''''''''''''''''''''''''4''%'''''''''''''''">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4%</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171" name="Text Placeholder 10">
            <a:extLst>
              <a:ext uri="{FF2B5EF4-FFF2-40B4-BE49-F238E27FC236}">
                <a16:creationId xmlns:a16="http://schemas.microsoft.com/office/drawing/2014/main" id="{15B5F7FA-E7B7-8E4A-0292-C4F1B163469F}"/>
              </a:ext>
            </a:extLst>
          </p:cNvPr>
          <p:cNvSpPr txBox="1">
            <a:spLocks/>
          </p:cNvSpPr>
          <p:nvPr>
            <p:custDataLst>
              <p:tags r:id="rId30"/>
            </p:custDataLst>
          </p:nvPr>
        </p:nvSpPr>
        <p:spPr bwMode="auto">
          <a:xfrm>
            <a:off x="2905125" y="6008688"/>
            <a:ext cx="6143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345473FD-DDCE-435C-AA84-0D9AE217BB63}" type="datetime'''''''''''''''200''''1''''''''''''-2''''''''''0''''''''1''2'''">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2001-2012</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1105" name="Rectangle 1104">
            <a:extLst>
              <a:ext uri="{FF2B5EF4-FFF2-40B4-BE49-F238E27FC236}">
                <a16:creationId xmlns:a16="http://schemas.microsoft.com/office/drawing/2014/main" id="{6B4C5FAE-1ACB-10E8-A0D1-B3155F08B521}"/>
              </a:ext>
            </a:extLst>
          </p:cNvPr>
          <p:cNvSpPr/>
          <p:nvPr>
            <p:custDataLst>
              <p:tags r:id="rId31"/>
            </p:custDataLst>
          </p:nvPr>
        </p:nvSpPr>
        <p:spPr bwMode="auto">
          <a:xfrm>
            <a:off x="381000" y="1928813"/>
            <a:ext cx="179388" cy="133350"/>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106" name="Rectangle 1105">
            <a:extLst>
              <a:ext uri="{FF2B5EF4-FFF2-40B4-BE49-F238E27FC236}">
                <a16:creationId xmlns:a16="http://schemas.microsoft.com/office/drawing/2014/main" id="{15B8B95A-8AEC-822D-CFF1-C40F2E3FBA1C}"/>
              </a:ext>
            </a:extLst>
          </p:cNvPr>
          <p:cNvSpPr/>
          <p:nvPr>
            <p:custDataLst>
              <p:tags r:id="rId32"/>
            </p:custDataLst>
          </p:nvPr>
        </p:nvSpPr>
        <p:spPr bwMode="auto">
          <a:xfrm>
            <a:off x="381000" y="2132013"/>
            <a:ext cx="179388" cy="133350"/>
          </a:xfrm>
          <a:prstGeom prst="rect">
            <a:avLst/>
          </a:prstGeom>
          <a:solidFill>
            <a:schemeClr val="accent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107" name="Rectangle 1106">
            <a:extLst>
              <a:ext uri="{FF2B5EF4-FFF2-40B4-BE49-F238E27FC236}">
                <a16:creationId xmlns:a16="http://schemas.microsoft.com/office/drawing/2014/main" id="{35D84ADA-4239-C8FF-CED5-C0E06C87A04F}"/>
              </a:ext>
            </a:extLst>
          </p:cNvPr>
          <p:cNvSpPr/>
          <p:nvPr>
            <p:custDataLst>
              <p:tags r:id="rId33"/>
            </p:custDataLst>
          </p:nvPr>
        </p:nvSpPr>
        <p:spPr bwMode="auto">
          <a:xfrm>
            <a:off x="381000" y="2335213"/>
            <a:ext cx="179388" cy="133350"/>
          </a:xfrm>
          <a:prstGeom prst="rect">
            <a:avLst/>
          </a:prstGeom>
          <a:solidFill>
            <a:schemeClr val="accent3"/>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108" name="Rectangle 1107">
            <a:extLst>
              <a:ext uri="{FF2B5EF4-FFF2-40B4-BE49-F238E27FC236}">
                <a16:creationId xmlns:a16="http://schemas.microsoft.com/office/drawing/2014/main" id="{117A4C31-8F30-493F-0AA9-B3D3FDF13924}"/>
              </a:ext>
            </a:extLst>
          </p:cNvPr>
          <p:cNvSpPr/>
          <p:nvPr>
            <p:custDataLst>
              <p:tags r:id="rId34"/>
            </p:custDataLst>
          </p:nvPr>
        </p:nvSpPr>
        <p:spPr bwMode="auto">
          <a:xfrm>
            <a:off x="1965325" y="1928813"/>
            <a:ext cx="179388" cy="133350"/>
          </a:xfrm>
          <a:prstGeom prst="rect">
            <a:avLst/>
          </a:prstGeom>
          <a:solidFill>
            <a:schemeClr val="accent4"/>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109" name="Rectangle 1108">
            <a:extLst>
              <a:ext uri="{FF2B5EF4-FFF2-40B4-BE49-F238E27FC236}">
                <a16:creationId xmlns:a16="http://schemas.microsoft.com/office/drawing/2014/main" id="{2F6E6278-CA0C-366E-740B-F143171004EA}"/>
              </a:ext>
            </a:extLst>
          </p:cNvPr>
          <p:cNvSpPr/>
          <p:nvPr>
            <p:custDataLst>
              <p:tags r:id="rId35"/>
            </p:custDataLst>
          </p:nvPr>
        </p:nvSpPr>
        <p:spPr bwMode="auto">
          <a:xfrm>
            <a:off x="1965325" y="2132013"/>
            <a:ext cx="179388" cy="133350"/>
          </a:xfrm>
          <a:prstGeom prst="rect">
            <a:avLst/>
          </a:prstGeom>
          <a:solidFill>
            <a:schemeClr val="accent5"/>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110" name="Rectangle 1109">
            <a:extLst>
              <a:ext uri="{FF2B5EF4-FFF2-40B4-BE49-F238E27FC236}">
                <a16:creationId xmlns:a16="http://schemas.microsoft.com/office/drawing/2014/main" id="{ACEB39EA-8648-F897-A29B-3A7294CFC441}"/>
              </a:ext>
            </a:extLst>
          </p:cNvPr>
          <p:cNvSpPr/>
          <p:nvPr>
            <p:custDataLst>
              <p:tags r:id="rId36"/>
            </p:custDataLst>
          </p:nvPr>
        </p:nvSpPr>
        <p:spPr bwMode="auto">
          <a:xfrm>
            <a:off x="1965325" y="2335213"/>
            <a:ext cx="179388" cy="133350"/>
          </a:xfrm>
          <a:prstGeom prst="rect">
            <a:avLst/>
          </a:prstGeom>
          <a:solidFill>
            <a:schemeClr val="accent6"/>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111" name="Rectangle 1110">
            <a:extLst>
              <a:ext uri="{FF2B5EF4-FFF2-40B4-BE49-F238E27FC236}">
                <a16:creationId xmlns:a16="http://schemas.microsoft.com/office/drawing/2014/main" id="{20C2FCEB-A97E-06F1-B651-45D438DD4FA6}"/>
              </a:ext>
            </a:extLst>
          </p:cNvPr>
          <p:cNvSpPr/>
          <p:nvPr>
            <p:custDataLst>
              <p:tags r:id="rId37"/>
            </p:custDataLst>
          </p:nvPr>
        </p:nvSpPr>
        <p:spPr bwMode="auto">
          <a:xfrm>
            <a:off x="3160713" y="1928813"/>
            <a:ext cx="179388" cy="133350"/>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112" name="Rectangle 1111">
            <a:extLst>
              <a:ext uri="{FF2B5EF4-FFF2-40B4-BE49-F238E27FC236}">
                <a16:creationId xmlns:a16="http://schemas.microsoft.com/office/drawing/2014/main" id="{41FEB3BB-D1E4-E11E-82A3-9076011567F8}"/>
              </a:ext>
            </a:extLst>
          </p:cNvPr>
          <p:cNvSpPr/>
          <p:nvPr>
            <p:custDataLst>
              <p:tags r:id="rId38"/>
            </p:custDataLst>
          </p:nvPr>
        </p:nvSpPr>
        <p:spPr bwMode="auto">
          <a:xfrm>
            <a:off x="3160713" y="2132013"/>
            <a:ext cx="179388" cy="133350"/>
          </a:xfrm>
          <a:prstGeom prst="rect">
            <a:avLst/>
          </a:prstGeom>
          <a:pattFill prst="pct10">
            <a:fgClr>
              <a:schemeClr val="tx1"/>
            </a:fgClr>
            <a:bgClr>
              <a:schemeClr val="bg1"/>
            </a:bgClr>
          </a:patt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343" name="Text Placeholder 10">
            <a:extLst>
              <a:ext uri="{FF2B5EF4-FFF2-40B4-BE49-F238E27FC236}">
                <a16:creationId xmlns:a16="http://schemas.microsoft.com/office/drawing/2014/main" id="{F15F89AA-CD6C-5E82-B941-D1412BD6A67F}"/>
              </a:ext>
            </a:extLst>
          </p:cNvPr>
          <p:cNvSpPr txBox="1">
            <a:spLocks/>
          </p:cNvSpPr>
          <p:nvPr>
            <p:custDataLst>
              <p:tags r:id="rId39"/>
            </p:custDataLst>
          </p:nvPr>
        </p:nvSpPr>
        <p:spPr bwMode="auto">
          <a:xfrm>
            <a:off x="611188" y="1924050"/>
            <a:ext cx="6540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0EDA30E9-EC09-4BF1-9DCE-BD45F28473A5}" type="datetime'∆'''''' ''Ef''''fi''''''''''ci''enc''y'''''''''''''''''''''''">
              <a:rPr kumimoji="0" lang="en-US" altLang="en-US" sz="1000" b="0" i="0" u="none" strike="noStrike" kern="1200" cap="none" spc="0" normalizeH="0" baseline="0" noProof="0" smtClean="0">
                <a:ln>
                  <a:noFill/>
                </a:ln>
                <a:solidFill>
                  <a:srgbClr val="000000"/>
                </a:solidFill>
                <a:effectLst/>
                <a:uLnTx/>
                <a:uFillTx/>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 Efficiency</a:t>
            </a:fld>
            <a:endParaRPr kumimoji="0" lang="en-US" sz="1000" b="0" i="0" u="none" strike="noStrike" kern="1200" cap="none" spc="0" normalizeH="0" baseline="0" noProof="0" dirty="0">
              <a:ln>
                <a:noFill/>
              </a:ln>
              <a:solidFill>
                <a:srgbClr val="000000"/>
              </a:solidFill>
              <a:effectLst/>
              <a:uLnTx/>
              <a:uFillTx/>
            </a:endParaRPr>
          </a:p>
        </p:txBody>
      </p:sp>
      <p:sp>
        <p:nvSpPr>
          <p:cNvPr id="345" name="Text Placeholder 10">
            <a:extLst>
              <a:ext uri="{FF2B5EF4-FFF2-40B4-BE49-F238E27FC236}">
                <a16:creationId xmlns:a16="http://schemas.microsoft.com/office/drawing/2014/main" id="{E4D79CD0-8A23-A2EE-14D7-DC6CDFF5052A}"/>
              </a:ext>
            </a:extLst>
          </p:cNvPr>
          <p:cNvSpPr txBox="1">
            <a:spLocks/>
          </p:cNvSpPr>
          <p:nvPr>
            <p:custDataLst>
              <p:tags r:id="rId40"/>
            </p:custDataLst>
          </p:nvPr>
        </p:nvSpPr>
        <p:spPr bwMode="auto">
          <a:xfrm>
            <a:off x="611188" y="2127250"/>
            <a:ext cx="12525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C88D1103-7343-4625-AC20-07B222E68F00}" type="datetime'''''∆'' No''n-''''''''''''S''''i m''''ater''ia''l ''co''st'''">
              <a:rPr kumimoji="0" lang="en-US" altLang="en-US" sz="1000" b="0" i="0" u="none" strike="noStrike" kern="1200" cap="none" spc="0" normalizeH="0" baseline="0" noProof="0" smtClean="0">
                <a:ln>
                  <a:noFill/>
                </a:ln>
                <a:solidFill>
                  <a:srgbClr val="000000"/>
                </a:solidFill>
                <a:effectLst/>
                <a:uLnTx/>
                <a:uFillTx/>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 Non-Si material cost</a:t>
            </a:fld>
            <a:endParaRPr kumimoji="0" lang="en-US" sz="1000" b="0" i="0" u="none" strike="noStrike" kern="1200" cap="none" spc="0" normalizeH="0" baseline="0" noProof="0">
              <a:ln>
                <a:noFill/>
              </a:ln>
              <a:solidFill>
                <a:srgbClr val="000000"/>
              </a:solidFill>
              <a:effectLst/>
              <a:uLnTx/>
              <a:uFillTx/>
            </a:endParaRPr>
          </a:p>
        </p:txBody>
      </p:sp>
      <p:sp>
        <p:nvSpPr>
          <p:cNvPr id="346" name="Text Placeholder 10">
            <a:extLst>
              <a:ext uri="{FF2B5EF4-FFF2-40B4-BE49-F238E27FC236}">
                <a16:creationId xmlns:a16="http://schemas.microsoft.com/office/drawing/2014/main" id="{F7B769F7-A4CE-7898-F529-8FE562AB99E2}"/>
              </a:ext>
            </a:extLst>
          </p:cNvPr>
          <p:cNvSpPr txBox="1">
            <a:spLocks/>
          </p:cNvSpPr>
          <p:nvPr>
            <p:custDataLst>
              <p:tags r:id="rId41"/>
            </p:custDataLst>
          </p:nvPr>
        </p:nvSpPr>
        <p:spPr bwMode="auto">
          <a:xfrm>
            <a:off x="611188" y="2330450"/>
            <a:ext cx="795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898A4068-D255-4EF3-92BD-5F50957CA5CA}" type="datetime'∆'''' Si''''''l''''''''''''ic''''o''n'' pr''i''c''e'''''''">
              <a:rPr kumimoji="0" lang="en-US" altLang="en-US" sz="1000" b="0" i="0" u="none" strike="noStrike" kern="1200" cap="none" spc="0" normalizeH="0" baseline="0" noProof="0" smtClean="0">
                <a:ln>
                  <a:noFill/>
                </a:ln>
                <a:solidFill>
                  <a:srgbClr val="000000"/>
                </a:solidFill>
                <a:effectLst/>
                <a:uLnTx/>
                <a:uFillTx/>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 Silicon price</a:t>
            </a:fld>
            <a:endParaRPr kumimoji="0" lang="en-US" sz="1000" b="0" i="0" u="none" strike="noStrike" kern="1200" cap="none" spc="0" normalizeH="0" baseline="0" noProof="0">
              <a:ln>
                <a:noFill/>
              </a:ln>
              <a:solidFill>
                <a:srgbClr val="000000"/>
              </a:solidFill>
              <a:effectLst/>
              <a:uLnTx/>
              <a:uFillTx/>
            </a:endParaRPr>
          </a:p>
        </p:txBody>
      </p:sp>
      <p:sp>
        <p:nvSpPr>
          <p:cNvPr id="347" name="Text Placeholder 10">
            <a:extLst>
              <a:ext uri="{FF2B5EF4-FFF2-40B4-BE49-F238E27FC236}">
                <a16:creationId xmlns:a16="http://schemas.microsoft.com/office/drawing/2014/main" id="{71E4420F-49FB-9D35-F708-40FCDEDD193A}"/>
              </a:ext>
            </a:extLst>
          </p:cNvPr>
          <p:cNvSpPr txBox="1">
            <a:spLocks/>
          </p:cNvSpPr>
          <p:nvPr>
            <p:custDataLst>
              <p:tags r:id="rId42"/>
            </p:custDataLst>
          </p:nvPr>
        </p:nvSpPr>
        <p:spPr bwMode="auto">
          <a:xfrm>
            <a:off x="2195513" y="1924050"/>
            <a:ext cx="8636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C13AEFCB-13AE-4D17-A337-2AA4E33474C6}" type="datetime'''''''∆ ''''Si''li''''''c''''on'''' ''''us''''''''a''''g''''e'">
              <a:rPr kumimoji="0" lang="en-US" altLang="en-US" sz="1000" b="0" i="0" u="none" strike="noStrike" kern="1200" cap="none" spc="0" normalizeH="0" baseline="0" noProof="0" smtClean="0">
                <a:ln>
                  <a:noFill/>
                </a:ln>
                <a:solidFill>
                  <a:srgbClr val="000000"/>
                </a:solidFill>
                <a:effectLst/>
                <a:uLnTx/>
                <a:uFillTx/>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 Silicon usage</a:t>
            </a:fld>
            <a:endParaRPr kumimoji="0" lang="en-US" sz="1000" b="0" i="0" u="none" strike="noStrike" kern="1200" cap="none" spc="0" normalizeH="0" baseline="0" noProof="0">
              <a:ln>
                <a:noFill/>
              </a:ln>
              <a:solidFill>
                <a:srgbClr val="000000"/>
              </a:solidFill>
              <a:effectLst/>
              <a:uLnTx/>
              <a:uFillTx/>
            </a:endParaRPr>
          </a:p>
        </p:txBody>
      </p:sp>
      <p:sp>
        <p:nvSpPr>
          <p:cNvPr id="348" name="Text Placeholder 10">
            <a:extLst>
              <a:ext uri="{FF2B5EF4-FFF2-40B4-BE49-F238E27FC236}">
                <a16:creationId xmlns:a16="http://schemas.microsoft.com/office/drawing/2014/main" id="{D0C8F949-1C73-16A1-AD0F-BC8488A1A7AC}"/>
              </a:ext>
            </a:extLst>
          </p:cNvPr>
          <p:cNvSpPr txBox="1">
            <a:spLocks/>
          </p:cNvSpPr>
          <p:nvPr>
            <p:custDataLst>
              <p:tags r:id="rId43"/>
            </p:custDataLst>
          </p:nvPr>
        </p:nvSpPr>
        <p:spPr bwMode="auto">
          <a:xfrm>
            <a:off x="2195513" y="2127250"/>
            <a:ext cx="7381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5037C22E-ED0D-496D-9154-CB1F28DDE3D6}" type="datetime'''''''∆ ''''''W''''''af''e''''''r'''' ''''area'''''''''">
              <a:rPr kumimoji="0" lang="en-US" altLang="en-US" sz="1000" b="0" i="0" u="none" strike="noStrike" kern="1200" cap="none" spc="0" normalizeH="0" baseline="0" noProof="0" smtClean="0">
                <a:ln>
                  <a:noFill/>
                </a:ln>
                <a:solidFill>
                  <a:srgbClr val="000000"/>
                </a:solidFill>
                <a:effectLst/>
                <a:uLnTx/>
                <a:uFillTx/>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 Wafer area</a:t>
            </a:fld>
            <a:endParaRPr kumimoji="0" lang="en-US" sz="1000" b="0" i="0" u="none" strike="noStrike" kern="1200" cap="none" spc="0" normalizeH="0" baseline="0" noProof="0">
              <a:ln>
                <a:noFill/>
              </a:ln>
              <a:solidFill>
                <a:srgbClr val="000000"/>
              </a:solidFill>
              <a:effectLst/>
              <a:uLnTx/>
              <a:uFillTx/>
            </a:endParaRPr>
          </a:p>
        </p:txBody>
      </p:sp>
      <p:sp>
        <p:nvSpPr>
          <p:cNvPr id="349" name="Text Placeholder 10">
            <a:extLst>
              <a:ext uri="{FF2B5EF4-FFF2-40B4-BE49-F238E27FC236}">
                <a16:creationId xmlns:a16="http://schemas.microsoft.com/office/drawing/2014/main" id="{03451EB1-DFB3-EDA9-2F18-61E25BAB6487}"/>
              </a:ext>
            </a:extLst>
          </p:cNvPr>
          <p:cNvSpPr txBox="1">
            <a:spLocks/>
          </p:cNvSpPr>
          <p:nvPr>
            <p:custDataLst>
              <p:tags r:id="rId44"/>
            </p:custDataLst>
          </p:nvPr>
        </p:nvSpPr>
        <p:spPr bwMode="auto">
          <a:xfrm>
            <a:off x="2195513" y="2330450"/>
            <a:ext cx="660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BF5A8979-79D1-4ACE-BF7F-51C0F6C61D80}" type="datetime'''∆ P''''''''''''''''l''a''n''t ''''s''''''''i''''z''e'">
              <a:rPr kumimoji="0" lang="en-US" altLang="en-US" sz="1000" b="0" i="0" u="none" strike="noStrike" kern="1200" cap="none" spc="0" normalizeH="0" baseline="0" noProof="0" smtClean="0">
                <a:ln>
                  <a:noFill/>
                </a:ln>
                <a:solidFill>
                  <a:srgbClr val="000000"/>
                </a:solidFill>
                <a:effectLst/>
                <a:uLnTx/>
                <a:uFillTx/>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 Plant size</a:t>
            </a:fld>
            <a:endParaRPr kumimoji="0" lang="en-US" sz="1000" b="0" i="0" u="none" strike="noStrike" kern="1200" cap="none" spc="0" normalizeH="0" baseline="0" noProof="0">
              <a:ln>
                <a:noFill/>
              </a:ln>
              <a:solidFill>
                <a:srgbClr val="000000"/>
              </a:solidFill>
              <a:effectLst/>
              <a:uLnTx/>
              <a:uFillTx/>
            </a:endParaRPr>
          </a:p>
        </p:txBody>
      </p:sp>
      <p:sp>
        <p:nvSpPr>
          <p:cNvPr id="350" name="Text Placeholder 10">
            <a:extLst>
              <a:ext uri="{FF2B5EF4-FFF2-40B4-BE49-F238E27FC236}">
                <a16:creationId xmlns:a16="http://schemas.microsoft.com/office/drawing/2014/main" id="{CA0C888F-245C-341E-8CCA-F0E6F0AD4654}"/>
              </a:ext>
            </a:extLst>
          </p:cNvPr>
          <p:cNvSpPr txBox="1">
            <a:spLocks/>
          </p:cNvSpPr>
          <p:nvPr>
            <p:custDataLst>
              <p:tags r:id="rId45"/>
            </p:custDataLst>
          </p:nvPr>
        </p:nvSpPr>
        <p:spPr bwMode="auto">
          <a:xfrm>
            <a:off x="3390900" y="1924050"/>
            <a:ext cx="393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8B2363B9-24E7-4E11-B04A-21ACE637F776}" type="datetime'∆'''''''''''''' Yi''''''''''''''el''d'''''''''''''''''''''">
              <a:rPr lang="en-US" altLang="en-US" sz="1000" smtClean="0">
                <a:solidFill>
                  <a:srgbClr val="000000"/>
                </a:solidFill>
              </a:rPr>
              <a:pPr marL="0" lvl="0" indent="0">
                <a:spcBef>
                  <a:spcPct val="0"/>
                </a:spcBef>
                <a:spcAft>
                  <a:spcPct val="0"/>
                </a:spcAft>
                <a:buNone/>
                <a:defRPr/>
              </a:pPr>
              <a:t>∆ Yield</a:t>
            </a:fld>
            <a:endParaRPr kumimoji="0" lang="en-US" sz="1000" b="0" i="0" strike="noStrike" kern="1200" cap="none" spc="0" normalizeH="0" baseline="0" noProof="0">
              <a:ln>
                <a:noFill/>
              </a:ln>
              <a:solidFill>
                <a:srgbClr val="000000"/>
              </a:solidFill>
              <a:effectLst/>
              <a:uLnTx/>
              <a:uFillTx/>
            </a:endParaRPr>
          </a:p>
        </p:txBody>
      </p:sp>
      <p:sp>
        <p:nvSpPr>
          <p:cNvPr id="351" name="Text Placeholder 10">
            <a:extLst>
              <a:ext uri="{FF2B5EF4-FFF2-40B4-BE49-F238E27FC236}">
                <a16:creationId xmlns:a16="http://schemas.microsoft.com/office/drawing/2014/main" id="{433E87FE-BC16-9DD9-5A42-36D01DC2BE2D}"/>
              </a:ext>
            </a:extLst>
          </p:cNvPr>
          <p:cNvSpPr txBox="1">
            <a:spLocks/>
          </p:cNvSpPr>
          <p:nvPr>
            <p:custDataLst>
              <p:tags r:id="rId46"/>
            </p:custDataLst>
          </p:nvPr>
        </p:nvSpPr>
        <p:spPr bwMode="auto">
          <a:xfrm>
            <a:off x="3390901" y="2127250"/>
            <a:ext cx="2524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6D61C261-1DFC-44BF-8C76-78B82DEBAD47}" type="datetime'''''''''''∆'''''' p''''0'''''''''''''''">
              <a:rPr kumimoji="0" lang="en-US" altLang="en-US" sz="1000" b="0" i="0" u="none" strike="noStrike" kern="1200" cap="none" spc="0" normalizeH="0" baseline="0" noProof="0" smtClean="0">
                <a:ln>
                  <a:noFill/>
                </a:ln>
                <a:solidFill>
                  <a:srgbClr val="000000"/>
                </a:solidFill>
                <a:effectLst/>
                <a:uLnTx/>
                <a:uFillTx/>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 p0</a:t>
            </a:fld>
            <a:endParaRPr kumimoji="0" lang="en-US" sz="1000" b="0" i="0" u="none" strike="noStrike" kern="1200" cap="none" spc="0" normalizeH="0" baseline="0" noProof="0">
              <a:ln>
                <a:noFill/>
              </a:ln>
              <a:solidFill>
                <a:srgbClr val="000000"/>
              </a:solidFill>
              <a:effectLst/>
              <a:uLnTx/>
              <a:uFillTx/>
            </a:endParaRPr>
          </a:p>
        </p:txBody>
      </p:sp>
      <p:cxnSp>
        <p:nvCxnSpPr>
          <p:cNvPr id="1453" name="Straight Connector 1452">
            <a:extLst>
              <a:ext uri="{FF2B5EF4-FFF2-40B4-BE49-F238E27FC236}">
                <a16:creationId xmlns:a16="http://schemas.microsoft.com/office/drawing/2014/main" id="{FED864AD-0817-D747-749B-2D897478F978}"/>
              </a:ext>
            </a:extLst>
          </p:cNvPr>
          <p:cNvCxnSpPr/>
          <p:nvPr>
            <p:custDataLst>
              <p:tags r:id="rId47"/>
            </p:custDataLst>
          </p:nvPr>
        </p:nvCxnSpPr>
        <p:spPr bwMode="auto">
          <a:xfrm>
            <a:off x="6459538" y="2617788"/>
            <a:ext cx="769938"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454" name="Straight Connector 1453">
            <a:extLst>
              <a:ext uri="{FF2B5EF4-FFF2-40B4-BE49-F238E27FC236}">
                <a16:creationId xmlns:a16="http://schemas.microsoft.com/office/drawing/2014/main" id="{29AF85EC-4377-167B-576A-692D5034D0C7}"/>
              </a:ext>
            </a:extLst>
          </p:cNvPr>
          <p:cNvCxnSpPr/>
          <p:nvPr>
            <p:custDataLst>
              <p:tags r:id="rId48"/>
            </p:custDataLst>
          </p:nvPr>
        </p:nvCxnSpPr>
        <p:spPr bwMode="auto">
          <a:xfrm flipV="1">
            <a:off x="6459538" y="3914775"/>
            <a:ext cx="769938" cy="64770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455" name="Straight Connector 1454">
            <a:extLst>
              <a:ext uri="{FF2B5EF4-FFF2-40B4-BE49-F238E27FC236}">
                <a16:creationId xmlns:a16="http://schemas.microsoft.com/office/drawing/2014/main" id="{42E18A28-680A-85AE-22F4-32AFC6E1BCAF}"/>
              </a:ext>
            </a:extLst>
          </p:cNvPr>
          <p:cNvCxnSpPr/>
          <p:nvPr>
            <p:custDataLst>
              <p:tags r:id="rId49"/>
            </p:custDataLst>
          </p:nvPr>
        </p:nvCxnSpPr>
        <p:spPr bwMode="gray">
          <a:xfrm flipV="1">
            <a:off x="6459538" y="4238625"/>
            <a:ext cx="769938" cy="647700"/>
          </a:xfrm>
          <a:prstGeom prst="line">
            <a:avLst/>
          </a:prstGeom>
          <a:ln w="3175" cap="flat" cmpd="sng" algn="ctr">
            <a:solidFill>
              <a:srgbClr val="9DB1CF"/>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456" name="Straight Connector 1455">
            <a:extLst>
              <a:ext uri="{FF2B5EF4-FFF2-40B4-BE49-F238E27FC236}">
                <a16:creationId xmlns:a16="http://schemas.microsoft.com/office/drawing/2014/main" id="{2A242C7B-AB27-9761-2EF0-23CB313D3694}"/>
              </a:ext>
            </a:extLst>
          </p:cNvPr>
          <p:cNvCxnSpPr/>
          <p:nvPr>
            <p:custDataLst>
              <p:tags r:id="rId50"/>
            </p:custDataLst>
          </p:nvPr>
        </p:nvCxnSpPr>
        <p:spPr bwMode="gray">
          <a:xfrm>
            <a:off x="6459538" y="5535613"/>
            <a:ext cx="769938" cy="161925"/>
          </a:xfrm>
          <a:prstGeom prst="line">
            <a:avLst/>
          </a:prstGeom>
          <a:ln w="3175" cap="flat" cmpd="sng" algn="ctr">
            <a:solidFill>
              <a:srgbClr val="9DB1CF"/>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81" name="Chart 80"/>
          <p:cNvGraphicFramePr/>
          <p:nvPr>
            <p:custDataLst>
              <p:tags r:id="rId51"/>
            </p:custDataLst>
            <p:extLst>
              <p:ext uri="{D42A27DB-BD31-4B8C-83A1-F6EECF244321}">
                <p14:modId xmlns:p14="http://schemas.microsoft.com/office/powerpoint/2010/main" val="2863244922"/>
              </p:ext>
            </p:extLst>
          </p:nvPr>
        </p:nvGraphicFramePr>
        <p:xfrm>
          <a:off x="5029200" y="2392363"/>
          <a:ext cx="3632200" cy="3692525"/>
        </p:xfrm>
        <a:graphic>
          <a:graphicData uri="http://schemas.openxmlformats.org/drawingml/2006/chart">
            <c:chart xmlns:c="http://schemas.openxmlformats.org/drawingml/2006/chart" xmlns:r="http://schemas.openxmlformats.org/officeDocument/2006/relationships" r:id="rId71"/>
          </a:graphicData>
        </a:graphic>
      </p:graphicFrame>
      <p:sp>
        <p:nvSpPr>
          <p:cNvPr id="1352" name="Text Placeholder 10">
            <a:extLst>
              <a:ext uri="{FF2B5EF4-FFF2-40B4-BE49-F238E27FC236}">
                <a16:creationId xmlns:a16="http://schemas.microsoft.com/office/drawing/2014/main" id="{97B9A02D-565D-CD57-76FC-88335075F60D}"/>
              </a:ext>
            </a:extLst>
          </p:cNvPr>
          <p:cNvSpPr txBox="1">
            <a:spLocks/>
          </p:cNvSpPr>
          <p:nvPr>
            <p:custDataLst>
              <p:tags r:id="rId52"/>
            </p:custDataLst>
          </p:nvPr>
        </p:nvSpPr>
        <p:spPr bwMode="auto">
          <a:xfrm>
            <a:off x="5670550" y="5902325"/>
            <a:ext cx="6143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9FFE2868-5A4F-4DBF-9A74-0F84C8B1E40B}" type="datetime'1''''''''9''8''0''-2''''''''''''''''''''''0''''01'''">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1980-2001</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1346" name="Text Placeholder 10">
            <a:extLst>
              <a:ext uri="{FF2B5EF4-FFF2-40B4-BE49-F238E27FC236}">
                <a16:creationId xmlns:a16="http://schemas.microsoft.com/office/drawing/2014/main" id="{E2ED32C6-990A-27D7-FA93-549529D3FD85}"/>
              </a:ext>
            </a:extLst>
          </p:cNvPr>
          <p:cNvSpPr txBox="1">
            <a:spLocks/>
          </p:cNvSpPr>
          <p:nvPr>
            <p:custDataLst>
              <p:tags r:id="rId53"/>
            </p:custDataLst>
          </p:nvPr>
        </p:nvSpPr>
        <p:spPr bwMode="auto">
          <a:xfrm>
            <a:off x="7404100" y="5902325"/>
            <a:ext cx="6143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D0B80FF1-5011-413A-8052-3A4490A8D3E5}" type="datetime'20''''''''''''0''''''1-''''''''''''2''''0''''''''''''12'''''">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2001-2012</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1443" name="Rectangle 1442">
            <a:extLst>
              <a:ext uri="{FF2B5EF4-FFF2-40B4-BE49-F238E27FC236}">
                <a16:creationId xmlns:a16="http://schemas.microsoft.com/office/drawing/2014/main" id="{220B45AC-8560-9617-567F-EB281E06E27A}"/>
              </a:ext>
            </a:extLst>
          </p:cNvPr>
          <p:cNvSpPr/>
          <p:nvPr>
            <p:custDataLst>
              <p:tags r:id="rId54"/>
            </p:custDataLst>
          </p:nvPr>
        </p:nvSpPr>
        <p:spPr bwMode="auto">
          <a:xfrm>
            <a:off x="4862513" y="1928813"/>
            <a:ext cx="179388" cy="133350"/>
          </a:xfrm>
          <a:prstGeom prst="rect">
            <a:avLst/>
          </a:prstGeom>
          <a:solidFill>
            <a:srgbClr val="DFE5EF"/>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444" name="Rectangle 1443">
            <a:extLst>
              <a:ext uri="{FF2B5EF4-FFF2-40B4-BE49-F238E27FC236}">
                <a16:creationId xmlns:a16="http://schemas.microsoft.com/office/drawing/2014/main" id="{73AEFE43-3454-B665-2E5D-880E9A309C47}"/>
              </a:ext>
            </a:extLst>
          </p:cNvPr>
          <p:cNvSpPr/>
          <p:nvPr>
            <p:custDataLst>
              <p:tags r:id="rId55"/>
            </p:custDataLst>
          </p:nvPr>
        </p:nvSpPr>
        <p:spPr bwMode="auto">
          <a:xfrm>
            <a:off x="4862513" y="2132013"/>
            <a:ext cx="179388" cy="133350"/>
          </a:xfrm>
          <a:prstGeom prst="rect">
            <a:avLst/>
          </a:prstGeom>
          <a:solidFill>
            <a:srgbClr val="C3CFE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445" name="Rectangle 1444">
            <a:extLst>
              <a:ext uri="{FF2B5EF4-FFF2-40B4-BE49-F238E27FC236}">
                <a16:creationId xmlns:a16="http://schemas.microsoft.com/office/drawing/2014/main" id="{A3E6262D-5FD7-DBB0-050E-423C9E5A7CFC}"/>
              </a:ext>
            </a:extLst>
          </p:cNvPr>
          <p:cNvSpPr/>
          <p:nvPr>
            <p:custDataLst>
              <p:tags r:id="rId56"/>
            </p:custDataLst>
          </p:nvPr>
        </p:nvSpPr>
        <p:spPr bwMode="auto">
          <a:xfrm>
            <a:off x="6515100" y="1928813"/>
            <a:ext cx="179388" cy="133350"/>
          </a:xfrm>
          <a:prstGeom prst="rect">
            <a:avLst/>
          </a:prstGeom>
          <a:solidFill>
            <a:srgbClr val="9DB1CF"/>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446" name="Rectangle 1445">
            <a:extLst>
              <a:ext uri="{FF2B5EF4-FFF2-40B4-BE49-F238E27FC236}">
                <a16:creationId xmlns:a16="http://schemas.microsoft.com/office/drawing/2014/main" id="{4D64EB58-469C-63C7-8852-DAD37C12618A}"/>
              </a:ext>
            </a:extLst>
          </p:cNvPr>
          <p:cNvSpPr/>
          <p:nvPr>
            <p:custDataLst>
              <p:tags r:id="rId57"/>
            </p:custDataLst>
          </p:nvPr>
        </p:nvSpPr>
        <p:spPr bwMode="auto">
          <a:xfrm>
            <a:off x="6515100" y="2132013"/>
            <a:ext cx="179388" cy="133350"/>
          </a:xfrm>
          <a:prstGeom prst="rect">
            <a:avLst/>
          </a:prstGeom>
          <a:solidFill>
            <a:srgbClr val="6F8DB9"/>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377" name="Text Placeholder 10">
            <a:extLst>
              <a:ext uri="{FF2B5EF4-FFF2-40B4-BE49-F238E27FC236}">
                <a16:creationId xmlns:a16="http://schemas.microsoft.com/office/drawing/2014/main" id="{25CC60BB-93D1-1804-076A-133A2D3DAA17}"/>
              </a:ext>
            </a:extLst>
          </p:cNvPr>
          <p:cNvSpPr txBox="1">
            <a:spLocks/>
          </p:cNvSpPr>
          <p:nvPr>
            <p:custDataLst>
              <p:tags r:id="rId58"/>
            </p:custDataLst>
          </p:nvPr>
        </p:nvSpPr>
        <p:spPr bwMode="auto">
          <a:xfrm>
            <a:off x="5092700" y="1924050"/>
            <a:ext cx="1320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E7D1F436-BDCB-4F06-8CCC-9E0DD5B29D09}" type="datetime'Pub''li''c an''d P''''r''''iv''''a''te'' ''''''''R&amp;''''''''D'">
              <a:rPr lang="en-US" altLang="en-US" sz="1000" smtClean="0">
                <a:solidFill>
                  <a:srgbClr val="000000"/>
                </a:solidFill>
              </a:rPr>
              <a:pPr marL="0" lvl="0" indent="0">
                <a:spcBef>
                  <a:spcPct val="0"/>
                </a:spcBef>
                <a:spcAft>
                  <a:spcPct val="0"/>
                </a:spcAft>
                <a:buNone/>
                <a:defRPr/>
              </a:pPr>
              <a:t>Public and Private R&amp;D</a:t>
            </a:fld>
            <a:endParaRPr kumimoji="0" lang="en-US" sz="1000" b="0" i="0" strike="noStrike" kern="1200" cap="none" spc="0" normalizeH="0" baseline="0" noProof="0" dirty="0">
              <a:ln>
                <a:noFill/>
              </a:ln>
              <a:solidFill>
                <a:srgbClr val="000000"/>
              </a:solidFill>
              <a:effectLst/>
              <a:uLnTx/>
              <a:uFillTx/>
            </a:endParaRPr>
          </a:p>
        </p:txBody>
      </p:sp>
      <p:sp>
        <p:nvSpPr>
          <p:cNvPr id="1390" name="Text Placeholder 10">
            <a:extLst>
              <a:ext uri="{FF2B5EF4-FFF2-40B4-BE49-F238E27FC236}">
                <a16:creationId xmlns:a16="http://schemas.microsoft.com/office/drawing/2014/main" id="{3E3D7461-0745-259E-88AE-4E28C063C806}"/>
              </a:ext>
            </a:extLst>
          </p:cNvPr>
          <p:cNvSpPr txBox="1">
            <a:spLocks/>
          </p:cNvSpPr>
          <p:nvPr>
            <p:custDataLst>
              <p:tags r:id="rId59"/>
            </p:custDataLst>
          </p:nvPr>
        </p:nvSpPr>
        <p:spPr bwMode="auto">
          <a:xfrm>
            <a:off x="5092700" y="2127250"/>
            <a:ext cx="10017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A5810A2A-F603-4092-BB31-6379A8E8DBA6}" type="datetime'L''''e''''''''a''r''ning'''' ''by'' ''''''''do''''i''n''g'">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Learning by doing</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1397" name="Text Placeholder 10">
            <a:extLst>
              <a:ext uri="{FF2B5EF4-FFF2-40B4-BE49-F238E27FC236}">
                <a16:creationId xmlns:a16="http://schemas.microsoft.com/office/drawing/2014/main" id="{2BE0A715-C00F-9938-88B4-5ABCD65E6DE8}"/>
              </a:ext>
            </a:extLst>
          </p:cNvPr>
          <p:cNvSpPr txBox="1">
            <a:spLocks/>
          </p:cNvSpPr>
          <p:nvPr>
            <p:custDataLst>
              <p:tags r:id="rId60"/>
            </p:custDataLst>
          </p:nvPr>
        </p:nvSpPr>
        <p:spPr bwMode="auto">
          <a:xfrm>
            <a:off x="6745288" y="1924050"/>
            <a:ext cx="10953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0DF5399E-678B-474F-8B79-91D8B6BD1E79}" type="datetime'E''''''co''''''''nom''''''''''ie''s ''of sca''le'''''">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Economies of scale</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1404" name="Text Placeholder 10">
            <a:extLst>
              <a:ext uri="{FF2B5EF4-FFF2-40B4-BE49-F238E27FC236}">
                <a16:creationId xmlns:a16="http://schemas.microsoft.com/office/drawing/2014/main" id="{BE739454-839D-BCF0-49CA-C867C8B3C3DF}"/>
              </a:ext>
            </a:extLst>
          </p:cNvPr>
          <p:cNvSpPr txBox="1">
            <a:spLocks/>
          </p:cNvSpPr>
          <p:nvPr>
            <p:custDataLst>
              <p:tags r:id="rId61"/>
            </p:custDataLst>
          </p:nvPr>
        </p:nvSpPr>
        <p:spPr bwMode="auto">
          <a:xfrm>
            <a:off x="6745288" y="2127250"/>
            <a:ext cx="3159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FAB0F338-6EB9-4AD5-9260-5BD6D6D2168B}" type="datetime'''''''''''''''''''''''''O''th''''''''''e''''''''''r'''''''">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Other</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grpSp>
        <p:nvGrpSpPr>
          <p:cNvPr id="4" name="Group 3">
            <a:extLst>
              <a:ext uri="{FF2B5EF4-FFF2-40B4-BE49-F238E27FC236}">
                <a16:creationId xmlns:a16="http://schemas.microsoft.com/office/drawing/2014/main" id="{F25161C5-7CB5-D299-D28B-058811E52327}"/>
              </a:ext>
            </a:extLst>
          </p:cNvPr>
          <p:cNvGrpSpPr/>
          <p:nvPr/>
        </p:nvGrpSpPr>
        <p:grpSpPr>
          <a:xfrm>
            <a:off x="330199" y="1585258"/>
            <a:ext cx="4014735" cy="288219"/>
            <a:chOff x="330200" y="1585258"/>
            <a:chExt cx="3467102" cy="288219"/>
          </a:xfrm>
        </p:grpSpPr>
        <p:sp>
          <p:nvSpPr>
            <p:cNvPr id="1475" name="btfpColumnHeaderBoxText223027">
              <a:extLst>
                <a:ext uri="{FF2B5EF4-FFF2-40B4-BE49-F238E27FC236}">
                  <a16:creationId xmlns:a16="http://schemas.microsoft.com/office/drawing/2014/main" id="{F0ACB4EA-EAB2-272D-5451-D3D05C801F62}"/>
                </a:ext>
              </a:extLst>
            </p:cNvPr>
            <p:cNvSpPr txBox="1"/>
            <p:nvPr/>
          </p:nvSpPr>
          <p:spPr bwMode="gray">
            <a:xfrm>
              <a:off x="330200" y="1585258"/>
              <a:ext cx="3467102" cy="288219"/>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Cost change from technical variables*</a:t>
              </a:r>
            </a:p>
          </p:txBody>
        </p:sp>
        <p:cxnSp>
          <p:nvCxnSpPr>
            <p:cNvPr id="1476" name="btfpColumnHeaderBoxLine223027">
              <a:extLst>
                <a:ext uri="{FF2B5EF4-FFF2-40B4-BE49-F238E27FC236}">
                  <a16:creationId xmlns:a16="http://schemas.microsoft.com/office/drawing/2014/main" id="{E6DFBC32-6D99-286D-CC02-399738195B1E}"/>
                </a:ext>
              </a:extLst>
            </p:cNvPr>
            <p:cNvCxnSpPr>
              <a:cxnSpLocks/>
            </p:cNvCxnSpPr>
            <p:nvPr/>
          </p:nvCxnSpPr>
          <p:spPr bwMode="gray">
            <a:xfrm>
              <a:off x="330200" y="1873477"/>
              <a:ext cx="3467102"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A7996121-FEE9-5CF8-9641-F7BF5E7F12F4}"/>
              </a:ext>
            </a:extLst>
          </p:cNvPr>
          <p:cNvGrpSpPr/>
          <p:nvPr/>
        </p:nvGrpSpPr>
        <p:grpSpPr>
          <a:xfrm>
            <a:off x="4811712" y="1585258"/>
            <a:ext cx="3849687" cy="288219"/>
            <a:chOff x="4448969" y="1585258"/>
            <a:chExt cx="3467102" cy="288219"/>
          </a:xfrm>
        </p:grpSpPr>
        <p:sp>
          <p:nvSpPr>
            <p:cNvPr id="1478" name="btfpColumnHeaderBoxText223027">
              <a:extLst>
                <a:ext uri="{FF2B5EF4-FFF2-40B4-BE49-F238E27FC236}">
                  <a16:creationId xmlns:a16="http://schemas.microsoft.com/office/drawing/2014/main" id="{F768276E-CA6C-612E-DF20-9DB46BE864C5}"/>
                </a:ext>
              </a:extLst>
            </p:cNvPr>
            <p:cNvSpPr txBox="1"/>
            <p:nvPr/>
          </p:nvSpPr>
          <p:spPr bwMode="gray">
            <a:xfrm>
              <a:off x="4448969" y="1585258"/>
              <a:ext cx="3467102" cy="288219"/>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Cost change from economic variables*</a:t>
              </a:r>
            </a:p>
          </p:txBody>
        </p:sp>
        <p:cxnSp>
          <p:nvCxnSpPr>
            <p:cNvPr id="1479" name="btfpColumnHeaderBoxLine223027">
              <a:extLst>
                <a:ext uri="{FF2B5EF4-FFF2-40B4-BE49-F238E27FC236}">
                  <a16:creationId xmlns:a16="http://schemas.microsoft.com/office/drawing/2014/main" id="{9956550D-815E-9177-0F80-8F0F783C6B88}"/>
                </a:ext>
              </a:extLst>
            </p:cNvPr>
            <p:cNvCxnSpPr>
              <a:cxnSpLocks/>
            </p:cNvCxnSpPr>
            <p:nvPr/>
          </p:nvCxnSpPr>
          <p:spPr bwMode="gray">
            <a:xfrm>
              <a:off x="4448969" y="1873477"/>
              <a:ext cx="3467102"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pic>
        <p:nvPicPr>
          <p:cNvPr id="5" name="Picture 4" descr="A graph of cost details&#10;&#10;AI-generated content may be incorrect.">
            <a:extLst>
              <a:ext uri="{FF2B5EF4-FFF2-40B4-BE49-F238E27FC236}">
                <a16:creationId xmlns:a16="http://schemas.microsoft.com/office/drawing/2014/main" id="{C6D6D137-045F-8E82-A83C-B034470E096A}"/>
              </a:ext>
            </a:extLst>
          </p:cNvPr>
          <p:cNvPicPr>
            <a:picLocks noChangeAspect="1"/>
          </p:cNvPicPr>
          <p:nvPr/>
        </p:nvPicPr>
        <p:blipFill>
          <a:blip r:embed="rId72" cstate="print">
            <a:extLst>
              <a:ext uri="{28A0092B-C50C-407E-A947-70E740481C1C}">
                <a14:useLocalDpi xmlns:a14="http://schemas.microsoft.com/office/drawing/2010/main" val="0"/>
              </a:ext>
            </a:extLst>
          </a:blip>
          <a:stretch>
            <a:fillRect/>
          </a:stretch>
        </p:blipFill>
        <p:spPr>
          <a:xfrm>
            <a:off x="12512675" y="0"/>
            <a:ext cx="6654572" cy="4129088"/>
          </a:xfrm>
          <a:prstGeom prst="rect">
            <a:avLst/>
          </a:prstGeom>
        </p:spPr>
      </p:pic>
      <p:pic>
        <p:nvPicPr>
          <p:cNvPr id="10" name="Picture 9" descr="A graph of numbers and a number&#10;&#10;AI-generated content may be incorrect.">
            <a:extLst>
              <a:ext uri="{FF2B5EF4-FFF2-40B4-BE49-F238E27FC236}">
                <a16:creationId xmlns:a16="http://schemas.microsoft.com/office/drawing/2014/main" id="{72207A5F-5CC9-745A-72E7-A963984BED18}"/>
              </a:ext>
            </a:extLst>
          </p:cNvPr>
          <p:cNvPicPr>
            <a:picLocks noChangeAspect="1"/>
          </p:cNvPicPr>
          <p:nvPr/>
        </p:nvPicPr>
        <p:blipFill>
          <a:blip r:embed="rId73" cstate="print">
            <a:extLst>
              <a:ext uri="{28A0092B-C50C-407E-A947-70E740481C1C}">
                <a14:useLocalDpi xmlns:a14="http://schemas.microsoft.com/office/drawing/2010/main" val="0"/>
              </a:ext>
            </a:extLst>
          </a:blip>
          <a:stretch>
            <a:fillRect/>
          </a:stretch>
        </p:blipFill>
        <p:spPr>
          <a:xfrm>
            <a:off x="12512675" y="4214813"/>
            <a:ext cx="6654572" cy="3802612"/>
          </a:xfrm>
          <a:prstGeom prst="rect">
            <a:avLst/>
          </a:prstGeom>
        </p:spPr>
      </p:pic>
    </p:spTree>
    <p:custDataLst>
      <p:tags r:id="rId1"/>
    </p:custDataLst>
    <p:extLst>
      <p:ext uri="{BB962C8B-B14F-4D97-AF65-F5344CB8AC3E}">
        <p14:creationId xmlns:p14="http://schemas.microsoft.com/office/powerpoint/2010/main" val="19212776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1594843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think-cell data - do not delete"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a:t>Balance of System components [ref. Slide 10]</a:t>
            </a:r>
          </a:p>
        </p:txBody>
      </p:sp>
      <p:sp>
        <p:nvSpPr>
          <p:cNvPr id="36" name="btfpNotesBox164659"/>
          <p:cNvSpPr txBox="1"/>
          <p:nvPr>
            <p:custDataLst>
              <p:tags r:id="rId3"/>
            </p:custDataLst>
          </p:nvPr>
        </p:nvSpPr>
        <p:spPr bwMode="gray">
          <a:xfrm>
            <a:off x="329183" y="6402985"/>
            <a:ext cx="9144000" cy="246221"/>
          </a:xfrm>
          <a:prstGeom prst="rect">
            <a:avLst/>
          </a:prstGeom>
          <a:noFill/>
        </p:spPr>
        <p:txBody>
          <a:bodyPr vert="horz" wrap="square" lIns="0" tIns="0" rIns="0" bIns="0" rtlCol="0" anchor="b">
            <a:spAutoFit/>
          </a:bodyPr>
          <a:lstStyle/>
          <a:p>
            <a:pPr marL="0" indent="0">
              <a:spcBef>
                <a:spcPts val="0"/>
              </a:spcBef>
              <a:buNone/>
            </a:pPr>
            <a:r>
              <a:rPr lang="en-US" sz="800" dirty="0">
                <a:solidFill>
                  <a:srgbClr val="000000"/>
                </a:solidFill>
              </a:rPr>
              <a:t>Sources: NREL, </a:t>
            </a:r>
            <a:r>
              <a:rPr lang="en-US" sz="800" dirty="0">
                <a:solidFill>
                  <a:srgbClr val="000000"/>
                </a:solidFill>
                <a:hlinkClick r:id="rId9"/>
              </a:rPr>
              <a:t>US Solar PV System Cost Benchmark (Q1 2023)</a:t>
            </a:r>
            <a:r>
              <a:rPr lang="en-US" sz="800" dirty="0">
                <a:solidFill>
                  <a:srgbClr val="000000"/>
                </a:solidFill>
              </a:rPr>
              <a:t> (2023); SolarEdge, </a:t>
            </a:r>
            <a:r>
              <a:rPr lang="en-US" sz="800" dirty="0">
                <a:solidFill>
                  <a:srgbClr val="000000"/>
                </a:solidFill>
                <a:hlinkClick r:id="rId10"/>
              </a:rPr>
              <a:t>Balance of System and Energy Production Comparison</a:t>
            </a:r>
            <a:r>
              <a:rPr lang="en-US" sz="800" dirty="0">
                <a:solidFill>
                  <a:srgbClr val="000000"/>
                </a:solidFill>
              </a:rPr>
              <a:t> (2024).</a:t>
            </a:r>
            <a:br>
              <a:rPr lang="en-US" sz="800" dirty="0">
                <a:solidFill>
                  <a:srgbClr val="000000"/>
                </a:solidFill>
              </a:rPr>
            </a:br>
            <a:r>
              <a:rPr lang="en-US" sz="800" dirty="0">
                <a:solidFill>
                  <a:srgbClr val="000000"/>
                </a:solidFill>
              </a:rPr>
              <a:t>Credit: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 </a:t>
            </a:r>
            <a:r>
              <a:rPr lang="en-US" sz="800" dirty="0" err="1">
                <a:solidFill>
                  <a:srgbClr val="000000"/>
                </a:solidFill>
              </a:rPr>
              <a:t>Hyae</a:t>
            </a:r>
            <a:r>
              <a:rPr lang="en-US" sz="800" dirty="0">
                <a:solidFill>
                  <a:srgbClr val="000000"/>
                </a:solidFill>
              </a:rPr>
              <a:t> Ryung Kim, and</a:t>
            </a:r>
            <a:r>
              <a:rPr lang="en-US" sz="800" dirty="0"/>
              <a:t> </a:t>
            </a:r>
            <a:r>
              <a:rPr lang="en-US" sz="800" dirty="0">
                <a:solidFill>
                  <a:srgbClr val="46647B"/>
                </a:solidFill>
                <a:hlinkClick r:id="rId11">
                  <a:extLst>
                    <a:ext uri="{A12FA001-AC4F-418D-AE19-62706E023703}">
                      <ahyp:hlinkClr xmlns:ahyp="http://schemas.microsoft.com/office/drawing/2018/hyperlinkcolor" val="tx"/>
                    </a:ext>
                  </a:extLst>
                </a:hlinkClick>
              </a:rPr>
              <a:t>Gernot Wagner</a:t>
            </a:r>
            <a:r>
              <a:rPr lang="en-US" sz="800" dirty="0">
                <a:solidFill>
                  <a:srgbClr val="000000"/>
                </a:solidFill>
              </a:rPr>
              <a:t>. </a:t>
            </a:r>
            <a:r>
              <a:rPr lang="en-US" sz="800" dirty="0">
                <a:solidFill>
                  <a:srgbClr val="46647B"/>
                </a:solidFill>
                <a:hlinkClick r:id="rId12">
                  <a:extLst>
                    <a:ext uri="{A12FA001-AC4F-418D-AE19-62706E023703}">
                      <ahyp:hlinkClr xmlns:ahyp="http://schemas.microsoft.com/office/drawing/2018/hyperlinkcolor" val="tx"/>
                    </a:ext>
                  </a:extLst>
                </a:hlinkClick>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46647B"/>
                </a:solidFill>
                <a:hlinkClick r:id="rId13">
                  <a:extLst>
                    <a:ext uri="{A12FA001-AC4F-418D-AE19-62706E023703}">
                      <ahyp:hlinkClr xmlns:ahyp="http://schemas.microsoft.com/office/drawing/2018/hyperlinkcolor" val="tx"/>
                    </a:ext>
                  </a:extLst>
                </a:hlinkClick>
              </a:rPr>
              <a:t>Scaling Solar</a:t>
            </a:r>
            <a:r>
              <a:rPr lang="en-US" sz="800" dirty="0">
                <a:solidFill>
                  <a:srgbClr val="000000"/>
                </a:solidFill>
              </a:rPr>
              <a:t>” (</a:t>
            </a:r>
            <a:r>
              <a:rPr lang="en-US" sz="800" dirty="0">
                <a:solidFill>
                  <a:srgbClr val="000000"/>
                </a:solidFill>
                <a:latin typeface="Arial"/>
              </a:rPr>
              <a:t>14 August 2025</a:t>
            </a:r>
            <a:r>
              <a:rPr lang="en-US" sz="800" dirty="0">
                <a:solidFill>
                  <a:srgbClr val="000000"/>
                </a:solidFill>
              </a:rPr>
              <a:t>).</a:t>
            </a:r>
          </a:p>
        </p:txBody>
      </p:sp>
      <p:graphicFrame>
        <p:nvGraphicFramePr>
          <p:cNvPr id="5" name="btfpTable467589">
            <a:extLst>
              <a:ext uri="{FF2B5EF4-FFF2-40B4-BE49-F238E27FC236}">
                <a16:creationId xmlns:a16="http://schemas.microsoft.com/office/drawing/2014/main" id="{E96B618E-D3AA-9CD2-2944-FEDDE9866A22}"/>
              </a:ext>
            </a:extLst>
          </p:cNvPr>
          <p:cNvGraphicFramePr>
            <a:graphicFrameLocks noGrp="1"/>
          </p:cNvGraphicFramePr>
          <p:nvPr>
            <p:custDataLst>
              <p:tags r:id="rId4"/>
            </p:custDataLst>
            <p:extLst>
              <p:ext uri="{D42A27DB-BD31-4B8C-83A1-F6EECF244321}">
                <p14:modId xmlns:p14="http://schemas.microsoft.com/office/powerpoint/2010/main" val="914493060"/>
              </p:ext>
            </p:extLst>
          </p:nvPr>
        </p:nvGraphicFramePr>
        <p:xfrm>
          <a:off x="838200" y="1554481"/>
          <a:ext cx="10515600" cy="4547990"/>
        </p:xfrm>
        <a:graphic>
          <a:graphicData uri="http://schemas.openxmlformats.org/drawingml/2006/table">
            <a:tbl>
              <a:tblPr firstRow="1" firstCol="1">
                <a:tableStyleId>{9D7B26C5-4107-4FEC-AEDC-1716B250A1EF}</a:tableStyleId>
              </a:tblPr>
              <a:tblGrid>
                <a:gridCol w="1873188">
                  <a:extLst>
                    <a:ext uri="{9D8B030D-6E8A-4147-A177-3AD203B41FA5}">
                      <a16:colId xmlns:a16="http://schemas.microsoft.com/office/drawing/2014/main" val="547437347"/>
                    </a:ext>
                  </a:extLst>
                </a:gridCol>
                <a:gridCol w="8642412">
                  <a:extLst>
                    <a:ext uri="{9D8B030D-6E8A-4147-A177-3AD203B41FA5}">
                      <a16:colId xmlns:a16="http://schemas.microsoft.com/office/drawing/2014/main" val="2615200138"/>
                    </a:ext>
                  </a:extLst>
                </a:gridCol>
              </a:tblGrid>
              <a:tr h="405708">
                <a:tc>
                  <a:txBody>
                    <a:bodyPr/>
                    <a:lstStyle/>
                    <a:p>
                      <a:pPr marL="0" indent="0">
                        <a:spcBef>
                          <a:spcPts val="0"/>
                        </a:spcBef>
                        <a:buFontTx/>
                        <a:buNone/>
                      </a:pPr>
                      <a:r>
                        <a:rPr lang="en-US" sz="1100">
                          <a:solidFill>
                            <a:schemeClr val="accent1"/>
                          </a:solidFill>
                        </a:rPr>
                        <a:t>BoS component</a:t>
                      </a:r>
                    </a:p>
                  </a:txBody>
                  <a:tcPr anchor="b">
                    <a:lnB w="19050" cap="flat" cmpd="sng" algn="ctr">
                      <a:solidFill>
                        <a:schemeClr val="tx1"/>
                      </a:solidFill>
                      <a:prstDash val="solid"/>
                      <a:round/>
                      <a:headEnd type="none" w="med" len="med"/>
                      <a:tailEnd type="none" w="med" len="med"/>
                    </a:lnB>
                  </a:tcPr>
                </a:tc>
                <a:tc>
                  <a:txBody>
                    <a:bodyPr/>
                    <a:lstStyle/>
                    <a:p>
                      <a:pPr marL="0" indent="0">
                        <a:spcBef>
                          <a:spcPts val="0"/>
                        </a:spcBef>
                        <a:buFontTx/>
                        <a:buNone/>
                      </a:pPr>
                      <a:r>
                        <a:rPr lang="en-US" sz="1100">
                          <a:solidFill>
                            <a:schemeClr val="accent1"/>
                          </a:solidFill>
                        </a:rPr>
                        <a:t>Description</a:t>
                      </a:r>
                    </a:p>
                  </a:txBody>
                  <a:tcPr anchor="b">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9778847"/>
                  </a:ext>
                </a:extLst>
              </a:tr>
              <a:tr h="724478">
                <a:tc>
                  <a:txBody>
                    <a:bodyPr/>
                    <a:lstStyle/>
                    <a:p>
                      <a:pPr marL="0" indent="0">
                        <a:buFontTx/>
                        <a:buNone/>
                      </a:pPr>
                      <a:r>
                        <a:rPr lang="en-US" sz="1100"/>
                        <a:t>Inverters</a:t>
                      </a:r>
                    </a:p>
                  </a:txBody>
                  <a:tcPr>
                    <a:lnT w="19050" cap="flat" cmpd="sng" algn="ctr">
                      <a:solidFill>
                        <a:schemeClr val="tx1"/>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Tx/>
                        <a:buNone/>
                      </a:pPr>
                      <a:r>
                        <a:rPr lang="en-US" sz="1100" b="0"/>
                        <a:t>Solar panels produce</a:t>
                      </a:r>
                      <a:r>
                        <a:rPr lang="en-US" sz="1100" b="0" baseline="0"/>
                        <a:t> direct current (DC) while power grids are alternating current (AC). Inverters convert the DC power generated by the panels to AC, making them the most crucial component of PV systems after solar panels.</a:t>
                      </a:r>
                      <a:endParaRPr lang="en-US" sz="1100" b="0"/>
                    </a:p>
                  </a:txBody>
                  <a:tcPr>
                    <a:lnT w="19050" cap="flat" cmpd="sng" algn="ctr">
                      <a:solidFill>
                        <a:schemeClr val="tx1"/>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556247665"/>
                  </a:ext>
                </a:extLst>
              </a:tr>
              <a:tr h="252612">
                <a:tc>
                  <a:txBody>
                    <a:bodyPr/>
                    <a:lstStyle/>
                    <a:p>
                      <a:pPr marL="0" indent="0">
                        <a:buFontTx/>
                        <a:buNone/>
                      </a:pPr>
                      <a:r>
                        <a:rPr lang="en-US" sz="1100" b="1"/>
                        <a:t>Wiring</a:t>
                      </a:r>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Tx/>
                        <a:buNone/>
                      </a:pPr>
                      <a:r>
                        <a:rPr lang="en-US" sz="1100" b="0"/>
                        <a:t>Connects the solar panels and other electrical parts of the PV system.</a:t>
                      </a:r>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281216647"/>
                  </a:ext>
                </a:extLst>
              </a:tr>
              <a:tr h="565092">
                <a:tc>
                  <a:txBody>
                    <a:bodyPr/>
                    <a:lstStyle/>
                    <a:p>
                      <a:pPr marL="0" indent="0">
                        <a:buFontTx/>
                        <a:buNone/>
                      </a:pPr>
                      <a:r>
                        <a:rPr lang="en-US" sz="1100" b="1"/>
                        <a:t>Switches</a:t>
                      </a:r>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Tx/>
                        <a:buNone/>
                      </a:pPr>
                      <a:r>
                        <a:rPr lang="en-US" sz="1100" b="0" baseline="0"/>
                        <a:t>Used for safety reasons (can disconnect the panels from the grid in case of a power surge or emergency) and to direct the flow of power (e.g., either to the grid or to a battery).</a:t>
                      </a:r>
                      <a:endParaRPr lang="en-US" sz="1100" b="0"/>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322630224"/>
                  </a:ext>
                </a:extLst>
              </a:tr>
              <a:tr h="405708">
                <a:tc>
                  <a:txBody>
                    <a:bodyPr/>
                    <a:lstStyle/>
                    <a:p>
                      <a:pPr marL="0" indent="0">
                        <a:buFontTx/>
                        <a:buNone/>
                      </a:pPr>
                      <a:r>
                        <a:rPr lang="en-US" sz="1100" b="1"/>
                        <a:t>Junction</a:t>
                      </a:r>
                      <a:r>
                        <a:rPr lang="en-US" sz="1100" b="1" baseline="0"/>
                        <a:t> boxes</a:t>
                      </a:r>
                      <a:endParaRPr lang="en-US" sz="1100" b="1"/>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Tx/>
                        <a:buNone/>
                      </a:pPr>
                      <a:r>
                        <a:rPr lang="en-US" sz="1100" b="0"/>
                        <a:t>Metallic</a:t>
                      </a:r>
                      <a:r>
                        <a:rPr lang="en-US" sz="1100" b="0" baseline="0"/>
                        <a:t> or plastic boxes used as meeting points for electrical connections.</a:t>
                      </a:r>
                      <a:endParaRPr lang="en-US" sz="1100" b="0"/>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928070461"/>
                  </a:ext>
                </a:extLst>
              </a:tr>
              <a:tr h="405708">
                <a:tc>
                  <a:txBody>
                    <a:bodyPr/>
                    <a:lstStyle/>
                    <a:p>
                      <a:pPr marL="0" indent="0">
                        <a:buFontTx/>
                        <a:buNone/>
                      </a:pPr>
                      <a:r>
                        <a:rPr lang="en-US" sz="1100" b="1"/>
                        <a:t>Mounting</a:t>
                      </a:r>
                      <a:r>
                        <a:rPr lang="en-US" sz="1100" b="1" baseline="0"/>
                        <a:t> systems</a:t>
                      </a:r>
                      <a:endParaRPr lang="en-US" sz="1100" b="1"/>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Tx/>
                        <a:buNone/>
                      </a:pPr>
                      <a:r>
                        <a:rPr lang="en-US" sz="1100" b="0"/>
                        <a:t>Provide support for the panels and fixes them in place.</a:t>
                      </a:r>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022732584"/>
                  </a:ext>
                </a:extLst>
              </a:tr>
              <a:tr h="405708">
                <a:tc>
                  <a:txBody>
                    <a:bodyPr/>
                    <a:lstStyle/>
                    <a:p>
                      <a:pPr marL="0" indent="0">
                        <a:buFontTx/>
                        <a:buNone/>
                      </a:pPr>
                      <a:r>
                        <a:rPr lang="en-US" sz="1100" b="1"/>
                        <a:t>Metering systems</a:t>
                      </a:r>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Tx/>
                        <a:buNone/>
                      </a:pPr>
                      <a:r>
                        <a:rPr lang="en-US" sz="1100" b="0"/>
                        <a:t>Measure the amount of electricity flowing through them.</a:t>
                      </a:r>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84887707"/>
                  </a:ext>
                </a:extLst>
              </a:tr>
              <a:tr h="405708">
                <a:tc>
                  <a:txBody>
                    <a:bodyPr/>
                    <a:lstStyle/>
                    <a:p>
                      <a:pPr marL="0" indent="0">
                        <a:buFontTx/>
                        <a:buNone/>
                      </a:pPr>
                      <a:r>
                        <a:rPr lang="en-US" sz="1100"/>
                        <a:t>Batteries</a:t>
                      </a:r>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Tx/>
                        <a:buNone/>
                      </a:pPr>
                      <a:r>
                        <a:rPr lang="en-US" sz="1100" b="0" i="1"/>
                        <a:t>Optional item</a:t>
                      </a:r>
                      <a:r>
                        <a:rPr lang="en-US" sz="1100" b="0" i="1" baseline="0"/>
                        <a:t>:</a:t>
                      </a:r>
                      <a:r>
                        <a:rPr lang="en-US" sz="1100" b="0" baseline="0"/>
                        <a:t> Store energy generated by the panels. Can provide power when the sun is not shining.</a:t>
                      </a:r>
                      <a:endParaRPr lang="en-US" sz="1100" b="0"/>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469917963"/>
                  </a:ext>
                </a:extLst>
              </a:tr>
              <a:tr h="405708">
                <a:tc>
                  <a:txBody>
                    <a:bodyPr/>
                    <a:lstStyle/>
                    <a:p>
                      <a:pPr marL="0" indent="0">
                        <a:buFontTx/>
                        <a:buNone/>
                      </a:pPr>
                      <a:r>
                        <a:rPr lang="en-US" sz="1100" b="1"/>
                        <a:t>Charge controllers</a:t>
                      </a:r>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Tx/>
                        <a:buNone/>
                      </a:pPr>
                      <a:r>
                        <a:rPr lang="en-US" sz="1100" b="0" i="1"/>
                        <a:t>Optional item:</a:t>
                      </a:r>
                      <a:r>
                        <a:rPr lang="en-US" sz="1100" b="0"/>
                        <a:t> Devices that manage the electricity flow to and from batteries and protect them from overcharging.</a:t>
                      </a:r>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73916117"/>
                  </a:ext>
                </a:extLst>
              </a:tr>
              <a:tr h="565092">
                <a:tc>
                  <a:txBody>
                    <a:bodyPr/>
                    <a:lstStyle/>
                    <a:p>
                      <a:pPr marL="0" indent="0">
                        <a:buFontTx/>
                        <a:buNone/>
                      </a:pPr>
                      <a:r>
                        <a:rPr lang="en-US" sz="1100" b="1"/>
                        <a:t>Sensors</a:t>
                      </a:r>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Tx/>
                        <a:buNone/>
                      </a:pPr>
                      <a:r>
                        <a:rPr lang="en-US" sz="1100" b="0" i="1"/>
                        <a:t>Optional item</a:t>
                      </a:r>
                      <a:r>
                        <a:rPr lang="en-US" sz="1100" b="0" i="1" baseline="0"/>
                        <a:t>: </a:t>
                      </a:r>
                      <a:r>
                        <a:rPr lang="en-US" sz="1100" b="0"/>
                        <a:t>More common in utility-scale projects.</a:t>
                      </a:r>
                      <a:r>
                        <a:rPr lang="en-US" sz="1100" b="0" baseline="0"/>
                        <a:t> Help to keep track of environmental variables like panel temperature and solar irradiance. Used for monitoring and maintenance purposes</a:t>
                      </a:r>
                      <a:endParaRPr lang="en-US" sz="1100" b="0"/>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750837267"/>
                  </a:ext>
                </a:extLst>
              </a:tr>
            </a:tbl>
          </a:graphicData>
        </a:graphic>
      </p:graphicFrame>
    </p:spTree>
    <p:custDataLst>
      <p:tags r:id="rId1"/>
    </p:custDataLst>
    <p:extLst>
      <p:ext uri="{BB962C8B-B14F-4D97-AF65-F5344CB8AC3E}">
        <p14:creationId xmlns:p14="http://schemas.microsoft.com/office/powerpoint/2010/main" val="17440811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854449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think-cell data - do not delete"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a:t>Material components in crystalline silicon (c-Si) solar panels </a:t>
            </a:r>
            <a:br>
              <a:rPr lang="en-US"/>
            </a:br>
            <a:r>
              <a:rPr lang="en-US"/>
              <a:t>[ref. Slide 30]</a:t>
            </a:r>
          </a:p>
        </p:txBody>
      </p:sp>
      <p:sp>
        <p:nvSpPr>
          <p:cNvPr id="36" name="btfpNotesBox164659"/>
          <p:cNvSpPr txBox="1"/>
          <p:nvPr>
            <p:custDataLst>
              <p:tags r:id="rId3"/>
            </p:custDataLst>
          </p:nvPr>
        </p:nvSpPr>
        <p:spPr bwMode="gray">
          <a:xfrm>
            <a:off x="329183" y="6279874"/>
            <a:ext cx="9144000" cy="369332"/>
          </a:xfrm>
          <a:prstGeom prst="rect">
            <a:avLst/>
          </a:prstGeom>
          <a:noFill/>
        </p:spPr>
        <p:txBody>
          <a:bodyPr vert="horz" wrap="square" lIns="0" tIns="0" rIns="0" bIns="0" rtlCol="0" anchor="b">
            <a:spAutoFit/>
          </a:bodyPr>
          <a:lstStyle/>
          <a:p>
            <a:pPr marL="0" indent="0">
              <a:spcBef>
                <a:spcPts val="0"/>
              </a:spcBef>
              <a:buNone/>
            </a:pPr>
            <a:r>
              <a:rPr lang="en-US" sz="800" dirty="0">
                <a:solidFill>
                  <a:srgbClr val="000000"/>
                </a:solidFill>
              </a:rPr>
              <a:t>Note: Material composition percentages are averages. </a:t>
            </a:r>
            <a:br>
              <a:rPr lang="en-US" sz="800" dirty="0">
                <a:solidFill>
                  <a:srgbClr val="000000"/>
                </a:solidFill>
              </a:rPr>
            </a:br>
            <a:r>
              <a:rPr lang="en-US" sz="800" dirty="0">
                <a:solidFill>
                  <a:srgbClr val="000000"/>
                </a:solidFill>
              </a:rPr>
              <a:t>Sources: IEA, </a:t>
            </a:r>
            <a:r>
              <a:rPr lang="en-US" sz="800" dirty="0">
                <a:solidFill>
                  <a:srgbClr val="000000"/>
                </a:solidFill>
                <a:hlinkClick r:id="rId9"/>
              </a:rPr>
              <a:t>Solar PV Global Supply Chains</a:t>
            </a:r>
            <a:r>
              <a:rPr lang="en-US" sz="800" dirty="0">
                <a:solidFill>
                  <a:srgbClr val="000000"/>
                </a:solidFill>
              </a:rPr>
              <a:t> (2022); PV-Manufacturing.org, </a:t>
            </a:r>
            <a:r>
              <a:rPr lang="en-US" sz="800" dirty="0">
                <a:solidFill>
                  <a:srgbClr val="000000"/>
                </a:solidFill>
                <a:hlinkClick r:id="rId10"/>
              </a:rPr>
              <a:t>Photovoltaic Manufacturing and Technology</a:t>
            </a:r>
            <a:r>
              <a:rPr lang="en-US" sz="800" dirty="0">
                <a:solidFill>
                  <a:srgbClr val="000000"/>
                </a:solidFill>
              </a:rPr>
              <a:t> (2025).</a:t>
            </a:r>
            <a:br>
              <a:rPr lang="en-US" sz="800" dirty="0">
                <a:solidFill>
                  <a:srgbClr val="000000"/>
                </a:solidFill>
              </a:rPr>
            </a:br>
            <a:r>
              <a:rPr lang="en-US" sz="800" dirty="0">
                <a:solidFill>
                  <a:srgbClr val="000000"/>
                </a:solidFill>
              </a:rPr>
              <a:t>Credit: Isabel Hoyos, </a:t>
            </a:r>
            <a:r>
              <a:rPr lang="en-US" sz="800" dirty="0" err="1">
                <a:solidFill>
                  <a:srgbClr val="000000"/>
                </a:solidFill>
              </a:rPr>
              <a:t>Taicheng</a:t>
            </a:r>
            <a:r>
              <a:rPr lang="en-US" sz="800" dirty="0">
                <a:solidFill>
                  <a:srgbClr val="000000"/>
                </a:solidFill>
              </a:rPr>
              <a:t> Jin, </a:t>
            </a:r>
            <a:r>
              <a:rPr lang="en-US" sz="800" dirty="0" err="1">
                <a:solidFill>
                  <a:srgbClr val="000000"/>
                </a:solidFill>
              </a:rPr>
              <a:t>Hyae</a:t>
            </a:r>
            <a:r>
              <a:rPr lang="en-US" sz="800" dirty="0">
                <a:solidFill>
                  <a:srgbClr val="000000"/>
                </a:solidFill>
              </a:rPr>
              <a:t> Ryung Kim, and </a:t>
            </a:r>
            <a:r>
              <a:rPr lang="en-US" sz="800" dirty="0">
                <a:solidFill>
                  <a:srgbClr val="000000"/>
                </a:solidFill>
                <a:hlinkClick r:id="rId11"/>
              </a:rPr>
              <a:t>Gernot Wagner</a:t>
            </a:r>
            <a:r>
              <a:rPr lang="en-US" sz="800" dirty="0">
                <a:solidFill>
                  <a:srgbClr val="000000"/>
                </a:solidFill>
              </a:rPr>
              <a:t>. </a:t>
            </a:r>
            <a:r>
              <a:rPr lang="en-US" sz="800" dirty="0">
                <a:solidFill>
                  <a:srgbClr val="000000"/>
                </a:solidFill>
                <a:hlinkClick r:id="rId12"/>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000000"/>
                </a:solidFill>
                <a:hlinkClick r:id="rId13"/>
              </a:rPr>
              <a:t>Scaling Solar</a:t>
            </a:r>
            <a:r>
              <a:rPr lang="en-US" sz="800" dirty="0">
                <a:solidFill>
                  <a:srgbClr val="000000"/>
                </a:solidFill>
              </a:rPr>
              <a:t>” (</a:t>
            </a:r>
            <a:r>
              <a:rPr lang="en-US" sz="800" dirty="0">
                <a:solidFill>
                  <a:srgbClr val="000000"/>
                </a:solidFill>
                <a:latin typeface="Arial"/>
              </a:rPr>
              <a:t>14 August 2025</a:t>
            </a:r>
            <a:r>
              <a:rPr lang="en-US" sz="800" dirty="0">
                <a:solidFill>
                  <a:srgbClr val="000000"/>
                </a:solidFill>
              </a:rPr>
              <a:t>).</a:t>
            </a:r>
          </a:p>
        </p:txBody>
      </p:sp>
      <p:graphicFrame>
        <p:nvGraphicFramePr>
          <p:cNvPr id="8" name="btfpTable467589">
            <a:extLst>
              <a:ext uri="{FF2B5EF4-FFF2-40B4-BE49-F238E27FC236}">
                <a16:creationId xmlns:a16="http://schemas.microsoft.com/office/drawing/2014/main" id="{D6A79AAD-7B0E-9009-2F1E-5814059102E5}"/>
              </a:ext>
            </a:extLst>
          </p:cNvPr>
          <p:cNvGraphicFramePr>
            <a:graphicFrameLocks noGrp="1"/>
          </p:cNvGraphicFramePr>
          <p:nvPr>
            <p:custDataLst>
              <p:tags r:id="rId4"/>
            </p:custDataLst>
            <p:extLst>
              <p:ext uri="{D42A27DB-BD31-4B8C-83A1-F6EECF244321}">
                <p14:modId xmlns:p14="http://schemas.microsoft.com/office/powerpoint/2010/main" val="1212532480"/>
              </p:ext>
            </p:extLst>
          </p:nvPr>
        </p:nvGraphicFramePr>
        <p:xfrm>
          <a:off x="838200" y="1554480"/>
          <a:ext cx="10515600" cy="3951089"/>
        </p:xfrm>
        <a:graphic>
          <a:graphicData uri="http://schemas.openxmlformats.org/drawingml/2006/table">
            <a:tbl>
              <a:tblPr firstRow="1" firstCol="1">
                <a:tableStyleId>{9D7B26C5-4107-4FEC-AEDC-1716B250A1EF}</a:tableStyleId>
              </a:tblPr>
              <a:tblGrid>
                <a:gridCol w="2482746">
                  <a:extLst>
                    <a:ext uri="{9D8B030D-6E8A-4147-A177-3AD203B41FA5}">
                      <a16:colId xmlns:a16="http://schemas.microsoft.com/office/drawing/2014/main" val="547437347"/>
                    </a:ext>
                  </a:extLst>
                </a:gridCol>
                <a:gridCol w="8032854">
                  <a:extLst>
                    <a:ext uri="{9D8B030D-6E8A-4147-A177-3AD203B41FA5}">
                      <a16:colId xmlns:a16="http://schemas.microsoft.com/office/drawing/2014/main" val="2615200138"/>
                    </a:ext>
                  </a:extLst>
                </a:gridCol>
              </a:tblGrid>
              <a:tr h="217625">
                <a:tc>
                  <a:txBody>
                    <a:bodyPr/>
                    <a:lstStyle/>
                    <a:p>
                      <a:pPr marL="0" indent="0">
                        <a:spcBef>
                          <a:spcPts val="0"/>
                        </a:spcBef>
                        <a:buFontTx/>
                        <a:buNone/>
                      </a:pPr>
                      <a:r>
                        <a:rPr lang="en-US" sz="1200">
                          <a:solidFill>
                            <a:schemeClr val="accent1"/>
                          </a:solidFill>
                        </a:rPr>
                        <a:t>Material</a:t>
                      </a:r>
                    </a:p>
                  </a:txBody>
                  <a:tcPr anchor="b">
                    <a:lnB w="19050" cap="flat" cmpd="sng" algn="ctr">
                      <a:solidFill>
                        <a:schemeClr val="tx1"/>
                      </a:solidFill>
                      <a:prstDash val="solid"/>
                      <a:round/>
                      <a:headEnd type="none" w="med" len="med"/>
                      <a:tailEnd type="none" w="med" len="med"/>
                    </a:lnB>
                  </a:tcPr>
                </a:tc>
                <a:tc>
                  <a:txBody>
                    <a:bodyPr/>
                    <a:lstStyle/>
                    <a:p>
                      <a:pPr marL="0" indent="0">
                        <a:spcBef>
                          <a:spcPts val="0"/>
                        </a:spcBef>
                        <a:buFontTx/>
                        <a:buNone/>
                      </a:pPr>
                      <a:r>
                        <a:rPr lang="en-US" sz="1200">
                          <a:solidFill>
                            <a:schemeClr val="accent1"/>
                          </a:solidFill>
                        </a:rPr>
                        <a:t>Main uses</a:t>
                      </a:r>
                    </a:p>
                  </a:txBody>
                  <a:tcPr anchor="b">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9778847"/>
                  </a:ext>
                </a:extLst>
              </a:tr>
              <a:tr h="310536">
                <a:tc>
                  <a:txBody>
                    <a:bodyPr/>
                    <a:lstStyle/>
                    <a:p>
                      <a:pPr marL="0" indent="0">
                        <a:buFontTx/>
                        <a:buNone/>
                      </a:pPr>
                      <a:r>
                        <a:rPr lang="en-US" sz="1200"/>
                        <a:t>Glass</a:t>
                      </a:r>
                    </a:p>
                  </a:txBody>
                  <a:tcPr>
                    <a:lnT w="19050" cap="flat" cmpd="sng" algn="ctr">
                      <a:solidFill>
                        <a:schemeClr val="tx1"/>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Tx/>
                        <a:buNone/>
                      </a:pPr>
                      <a:r>
                        <a:rPr lang="en-US" sz="1200"/>
                        <a:t>Module</a:t>
                      </a:r>
                      <a:r>
                        <a:rPr lang="en-US" sz="1200" baseline="0"/>
                        <a:t> cover</a:t>
                      </a:r>
                      <a:endParaRPr lang="en-US" sz="1200"/>
                    </a:p>
                  </a:txBody>
                  <a:tcPr>
                    <a:lnT w="19050" cap="flat" cmpd="sng" algn="ctr">
                      <a:solidFill>
                        <a:schemeClr val="tx1"/>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556247665"/>
                  </a:ext>
                </a:extLst>
              </a:tr>
              <a:tr h="517560">
                <a:tc>
                  <a:txBody>
                    <a:bodyPr/>
                    <a:lstStyle/>
                    <a:p>
                      <a:pPr marL="0" indent="0">
                        <a:buFontTx/>
                        <a:buNone/>
                      </a:pPr>
                      <a:r>
                        <a:rPr lang="en-US" sz="1200"/>
                        <a:t>Aluminum</a:t>
                      </a:r>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Tx/>
                        <a:buNone/>
                      </a:pPr>
                      <a:r>
                        <a:rPr lang="en-US" sz="1200"/>
                        <a:t>Module frame</a:t>
                      </a:r>
                      <a:r>
                        <a:rPr lang="en-US" sz="1200" baseline="0"/>
                        <a:t>, mounting structure, connectors, back contact, inverters</a:t>
                      </a:r>
                      <a:endParaRPr lang="en-US" sz="1200"/>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13432188"/>
                  </a:ext>
                </a:extLst>
              </a:tr>
              <a:tr h="517560">
                <a:tc>
                  <a:txBody>
                    <a:bodyPr/>
                    <a:lstStyle/>
                    <a:p>
                      <a:pPr marL="0" indent="0">
                        <a:buFontTx/>
                        <a:buNone/>
                      </a:pPr>
                      <a:r>
                        <a:rPr lang="en-US" sz="1200"/>
                        <a:t>Polymers</a:t>
                      </a:r>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Tx/>
                        <a:buNone/>
                      </a:pPr>
                      <a:r>
                        <a:rPr lang="en-US" sz="1200"/>
                        <a:t>Back sheet</a:t>
                      </a:r>
                      <a:r>
                        <a:rPr lang="en-US" sz="1200" baseline="0"/>
                        <a:t> of the solar module, encapsulation of solar cells</a:t>
                      </a:r>
                      <a:endParaRPr lang="en-US" sz="1200"/>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323570802"/>
                  </a:ext>
                </a:extLst>
              </a:tr>
              <a:tr h="517560">
                <a:tc>
                  <a:txBody>
                    <a:bodyPr/>
                    <a:lstStyle/>
                    <a:p>
                      <a:pPr marL="0" indent="0">
                        <a:buFontTx/>
                        <a:buNone/>
                      </a:pPr>
                      <a:r>
                        <a:rPr lang="en-US" sz="1200"/>
                        <a:t>Silicon</a:t>
                      </a:r>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Tx/>
                        <a:buNone/>
                      </a:pPr>
                      <a:r>
                        <a:rPr lang="en-US" sz="1200"/>
                        <a:t>Mono-Si or poly-Si wafers (core component of solar</a:t>
                      </a:r>
                      <a:r>
                        <a:rPr lang="en-US" sz="1200" baseline="0"/>
                        <a:t> cells)</a:t>
                      </a:r>
                      <a:endParaRPr lang="en-US" sz="1200"/>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46450731"/>
                  </a:ext>
                </a:extLst>
              </a:tr>
              <a:tr h="310536">
                <a:tc>
                  <a:txBody>
                    <a:bodyPr/>
                    <a:lstStyle/>
                    <a:p>
                      <a:pPr marL="0" indent="0">
                        <a:buFontTx/>
                        <a:buNone/>
                      </a:pPr>
                      <a:r>
                        <a:rPr lang="en-US" sz="1200"/>
                        <a:t>Copper</a:t>
                      </a:r>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Tx/>
                        <a:buNone/>
                      </a:pPr>
                      <a:r>
                        <a:rPr lang="en-US" sz="1200"/>
                        <a:t>Cables, wires,</a:t>
                      </a:r>
                      <a:r>
                        <a:rPr lang="en-US" sz="1200" baseline="0"/>
                        <a:t> ribbons, inverters</a:t>
                      </a:r>
                      <a:endParaRPr lang="en-US" sz="1200"/>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86260267"/>
                  </a:ext>
                </a:extLst>
              </a:tr>
              <a:tr h="310536">
                <a:tc>
                  <a:txBody>
                    <a:bodyPr/>
                    <a:lstStyle/>
                    <a:p>
                      <a:pPr marL="0" indent="0">
                        <a:buFontTx/>
                        <a:buNone/>
                      </a:pPr>
                      <a:r>
                        <a:rPr lang="en-US" sz="1200"/>
                        <a:t>Silver</a:t>
                      </a:r>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Tx/>
                        <a:buNone/>
                      </a:pPr>
                      <a:r>
                        <a:rPr lang="en-US" sz="1200"/>
                        <a:t>Electronic</a:t>
                      </a:r>
                      <a:r>
                        <a:rPr lang="en-US" sz="1200" baseline="0"/>
                        <a:t> contacts, wiring across solar cells</a:t>
                      </a:r>
                      <a:endParaRPr lang="en-US" sz="1200"/>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304949819"/>
                  </a:ext>
                </a:extLst>
              </a:tr>
              <a:tr h="571409">
                <a:tc>
                  <a:txBody>
                    <a:bodyPr/>
                    <a:lstStyle/>
                    <a:p>
                      <a:pPr marL="0" indent="0">
                        <a:buFontTx/>
                        <a:buNone/>
                      </a:pPr>
                      <a:r>
                        <a:rPr lang="en-US" sz="1200"/>
                        <a:t>Antimony</a:t>
                      </a:r>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Tx/>
                        <a:buNone/>
                      </a:pPr>
                      <a:r>
                        <a:rPr lang="en-US" sz="1200"/>
                        <a:t>Added to glass to create solar-grade glass</a:t>
                      </a:r>
                      <a:r>
                        <a:rPr lang="en-US" sz="1200" baseline="0"/>
                        <a:t> (reduces long-term impact of ultraviolet radiation on the solar performance of glass), added to encapsulant </a:t>
                      </a:r>
                      <a:endParaRPr lang="en-US" sz="1200"/>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65483411"/>
                  </a:ext>
                </a:extLst>
              </a:tr>
              <a:tr h="310536">
                <a:tc>
                  <a:txBody>
                    <a:bodyPr/>
                    <a:lstStyle/>
                    <a:p>
                      <a:pPr marL="0" indent="0">
                        <a:buFontTx/>
                        <a:buNone/>
                      </a:pPr>
                      <a:r>
                        <a:rPr lang="en-US" sz="1200"/>
                        <a:t>Lead</a:t>
                      </a:r>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Tx/>
                        <a:buNone/>
                      </a:pPr>
                      <a:r>
                        <a:rPr lang="en-US" sz="1200"/>
                        <a:t>Soldering paste and ribbon coating</a:t>
                      </a:r>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357671711"/>
                  </a:ext>
                </a:extLst>
              </a:tr>
              <a:tr h="310536">
                <a:tc>
                  <a:txBody>
                    <a:bodyPr/>
                    <a:lstStyle/>
                    <a:p>
                      <a:pPr marL="0" indent="0">
                        <a:buFontTx/>
                        <a:buNone/>
                      </a:pPr>
                      <a:r>
                        <a:rPr lang="en-US" sz="1200"/>
                        <a:t>Tin</a:t>
                      </a:r>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Tx/>
                        <a:buNone/>
                      </a:pPr>
                      <a:r>
                        <a:rPr lang="en-US" sz="1200"/>
                        <a:t>Solder and ribbon coating</a:t>
                      </a:r>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500033166"/>
                  </a:ext>
                </a:extLst>
              </a:tr>
            </a:tbl>
          </a:graphicData>
        </a:graphic>
      </p:graphicFrame>
    </p:spTree>
    <p:custDataLst>
      <p:tags r:id="rId1"/>
    </p:custDataLst>
    <p:extLst>
      <p:ext uri="{BB962C8B-B14F-4D97-AF65-F5344CB8AC3E}">
        <p14:creationId xmlns:p14="http://schemas.microsoft.com/office/powerpoint/2010/main" val="15325982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7" name="think-cell data - do not delete"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a:t>Glossary</a:t>
            </a:r>
          </a:p>
        </p:txBody>
      </p:sp>
      <p:sp>
        <p:nvSpPr>
          <p:cNvPr id="36" name="btfpNotesBox164659"/>
          <p:cNvSpPr txBox="1"/>
          <p:nvPr>
            <p:custDataLst>
              <p:tags r:id="rId3"/>
            </p:custDataLst>
          </p:nvPr>
        </p:nvSpPr>
        <p:spPr bwMode="gray">
          <a:xfrm>
            <a:off x="329183" y="6402985"/>
            <a:ext cx="9144000" cy="246221"/>
          </a:xfrm>
          <a:prstGeom prst="rect">
            <a:avLst/>
          </a:prstGeom>
          <a:noFill/>
        </p:spPr>
        <p:txBody>
          <a:bodyPr vert="horz" wrap="square" lIns="0" tIns="0" rIns="0" bIns="0" rtlCol="0" anchor="b">
            <a:spAutoFit/>
          </a:bodyPr>
          <a:lstStyle/>
          <a:p>
            <a:pPr marL="0" indent="0">
              <a:spcBef>
                <a:spcPts val="0"/>
              </a:spcBef>
              <a:buNone/>
            </a:pPr>
            <a:br>
              <a:rPr lang="en-US" sz="800" dirty="0"/>
            </a:br>
            <a:r>
              <a:rPr lang="en-US" sz="800" dirty="0">
                <a:solidFill>
                  <a:srgbClr val="000000"/>
                </a:solidFill>
              </a:rPr>
              <a:t>Credit: Isabel Hoyos, </a:t>
            </a:r>
            <a:r>
              <a:rPr lang="en-US" sz="800" dirty="0" err="1">
                <a:solidFill>
                  <a:srgbClr val="000000"/>
                </a:solidFill>
              </a:rPr>
              <a:t>Taicheng</a:t>
            </a:r>
            <a:r>
              <a:rPr lang="en-US" sz="800" dirty="0">
                <a:solidFill>
                  <a:srgbClr val="000000"/>
                </a:solidFill>
              </a:rPr>
              <a:t> Jin, </a:t>
            </a:r>
            <a:r>
              <a:rPr lang="en-US" sz="800" dirty="0" err="1">
                <a:solidFill>
                  <a:srgbClr val="000000"/>
                </a:solidFill>
              </a:rPr>
              <a:t>Hyae</a:t>
            </a:r>
            <a:r>
              <a:rPr lang="en-US" sz="800" dirty="0">
                <a:solidFill>
                  <a:srgbClr val="000000"/>
                </a:solidFill>
              </a:rPr>
              <a:t> Ryung Kim, and</a:t>
            </a:r>
            <a:r>
              <a:rPr lang="en-US" sz="800" dirty="0"/>
              <a:t> </a:t>
            </a:r>
            <a:r>
              <a:rPr lang="en-US" sz="800" dirty="0">
                <a:hlinkClick r:id="rId8"/>
              </a:rPr>
              <a:t>Gernot Wagner</a:t>
            </a:r>
            <a:r>
              <a:rPr lang="en-US" sz="800" dirty="0">
                <a:solidFill>
                  <a:srgbClr val="000000"/>
                </a:solidFill>
              </a:rPr>
              <a:t>. </a:t>
            </a:r>
            <a:r>
              <a:rPr lang="en-US" sz="800" dirty="0">
                <a:hlinkClick r:id="rId9"/>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hlinkClick r:id="rId10"/>
              </a:rPr>
              <a:t>Scaling Solar</a:t>
            </a:r>
            <a:r>
              <a:rPr lang="en-US" sz="800" dirty="0">
                <a:solidFill>
                  <a:srgbClr val="000000"/>
                </a:solidFill>
              </a:rPr>
              <a:t>” (</a:t>
            </a:r>
            <a:r>
              <a:rPr lang="en-US" sz="800" dirty="0">
                <a:solidFill>
                  <a:srgbClr val="000000"/>
                </a:solidFill>
                <a:latin typeface="Arial"/>
              </a:rPr>
              <a:t>14 August 2025</a:t>
            </a:r>
            <a:r>
              <a:rPr lang="en-US" sz="800" dirty="0">
                <a:solidFill>
                  <a:srgbClr val="000000"/>
                </a:solidFill>
              </a:rPr>
              <a:t>).</a:t>
            </a:r>
          </a:p>
        </p:txBody>
      </p:sp>
      <p:graphicFrame>
        <p:nvGraphicFramePr>
          <p:cNvPr id="4" name="Table 3">
            <a:extLst>
              <a:ext uri="{FF2B5EF4-FFF2-40B4-BE49-F238E27FC236}">
                <a16:creationId xmlns:a16="http://schemas.microsoft.com/office/drawing/2014/main" id="{CF237EAF-0C94-570A-5477-E261043D3494}"/>
              </a:ext>
            </a:extLst>
          </p:cNvPr>
          <p:cNvGraphicFramePr>
            <a:graphicFrameLocks noGrp="1"/>
          </p:cNvGraphicFramePr>
          <p:nvPr>
            <p:extLst>
              <p:ext uri="{D42A27DB-BD31-4B8C-83A1-F6EECF244321}">
                <p14:modId xmlns:p14="http://schemas.microsoft.com/office/powerpoint/2010/main" val="443223851"/>
              </p:ext>
            </p:extLst>
          </p:nvPr>
        </p:nvGraphicFramePr>
        <p:xfrm>
          <a:off x="565013" y="1208023"/>
          <a:ext cx="3600933" cy="4881973"/>
        </p:xfrm>
        <a:graphic>
          <a:graphicData uri="http://schemas.openxmlformats.org/drawingml/2006/table">
            <a:tbl>
              <a:tblPr firstRow="1" bandRow="1"/>
              <a:tblGrid>
                <a:gridCol w="675175">
                  <a:extLst>
                    <a:ext uri="{9D8B030D-6E8A-4147-A177-3AD203B41FA5}">
                      <a16:colId xmlns:a16="http://schemas.microsoft.com/office/drawing/2014/main" val="20000"/>
                    </a:ext>
                  </a:extLst>
                </a:gridCol>
                <a:gridCol w="2925758">
                  <a:extLst>
                    <a:ext uri="{9D8B030D-6E8A-4147-A177-3AD203B41FA5}">
                      <a16:colId xmlns:a16="http://schemas.microsoft.com/office/drawing/2014/main" val="20001"/>
                    </a:ext>
                  </a:extLst>
                </a:gridCol>
              </a:tblGrid>
              <a:tr h="326652">
                <a:tc>
                  <a:txBody>
                    <a:bodyPr/>
                    <a:lstStyle/>
                    <a:p>
                      <a:pPr marL="0" indent="0" algn="l" rtl="0" fontAlgn="t">
                        <a:buNone/>
                      </a:pPr>
                      <a:r>
                        <a:rPr lang="en-US" sz="1200" b="1" i="0" u="none" strike="noStrike">
                          <a:solidFill>
                            <a:srgbClr val="000000"/>
                          </a:solidFill>
                          <a:effectLst/>
                          <a:latin typeface="Arial" panose="020B0604020202020204" pitchFamily="34" charset="0"/>
                        </a:rPr>
                        <a:t>AD/CVD</a:t>
                      </a:r>
                    </a:p>
                    <a:p>
                      <a:pPr marL="0" indent="0" algn="l" rtl="0" fontAlgn="t">
                        <a:buNone/>
                      </a:pPr>
                      <a:r>
                        <a:rPr lang="en-US" sz="1200" b="1" i="0" u="none" strike="noStrike">
                          <a:solidFill>
                            <a:srgbClr val="000000"/>
                          </a:solidFill>
                          <a:effectLst/>
                          <a:latin typeface="Arial" panose="020B0604020202020204" pitchFamily="34" charset="0"/>
                        </a:rPr>
                        <a:t>APAC</a:t>
                      </a:r>
                    </a:p>
                    <a:p>
                      <a:pPr marL="0" indent="0" algn="l" rtl="0" fontAlgn="t">
                        <a:buNone/>
                      </a:pPr>
                      <a:r>
                        <a:rPr lang="en-US" sz="1200" b="1" i="0" u="none" strike="noStrike">
                          <a:solidFill>
                            <a:srgbClr val="000000"/>
                          </a:solidFill>
                          <a:effectLst/>
                          <a:latin typeface="Arial" panose="020B0604020202020204" pitchFamily="34" charset="0"/>
                        </a:rPr>
                        <a:t>ASEAN</a:t>
                      </a:r>
                    </a:p>
                    <a:p>
                      <a:pPr marL="0" indent="0" algn="l" rtl="0" fontAlgn="t">
                        <a:buNone/>
                      </a:pPr>
                      <a:r>
                        <a:rPr lang="en-US" sz="1200" b="1" i="0" u="none" strike="noStrike">
                          <a:solidFill>
                            <a:srgbClr val="000000"/>
                          </a:solidFill>
                          <a:effectLst/>
                          <a:latin typeface="Arial" panose="020B0604020202020204" pitchFamily="34" charset="0"/>
                        </a:rPr>
                        <a:t>BIPV</a:t>
                      </a:r>
                    </a:p>
                    <a:p>
                      <a:pPr marL="0" indent="0" algn="l" rtl="0" fontAlgn="t">
                        <a:buNone/>
                      </a:pPr>
                      <a:r>
                        <a:rPr lang="en-US" sz="1200" b="1" i="0" u="none" strike="noStrike">
                          <a:solidFill>
                            <a:srgbClr val="000000"/>
                          </a:solidFill>
                          <a:effectLst/>
                          <a:latin typeface="Arial" panose="020B0604020202020204" pitchFamily="34" charset="0"/>
                        </a:rPr>
                        <a:t>BoS</a:t>
                      </a:r>
                    </a:p>
                    <a:p>
                      <a:pPr marL="0" indent="0" algn="l" rtl="0" fontAlgn="t">
                        <a:buNone/>
                      </a:pPr>
                      <a:r>
                        <a:rPr lang="en-US" sz="1200" b="1" i="0" u="none" strike="noStrike">
                          <a:solidFill>
                            <a:srgbClr val="000000"/>
                          </a:solidFill>
                          <a:effectLst/>
                          <a:latin typeface="Arial" panose="020B0604020202020204" pitchFamily="34" charset="0"/>
                        </a:rPr>
                        <a:t>BSF</a:t>
                      </a:r>
                    </a:p>
                    <a:p>
                      <a:pPr marL="0" indent="0" algn="l" rtl="0" fontAlgn="t">
                        <a:buNone/>
                      </a:pPr>
                      <a:r>
                        <a:rPr lang="en-US" sz="1200" b="1" i="0" u="none" strike="noStrike">
                          <a:solidFill>
                            <a:srgbClr val="000000"/>
                          </a:solidFill>
                          <a:effectLst/>
                          <a:latin typeface="Arial" panose="020B0604020202020204" pitchFamily="34" charset="0"/>
                        </a:rPr>
                        <a:t>c-Si</a:t>
                      </a:r>
                    </a:p>
                    <a:p>
                      <a:pPr marL="0" indent="0" algn="l" rtl="0" fontAlgn="t">
                        <a:buNone/>
                      </a:pPr>
                      <a:r>
                        <a:rPr lang="en-US" sz="1200" b="1" i="0" u="none" strike="noStrike">
                          <a:solidFill>
                            <a:srgbClr val="000000"/>
                          </a:solidFill>
                          <a:effectLst/>
                          <a:latin typeface="Arial" panose="020B0604020202020204" pitchFamily="34" charset="0"/>
                        </a:rPr>
                        <a:t>C&amp;I</a:t>
                      </a:r>
                    </a:p>
                    <a:p>
                      <a:pPr marL="0" indent="0" algn="l" rtl="0" fontAlgn="t">
                        <a:buNone/>
                      </a:pPr>
                      <a:r>
                        <a:rPr lang="en-US" sz="1200" b="1" i="0" u="none" strike="noStrike">
                          <a:solidFill>
                            <a:srgbClr val="000000"/>
                          </a:solidFill>
                          <a:effectLst/>
                          <a:latin typeface="Arial" panose="020B0604020202020204" pitchFamily="34" charset="0"/>
                        </a:rPr>
                        <a:t>CAGR</a:t>
                      </a:r>
                    </a:p>
                    <a:p>
                      <a:pPr marL="0" indent="0" algn="l" rtl="0" fontAlgn="t">
                        <a:buNone/>
                      </a:pPr>
                      <a:r>
                        <a:rPr lang="en-US" sz="1200" b="1" i="0" u="none" strike="noStrike">
                          <a:solidFill>
                            <a:srgbClr val="000000"/>
                          </a:solidFill>
                          <a:effectLst/>
                          <a:latin typeface="Arial" panose="020B0604020202020204" pitchFamily="34" charset="0"/>
                        </a:rPr>
                        <a:t>CapEx</a:t>
                      </a:r>
                    </a:p>
                    <a:p>
                      <a:pPr marL="0" indent="0" algn="l" rtl="0" fontAlgn="t">
                        <a:buNone/>
                      </a:pPr>
                      <a:r>
                        <a:rPr lang="en-US" sz="1200" b="1" i="0" u="none" strike="noStrike">
                          <a:solidFill>
                            <a:srgbClr val="000000"/>
                          </a:solidFill>
                          <a:effectLst/>
                          <a:latin typeface="Arial" panose="020B0604020202020204" pitchFamily="34" charset="0"/>
                        </a:rPr>
                        <a:t>CCS</a:t>
                      </a:r>
                    </a:p>
                    <a:p>
                      <a:pPr marL="0" indent="0" algn="l" rtl="0" fontAlgn="t">
                        <a:buNone/>
                      </a:pPr>
                      <a:r>
                        <a:rPr lang="en-US" sz="1200" b="1" i="0" u="none" strike="noStrike">
                          <a:solidFill>
                            <a:srgbClr val="000000"/>
                          </a:solidFill>
                          <a:effectLst/>
                          <a:latin typeface="Arial" panose="020B0604020202020204" pitchFamily="34" charset="0"/>
                        </a:rPr>
                        <a:t>CO</a:t>
                      </a:r>
                      <a:r>
                        <a:rPr lang="en-US" sz="1200" b="1" i="0" u="none" strike="noStrike" baseline="-25000">
                          <a:solidFill>
                            <a:srgbClr val="000000"/>
                          </a:solidFill>
                          <a:effectLst/>
                          <a:latin typeface="Arial" panose="020B0604020202020204" pitchFamily="34" charset="0"/>
                        </a:rPr>
                        <a:t>2</a:t>
                      </a:r>
                    </a:p>
                    <a:p>
                      <a:pPr marL="0" indent="0" algn="l" rtl="0" fontAlgn="t">
                        <a:buNone/>
                      </a:pPr>
                      <a:r>
                        <a:rPr lang="en-US" sz="1200" b="1" i="0" u="none" strike="noStrike">
                          <a:solidFill>
                            <a:srgbClr val="000000"/>
                          </a:solidFill>
                          <a:effectLst/>
                          <a:latin typeface="Arial" panose="020B0604020202020204" pitchFamily="34" charset="0"/>
                        </a:rPr>
                        <a:t>CPV</a:t>
                      </a:r>
                    </a:p>
                    <a:p>
                      <a:pPr marL="0" indent="0" algn="l" rtl="0" fontAlgn="t">
                        <a:buNone/>
                      </a:pPr>
                      <a:r>
                        <a:rPr lang="en-US" sz="1200" b="1" i="0" u="none" strike="noStrike">
                          <a:solidFill>
                            <a:srgbClr val="000000"/>
                          </a:solidFill>
                          <a:effectLst/>
                          <a:latin typeface="Arial" panose="020B0604020202020204" pitchFamily="34" charset="0"/>
                        </a:rPr>
                        <a:t>CSP</a:t>
                      </a:r>
                    </a:p>
                    <a:p>
                      <a:pPr marL="0" indent="0" algn="l" rtl="0" fontAlgn="t">
                        <a:buNone/>
                      </a:pPr>
                      <a:r>
                        <a:rPr lang="en-US" sz="1200" b="1" i="0" u="none" strike="noStrike">
                          <a:solidFill>
                            <a:srgbClr val="000000"/>
                          </a:solidFill>
                          <a:effectLst/>
                          <a:latin typeface="Arial" panose="020B0604020202020204" pitchFamily="34" charset="0"/>
                        </a:rPr>
                        <a:t>EMEA</a:t>
                      </a:r>
                    </a:p>
                  </a:txBody>
                  <a:tcPr marL="5173" marR="5173" marT="5173" marB="0">
                    <a:lnL>
                      <a:noFill/>
                    </a:lnL>
                    <a:lnR>
                      <a:noFill/>
                    </a:lnR>
                    <a:lnT>
                      <a:noFill/>
                    </a:lnT>
                    <a:lnB>
                      <a:noFill/>
                    </a:lnB>
                  </a:tcPr>
                </a:tc>
                <a:tc>
                  <a:txBody>
                    <a:bodyPr/>
                    <a:lstStyle/>
                    <a:p>
                      <a:pPr marL="0" indent="0" algn="l" rtl="0" fontAlgn="t">
                        <a:buNone/>
                      </a:pPr>
                      <a:r>
                        <a:rPr lang="en-US" sz="1200" b="0" i="0" u="none" strike="noStrike">
                          <a:solidFill>
                            <a:srgbClr val="000000"/>
                          </a:solidFill>
                          <a:effectLst/>
                          <a:latin typeface="Arial" panose="020B0604020202020204" pitchFamily="34" charset="0"/>
                        </a:rPr>
                        <a:t>Antidumping and countervailing duties</a:t>
                      </a:r>
                    </a:p>
                    <a:p>
                      <a:pPr marL="0" indent="0" algn="l" rtl="0" fontAlgn="t">
                        <a:buNone/>
                      </a:pPr>
                      <a:r>
                        <a:rPr lang="en-US" sz="1200" b="0" i="0" u="none" strike="noStrike">
                          <a:solidFill>
                            <a:srgbClr val="000000"/>
                          </a:solidFill>
                          <a:effectLst/>
                          <a:latin typeface="Arial" panose="020B0604020202020204" pitchFamily="34" charset="0"/>
                        </a:rPr>
                        <a:t>Asia Pacific</a:t>
                      </a:r>
                    </a:p>
                    <a:p>
                      <a:pPr marL="0" indent="0" algn="l" rtl="0" fontAlgn="t">
                        <a:buNone/>
                      </a:pPr>
                      <a:r>
                        <a:rPr lang="en-US" sz="1200" b="0" i="0" u="none" strike="noStrike">
                          <a:solidFill>
                            <a:srgbClr val="000000"/>
                          </a:solidFill>
                          <a:effectLst/>
                          <a:latin typeface="Arial" panose="020B0604020202020204" pitchFamily="34" charset="0"/>
                        </a:rPr>
                        <a:t>Association of Southeast Asian Nations</a:t>
                      </a:r>
                    </a:p>
                    <a:p>
                      <a:pPr marL="0" indent="0" algn="l" rtl="0" fontAlgn="t">
                        <a:buNone/>
                      </a:pPr>
                      <a:r>
                        <a:rPr lang="en-US" sz="1200" b="0" i="0" u="none" strike="noStrike">
                          <a:solidFill>
                            <a:srgbClr val="000000"/>
                          </a:solidFill>
                          <a:effectLst/>
                          <a:latin typeface="Arial" panose="020B0604020202020204" pitchFamily="34" charset="0"/>
                        </a:rPr>
                        <a:t>Building integrated PV</a:t>
                      </a:r>
                    </a:p>
                    <a:p>
                      <a:pPr marL="0" indent="0" algn="l" rtl="0" fontAlgn="t">
                        <a:buNone/>
                      </a:pPr>
                      <a:r>
                        <a:rPr lang="en-US" sz="1200" b="0" i="0" u="none" strike="noStrike">
                          <a:solidFill>
                            <a:srgbClr val="000000"/>
                          </a:solidFill>
                          <a:effectLst/>
                          <a:latin typeface="Arial" panose="020B0604020202020204" pitchFamily="34" charset="0"/>
                        </a:rPr>
                        <a:t>Balance of System</a:t>
                      </a:r>
                    </a:p>
                    <a:p>
                      <a:pPr marL="0" indent="0" algn="l" rtl="0" fontAlgn="t">
                        <a:buNone/>
                      </a:pPr>
                      <a:r>
                        <a:rPr lang="en-US" sz="1200" b="0" i="0" u="none" strike="noStrike">
                          <a:solidFill>
                            <a:srgbClr val="000000"/>
                          </a:solidFill>
                          <a:effectLst/>
                          <a:latin typeface="Arial" panose="020B0604020202020204" pitchFamily="34" charset="0"/>
                        </a:rPr>
                        <a:t>Back Surface Field</a:t>
                      </a:r>
                    </a:p>
                    <a:p>
                      <a:pPr marL="0" indent="0" algn="l" rtl="0" fontAlgn="t">
                        <a:buNone/>
                      </a:pPr>
                      <a:r>
                        <a:rPr lang="en-US" sz="1200" b="0" i="0" u="none" strike="noStrike">
                          <a:solidFill>
                            <a:srgbClr val="000000"/>
                          </a:solidFill>
                          <a:effectLst/>
                          <a:latin typeface="Arial" panose="020B0604020202020204" pitchFamily="34" charset="0"/>
                        </a:rPr>
                        <a:t>Crystalline silicon</a:t>
                      </a:r>
                    </a:p>
                    <a:p>
                      <a:pPr marL="0" indent="0" algn="l" rtl="0" fontAlgn="t">
                        <a:buNone/>
                      </a:pPr>
                      <a:r>
                        <a:rPr lang="en-US" sz="1200" b="0" i="0" u="none" strike="noStrike">
                          <a:solidFill>
                            <a:srgbClr val="000000"/>
                          </a:solidFill>
                          <a:effectLst/>
                          <a:latin typeface="Arial" panose="020B0604020202020204" pitchFamily="34" charset="0"/>
                        </a:rPr>
                        <a:t>Commercial &amp; industrial</a:t>
                      </a:r>
                    </a:p>
                    <a:p>
                      <a:pPr marL="0" indent="0" algn="l" rtl="0" fontAlgn="t">
                        <a:buNone/>
                      </a:pPr>
                      <a:r>
                        <a:rPr lang="en-US" sz="1200" b="0" i="0" u="none" strike="noStrike">
                          <a:solidFill>
                            <a:srgbClr val="000000"/>
                          </a:solidFill>
                          <a:effectLst/>
                          <a:latin typeface="Arial" panose="020B0604020202020204" pitchFamily="34" charset="0"/>
                        </a:rPr>
                        <a:t>Compound annual growth rate</a:t>
                      </a:r>
                    </a:p>
                    <a:p>
                      <a:pPr marL="0" indent="0" algn="l" rtl="0" fontAlgn="t">
                        <a:buNone/>
                      </a:pPr>
                      <a:r>
                        <a:rPr lang="en-US" sz="1200" b="0" i="0" u="none" strike="noStrike">
                          <a:solidFill>
                            <a:srgbClr val="000000"/>
                          </a:solidFill>
                          <a:effectLst/>
                          <a:latin typeface="Arial" panose="020B0604020202020204" pitchFamily="34" charset="0"/>
                        </a:rPr>
                        <a:t>Capital expenditures</a:t>
                      </a:r>
                    </a:p>
                    <a:p>
                      <a:pPr marL="0" indent="0" algn="l" rtl="0" fontAlgn="t">
                        <a:buNone/>
                      </a:pPr>
                      <a:r>
                        <a:rPr lang="en-US" sz="1200" b="0" i="0" u="none" strike="noStrike">
                          <a:solidFill>
                            <a:srgbClr val="000000"/>
                          </a:solidFill>
                          <a:effectLst/>
                          <a:latin typeface="Arial" panose="020B0604020202020204" pitchFamily="34" charset="0"/>
                        </a:rPr>
                        <a:t>Carbon capture and storage</a:t>
                      </a:r>
                    </a:p>
                    <a:p>
                      <a:pPr marL="0" indent="0" algn="l" rtl="0" fontAlgn="t">
                        <a:buNone/>
                      </a:pPr>
                      <a:r>
                        <a:rPr lang="en-US" sz="1200" b="0" i="0" u="none" strike="noStrike">
                          <a:solidFill>
                            <a:srgbClr val="000000"/>
                          </a:solidFill>
                          <a:effectLst/>
                          <a:latin typeface="Arial" panose="020B0604020202020204" pitchFamily="34" charset="0"/>
                        </a:rPr>
                        <a:t>Carbon dioxide</a:t>
                      </a:r>
                    </a:p>
                    <a:p>
                      <a:pPr marL="0" indent="0" algn="l" rtl="0" fontAlgn="t">
                        <a:buNone/>
                      </a:pPr>
                      <a:r>
                        <a:rPr lang="en-US" sz="1200" b="0" i="0" u="none" strike="noStrike">
                          <a:solidFill>
                            <a:srgbClr val="000000"/>
                          </a:solidFill>
                          <a:effectLst/>
                          <a:latin typeface="Arial" panose="020B0604020202020204" pitchFamily="34" charset="0"/>
                        </a:rPr>
                        <a:t>Concentrator PV</a:t>
                      </a:r>
                    </a:p>
                    <a:p>
                      <a:pPr marL="0" indent="0" algn="l" rtl="0" fontAlgn="t">
                        <a:buNone/>
                      </a:pPr>
                      <a:r>
                        <a:rPr lang="en-US" sz="1200" b="0" i="0" u="none" strike="noStrike">
                          <a:solidFill>
                            <a:srgbClr val="000000"/>
                          </a:solidFill>
                          <a:effectLst/>
                          <a:latin typeface="Arial" panose="020B0604020202020204" pitchFamily="34" charset="0"/>
                        </a:rPr>
                        <a:t>Concentrated solar power</a:t>
                      </a:r>
                    </a:p>
                    <a:p>
                      <a:pPr marL="0" indent="0" algn="l" rtl="0" fontAlgn="t">
                        <a:buNone/>
                      </a:pPr>
                      <a:r>
                        <a:rPr lang="en-US" sz="1200" b="0" i="0" u="none" strike="noStrike">
                          <a:solidFill>
                            <a:srgbClr val="000000"/>
                          </a:solidFill>
                          <a:effectLst/>
                          <a:latin typeface="Arial" panose="020B0604020202020204" pitchFamily="34" charset="0"/>
                        </a:rPr>
                        <a:t>Europe, Middle East, and Africa</a:t>
                      </a:r>
                    </a:p>
                  </a:txBody>
                  <a:tcPr marL="5173" marR="5173" marT="5173"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5" name="Table 4">
            <a:extLst>
              <a:ext uri="{FF2B5EF4-FFF2-40B4-BE49-F238E27FC236}">
                <a16:creationId xmlns:a16="http://schemas.microsoft.com/office/drawing/2014/main" id="{E72851B7-9F51-6D80-C2CA-56B48B931B26}"/>
              </a:ext>
            </a:extLst>
          </p:cNvPr>
          <p:cNvGraphicFramePr>
            <a:graphicFrameLocks noGrp="1"/>
          </p:cNvGraphicFramePr>
          <p:nvPr>
            <p:extLst>
              <p:ext uri="{D42A27DB-BD31-4B8C-83A1-F6EECF244321}">
                <p14:modId xmlns:p14="http://schemas.microsoft.com/office/powerpoint/2010/main" val="1348069540"/>
              </p:ext>
            </p:extLst>
          </p:nvPr>
        </p:nvGraphicFramePr>
        <p:xfrm>
          <a:off x="4257227" y="1208023"/>
          <a:ext cx="3912358" cy="4881973"/>
        </p:xfrm>
        <a:graphic>
          <a:graphicData uri="http://schemas.openxmlformats.org/drawingml/2006/table">
            <a:tbl>
              <a:tblPr firstRow="1" bandRow="1"/>
              <a:tblGrid>
                <a:gridCol w="733567">
                  <a:extLst>
                    <a:ext uri="{9D8B030D-6E8A-4147-A177-3AD203B41FA5}">
                      <a16:colId xmlns:a16="http://schemas.microsoft.com/office/drawing/2014/main" val="20000"/>
                    </a:ext>
                  </a:extLst>
                </a:gridCol>
                <a:gridCol w="3178791">
                  <a:extLst>
                    <a:ext uri="{9D8B030D-6E8A-4147-A177-3AD203B41FA5}">
                      <a16:colId xmlns:a16="http://schemas.microsoft.com/office/drawing/2014/main" val="20001"/>
                    </a:ext>
                  </a:extLst>
                </a:gridCol>
              </a:tblGrid>
              <a:tr h="326652">
                <a:tc>
                  <a:txBody>
                    <a:bodyPr/>
                    <a:lstStyle/>
                    <a:p>
                      <a:pPr marL="0" indent="0" algn="l" rtl="0" fontAlgn="t">
                        <a:buNone/>
                      </a:pPr>
                      <a:r>
                        <a:rPr lang="en-US" sz="1200" b="1" i="0" u="none" strike="noStrike" dirty="0">
                          <a:solidFill>
                            <a:srgbClr val="000000"/>
                          </a:solidFill>
                          <a:effectLst/>
                          <a:latin typeface="Arial" panose="020B0604020202020204" pitchFamily="34" charset="0"/>
                        </a:rPr>
                        <a:t>EPC</a:t>
                      </a:r>
                    </a:p>
                    <a:p>
                      <a:pPr marL="0" indent="0" algn="l" rtl="0" fontAlgn="t">
                        <a:buNone/>
                      </a:pPr>
                      <a:r>
                        <a:rPr lang="en-US" sz="1200" b="1" i="0" u="none" strike="noStrike" dirty="0">
                          <a:solidFill>
                            <a:srgbClr val="000000"/>
                          </a:solidFill>
                          <a:effectLst/>
                          <a:latin typeface="Arial" panose="020B0604020202020204" pitchFamily="34" charset="0"/>
                        </a:rPr>
                        <a:t>ESP</a:t>
                      </a:r>
                    </a:p>
                    <a:p>
                      <a:pPr marL="0" indent="0" algn="l" rtl="0" fontAlgn="t">
                        <a:buNone/>
                      </a:pPr>
                      <a:r>
                        <a:rPr lang="en-US" sz="1200" b="1" i="0" u="none" strike="noStrike" dirty="0">
                          <a:solidFill>
                            <a:srgbClr val="000000"/>
                          </a:solidFill>
                          <a:effectLst/>
                          <a:latin typeface="Arial" panose="020B0604020202020204" pitchFamily="34" charset="0"/>
                        </a:rPr>
                        <a:t>EVA</a:t>
                      </a:r>
                    </a:p>
                    <a:p>
                      <a:pPr marL="0" indent="0" algn="l" rtl="0" fontAlgn="t">
                        <a:buNone/>
                      </a:pPr>
                      <a:r>
                        <a:rPr lang="en-US" sz="1200" b="1" i="0" u="none" strike="noStrike" dirty="0">
                          <a:solidFill>
                            <a:srgbClr val="000000"/>
                          </a:solidFill>
                          <a:effectLst/>
                          <a:latin typeface="Arial" panose="020B0604020202020204" pitchFamily="34" charset="0"/>
                        </a:rPr>
                        <a:t>FIT</a:t>
                      </a:r>
                    </a:p>
                    <a:p>
                      <a:pPr marL="0" indent="0" algn="l" rtl="0" fontAlgn="t">
                        <a:buNone/>
                      </a:pPr>
                      <a:r>
                        <a:rPr lang="en-US" sz="1200" b="1" i="0" u="none" strike="noStrike" dirty="0">
                          <a:solidFill>
                            <a:srgbClr val="000000"/>
                          </a:solidFill>
                          <a:effectLst/>
                          <a:latin typeface="Arial" panose="020B0604020202020204" pitchFamily="34" charset="0"/>
                        </a:rPr>
                        <a:t>FBR</a:t>
                      </a:r>
                    </a:p>
                    <a:p>
                      <a:pPr marL="0" indent="0" algn="l" rtl="0" fontAlgn="t">
                        <a:buNone/>
                      </a:pPr>
                      <a:r>
                        <a:rPr lang="en-US" sz="1200" b="1" i="0" u="none" strike="noStrike" dirty="0">
                          <a:solidFill>
                            <a:srgbClr val="000000"/>
                          </a:solidFill>
                          <a:effectLst/>
                          <a:latin typeface="Arial" panose="020B0604020202020204" pitchFamily="34" charset="0"/>
                        </a:rPr>
                        <a:t>FPV</a:t>
                      </a:r>
                    </a:p>
                    <a:p>
                      <a:pPr marL="0" indent="0" algn="l" rtl="0" fontAlgn="t">
                        <a:buNone/>
                      </a:pPr>
                      <a:r>
                        <a:rPr lang="en-US" sz="1200" b="1" i="0" u="none" strike="noStrike" dirty="0">
                          <a:solidFill>
                            <a:srgbClr val="000000"/>
                          </a:solidFill>
                          <a:effectLst/>
                          <a:latin typeface="Arial" panose="020B0604020202020204" pitchFamily="34" charset="0"/>
                        </a:rPr>
                        <a:t>HJT</a:t>
                      </a:r>
                    </a:p>
                    <a:p>
                      <a:pPr marL="0" indent="0" algn="l" rtl="0" fontAlgn="t">
                        <a:buNone/>
                      </a:pPr>
                      <a:r>
                        <a:rPr lang="en-US" sz="1200" b="1" i="0" u="none" strike="noStrike" dirty="0">
                          <a:solidFill>
                            <a:srgbClr val="000000"/>
                          </a:solidFill>
                          <a:effectLst/>
                          <a:latin typeface="Arial" panose="020B0604020202020204" pitchFamily="34" charset="0"/>
                        </a:rPr>
                        <a:t>IRA</a:t>
                      </a:r>
                    </a:p>
                    <a:p>
                      <a:pPr marL="0" indent="0" algn="l" rtl="0" fontAlgn="t">
                        <a:buNone/>
                      </a:pPr>
                      <a:r>
                        <a:rPr lang="en-US" sz="1200" b="1" i="0" u="none" strike="noStrike" dirty="0">
                          <a:solidFill>
                            <a:srgbClr val="000000"/>
                          </a:solidFill>
                          <a:effectLst/>
                          <a:latin typeface="Arial" panose="020B0604020202020204" pitchFamily="34" charset="0"/>
                        </a:rPr>
                        <a:t>IRR</a:t>
                      </a:r>
                    </a:p>
                    <a:p>
                      <a:pPr marL="0" indent="0" algn="l" rtl="0" fontAlgn="t">
                        <a:buNone/>
                      </a:pPr>
                      <a:r>
                        <a:rPr lang="en-US" sz="1200" b="1" i="0" u="none" strike="noStrike" dirty="0">
                          <a:solidFill>
                            <a:srgbClr val="000000"/>
                          </a:solidFill>
                          <a:effectLst/>
                          <a:latin typeface="Arial" panose="020B0604020202020204" pitchFamily="34" charset="0"/>
                        </a:rPr>
                        <a:t>ITC</a:t>
                      </a:r>
                    </a:p>
                    <a:p>
                      <a:pPr marL="0" indent="0" algn="l" rtl="0" fontAlgn="t">
                        <a:buNone/>
                      </a:pPr>
                      <a:r>
                        <a:rPr lang="en-US" sz="1200" b="1" i="0" u="none" strike="noStrike" dirty="0">
                          <a:solidFill>
                            <a:srgbClr val="000000"/>
                          </a:solidFill>
                          <a:effectLst/>
                          <a:latin typeface="Arial" panose="020B0604020202020204" pitchFamily="34" charset="0"/>
                        </a:rPr>
                        <a:t>LID</a:t>
                      </a:r>
                    </a:p>
                    <a:p>
                      <a:pPr marL="0" indent="0" algn="l" rtl="0" fontAlgn="t">
                        <a:buNone/>
                      </a:pPr>
                      <a:r>
                        <a:rPr lang="en-US" sz="1200" b="1" i="0" u="none" strike="noStrike" dirty="0">
                          <a:solidFill>
                            <a:srgbClr val="000000"/>
                          </a:solidFill>
                          <a:effectLst/>
                          <a:latin typeface="Arial" panose="020B0604020202020204" pitchFamily="34" charset="0"/>
                        </a:rPr>
                        <a:t>MOIC</a:t>
                      </a:r>
                    </a:p>
                    <a:p>
                      <a:pPr marL="0" indent="0" algn="l" rtl="0" fontAlgn="t">
                        <a:buNone/>
                      </a:pPr>
                      <a:r>
                        <a:rPr lang="en-US" sz="1200" b="1" i="0" u="none" strike="noStrike" dirty="0">
                          <a:solidFill>
                            <a:srgbClr val="000000"/>
                          </a:solidFill>
                          <a:effectLst/>
                          <a:latin typeface="Arial" panose="020B0604020202020204" pitchFamily="34" charset="0"/>
                        </a:rPr>
                        <a:t>mono-Si</a:t>
                      </a:r>
                    </a:p>
                    <a:p>
                      <a:pPr marL="0" indent="0" algn="l" rtl="0" fontAlgn="t">
                        <a:buNone/>
                      </a:pPr>
                      <a:r>
                        <a:rPr lang="en-US" sz="1200" b="1" i="0" u="none" strike="noStrike" dirty="0">
                          <a:solidFill>
                            <a:srgbClr val="000000"/>
                          </a:solidFill>
                          <a:effectLst/>
                          <a:latin typeface="Arial" panose="020B0604020202020204" pitchFamily="34" charset="0"/>
                        </a:rPr>
                        <a:t>NPV</a:t>
                      </a:r>
                    </a:p>
                    <a:p>
                      <a:pPr marL="0" indent="0" algn="l" rtl="0" fontAlgn="t">
                        <a:buNone/>
                      </a:pPr>
                      <a:r>
                        <a:rPr lang="en-US" sz="1200" b="1" i="0" u="none" strike="noStrike" dirty="0" err="1">
                          <a:solidFill>
                            <a:srgbClr val="000000"/>
                          </a:solidFill>
                          <a:effectLst/>
                          <a:latin typeface="Arial" panose="020B0604020202020204" pitchFamily="34" charset="0"/>
                        </a:rPr>
                        <a:t>OpEx</a:t>
                      </a:r>
                      <a:endParaRPr lang="en-US" sz="1200" b="1" i="0" u="none" strike="noStrike" dirty="0">
                        <a:solidFill>
                          <a:srgbClr val="000000"/>
                        </a:solidFill>
                        <a:effectLst/>
                        <a:latin typeface="Arial" panose="020B0604020202020204" pitchFamily="34" charset="0"/>
                      </a:endParaRPr>
                    </a:p>
                  </a:txBody>
                  <a:tcPr marL="5173" marR="5173" marT="5173" marB="0">
                    <a:lnL>
                      <a:noFill/>
                    </a:lnL>
                    <a:lnR>
                      <a:noFill/>
                    </a:lnR>
                    <a:lnT>
                      <a:noFill/>
                    </a:lnT>
                    <a:lnB>
                      <a:noFill/>
                    </a:lnB>
                  </a:tcPr>
                </a:tc>
                <a:tc>
                  <a:txBody>
                    <a:bodyPr/>
                    <a:lstStyle/>
                    <a:p>
                      <a:pPr marL="0" indent="0" algn="l" rtl="0" fontAlgn="t">
                        <a:buNone/>
                      </a:pPr>
                      <a:r>
                        <a:rPr lang="en-US" sz="1200" b="0" i="0" u="none" strike="noStrike">
                          <a:solidFill>
                            <a:srgbClr val="000000"/>
                          </a:solidFill>
                          <a:effectLst/>
                          <a:latin typeface="Arial" panose="020B0604020202020204" pitchFamily="34" charset="0"/>
                        </a:rPr>
                        <a:t>Engineering, procurement, and construction</a:t>
                      </a:r>
                    </a:p>
                    <a:p>
                      <a:pPr marL="0" indent="0" algn="l" rtl="0" fontAlgn="t">
                        <a:buNone/>
                      </a:pPr>
                      <a:r>
                        <a:rPr lang="en-US" sz="1200" b="0" i="0" u="none" strike="noStrike">
                          <a:solidFill>
                            <a:srgbClr val="000000"/>
                          </a:solidFill>
                          <a:effectLst/>
                          <a:latin typeface="Arial" panose="020B0604020202020204" pitchFamily="34" charset="0"/>
                        </a:rPr>
                        <a:t>Energy service provider </a:t>
                      </a:r>
                    </a:p>
                    <a:p>
                      <a:pPr marL="0" indent="0" algn="l" rtl="0" fontAlgn="t">
                        <a:buNone/>
                      </a:pPr>
                      <a:r>
                        <a:rPr lang="en-US" sz="1200" b="0" i="0" u="none" strike="noStrike">
                          <a:solidFill>
                            <a:srgbClr val="000000"/>
                          </a:solidFill>
                          <a:effectLst/>
                          <a:latin typeface="Arial" panose="020B0604020202020204" pitchFamily="34" charset="0"/>
                        </a:rPr>
                        <a:t>Ethylene vinyl acetate</a:t>
                      </a:r>
                    </a:p>
                    <a:p>
                      <a:pPr marL="0" indent="0" algn="l" rtl="0" fontAlgn="t">
                        <a:buNone/>
                      </a:pPr>
                      <a:r>
                        <a:rPr lang="en-US" sz="1200" b="0" i="0" u="none" strike="noStrike">
                          <a:solidFill>
                            <a:srgbClr val="000000"/>
                          </a:solidFill>
                          <a:effectLst/>
                          <a:latin typeface="Arial" panose="020B0604020202020204" pitchFamily="34" charset="0"/>
                        </a:rPr>
                        <a:t>Feed-in tariff </a:t>
                      </a:r>
                    </a:p>
                    <a:p>
                      <a:pPr marL="0" indent="0" algn="l" rtl="0" fontAlgn="t">
                        <a:buNone/>
                      </a:pPr>
                      <a:r>
                        <a:rPr lang="en-US" sz="1200" b="0" i="0" u="none" strike="noStrike">
                          <a:solidFill>
                            <a:srgbClr val="000000"/>
                          </a:solidFill>
                          <a:effectLst/>
                          <a:latin typeface="Arial" panose="020B0604020202020204" pitchFamily="34" charset="0"/>
                        </a:rPr>
                        <a:t>Fluidized bed reactor</a:t>
                      </a:r>
                    </a:p>
                    <a:p>
                      <a:pPr marL="0" indent="0" algn="l" rtl="0" fontAlgn="t">
                        <a:buNone/>
                      </a:pPr>
                      <a:r>
                        <a:rPr lang="en-US" sz="1200" b="0" i="0" u="none" strike="noStrike">
                          <a:solidFill>
                            <a:srgbClr val="000000"/>
                          </a:solidFill>
                          <a:effectLst/>
                          <a:latin typeface="Arial" panose="020B0604020202020204" pitchFamily="34" charset="0"/>
                        </a:rPr>
                        <a:t>Floating PV</a:t>
                      </a:r>
                    </a:p>
                    <a:p>
                      <a:pPr marL="0" indent="0" algn="l" rtl="0" fontAlgn="t">
                        <a:buNone/>
                      </a:pPr>
                      <a:r>
                        <a:rPr lang="en-US" sz="1200" b="0" i="0" u="none" strike="noStrike">
                          <a:solidFill>
                            <a:srgbClr val="000000"/>
                          </a:solidFill>
                          <a:effectLst/>
                          <a:latin typeface="Arial" panose="020B0604020202020204" pitchFamily="34" charset="0"/>
                        </a:rPr>
                        <a:t>Silicon heterojunction cells </a:t>
                      </a:r>
                    </a:p>
                    <a:p>
                      <a:pPr marL="0" indent="0" algn="l" rtl="0" fontAlgn="t">
                        <a:buNone/>
                      </a:pPr>
                      <a:r>
                        <a:rPr lang="en-US" sz="1200" b="0" i="0" u="none" strike="noStrike">
                          <a:solidFill>
                            <a:srgbClr val="000000"/>
                          </a:solidFill>
                          <a:effectLst/>
                          <a:latin typeface="Arial" panose="020B0604020202020204" pitchFamily="34" charset="0"/>
                        </a:rPr>
                        <a:t>Inflation Reduction Act</a:t>
                      </a:r>
                    </a:p>
                    <a:p>
                      <a:pPr marL="0" indent="0" algn="l" rtl="0" fontAlgn="t">
                        <a:buNone/>
                      </a:pPr>
                      <a:r>
                        <a:rPr lang="en-US" sz="1200" b="0" i="0" u="none" strike="noStrike">
                          <a:solidFill>
                            <a:srgbClr val="000000"/>
                          </a:solidFill>
                          <a:effectLst/>
                          <a:latin typeface="Arial" panose="020B0604020202020204" pitchFamily="34" charset="0"/>
                        </a:rPr>
                        <a:t>Internal rate of returns</a:t>
                      </a:r>
                    </a:p>
                    <a:p>
                      <a:pPr marL="0" indent="0" algn="l" rtl="0" fontAlgn="t">
                        <a:buNone/>
                      </a:pPr>
                      <a:r>
                        <a:rPr lang="en-US" sz="1200" b="0" i="0" u="none" strike="noStrike">
                          <a:solidFill>
                            <a:srgbClr val="000000"/>
                          </a:solidFill>
                          <a:effectLst/>
                          <a:latin typeface="Arial" panose="020B0604020202020204" pitchFamily="34" charset="0"/>
                        </a:rPr>
                        <a:t>Investment tax credit </a:t>
                      </a:r>
                    </a:p>
                    <a:p>
                      <a:pPr marL="0" indent="0" algn="l" rtl="0" fontAlgn="t">
                        <a:buNone/>
                      </a:pPr>
                      <a:r>
                        <a:rPr lang="en-US" sz="1200" b="0" i="0" u="none" strike="noStrike">
                          <a:solidFill>
                            <a:srgbClr val="000000"/>
                          </a:solidFill>
                          <a:effectLst/>
                          <a:latin typeface="Arial" panose="020B0604020202020204" pitchFamily="34" charset="0"/>
                        </a:rPr>
                        <a:t>Light-induced degradation </a:t>
                      </a:r>
                    </a:p>
                    <a:p>
                      <a:pPr marL="0" indent="0" algn="l" rtl="0" fontAlgn="t">
                        <a:buNone/>
                      </a:pPr>
                      <a:r>
                        <a:rPr lang="en-US" sz="1200" b="0" i="0" u="none" strike="noStrike">
                          <a:solidFill>
                            <a:srgbClr val="000000"/>
                          </a:solidFill>
                          <a:effectLst/>
                          <a:latin typeface="Arial" panose="020B0604020202020204" pitchFamily="34" charset="0"/>
                        </a:rPr>
                        <a:t>Multiple on invested capital</a:t>
                      </a:r>
                    </a:p>
                    <a:p>
                      <a:pPr marL="0" indent="0" algn="l" rtl="0" fontAlgn="t">
                        <a:buNone/>
                      </a:pPr>
                      <a:r>
                        <a:rPr lang="en-US" sz="1200" b="0" i="0" u="none" strike="noStrike">
                          <a:solidFill>
                            <a:srgbClr val="000000"/>
                          </a:solidFill>
                          <a:effectLst/>
                          <a:latin typeface="Arial" panose="020B0604020202020204" pitchFamily="34" charset="0"/>
                        </a:rPr>
                        <a:t>Monocrystalline silicon </a:t>
                      </a:r>
                    </a:p>
                    <a:p>
                      <a:pPr marL="0" indent="0" algn="l" rtl="0" fontAlgn="t">
                        <a:buNone/>
                      </a:pPr>
                      <a:r>
                        <a:rPr lang="en-US" sz="1200" b="0" i="0" u="none" strike="noStrike">
                          <a:solidFill>
                            <a:srgbClr val="000000"/>
                          </a:solidFill>
                          <a:effectLst/>
                          <a:latin typeface="Arial" panose="020B0604020202020204" pitchFamily="34" charset="0"/>
                        </a:rPr>
                        <a:t>Net present value</a:t>
                      </a:r>
                    </a:p>
                    <a:p>
                      <a:pPr marL="0" indent="0" algn="l" rtl="0" fontAlgn="t">
                        <a:buNone/>
                      </a:pPr>
                      <a:r>
                        <a:rPr lang="en-US" sz="1200" b="0" i="0" u="none" strike="noStrike">
                          <a:solidFill>
                            <a:srgbClr val="000000"/>
                          </a:solidFill>
                          <a:effectLst/>
                          <a:latin typeface="Arial" panose="020B0604020202020204" pitchFamily="34" charset="0"/>
                        </a:rPr>
                        <a:t>Operating expenses</a:t>
                      </a:r>
                    </a:p>
                  </a:txBody>
                  <a:tcPr marL="5173" marR="5173" marT="5173"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8" name="Table 7">
            <a:extLst>
              <a:ext uri="{FF2B5EF4-FFF2-40B4-BE49-F238E27FC236}">
                <a16:creationId xmlns:a16="http://schemas.microsoft.com/office/drawing/2014/main" id="{F14C8EA5-2D87-B354-9E8D-4AED73A4B01D}"/>
              </a:ext>
            </a:extLst>
          </p:cNvPr>
          <p:cNvGraphicFramePr>
            <a:graphicFrameLocks noGrp="1"/>
          </p:cNvGraphicFramePr>
          <p:nvPr>
            <p:extLst>
              <p:ext uri="{D42A27DB-BD31-4B8C-83A1-F6EECF244321}">
                <p14:modId xmlns:p14="http://schemas.microsoft.com/office/powerpoint/2010/main" val="3234097558"/>
              </p:ext>
            </p:extLst>
          </p:nvPr>
        </p:nvGraphicFramePr>
        <p:xfrm>
          <a:off x="487363" y="10462364"/>
          <a:ext cx="3600933" cy="4881973"/>
        </p:xfrm>
        <a:graphic>
          <a:graphicData uri="http://schemas.openxmlformats.org/drawingml/2006/table">
            <a:tbl>
              <a:tblPr firstRow="1" bandRow="1"/>
              <a:tblGrid>
                <a:gridCol w="675175">
                  <a:extLst>
                    <a:ext uri="{9D8B030D-6E8A-4147-A177-3AD203B41FA5}">
                      <a16:colId xmlns:a16="http://schemas.microsoft.com/office/drawing/2014/main" val="20000"/>
                    </a:ext>
                  </a:extLst>
                </a:gridCol>
                <a:gridCol w="2925758">
                  <a:extLst>
                    <a:ext uri="{9D8B030D-6E8A-4147-A177-3AD203B41FA5}">
                      <a16:colId xmlns:a16="http://schemas.microsoft.com/office/drawing/2014/main" val="20001"/>
                    </a:ext>
                  </a:extLst>
                </a:gridCol>
              </a:tblGrid>
              <a:tr h="326652">
                <a:tc>
                  <a:txBody>
                    <a:bodyPr/>
                    <a:lstStyle/>
                    <a:p>
                      <a:pPr marL="0" indent="0" algn="l" rtl="0" fontAlgn="t">
                        <a:buNone/>
                      </a:pPr>
                      <a:r>
                        <a:rPr lang="en-US" sz="1200" b="1" i="0" u="none" strike="noStrike">
                          <a:solidFill>
                            <a:srgbClr val="000000"/>
                          </a:solidFill>
                          <a:effectLst/>
                          <a:latin typeface="Arial" panose="020B0604020202020204" pitchFamily="34" charset="0"/>
                        </a:rPr>
                        <a:t>AD/CVD</a:t>
                      </a:r>
                    </a:p>
                    <a:p>
                      <a:pPr marL="0" indent="0" algn="l" rtl="0" fontAlgn="t">
                        <a:buNone/>
                      </a:pPr>
                      <a:r>
                        <a:rPr lang="en-US" sz="1200" b="1" i="0" u="none" strike="noStrike">
                          <a:solidFill>
                            <a:srgbClr val="000000"/>
                          </a:solidFill>
                          <a:effectLst/>
                          <a:latin typeface="Arial" panose="020B0604020202020204" pitchFamily="34" charset="0"/>
                        </a:rPr>
                        <a:t>APAC</a:t>
                      </a:r>
                    </a:p>
                    <a:p>
                      <a:pPr marL="0" indent="0" algn="l" rtl="0" fontAlgn="t">
                        <a:buNone/>
                      </a:pPr>
                      <a:r>
                        <a:rPr lang="en-US" sz="1200" b="1" i="0" u="none" strike="noStrike">
                          <a:solidFill>
                            <a:srgbClr val="000000"/>
                          </a:solidFill>
                          <a:effectLst/>
                          <a:latin typeface="Arial" panose="020B0604020202020204" pitchFamily="34" charset="0"/>
                        </a:rPr>
                        <a:t>ASEAN</a:t>
                      </a:r>
                    </a:p>
                    <a:p>
                      <a:pPr marL="0" indent="0" algn="l" rtl="0" fontAlgn="t">
                        <a:buNone/>
                      </a:pPr>
                      <a:r>
                        <a:rPr lang="en-US" sz="1200" b="1" i="0" u="none" strike="noStrike">
                          <a:solidFill>
                            <a:srgbClr val="000000"/>
                          </a:solidFill>
                          <a:effectLst/>
                          <a:latin typeface="Arial" panose="020B0604020202020204" pitchFamily="34" charset="0"/>
                        </a:rPr>
                        <a:t>BIPV</a:t>
                      </a:r>
                    </a:p>
                    <a:p>
                      <a:pPr marL="0" indent="0" algn="l" rtl="0" fontAlgn="t">
                        <a:buNone/>
                      </a:pPr>
                      <a:r>
                        <a:rPr lang="en-US" sz="1200" b="1" i="0" u="none" strike="noStrike">
                          <a:solidFill>
                            <a:srgbClr val="000000"/>
                          </a:solidFill>
                          <a:effectLst/>
                          <a:latin typeface="Arial" panose="020B0604020202020204" pitchFamily="34" charset="0"/>
                        </a:rPr>
                        <a:t>BoS</a:t>
                      </a:r>
                    </a:p>
                    <a:p>
                      <a:pPr marL="0" indent="0" algn="l" rtl="0" fontAlgn="t">
                        <a:buNone/>
                      </a:pPr>
                      <a:r>
                        <a:rPr lang="en-US" sz="1200" b="1" i="0" u="none" strike="noStrike">
                          <a:solidFill>
                            <a:srgbClr val="000000"/>
                          </a:solidFill>
                          <a:effectLst/>
                          <a:latin typeface="Arial" panose="020B0604020202020204" pitchFamily="34" charset="0"/>
                        </a:rPr>
                        <a:t>BSF</a:t>
                      </a:r>
                    </a:p>
                    <a:p>
                      <a:pPr marL="0" indent="0" algn="l" rtl="0" fontAlgn="t">
                        <a:buNone/>
                      </a:pPr>
                      <a:r>
                        <a:rPr lang="en-US" sz="1200" b="1" i="0" u="none" strike="noStrike">
                          <a:solidFill>
                            <a:srgbClr val="000000"/>
                          </a:solidFill>
                          <a:effectLst/>
                          <a:latin typeface="Arial" panose="020B0604020202020204" pitchFamily="34" charset="0"/>
                        </a:rPr>
                        <a:t>c-Si</a:t>
                      </a:r>
                    </a:p>
                    <a:p>
                      <a:pPr marL="0" indent="0" algn="l" rtl="0" fontAlgn="t">
                        <a:buNone/>
                      </a:pPr>
                      <a:r>
                        <a:rPr lang="en-US" sz="1200" b="1" i="0" u="none" strike="noStrike">
                          <a:solidFill>
                            <a:srgbClr val="000000"/>
                          </a:solidFill>
                          <a:effectLst/>
                          <a:latin typeface="Arial" panose="020B0604020202020204" pitchFamily="34" charset="0"/>
                        </a:rPr>
                        <a:t>C&amp;I</a:t>
                      </a:r>
                    </a:p>
                    <a:p>
                      <a:pPr marL="0" indent="0" algn="l" rtl="0" fontAlgn="t">
                        <a:buNone/>
                      </a:pPr>
                      <a:r>
                        <a:rPr lang="en-US" sz="1200" b="1" i="0" u="none" strike="noStrike">
                          <a:solidFill>
                            <a:srgbClr val="000000"/>
                          </a:solidFill>
                          <a:effectLst/>
                          <a:latin typeface="Arial" panose="020B0604020202020204" pitchFamily="34" charset="0"/>
                        </a:rPr>
                        <a:t>CAGR</a:t>
                      </a:r>
                    </a:p>
                    <a:p>
                      <a:pPr marL="0" indent="0" algn="l" rtl="0" fontAlgn="t">
                        <a:buNone/>
                      </a:pPr>
                      <a:r>
                        <a:rPr lang="en-US" sz="1200" b="1" i="0" u="none" strike="noStrike">
                          <a:solidFill>
                            <a:srgbClr val="000000"/>
                          </a:solidFill>
                          <a:effectLst/>
                          <a:latin typeface="Arial" panose="020B0604020202020204" pitchFamily="34" charset="0"/>
                        </a:rPr>
                        <a:t>CAPEX</a:t>
                      </a:r>
                    </a:p>
                    <a:p>
                      <a:pPr marL="0" indent="0" algn="l" rtl="0" fontAlgn="t">
                        <a:buNone/>
                      </a:pPr>
                      <a:r>
                        <a:rPr lang="en-US" sz="1200" b="1" i="0" u="none" strike="noStrike">
                          <a:solidFill>
                            <a:srgbClr val="000000"/>
                          </a:solidFill>
                          <a:effectLst/>
                          <a:latin typeface="Arial" panose="020B0604020202020204" pitchFamily="34" charset="0"/>
                        </a:rPr>
                        <a:t>CCS</a:t>
                      </a:r>
                    </a:p>
                    <a:p>
                      <a:pPr marL="0" indent="0" algn="l" rtl="0" fontAlgn="t">
                        <a:buNone/>
                      </a:pPr>
                      <a:r>
                        <a:rPr lang="en-US" sz="1200" b="1" i="0" u="none" strike="noStrike">
                          <a:solidFill>
                            <a:srgbClr val="000000"/>
                          </a:solidFill>
                          <a:effectLst/>
                          <a:latin typeface="Arial" panose="020B0604020202020204" pitchFamily="34" charset="0"/>
                        </a:rPr>
                        <a:t>CO2</a:t>
                      </a:r>
                    </a:p>
                    <a:p>
                      <a:pPr marL="0" indent="0" algn="l" rtl="0" fontAlgn="t">
                        <a:buNone/>
                      </a:pPr>
                      <a:r>
                        <a:rPr lang="en-US" sz="1200" b="1" i="0" u="none" strike="noStrike">
                          <a:solidFill>
                            <a:srgbClr val="000000"/>
                          </a:solidFill>
                          <a:effectLst/>
                          <a:latin typeface="Arial" panose="020B0604020202020204" pitchFamily="34" charset="0"/>
                        </a:rPr>
                        <a:t>CPV</a:t>
                      </a:r>
                    </a:p>
                    <a:p>
                      <a:pPr marL="0" indent="0" algn="l" rtl="0" fontAlgn="t">
                        <a:buNone/>
                      </a:pPr>
                      <a:r>
                        <a:rPr lang="en-US" sz="1200" b="1" i="0" u="none" strike="noStrike">
                          <a:solidFill>
                            <a:srgbClr val="000000"/>
                          </a:solidFill>
                          <a:effectLst/>
                          <a:latin typeface="Arial" panose="020B0604020202020204" pitchFamily="34" charset="0"/>
                        </a:rPr>
                        <a:t>CSP</a:t>
                      </a:r>
                    </a:p>
                    <a:p>
                      <a:pPr marL="0" indent="0" algn="l" rtl="0" fontAlgn="t">
                        <a:buNone/>
                      </a:pPr>
                      <a:r>
                        <a:rPr lang="en-US" sz="1200" b="1" i="0" u="none" strike="noStrike">
                          <a:solidFill>
                            <a:srgbClr val="000000"/>
                          </a:solidFill>
                          <a:effectLst/>
                          <a:latin typeface="Arial" panose="020B0604020202020204" pitchFamily="34" charset="0"/>
                        </a:rPr>
                        <a:t>EMEA</a:t>
                      </a:r>
                    </a:p>
                  </a:txBody>
                  <a:tcPr marL="5173" marR="5173" marT="5173" marB="0">
                    <a:lnL>
                      <a:noFill/>
                    </a:lnL>
                    <a:lnR>
                      <a:noFill/>
                    </a:lnR>
                    <a:lnT>
                      <a:noFill/>
                    </a:lnT>
                    <a:lnB>
                      <a:noFill/>
                    </a:lnB>
                  </a:tcPr>
                </a:tc>
                <a:tc>
                  <a:txBody>
                    <a:bodyPr/>
                    <a:lstStyle/>
                    <a:p>
                      <a:pPr marL="0" indent="0" algn="l" rtl="0" fontAlgn="t">
                        <a:buNone/>
                      </a:pPr>
                      <a:r>
                        <a:rPr lang="en-US" sz="1200" b="0" i="0" u="none" strike="noStrike">
                          <a:solidFill>
                            <a:srgbClr val="000000"/>
                          </a:solidFill>
                          <a:effectLst/>
                          <a:latin typeface="Arial" panose="020B0604020202020204" pitchFamily="34" charset="0"/>
                        </a:rPr>
                        <a:t>Antidumping and countervailing duties</a:t>
                      </a:r>
                    </a:p>
                    <a:p>
                      <a:pPr marL="0" indent="0" algn="l" rtl="0" fontAlgn="t">
                        <a:buNone/>
                      </a:pPr>
                      <a:r>
                        <a:rPr lang="en-US" sz="1200" b="0" i="0" u="none" strike="noStrike">
                          <a:solidFill>
                            <a:srgbClr val="000000"/>
                          </a:solidFill>
                          <a:effectLst/>
                          <a:latin typeface="Arial" panose="020B0604020202020204" pitchFamily="34" charset="0"/>
                        </a:rPr>
                        <a:t>Asia Pacific</a:t>
                      </a:r>
                    </a:p>
                    <a:p>
                      <a:pPr marL="0" indent="0" algn="l" rtl="0" fontAlgn="t">
                        <a:buNone/>
                      </a:pPr>
                      <a:r>
                        <a:rPr lang="en-US" sz="1200" b="0" i="0" u="none" strike="noStrike">
                          <a:solidFill>
                            <a:srgbClr val="000000"/>
                          </a:solidFill>
                          <a:effectLst/>
                          <a:latin typeface="Arial" panose="020B0604020202020204" pitchFamily="34" charset="0"/>
                        </a:rPr>
                        <a:t>Association of Southeast Asian Nations</a:t>
                      </a:r>
                    </a:p>
                    <a:p>
                      <a:pPr marL="0" indent="0" algn="l" rtl="0" fontAlgn="t">
                        <a:buNone/>
                      </a:pPr>
                      <a:r>
                        <a:rPr lang="en-US" sz="1200" b="0" i="0" u="none" strike="noStrike">
                          <a:solidFill>
                            <a:srgbClr val="000000"/>
                          </a:solidFill>
                          <a:effectLst/>
                          <a:latin typeface="Arial" panose="020B0604020202020204" pitchFamily="34" charset="0"/>
                        </a:rPr>
                        <a:t>Building integrated PV</a:t>
                      </a:r>
                    </a:p>
                    <a:p>
                      <a:pPr marL="0" indent="0" algn="l" rtl="0" fontAlgn="t">
                        <a:buNone/>
                      </a:pPr>
                      <a:r>
                        <a:rPr lang="en-US" sz="1200" b="0" i="0" u="none" strike="noStrike">
                          <a:solidFill>
                            <a:srgbClr val="000000"/>
                          </a:solidFill>
                          <a:effectLst/>
                          <a:latin typeface="Arial" panose="020B0604020202020204" pitchFamily="34" charset="0"/>
                        </a:rPr>
                        <a:t>Balance of System</a:t>
                      </a:r>
                    </a:p>
                    <a:p>
                      <a:pPr marL="0" indent="0" algn="l" rtl="0" fontAlgn="t">
                        <a:buNone/>
                      </a:pPr>
                      <a:r>
                        <a:rPr lang="en-US" sz="1200" b="0" i="0" u="none" strike="noStrike">
                          <a:solidFill>
                            <a:srgbClr val="000000"/>
                          </a:solidFill>
                          <a:effectLst/>
                          <a:latin typeface="Arial" panose="020B0604020202020204" pitchFamily="34" charset="0"/>
                        </a:rPr>
                        <a:t>Back Surface Field</a:t>
                      </a:r>
                    </a:p>
                    <a:p>
                      <a:pPr marL="0" indent="0" algn="l" rtl="0" fontAlgn="t">
                        <a:buNone/>
                      </a:pPr>
                      <a:r>
                        <a:rPr lang="en-US" sz="1200" b="0" i="0" u="none" strike="noStrike">
                          <a:solidFill>
                            <a:srgbClr val="000000"/>
                          </a:solidFill>
                          <a:effectLst/>
                          <a:latin typeface="Arial" panose="020B0604020202020204" pitchFamily="34" charset="0"/>
                        </a:rPr>
                        <a:t>Crystal silicon</a:t>
                      </a:r>
                    </a:p>
                    <a:p>
                      <a:pPr marL="0" indent="0" algn="l" rtl="0" fontAlgn="t">
                        <a:buNone/>
                      </a:pPr>
                      <a:r>
                        <a:rPr lang="en-US" sz="1200" b="0" i="0" u="none" strike="noStrike">
                          <a:solidFill>
                            <a:srgbClr val="000000"/>
                          </a:solidFill>
                          <a:effectLst/>
                          <a:latin typeface="Arial" panose="020B0604020202020204" pitchFamily="34" charset="0"/>
                        </a:rPr>
                        <a:t>Commercial &amp; industrial</a:t>
                      </a:r>
                    </a:p>
                    <a:p>
                      <a:pPr marL="0" indent="0" algn="l" rtl="0" fontAlgn="t">
                        <a:buNone/>
                      </a:pPr>
                      <a:r>
                        <a:rPr lang="en-US" sz="1200" b="0" i="0" u="none" strike="noStrike">
                          <a:solidFill>
                            <a:srgbClr val="000000"/>
                          </a:solidFill>
                          <a:effectLst/>
                          <a:latin typeface="Arial" panose="020B0604020202020204" pitchFamily="34" charset="0"/>
                        </a:rPr>
                        <a:t>Compound annual growth rate</a:t>
                      </a:r>
                    </a:p>
                    <a:p>
                      <a:pPr marL="0" indent="0" algn="l" rtl="0" fontAlgn="t">
                        <a:buNone/>
                      </a:pPr>
                      <a:r>
                        <a:rPr lang="en-US" sz="1200" b="0" i="0" u="none" strike="noStrike">
                          <a:solidFill>
                            <a:srgbClr val="000000"/>
                          </a:solidFill>
                          <a:effectLst/>
                          <a:latin typeface="Arial" panose="020B0604020202020204" pitchFamily="34" charset="0"/>
                        </a:rPr>
                        <a:t>Capital expenditures</a:t>
                      </a:r>
                    </a:p>
                    <a:p>
                      <a:pPr marL="0" indent="0" algn="l" rtl="0" fontAlgn="t">
                        <a:buNone/>
                      </a:pPr>
                      <a:r>
                        <a:rPr lang="en-US" sz="1200" b="0" i="0" u="none" strike="noStrike">
                          <a:solidFill>
                            <a:srgbClr val="000000"/>
                          </a:solidFill>
                          <a:effectLst/>
                          <a:latin typeface="Arial" panose="020B0604020202020204" pitchFamily="34" charset="0"/>
                        </a:rPr>
                        <a:t>Carbon capture and storage</a:t>
                      </a:r>
                    </a:p>
                    <a:p>
                      <a:pPr marL="0" indent="0" algn="l" rtl="0" fontAlgn="t">
                        <a:buNone/>
                      </a:pPr>
                      <a:r>
                        <a:rPr lang="en-US" sz="1200" b="0" i="0" u="none" strike="noStrike">
                          <a:solidFill>
                            <a:srgbClr val="000000"/>
                          </a:solidFill>
                          <a:effectLst/>
                          <a:latin typeface="Arial" panose="020B0604020202020204" pitchFamily="34" charset="0"/>
                        </a:rPr>
                        <a:t>Carbon dioxide</a:t>
                      </a:r>
                    </a:p>
                    <a:p>
                      <a:pPr marL="0" indent="0" algn="l" rtl="0" fontAlgn="t">
                        <a:buNone/>
                      </a:pPr>
                      <a:r>
                        <a:rPr lang="en-US" sz="1200" b="0" i="0" u="none" strike="noStrike">
                          <a:solidFill>
                            <a:srgbClr val="000000"/>
                          </a:solidFill>
                          <a:effectLst/>
                          <a:latin typeface="Arial" panose="020B0604020202020204" pitchFamily="34" charset="0"/>
                        </a:rPr>
                        <a:t>Concentrator PV</a:t>
                      </a:r>
                    </a:p>
                    <a:p>
                      <a:pPr marL="0" indent="0" algn="l" rtl="0" fontAlgn="t">
                        <a:buNone/>
                      </a:pPr>
                      <a:r>
                        <a:rPr lang="en-US" sz="1200" b="0" i="0" u="none" strike="noStrike">
                          <a:solidFill>
                            <a:srgbClr val="000000"/>
                          </a:solidFill>
                          <a:effectLst/>
                          <a:latin typeface="Arial" panose="020B0604020202020204" pitchFamily="34" charset="0"/>
                        </a:rPr>
                        <a:t>Concentrated solar power</a:t>
                      </a:r>
                    </a:p>
                    <a:p>
                      <a:pPr marL="0" indent="0" algn="l" rtl="0" fontAlgn="t">
                        <a:buNone/>
                      </a:pPr>
                      <a:r>
                        <a:rPr lang="en-US" sz="1200" b="0" i="0" u="none" strike="noStrike">
                          <a:solidFill>
                            <a:srgbClr val="000000"/>
                          </a:solidFill>
                          <a:effectLst/>
                          <a:latin typeface="Arial" panose="020B0604020202020204" pitchFamily="34" charset="0"/>
                        </a:rPr>
                        <a:t>Europe, Middle East, and Africa</a:t>
                      </a:r>
                    </a:p>
                  </a:txBody>
                  <a:tcPr marL="5173" marR="5173" marT="5173"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9" name="Table 8">
            <a:extLst>
              <a:ext uri="{FF2B5EF4-FFF2-40B4-BE49-F238E27FC236}">
                <a16:creationId xmlns:a16="http://schemas.microsoft.com/office/drawing/2014/main" id="{F119C1ED-8CAD-5A59-6DE2-AD19E21495AE}"/>
              </a:ext>
            </a:extLst>
          </p:cNvPr>
          <p:cNvGraphicFramePr>
            <a:graphicFrameLocks noGrp="1"/>
          </p:cNvGraphicFramePr>
          <p:nvPr>
            <p:extLst>
              <p:ext uri="{D42A27DB-BD31-4B8C-83A1-F6EECF244321}">
                <p14:modId xmlns:p14="http://schemas.microsoft.com/office/powerpoint/2010/main" val="616384697"/>
              </p:ext>
            </p:extLst>
          </p:nvPr>
        </p:nvGraphicFramePr>
        <p:xfrm>
          <a:off x="8260867" y="1208023"/>
          <a:ext cx="3783496" cy="5217253"/>
        </p:xfrm>
        <a:graphic>
          <a:graphicData uri="http://schemas.openxmlformats.org/drawingml/2006/table">
            <a:tbl>
              <a:tblPr firstRow="1" bandRow="1"/>
              <a:tblGrid>
                <a:gridCol w="709406">
                  <a:extLst>
                    <a:ext uri="{9D8B030D-6E8A-4147-A177-3AD203B41FA5}">
                      <a16:colId xmlns:a16="http://schemas.microsoft.com/office/drawing/2014/main" val="20000"/>
                    </a:ext>
                  </a:extLst>
                </a:gridCol>
                <a:gridCol w="3074090">
                  <a:extLst>
                    <a:ext uri="{9D8B030D-6E8A-4147-A177-3AD203B41FA5}">
                      <a16:colId xmlns:a16="http://schemas.microsoft.com/office/drawing/2014/main" val="20001"/>
                    </a:ext>
                  </a:extLst>
                </a:gridCol>
              </a:tblGrid>
              <a:tr h="326652">
                <a:tc>
                  <a:txBody>
                    <a:bodyPr/>
                    <a:lstStyle/>
                    <a:p>
                      <a:pPr marL="0" indent="0" algn="l" rtl="0" fontAlgn="t">
                        <a:buNone/>
                      </a:pPr>
                      <a:r>
                        <a:rPr lang="en-US" sz="1200" b="1" i="0" u="none" strike="noStrike">
                          <a:solidFill>
                            <a:srgbClr val="000000"/>
                          </a:solidFill>
                          <a:effectLst/>
                          <a:latin typeface="Arial" panose="020B0604020202020204" pitchFamily="34" charset="0"/>
                        </a:rPr>
                        <a:t>O&amp;M</a:t>
                      </a:r>
                    </a:p>
                    <a:p>
                      <a:pPr marL="0" indent="0" algn="l" rtl="0" fontAlgn="t">
                        <a:buNone/>
                      </a:pPr>
                      <a:r>
                        <a:rPr lang="en-US" sz="1200" b="1" i="0" u="none" strike="noStrike">
                          <a:solidFill>
                            <a:srgbClr val="000000"/>
                          </a:solidFill>
                          <a:effectLst/>
                          <a:latin typeface="Arial" panose="020B0604020202020204" pitchFamily="34" charset="0"/>
                        </a:rPr>
                        <a:t>PAYG</a:t>
                      </a:r>
                    </a:p>
                    <a:p>
                      <a:pPr marL="0" indent="0" algn="l" rtl="0" fontAlgn="t">
                        <a:buNone/>
                      </a:pPr>
                      <a:r>
                        <a:rPr lang="en-US" sz="1200" b="1" i="0" u="none" strike="noStrike">
                          <a:solidFill>
                            <a:srgbClr val="000000"/>
                          </a:solidFill>
                          <a:effectLst/>
                          <a:latin typeface="Arial" panose="020B0604020202020204" pitchFamily="34" charset="0"/>
                        </a:rPr>
                        <a:t>PERC</a:t>
                      </a:r>
                    </a:p>
                    <a:p>
                      <a:pPr marL="0" indent="0" algn="l" rtl="0" fontAlgn="t">
                        <a:buNone/>
                      </a:pPr>
                      <a:r>
                        <a:rPr lang="en-US" sz="1200" b="1" i="0" u="none" strike="noStrike">
                          <a:solidFill>
                            <a:srgbClr val="000000"/>
                          </a:solidFill>
                          <a:effectLst/>
                          <a:latin typeface="Arial" panose="020B0604020202020204" pitchFamily="34" charset="0"/>
                        </a:rPr>
                        <a:t>Poly-Si</a:t>
                      </a:r>
                    </a:p>
                    <a:p>
                      <a:pPr marL="0" indent="0" algn="l" rtl="0" fontAlgn="t">
                        <a:buNone/>
                      </a:pPr>
                      <a:r>
                        <a:rPr lang="en-US" sz="1200" b="1" i="0" u="none" strike="noStrike">
                          <a:solidFill>
                            <a:srgbClr val="000000"/>
                          </a:solidFill>
                          <a:effectLst/>
                          <a:latin typeface="Arial" panose="020B0604020202020204" pitchFamily="34" charset="0"/>
                        </a:rPr>
                        <a:t>PPA</a:t>
                      </a:r>
                    </a:p>
                    <a:p>
                      <a:pPr marL="0" indent="0" algn="l" rtl="0" fontAlgn="t">
                        <a:buNone/>
                      </a:pPr>
                      <a:r>
                        <a:rPr lang="en-US" sz="1200" b="1" i="0" u="none" strike="noStrike">
                          <a:solidFill>
                            <a:srgbClr val="000000"/>
                          </a:solidFill>
                          <a:effectLst/>
                          <a:latin typeface="Arial" panose="020B0604020202020204" pitchFamily="34" charset="0"/>
                        </a:rPr>
                        <a:t>PTC</a:t>
                      </a:r>
                    </a:p>
                    <a:p>
                      <a:pPr marL="0" indent="0" algn="l" rtl="0" fontAlgn="t">
                        <a:buNone/>
                      </a:pPr>
                      <a:r>
                        <a:rPr lang="en-US" sz="1200" b="1" i="0" u="none" strike="noStrike">
                          <a:solidFill>
                            <a:srgbClr val="000000"/>
                          </a:solidFill>
                          <a:effectLst/>
                          <a:latin typeface="Arial" panose="020B0604020202020204" pitchFamily="34" charset="0"/>
                        </a:rPr>
                        <a:t>PV</a:t>
                      </a:r>
                    </a:p>
                    <a:p>
                      <a:pPr marL="0" indent="0" algn="l" rtl="0" fontAlgn="t">
                        <a:buNone/>
                      </a:pPr>
                      <a:r>
                        <a:rPr lang="en-US" sz="1200" b="1" i="0" u="none" strike="noStrike">
                          <a:solidFill>
                            <a:srgbClr val="000000"/>
                          </a:solidFill>
                          <a:effectLst/>
                          <a:latin typeface="Arial" panose="020B0604020202020204" pitchFamily="34" charset="0"/>
                        </a:rPr>
                        <a:t>REC</a:t>
                      </a:r>
                    </a:p>
                    <a:p>
                      <a:pPr marL="0" indent="0" algn="l" rtl="0" fontAlgn="t">
                        <a:buNone/>
                      </a:pPr>
                      <a:r>
                        <a:rPr lang="en-US" sz="1200" b="1" i="0" u="none" strike="noStrike">
                          <a:solidFill>
                            <a:srgbClr val="000000"/>
                          </a:solidFill>
                          <a:effectLst/>
                          <a:latin typeface="Arial" panose="020B0604020202020204" pitchFamily="34" charset="0"/>
                        </a:rPr>
                        <a:t>R&amp;D</a:t>
                      </a:r>
                    </a:p>
                    <a:p>
                      <a:pPr marL="0" indent="0" algn="l" rtl="0" fontAlgn="t">
                        <a:buNone/>
                      </a:pPr>
                      <a:r>
                        <a:rPr lang="en-US" sz="1200" b="1" i="0" u="none" strike="noStrike">
                          <a:solidFill>
                            <a:srgbClr val="000000"/>
                          </a:solidFill>
                          <a:effectLst/>
                          <a:latin typeface="Arial" panose="020B0604020202020204" pitchFamily="34" charset="0"/>
                        </a:rPr>
                        <a:t>RPS</a:t>
                      </a:r>
                    </a:p>
                    <a:p>
                      <a:pPr marL="0" indent="0" algn="l" rtl="0" fontAlgn="t">
                        <a:buNone/>
                      </a:pPr>
                      <a:r>
                        <a:rPr lang="en-US" sz="1200" b="1" i="0" u="none" strike="noStrike">
                          <a:solidFill>
                            <a:srgbClr val="000000"/>
                          </a:solidFill>
                          <a:effectLst/>
                          <a:latin typeface="Arial" panose="020B0604020202020204" pitchFamily="34" charset="0"/>
                        </a:rPr>
                        <a:t>SG&amp;A</a:t>
                      </a:r>
                    </a:p>
                    <a:p>
                      <a:pPr marL="0" indent="0" algn="l" rtl="0" fontAlgn="t">
                        <a:buNone/>
                      </a:pPr>
                      <a:r>
                        <a:rPr lang="en-US" sz="1200" b="1" i="0" u="none" strike="noStrike">
                          <a:solidFill>
                            <a:srgbClr val="000000"/>
                          </a:solidFill>
                          <a:effectLst/>
                          <a:latin typeface="Arial" panose="020B0604020202020204" pitchFamily="34" charset="0"/>
                        </a:rPr>
                        <a:t>SiO</a:t>
                      </a:r>
                      <a:r>
                        <a:rPr lang="en-US" sz="1200" b="1" i="0" u="none" strike="noStrike" baseline="-25000">
                          <a:solidFill>
                            <a:srgbClr val="000000"/>
                          </a:solidFill>
                          <a:effectLst/>
                          <a:latin typeface="Arial" panose="020B0604020202020204" pitchFamily="34" charset="0"/>
                        </a:rPr>
                        <a:t>2</a:t>
                      </a:r>
                    </a:p>
                    <a:p>
                      <a:pPr marL="0" indent="0" algn="l" rtl="0" fontAlgn="t">
                        <a:buNone/>
                      </a:pPr>
                      <a:r>
                        <a:rPr lang="en-US" sz="1200" b="1" i="0" u="none" strike="noStrike">
                          <a:solidFill>
                            <a:srgbClr val="000000"/>
                          </a:solidFill>
                          <a:effectLst/>
                          <a:latin typeface="Arial" panose="020B0604020202020204" pitchFamily="34" charset="0"/>
                        </a:rPr>
                        <a:t>SPV</a:t>
                      </a:r>
                    </a:p>
                    <a:p>
                      <a:pPr marL="0" indent="0" algn="l" rtl="0" fontAlgn="t">
                        <a:buNone/>
                      </a:pPr>
                      <a:r>
                        <a:rPr lang="en-US" sz="1200" b="1" i="0" u="none" strike="noStrike">
                          <a:solidFill>
                            <a:srgbClr val="000000"/>
                          </a:solidFill>
                          <a:effectLst/>
                          <a:latin typeface="Arial" panose="020B0604020202020204" pitchFamily="34" charset="0"/>
                        </a:rPr>
                        <a:t>TCO</a:t>
                      </a:r>
                    </a:p>
                    <a:p>
                      <a:pPr marL="0" indent="0" algn="l" rtl="0" fontAlgn="t">
                        <a:buNone/>
                      </a:pPr>
                      <a:r>
                        <a:rPr lang="en-US" sz="1200" b="1" i="0" u="none" strike="noStrike">
                          <a:solidFill>
                            <a:srgbClr val="000000"/>
                          </a:solidFill>
                          <a:effectLst/>
                          <a:latin typeface="Arial" panose="020B0604020202020204" pitchFamily="34" charset="0"/>
                        </a:rPr>
                        <a:t>VIPV</a:t>
                      </a:r>
                    </a:p>
                    <a:p>
                      <a:pPr marL="0" indent="0" algn="l" rtl="0" fontAlgn="t">
                        <a:buNone/>
                      </a:pPr>
                      <a:r>
                        <a:rPr lang="en-US" sz="1200" b="1" i="0" u="none" strike="noStrike">
                          <a:solidFill>
                            <a:srgbClr val="000000"/>
                          </a:solidFill>
                          <a:effectLst/>
                          <a:latin typeface="Arial" panose="020B0604020202020204" pitchFamily="34" charset="0"/>
                        </a:rPr>
                        <a:t>VOST</a:t>
                      </a:r>
                    </a:p>
                  </a:txBody>
                  <a:tcPr marL="5173" marR="5173" marT="5173" marB="0">
                    <a:lnL>
                      <a:noFill/>
                    </a:lnL>
                    <a:lnR>
                      <a:noFill/>
                    </a:lnR>
                    <a:lnT>
                      <a:noFill/>
                    </a:lnT>
                    <a:lnB>
                      <a:noFill/>
                    </a:lnB>
                  </a:tcPr>
                </a:tc>
                <a:tc>
                  <a:txBody>
                    <a:bodyPr/>
                    <a:lstStyle/>
                    <a:p>
                      <a:pPr marL="0" indent="0" algn="l" rtl="0" fontAlgn="t">
                        <a:buNone/>
                      </a:pPr>
                      <a:r>
                        <a:rPr lang="en-US" sz="1200" b="0" i="0" u="none" strike="noStrike">
                          <a:solidFill>
                            <a:srgbClr val="000000"/>
                          </a:solidFill>
                          <a:effectLst/>
                          <a:latin typeface="Arial" panose="020B0604020202020204" pitchFamily="34" charset="0"/>
                        </a:rPr>
                        <a:t>Operating and maintenance</a:t>
                      </a:r>
                    </a:p>
                    <a:p>
                      <a:pPr marL="0" indent="0" algn="l" rtl="0" fontAlgn="t">
                        <a:buNone/>
                      </a:pPr>
                      <a:r>
                        <a:rPr lang="en-US" sz="1200" b="0" i="0" u="none" strike="noStrike">
                          <a:solidFill>
                            <a:srgbClr val="000000"/>
                          </a:solidFill>
                          <a:effectLst/>
                          <a:latin typeface="Arial" panose="020B0604020202020204" pitchFamily="34" charset="0"/>
                        </a:rPr>
                        <a:t>Pay as you go</a:t>
                      </a:r>
                    </a:p>
                    <a:p>
                      <a:pPr marL="0" indent="0" algn="l" rtl="0" fontAlgn="t">
                        <a:buNone/>
                      </a:pPr>
                      <a:r>
                        <a:rPr lang="en-US" sz="1200" b="0" i="0" u="none" strike="noStrike">
                          <a:solidFill>
                            <a:srgbClr val="000000"/>
                          </a:solidFill>
                          <a:effectLst/>
                          <a:latin typeface="Arial" panose="020B0604020202020204" pitchFamily="34" charset="0"/>
                        </a:rPr>
                        <a:t>Passivated emitter and rear cell</a:t>
                      </a:r>
                    </a:p>
                    <a:p>
                      <a:pPr marL="0" indent="0" algn="l" rtl="0" fontAlgn="t">
                        <a:buNone/>
                      </a:pPr>
                      <a:r>
                        <a:rPr lang="en-US" sz="1200" b="0" i="0" u="none" strike="noStrike">
                          <a:solidFill>
                            <a:srgbClr val="000000"/>
                          </a:solidFill>
                          <a:effectLst/>
                          <a:latin typeface="Arial" panose="020B0604020202020204" pitchFamily="34" charset="0"/>
                        </a:rPr>
                        <a:t>Polycrystalline silicon</a:t>
                      </a:r>
                    </a:p>
                    <a:p>
                      <a:pPr marL="0" indent="0" algn="l" rtl="0" fontAlgn="t">
                        <a:buNone/>
                      </a:pPr>
                      <a:r>
                        <a:rPr lang="en-US" sz="1200" b="0" i="0" u="none" strike="noStrike">
                          <a:solidFill>
                            <a:srgbClr val="000000"/>
                          </a:solidFill>
                          <a:effectLst/>
                          <a:latin typeface="Arial" panose="020B0604020202020204" pitchFamily="34" charset="0"/>
                        </a:rPr>
                        <a:t>Power purchase agreement</a:t>
                      </a:r>
                    </a:p>
                    <a:p>
                      <a:pPr marL="0" indent="0" algn="l" rtl="0" fontAlgn="t">
                        <a:buNone/>
                      </a:pPr>
                      <a:r>
                        <a:rPr lang="en-US" sz="1200" b="0" i="0" u="none" strike="noStrike">
                          <a:solidFill>
                            <a:srgbClr val="000000"/>
                          </a:solidFill>
                          <a:effectLst/>
                          <a:latin typeface="Arial" panose="020B0604020202020204" pitchFamily="34" charset="0"/>
                        </a:rPr>
                        <a:t>Production tax credit </a:t>
                      </a:r>
                    </a:p>
                    <a:p>
                      <a:pPr marL="0" indent="0" algn="l" rtl="0" fontAlgn="t">
                        <a:buNone/>
                      </a:pPr>
                      <a:r>
                        <a:rPr lang="en-US" sz="1200" b="0" i="0" u="none" strike="noStrike">
                          <a:solidFill>
                            <a:srgbClr val="000000"/>
                          </a:solidFill>
                          <a:effectLst/>
                          <a:latin typeface="Arial" panose="020B0604020202020204" pitchFamily="34" charset="0"/>
                        </a:rPr>
                        <a:t>Photovoltaic</a:t>
                      </a:r>
                    </a:p>
                    <a:p>
                      <a:pPr marL="0" indent="0" algn="l" rtl="0" fontAlgn="t">
                        <a:buNone/>
                      </a:pPr>
                      <a:r>
                        <a:rPr lang="en-US" sz="1200" b="0" i="0" u="none" strike="noStrike">
                          <a:solidFill>
                            <a:srgbClr val="000000"/>
                          </a:solidFill>
                          <a:effectLst/>
                          <a:latin typeface="Arial" panose="020B0604020202020204" pitchFamily="34" charset="0"/>
                        </a:rPr>
                        <a:t>Renewable energy credit </a:t>
                      </a:r>
                    </a:p>
                    <a:p>
                      <a:pPr marL="0" indent="0" algn="l" rtl="0" fontAlgn="t">
                        <a:buNone/>
                      </a:pPr>
                      <a:r>
                        <a:rPr lang="en-US" sz="1200" b="0" i="0" u="none" strike="noStrike">
                          <a:solidFill>
                            <a:srgbClr val="000000"/>
                          </a:solidFill>
                          <a:effectLst/>
                          <a:latin typeface="Arial" panose="020B0604020202020204" pitchFamily="34" charset="0"/>
                        </a:rPr>
                        <a:t>Research and development</a:t>
                      </a:r>
                    </a:p>
                    <a:p>
                      <a:pPr marL="0" indent="0" algn="l" rtl="0" fontAlgn="t">
                        <a:buNone/>
                      </a:pPr>
                      <a:r>
                        <a:rPr lang="en-US" sz="1200" b="0" i="0" u="none" strike="noStrike">
                          <a:solidFill>
                            <a:srgbClr val="000000"/>
                          </a:solidFill>
                          <a:effectLst/>
                          <a:latin typeface="Arial" panose="020B0604020202020204" pitchFamily="34" charset="0"/>
                        </a:rPr>
                        <a:t>Renewable portfolio standard </a:t>
                      </a:r>
                    </a:p>
                    <a:p>
                      <a:pPr marL="0" indent="0" algn="l" rtl="0" fontAlgn="t">
                        <a:buNone/>
                      </a:pPr>
                      <a:r>
                        <a:rPr lang="en-US" sz="1200" b="0" i="0" u="none" strike="noStrike">
                          <a:solidFill>
                            <a:srgbClr val="000000"/>
                          </a:solidFill>
                          <a:effectLst/>
                          <a:latin typeface="Arial" panose="020B0604020202020204" pitchFamily="34" charset="0"/>
                        </a:rPr>
                        <a:t>Selling, general, and admin. expenses</a:t>
                      </a:r>
                    </a:p>
                    <a:p>
                      <a:pPr marL="0" indent="0" algn="l" rtl="0" fontAlgn="t">
                        <a:buNone/>
                      </a:pPr>
                      <a:r>
                        <a:rPr lang="en-US" sz="1200" b="0" i="0" u="none" strike="noStrike">
                          <a:solidFill>
                            <a:srgbClr val="000000"/>
                          </a:solidFill>
                          <a:effectLst/>
                          <a:latin typeface="Arial" panose="020B0604020202020204" pitchFamily="34" charset="0"/>
                        </a:rPr>
                        <a:t>Quartzite</a:t>
                      </a:r>
                    </a:p>
                    <a:p>
                      <a:pPr marL="0" indent="0" algn="l" rtl="0" fontAlgn="t">
                        <a:buNone/>
                      </a:pPr>
                      <a:r>
                        <a:rPr lang="en-US" sz="1200" b="0" i="0" u="none" strike="noStrike">
                          <a:solidFill>
                            <a:srgbClr val="000000"/>
                          </a:solidFill>
                          <a:effectLst/>
                          <a:latin typeface="Arial" panose="020B0604020202020204" pitchFamily="34" charset="0"/>
                        </a:rPr>
                        <a:t>Special purpose vehicle </a:t>
                      </a:r>
                    </a:p>
                    <a:p>
                      <a:pPr marL="0" indent="0" algn="l" rtl="0" fontAlgn="t">
                        <a:buNone/>
                      </a:pPr>
                      <a:r>
                        <a:rPr lang="en-US" sz="1200" b="0" i="0" u="none" strike="noStrike">
                          <a:solidFill>
                            <a:srgbClr val="000000"/>
                          </a:solidFill>
                          <a:effectLst/>
                          <a:latin typeface="Arial" panose="020B0604020202020204" pitchFamily="34" charset="0"/>
                        </a:rPr>
                        <a:t>Transparent conductive oxide </a:t>
                      </a:r>
                    </a:p>
                    <a:p>
                      <a:pPr marL="0" indent="0" algn="l" rtl="0" fontAlgn="t">
                        <a:buNone/>
                      </a:pPr>
                      <a:r>
                        <a:rPr lang="en-US" sz="1200" b="0" i="0" u="none" strike="noStrike">
                          <a:solidFill>
                            <a:srgbClr val="000000"/>
                          </a:solidFill>
                          <a:effectLst/>
                          <a:latin typeface="Arial" panose="020B0604020202020204" pitchFamily="34" charset="0"/>
                        </a:rPr>
                        <a:t>Vehicle integrated PV</a:t>
                      </a:r>
                    </a:p>
                    <a:p>
                      <a:pPr marL="0" indent="0" algn="l" rtl="0" fontAlgn="t">
                        <a:buNone/>
                      </a:pPr>
                      <a:r>
                        <a:rPr lang="en-US" sz="1200" b="0" i="0" u="none" strike="noStrike">
                          <a:solidFill>
                            <a:srgbClr val="000000"/>
                          </a:solidFill>
                          <a:effectLst/>
                          <a:latin typeface="Arial" panose="020B0604020202020204" pitchFamily="34" charset="0"/>
                        </a:rPr>
                        <a:t>Value-of-solar tariffs </a:t>
                      </a:r>
                    </a:p>
                  </a:txBody>
                  <a:tcPr marL="5173" marR="5173" marT="5173" marB="0">
                    <a:lnL>
                      <a:noFill/>
                    </a:lnL>
                    <a:lnR>
                      <a:noFill/>
                    </a:lnR>
                    <a:lnT>
                      <a:noFill/>
                    </a:lnT>
                    <a:lnB>
                      <a:noFill/>
                    </a:lnB>
                  </a:tcPr>
                </a:tc>
                <a:extLst>
                  <a:ext uri="{0D108BD9-81ED-4DB2-BD59-A6C34878D82A}">
                    <a16:rowId xmlns:a16="http://schemas.microsoft.com/office/drawing/2014/main" val="10000"/>
                  </a:ext>
                </a:extLst>
              </a:tr>
            </a:tbl>
          </a:graphicData>
        </a:graphic>
      </p:graphicFrame>
    </p:spTree>
    <p:custDataLst>
      <p:tags r:id="rId1"/>
    </p:custDataLst>
    <p:extLst>
      <p:ext uri="{BB962C8B-B14F-4D97-AF65-F5344CB8AC3E}">
        <p14:creationId xmlns:p14="http://schemas.microsoft.com/office/powerpoint/2010/main" val="12699250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13F3186C-8091-3315-6B32-D715343F5CE1}"/>
              </a:ext>
            </a:extLst>
          </p:cNvPr>
          <p:cNvGraphicFramePr>
            <a:graphicFrameLocks noChangeAspect="1"/>
          </p:cNvGraphicFramePr>
          <p:nvPr>
            <p:custDataLst>
              <p:tags r:id="rId1"/>
            </p:custDataLst>
            <p:extLst>
              <p:ext uri="{D42A27DB-BD31-4B8C-83A1-F6EECF244321}">
                <p14:modId xmlns:p14="http://schemas.microsoft.com/office/powerpoint/2010/main" val="414514882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8" name="think-cell data - do not delete" hidden="1">
                        <a:extLst>
                          <a:ext uri="{FF2B5EF4-FFF2-40B4-BE49-F238E27FC236}">
                            <a16:creationId xmlns:a16="http://schemas.microsoft.com/office/drawing/2014/main" id="{13F3186C-8091-3315-6B32-D715343F5CE1}"/>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306FB0F6-26C3-7C62-DBB2-1EE6C5D197B5}"/>
              </a:ext>
            </a:extLst>
          </p:cNvPr>
          <p:cNvSpPr>
            <a:spLocks noGrp="1"/>
          </p:cNvSpPr>
          <p:nvPr>
            <p:ph type="title"/>
          </p:nvPr>
        </p:nvSpPr>
        <p:spPr/>
        <p:txBody>
          <a:bodyPr vert="horz"/>
          <a:lstStyle/>
          <a:p>
            <a:r>
              <a:rPr lang="en-US"/>
              <a:t>Units, calculations, and references</a:t>
            </a:r>
          </a:p>
        </p:txBody>
      </p:sp>
      <p:graphicFrame>
        <p:nvGraphicFramePr>
          <p:cNvPr id="7" name="Table 6">
            <a:extLst>
              <a:ext uri="{FF2B5EF4-FFF2-40B4-BE49-F238E27FC236}">
                <a16:creationId xmlns:a16="http://schemas.microsoft.com/office/drawing/2014/main" id="{5B5F40AF-B633-9106-C507-F8408EC3CDCD}"/>
              </a:ext>
            </a:extLst>
          </p:cNvPr>
          <p:cNvGraphicFramePr>
            <a:graphicFrameLocks noGrp="1"/>
          </p:cNvGraphicFramePr>
          <p:nvPr>
            <p:extLst>
              <p:ext uri="{D42A27DB-BD31-4B8C-83A1-F6EECF244321}">
                <p14:modId xmlns:p14="http://schemas.microsoft.com/office/powerpoint/2010/main" val="2704097996"/>
              </p:ext>
            </p:extLst>
          </p:nvPr>
        </p:nvGraphicFramePr>
        <p:xfrm>
          <a:off x="679303" y="2668609"/>
          <a:ext cx="6881001" cy="2861488"/>
        </p:xfrm>
        <a:graphic>
          <a:graphicData uri="http://schemas.openxmlformats.org/drawingml/2006/table">
            <a:tbl>
              <a:tblPr/>
              <a:tblGrid>
                <a:gridCol w="2253764">
                  <a:extLst>
                    <a:ext uri="{9D8B030D-6E8A-4147-A177-3AD203B41FA5}">
                      <a16:colId xmlns:a16="http://schemas.microsoft.com/office/drawing/2014/main" val="2438422095"/>
                    </a:ext>
                  </a:extLst>
                </a:gridCol>
                <a:gridCol w="4627237">
                  <a:extLst>
                    <a:ext uri="{9D8B030D-6E8A-4147-A177-3AD203B41FA5}">
                      <a16:colId xmlns:a16="http://schemas.microsoft.com/office/drawing/2014/main" val="1640766856"/>
                    </a:ext>
                  </a:extLst>
                </a:gridCol>
              </a:tblGrid>
              <a:tr h="715372">
                <a:tc>
                  <a:txBody>
                    <a:bodyPr/>
                    <a:lstStyle/>
                    <a:p>
                      <a:pPr marL="0" indent="0" algn="l" fontAlgn="b">
                        <a:buFont typeface="+mj-lt"/>
                        <a:buNone/>
                      </a:pPr>
                      <a:r>
                        <a:rPr lang="en-US" sz="1200" b="1" i="0" u="none" strike="noStrike">
                          <a:solidFill>
                            <a:srgbClr val="000000"/>
                          </a:solidFill>
                          <a:effectLst/>
                          <a:latin typeface="Arial" panose="020B0604020202020204" pitchFamily="34" charset="0"/>
                          <a:cs typeface="Arial" panose="020B0604020202020204" pitchFamily="34" charset="0"/>
                        </a:rPr>
                        <a:t>Kilowatt (kW)</a:t>
                      </a:r>
                    </a:p>
                  </a:txBody>
                  <a:tcPr marL="228600" marR="228600" marT="228600" marB="228600" anchor="ctr">
                    <a:lnL>
                      <a:noFill/>
                    </a:lnL>
                    <a:lnR>
                      <a:noFill/>
                    </a:lnR>
                    <a:lnT>
                      <a:noFill/>
                    </a:lnT>
                    <a:lnB w="12700" cap="flat" cmpd="sng" algn="ctr">
                      <a:solidFill>
                        <a:schemeClr val="tx1"/>
                      </a:solidFill>
                      <a:prstDash val="solid"/>
                      <a:round/>
                      <a:headEnd type="none" w="med" len="med"/>
                      <a:tailEnd type="none" w="med" len="med"/>
                    </a:lnB>
                    <a:solidFill>
                      <a:schemeClr val="accent2">
                        <a:lumMod val="10000"/>
                        <a:lumOff val="90000"/>
                      </a:schemeClr>
                    </a:solidFill>
                  </a:tcPr>
                </a:tc>
                <a:tc>
                  <a:txBody>
                    <a:bodyPr/>
                    <a:lstStyle/>
                    <a:p>
                      <a:pPr marL="0" indent="0" algn="l" fontAlgn="b">
                        <a:buFont typeface="+mj-lt"/>
                        <a:buNone/>
                      </a:pPr>
                      <a:r>
                        <a:rPr lang="en-US" sz="1200" b="0" i="0" u="none" strike="noStrike">
                          <a:solidFill>
                            <a:srgbClr val="000000"/>
                          </a:solidFill>
                          <a:effectLst/>
                          <a:latin typeface="Arial" panose="020B0604020202020204" pitchFamily="34" charset="0"/>
                          <a:cs typeface="Arial" panose="020B0604020202020204" pitchFamily="34" charset="0"/>
                        </a:rPr>
                        <a:t>1,000 (one thousand) watts</a:t>
                      </a:r>
                    </a:p>
                  </a:txBody>
                  <a:tcPr marL="228600" marR="228600" marT="228600" marB="228600" anchor="ctr">
                    <a:lnL>
                      <a:noFill/>
                    </a:lnL>
                    <a:lnR>
                      <a:noFill/>
                    </a:lnR>
                    <a:lnT>
                      <a:noFill/>
                    </a:lnT>
                    <a:lnB w="12700" cap="flat" cmpd="sng" algn="ctr">
                      <a:solidFill>
                        <a:schemeClr val="tx1"/>
                      </a:solidFill>
                      <a:prstDash val="solid"/>
                      <a:round/>
                      <a:headEnd type="none" w="med" len="med"/>
                      <a:tailEnd type="none" w="med" len="med"/>
                    </a:lnB>
                    <a:solidFill>
                      <a:schemeClr val="accent2">
                        <a:lumMod val="10000"/>
                        <a:lumOff val="90000"/>
                      </a:schemeClr>
                    </a:solidFill>
                  </a:tcPr>
                </a:tc>
                <a:extLst>
                  <a:ext uri="{0D108BD9-81ED-4DB2-BD59-A6C34878D82A}">
                    <a16:rowId xmlns:a16="http://schemas.microsoft.com/office/drawing/2014/main" val="305537691"/>
                  </a:ext>
                </a:extLst>
              </a:tr>
              <a:tr h="715372">
                <a:tc>
                  <a:txBody>
                    <a:bodyPr/>
                    <a:lstStyle/>
                    <a:p>
                      <a:pPr marL="0" indent="0" algn="l" fontAlgn="b">
                        <a:buFont typeface="+mj-lt"/>
                        <a:buNone/>
                      </a:pPr>
                      <a:r>
                        <a:rPr lang="en-US" sz="1200" b="1" i="0" u="none" strike="noStrike">
                          <a:solidFill>
                            <a:srgbClr val="000000"/>
                          </a:solidFill>
                          <a:effectLst/>
                          <a:latin typeface="Arial" panose="020B0604020202020204" pitchFamily="34" charset="0"/>
                          <a:cs typeface="Arial" panose="020B0604020202020204" pitchFamily="34" charset="0"/>
                        </a:rPr>
                        <a:t>Megawatt (MW)</a:t>
                      </a:r>
                    </a:p>
                  </a:txBody>
                  <a:tcPr marL="228600" marR="228600" marT="228600" marB="2286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10000"/>
                        <a:lumOff val="90000"/>
                      </a:schemeClr>
                    </a:solidFill>
                  </a:tcPr>
                </a:tc>
                <a:tc>
                  <a:txBody>
                    <a:bodyPr/>
                    <a:lstStyle/>
                    <a:p>
                      <a:pPr marL="0" indent="0" algn="l" fontAlgn="b">
                        <a:buFont typeface="+mj-lt"/>
                        <a:buNone/>
                      </a:pPr>
                      <a:r>
                        <a:rPr lang="en-US" sz="1200" b="0" i="0" u="none" strike="noStrike">
                          <a:solidFill>
                            <a:srgbClr val="000000"/>
                          </a:solidFill>
                          <a:effectLst/>
                          <a:latin typeface="Arial" panose="020B0604020202020204" pitchFamily="34" charset="0"/>
                          <a:cs typeface="Arial" panose="020B0604020202020204" pitchFamily="34" charset="0"/>
                        </a:rPr>
                        <a:t>1,000,000 (one million) watts</a:t>
                      </a:r>
                    </a:p>
                  </a:txBody>
                  <a:tcPr marL="228600" marR="228600" marT="228600" marB="2286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10000"/>
                        <a:lumOff val="90000"/>
                      </a:schemeClr>
                    </a:solidFill>
                  </a:tcPr>
                </a:tc>
                <a:extLst>
                  <a:ext uri="{0D108BD9-81ED-4DB2-BD59-A6C34878D82A}">
                    <a16:rowId xmlns:a16="http://schemas.microsoft.com/office/drawing/2014/main" val="1559052811"/>
                  </a:ext>
                </a:extLst>
              </a:tr>
              <a:tr h="715372">
                <a:tc>
                  <a:txBody>
                    <a:bodyPr/>
                    <a:lstStyle/>
                    <a:p>
                      <a:pPr marL="0" indent="0" algn="l" fontAlgn="b">
                        <a:buFont typeface="+mj-lt"/>
                        <a:buNone/>
                      </a:pPr>
                      <a:r>
                        <a:rPr lang="en-US" sz="1200" b="1" i="0" u="none" strike="noStrike">
                          <a:solidFill>
                            <a:srgbClr val="000000"/>
                          </a:solidFill>
                          <a:effectLst/>
                          <a:latin typeface="Arial" panose="020B0604020202020204" pitchFamily="34" charset="0"/>
                          <a:cs typeface="Arial" panose="020B0604020202020204" pitchFamily="34" charset="0"/>
                        </a:rPr>
                        <a:t>Gigawatt (GW)</a:t>
                      </a:r>
                    </a:p>
                  </a:txBody>
                  <a:tcPr marL="228600" marR="228600" marT="228600" marB="2286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10000"/>
                        <a:lumOff val="90000"/>
                      </a:schemeClr>
                    </a:solidFill>
                  </a:tcPr>
                </a:tc>
                <a:tc>
                  <a:txBody>
                    <a:bodyPr/>
                    <a:lstStyle/>
                    <a:p>
                      <a:pPr marL="0" indent="0" algn="l" fontAlgn="b">
                        <a:buFont typeface="+mj-lt"/>
                        <a:buNone/>
                      </a:pPr>
                      <a:r>
                        <a:rPr lang="en-US" sz="1200" b="0" i="0" u="none" strike="noStrike">
                          <a:solidFill>
                            <a:srgbClr val="000000"/>
                          </a:solidFill>
                          <a:effectLst/>
                          <a:latin typeface="Arial" panose="020B0604020202020204" pitchFamily="34" charset="0"/>
                          <a:cs typeface="Arial" panose="020B0604020202020204" pitchFamily="34" charset="0"/>
                        </a:rPr>
                        <a:t>1,000,000,000 (one billion) watts</a:t>
                      </a:r>
                    </a:p>
                  </a:txBody>
                  <a:tcPr marL="228600" marR="228600" marT="228600" marB="2286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10000"/>
                        <a:lumOff val="90000"/>
                      </a:schemeClr>
                    </a:solidFill>
                  </a:tcPr>
                </a:tc>
                <a:extLst>
                  <a:ext uri="{0D108BD9-81ED-4DB2-BD59-A6C34878D82A}">
                    <a16:rowId xmlns:a16="http://schemas.microsoft.com/office/drawing/2014/main" val="1872982376"/>
                  </a:ext>
                </a:extLst>
              </a:tr>
              <a:tr h="715372">
                <a:tc>
                  <a:txBody>
                    <a:bodyPr/>
                    <a:lstStyle/>
                    <a:p>
                      <a:pPr marL="0" indent="0" algn="l" fontAlgn="b">
                        <a:buFont typeface="+mj-lt"/>
                        <a:buNone/>
                      </a:pPr>
                      <a:r>
                        <a:rPr lang="en-US" sz="1200" b="1" i="0" u="none" strike="noStrike">
                          <a:solidFill>
                            <a:srgbClr val="000000"/>
                          </a:solidFill>
                          <a:effectLst/>
                          <a:latin typeface="Arial" panose="020B0604020202020204" pitchFamily="34" charset="0"/>
                          <a:cs typeface="Arial" panose="020B0604020202020204" pitchFamily="34" charset="0"/>
                        </a:rPr>
                        <a:t>Terawatt (TW)</a:t>
                      </a:r>
                    </a:p>
                  </a:txBody>
                  <a:tcPr marL="228600" marR="228600" marT="228600" marB="228600" anchor="ctr">
                    <a:lnL>
                      <a:noFill/>
                    </a:lnL>
                    <a:lnR>
                      <a:noFill/>
                    </a:lnR>
                    <a:lnT w="12700" cap="flat" cmpd="sng" algn="ctr">
                      <a:solidFill>
                        <a:schemeClr val="tx1"/>
                      </a:solidFill>
                      <a:prstDash val="solid"/>
                      <a:round/>
                      <a:headEnd type="none" w="med" len="med"/>
                      <a:tailEnd type="none" w="med" len="med"/>
                    </a:lnT>
                    <a:lnB>
                      <a:noFill/>
                    </a:lnB>
                    <a:solidFill>
                      <a:schemeClr val="accent2">
                        <a:lumMod val="10000"/>
                        <a:lumOff val="90000"/>
                      </a:schemeClr>
                    </a:solidFill>
                  </a:tcPr>
                </a:tc>
                <a:tc>
                  <a:txBody>
                    <a:bodyPr/>
                    <a:lstStyle/>
                    <a:p>
                      <a:pPr marL="0" indent="0" algn="l" fontAlgn="b">
                        <a:buFont typeface="+mj-lt"/>
                        <a:buNone/>
                      </a:pPr>
                      <a:r>
                        <a:rPr lang="en-US" sz="1200" b="0" i="0" u="none" strike="noStrike">
                          <a:solidFill>
                            <a:srgbClr val="000000"/>
                          </a:solidFill>
                          <a:effectLst/>
                          <a:latin typeface="Arial" panose="020B0604020202020204" pitchFamily="34" charset="0"/>
                          <a:cs typeface="Arial" panose="020B0604020202020204" pitchFamily="34" charset="0"/>
                        </a:rPr>
                        <a:t>1,000,000,000,000 (one trillion) watts</a:t>
                      </a:r>
                    </a:p>
                  </a:txBody>
                  <a:tcPr marL="228600" marR="228600" marT="228600" marB="228600" anchor="ctr">
                    <a:lnL>
                      <a:noFill/>
                    </a:lnL>
                    <a:lnR>
                      <a:noFill/>
                    </a:lnR>
                    <a:lnT w="12700" cap="flat" cmpd="sng" algn="ctr">
                      <a:solidFill>
                        <a:schemeClr val="tx1"/>
                      </a:solidFill>
                      <a:prstDash val="solid"/>
                      <a:round/>
                      <a:headEnd type="none" w="med" len="med"/>
                      <a:tailEnd type="none" w="med" len="med"/>
                    </a:lnT>
                    <a:lnB>
                      <a:noFill/>
                    </a:lnB>
                    <a:solidFill>
                      <a:schemeClr val="accent2">
                        <a:lumMod val="10000"/>
                        <a:lumOff val="90000"/>
                      </a:schemeClr>
                    </a:solidFill>
                  </a:tcPr>
                </a:tc>
                <a:extLst>
                  <a:ext uri="{0D108BD9-81ED-4DB2-BD59-A6C34878D82A}">
                    <a16:rowId xmlns:a16="http://schemas.microsoft.com/office/drawing/2014/main" val="2158487527"/>
                  </a:ext>
                </a:extLst>
              </a:tr>
            </a:tbl>
          </a:graphicData>
        </a:graphic>
      </p:graphicFrame>
      <p:sp>
        <p:nvSpPr>
          <p:cNvPr id="10" name="TextBox 9">
            <a:extLst>
              <a:ext uri="{FF2B5EF4-FFF2-40B4-BE49-F238E27FC236}">
                <a16:creationId xmlns:a16="http://schemas.microsoft.com/office/drawing/2014/main" id="{45EFE509-3BBA-E025-72A3-C8F06084D169}"/>
              </a:ext>
            </a:extLst>
          </p:cNvPr>
          <p:cNvSpPr txBox="1"/>
          <p:nvPr/>
        </p:nvSpPr>
        <p:spPr bwMode="gray">
          <a:xfrm>
            <a:off x="679304" y="1408176"/>
            <a:ext cx="6881001" cy="1077218"/>
          </a:xfrm>
          <a:prstGeom prst="rect">
            <a:avLst/>
          </a:prstGeom>
          <a:solidFill>
            <a:schemeClr val="accent1"/>
          </a:solidFill>
        </p:spPr>
        <p:txBody>
          <a:bodyPr wrap="square" lIns="137160" tIns="137160" rIns="274320" bIns="137160">
            <a:spAutoFit/>
          </a:bodyPr>
          <a:lstStyle/>
          <a:p>
            <a:r>
              <a:rPr lang="en-US" sz="1400">
                <a:solidFill>
                  <a:schemeClr val="bg1"/>
                </a:solidFill>
              </a:rPr>
              <a:t>One watt equates to one </a:t>
            </a:r>
            <a:r>
              <a:rPr lang="en-US" sz="1400" b="1">
                <a:solidFill>
                  <a:schemeClr val="bg1"/>
                </a:solidFill>
              </a:rPr>
              <a:t>joule</a:t>
            </a:r>
            <a:r>
              <a:rPr lang="en-US" sz="1400">
                <a:solidFill>
                  <a:schemeClr val="bg1"/>
                </a:solidFill>
              </a:rPr>
              <a:t> of energy per </a:t>
            </a:r>
            <a:r>
              <a:rPr lang="en-US" sz="1400" b="1">
                <a:solidFill>
                  <a:schemeClr val="bg1"/>
                </a:solidFill>
              </a:rPr>
              <a:t>second</a:t>
            </a:r>
            <a:r>
              <a:rPr lang="en-US" sz="1400">
                <a:solidFill>
                  <a:schemeClr val="bg1"/>
                </a:solidFill>
              </a:rPr>
              <a:t> </a:t>
            </a:r>
          </a:p>
          <a:p>
            <a:r>
              <a:rPr lang="en-US" sz="1400">
                <a:solidFill>
                  <a:schemeClr val="bg1"/>
                </a:solidFill>
              </a:rPr>
              <a:t>In electrical systems, power (</a:t>
            </a:r>
            <a:r>
              <a:rPr lang="en-US" sz="1400" b="1">
                <a:solidFill>
                  <a:schemeClr val="bg1"/>
                </a:solidFill>
              </a:rPr>
              <a:t>watts</a:t>
            </a:r>
            <a:r>
              <a:rPr lang="en-US" sz="1400">
                <a:solidFill>
                  <a:schemeClr val="bg1"/>
                </a:solidFill>
              </a:rPr>
              <a:t>) is calculated by multiplying voltage (</a:t>
            </a:r>
            <a:r>
              <a:rPr lang="en-US" sz="1400" b="1">
                <a:solidFill>
                  <a:schemeClr val="bg1"/>
                </a:solidFill>
              </a:rPr>
              <a:t>volts</a:t>
            </a:r>
            <a:r>
              <a:rPr lang="en-US" sz="1400">
                <a:solidFill>
                  <a:schemeClr val="bg1"/>
                </a:solidFill>
              </a:rPr>
              <a:t>) by current (</a:t>
            </a:r>
            <a:r>
              <a:rPr lang="en-US" sz="1400" b="1">
                <a:solidFill>
                  <a:schemeClr val="bg1"/>
                </a:solidFill>
              </a:rPr>
              <a:t>amps</a:t>
            </a:r>
            <a:r>
              <a:rPr lang="en-US" sz="1400">
                <a:solidFill>
                  <a:schemeClr val="bg1"/>
                </a:solidFill>
              </a:rPr>
              <a:t>)</a:t>
            </a:r>
          </a:p>
        </p:txBody>
      </p:sp>
      <p:pic>
        <p:nvPicPr>
          <p:cNvPr id="1026" name="Picture 2" descr="Solar Calcuations - SunshineWorks">
            <a:extLst>
              <a:ext uri="{FF2B5EF4-FFF2-40B4-BE49-F238E27FC236}">
                <a16:creationId xmlns:a16="http://schemas.microsoft.com/office/drawing/2014/main" id="{59A940E2-B585-2B79-FD79-1AC350117F2D}"/>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909409" y="1405711"/>
            <a:ext cx="3093290" cy="4124386"/>
          </a:xfrm>
          <a:prstGeom prst="rect">
            <a:avLst/>
          </a:prstGeom>
          <a:noFill/>
          <a:extLst>
            <a:ext uri="{909E8E84-426E-40DD-AFC4-6F175D3DCCD1}">
              <a14:hiddenFill xmlns:a14="http://schemas.microsoft.com/office/drawing/2010/main">
                <a:solidFill>
                  <a:srgbClr val="FFFFFF"/>
                </a:solidFill>
              </a14:hiddenFill>
            </a:ext>
          </a:extLst>
        </p:spPr>
      </p:pic>
      <p:sp>
        <p:nvSpPr>
          <p:cNvPr id="17" name="btfpNotesBox164659">
            <a:extLst>
              <a:ext uri="{FF2B5EF4-FFF2-40B4-BE49-F238E27FC236}">
                <a16:creationId xmlns:a16="http://schemas.microsoft.com/office/drawing/2014/main" id="{F415DAA7-99A5-DDA2-4535-81528CBEAFB6}"/>
              </a:ext>
            </a:extLst>
          </p:cNvPr>
          <p:cNvSpPr txBox="1"/>
          <p:nvPr>
            <p:custDataLst>
              <p:tags r:id="rId2"/>
            </p:custDataLst>
          </p:nvPr>
        </p:nvSpPr>
        <p:spPr bwMode="gray">
          <a:xfrm>
            <a:off x="329183" y="6402985"/>
            <a:ext cx="9144000" cy="246221"/>
          </a:xfrm>
          <a:prstGeom prst="rect">
            <a:avLst/>
          </a:prstGeom>
          <a:noFill/>
        </p:spPr>
        <p:txBody>
          <a:bodyPr vert="horz" wrap="square" lIns="0" tIns="0" rIns="0" bIns="0" rtlCol="0" anchor="b">
            <a:spAutoFit/>
          </a:bodyPr>
          <a:lstStyle/>
          <a:p>
            <a:pPr marL="0" indent="0">
              <a:spcBef>
                <a:spcPts val="0"/>
              </a:spcBef>
              <a:buNone/>
            </a:pPr>
            <a:r>
              <a:rPr lang="en-US" sz="800" dirty="0">
                <a:solidFill>
                  <a:srgbClr val="000000"/>
                </a:solidFill>
              </a:rPr>
              <a:t>Source: </a:t>
            </a:r>
            <a:r>
              <a:rPr lang="en-US" sz="800" dirty="0" err="1">
                <a:solidFill>
                  <a:srgbClr val="000000"/>
                </a:solidFill>
              </a:rPr>
              <a:t>Sunshineworks</a:t>
            </a:r>
            <a:r>
              <a:rPr lang="en-US" sz="800" dirty="0">
                <a:solidFill>
                  <a:srgbClr val="000000"/>
                </a:solidFill>
              </a:rPr>
              <a:t>, </a:t>
            </a:r>
            <a:r>
              <a:rPr lang="en-US" sz="800" dirty="0">
                <a:solidFill>
                  <a:srgbClr val="000000"/>
                </a:solidFill>
                <a:hlinkClick r:id="rId8"/>
              </a:rPr>
              <a:t>Solar Calculation</a:t>
            </a:r>
            <a:r>
              <a:rPr lang="en-US" sz="800" dirty="0">
                <a:solidFill>
                  <a:srgbClr val="000000"/>
                </a:solidFill>
              </a:rPr>
              <a:t> (2025).</a:t>
            </a:r>
            <a:br>
              <a:rPr lang="en-US" sz="800" dirty="0"/>
            </a:br>
            <a:r>
              <a:rPr lang="en-US" sz="800" dirty="0">
                <a:solidFill>
                  <a:srgbClr val="000000"/>
                </a:solidFill>
              </a:rPr>
              <a:t>Credit: Isabel Hoyos, </a:t>
            </a:r>
            <a:r>
              <a:rPr lang="en-US" sz="800" dirty="0" err="1">
                <a:solidFill>
                  <a:srgbClr val="000000"/>
                </a:solidFill>
              </a:rPr>
              <a:t>Taicheng</a:t>
            </a:r>
            <a:r>
              <a:rPr lang="en-US" sz="800" dirty="0">
                <a:solidFill>
                  <a:srgbClr val="000000"/>
                </a:solidFill>
              </a:rPr>
              <a:t> Jin, </a:t>
            </a:r>
            <a:r>
              <a:rPr lang="en-US" sz="800" dirty="0" err="1">
                <a:solidFill>
                  <a:srgbClr val="000000"/>
                </a:solidFill>
              </a:rPr>
              <a:t>Hyae</a:t>
            </a:r>
            <a:r>
              <a:rPr lang="en-US" sz="800" dirty="0">
                <a:solidFill>
                  <a:srgbClr val="000000"/>
                </a:solidFill>
              </a:rPr>
              <a:t> Ryung Kim, and</a:t>
            </a:r>
            <a:r>
              <a:rPr lang="en-US" sz="800" dirty="0"/>
              <a:t> </a:t>
            </a:r>
            <a:r>
              <a:rPr lang="en-US" sz="800" dirty="0">
                <a:hlinkClick r:id="rId9"/>
              </a:rPr>
              <a:t>Gernot Wagner</a:t>
            </a:r>
            <a:r>
              <a:rPr lang="en-US" sz="800" dirty="0">
                <a:solidFill>
                  <a:srgbClr val="000000"/>
                </a:solidFill>
              </a:rPr>
              <a:t>. </a:t>
            </a:r>
            <a:r>
              <a:rPr lang="en-US" sz="800" dirty="0">
                <a:hlinkClick r:id="rId10"/>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hlinkClick r:id="rId11"/>
              </a:rPr>
              <a:t>Scaling Solar</a:t>
            </a:r>
            <a:r>
              <a:rPr lang="en-US" sz="800" dirty="0">
                <a:solidFill>
                  <a:srgbClr val="000000"/>
                </a:solidFill>
              </a:rPr>
              <a:t>” (</a:t>
            </a:r>
            <a:r>
              <a:rPr lang="en-US" sz="800" dirty="0">
                <a:solidFill>
                  <a:srgbClr val="000000"/>
                </a:solidFill>
                <a:latin typeface="Arial"/>
              </a:rPr>
              <a:t>14 August 2025</a:t>
            </a:r>
            <a:r>
              <a:rPr lang="en-US" sz="800" dirty="0">
                <a:solidFill>
                  <a:srgbClr val="000000"/>
                </a:solidFill>
              </a:rPr>
              <a:t>).</a:t>
            </a:r>
          </a:p>
        </p:txBody>
      </p:sp>
    </p:spTree>
    <p:extLst>
      <p:ext uri="{BB962C8B-B14F-4D97-AF65-F5344CB8AC3E}">
        <p14:creationId xmlns:p14="http://schemas.microsoft.com/office/powerpoint/2010/main" val="3435039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54EFF-07B1-4E60-5341-5E421110D6C3}"/>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C0FF994-5761-FFEE-8ED3-5DB396853F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7" name="think-cell data - do not delete"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DA1872AC-CE3E-24D2-0B4F-4D7AA0EFC6B0}"/>
              </a:ext>
            </a:extLst>
          </p:cNvPr>
          <p:cNvSpPr>
            <a:spLocks noGrp="1"/>
          </p:cNvSpPr>
          <p:nvPr>
            <p:ph type="title"/>
          </p:nvPr>
        </p:nvSpPr>
        <p:spPr>
          <a:xfrm>
            <a:off x="330199" y="523318"/>
            <a:ext cx="11656391" cy="882788"/>
          </a:xfrm>
        </p:spPr>
        <p:txBody>
          <a:bodyPr vert="horz">
            <a:noAutofit/>
          </a:bodyPr>
          <a:lstStyle/>
          <a:p>
            <a:r>
              <a:rPr lang="nl-NL" dirty="0"/>
              <a:t>Residential, commercial &amp; industrial distinct from utility solar PV</a:t>
            </a:r>
            <a:endParaRPr lang="nl-NL" dirty="0">
              <a:cs typeface="Arial"/>
            </a:endParaRPr>
          </a:p>
        </p:txBody>
      </p:sp>
      <p:graphicFrame>
        <p:nvGraphicFramePr>
          <p:cNvPr id="2" name="Table 1">
            <a:extLst>
              <a:ext uri="{FF2B5EF4-FFF2-40B4-BE49-F238E27FC236}">
                <a16:creationId xmlns:a16="http://schemas.microsoft.com/office/drawing/2014/main" id="{079CD59F-0A3C-E17D-4E85-5E2A2B3DA43D}"/>
              </a:ext>
            </a:extLst>
          </p:cNvPr>
          <p:cNvGraphicFramePr>
            <a:graphicFrameLocks noGrp="1"/>
          </p:cNvGraphicFramePr>
          <p:nvPr>
            <p:extLst>
              <p:ext uri="{D42A27DB-BD31-4B8C-83A1-F6EECF244321}">
                <p14:modId xmlns:p14="http://schemas.microsoft.com/office/powerpoint/2010/main" val="4261569755"/>
              </p:ext>
            </p:extLst>
          </p:nvPr>
        </p:nvGraphicFramePr>
        <p:xfrm>
          <a:off x="330199" y="1549704"/>
          <a:ext cx="11463865" cy="4159651"/>
        </p:xfrm>
        <a:graphic>
          <a:graphicData uri="http://schemas.openxmlformats.org/drawingml/2006/table">
            <a:tbl>
              <a:tblPr firstRow="1" bandRow="1">
                <a:tableStyleId>{2D5ABB26-0587-4C30-8999-92F81FD0307C}</a:tableStyleId>
              </a:tblPr>
              <a:tblGrid>
                <a:gridCol w="2334043">
                  <a:extLst>
                    <a:ext uri="{9D8B030D-6E8A-4147-A177-3AD203B41FA5}">
                      <a16:colId xmlns:a16="http://schemas.microsoft.com/office/drawing/2014/main" val="1209005246"/>
                    </a:ext>
                  </a:extLst>
                </a:gridCol>
                <a:gridCol w="3043274">
                  <a:extLst>
                    <a:ext uri="{9D8B030D-6E8A-4147-A177-3AD203B41FA5}">
                      <a16:colId xmlns:a16="http://schemas.microsoft.com/office/drawing/2014/main" val="1110654787"/>
                    </a:ext>
                  </a:extLst>
                </a:gridCol>
                <a:gridCol w="3043274">
                  <a:extLst>
                    <a:ext uri="{9D8B030D-6E8A-4147-A177-3AD203B41FA5}">
                      <a16:colId xmlns:a16="http://schemas.microsoft.com/office/drawing/2014/main" val="2863399275"/>
                    </a:ext>
                  </a:extLst>
                </a:gridCol>
                <a:gridCol w="3043274">
                  <a:extLst>
                    <a:ext uri="{9D8B030D-6E8A-4147-A177-3AD203B41FA5}">
                      <a16:colId xmlns:a16="http://schemas.microsoft.com/office/drawing/2014/main" val="858342927"/>
                    </a:ext>
                  </a:extLst>
                </a:gridCol>
              </a:tblGrid>
              <a:tr h="475533">
                <a:tc>
                  <a:txBody>
                    <a:bodyPr/>
                    <a:lstStyle/>
                    <a:p>
                      <a:pPr marL="0" indent="0">
                        <a:buNone/>
                      </a:pPr>
                      <a:endParaRPr lang="en-US" sz="1200" b="1" noProof="0" dirty="0"/>
                    </a:p>
                  </a:txBody>
                  <a:tcPr/>
                </a:tc>
                <a:tc gridSpan="2">
                  <a:txBody>
                    <a:bodyPr/>
                    <a:lstStyle/>
                    <a:p>
                      <a:pPr marL="0" indent="0" algn="ctr">
                        <a:buNone/>
                      </a:pPr>
                      <a:r>
                        <a:rPr lang="en-US" sz="1000" b="1" noProof="0" dirty="0">
                          <a:solidFill>
                            <a:schemeClr val="bg1"/>
                          </a:solidFill>
                        </a:rPr>
                        <a:t>DISTRIBUTED SOLAR PV</a:t>
                      </a:r>
                    </a:p>
                  </a:txBody>
                  <a:tcPr anchor="ctr">
                    <a:lnR w="6350" cap="flat" cmpd="sng" algn="ctr">
                      <a:solidFill>
                        <a:schemeClr val="bg1"/>
                      </a:solidFill>
                      <a:prstDash val="solid"/>
                      <a:round/>
                      <a:headEnd type="none" w="med" len="med"/>
                      <a:tailEnd type="none" w="med" len="med"/>
                    </a:lnR>
                    <a:solidFill>
                      <a:srgbClr val="89939C"/>
                    </a:solidFill>
                  </a:tcPr>
                </a:tc>
                <a:tc hMerge="1">
                  <a:txBody>
                    <a:bodyPr/>
                    <a:lstStyle/>
                    <a:p>
                      <a:pPr marL="0" marR="0" lvl="0" indent="0" algn="l" defTabSz="711200" rtl="0" eaLnBrk="1" fontAlgn="auto" latinLnBrk="0" hangingPunct="1">
                        <a:lnSpc>
                          <a:spcPct val="100000"/>
                        </a:lnSpc>
                        <a:spcBef>
                          <a:spcPts val="0"/>
                        </a:spcBef>
                        <a:spcAft>
                          <a:spcPts val="0"/>
                        </a:spcAft>
                        <a:buClrTx/>
                        <a:buSzTx/>
                        <a:buNone/>
                        <a:tabLst/>
                        <a:defRPr/>
                      </a:pPr>
                      <a:endParaRPr kumimoji="0" lang="en-US" sz="1400" b="1" i="0" u="none" strike="noStrike" kern="1200" cap="none" spc="0" normalizeH="0" baseline="0" noProof="0">
                        <a:ln>
                          <a:noFill/>
                        </a:ln>
                        <a:solidFill>
                          <a:srgbClr val="42474C"/>
                        </a:solidFill>
                        <a:effectLst/>
                        <a:uLnTx/>
                        <a:uFillTx/>
                        <a:latin typeface="+mn-lt"/>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chemeClr val="accent4">
                        <a:lumMod val="20000"/>
                        <a:lumOff val="80000"/>
                      </a:schemeClr>
                    </a:solidFill>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mn-lt"/>
                          <a:ea typeface="+mn-ea"/>
                          <a:cs typeface="+mn-cs"/>
                        </a:rPr>
                        <a:t>UTILITY SOLAR PV</a:t>
                      </a:r>
                    </a:p>
                  </a:txBody>
                  <a:tcPr anchor="ctr">
                    <a:lnL w="6350" cap="flat" cmpd="sng" algn="ctr">
                      <a:solidFill>
                        <a:schemeClr val="bg1"/>
                      </a:solidFill>
                      <a:prstDash val="solid"/>
                      <a:round/>
                      <a:headEnd type="none" w="med" len="med"/>
                      <a:tailEnd type="none" w="med" len="med"/>
                    </a:lnL>
                    <a:solidFill>
                      <a:srgbClr val="009BDB"/>
                    </a:solidFill>
                  </a:tcPr>
                </a:tc>
                <a:extLst>
                  <a:ext uri="{0D108BD9-81ED-4DB2-BD59-A6C34878D82A}">
                    <a16:rowId xmlns:a16="http://schemas.microsoft.com/office/drawing/2014/main" val="1912434023"/>
                  </a:ext>
                </a:extLst>
              </a:tr>
              <a:tr h="412800">
                <a:tc>
                  <a:txBody>
                    <a:bodyPr/>
                    <a:lstStyle/>
                    <a:p>
                      <a:pPr marL="0" indent="0">
                        <a:buNone/>
                      </a:pPr>
                      <a:endParaRPr lang="en-US" sz="1200" b="1" noProof="0" dirty="0"/>
                    </a:p>
                  </a:txBody>
                  <a:tcPr>
                    <a:lnB w="3175" cap="flat" cmpd="sng" algn="ctr">
                      <a:solidFill>
                        <a:schemeClr val="tx1"/>
                      </a:solidFill>
                      <a:prstDash val="solid"/>
                      <a:round/>
                      <a:headEnd type="none" w="med" len="med"/>
                      <a:tailEnd type="none" w="med" len="med"/>
                    </a:lnB>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dirty="0">
                          <a:ln>
                            <a:noFill/>
                          </a:ln>
                          <a:solidFill>
                            <a:srgbClr val="42474C"/>
                          </a:solidFill>
                          <a:effectLst/>
                          <a:uLnTx/>
                          <a:uFillTx/>
                          <a:latin typeface="+mn-lt"/>
                          <a:ea typeface="+mn-ea"/>
                          <a:cs typeface="+mn-cs"/>
                        </a:rPr>
                        <a:t>Residential</a:t>
                      </a:r>
                    </a:p>
                  </a:txBody>
                  <a:tcPr anchor="ctr">
                    <a:lnR w="6350"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1F4F7"/>
                    </a:solidFill>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dirty="0">
                          <a:ln>
                            <a:noFill/>
                          </a:ln>
                          <a:solidFill>
                            <a:srgbClr val="42474C"/>
                          </a:solidFill>
                          <a:effectLst/>
                          <a:uLnTx/>
                          <a:uFillTx/>
                          <a:latin typeface="+mn-lt"/>
                          <a:ea typeface="+mn-ea"/>
                          <a:cs typeface="+mn-cs"/>
                        </a:rPr>
                        <a:t>Commercial &amp; industrial</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E3E8EE"/>
                    </a:solidFill>
                  </a:tcPr>
                </a:tc>
                <a:tc>
                  <a:txBody>
                    <a:bodyPr/>
                    <a:lstStyle/>
                    <a:p>
                      <a:pPr marL="0" indent="0" algn="ctr">
                        <a:buNone/>
                      </a:pPr>
                      <a:r>
                        <a:rPr kumimoji="0" lang="en-US" sz="1400" b="1" i="0" u="none" strike="noStrike" kern="1200" cap="none" spc="0" normalizeH="0" baseline="0" noProof="0" dirty="0">
                          <a:ln>
                            <a:noFill/>
                          </a:ln>
                          <a:solidFill>
                            <a:srgbClr val="42474C"/>
                          </a:solidFill>
                          <a:effectLst/>
                          <a:uLnTx/>
                          <a:uFillTx/>
                          <a:latin typeface="+mn-lt"/>
                          <a:ea typeface="+mn-ea"/>
                          <a:cs typeface="+mn-cs"/>
                        </a:rPr>
                        <a:t>Utility</a:t>
                      </a:r>
                    </a:p>
                  </a:txBody>
                  <a:tcPr anchor="ctr">
                    <a:lnL w="6350" cap="flat" cmpd="sng" algn="ctr">
                      <a:solidFill>
                        <a:schemeClr val="bg1"/>
                      </a:solidFill>
                      <a:prstDash val="solid"/>
                      <a:round/>
                      <a:headEnd type="none" w="med" len="med"/>
                      <a:tailEnd type="none" w="med" len="med"/>
                    </a:lnL>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93161297"/>
                  </a:ext>
                </a:extLst>
              </a:tr>
              <a:tr h="718774">
                <a:tc>
                  <a:txBody>
                    <a:bodyPr/>
                    <a:lstStyle/>
                    <a:p>
                      <a:pPr marL="0" indent="0">
                        <a:buNone/>
                      </a:pPr>
                      <a:endParaRPr lang="en-US" sz="1200" b="1" noProof="0"/>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kumimoji="0" lang="en-US" sz="1400" b="1" i="0" u="none" strike="noStrike" kern="1200" cap="none" spc="0" normalizeH="0" baseline="0" noProof="0">
                        <a:ln>
                          <a:noFill/>
                        </a:ln>
                        <a:solidFill>
                          <a:srgbClr val="42474C"/>
                        </a:solidFill>
                        <a:effectLst/>
                        <a:uLnTx/>
                        <a:uFillTx/>
                        <a:latin typeface="+mn-lt"/>
                        <a:ea typeface="+mn-ea"/>
                        <a:cs typeface="+mn-cs"/>
                      </a:endParaRPr>
                    </a:p>
                  </a:txBody>
                  <a:tcPr>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F4F7"/>
                    </a:solidFill>
                  </a:tcPr>
                </a:tc>
                <a:tc>
                  <a:txBody>
                    <a:bodyPr/>
                    <a:lstStyle/>
                    <a:p>
                      <a:pPr marL="0" marR="0" lvl="0" indent="0" algn="l" defTabSz="711200" rtl="0" eaLnBrk="1" fontAlgn="auto" latinLnBrk="0" hangingPunct="1">
                        <a:lnSpc>
                          <a:spcPct val="100000"/>
                        </a:lnSpc>
                        <a:spcBef>
                          <a:spcPts val="0"/>
                        </a:spcBef>
                        <a:spcAft>
                          <a:spcPts val="0"/>
                        </a:spcAft>
                        <a:buClrTx/>
                        <a:buSzTx/>
                        <a:buNone/>
                        <a:tabLst/>
                        <a:defRPr/>
                      </a:pPr>
                      <a:endParaRPr kumimoji="0" lang="en-US" sz="1400" b="1" i="0" u="none" strike="noStrike" kern="1200" cap="none" spc="0" normalizeH="0" baseline="0" noProof="0" dirty="0">
                        <a:ln>
                          <a:noFill/>
                        </a:ln>
                        <a:solidFill>
                          <a:srgbClr val="42474C"/>
                        </a:solidFill>
                        <a:effectLst/>
                        <a:uLnTx/>
                        <a:uFillTx/>
                        <a:latin typeface="+mn-lt"/>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3E8EE"/>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kumimoji="0" lang="en-US" sz="1400" b="1" i="0" u="none" strike="noStrike" kern="1200" cap="none" spc="0" normalizeH="0" baseline="0" noProof="0" dirty="0">
                        <a:ln>
                          <a:noFill/>
                        </a:ln>
                        <a:solidFill>
                          <a:srgbClr val="42474C"/>
                        </a:solidFill>
                        <a:effectLst/>
                        <a:uLnTx/>
                        <a:uFillTx/>
                        <a:latin typeface="+mn-lt"/>
                        <a:ea typeface="+mn-ea"/>
                        <a:cs typeface="+mn-cs"/>
                      </a:endParaRPr>
                    </a:p>
                  </a:txBody>
                  <a:tcPr>
                    <a:lnL w="6350" cap="flat" cmpd="sng" algn="ctr">
                      <a:solidFill>
                        <a:schemeClr val="bg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690234"/>
                  </a:ext>
                </a:extLst>
              </a:tr>
              <a:tr h="1214503">
                <a:tc>
                  <a:txBody>
                    <a:bodyPr/>
                    <a:lstStyle/>
                    <a:p>
                      <a:pPr marL="0" indent="0">
                        <a:buNone/>
                      </a:pPr>
                      <a:r>
                        <a:rPr lang="en-US" sz="1000" b="1" noProof="0" dirty="0"/>
                        <a:t>Description</a:t>
                      </a:r>
                    </a:p>
                  </a:txBody>
                  <a:tcP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spcBef>
                          <a:spcPts val="600"/>
                        </a:spcBef>
                      </a:pPr>
                      <a:r>
                        <a:rPr lang="en-US" sz="1000" b="1" noProof="0" dirty="0"/>
                        <a:t>Small systems</a:t>
                      </a:r>
                      <a:r>
                        <a:rPr lang="en-US" sz="1000" b="0" noProof="0" dirty="0"/>
                        <a:t>, </a:t>
                      </a:r>
                      <a:r>
                        <a:rPr lang="en-US" sz="1000" noProof="0" dirty="0"/>
                        <a:t>most often on residential </a:t>
                      </a:r>
                      <a:r>
                        <a:rPr lang="en-US" sz="1000" b="1" noProof="0" dirty="0"/>
                        <a:t>rooftops</a:t>
                      </a:r>
                    </a:p>
                    <a:p>
                      <a:pPr algn="l">
                        <a:spcBef>
                          <a:spcPts val="600"/>
                        </a:spcBef>
                      </a:pPr>
                      <a:r>
                        <a:rPr lang="en-US" sz="1000" noProof="0" dirty="0"/>
                        <a:t>Produce electricity directly for the </a:t>
                      </a:r>
                      <a:r>
                        <a:rPr lang="en-US" sz="1000" b="1" noProof="0" dirty="0"/>
                        <a:t>homeowners; </a:t>
                      </a:r>
                      <a:r>
                        <a:rPr lang="en-US" sz="1000" noProof="0" dirty="0"/>
                        <a:t>could </a:t>
                      </a:r>
                      <a:r>
                        <a:rPr lang="en-US" sz="1000" b="1" noProof="0" dirty="0"/>
                        <a:t>export and deploy excess amount to the grid</a:t>
                      </a:r>
                    </a:p>
                  </a:txBody>
                  <a:tcPr>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F4F7"/>
                    </a:solidFill>
                  </a:tcPr>
                </a:tc>
                <a:tc>
                  <a:txBody>
                    <a:bodyPr/>
                    <a:lstStyle/>
                    <a:p>
                      <a:pPr algn="l">
                        <a:spcBef>
                          <a:spcPts val="600"/>
                        </a:spcBef>
                      </a:pPr>
                      <a:r>
                        <a:rPr lang="en-US" sz="1000" b="1" noProof="0" dirty="0"/>
                        <a:t>Midsize systems, </a:t>
                      </a:r>
                      <a:r>
                        <a:rPr lang="en-US" sz="1000" noProof="0" dirty="0"/>
                        <a:t>often </a:t>
                      </a:r>
                      <a:r>
                        <a:rPr lang="en-US" sz="1000" b="1" noProof="0" dirty="0"/>
                        <a:t>mounted on the ground </a:t>
                      </a:r>
                      <a:r>
                        <a:rPr lang="en-US" sz="1000" noProof="0" dirty="0"/>
                        <a:t>or </a:t>
                      </a:r>
                      <a:r>
                        <a:rPr lang="en-US" sz="1000" b="1" noProof="0" dirty="0"/>
                        <a:t>flat roofs of commercial buildings</a:t>
                      </a:r>
                    </a:p>
                    <a:p>
                      <a:pPr algn="l">
                        <a:spcBef>
                          <a:spcPts val="600"/>
                        </a:spcBef>
                      </a:pPr>
                      <a:r>
                        <a:rPr lang="en-US" sz="1000" noProof="0" dirty="0"/>
                        <a:t>Produce electricity </a:t>
                      </a:r>
                      <a:r>
                        <a:rPr lang="en-US" sz="1000" b="1" noProof="0" dirty="0"/>
                        <a:t>directly for the business use; could export and deploy excess amount to the grid</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8EE"/>
                    </a:solidFill>
                  </a:tcPr>
                </a:tc>
                <a:tc>
                  <a:txBody>
                    <a:bodyPr/>
                    <a:lstStyle/>
                    <a:p>
                      <a:pPr algn="l">
                        <a:spcBef>
                          <a:spcPts val="600"/>
                        </a:spcBef>
                      </a:pPr>
                      <a:r>
                        <a:rPr lang="en-US" sz="1000" b="1" noProof="0" dirty="0"/>
                        <a:t>Large, ground-mounted array </a:t>
                      </a:r>
                      <a:r>
                        <a:rPr lang="en-US" sz="1000" noProof="0" dirty="0"/>
                        <a:t>that </a:t>
                      </a:r>
                      <a:r>
                        <a:rPr lang="en-US" sz="1000" b="1" noProof="0" dirty="0"/>
                        <a:t>delivers power to the grid </a:t>
                      </a:r>
                    </a:p>
                    <a:p>
                      <a:pPr algn="l">
                        <a:spcBef>
                          <a:spcPts val="600"/>
                        </a:spcBef>
                      </a:pPr>
                      <a:r>
                        <a:rPr lang="en-US" sz="1000" b="0" noProof="0" dirty="0"/>
                        <a:t>Often sell the pre-determined amount through a </a:t>
                      </a:r>
                      <a:r>
                        <a:rPr lang="en-US" sz="1000" b="1" noProof="0" dirty="0"/>
                        <a:t>Power Purchase Agreement (PPA) </a:t>
                      </a:r>
                      <a:r>
                        <a:rPr lang="en-US" sz="1000" b="0" noProof="0" dirty="0"/>
                        <a:t>to a utility</a:t>
                      </a:r>
                      <a:r>
                        <a:rPr lang="en-US" sz="1000" b="1" noProof="0" dirty="0"/>
                        <a:t> </a:t>
                      </a:r>
                      <a:r>
                        <a:rPr lang="en-US" sz="1000" b="0" noProof="0" dirty="0"/>
                        <a:t>off-taker</a:t>
                      </a:r>
                    </a:p>
                    <a:p>
                      <a:pPr algn="l">
                        <a:spcBef>
                          <a:spcPts val="600"/>
                        </a:spcBef>
                      </a:pPr>
                      <a:r>
                        <a:rPr lang="en-US" sz="1000" noProof="0" dirty="0"/>
                        <a:t>Supply electricity to </a:t>
                      </a:r>
                      <a:r>
                        <a:rPr lang="en-US" sz="1000" b="1" noProof="0" dirty="0"/>
                        <a:t>the designated customers through the grid</a:t>
                      </a:r>
                    </a:p>
                  </a:txBody>
                  <a:tcPr>
                    <a:lnL w="6350" cap="flat" cmpd="sng" algn="ctr">
                      <a:solidFill>
                        <a:schemeClr val="bg1"/>
                      </a:solidFill>
                      <a:prstDash val="solid"/>
                      <a:round/>
                      <a:headEnd type="none" w="med" len="med"/>
                      <a:tailEnd type="none" w="med" len="med"/>
                    </a:lnL>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05080875"/>
                  </a:ext>
                </a:extLst>
              </a:tr>
              <a:tr h="413208">
                <a:tc>
                  <a:txBody>
                    <a:bodyPr/>
                    <a:lstStyle/>
                    <a:p>
                      <a:pPr marL="0" indent="0">
                        <a:spcBef>
                          <a:spcPts val="0"/>
                        </a:spcBef>
                        <a:buNone/>
                      </a:pPr>
                      <a:r>
                        <a:rPr lang="en-US" sz="1000" b="1" noProof="0" dirty="0"/>
                        <a:t>Typical system size</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lgn="ctr">
                        <a:buNone/>
                      </a:pPr>
                      <a:r>
                        <a:rPr lang="en-US" sz="1000" b="1" noProof="0" dirty="0">
                          <a:solidFill>
                            <a:schemeClr val="tx1"/>
                          </a:solidFill>
                        </a:rPr>
                        <a:t>~0.002-0.02 MW</a:t>
                      </a:r>
                    </a:p>
                  </a:txBody>
                  <a:tcPr anchor="ct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F4F7"/>
                    </a:solidFill>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000" b="1" kern="1200" noProof="0" dirty="0">
                          <a:solidFill>
                            <a:schemeClr val="tx1"/>
                          </a:solidFill>
                          <a:latin typeface="+mn-lt"/>
                          <a:ea typeface="+mn-ea"/>
                          <a:cs typeface="+mn-cs"/>
                        </a:rPr>
                        <a:t>~0.02-5 MW</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8EE"/>
                    </a:solidFill>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000" b="1" kern="1200" noProof="0" dirty="0">
                          <a:solidFill>
                            <a:schemeClr val="tx1"/>
                          </a:solidFill>
                          <a:latin typeface="+mn-lt"/>
                          <a:ea typeface="+mn-ea"/>
                          <a:cs typeface="+mn-cs"/>
                        </a:rPr>
                        <a:t>~1-1,000 MW</a:t>
                      </a:r>
                      <a:endParaRPr lang="en-US" sz="1000" b="0" kern="1200" noProof="0" dirty="0">
                        <a:solidFill>
                          <a:schemeClr val="tx1"/>
                        </a:solidFill>
                        <a:latin typeface="+mn-lt"/>
                        <a:ea typeface="+mn-ea"/>
                        <a:cs typeface="+mn-cs"/>
                      </a:endParaRPr>
                    </a:p>
                  </a:txBody>
                  <a:tcPr anchor="ct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7815052"/>
                  </a:ext>
                </a:extLst>
              </a:tr>
              <a:tr h="413208">
                <a:tc>
                  <a:txBody>
                    <a:bodyPr/>
                    <a:lstStyle/>
                    <a:p>
                      <a:pPr marL="0" indent="0">
                        <a:spcBef>
                          <a:spcPts val="0"/>
                        </a:spcBef>
                        <a:buNone/>
                      </a:pPr>
                      <a:r>
                        <a:rPr lang="en-US" sz="1000" b="1" noProof="0" dirty="0">
                          <a:solidFill>
                            <a:schemeClr val="tx1"/>
                          </a:solidFill>
                        </a:rPr>
                        <a:t>Typical cost per kWh</a:t>
                      </a:r>
                      <a:br>
                        <a:rPr lang="en-US" sz="1000" b="1" noProof="0" dirty="0">
                          <a:solidFill>
                            <a:srgbClr val="000000"/>
                          </a:solidFill>
                        </a:rPr>
                      </a:br>
                      <a:r>
                        <a:rPr lang="en-US" sz="1000" b="1" noProof="0" dirty="0">
                          <a:solidFill>
                            <a:schemeClr val="tx1"/>
                          </a:solidFill>
                        </a:rPr>
                        <a:t>(LCOE*, 2025, US)</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lgn="ctr">
                        <a:buNone/>
                      </a:pPr>
                      <a:r>
                        <a:rPr lang="en-US" sz="1000" b="1" noProof="0" dirty="0">
                          <a:solidFill>
                            <a:schemeClr val="tx1"/>
                          </a:solidFill>
                        </a:rPr>
                        <a:t>$0.117-$0.282 </a:t>
                      </a:r>
                      <a:endParaRPr lang="en-US" sz="1000" i="1" noProof="0" dirty="0">
                        <a:solidFill>
                          <a:schemeClr val="tx1"/>
                        </a:solidFill>
                      </a:endParaRPr>
                    </a:p>
                  </a:txBody>
                  <a:tcPr anchor="ct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F4F7"/>
                    </a:solidFill>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000" b="1" dirty="0"/>
                        <a:t>$0.081 – $0.217/kWh</a:t>
                      </a:r>
                      <a:endParaRPr lang="en-US" sz="1000" b="1" i="1" kern="1200" noProof="0" dirty="0">
                        <a:solidFill>
                          <a:schemeClr val="tx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8EE"/>
                    </a:solidFill>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000" b="1" dirty="0"/>
                        <a:t>$0.038 – $0.078/kWh</a:t>
                      </a:r>
                      <a:endParaRPr lang="en-US" sz="1000" b="1" i="1" kern="1200" noProof="0" dirty="0">
                        <a:solidFill>
                          <a:schemeClr val="tx1"/>
                        </a:solidFill>
                        <a:latin typeface="+mn-lt"/>
                        <a:ea typeface="+mn-ea"/>
                        <a:cs typeface="+mn-cs"/>
                      </a:endParaRPr>
                    </a:p>
                  </a:txBody>
                  <a:tcPr anchor="ct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74235953"/>
                  </a:ext>
                </a:extLst>
              </a:tr>
              <a:tr h="415488">
                <a:tc>
                  <a:txBody>
                    <a:bodyPr/>
                    <a:lstStyle/>
                    <a:p>
                      <a:pPr marL="0" indent="0">
                        <a:spcBef>
                          <a:spcPts val="10"/>
                        </a:spcBef>
                        <a:spcAft>
                          <a:spcPts val="10"/>
                        </a:spcAft>
                        <a:buNone/>
                      </a:pPr>
                      <a:r>
                        <a:rPr lang="en-US" sz="1000" b="1" dirty="0"/>
                        <a:t>Global cumulative installed capacity</a:t>
                      </a:r>
                      <a:r>
                        <a:rPr lang="en-US" sz="1000" b="1" baseline="0" dirty="0"/>
                        <a:t> (2024)</a:t>
                      </a:r>
                      <a:endParaRPr lang="en-US" sz="1000" b="1" dirty="0"/>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lgn="ctr">
                        <a:spcBef>
                          <a:spcPts val="10"/>
                        </a:spcBef>
                        <a:spcAft>
                          <a:spcPts val="10"/>
                        </a:spcAft>
                        <a:buNone/>
                      </a:pPr>
                      <a:r>
                        <a:rPr lang="en-US" sz="1000" b="1" dirty="0"/>
                        <a:t>357 GW</a:t>
                      </a:r>
                    </a:p>
                  </a:txBody>
                  <a:tcPr anchor="ct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F4F7"/>
                    </a:solidFill>
                  </a:tcPr>
                </a:tc>
                <a:tc>
                  <a:txBody>
                    <a:bodyPr/>
                    <a:lstStyle/>
                    <a:p>
                      <a:pPr marL="0" indent="0" algn="ctr">
                        <a:spcBef>
                          <a:spcPts val="10"/>
                        </a:spcBef>
                        <a:spcAft>
                          <a:spcPts val="10"/>
                        </a:spcAft>
                        <a:buFontTx/>
                        <a:buNone/>
                      </a:pPr>
                      <a:r>
                        <a:rPr lang="en-US" sz="1000" b="1" dirty="0"/>
                        <a:t>522 GW</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8EE"/>
                    </a:solidFill>
                  </a:tcPr>
                </a:tc>
                <a:tc>
                  <a:txBody>
                    <a:bodyPr/>
                    <a:lstStyle/>
                    <a:p>
                      <a:pPr marL="0" indent="0" algn="ctr" defTabSz="711200" rtl="0" eaLnBrk="1" latinLnBrk="0" hangingPunct="1">
                        <a:spcBef>
                          <a:spcPts val="10"/>
                        </a:spcBef>
                        <a:spcAft>
                          <a:spcPts val="10"/>
                        </a:spcAft>
                        <a:buFontTx/>
                        <a:buNone/>
                      </a:pPr>
                      <a:r>
                        <a:rPr lang="en-US" sz="1000" b="1" kern="1200" dirty="0">
                          <a:solidFill>
                            <a:schemeClr val="tx1"/>
                          </a:solidFill>
                          <a:latin typeface="+mn-lt"/>
                          <a:ea typeface="+mn-ea"/>
                          <a:cs typeface="+mn-cs"/>
                        </a:rPr>
                        <a:t>1,226 GW</a:t>
                      </a:r>
                    </a:p>
                  </a:txBody>
                  <a:tcPr anchor="ct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64313410"/>
                  </a:ext>
                </a:extLst>
              </a:tr>
            </a:tbl>
          </a:graphicData>
        </a:graphic>
      </p:graphicFrame>
      <p:pic>
        <p:nvPicPr>
          <p:cNvPr id="8" name="btfpPhotoGeneric518419" descr="File:Rooftop solar panels, Griffiths Avenue, Cheltenham - geograph.org.uk - 4908350.jpg">
            <a:extLst>
              <a:ext uri="{FF2B5EF4-FFF2-40B4-BE49-F238E27FC236}">
                <a16:creationId xmlns:a16="http://schemas.microsoft.com/office/drawing/2014/main" id="{9AEF7C46-A576-3409-0B60-CA6E04881354}"/>
              </a:ext>
            </a:extLst>
          </p:cNvPr>
          <p:cNvPicPr>
            <a:picLocks noChangeAspect="1" noChangeArrowheads="1"/>
          </p:cNvPicPr>
          <p:nvPr>
            <p:custDataLst>
              <p:tags r:id="rId3"/>
            </p:custDataLst>
          </p:nvPr>
        </p:nvPicPr>
        <p:blipFill>
          <a:blip r:embed="rId11" cstate="screen">
            <a:extLst>
              <a:ext uri="{28A0092B-C50C-407E-A947-70E740481C1C}">
                <a14:useLocalDpi xmlns:a14="http://schemas.microsoft.com/office/drawing/2010/main"/>
              </a:ext>
            </a:extLst>
          </a:blip>
          <a:srcRect/>
          <a:stretch>
            <a:fillRect/>
          </a:stretch>
        </p:blipFill>
        <p:spPr bwMode="auto">
          <a:xfrm>
            <a:off x="2676674" y="2476159"/>
            <a:ext cx="3038325" cy="652136"/>
          </a:xfrm>
          <a:prstGeom prst="rect">
            <a:avLst/>
          </a:prstGeom>
          <a:noFill/>
          <a:extLst>
            <a:ext uri="{909E8E84-426E-40DD-AFC4-6F175D3DCCD1}">
              <a14:hiddenFill xmlns:a14="http://schemas.microsoft.com/office/drawing/2010/main">
                <a:solidFill>
                  <a:srgbClr val="FFFFFF"/>
                </a:solidFill>
              </a14:hiddenFill>
            </a:ext>
          </a:extLst>
        </p:spPr>
      </p:pic>
      <p:pic>
        <p:nvPicPr>
          <p:cNvPr id="9" name="btfpPhotoGeneric113868" descr="File:Solar-Car-Park-PV-Structures.jpg">
            <a:extLst>
              <a:ext uri="{FF2B5EF4-FFF2-40B4-BE49-F238E27FC236}">
                <a16:creationId xmlns:a16="http://schemas.microsoft.com/office/drawing/2014/main" id="{21A36919-3595-52CD-C7D3-925FA1BA5AAF}"/>
              </a:ext>
            </a:extLst>
          </p:cNvPr>
          <p:cNvPicPr>
            <a:picLocks noChangeAspect="1" noChangeArrowheads="1"/>
          </p:cNvPicPr>
          <p:nvPr>
            <p:custDataLst>
              <p:tags r:id="rId4"/>
            </p:custDataLst>
          </p:nvPr>
        </p:nvPicPr>
        <p:blipFill>
          <a:blip r:embed="rId12" cstate="screen">
            <a:extLst>
              <a:ext uri="{28A0092B-C50C-407E-A947-70E740481C1C}">
                <a14:useLocalDpi xmlns:a14="http://schemas.microsoft.com/office/drawing/2010/main"/>
              </a:ext>
            </a:extLst>
          </a:blip>
          <a:srcRect/>
          <a:stretch>
            <a:fillRect/>
          </a:stretch>
        </p:blipFill>
        <p:spPr bwMode="auto">
          <a:xfrm>
            <a:off x="5714999" y="2473950"/>
            <a:ext cx="3031066" cy="656062"/>
          </a:xfrm>
          <a:prstGeom prst="rect">
            <a:avLst/>
          </a:prstGeom>
          <a:noFill/>
          <a:extLst>
            <a:ext uri="{909E8E84-426E-40DD-AFC4-6F175D3DCCD1}">
              <a14:hiddenFill xmlns:a14="http://schemas.microsoft.com/office/drawing/2010/main">
                <a:solidFill>
                  <a:srgbClr val="FFFFFF"/>
                </a:solidFill>
              </a14:hiddenFill>
            </a:ext>
          </a:extLst>
        </p:spPr>
      </p:pic>
      <p:pic>
        <p:nvPicPr>
          <p:cNvPr id="10" name="btfpPhotoGeneric351533" descr="aerial photography of grass field with blue solar panels">
            <a:extLst>
              <a:ext uri="{FF2B5EF4-FFF2-40B4-BE49-F238E27FC236}">
                <a16:creationId xmlns:a16="http://schemas.microsoft.com/office/drawing/2014/main" id="{792AC360-2115-EE70-33C0-5DC0CBD56DDF}"/>
              </a:ext>
            </a:extLst>
          </p:cNvPr>
          <p:cNvPicPr>
            <a:picLocks noChangeAspect="1" noChangeArrowheads="1"/>
          </p:cNvPicPr>
          <p:nvPr>
            <p:custDataLst>
              <p:tags r:id="rId5"/>
            </p:custDataLst>
          </p:nvPr>
        </p:nvPicPr>
        <p:blipFill>
          <a:blip r:embed="rId13" cstate="screen">
            <a:extLst>
              <a:ext uri="{28A0092B-C50C-407E-A947-70E740481C1C}">
                <a14:useLocalDpi xmlns:a14="http://schemas.microsoft.com/office/drawing/2010/main"/>
              </a:ext>
            </a:extLst>
          </a:blip>
          <a:srcRect/>
          <a:stretch>
            <a:fillRect/>
          </a:stretch>
        </p:blipFill>
        <p:spPr bwMode="auto">
          <a:xfrm>
            <a:off x="8754530" y="2471709"/>
            <a:ext cx="3039533" cy="656093"/>
          </a:xfrm>
          <a:prstGeom prst="rect">
            <a:avLst/>
          </a:prstGeom>
          <a:noFill/>
          <a:extLst>
            <a:ext uri="{909E8E84-426E-40DD-AFC4-6F175D3DCCD1}">
              <a14:hiddenFill xmlns:a14="http://schemas.microsoft.com/office/drawing/2010/main">
                <a:solidFill>
                  <a:srgbClr val="FFFFFF"/>
                </a:solidFill>
              </a14:hiddenFill>
            </a:ext>
          </a:extLst>
        </p:spPr>
      </p:pic>
      <p:sp>
        <p:nvSpPr>
          <p:cNvPr id="11" name="btfpNotesBox298555">
            <a:extLst>
              <a:ext uri="{FF2B5EF4-FFF2-40B4-BE49-F238E27FC236}">
                <a16:creationId xmlns:a16="http://schemas.microsoft.com/office/drawing/2014/main" id="{431CEAC8-26A4-B8A1-D41A-63F8C8766BE5}"/>
              </a:ext>
            </a:extLst>
          </p:cNvPr>
          <p:cNvSpPr txBox="1"/>
          <p:nvPr>
            <p:custDataLst>
              <p:tags r:id="rId6"/>
            </p:custDataLst>
          </p:nvPr>
        </p:nvSpPr>
        <p:spPr bwMode="gray">
          <a:xfrm>
            <a:off x="329184" y="6300216"/>
            <a:ext cx="9144000" cy="492443"/>
          </a:xfrm>
          <a:prstGeom prst="rect">
            <a:avLst/>
          </a:prstGeom>
          <a:noFill/>
        </p:spPr>
        <p:txBody>
          <a:bodyPr vert="horz" wrap="square" lIns="0" tIns="0" rIns="0" bIns="0" rtlCol="0" anchor="b">
            <a:spAutoFit/>
          </a:bodyPr>
          <a:lstStyle/>
          <a:p>
            <a:pPr marL="0" indent="0">
              <a:spcBef>
                <a:spcPts val="0"/>
              </a:spcBef>
              <a:buNone/>
            </a:pPr>
            <a:r>
              <a:rPr lang="en-US" sz="800" dirty="0">
                <a:solidFill>
                  <a:srgbClr val="000000"/>
                </a:solidFill>
              </a:rPr>
              <a:t>(*) Unsubsidized LCOE (levelized cost of energy) is the average minimum price at which electricity generated must be sold to offset the total cost of production over the project’s assumed lifetime. </a:t>
            </a:r>
            <a:br>
              <a:rPr lang="en-US" sz="800" dirty="0">
                <a:solidFill>
                  <a:srgbClr val="000000"/>
                </a:solidFill>
              </a:rPr>
            </a:br>
            <a:r>
              <a:rPr lang="en-US" sz="800" dirty="0">
                <a:solidFill>
                  <a:srgbClr val="000000"/>
                </a:solidFill>
              </a:rPr>
              <a:t>The LCOE for commercial and industrial is an average of a commercial rooftop and a commercial ground system.</a:t>
            </a:r>
          </a:p>
          <a:p>
            <a:pPr marL="0" indent="0" algn="just">
              <a:spcBef>
                <a:spcPts val="0"/>
              </a:spcBef>
              <a:buNone/>
            </a:pPr>
            <a:r>
              <a:rPr lang="en-US" sz="800" dirty="0">
                <a:solidFill>
                  <a:srgbClr val="000000"/>
                </a:solidFill>
              </a:rPr>
              <a:t>Sources: </a:t>
            </a:r>
            <a:r>
              <a:rPr kumimoji="0" lang="en-US" sz="800" b="0" i="0" u="none" strike="noStrike" kern="1200" cap="none" spc="0" normalizeH="0" baseline="0" noProof="0" dirty="0">
                <a:ln>
                  <a:noFill/>
                </a:ln>
                <a:solidFill>
                  <a:srgbClr val="000000"/>
                </a:solidFill>
                <a:effectLst/>
                <a:uLnTx/>
                <a:uFillTx/>
                <a:latin typeface="Arial"/>
                <a:ea typeface="+mn-ea"/>
                <a:cs typeface="+mn-cs"/>
              </a:rPr>
              <a:t>SEIA,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4"/>
              </a:rPr>
              <a:t>Solar Industry Research Data</a:t>
            </a:r>
            <a:r>
              <a:rPr kumimoji="0" lang="en-US" sz="800" b="0" i="0" u="none" strike="noStrike" kern="1200" cap="none" spc="0" normalizeH="0" baseline="0" noProof="0" dirty="0">
                <a:ln>
                  <a:noFill/>
                </a:ln>
                <a:solidFill>
                  <a:srgbClr val="000000"/>
                </a:solidFill>
                <a:effectLst/>
                <a:uLnTx/>
                <a:uFillTx/>
                <a:latin typeface="Arial"/>
                <a:ea typeface="+mn-ea"/>
                <a:cs typeface="+mn-cs"/>
              </a:rPr>
              <a:t> (2025); </a:t>
            </a:r>
            <a:r>
              <a:rPr lang="en-US" sz="800" dirty="0">
                <a:solidFill>
                  <a:srgbClr val="000000"/>
                </a:solidFill>
              </a:rPr>
              <a:t>IEA, </a:t>
            </a:r>
            <a:r>
              <a:rPr lang="en-US" sz="800" dirty="0">
                <a:solidFill>
                  <a:srgbClr val="000000"/>
                </a:solidFill>
                <a:hlinkClick r:id="rId15"/>
              </a:rPr>
              <a:t>Renewables 2023</a:t>
            </a:r>
            <a:r>
              <a:rPr lang="en-US" sz="800" dirty="0">
                <a:solidFill>
                  <a:srgbClr val="000000"/>
                </a:solidFill>
              </a:rPr>
              <a:t> (2024); US DOE, </a:t>
            </a:r>
            <a:r>
              <a:rPr lang="en-US" sz="800" dirty="0">
                <a:solidFill>
                  <a:srgbClr val="000000"/>
                </a:solidFill>
                <a:hlinkClick r:id="rId16"/>
              </a:rPr>
              <a:t>SunShot 2030</a:t>
            </a:r>
            <a:r>
              <a:rPr lang="en-US" sz="800" dirty="0">
                <a:solidFill>
                  <a:srgbClr val="000000"/>
                </a:solidFill>
              </a:rPr>
              <a:t> (2025); </a:t>
            </a:r>
            <a:r>
              <a:rPr kumimoji="0" lang="en-US" sz="800" b="0" i="0" u="none" strike="noStrike" kern="1200" cap="none" spc="0" normalizeH="0" baseline="0" noProof="0" dirty="0">
                <a:ln>
                  <a:noFill/>
                </a:ln>
                <a:solidFill>
                  <a:srgbClr val="000000"/>
                </a:solidFill>
                <a:effectLst/>
                <a:uLnTx/>
                <a:uFillTx/>
                <a:latin typeface="Arial"/>
                <a:ea typeface="+mn-ea"/>
                <a:cs typeface="+mn-cs"/>
              </a:rPr>
              <a:t>Lazard,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7"/>
              </a:rPr>
              <a:t>LCOE+</a:t>
            </a:r>
            <a:r>
              <a:rPr kumimoji="0" lang="en-US" sz="800" b="0" i="0" u="none" strike="noStrike" kern="1200" cap="none" spc="0" normalizeH="0" baseline="0" noProof="0" dirty="0">
                <a:ln>
                  <a:noFill/>
                </a:ln>
                <a:solidFill>
                  <a:srgbClr val="000000"/>
                </a:solidFill>
                <a:effectLst/>
                <a:uLnTx/>
                <a:uFillTx/>
                <a:latin typeface="Arial"/>
                <a:ea typeface="+mn-ea"/>
                <a:cs typeface="+mn-cs"/>
              </a:rPr>
              <a:t> (2025)</a:t>
            </a:r>
            <a:r>
              <a:rPr kumimoji="0" lang="en-US" sz="800" b="0" i="0" u="sng" strike="noStrike" kern="1200" cap="none" spc="0" normalizeH="0" baseline="0" noProof="0" dirty="0">
                <a:ln>
                  <a:noFill/>
                </a:ln>
                <a:solidFill>
                  <a:srgbClr val="000000"/>
                </a:solidFill>
                <a:effectLst/>
                <a:uLnTx/>
                <a:uFillTx/>
                <a:latin typeface="Arial"/>
                <a:ea typeface="+mn-ea"/>
                <a:cs typeface="+mn-cs"/>
              </a:rPr>
              <a:t>;</a:t>
            </a:r>
            <a:r>
              <a:rPr lang="en-US" sz="800" dirty="0">
                <a:solidFill>
                  <a:srgbClr val="000000"/>
                </a:solidFill>
              </a:rPr>
              <a:t> </a:t>
            </a:r>
            <a:r>
              <a:rPr lang="en-US" sz="800" dirty="0"/>
              <a:t>Nuveen, </a:t>
            </a:r>
            <a:r>
              <a:rPr lang="en-US" sz="800" u="sng" dirty="0">
                <a:solidFill>
                  <a:schemeClr val="accent1">
                    <a:lumMod val="50000"/>
                  </a:schemeClr>
                </a:solidFill>
              </a:rPr>
              <a:t>Energy Transition Q2 2024 Update</a:t>
            </a:r>
            <a:r>
              <a:rPr lang="en-US" sz="800" dirty="0"/>
              <a:t> (2024).</a:t>
            </a:r>
            <a:endParaRPr lang="en-US" sz="800" dirty="0">
              <a:cs typeface="Arial"/>
            </a:endParaRPr>
          </a:p>
          <a:p>
            <a:pPr marL="0" indent="0">
              <a:spcBef>
                <a:spcPts val="0"/>
              </a:spcBef>
              <a:buNone/>
            </a:pPr>
            <a:r>
              <a:rPr lang="en-US" sz="800" dirty="0">
                <a:solidFill>
                  <a:srgbClr val="000000"/>
                </a:solidFill>
              </a:rPr>
              <a:t>Credit: </a:t>
            </a:r>
            <a:r>
              <a:rPr lang="en-US" sz="800" dirty="0" err="1">
                <a:solidFill>
                  <a:srgbClr val="000000"/>
                </a:solidFill>
              </a:rPr>
              <a:t>Taicheng</a:t>
            </a:r>
            <a:r>
              <a:rPr lang="en-US" sz="800" dirty="0">
                <a:solidFill>
                  <a:srgbClr val="000000"/>
                </a:solidFill>
              </a:rPr>
              <a:t> Jin,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 </a:t>
            </a:r>
            <a:r>
              <a:rPr lang="en-US" sz="800" dirty="0" err="1">
                <a:solidFill>
                  <a:srgbClr val="000000"/>
                </a:solidFill>
              </a:rPr>
              <a:t>Hyae</a:t>
            </a:r>
            <a:r>
              <a:rPr lang="en-US" sz="800" dirty="0">
                <a:solidFill>
                  <a:srgbClr val="000000"/>
                </a:solidFill>
              </a:rPr>
              <a:t> Ryung Kim, and </a:t>
            </a:r>
            <a:r>
              <a:rPr lang="en-US" sz="800" dirty="0">
                <a:solidFill>
                  <a:srgbClr val="000000"/>
                </a:solidFill>
                <a:hlinkClick r:id="rId18"/>
              </a:rPr>
              <a:t>Gernot Wagner</a:t>
            </a:r>
            <a:r>
              <a:rPr lang="en-US" sz="800" dirty="0">
                <a:solidFill>
                  <a:srgbClr val="000000"/>
                </a:solidFill>
              </a:rPr>
              <a:t>. </a:t>
            </a:r>
            <a:r>
              <a:rPr lang="en-US" sz="800" dirty="0">
                <a:solidFill>
                  <a:srgbClr val="000000"/>
                </a:solidFill>
                <a:hlinkClick r:id="rId19"/>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000000"/>
                </a:solidFill>
                <a:hlinkClick r:id="rId20"/>
              </a:rPr>
              <a:t>Scaling Solar</a:t>
            </a:r>
            <a:r>
              <a:rPr lang="en-US" sz="800" dirty="0">
                <a:solidFill>
                  <a:srgbClr val="000000"/>
                </a:solidFill>
              </a:rPr>
              <a:t>” (</a:t>
            </a:r>
            <a:r>
              <a:rPr lang="en-US" sz="800" dirty="0">
                <a:solidFill>
                  <a:srgbClr val="000000"/>
                </a:solidFill>
                <a:latin typeface="Arial"/>
              </a:rPr>
              <a:t>14 August 2025</a:t>
            </a:r>
            <a:r>
              <a:rPr lang="en-US" sz="800" dirty="0">
                <a:solidFill>
                  <a:srgbClr val="000000"/>
                </a:solidFill>
              </a:rPr>
              <a:t>).</a:t>
            </a:r>
          </a:p>
        </p:txBody>
      </p:sp>
    </p:spTree>
    <p:custDataLst>
      <p:tags r:id="rId1"/>
    </p:custDataLst>
    <p:extLst>
      <p:ext uri="{BB962C8B-B14F-4D97-AF65-F5344CB8AC3E}">
        <p14:creationId xmlns:p14="http://schemas.microsoft.com/office/powerpoint/2010/main" val="28691554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FFICE" val="Boston"/>
  <p:tag name="MEKKOFORMATS" val="&lt;MekkoFormats&gt;&lt;NumberFormat DecimalSeparator=&quot;.&quot; ThousandSeparator=&quot;,&quot; NegativeNumberFormat=&quot;1&quot; /&gt;&lt;Font&gt;&lt;Output_Font_Name Default=&quot;Arial&quot; UsePPTTheme=&quot;True&quot; /&gt;&lt;/Font&gt;&lt;DateFormat CultureID=&quot;1033&quot; FormatString=&quot;M/d/yyyy&quot; /&gt;&lt;/MekkoFormats&gt;"/>
  <p:tag name="THINKCELLPRESENTATIONDONOTDELETE" val="&lt;?xml version=&quot;1.0&quot; encoding=&quot;UTF-16&quot; standalone=&quot;yes&quot;?&gt;&lt;root reqver=&quot;28224&quot;&gt;&lt;version val=&quot;35509&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bNumberIsYear val=&quot;0&quot;/&gt;&lt;m_strFormatTime&gt;%Y&lt;/m_strFormatTime&gt;&lt;m_yearfmt&gt;&lt;begin val=&quot;0&quot;/&gt;&lt;end val=&quot;3&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4&quot;&gt;&lt;elem m_fUsage=&quot;2.22758260636810057065E+00&quot;&gt;&lt;m_msothmcolidx val=&quot;0&quot;/&gt;&lt;m_rgb r=&quot;6B&quot; g=&quot;CC&quot; b=&quot;F5&quot;/&gt;&lt;/elem&gt;&lt;elem m_fUsage=&quot;1.75817270220184185270E+00&quot;&gt;&lt;m_msothmcolidx val=&quot;0&quot;/&gt;&lt;m_rgb r=&quot;FD&quot; g=&quot;DB&quot; b=&quot;0D&quot;/&gt;&lt;/elem&gt;&lt;elem m_fUsage=&quot;1.26044100000000014461E+00&quot;&gt;&lt;m_msothmcolidx val=&quot;0&quot;/&gt;&lt;m_rgb r=&quot;32&quot; g=&quot;FE&quot; b=&quot;32&quot;/&gt;&lt;/elem&gt;&lt;elem m_fUsage=&quot;9.00000000000000022204E-01&quot;&gt;&lt;m_msothmcolidx val=&quot;0&quot;/&gt;&lt;m_rgb r=&quot;FD&quot; g=&quot;30&quot; b=&quot;30&quot;/&gt;&lt;/elem&gt;&lt;elem m_fUsage=&quot;8.10000000000000053291E-01&quot;&gt;&lt;m_msothmcolidx val=&quot;0&quot;/&gt;&lt;m_rgb r=&quot;FE&quot; g=&quot;CB&quot; b=&quot;32&quot;/&gt;&lt;/elem&gt;&lt;elem m_fUsage=&quot;6.56100000000000127542E-01&quot;&gt;&lt;m_msothmcolidx val=&quot;0&quot;/&gt;&lt;m_rgb r=&quot;32&quot; g=&quot;CB&quot; b=&quot;FD&quot;/&gt;&lt;/elem&gt;&lt;elem m_fUsage=&quot;5.92380817185394925595E-01&quot;&gt;&lt;m_msothmcolidx val=&quot;0&quot;/&gt;&lt;m_rgb r=&quot;4D&quot; g=&quot;23&quot; b=&quot;A0&quot;/&gt;&lt;/elem&gt;&lt;elem m_fUsage=&quot;5.90490000000000181402E-01&quot;&gt;&lt;m_msothmcolidx val=&quot;0&quot;/&gt;&lt;m_rgb r=&quot;31&quot; g=&quot;31&quot; b=&quot;FC&quot;/&gt;&lt;/elem&gt;&lt;elem m_fUsage=&quot;3.87420489000000145552E-01&quot;&gt;&lt;m_msothmcolidx val=&quot;0&quot;/&gt;&lt;m_rgb r=&quot;00&quot; g=&quot;4F&quot; b=&quot;DD&quot;/&gt;&lt;/elem&gt;&lt;elem m_fUsage=&quot;3.75027741280090087805E-01&quot;&gt;&lt;m_msothmcolidx val=&quot;0&quot;/&gt;&lt;m_rgb r=&quot;D8&quot; g=&quot;6D&quot; b=&quot;0A&quot;/&gt;&lt;/elem&gt;&lt;elem m_fUsage=&quot;1.51556241846057815348E-01&quot;&gt;&lt;m_msothmcolidx val=&quot;0&quot;/&gt;&lt;m_rgb r=&quot;FF&quot; g=&quot;82&quot; b=&quot;00&quot;/&gt;&lt;/elem&gt;&lt;elem m_fUsage=&quot;8.52533294201570923665E-02&quot;&gt;&lt;m_msothmcolidx val=&quot;0&quot;/&gt;&lt;m_rgb r=&quot;FD&quot; g=&quot;D7&quot; b=&quot;00&quot;/&gt;&lt;/elem&gt;&lt;elem m_fUsage=&quot;6.94267176044786465949E-02&quot;&gt;&lt;m_msothmcolidx val=&quot;0&quot;/&gt;&lt;m_rgb r=&quot;DE&quot; g=&quot;C0&quot; b=&quot;00&quot;/&gt;&lt;/elem&gt;&lt;elem m_fUsage=&quot;1.64232032682606748919E-02&quot;&gt;&lt;m_msothmcolidx val=&quot;0&quot;/&gt;&lt;m_rgb r=&quot;D8&quot; g=&quot;D9&quot; b=&quot;15&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A.I3erWNrOCkDe2TZcOkFQ"/>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t.BCBXYUSy2F_DDChZ0tUg"/>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tNCU.E7iisgsF6kfrtbuX7w"/>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tidEnS83JP0AANopyL3S4bA"/>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ZtGWjfiHGmqoexl4C8Hzmg"/>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tl9xvl8i.ZRB5jk7LEv6vRQ"/>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tHoc10oR4VVH_QwVTQUm1GQ"/>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tX.CXn9if3ngr8HKH0eSekQ"/>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tJVEqLB4EQumJ5X0xzTUjXg"/>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tiGbyV85GjyhCA_Dw07Q2wg"/>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tkRuTWHI4TpFa565oMpqN6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77VHQxuTHdpre1q.kbqaCg"/>
</p:tagLst>
</file>

<file path=ppt/tags/tag1010.xml><?xml version="1.0" encoding="utf-8"?>
<p:tagLst xmlns:a="http://schemas.openxmlformats.org/drawingml/2006/main" xmlns:r="http://schemas.openxmlformats.org/officeDocument/2006/relationships" xmlns:p="http://schemas.openxmlformats.org/presentationml/2006/main">
  <p:tag name="THINKCELLSHAPEDONOTDELETE" val="tj81VLaFMG9XqKo.F71zBfg"/>
</p:tagLst>
</file>

<file path=ppt/tags/tag1011.xml><?xml version="1.0" encoding="utf-8"?>
<p:tagLst xmlns:a="http://schemas.openxmlformats.org/drawingml/2006/main" xmlns:r="http://schemas.openxmlformats.org/officeDocument/2006/relationships" xmlns:p="http://schemas.openxmlformats.org/presentationml/2006/main">
  <p:tag name="BTFPLAYOUTCOLUMNS" val="5"/>
  <p:tag name="BTFPLAYOUTENABLED" val="0"/>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3.xml><?xml version="1.0" encoding="utf-8"?>
<p:tagLst xmlns:a="http://schemas.openxmlformats.org/drawingml/2006/main" xmlns:r="http://schemas.openxmlformats.org/officeDocument/2006/relationships" xmlns:p="http://schemas.openxmlformats.org/presentationml/2006/main">
  <p:tag name="BTFPLAYOUTENABLED" val="1"/>
</p:tagLst>
</file>

<file path=ppt/tags/tag1014.xml><?xml version="1.0" encoding="utf-8"?>
<p:tagLst xmlns:a="http://schemas.openxmlformats.org/drawingml/2006/main" xmlns:r="http://schemas.openxmlformats.org/officeDocument/2006/relationships" xmlns:p="http://schemas.openxmlformats.org/presentationml/2006/main">
  <p:tag name="BTFPLAYOUTENABLED" val="1"/>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ttXEkwmAZ0tCBR0oJbPwiog"/>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tC6W2E6F47qrLt5eYjwfJNg"/>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t7U0fIQPN86yyhO_G.9PPXA"/>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tY5bYLE_GouK8EVVMuX4N5Q"/>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t7By9MoHPi66ueFmQ1dy0U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lU3uY4kz9.xy1n0kZdwY_A"/>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tu71ulQ3.Sj3qaj0KVOyGow"/>
</p:tagLst>
</file>

<file path=ppt/tags/tag1021.xml><?xml version="1.0" encoding="utf-8"?>
<p:tagLst xmlns:a="http://schemas.openxmlformats.org/drawingml/2006/main" xmlns:r="http://schemas.openxmlformats.org/officeDocument/2006/relationships" xmlns:p="http://schemas.openxmlformats.org/presentationml/2006/main">
  <p:tag name="THINKCELLSHAPEDONOTDELETE" val="tb3neoQpAp75.Iv4AL.k.Tg"/>
</p:tagLst>
</file>

<file path=ppt/tags/tag1022.xml><?xml version="1.0" encoding="utf-8"?>
<p:tagLst xmlns:a="http://schemas.openxmlformats.org/drawingml/2006/main" xmlns:r="http://schemas.openxmlformats.org/officeDocument/2006/relationships" xmlns:p="http://schemas.openxmlformats.org/presentationml/2006/main">
  <p:tag name="THINKCELLSHAPEDONOTDELETE" val="tPjcuqSFC.ExTMECt3TXasQ"/>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tTY0lSUHohtHZ2VtcNHKMXw"/>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tMQbdR5oPvVQEh1pGpVnmrw"/>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tLMyMvshJa6mZN33g2VnRTA"/>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tVKfIUVU3aOFYGMF37Qm_Xw"/>
</p:tagLst>
</file>

<file path=ppt/tags/tag1027.xml><?xml version="1.0" encoding="utf-8"?>
<p:tagLst xmlns:a="http://schemas.openxmlformats.org/drawingml/2006/main" xmlns:r="http://schemas.openxmlformats.org/officeDocument/2006/relationships" xmlns:p="http://schemas.openxmlformats.org/presentationml/2006/main">
  <p:tag name="THINKCELLSHAPEDONOTDELETE" val="tzJO3hE0bRSmNpxDuNuRZTg"/>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t6o7FUZyN1jwkP1OhyVIsxQ"/>
</p:tagLst>
</file>

<file path=ppt/tags/tag1029.xml><?xml version="1.0" encoding="utf-8"?>
<p:tagLst xmlns:a="http://schemas.openxmlformats.org/drawingml/2006/main" xmlns:r="http://schemas.openxmlformats.org/officeDocument/2006/relationships" xmlns:p="http://schemas.openxmlformats.org/presentationml/2006/main">
  <p:tag name="THINKCELLSHAPEDONOTDELETE" val="tj5Jqoo9WB63yeBEUYUhfC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yd4VYAiL_9qPaSyfYpnxcw"/>
</p:tagLst>
</file>

<file path=ppt/tags/tag1030.xml><?xml version="1.0" encoding="utf-8"?>
<p:tagLst xmlns:a="http://schemas.openxmlformats.org/drawingml/2006/main" xmlns:r="http://schemas.openxmlformats.org/officeDocument/2006/relationships" xmlns:p="http://schemas.openxmlformats.org/presentationml/2006/main">
  <p:tag name="THINKCELLSHAPEDONOTDELETE" val="tHSBdGTRU.yUBE9tjVBNGJg"/>
</p:tagLst>
</file>

<file path=ppt/tags/tag1031.xml><?xml version="1.0" encoding="utf-8"?>
<p:tagLst xmlns:a="http://schemas.openxmlformats.org/drawingml/2006/main" xmlns:r="http://schemas.openxmlformats.org/officeDocument/2006/relationships" xmlns:p="http://schemas.openxmlformats.org/presentationml/2006/main">
  <p:tag name="THINKCELLSHAPEDONOTDELETE" val="tffxwadq2Q.DVJWKiZ2m.9g"/>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tqwU7lmRAjm1kzQ46pCHtVA"/>
</p:tagLst>
</file>

<file path=ppt/tags/tag1033.xml><?xml version="1.0" encoding="utf-8"?>
<p:tagLst xmlns:a="http://schemas.openxmlformats.org/drawingml/2006/main" xmlns:r="http://schemas.openxmlformats.org/officeDocument/2006/relationships" xmlns:p="http://schemas.openxmlformats.org/presentationml/2006/main">
  <p:tag name="THINKCELLSHAPEDONOTDELETE" val="tlFSOiyDa7VhySsiRGo6igQ"/>
</p:tagLst>
</file>

<file path=ppt/tags/tag1034.xml><?xml version="1.0" encoding="utf-8"?>
<p:tagLst xmlns:a="http://schemas.openxmlformats.org/drawingml/2006/main" xmlns:r="http://schemas.openxmlformats.org/officeDocument/2006/relationships" xmlns:p="http://schemas.openxmlformats.org/presentationml/2006/main">
  <p:tag name="THINKCELLSHAPEDONOTDELETE" val="tBAW465qoiz2tdsKIO.TiLg"/>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tR5sJ6iymlkQESwJiDZssVQ"/>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t38fooeg52lxA2sovXlCcZw"/>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tu6kWCvTXTlAK3x1g40YLKw"/>
</p:tagLst>
</file>

<file path=ppt/tags/tag1038.xml><?xml version="1.0" encoding="utf-8"?>
<p:tagLst xmlns:a="http://schemas.openxmlformats.org/drawingml/2006/main" xmlns:r="http://schemas.openxmlformats.org/officeDocument/2006/relationships" xmlns:p="http://schemas.openxmlformats.org/presentationml/2006/main">
  <p:tag name="THINKCELLSHAPEDONOTDELETE" val="tyjYwFq0imS0kXlW8KxNBrA"/>
</p:tagLst>
</file>

<file path=ppt/tags/tag1039.xml><?xml version="1.0" encoding="utf-8"?>
<p:tagLst xmlns:a="http://schemas.openxmlformats.org/drawingml/2006/main" xmlns:r="http://schemas.openxmlformats.org/officeDocument/2006/relationships" xmlns:p="http://schemas.openxmlformats.org/presentationml/2006/main">
  <p:tag name="THINKCELLSHAPEDONOTDELETE" val="tL0Xvvk.gD_Zaqz1L6gY5B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eOUT5okROgLq7adTRvDfsQ"/>
</p:tagLst>
</file>

<file path=ppt/tags/tag1040.xml><?xml version="1.0" encoding="utf-8"?>
<p:tagLst xmlns:a="http://schemas.openxmlformats.org/drawingml/2006/main" xmlns:r="http://schemas.openxmlformats.org/officeDocument/2006/relationships" xmlns:p="http://schemas.openxmlformats.org/presentationml/2006/main">
  <p:tag name="THINKCELLSHAPEDONOTDELETE" val="tEVmdJbTaD7qqio6SOoF1hg"/>
</p:tagLst>
</file>

<file path=ppt/tags/tag1041.xml><?xml version="1.0" encoding="utf-8"?>
<p:tagLst xmlns:a="http://schemas.openxmlformats.org/drawingml/2006/main" xmlns:r="http://schemas.openxmlformats.org/officeDocument/2006/relationships" xmlns:p="http://schemas.openxmlformats.org/presentationml/2006/main">
  <p:tag name="THINKCELLSHAPEDONOTDELETE" val="t0JEB3JPtbZsALUX.61kucA"/>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tvrKViAvNqvzNbq81RAL7ag"/>
</p:tagLst>
</file>

<file path=ppt/tags/tag1043.xml><?xml version="1.0" encoding="utf-8"?>
<p:tagLst xmlns:a="http://schemas.openxmlformats.org/drawingml/2006/main" xmlns:r="http://schemas.openxmlformats.org/officeDocument/2006/relationships" xmlns:p="http://schemas.openxmlformats.org/presentationml/2006/main">
  <p:tag name="THINKCELLSHAPEDONOTDELETE" val="tfEBGGi5B.ReXv5rCCbzsIw"/>
</p:tagLst>
</file>

<file path=ppt/tags/tag1044.xml><?xml version="1.0" encoding="utf-8"?>
<p:tagLst xmlns:a="http://schemas.openxmlformats.org/drawingml/2006/main" xmlns:r="http://schemas.openxmlformats.org/officeDocument/2006/relationships" xmlns:p="http://schemas.openxmlformats.org/presentationml/2006/main">
  <p:tag name="THINKCELLSHAPEDONOTDELETE" val="tDNsBqTNESHjKYTkJSfcbBQ"/>
</p:tagLst>
</file>

<file path=ppt/tags/tag1045.xml><?xml version="1.0" encoding="utf-8"?>
<p:tagLst xmlns:a="http://schemas.openxmlformats.org/drawingml/2006/main" xmlns:r="http://schemas.openxmlformats.org/officeDocument/2006/relationships" xmlns:p="http://schemas.openxmlformats.org/presentationml/2006/main">
  <p:tag name="THINKCELLSHAPEDONOTDELETE" val="tDO8zFlIopWqV85wFD4SUNQ"/>
</p:tagLst>
</file>

<file path=ppt/tags/tag1046.xml><?xml version="1.0" encoding="utf-8"?>
<p:tagLst xmlns:a="http://schemas.openxmlformats.org/drawingml/2006/main" xmlns:r="http://schemas.openxmlformats.org/officeDocument/2006/relationships" xmlns:p="http://schemas.openxmlformats.org/presentationml/2006/main">
  <p:tag name="BTFPLAYOUTENABLED" val="1"/>
</p:tagLst>
</file>

<file path=ppt/tags/tag1047.xml><?xml version="1.0" encoding="utf-8"?>
<p:tagLst xmlns:a="http://schemas.openxmlformats.org/drawingml/2006/main" xmlns:r="http://schemas.openxmlformats.org/officeDocument/2006/relationships" xmlns:p="http://schemas.openxmlformats.org/presentationml/2006/main">
  <p:tag name="THINKCELLSHAPEDONOTDELETE" val="tt0uk6JW1tPBSTV1w8CNNiQ"/>
</p:tagLst>
</file>

<file path=ppt/tags/tag1048.xml><?xml version="1.0" encoding="utf-8"?>
<p:tagLst xmlns:a="http://schemas.openxmlformats.org/drawingml/2006/main" xmlns:r="http://schemas.openxmlformats.org/officeDocument/2006/relationships" xmlns:p="http://schemas.openxmlformats.org/presentationml/2006/main">
  <p:tag name="THINKCELLSHAPEDONOTDELETE" val="tzQfHXAnG65wmdf6N3vDpfg"/>
</p:tagLst>
</file>

<file path=ppt/tags/tag1049.xml><?xml version="1.0" encoding="utf-8"?>
<p:tagLst xmlns:a="http://schemas.openxmlformats.org/drawingml/2006/main" xmlns:r="http://schemas.openxmlformats.org/officeDocument/2006/relationships" xmlns:p="http://schemas.openxmlformats.org/presentationml/2006/main">
  <p:tag name="THINKCELLSHAPEDONOTDELETE" val="tUo6T7r2JHLrv6eCIg5Y24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QLUHzYI2iQpUq9kucQ2ztA"/>
</p:tagLst>
</file>

<file path=ppt/tags/tag1050.xml><?xml version="1.0" encoding="utf-8"?>
<p:tagLst xmlns:a="http://schemas.openxmlformats.org/drawingml/2006/main" xmlns:r="http://schemas.openxmlformats.org/officeDocument/2006/relationships" xmlns:p="http://schemas.openxmlformats.org/presentationml/2006/main">
  <p:tag name="THINKCELLSHAPEDONOTDELETE" val="tl7RbBhsyzytJpOAbHhk6ag"/>
</p:tagLst>
</file>

<file path=ppt/tags/tag1051.xml><?xml version="1.0" encoding="utf-8"?>
<p:tagLst xmlns:a="http://schemas.openxmlformats.org/drawingml/2006/main" xmlns:r="http://schemas.openxmlformats.org/officeDocument/2006/relationships" xmlns:p="http://schemas.openxmlformats.org/presentationml/2006/main">
  <p:tag name="THINKCELLSHAPEDONOTDELETE" val="tf9hXN0RRKhNP8gyBPTd8hA"/>
</p:tagLst>
</file>

<file path=ppt/tags/tag1052.xml><?xml version="1.0" encoding="utf-8"?>
<p:tagLst xmlns:a="http://schemas.openxmlformats.org/drawingml/2006/main" xmlns:r="http://schemas.openxmlformats.org/officeDocument/2006/relationships" xmlns:p="http://schemas.openxmlformats.org/presentationml/2006/main">
  <p:tag name="THINKCELLSHAPEDONOTDELETE" val="tpRmTo4MMfvCnhB2vYbtsIA"/>
</p:tagLst>
</file>

<file path=ppt/tags/tag1053.xml><?xml version="1.0" encoding="utf-8"?>
<p:tagLst xmlns:a="http://schemas.openxmlformats.org/drawingml/2006/main" xmlns:r="http://schemas.openxmlformats.org/officeDocument/2006/relationships" xmlns:p="http://schemas.openxmlformats.org/presentationml/2006/main">
  <p:tag name="THINKCELLSHAPEDONOTDELETE" val="tceMVbEFiXGgF6Zu_NY_7jQ"/>
</p:tagLst>
</file>

<file path=ppt/tags/tag1054.xml><?xml version="1.0" encoding="utf-8"?>
<p:tagLst xmlns:a="http://schemas.openxmlformats.org/drawingml/2006/main" xmlns:r="http://schemas.openxmlformats.org/officeDocument/2006/relationships" xmlns:p="http://schemas.openxmlformats.org/presentationml/2006/main">
  <p:tag name="THINKCELLSHAPEDONOTDELETE" val="thUSMyOFEKHfJav2ruWp6KQ"/>
</p:tagLst>
</file>

<file path=ppt/tags/tag1055.xml><?xml version="1.0" encoding="utf-8"?>
<p:tagLst xmlns:a="http://schemas.openxmlformats.org/drawingml/2006/main" xmlns:r="http://schemas.openxmlformats.org/officeDocument/2006/relationships" xmlns:p="http://schemas.openxmlformats.org/presentationml/2006/main">
  <p:tag name="THINKCELLSHAPEDONOTDELETE" val="t9YOqVEU8sQ8URYE0nza_5A"/>
</p:tagLst>
</file>

<file path=ppt/tags/tag1056.xml><?xml version="1.0" encoding="utf-8"?>
<p:tagLst xmlns:a="http://schemas.openxmlformats.org/drawingml/2006/main" xmlns:r="http://schemas.openxmlformats.org/officeDocument/2006/relationships" xmlns:p="http://schemas.openxmlformats.org/presentationml/2006/main">
  <p:tag name="THINKCELLSHAPEDONOTDELETE" val="tFMaagXqHRJMB90vJMzN1DA"/>
</p:tagLst>
</file>

<file path=ppt/tags/tag1057.xml><?xml version="1.0" encoding="utf-8"?>
<p:tagLst xmlns:a="http://schemas.openxmlformats.org/drawingml/2006/main" xmlns:r="http://schemas.openxmlformats.org/officeDocument/2006/relationships" xmlns:p="http://schemas.openxmlformats.org/presentationml/2006/main">
  <p:tag name="THINKCELLSHAPEDONOTDELETE" val="tpBwDVzLJO0gAsDcG02zE3g"/>
</p:tagLst>
</file>

<file path=ppt/tags/tag1058.xml><?xml version="1.0" encoding="utf-8"?>
<p:tagLst xmlns:a="http://schemas.openxmlformats.org/drawingml/2006/main" xmlns:r="http://schemas.openxmlformats.org/officeDocument/2006/relationships" xmlns:p="http://schemas.openxmlformats.org/presentationml/2006/main">
  <p:tag name="THINKCELLSHAPEDONOTDELETE" val="ti6oeEl5If2kzsgnulsNPVg"/>
</p:tagLst>
</file>

<file path=ppt/tags/tag1059.xml><?xml version="1.0" encoding="utf-8"?>
<p:tagLst xmlns:a="http://schemas.openxmlformats.org/drawingml/2006/main" xmlns:r="http://schemas.openxmlformats.org/officeDocument/2006/relationships" xmlns:p="http://schemas.openxmlformats.org/presentationml/2006/main">
  <p:tag name="THINKCELLSHAPEDONOTDELETE" val="t2XMVdjitAYT.GFgggcW6h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jly.WO_XxpF.SGRWTp8QxA"/>
</p:tagLst>
</file>

<file path=ppt/tags/tag1060.xml><?xml version="1.0" encoding="utf-8"?>
<p:tagLst xmlns:a="http://schemas.openxmlformats.org/drawingml/2006/main" xmlns:r="http://schemas.openxmlformats.org/officeDocument/2006/relationships" xmlns:p="http://schemas.openxmlformats.org/presentationml/2006/main">
  <p:tag name="THINKCELLSHAPEDONOTDELETE" val="tI0G4tJHOLNYMc0_eW5RA.Q"/>
</p:tagLst>
</file>

<file path=ppt/tags/tag1061.xml><?xml version="1.0" encoding="utf-8"?>
<p:tagLst xmlns:a="http://schemas.openxmlformats.org/drawingml/2006/main" xmlns:r="http://schemas.openxmlformats.org/officeDocument/2006/relationships" xmlns:p="http://schemas.openxmlformats.org/presentationml/2006/main">
  <p:tag name="THINKCELLSHAPEDONOTDELETE" val="tQlxg5YdabzL_WcK2XQe6ig"/>
</p:tagLst>
</file>

<file path=ppt/tags/tag1062.xml><?xml version="1.0" encoding="utf-8"?>
<p:tagLst xmlns:a="http://schemas.openxmlformats.org/drawingml/2006/main" xmlns:r="http://schemas.openxmlformats.org/officeDocument/2006/relationships" xmlns:p="http://schemas.openxmlformats.org/presentationml/2006/main">
  <p:tag name="THINKCELLSHAPEDONOTDELETE" val="t9iq2TS4iuO6F2n8JQNmuHQ"/>
</p:tagLst>
</file>

<file path=ppt/tags/tag1063.xml><?xml version="1.0" encoding="utf-8"?>
<p:tagLst xmlns:a="http://schemas.openxmlformats.org/drawingml/2006/main" xmlns:r="http://schemas.openxmlformats.org/officeDocument/2006/relationships" xmlns:p="http://schemas.openxmlformats.org/presentationml/2006/main">
  <p:tag name="THINKCELLSHAPEDONOTDELETE" val="tfo9BbgAmYFTdXWl62hKd5Q"/>
</p:tagLst>
</file>

<file path=ppt/tags/tag1064.xml><?xml version="1.0" encoding="utf-8"?>
<p:tagLst xmlns:a="http://schemas.openxmlformats.org/drawingml/2006/main" xmlns:r="http://schemas.openxmlformats.org/officeDocument/2006/relationships" xmlns:p="http://schemas.openxmlformats.org/presentationml/2006/main">
  <p:tag name="THINKCELLSHAPEDONOTDELETE" val="tl7ii_I.PhWpX.vGuqmcrMQ"/>
</p:tagLst>
</file>

<file path=ppt/tags/tag1065.xml><?xml version="1.0" encoding="utf-8"?>
<p:tagLst xmlns:a="http://schemas.openxmlformats.org/drawingml/2006/main" xmlns:r="http://schemas.openxmlformats.org/officeDocument/2006/relationships" xmlns:p="http://schemas.openxmlformats.org/presentationml/2006/main">
  <p:tag name="THINKCELLSHAPEDONOTDELETE" val="taA4DFE3m4Yh9WephmFSpYg"/>
</p:tagLst>
</file>

<file path=ppt/tags/tag1066.xml><?xml version="1.0" encoding="utf-8"?>
<p:tagLst xmlns:a="http://schemas.openxmlformats.org/drawingml/2006/main" xmlns:r="http://schemas.openxmlformats.org/officeDocument/2006/relationships" xmlns:p="http://schemas.openxmlformats.org/presentationml/2006/main">
  <p:tag name="THINKCELLSHAPEDONOTDELETE" val="t2wmqs9gj_WOdThs5bvDFGQ"/>
</p:tagLst>
</file>

<file path=ppt/tags/tag1067.xml><?xml version="1.0" encoding="utf-8"?>
<p:tagLst xmlns:a="http://schemas.openxmlformats.org/drawingml/2006/main" xmlns:r="http://schemas.openxmlformats.org/officeDocument/2006/relationships" xmlns:p="http://schemas.openxmlformats.org/presentationml/2006/main">
  <p:tag name="THINKCELLSHAPEDONOTDELETE" val="tj1Mn8EhEGkIIy9PirZatDw"/>
</p:tagLst>
</file>

<file path=ppt/tags/tag1068.xml><?xml version="1.0" encoding="utf-8"?>
<p:tagLst xmlns:a="http://schemas.openxmlformats.org/drawingml/2006/main" xmlns:r="http://schemas.openxmlformats.org/officeDocument/2006/relationships" xmlns:p="http://schemas.openxmlformats.org/presentationml/2006/main">
  <p:tag name="THINKCELLSHAPEDONOTDELETE" val="tvojJUoTjtzKDRSrT8M3dbw"/>
</p:tagLst>
</file>

<file path=ppt/tags/tag1069.xml><?xml version="1.0" encoding="utf-8"?>
<p:tagLst xmlns:a="http://schemas.openxmlformats.org/drawingml/2006/main" xmlns:r="http://schemas.openxmlformats.org/officeDocument/2006/relationships" xmlns:p="http://schemas.openxmlformats.org/presentationml/2006/main">
  <p:tag name="THINKCELLSHAPEDONOTDELETE" val="tI_VUiGsnkl6XNNUIjlr_T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qRXICdeCQD66p_fOdUG4xw"/>
</p:tagLst>
</file>

<file path=ppt/tags/tag1070.xml><?xml version="1.0" encoding="utf-8"?>
<p:tagLst xmlns:a="http://schemas.openxmlformats.org/drawingml/2006/main" xmlns:r="http://schemas.openxmlformats.org/officeDocument/2006/relationships" xmlns:p="http://schemas.openxmlformats.org/presentationml/2006/main">
  <p:tag name="THINKCELLSHAPEDONOTDELETE" val="t24nszJWmq4G92foKsK9XtQ"/>
</p:tagLst>
</file>

<file path=ppt/tags/tag1071.xml><?xml version="1.0" encoding="utf-8"?>
<p:tagLst xmlns:a="http://schemas.openxmlformats.org/drawingml/2006/main" xmlns:r="http://schemas.openxmlformats.org/officeDocument/2006/relationships" xmlns:p="http://schemas.openxmlformats.org/presentationml/2006/main">
  <p:tag name="THINKCELLSHAPEDONOTDELETE" val="ts7_tmWMNjJZGNg7STQ.5Cw"/>
</p:tagLst>
</file>

<file path=ppt/tags/tag1072.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10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4.xml><?xml version="1.0" encoding="utf-8"?>
<p:tagLst xmlns:a="http://schemas.openxmlformats.org/drawingml/2006/main" xmlns:r="http://schemas.openxmlformats.org/officeDocument/2006/relationships" xmlns:p="http://schemas.openxmlformats.org/presentationml/2006/main">
  <p:tag name="BTFPLAYOUTCOLUMNS" val="3"/>
  <p:tag name="BTFPLAYOUTENABLED" val="0"/>
</p:tagLst>
</file>

<file path=ppt/tags/tag1075.xml><?xml version="1.0" encoding="utf-8"?>
<p:tagLst xmlns:a="http://schemas.openxmlformats.org/drawingml/2006/main" xmlns:r="http://schemas.openxmlformats.org/officeDocument/2006/relationships" xmlns:p="http://schemas.openxmlformats.org/presentationml/2006/main">
  <p:tag name="BTFPLAYOUTANCHORELEFT" val="True"/>
  <p:tag name="BTFPLAYOUTANCHORERIGHT" val="True"/>
  <p:tag name="BTFPLAYOUTANCHORETOP" val="True"/>
  <p:tag name="BTFPLAYOUTANCHOREBOTTOM" val="False"/>
  <p:tag name="BTFPCENTERX" val="50"/>
  <p:tag name="BTFPCENTERY" val="50"/>
  <p:tag name="BTFPHEIGHT" val="392.1946"/>
  <p:tag name="BTFPWIDTH" val="588.2919"/>
</p:tagLst>
</file>

<file path=ppt/tags/tag10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7.xml><?xml version="1.0" encoding="utf-8"?>
<p:tagLst xmlns:a="http://schemas.openxmlformats.org/drawingml/2006/main" xmlns:r="http://schemas.openxmlformats.org/officeDocument/2006/relationships" xmlns:p="http://schemas.openxmlformats.org/presentationml/2006/main">
  <p:tag name="BTFPLAYOUTENABLED" val="1"/>
</p:tagLst>
</file>

<file path=ppt/tags/tag1078.xml><?xml version="1.0" encoding="utf-8"?>
<p:tagLst xmlns:a="http://schemas.openxmlformats.org/drawingml/2006/main" xmlns:r="http://schemas.openxmlformats.org/officeDocument/2006/relationships" xmlns:p="http://schemas.openxmlformats.org/presentationml/2006/main">
  <p:tag name="BTFPLAYOUTENABLED" val="1"/>
</p:tagLst>
</file>

<file path=ppt/tags/tag1079.xml><?xml version="1.0" encoding="utf-8"?>
<p:tagLst xmlns:a="http://schemas.openxmlformats.org/drawingml/2006/main" xmlns:r="http://schemas.openxmlformats.org/officeDocument/2006/relationships" xmlns:p="http://schemas.openxmlformats.org/presentationml/2006/main">
  <p:tag name="BTFPLAYOUTENABLED" val="1"/>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VhMRoFRgr6KJZeA0n4k.mQ"/>
</p:tagLst>
</file>

<file path=ppt/tags/tag1080.xml><?xml version="1.0" encoding="utf-8"?>
<p:tagLst xmlns:a="http://schemas.openxmlformats.org/drawingml/2006/main" xmlns:r="http://schemas.openxmlformats.org/officeDocument/2006/relationships" xmlns:p="http://schemas.openxmlformats.org/presentationml/2006/main">
  <p:tag name="BTFPLAYOUTENABLED" val="1"/>
</p:tagLst>
</file>

<file path=ppt/tags/tag1081.xml><?xml version="1.0" encoding="utf-8"?>
<p:tagLst xmlns:a="http://schemas.openxmlformats.org/drawingml/2006/main" xmlns:r="http://schemas.openxmlformats.org/officeDocument/2006/relationships" xmlns:p="http://schemas.openxmlformats.org/presentationml/2006/main">
  <p:tag name="BTFPLAYOUTENABLED" val="1"/>
</p:tagLst>
</file>

<file path=ppt/tags/tag1082.xml><?xml version="1.0" encoding="utf-8"?>
<p:tagLst xmlns:a="http://schemas.openxmlformats.org/drawingml/2006/main" xmlns:r="http://schemas.openxmlformats.org/officeDocument/2006/relationships" xmlns:p="http://schemas.openxmlformats.org/presentationml/2006/main">
  <p:tag name="BTFPLAYOUTENABLED" val="1"/>
  <p:tag name="BTFPLAYOUTCOLUMNS" val="3"/>
</p:tagLst>
</file>

<file path=ppt/tags/tag10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4.xml><?xml version="1.0" encoding="utf-8"?>
<p:tagLst xmlns:a="http://schemas.openxmlformats.org/drawingml/2006/main" xmlns:r="http://schemas.openxmlformats.org/officeDocument/2006/relationships" xmlns:p="http://schemas.openxmlformats.org/presentationml/2006/main">
  <p:tag name="THINKCELLSHAPEDONOTDELETE" val="ttZlzDtJgpskXTw2aH.jyAA"/>
</p:tagLst>
</file>

<file path=ppt/tags/tag1085.xml><?xml version="1.0" encoding="utf-8"?>
<p:tagLst xmlns:a="http://schemas.openxmlformats.org/drawingml/2006/main" xmlns:r="http://schemas.openxmlformats.org/officeDocument/2006/relationships" xmlns:p="http://schemas.openxmlformats.org/presentationml/2006/main">
  <p:tag name="THINKCELLSHAPEDONOTDELETE" val="tF5DtsIE_rmdCJJrxxbQdfg"/>
</p:tagLst>
</file>

<file path=ppt/tags/tag1086.xml><?xml version="1.0" encoding="utf-8"?>
<p:tagLst xmlns:a="http://schemas.openxmlformats.org/drawingml/2006/main" xmlns:r="http://schemas.openxmlformats.org/officeDocument/2006/relationships" xmlns:p="http://schemas.openxmlformats.org/presentationml/2006/main">
  <p:tag name="THINKCELLSHAPEDONOTDELETE" val="tF2DxcVicHyb2IONrwvLLfg"/>
</p:tagLst>
</file>

<file path=ppt/tags/tag1087.xml><?xml version="1.0" encoding="utf-8"?>
<p:tagLst xmlns:a="http://schemas.openxmlformats.org/drawingml/2006/main" xmlns:r="http://schemas.openxmlformats.org/officeDocument/2006/relationships" xmlns:p="http://schemas.openxmlformats.org/presentationml/2006/main">
  <p:tag name="THINKCELLSHAPEDONOTDELETE" val="tsBqewDs1Q9HxsGjq0TddLQ"/>
</p:tagLst>
</file>

<file path=ppt/tags/tag1088.xml><?xml version="1.0" encoding="utf-8"?>
<p:tagLst xmlns:a="http://schemas.openxmlformats.org/drawingml/2006/main" xmlns:r="http://schemas.openxmlformats.org/officeDocument/2006/relationships" xmlns:p="http://schemas.openxmlformats.org/presentationml/2006/main">
  <p:tag name="THINKCELLSHAPEDONOTDELETE" val="tmVQzMXLZJvwXIqAjNUZnww"/>
</p:tagLst>
</file>

<file path=ppt/tags/tag1089.xml><?xml version="1.0" encoding="utf-8"?>
<p:tagLst xmlns:a="http://schemas.openxmlformats.org/drawingml/2006/main" xmlns:r="http://schemas.openxmlformats.org/officeDocument/2006/relationships" xmlns:p="http://schemas.openxmlformats.org/presentationml/2006/main">
  <p:tag name="THINKCELLSHAPEDONOTDELETE" val="tnhjzvJks.dfO2dB.HEz9e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NIQzXarBcR2pn8M.s8Ikuw"/>
</p:tagLst>
</file>

<file path=ppt/tags/tag1090.xml><?xml version="1.0" encoding="utf-8"?>
<p:tagLst xmlns:a="http://schemas.openxmlformats.org/drawingml/2006/main" xmlns:r="http://schemas.openxmlformats.org/officeDocument/2006/relationships" xmlns:p="http://schemas.openxmlformats.org/presentationml/2006/main">
  <p:tag name="THINKCELLSHAPEDONOTDELETE" val="tUlwoMDkJJtlcPFqbHiGzqg"/>
</p:tagLst>
</file>

<file path=ppt/tags/tag1091.xml><?xml version="1.0" encoding="utf-8"?>
<p:tagLst xmlns:a="http://schemas.openxmlformats.org/drawingml/2006/main" xmlns:r="http://schemas.openxmlformats.org/officeDocument/2006/relationships" xmlns:p="http://schemas.openxmlformats.org/presentationml/2006/main">
  <p:tag name="THINKCELLSHAPEDONOTDELETE" val="t8GOePXR_yUumGSNpofdGhA"/>
</p:tagLst>
</file>

<file path=ppt/tags/tag1092.xml><?xml version="1.0" encoding="utf-8"?>
<p:tagLst xmlns:a="http://schemas.openxmlformats.org/drawingml/2006/main" xmlns:r="http://schemas.openxmlformats.org/officeDocument/2006/relationships" xmlns:p="http://schemas.openxmlformats.org/presentationml/2006/main">
  <p:tag name="THINKCELLSHAPEDONOTDELETE" val="to.GxA.TuOypPpFJ_MOPy5Q"/>
</p:tagLst>
</file>

<file path=ppt/tags/tag1093.xml><?xml version="1.0" encoding="utf-8"?>
<p:tagLst xmlns:a="http://schemas.openxmlformats.org/drawingml/2006/main" xmlns:r="http://schemas.openxmlformats.org/officeDocument/2006/relationships" xmlns:p="http://schemas.openxmlformats.org/presentationml/2006/main">
  <p:tag name="THINKCELLSHAPEDONOTDELETE" val="tOd34Cbsv0rBIi8RVjHvK1g"/>
</p:tagLst>
</file>

<file path=ppt/tags/tag1094.xml><?xml version="1.0" encoding="utf-8"?>
<p:tagLst xmlns:a="http://schemas.openxmlformats.org/drawingml/2006/main" xmlns:r="http://schemas.openxmlformats.org/officeDocument/2006/relationships" xmlns:p="http://schemas.openxmlformats.org/presentationml/2006/main">
  <p:tag name="THINKCELLSHAPEDONOTDELETE" val="t3wNznR_lFmd5DUYZvwUEMA"/>
</p:tagLst>
</file>

<file path=ppt/tags/tag1095.xml><?xml version="1.0" encoding="utf-8"?>
<p:tagLst xmlns:a="http://schemas.openxmlformats.org/drawingml/2006/main" xmlns:r="http://schemas.openxmlformats.org/officeDocument/2006/relationships" xmlns:p="http://schemas.openxmlformats.org/presentationml/2006/main">
  <p:tag name="THINKCELLSHAPEDONOTDELETE" val="tNF5236Uv99TkWv_IK.v9EA"/>
</p:tagLst>
</file>

<file path=ppt/tags/tag1096.xml><?xml version="1.0" encoding="utf-8"?>
<p:tagLst xmlns:a="http://schemas.openxmlformats.org/drawingml/2006/main" xmlns:r="http://schemas.openxmlformats.org/officeDocument/2006/relationships" xmlns:p="http://schemas.openxmlformats.org/presentationml/2006/main">
  <p:tag name="THINKCELLSHAPEDONOTDELETE" val="tYWFrnOJg90r7FK811mVcMg"/>
</p:tagLst>
</file>

<file path=ppt/tags/tag1097.xml><?xml version="1.0" encoding="utf-8"?>
<p:tagLst xmlns:a="http://schemas.openxmlformats.org/drawingml/2006/main" xmlns:r="http://schemas.openxmlformats.org/officeDocument/2006/relationships" xmlns:p="http://schemas.openxmlformats.org/presentationml/2006/main">
  <p:tag name="THINKCELLSHAPEDONOTDELETE" val="txQosBg68AoMtvZ6IrP7nGQ"/>
</p:tagLst>
</file>

<file path=ppt/tags/tag1098.xml><?xml version="1.0" encoding="utf-8"?>
<p:tagLst xmlns:a="http://schemas.openxmlformats.org/drawingml/2006/main" xmlns:r="http://schemas.openxmlformats.org/officeDocument/2006/relationships" xmlns:p="http://schemas.openxmlformats.org/presentationml/2006/main">
  <p:tag name="THINKCELLSHAPEDONOTDELETE" val="tvmU2XtU59dQCG658r2ByBA"/>
</p:tagLst>
</file>

<file path=ppt/tags/tag1099.xml><?xml version="1.0" encoding="utf-8"?>
<p:tagLst xmlns:a="http://schemas.openxmlformats.org/drawingml/2006/main" xmlns:r="http://schemas.openxmlformats.org/officeDocument/2006/relationships" xmlns:p="http://schemas.openxmlformats.org/presentationml/2006/main">
  <p:tag name="THINKCELLSHAPEDONOTDELETE" val="tECtlJK1KGOVf6L7VEguPRw"/>
</p:tagLst>
</file>

<file path=ppt/tags/tag11.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i8MfHPePkdYMhnress9UaQ"/>
</p:tagLst>
</file>

<file path=ppt/tags/tag1100.xml><?xml version="1.0" encoding="utf-8"?>
<p:tagLst xmlns:a="http://schemas.openxmlformats.org/drawingml/2006/main" xmlns:r="http://schemas.openxmlformats.org/officeDocument/2006/relationships" xmlns:p="http://schemas.openxmlformats.org/presentationml/2006/main">
  <p:tag name="THINKCELLSHAPEDONOTDELETE" val="trfvoZ_1GemuQ4Y0IFasPyg"/>
</p:tagLst>
</file>

<file path=ppt/tags/tag1101.xml><?xml version="1.0" encoding="utf-8"?>
<p:tagLst xmlns:a="http://schemas.openxmlformats.org/drawingml/2006/main" xmlns:r="http://schemas.openxmlformats.org/officeDocument/2006/relationships" xmlns:p="http://schemas.openxmlformats.org/presentationml/2006/main">
  <p:tag name="THINKCELLSHAPEDONOTDELETE" val="tDE6K86hopQq5HenvSXPgkw"/>
</p:tagLst>
</file>

<file path=ppt/tags/tag1102.xml><?xml version="1.0" encoding="utf-8"?>
<p:tagLst xmlns:a="http://schemas.openxmlformats.org/drawingml/2006/main" xmlns:r="http://schemas.openxmlformats.org/officeDocument/2006/relationships" xmlns:p="http://schemas.openxmlformats.org/presentationml/2006/main">
  <p:tag name="THINKCELLSHAPEDONOTDELETE" val="t45EjeNy6ROZu2E63aBdVXQ"/>
</p:tagLst>
</file>

<file path=ppt/tags/tag1103.xml><?xml version="1.0" encoding="utf-8"?>
<p:tagLst xmlns:a="http://schemas.openxmlformats.org/drawingml/2006/main" xmlns:r="http://schemas.openxmlformats.org/officeDocument/2006/relationships" xmlns:p="http://schemas.openxmlformats.org/presentationml/2006/main">
  <p:tag name="THINKCELLSHAPEDONOTDELETE" val="tjbINntuBTAOLVwUMfnlXFA"/>
</p:tagLst>
</file>

<file path=ppt/tags/tag1104.xml><?xml version="1.0" encoding="utf-8"?>
<p:tagLst xmlns:a="http://schemas.openxmlformats.org/drawingml/2006/main" xmlns:r="http://schemas.openxmlformats.org/officeDocument/2006/relationships" xmlns:p="http://schemas.openxmlformats.org/presentationml/2006/main">
  <p:tag name="BTFPLAYOUTENABLED" val="1"/>
</p:tagLst>
</file>

<file path=ppt/tags/tag1105.xml><?xml version="1.0" encoding="utf-8"?>
<p:tagLst xmlns:a="http://schemas.openxmlformats.org/drawingml/2006/main" xmlns:r="http://schemas.openxmlformats.org/officeDocument/2006/relationships" xmlns:p="http://schemas.openxmlformats.org/presentationml/2006/main">
  <p:tag name="THINKCELLSHAPEDONOTDELETE" val="ta0PoIinpsMvftV18UWR1wQ"/>
</p:tagLst>
</file>

<file path=ppt/tags/tag1106.xml><?xml version="1.0" encoding="utf-8"?>
<p:tagLst xmlns:a="http://schemas.openxmlformats.org/drawingml/2006/main" xmlns:r="http://schemas.openxmlformats.org/officeDocument/2006/relationships" xmlns:p="http://schemas.openxmlformats.org/presentationml/2006/main">
  <p:tag name="THINKCELLSHAPEDONOTDELETE" val="tKEYL89tiytn5TfadXDQpLA"/>
</p:tagLst>
</file>

<file path=ppt/tags/tag1107.xml><?xml version="1.0" encoding="utf-8"?>
<p:tagLst xmlns:a="http://schemas.openxmlformats.org/drawingml/2006/main" xmlns:r="http://schemas.openxmlformats.org/officeDocument/2006/relationships" xmlns:p="http://schemas.openxmlformats.org/presentationml/2006/main">
  <p:tag name="THINKCELLSHAPEDONOTDELETE" val="trisfa_Bsruzn1hRgMBGrQw"/>
</p:tagLst>
</file>

<file path=ppt/tags/tag1108.xml><?xml version="1.0" encoding="utf-8"?>
<p:tagLst xmlns:a="http://schemas.openxmlformats.org/drawingml/2006/main" xmlns:r="http://schemas.openxmlformats.org/officeDocument/2006/relationships" xmlns:p="http://schemas.openxmlformats.org/presentationml/2006/main">
  <p:tag name="THINKCELLSHAPEDONOTDELETE" val="tOWpZWeowQZA2qwSgbaqiiA"/>
</p:tagLst>
</file>

<file path=ppt/tags/tag1109.xml><?xml version="1.0" encoding="utf-8"?>
<p:tagLst xmlns:a="http://schemas.openxmlformats.org/drawingml/2006/main" xmlns:r="http://schemas.openxmlformats.org/officeDocument/2006/relationships" xmlns:p="http://schemas.openxmlformats.org/presentationml/2006/main">
  <p:tag name="THINKCELLSHAPEDONOTDELETE" val="tltZDOuqg7rjpcK8OXVCbi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llrejsfWDWvlEv.O.GXPZQ"/>
</p:tagLst>
</file>

<file path=ppt/tags/tag1110.xml><?xml version="1.0" encoding="utf-8"?>
<p:tagLst xmlns:a="http://schemas.openxmlformats.org/drawingml/2006/main" xmlns:r="http://schemas.openxmlformats.org/officeDocument/2006/relationships" xmlns:p="http://schemas.openxmlformats.org/presentationml/2006/main">
  <p:tag name="THINKCELLSHAPEDONOTDELETE" val="tenLb6Kt_5zCtxiIykFS6Zg"/>
</p:tagLst>
</file>

<file path=ppt/tags/tag1111.xml><?xml version="1.0" encoding="utf-8"?>
<p:tagLst xmlns:a="http://schemas.openxmlformats.org/drawingml/2006/main" xmlns:r="http://schemas.openxmlformats.org/officeDocument/2006/relationships" xmlns:p="http://schemas.openxmlformats.org/presentationml/2006/main">
  <p:tag name="THINKCELLSHAPEDONOTDELETE" val="tp61p1gCf3MIME0gZ2lDWJA"/>
</p:tagLst>
</file>

<file path=ppt/tags/tag1112.xml><?xml version="1.0" encoding="utf-8"?>
<p:tagLst xmlns:a="http://schemas.openxmlformats.org/drawingml/2006/main" xmlns:r="http://schemas.openxmlformats.org/officeDocument/2006/relationships" xmlns:p="http://schemas.openxmlformats.org/presentationml/2006/main">
  <p:tag name="THINKCELLSHAPEDONOTDELETE" val="t9PpSMjz8r767sNTbcWLutA"/>
</p:tagLst>
</file>

<file path=ppt/tags/tag1113.xml><?xml version="1.0" encoding="utf-8"?>
<p:tagLst xmlns:a="http://schemas.openxmlformats.org/drawingml/2006/main" xmlns:r="http://schemas.openxmlformats.org/officeDocument/2006/relationships" xmlns:p="http://schemas.openxmlformats.org/presentationml/2006/main">
  <p:tag name="THINKCELLSHAPEDONOTDELETE" val="tQQ3hgtvr2k9yIOGB0zxnJQ"/>
</p:tagLst>
</file>

<file path=ppt/tags/tag1114.xml><?xml version="1.0" encoding="utf-8"?>
<p:tagLst xmlns:a="http://schemas.openxmlformats.org/drawingml/2006/main" xmlns:r="http://schemas.openxmlformats.org/officeDocument/2006/relationships" xmlns:p="http://schemas.openxmlformats.org/presentationml/2006/main">
  <p:tag name="THINKCELLSHAPEDONOTDELETE" val="tn4zvhdjhCfw812eRDMwKfA"/>
</p:tagLst>
</file>

<file path=ppt/tags/tag1115.xml><?xml version="1.0" encoding="utf-8"?>
<p:tagLst xmlns:a="http://schemas.openxmlformats.org/drawingml/2006/main" xmlns:r="http://schemas.openxmlformats.org/officeDocument/2006/relationships" xmlns:p="http://schemas.openxmlformats.org/presentationml/2006/main">
  <p:tag name="THINKCELLSHAPEDONOTDELETE" val="t7azV4IxrvwzSzwqcQ_TBYg"/>
</p:tagLst>
</file>

<file path=ppt/tags/tag1116.xml><?xml version="1.0" encoding="utf-8"?>
<p:tagLst xmlns:a="http://schemas.openxmlformats.org/drawingml/2006/main" xmlns:r="http://schemas.openxmlformats.org/officeDocument/2006/relationships" xmlns:p="http://schemas.openxmlformats.org/presentationml/2006/main">
  <p:tag name="THINKCELLSHAPEDONOTDELETE" val="tPG7irf_sxvZfUzmCzR7Hhw"/>
</p:tagLst>
</file>

<file path=ppt/tags/tag1117.xml><?xml version="1.0" encoding="utf-8"?>
<p:tagLst xmlns:a="http://schemas.openxmlformats.org/drawingml/2006/main" xmlns:r="http://schemas.openxmlformats.org/officeDocument/2006/relationships" xmlns:p="http://schemas.openxmlformats.org/presentationml/2006/main">
  <p:tag name="THINKCELLSHAPEDONOTDELETE" val="tNUxPwADfTqRnze_k3PU1Fw"/>
</p:tagLst>
</file>

<file path=ppt/tags/tag1118.xml><?xml version="1.0" encoding="utf-8"?>
<p:tagLst xmlns:a="http://schemas.openxmlformats.org/drawingml/2006/main" xmlns:r="http://schemas.openxmlformats.org/officeDocument/2006/relationships" xmlns:p="http://schemas.openxmlformats.org/presentationml/2006/main">
  <p:tag name="THINKCELLSHAPEDONOTDELETE" val="tlxRQtGSnw5WSajc3.QHbUg"/>
</p:tagLst>
</file>

<file path=ppt/tags/tag1119.xml><?xml version="1.0" encoding="utf-8"?>
<p:tagLst xmlns:a="http://schemas.openxmlformats.org/drawingml/2006/main" xmlns:r="http://schemas.openxmlformats.org/officeDocument/2006/relationships" xmlns:p="http://schemas.openxmlformats.org/presentationml/2006/main">
  <p:tag name="THINKCELLSHAPEDONOTDELETE" val="t1wodzs5rpI_JxzRBE9ZUs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58qvjt37fI4hHcV_tLaEgQ"/>
</p:tagLst>
</file>

<file path=ppt/tags/tag1120.xml><?xml version="1.0" encoding="utf-8"?>
<p:tagLst xmlns:a="http://schemas.openxmlformats.org/drawingml/2006/main" xmlns:r="http://schemas.openxmlformats.org/officeDocument/2006/relationships" xmlns:p="http://schemas.openxmlformats.org/presentationml/2006/main">
  <p:tag name="THINKCELLSHAPEDONOTDELETE" val="tRLHRV7X7djUpsCQxbU8Y0Q"/>
</p:tagLst>
</file>

<file path=ppt/tags/tag1121.xml><?xml version="1.0" encoding="utf-8"?>
<p:tagLst xmlns:a="http://schemas.openxmlformats.org/drawingml/2006/main" xmlns:r="http://schemas.openxmlformats.org/officeDocument/2006/relationships" xmlns:p="http://schemas.openxmlformats.org/presentationml/2006/main">
  <p:tag name="THINKCELLSHAPEDONOTDELETE" val="tJpyfRuv2nNe8sg3ntYko9A"/>
</p:tagLst>
</file>

<file path=ppt/tags/tag1122.xml><?xml version="1.0" encoding="utf-8"?>
<p:tagLst xmlns:a="http://schemas.openxmlformats.org/drawingml/2006/main" xmlns:r="http://schemas.openxmlformats.org/officeDocument/2006/relationships" xmlns:p="http://schemas.openxmlformats.org/presentationml/2006/main">
  <p:tag name="THINKCELLSHAPEDONOTDELETE" val="tqgrmXf8hNJLg5EwnKhvx6g"/>
</p:tagLst>
</file>

<file path=ppt/tags/tag1123.xml><?xml version="1.0" encoding="utf-8"?>
<p:tagLst xmlns:a="http://schemas.openxmlformats.org/drawingml/2006/main" xmlns:r="http://schemas.openxmlformats.org/officeDocument/2006/relationships" xmlns:p="http://schemas.openxmlformats.org/presentationml/2006/main">
  <p:tag name="THINKCELLSHAPEDONOTDELETE" val="t4R2FPFIhIYctk31ToeF0Gw"/>
</p:tagLst>
</file>

<file path=ppt/tags/tag1124.xml><?xml version="1.0" encoding="utf-8"?>
<p:tagLst xmlns:a="http://schemas.openxmlformats.org/drawingml/2006/main" xmlns:r="http://schemas.openxmlformats.org/officeDocument/2006/relationships" xmlns:p="http://schemas.openxmlformats.org/presentationml/2006/main">
  <p:tag name="THINKCELLSHAPEDONOTDELETE" val="t7Nui0mK_eZW_Yn1kq7wTjQ"/>
</p:tagLst>
</file>

<file path=ppt/tags/tag1125.xml><?xml version="1.0" encoding="utf-8"?>
<p:tagLst xmlns:a="http://schemas.openxmlformats.org/drawingml/2006/main" xmlns:r="http://schemas.openxmlformats.org/officeDocument/2006/relationships" xmlns:p="http://schemas.openxmlformats.org/presentationml/2006/main">
  <p:tag name="THINKCELLSHAPEDONOTDELETE" val="t_iS40moJzMfBYVvCMTp25Q"/>
</p:tagLst>
</file>

<file path=ppt/tags/tag1126.xml><?xml version="1.0" encoding="utf-8"?>
<p:tagLst xmlns:a="http://schemas.openxmlformats.org/drawingml/2006/main" xmlns:r="http://schemas.openxmlformats.org/officeDocument/2006/relationships" xmlns:p="http://schemas.openxmlformats.org/presentationml/2006/main">
  <p:tag name="THINKCELLSHAPEDONOTDELETE" val="tqFiSEPRcS0idQyVX5QIbNg"/>
</p:tagLst>
</file>

<file path=ppt/tags/tag1127.xml><?xml version="1.0" encoding="utf-8"?>
<p:tagLst xmlns:a="http://schemas.openxmlformats.org/drawingml/2006/main" xmlns:r="http://schemas.openxmlformats.org/officeDocument/2006/relationships" xmlns:p="http://schemas.openxmlformats.org/presentationml/2006/main">
  <p:tag name="THINKCELLSHAPEDONOTDELETE" val="tztZ3SnBPCDxoZJrqyFn4xg"/>
</p:tagLst>
</file>

<file path=ppt/tags/tag1128.xml><?xml version="1.0" encoding="utf-8"?>
<p:tagLst xmlns:a="http://schemas.openxmlformats.org/drawingml/2006/main" xmlns:r="http://schemas.openxmlformats.org/officeDocument/2006/relationships" xmlns:p="http://schemas.openxmlformats.org/presentationml/2006/main">
  <p:tag name="THINKCELLSHAPEDONOTDELETE" val="tjNWnqBZQuGwSeOtx80KcVg"/>
</p:tagLst>
</file>

<file path=ppt/tags/tag1129.xml><?xml version="1.0" encoding="utf-8"?>
<p:tagLst xmlns:a="http://schemas.openxmlformats.org/drawingml/2006/main" xmlns:r="http://schemas.openxmlformats.org/officeDocument/2006/relationships" xmlns:p="http://schemas.openxmlformats.org/presentationml/2006/main">
  <p:tag name="THINKCELLSHAPEDONOTDELETE" val="tiwKiW8kjX5CK5X3qGStuy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rZrDzHcLT28IPCtICCpGgg"/>
</p:tagLst>
</file>

<file path=ppt/tags/tag1130.xml><?xml version="1.0" encoding="utf-8"?>
<p:tagLst xmlns:a="http://schemas.openxmlformats.org/drawingml/2006/main" xmlns:r="http://schemas.openxmlformats.org/officeDocument/2006/relationships" xmlns:p="http://schemas.openxmlformats.org/presentationml/2006/main">
  <p:tag name="THINKCELLSHAPEDONOTDELETE" val="tJAz1weT4ONSxJGvgAbI9ig"/>
</p:tagLst>
</file>

<file path=ppt/tags/tag1131.xml><?xml version="1.0" encoding="utf-8"?>
<p:tagLst xmlns:a="http://schemas.openxmlformats.org/drawingml/2006/main" xmlns:r="http://schemas.openxmlformats.org/officeDocument/2006/relationships" xmlns:p="http://schemas.openxmlformats.org/presentationml/2006/main">
  <p:tag name="THINKCELLSHAPEDONOTDELETE" val="tCeONXxTGYvABkFv5o_sRrg"/>
</p:tagLst>
</file>

<file path=ppt/tags/tag1132.xml><?xml version="1.0" encoding="utf-8"?>
<p:tagLst xmlns:a="http://schemas.openxmlformats.org/drawingml/2006/main" xmlns:r="http://schemas.openxmlformats.org/officeDocument/2006/relationships" xmlns:p="http://schemas.openxmlformats.org/presentationml/2006/main">
  <p:tag name="THINKCELLSHAPEDONOTDELETE" val="twQBT2siICuZ7uzMlFI979w"/>
</p:tagLst>
</file>

<file path=ppt/tags/tag1133.xml><?xml version="1.0" encoding="utf-8"?>
<p:tagLst xmlns:a="http://schemas.openxmlformats.org/drawingml/2006/main" xmlns:r="http://schemas.openxmlformats.org/officeDocument/2006/relationships" xmlns:p="http://schemas.openxmlformats.org/presentationml/2006/main">
  <p:tag name="THINKCELLSHAPEDONOTDELETE" val="tvHCSML3gbJX56cH4zWrSqQ"/>
</p:tagLst>
</file>

<file path=ppt/tags/tag1134.xml><?xml version="1.0" encoding="utf-8"?>
<p:tagLst xmlns:a="http://schemas.openxmlformats.org/drawingml/2006/main" xmlns:r="http://schemas.openxmlformats.org/officeDocument/2006/relationships" xmlns:p="http://schemas.openxmlformats.org/presentationml/2006/main">
  <p:tag name="THINKCELLSHAPEDONOTDELETE" val="tjQ8Xf.heHcMVh4n3bMl0Sg"/>
</p:tagLst>
</file>

<file path=ppt/tags/tag1135.xml><?xml version="1.0" encoding="utf-8"?>
<p:tagLst xmlns:a="http://schemas.openxmlformats.org/drawingml/2006/main" xmlns:r="http://schemas.openxmlformats.org/officeDocument/2006/relationships" xmlns:p="http://schemas.openxmlformats.org/presentationml/2006/main">
  <p:tag name="THINKCELLSHAPEDONOTDELETE" val="tJ96hZNITlLhGtBeXDJjEng"/>
</p:tagLst>
</file>

<file path=ppt/tags/tag1136.xml><?xml version="1.0" encoding="utf-8"?>
<p:tagLst xmlns:a="http://schemas.openxmlformats.org/drawingml/2006/main" xmlns:r="http://schemas.openxmlformats.org/officeDocument/2006/relationships" xmlns:p="http://schemas.openxmlformats.org/presentationml/2006/main">
  <p:tag name="THINKCELLSHAPEDONOTDELETE" val="tZIcqppY5ab3u4paSEHXm7Q"/>
</p:tagLst>
</file>

<file path=ppt/tags/tag1137.xml><?xml version="1.0" encoding="utf-8"?>
<p:tagLst xmlns:a="http://schemas.openxmlformats.org/drawingml/2006/main" xmlns:r="http://schemas.openxmlformats.org/officeDocument/2006/relationships" xmlns:p="http://schemas.openxmlformats.org/presentationml/2006/main">
  <p:tag name="THINKCELLSHAPEDONOTDELETE" val="tecOaDkyavyLnp6OO44qnBA"/>
</p:tagLst>
</file>

<file path=ppt/tags/tag1138.xml><?xml version="1.0" encoding="utf-8"?>
<p:tagLst xmlns:a="http://schemas.openxmlformats.org/drawingml/2006/main" xmlns:r="http://schemas.openxmlformats.org/officeDocument/2006/relationships" xmlns:p="http://schemas.openxmlformats.org/presentationml/2006/main">
  <p:tag name="THINKCELLSHAPEDONOTDELETE" val="tVrkfTtlNEW_NlTNLQq6tbA"/>
</p:tagLst>
</file>

<file path=ppt/tags/tag1139.xml><?xml version="1.0" encoding="utf-8"?>
<p:tagLst xmlns:a="http://schemas.openxmlformats.org/drawingml/2006/main" xmlns:r="http://schemas.openxmlformats.org/officeDocument/2006/relationships" xmlns:p="http://schemas.openxmlformats.org/presentationml/2006/main">
  <p:tag name="THINKCELLSHAPEDONOTDELETE" val="tA8ACKVSPJnSpqSz.rJC76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pUBqskyut1A4rq7M5TrOtA"/>
</p:tagLst>
</file>

<file path=ppt/tags/tag1140.xml><?xml version="1.0" encoding="utf-8"?>
<p:tagLst xmlns:a="http://schemas.openxmlformats.org/drawingml/2006/main" xmlns:r="http://schemas.openxmlformats.org/officeDocument/2006/relationships" xmlns:p="http://schemas.openxmlformats.org/presentationml/2006/main">
  <p:tag name="THINKCELLSHAPEDONOTDELETE" val="tX8b77Qo0Kdih4o.tLVMU7Q"/>
</p:tagLst>
</file>

<file path=ppt/tags/tag1141.xml><?xml version="1.0" encoding="utf-8"?>
<p:tagLst xmlns:a="http://schemas.openxmlformats.org/drawingml/2006/main" xmlns:r="http://schemas.openxmlformats.org/officeDocument/2006/relationships" xmlns:p="http://schemas.openxmlformats.org/presentationml/2006/main">
  <p:tag name="THINKCELLSHAPEDONOTDELETE" val="tXQDEBHfF5EfmHNYo1gMQPw"/>
</p:tagLst>
</file>

<file path=ppt/tags/tag1142.xml><?xml version="1.0" encoding="utf-8"?>
<p:tagLst xmlns:a="http://schemas.openxmlformats.org/drawingml/2006/main" xmlns:r="http://schemas.openxmlformats.org/officeDocument/2006/relationships" xmlns:p="http://schemas.openxmlformats.org/presentationml/2006/main">
  <p:tag name="THINKCELLSHAPEDONOTDELETE" val="t8cuvppDoqU_5v_.yybJ7Kg"/>
</p:tagLst>
</file>

<file path=ppt/tags/tag1143.xml><?xml version="1.0" encoding="utf-8"?>
<p:tagLst xmlns:a="http://schemas.openxmlformats.org/drawingml/2006/main" xmlns:r="http://schemas.openxmlformats.org/officeDocument/2006/relationships" xmlns:p="http://schemas.openxmlformats.org/presentationml/2006/main">
  <p:tag name="THINKCELLSHAPEDONOTDELETE" val="tnqhT.WOoZCHTpWdDr9d4_Q"/>
</p:tagLst>
</file>

<file path=ppt/tags/tag1144.xml><?xml version="1.0" encoding="utf-8"?>
<p:tagLst xmlns:a="http://schemas.openxmlformats.org/drawingml/2006/main" xmlns:r="http://schemas.openxmlformats.org/officeDocument/2006/relationships" xmlns:p="http://schemas.openxmlformats.org/presentationml/2006/main">
  <p:tag name="THINKCELLSHAPEDONOTDELETE" val="thyl1EPxeb0kXG2tXr_t87w"/>
</p:tagLst>
</file>

<file path=ppt/tags/tag1145.xml><?xml version="1.0" encoding="utf-8"?>
<p:tagLst xmlns:a="http://schemas.openxmlformats.org/drawingml/2006/main" xmlns:r="http://schemas.openxmlformats.org/officeDocument/2006/relationships" xmlns:p="http://schemas.openxmlformats.org/presentationml/2006/main">
  <p:tag name="THINKCELLSHAPEDONOTDELETE" val="trl3wlsMwA95YOj6iZje4LA"/>
</p:tagLst>
</file>

<file path=ppt/tags/tag1146.xml><?xml version="1.0" encoding="utf-8"?>
<p:tagLst xmlns:a="http://schemas.openxmlformats.org/drawingml/2006/main" xmlns:r="http://schemas.openxmlformats.org/officeDocument/2006/relationships" xmlns:p="http://schemas.openxmlformats.org/presentationml/2006/main">
  <p:tag name="THINKCELLSHAPEDONOTDELETE" val="tkOu.m47C5sqjIV80ZuFWhg"/>
</p:tagLst>
</file>

<file path=ppt/tags/tag1147.xml><?xml version="1.0" encoding="utf-8"?>
<p:tagLst xmlns:a="http://schemas.openxmlformats.org/drawingml/2006/main" xmlns:r="http://schemas.openxmlformats.org/officeDocument/2006/relationships" xmlns:p="http://schemas.openxmlformats.org/presentationml/2006/main">
  <p:tag name="THINKCELLSHAPEDONOTDELETE" val="tZL1WseBkLyLE.QCpu3p0ug"/>
</p:tagLst>
</file>

<file path=ppt/tags/tag1148.xml><?xml version="1.0" encoding="utf-8"?>
<p:tagLst xmlns:a="http://schemas.openxmlformats.org/drawingml/2006/main" xmlns:r="http://schemas.openxmlformats.org/officeDocument/2006/relationships" xmlns:p="http://schemas.openxmlformats.org/presentationml/2006/main">
  <p:tag name="THINKCELLSHAPEDONOTDELETE" val="t3uQR.eLLHI_2TGa3fb1IoQ"/>
</p:tagLst>
</file>

<file path=ppt/tags/tag1149.xml><?xml version="1.0" encoding="utf-8"?>
<p:tagLst xmlns:a="http://schemas.openxmlformats.org/drawingml/2006/main" xmlns:r="http://schemas.openxmlformats.org/officeDocument/2006/relationships" xmlns:p="http://schemas.openxmlformats.org/presentationml/2006/main">
  <p:tag name="THINKCELLSHAPEDONOTDELETE" val="tN_In0yIYkx8bur4OEA6Fl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iXa4rCeE6fWV9pMJMz4rbw"/>
</p:tagLst>
</file>

<file path=ppt/tags/tag1150.xml><?xml version="1.0" encoding="utf-8"?>
<p:tagLst xmlns:a="http://schemas.openxmlformats.org/drawingml/2006/main" xmlns:r="http://schemas.openxmlformats.org/officeDocument/2006/relationships" xmlns:p="http://schemas.openxmlformats.org/presentationml/2006/main">
  <p:tag name="THINKCELLSHAPEDONOTDELETE" val="ttiQym8nHr63ThF7MR_EThQ"/>
</p:tagLst>
</file>

<file path=ppt/tags/tag1151.xml><?xml version="1.0" encoding="utf-8"?>
<p:tagLst xmlns:a="http://schemas.openxmlformats.org/drawingml/2006/main" xmlns:r="http://schemas.openxmlformats.org/officeDocument/2006/relationships" xmlns:p="http://schemas.openxmlformats.org/presentationml/2006/main">
  <p:tag name="THINKCELLSHAPEDONOTDELETE" val="tXbWJGYjBr4GkaN8cRCQ1Ug"/>
</p:tagLst>
</file>

<file path=ppt/tags/tag1152.xml><?xml version="1.0" encoding="utf-8"?>
<p:tagLst xmlns:a="http://schemas.openxmlformats.org/drawingml/2006/main" xmlns:r="http://schemas.openxmlformats.org/officeDocument/2006/relationships" xmlns:p="http://schemas.openxmlformats.org/presentationml/2006/main">
  <p:tag name="THINKCELLSHAPEDONOTDELETE" val="tjcDPsWLajfjIEJSOZjO_cA"/>
</p:tagLst>
</file>

<file path=ppt/tags/tag1153.xml><?xml version="1.0" encoding="utf-8"?>
<p:tagLst xmlns:a="http://schemas.openxmlformats.org/drawingml/2006/main" xmlns:r="http://schemas.openxmlformats.org/officeDocument/2006/relationships" xmlns:p="http://schemas.openxmlformats.org/presentationml/2006/main">
  <p:tag name="THINKCELLSHAPEDONOTDELETE" val="tJP_R3Ryft7ofCEzf5fHWVQ"/>
</p:tagLst>
</file>

<file path=ppt/tags/tag1154.xml><?xml version="1.0" encoding="utf-8"?>
<p:tagLst xmlns:a="http://schemas.openxmlformats.org/drawingml/2006/main" xmlns:r="http://schemas.openxmlformats.org/officeDocument/2006/relationships" xmlns:p="http://schemas.openxmlformats.org/presentationml/2006/main">
  <p:tag name="THINKCELLSHAPEDONOTDELETE" val="tk_cb6343Lb1tp740.GGcJg"/>
</p:tagLst>
</file>

<file path=ppt/tags/tag1155.xml><?xml version="1.0" encoding="utf-8"?>
<p:tagLst xmlns:a="http://schemas.openxmlformats.org/drawingml/2006/main" xmlns:r="http://schemas.openxmlformats.org/officeDocument/2006/relationships" xmlns:p="http://schemas.openxmlformats.org/presentationml/2006/main">
  <p:tag name="THINKCELLSHAPEDONOTDELETE" val="tpn7oHmfOQNBXU1ghftyrNg"/>
</p:tagLst>
</file>

<file path=ppt/tags/tag1156.xml><?xml version="1.0" encoding="utf-8"?>
<p:tagLst xmlns:a="http://schemas.openxmlformats.org/drawingml/2006/main" xmlns:r="http://schemas.openxmlformats.org/officeDocument/2006/relationships" xmlns:p="http://schemas.openxmlformats.org/presentationml/2006/main">
  <p:tag name="THINKCELLSHAPEDONOTDELETE" val="tp8qcTHw_j0V17zWbdVuqug"/>
</p:tagLst>
</file>

<file path=ppt/tags/tag1157.xml><?xml version="1.0" encoding="utf-8"?>
<p:tagLst xmlns:a="http://schemas.openxmlformats.org/drawingml/2006/main" xmlns:r="http://schemas.openxmlformats.org/officeDocument/2006/relationships" xmlns:p="http://schemas.openxmlformats.org/presentationml/2006/main">
  <p:tag name="BTFPLAYOUTCOLUMNS" val="5"/>
  <p:tag name="BTFPLAYOUTENABLED" val="0"/>
</p:tagLst>
</file>

<file path=ppt/tags/tag1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9.xml><?xml version="1.0" encoding="utf-8"?>
<p:tagLst xmlns:a="http://schemas.openxmlformats.org/drawingml/2006/main" xmlns:r="http://schemas.openxmlformats.org/officeDocument/2006/relationships" xmlns:p="http://schemas.openxmlformats.org/presentationml/2006/main">
  <p:tag name="BTFPLAYOUTENABLED" val="1"/>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GU32BAH.ooEXFj09PjroDw"/>
</p:tagLst>
</file>

<file path=ppt/tags/tag1160.xml><?xml version="1.0" encoding="utf-8"?>
<p:tagLst xmlns:a="http://schemas.openxmlformats.org/drawingml/2006/main" xmlns:r="http://schemas.openxmlformats.org/officeDocument/2006/relationships" xmlns:p="http://schemas.openxmlformats.org/presentationml/2006/main">
  <p:tag name="BTFPLAYOUTENABLED" val="0"/>
  <p:tag name="BTFPLAYOUTCOLUMNS" val="4"/>
</p:tagLst>
</file>

<file path=ppt/tags/tag1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2.xml><?xml version="1.0" encoding="utf-8"?>
<p:tagLst xmlns:a="http://schemas.openxmlformats.org/drawingml/2006/main" xmlns:r="http://schemas.openxmlformats.org/officeDocument/2006/relationships" xmlns:p="http://schemas.openxmlformats.org/presentationml/2006/main">
  <p:tag name="THINKCELLSHAPEDONOTDELETE" val="t_1wQA5_KCkCRlUrCpSwgwg"/>
</p:tagLst>
</file>

<file path=ppt/tags/tag1163.xml><?xml version="1.0" encoding="utf-8"?>
<p:tagLst xmlns:a="http://schemas.openxmlformats.org/drawingml/2006/main" xmlns:r="http://schemas.openxmlformats.org/officeDocument/2006/relationships" xmlns:p="http://schemas.openxmlformats.org/presentationml/2006/main">
  <p:tag name="THINKCELLSHAPEDONOTDELETE" val="txFnXipwXVDbKekQQQtxJng"/>
</p:tagLst>
</file>

<file path=ppt/tags/tag1164.xml><?xml version="1.0" encoding="utf-8"?>
<p:tagLst xmlns:a="http://schemas.openxmlformats.org/drawingml/2006/main" xmlns:r="http://schemas.openxmlformats.org/officeDocument/2006/relationships" xmlns:p="http://schemas.openxmlformats.org/presentationml/2006/main">
  <p:tag name="THINKCELLSHAPEDONOTDELETE" val="tgReqSXg22hjaX35wYu11FQ"/>
</p:tagLst>
</file>

<file path=ppt/tags/tag1165.xml><?xml version="1.0" encoding="utf-8"?>
<p:tagLst xmlns:a="http://schemas.openxmlformats.org/drawingml/2006/main" xmlns:r="http://schemas.openxmlformats.org/officeDocument/2006/relationships" xmlns:p="http://schemas.openxmlformats.org/presentationml/2006/main">
  <p:tag name="THINKCELLSHAPEDONOTDELETE" val="tB_NMaIfhGA8ExZpvZDhh1A"/>
</p:tagLst>
</file>

<file path=ppt/tags/tag1166.xml><?xml version="1.0" encoding="utf-8"?>
<p:tagLst xmlns:a="http://schemas.openxmlformats.org/drawingml/2006/main" xmlns:r="http://schemas.openxmlformats.org/officeDocument/2006/relationships" xmlns:p="http://schemas.openxmlformats.org/presentationml/2006/main">
  <p:tag name="THINKCELLSHAPEDONOTDELETE" val="tc2HbftsL7DCAkH2xnkscdw"/>
</p:tagLst>
</file>

<file path=ppt/tags/tag1167.xml><?xml version="1.0" encoding="utf-8"?>
<p:tagLst xmlns:a="http://schemas.openxmlformats.org/drawingml/2006/main" xmlns:r="http://schemas.openxmlformats.org/officeDocument/2006/relationships" xmlns:p="http://schemas.openxmlformats.org/presentationml/2006/main">
  <p:tag name="THINKCELLSHAPEDONOTDELETE" val="tS8HpPxQWAg27.EoOQRyaNg"/>
</p:tagLst>
</file>

<file path=ppt/tags/tag1168.xml><?xml version="1.0" encoding="utf-8"?>
<p:tagLst xmlns:a="http://schemas.openxmlformats.org/drawingml/2006/main" xmlns:r="http://schemas.openxmlformats.org/officeDocument/2006/relationships" xmlns:p="http://schemas.openxmlformats.org/presentationml/2006/main">
  <p:tag name="THINKCELLSHAPEDONOTDELETE" val="tp8xDB1NMks6K8jSQ21wlWA"/>
</p:tagLst>
</file>

<file path=ppt/tags/tag1169.xml><?xml version="1.0" encoding="utf-8"?>
<p:tagLst xmlns:a="http://schemas.openxmlformats.org/drawingml/2006/main" xmlns:r="http://schemas.openxmlformats.org/officeDocument/2006/relationships" xmlns:p="http://schemas.openxmlformats.org/presentationml/2006/main">
  <p:tag name="THINKCELLSHAPEDONOTDELETE" val="t7QFS4xwLRBcvpVW75MAs9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dXgrOLolJR.mndsQakqYAQ"/>
</p:tagLst>
</file>

<file path=ppt/tags/tag1170.xml><?xml version="1.0" encoding="utf-8"?>
<p:tagLst xmlns:a="http://schemas.openxmlformats.org/drawingml/2006/main" xmlns:r="http://schemas.openxmlformats.org/officeDocument/2006/relationships" xmlns:p="http://schemas.openxmlformats.org/presentationml/2006/main">
  <p:tag name="THINKCELLSHAPEDONOTDELETE" val="tcAdHMGPGWniB6v06ZWhS8w"/>
</p:tagLst>
</file>

<file path=ppt/tags/tag1171.xml><?xml version="1.0" encoding="utf-8"?>
<p:tagLst xmlns:a="http://schemas.openxmlformats.org/drawingml/2006/main" xmlns:r="http://schemas.openxmlformats.org/officeDocument/2006/relationships" xmlns:p="http://schemas.openxmlformats.org/presentationml/2006/main">
  <p:tag name="THINKCELLSHAPEDONOTDELETE" val="txVGawD_N4E6hlBn3njxe5A"/>
</p:tagLst>
</file>

<file path=ppt/tags/tag1172.xml><?xml version="1.0" encoding="utf-8"?>
<p:tagLst xmlns:a="http://schemas.openxmlformats.org/drawingml/2006/main" xmlns:r="http://schemas.openxmlformats.org/officeDocument/2006/relationships" xmlns:p="http://schemas.openxmlformats.org/presentationml/2006/main">
  <p:tag name="THINKCELLSHAPEDONOTDELETE" val="trvTykw3UeIndnMYW_pgTBQ"/>
</p:tagLst>
</file>

<file path=ppt/tags/tag1173.xml><?xml version="1.0" encoding="utf-8"?>
<p:tagLst xmlns:a="http://schemas.openxmlformats.org/drawingml/2006/main" xmlns:r="http://schemas.openxmlformats.org/officeDocument/2006/relationships" xmlns:p="http://schemas.openxmlformats.org/presentationml/2006/main">
  <p:tag name="THINKCELLSHAPEDONOTDELETE" val="t9sRZmoq6I7TRq1748AUdNw"/>
</p:tagLst>
</file>

<file path=ppt/tags/tag1174.xml><?xml version="1.0" encoding="utf-8"?>
<p:tagLst xmlns:a="http://schemas.openxmlformats.org/drawingml/2006/main" xmlns:r="http://schemas.openxmlformats.org/officeDocument/2006/relationships" xmlns:p="http://schemas.openxmlformats.org/presentationml/2006/main">
  <p:tag name="THINKCELLSHAPEDONOTDELETE" val="tgNeqmkf6AdHVFE4Ol1Gi8Q"/>
</p:tagLst>
</file>

<file path=ppt/tags/tag1175.xml><?xml version="1.0" encoding="utf-8"?>
<p:tagLst xmlns:a="http://schemas.openxmlformats.org/drawingml/2006/main" xmlns:r="http://schemas.openxmlformats.org/officeDocument/2006/relationships" xmlns:p="http://schemas.openxmlformats.org/presentationml/2006/main">
  <p:tag name="THINKCELLSHAPEDONOTDELETE" val="tPagTPLX5o3SKnEo16P4lMw"/>
</p:tagLst>
</file>

<file path=ppt/tags/tag1176.xml><?xml version="1.0" encoding="utf-8"?>
<p:tagLst xmlns:a="http://schemas.openxmlformats.org/drawingml/2006/main" xmlns:r="http://schemas.openxmlformats.org/officeDocument/2006/relationships" xmlns:p="http://schemas.openxmlformats.org/presentationml/2006/main">
  <p:tag name="THINKCELLSHAPEDONOTDELETE" val="tK8MiYHw4B4rBvaBY9RBfEQ"/>
</p:tagLst>
</file>

<file path=ppt/tags/tag1177.xml><?xml version="1.0" encoding="utf-8"?>
<p:tagLst xmlns:a="http://schemas.openxmlformats.org/drawingml/2006/main" xmlns:r="http://schemas.openxmlformats.org/officeDocument/2006/relationships" xmlns:p="http://schemas.openxmlformats.org/presentationml/2006/main">
  <p:tag name="THINKCELLSHAPEDONOTDELETE" val="tcW4dvD7s_w1QYGlGnxKnKQ"/>
</p:tagLst>
</file>

<file path=ppt/tags/tag1178.xml><?xml version="1.0" encoding="utf-8"?>
<p:tagLst xmlns:a="http://schemas.openxmlformats.org/drawingml/2006/main" xmlns:r="http://schemas.openxmlformats.org/officeDocument/2006/relationships" xmlns:p="http://schemas.openxmlformats.org/presentationml/2006/main">
  <p:tag name="THINKCELLSHAPEDONOTDELETE" val="t2FvfZn6ItFgCjIV7Ga5ZVA"/>
</p:tagLst>
</file>

<file path=ppt/tags/tag1179.xml><?xml version="1.0" encoding="utf-8"?>
<p:tagLst xmlns:a="http://schemas.openxmlformats.org/drawingml/2006/main" xmlns:r="http://schemas.openxmlformats.org/officeDocument/2006/relationships" xmlns:p="http://schemas.openxmlformats.org/presentationml/2006/main">
  <p:tag name="THINKCELLSHAPEDONOTDELETE" val="ttceQM5FXP1Owlh3aBs437w"/>
</p:tagLst>
</file>

<file path=ppt/tags/tag118.xml><?xml version="1.0" encoding="utf-8"?>
<p:tagLst xmlns:a="http://schemas.openxmlformats.org/drawingml/2006/main" xmlns:r="http://schemas.openxmlformats.org/officeDocument/2006/relationships" xmlns:p="http://schemas.openxmlformats.org/presentationml/2006/main">
  <p:tag name="BTFPLAYOUTENABLED" val="0"/>
  <p:tag name="BTFPLAYOUTCOLUMNS" val="2"/>
</p:tagLst>
</file>

<file path=ppt/tags/tag1180.xml><?xml version="1.0" encoding="utf-8"?>
<p:tagLst xmlns:a="http://schemas.openxmlformats.org/drawingml/2006/main" xmlns:r="http://schemas.openxmlformats.org/officeDocument/2006/relationships" xmlns:p="http://schemas.openxmlformats.org/presentationml/2006/main">
  <p:tag name="THINKCELLSHAPEDONOTDELETE" val="tt.GSynbqRxuBFx9kfDw2sw"/>
</p:tagLst>
</file>

<file path=ppt/tags/tag1181.xml><?xml version="1.0" encoding="utf-8"?>
<p:tagLst xmlns:a="http://schemas.openxmlformats.org/drawingml/2006/main" xmlns:r="http://schemas.openxmlformats.org/officeDocument/2006/relationships" xmlns:p="http://schemas.openxmlformats.org/presentationml/2006/main">
  <p:tag name="THINKCELLSHAPEDONOTDELETE" val="tyPQiRmLfs5baZkvOw9yALQ"/>
</p:tagLst>
</file>

<file path=ppt/tags/tag1182.xml><?xml version="1.0" encoding="utf-8"?>
<p:tagLst xmlns:a="http://schemas.openxmlformats.org/drawingml/2006/main" xmlns:r="http://schemas.openxmlformats.org/officeDocument/2006/relationships" xmlns:p="http://schemas.openxmlformats.org/presentationml/2006/main">
  <p:tag name="THINKCELLSHAPEDONOTDELETE" val="tTovlAoZQdk7XVSdRz_n5fg"/>
</p:tagLst>
</file>

<file path=ppt/tags/tag1183.xml><?xml version="1.0" encoding="utf-8"?>
<p:tagLst xmlns:a="http://schemas.openxmlformats.org/drawingml/2006/main" xmlns:r="http://schemas.openxmlformats.org/officeDocument/2006/relationships" xmlns:p="http://schemas.openxmlformats.org/presentationml/2006/main">
  <p:tag name="THINKCELLSHAPEDONOTDELETE" val="t13DzXly4fIgn.HplBqHbpg"/>
</p:tagLst>
</file>

<file path=ppt/tags/tag1184.xml><?xml version="1.0" encoding="utf-8"?>
<p:tagLst xmlns:a="http://schemas.openxmlformats.org/drawingml/2006/main" xmlns:r="http://schemas.openxmlformats.org/officeDocument/2006/relationships" xmlns:p="http://schemas.openxmlformats.org/presentationml/2006/main">
  <p:tag name="THINKCELLSHAPEDONOTDELETE" val="tD1Fd5pUUL5z6ax0v8f9.Dg"/>
</p:tagLst>
</file>

<file path=ppt/tags/tag1185.xml><?xml version="1.0" encoding="utf-8"?>
<p:tagLst xmlns:a="http://schemas.openxmlformats.org/drawingml/2006/main" xmlns:r="http://schemas.openxmlformats.org/officeDocument/2006/relationships" xmlns:p="http://schemas.openxmlformats.org/presentationml/2006/main">
  <p:tag name="THINKCELLSHAPEDONOTDELETE" val="tA2__gNVQN7MY3L50.a52ww"/>
</p:tagLst>
</file>

<file path=ppt/tags/tag1186.xml><?xml version="1.0" encoding="utf-8"?>
<p:tagLst xmlns:a="http://schemas.openxmlformats.org/drawingml/2006/main" xmlns:r="http://schemas.openxmlformats.org/officeDocument/2006/relationships" xmlns:p="http://schemas.openxmlformats.org/presentationml/2006/main">
  <p:tag name="THINKCELLSHAPEDONOTDELETE" val="txV65uJnz5zjmj7KIZ6ln2Q"/>
</p:tagLst>
</file>

<file path=ppt/tags/tag1187.xml><?xml version="1.0" encoding="utf-8"?>
<p:tagLst xmlns:a="http://schemas.openxmlformats.org/drawingml/2006/main" xmlns:r="http://schemas.openxmlformats.org/officeDocument/2006/relationships" xmlns:p="http://schemas.openxmlformats.org/presentationml/2006/main">
  <p:tag name="BTFPLAYOUTENABLED" val="1"/>
</p:tagLst>
</file>

<file path=ppt/tags/tag1188.xml><?xml version="1.0" encoding="utf-8"?>
<p:tagLst xmlns:a="http://schemas.openxmlformats.org/drawingml/2006/main" xmlns:r="http://schemas.openxmlformats.org/officeDocument/2006/relationships" xmlns:p="http://schemas.openxmlformats.org/presentationml/2006/main">
  <p:tag name="BTFPLAYOUTCOLUMNS" val="7"/>
  <p:tag name="BTFPLAYOUTENABLED" val="0"/>
</p:tagLst>
</file>

<file path=ppt/tags/tag1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0.xml><?xml version="1.0" encoding="utf-8"?>
<p:tagLst xmlns:a="http://schemas.openxmlformats.org/drawingml/2006/main" xmlns:r="http://schemas.openxmlformats.org/officeDocument/2006/relationships" xmlns:p="http://schemas.openxmlformats.org/presentationml/2006/main">
  <p:tag name="BTFPLAYOUTENABLED" val="1"/>
</p:tagLst>
</file>

<file path=ppt/tags/tag1191.xml><?xml version="1.0" encoding="utf-8"?>
<p:tagLst xmlns:a="http://schemas.openxmlformats.org/drawingml/2006/main" xmlns:r="http://schemas.openxmlformats.org/officeDocument/2006/relationships" xmlns:p="http://schemas.openxmlformats.org/presentationml/2006/main">
  <p:tag name="BTFPLAYOUTENABLED" val="1"/>
</p:tagLst>
</file>

<file path=ppt/tags/tag1192.xml><?xml version="1.0" encoding="utf-8"?>
<p:tagLst xmlns:a="http://schemas.openxmlformats.org/drawingml/2006/main" xmlns:r="http://schemas.openxmlformats.org/officeDocument/2006/relationships" xmlns:p="http://schemas.openxmlformats.org/presentationml/2006/main">
  <p:tag name="BTFPROTATION" val="0"/>
  <p:tag name="BTFPLAYOUTENABLED" val="1"/>
</p:tagLst>
</file>

<file path=ppt/tags/tag1193.xml><?xml version="1.0" encoding="utf-8"?>
<p:tagLst xmlns:a="http://schemas.openxmlformats.org/drawingml/2006/main" xmlns:r="http://schemas.openxmlformats.org/officeDocument/2006/relationships" xmlns:p="http://schemas.openxmlformats.org/presentationml/2006/main">
  <p:tag name="BTFPLAYOUTCOLUMNS" val="7"/>
  <p:tag name="BTFPLAYOUTENABLED" val="0"/>
</p:tagLst>
</file>

<file path=ppt/tags/tag1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5.xml><?xml version="1.0" encoding="utf-8"?>
<p:tagLst xmlns:a="http://schemas.openxmlformats.org/drawingml/2006/main" xmlns:r="http://schemas.openxmlformats.org/officeDocument/2006/relationships" xmlns:p="http://schemas.openxmlformats.org/presentationml/2006/main">
  <p:tag name="BTFPLAYOUTENABLED" val="1"/>
</p:tagLst>
</file>

<file path=ppt/tags/tag1196.xml><?xml version="1.0" encoding="utf-8"?>
<p:tagLst xmlns:a="http://schemas.openxmlformats.org/drawingml/2006/main" xmlns:r="http://schemas.openxmlformats.org/officeDocument/2006/relationships" xmlns:p="http://schemas.openxmlformats.org/presentationml/2006/main">
  <p:tag name="BTFPLAYOUTENABLED" val="1"/>
</p:tagLst>
</file>

<file path=ppt/tags/tag1197.xml><?xml version="1.0" encoding="utf-8"?>
<p:tagLst xmlns:a="http://schemas.openxmlformats.org/drawingml/2006/main" xmlns:r="http://schemas.openxmlformats.org/officeDocument/2006/relationships" xmlns:p="http://schemas.openxmlformats.org/presentationml/2006/main">
  <p:tag name="BTFPLAYOUTANCHORELEFT" val="True"/>
  <p:tag name="BTFPLAYOUTANCHORERIGHT" val="True"/>
  <p:tag name="BTFPLAYOUTANCHORETOP" val="True"/>
  <p:tag name="BTFPLAYOUTANCHOREBOTTOM" val="False"/>
  <p:tag name="BTFPCENTERX" val="55.11111"/>
  <p:tag name="BTFPCENTERY" val="56.66667"/>
  <p:tag name="BTFPHEIGHT" val="243.2888"/>
  <p:tag name="BTFPWIDTH" val="365.557"/>
</p:tagLst>
</file>

<file path=ppt/tags/tag1198.xml><?xml version="1.0" encoding="utf-8"?>
<p:tagLst xmlns:a="http://schemas.openxmlformats.org/drawingml/2006/main" xmlns:r="http://schemas.openxmlformats.org/officeDocument/2006/relationships" xmlns:p="http://schemas.openxmlformats.org/presentationml/2006/main">
  <p:tag name="BTFPLAYOUTANCHORELEFT" val="True"/>
  <p:tag name="BTFPLAYOUTANCHORERIGHT" val="True"/>
  <p:tag name="BTFPLAYOUTANCHORETOP" val="True"/>
  <p:tag name="BTFPLAYOUTANCHOREBOTTOM" val="False"/>
  <p:tag name="BTFPCENTERX" val="50.44643"/>
  <p:tag name="BTFPCENTERY" val="69.33334"/>
  <p:tag name="BTFPHEIGHT" val="142.811"/>
  <p:tag name="BTFPWIDTH" val="364.7499"/>
</p:tagLst>
</file>

<file path=ppt/tags/tag1199.xml><?xml version="1.0" encoding="utf-8"?>
<p:tagLst xmlns:a="http://schemas.openxmlformats.org/drawingml/2006/main" xmlns:r="http://schemas.openxmlformats.org/officeDocument/2006/relationships" xmlns:p="http://schemas.openxmlformats.org/presentationml/2006/main">
  <p:tag name="BTFPLAYOUTENABLED" val="1"/>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BTFPLAYOUTENABLED" val="1"/>
</p:tagLst>
</file>

<file path=ppt/tags/tag1200.xml><?xml version="1.0" encoding="utf-8"?>
<p:tagLst xmlns:a="http://schemas.openxmlformats.org/drawingml/2006/main" xmlns:r="http://schemas.openxmlformats.org/officeDocument/2006/relationships" xmlns:p="http://schemas.openxmlformats.org/presentationml/2006/main">
  <p:tag name="BTFPLAYOUTENABLED" val="1"/>
</p:tagLst>
</file>

<file path=ppt/tags/tag1201.xml><?xml version="1.0" encoding="utf-8"?>
<p:tagLst xmlns:a="http://schemas.openxmlformats.org/drawingml/2006/main" xmlns:r="http://schemas.openxmlformats.org/officeDocument/2006/relationships" xmlns:p="http://schemas.openxmlformats.org/presentationml/2006/main">
  <p:tag name="BTFPLAYOUTENABLED" val="1"/>
</p:tagLst>
</file>

<file path=ppt/tags/tag1202.xml><?xml version="1.0" encoding="utf-8"?>
<p:tagLst xmlns:a="http://schemas.openxmlformats.org/drawingml/2006/main" xmlns:r="http://schemas.openxmlformats.org/officeDocument/2006/relationships" xmlns:p="http://schemas.openxmlformats.org/presentationml/2006/main">
  <p:tag name="BTFPLAYOUTENABLED" val="1"/>
</p:tagLst>
</file>

<file path=ppt/tags/tag1203.xml><?xml version="1.0" encoding="utf-8"?>
<p:tagLst xmlns:a="http://schemas.openxmlformats.org/drawingml/2006/main" xmlns:r="http://schemas.openxmlformats.org/officeDocument/2006/relationships" xmlns:p="http://schemas.openxmlformats.org/presentationml/2006/main">
  <p:tag name="BTFPLAYOUTENABLED" val="1"/>
</p:tagLst>
</file>

<file path=ppt/tags/tag1204.xml><?xml version="1.0" encoding="utf-8"?>
<p:tagLst xmlns:a="http://schemas.openxmlformats.org/drawingml/2006/main" xmlns:r="http://schemas.openxmlformats.org/officeDocument/2006/relationships" xmlns:p="http://schemas.openxmlformats.org/presentationml/2006/main">
  <p:tag name="BTFPLAYOUTENABLED" val="1"/>
</p:tagLst>
</file>

<file path=ppt/tags/tag1205.xml><?xml version="1.0" encoding="utf-8"?>
<p:tagLst xmlns:a="http://schemas.openxmlformats.org/drawingml/2006/main" xmlns:r="http://schemas.openxmlformats.org/officeDocument/2006/relationships" xmlns:p="http://schemas.openxmlformats.org/presentationml/2006/main">
  <p:tag name="BTFPLAYOUTENABLED" val="1"/>
</p:tagLst>
</file>

<file path=ppt/tags/tag1206.xml><?xml version="1.0" encoding="utf-8"?>
<p:tagLst xmlns:a="http://schemas.openxmlformats.org/drawingml/2006/main" xmlns:r="http://schemas.openxmlformats.org/officeDocument/2006/relationships" xmlns:p="http://schemas.openxmlformats.org/presentationml/2006/main">
  <p:tag name="BTFPLAYOUTENABLED" val="1"/>
  <p:tag name="BTFPLAYOUTCOLUMNS" val="4"/>
</p:tagLst>
</file>

<file path=ppt/tags/tag1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8.xml><?xml version="1.0" encoding="utf-8"?>
<p:tagLst xmlns:a="http://schemas.openxmlformats.org/drawingml/2006/main" xmlns:r="http://schemas.openxmlformats.org/officeDocument/2006/relationships" xmlns:p="http://schemas.openxmlformats.org/presentationml/2006/main">
  <p:tag name="BTFPLAYOUTENABLED" val="1"/>
</p:tagLst>
</file>

<file path=ppt/tags/tag1209.xml><?xml version="1.0" encoding="utf-8"?>
<p:tagLst xmlns:a="http://schemas.openxmlformats.org/drawingml/2006/main" xmlns:r="http://schemas.openxmlformats.org/officeDocument/2006/relationships" xmlns:p="http://schemas.openxmlformats.org/presentationml/2006/main">
  <p:tag name="BTFPLAYOUTENABLED" val="1"/>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B0QtKMThulKocmN5.mzFjg"/>
</p:tagLst>
</file>

<file path=ppt/tags/tag1210.xml><?xml version="1.0" encoding="utf-8"?>
<p:tagLst xmlns:a="http://schemas.openxmlformats.org/drawingml/2006/main" xmlns:r="http://schemas.openxmlformats.org/officeDocument/2006/relationships" xmlns:p="http://schemas.openxmlformats.org/presentationml/2006/main">
  <p:tag name="BTFPLAYOUTCOLUMNS" val="7"/>
  <p:tag name="BTFPLAYOUTENABLED" val="0"/>
</p:tagLst>
</file>

<file path=ppt/tags/tag1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2.xml><?xml version="1.0" encoding="utf-8"?>
<p:tagLst xmlns:a="http://schemas.openxmlformats.org/drawingml/2006/main" xmlns:r="http://schemas.openxmlformats.org/officeDocument/2006/relationships" xmlns:p="http://schemas.openxmlformats.org/presentationml/2006/main">
  <p:tag name="BTFPLAYOUTENABLED" val="1"/>
</p:tagLst>
</file>

<file path=ppt/tags/tag1213.xml><?xml version="1.0" encoding="utf-8"?>
<p:tagLst xmlns:a="http://schemas.openxmlformats.org/drawingml/2006/main" xmlns:r="http://schemas.openxmlformats.org/officeDocument/2006/relationships" xmlns:p="http://schemas.openxmlformats.org/presentationml/2006/main">
  <p:tag name="BTFPLAYOUTENABLED" val="1"/>
</p:tagLst>
</file>

<file path=ppt/tags/tag1214.xml><?xml version="1.0" encoding="utf-8"?>
<p:tagLst xmlns:a="http://schemas.openxmlformats.org/drawingml/2006/main" xmlns:r="http://schemas.openxmlformats.org/officeDocument/2006/relationships" xmlns:p="http://schemas.openxmlformats.org/presentationml/2006/main">
  <p:tag name="BTFPLAYOUTANCHORELEFT" val="True"/>
  <p:tag name="BTFPLAYOUTANCHORERIGHT" val="True"/>
  <p:tag name="BTFPLAYOUTANCHORETOP" val="True"/>
  <p:tag name="BTFPLAYOUTANCHOREBOTTOM" val="False"/>
  <p:tag name="BTFPCENTERX" val="50"/>
  <p:tag name="BTFPCENTERY" val="50"/>
  <p:tag name="BTFPHEIGHT" val="273.5328"/>
  <p:tag name="BTFPWIDTH" val="364.7104"/>
</p:tagLst>
</file>

<file path=ppt/tags/tag1215.xml><?xml version="1.0" encoding="utf-8"?>
<p:tagLst xmlns:a="http://schemas.openxmlformats.org/drawingml/2006/main" xmlns:r="http://schemas.openxmlformats.org/officeDocument/2006/relationships" xmlns:p="http://schemas.openxmlformats.org/presentationml/2006/main">
  <p:tag name="BTFPLAYOUTANCHORELEFT" val="True"/>
  <p:tag name="BTFPLAYOUTANCHORERIGHT" val="True"/>
  <p:tag name="BTFPLAYOUTANCHORETOP" val="True"/>
  <p:tag name="BTFPLAYOUTANCHOREBOTTOM" val="False"/>
  <p:tag name="BTFPCENTERX" val="50.5"/>
  <p:tag name="BTFPCENTERY" val="24"/>
  <p:tag name="BTFPHEIGHT" val="273.5625"/>
  <p:tag name="BTFPWIDTH" val="364.75"/>
</p:tagLst>
</file>

<file path=ppt/tags/tag1216.xml><?xml version="1.0" encoding="utf-8"?>
<p:tagLst xmlns:a="http://schemas.openxmlformats.org/drawingml/2006/main" xmlns:r="http://schemas.openxmlformats.org/officeDocument/2006/relationships" xmlns:p="http://schemas.openxmlformats.org/presentationml/2006/main">
  <p:tag name="BTFPLAYOUTANCHORELEFT" val="True"/>
  <p:tag name="BTFPLAYOUTANCHORERIGHT" val="True"/>
  <p:tag name="BTFPLAYOUTANCHORETOP" val="True"/>
  <p:tag name="BTFPLAYOUTANCHOREBOTTOM" val="False"/>
  <p:tag name="BTFPCENTERX" val="50"/>
  <p:tag name="BTFPCENTERY" val="50"/>
  <p:tag name="BTFPHEIGHT" val="273.5328"/>
  <p:tag name="BTFPWIDTH" val="364.7104"/>
</p:tagLst>
</file>

<file path=ppt/tags/tag1217.xml><?xml version="1.0" encoding="utf-8"?>
<p:tagLst xmlns:a="http://schemas.openxmlformats.org/drawingml/2006/main" xmlns:r="http://schemas.openxmlformats.org/officeDocument/2006/relationships" xmlns:p="http://schemas.openxmlformats.org/presentationml/2006/main">
  <p:tag name="BTFPLAYOUTANCHORELEFT" val="True"/>
  <p:tag name="BTFPLAYOUTANCHORERIGHT" val="True"/>
  <p:tag name="BTFPLAYOUTANCHORETOP" val="True"/>
  <p:tag name="BTFPLAYOUTANCHOREBOTTOM" val="False"/>
  <p:tag name="BTFPCENTERX" val="50.5"/>
  <p:tag name="BTFPCENTERY" val="24"/>
  <p:tag name="BTFPHEIGHT" val="273.5625"/>
  <p:tag name="BTFPWIDTH" val="364.75"/>
</p:tagLst>
</file>

<file path=ppt/tags/tag1218.xml><?xml version="1.0" encoding="utf-8"?>
<p:tagLst xmlns:a="http://schemas.openxmlformats.org/drawingml/2006/main" xmlns:r="http://schemas.openxmlformats.org/officeDocument/2006/relationships" xmlns:p="http://schemas.openxmlformats.org/presentationml/2006/main">
  <p:tag name="BTFPLAYOUTENABLED" val="1"/>
</p:tagLst>
</file>

<file path=ppt/tags/tag1219.xml><?xml version="1.0" encoding="utf-8"?>
<p:tagLst xmlns:a="http://schemas.openxmlformats.org/drawingml/2006/main" xmlns:r="http://schemas.openxmlformats.org/officeDocument/2006/relationships" xmlns:p="http://schemas.openxmlformats.org/presentationml/2006/main">
  <p:tag name="BTFPLAYOUTENABLED" val="1"/>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XkaM5jBxS3awHViadEEvKQ"/>
</p:tagLst>
</file>

<file path=ppt/tags/tag1220.xml><?xml version="1.0" encoding="utf-8"?>
<p:tagLst xmlns:a="http://schemas.openxmlformats.org/drawingml/2006/main" xmlns:r="http://schemas.openxmlformats.org/officeDocument/2006/relationships" xmlns:p="http://schemas.openxmlformats.org/presentationml/2006/main">
  <p:tag name="BTFPLAYOUTENABLED" val="1"/>
</p:tagLst>
</file>

<file path=ppt/tags/tag1221.xml><?xml version="1.0" encoding="utf-8"?>
<p:tagLst xmlns:a="http://schemas.openxmlformats.org/drawingml/2006/main" xmlns:r="http://schemas.openxmlformats.org/officeDocument/2006/relationships" xmlns:p="http://schemas.openxmlformats.org/presentationml/2006/main">
  <p:tag name="BTFPLAYOUTENABLED" val="1"/>
</p:tagLst>
</file>

<file path=ppt/tags/tag1222.xml><?xml version="1.0" encoding="utf-8"?>
<p:tagLst xmlns:a="http://schemas.openxmlformats.org/drawingml/2006/main" xmlns:r="http://schemas.openxmlformats.org/officeDocument/2006/relationships" xmlns:p="http://schemas.openxmlformats.org/presentationml/2006/main">
  <p:tag name="BTFPLAYOUTENABLED" val="1"/>
</p:tagLst>
</file>

<file path=ppt/tags/tag1223.xml><?xml version="1.0" encoding="utf-8"?>
<p:tagLst xmlns:a="http://schemas.openxmlformats.org/drawingml/2006/main" xmlns:r="http://schemas.openxmlformats.org/officeDocument/2006/relationships" xmlns:p="http://schemas.openxmlformats.org/presentationml/2006/main">
  <p:tag name="BTFPLAYOUTENABLED" val="1"/>
</p:tagLst>
</file>

<file path=ppt/tags/tag1224.xml><?xml version="1.0" encoding="utf-8"?>
<p:tagLst xmlns:a="http://schemas.openxmlformats.org/drawingml/2006/main" xmlns:r="http://schemas.openxmlformats.org/officeDocument/2006/relationships" xmlns:p="http://schemas.openxmlformats.org/presentationml/2006/main">
  <p:tag name="BTFPLAYOUTENABLED" val="1"/>
</p:tagLst>
</file>

<file path=ppt/tags/tag1225.xml><?xml version="1.0" encoding="utf-8"?>
<p:tagLst xmlns:a="http://schemas.openxmlformats.org/drawingml/2006/main" xmlns:r="http://schemas.openxmlformats.org/officeDocument/2006/relationships" xmlns:p="http://schemas.openxmlformats.org/presentationml/2006/main">
  <p:tag name="BTFPLAYOUTENABLED" val="1"/>
</p:tagLst>
</file>

<file path=ppt/tags/tag1226.xml><?xml version="1.0" encoding="utf-8"?>
<p:tagLst xmlns:a="http://schemas.openxmlformats.org/drawingml/2006/main" xmlns:r="http://schemas.openxmlformats.org/officeDocument/2006/relationships" xmlns:p="http://schemas.openxmlformats.org/presentationml/2006/main">
  <p:tag name="BTFPLAYOUTENABLED" val="1"/>
</p:tagLst>
</file>

<file path=ppt/tags/tag1227.xml><?xml version="1.0" encoding="utf-8"?>
<p:tagLst xmlns:a="http://schemas.openxmlformats.org/drawingml/2006/main" xmlns:r="http://schemas.openxmlformats.org/officeDocument/2006/relationships" xmlns:p="http://schemas.openxmlformats.org/presentationml/2006/main">
  <p:tag name="BTFPLAYOUTENABLED" val="1"/>
</p:tagLst>
</file>

<file path=ppt/tags/tag1228.xml><?xml version="1.0" encoding="utf-8"?>
<p:tagLst xmlns:a="http://schemas.openxmlformats.org/drawingml/2006/main" xmlns:r="http://schemas.openxmlformats.org/officeDocument/2006/relationships" xmlns:p="http://schemas.openxmlformats.org/presentationml/2006/main">
  <p:tag name="BTFPLAYOUTENABLED" val="0"/>
  <p:tag name="BTFPLAYOUTCOLUMNS" val="3"/>
</p:tagLst>
</file>

<file path=ppt/tags/tag1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rIom8HwFPV2BSubLS8YzkA"/>
</p:tagLst>
</file>

<file path=ppt/tags/tag1230.xml><?xml version="1.0" encoding="utf-8"?>
<p:tagLst xmlns:a="http://schemas.openxmlformats.org/drawingml/2006/main" xmlns:r="http://schemas.openxmlformats.org/officeDocument/2006/relationships" xmlns:p="http://schemas.openxmlformats.org/presentationml/2006/main">
  <p:tag name="BTFPLAYOUTENABLED" val="1"/>
</p:tagLst>
</file>

<file path=ppt/tags/tag1231.xml><?xml version="1.0" encoding="utf-8"?>
<p:tagLst xmlns:a="http://schemas.openxmlformats.org/drawingml/2006/main" xmlns:r="http://schemas.openxmlformats.org/officeDocument/2006/relationships" xmlns:p="http://schemas.openxmlformats.org/presentationml/2006/main">
  <p:tag name="THINKCELLSHAPEDONOTDELETE" val="tRyQMkbxbxHilJGU2Oa6KXw"/>
</p:tagLst>
</file>

<file path=ppt/tags/tag1232.xml><?xml version="1.0" encoding="utf-8"?>
<p:tagLst xmlns:a="http://schemas.openxmlformats.org/drawingml/2006/main" xmlns:r="http://schemas.openxmlformats.org/officeDocument/2006/relationships" xmlns:p="http://schemas.openxmlformats.org/presentationml/2006/main">
  <p:tag name="THINKCELLSHAPEDONOTDELETE" val="t82AmW3.TWUWe5Yx7g02iRA"/>
</p:tagLst>
</file>

<file path=ppt/tags/tag1233.xml><?xml version="1.0" encoding="utf-8"?>
<p:tagLst xmlns:a="http://schemas.openxmlformats.org/drawingml/2006/main" xmlns:r="http://schemas.openxmlformats.org/officeDocument/2006/relationships" xmlns:p="http://schemas.openxmlformats.org/presentationml/2006/main">
  <p:tag name="THINKCELLSHAPEDONOTDELETE" val="tb8KBEdAk.E7NbN2mC4Eojg"/>
</p:tagLst>
</file>

<file path=ppt/tags/tag1234.xml><?xml version="1.0" encoding="utf-8"?>
<p:tagLst xmlns:a="http://schemas.openxmlformats.org/drawingml/2006/main" xmlns:r="http://schemas.openxmlformats.org/officeDocument/2006/relationships" xmlns:p="http://schemas.openxmlformats.org/presentationml/2006/main">
  <p:tag name="THINKCELLSHAPEDONOTDELETE" val="t0v7XN_QgKP8Oq4FuO7k6tg"/>
</p:tagLst>
</file>

<file path=ppt/tags/tag1235.xml><?xml version="1.0" encoding="utf-8"?>
<p:tagLst xmlns:a="http://schemas.openxmlformats.org/drawingml/2006/main" xmlns:r="http://schemas.openxmlformats.org/officeDocument/2006/relationships" xmlns:p="http://schemas.openxmlformats.org/presentationml/2006/main">
  <p:tag name="THINKCELLSHAPEDONOTDELETE" val="tiEm1w01kLEykYKEAOERccg"/>
</p:tagLst>
</file>

<file path=ppt/tags/tag1236.xml><?xml version="1.0" encoding="utf-8"?>
<p:tagLst xmlns:a="http://schemas.openxmlformats.org/drawingml/2006/main" xmlns:r="http://schemas.openxmlformats.org/officeDocument/2006/relationships" xmlns:p="http://schemas.openxmlformats.org/presentationml/2006/main">
  <p:tag name="THINKCELLSHAPEDONOTDELETE" val="tDkcgZ9xhp6vziss4gSxjSg"/>
</p:tagLst>
</file>

<file path=ppt/tags/tag1237.xml><?xml version="1.0" encoding="utf-8"?>
<p:tagLst xmlns:a="http://schemas.openxmlformats.org/drawingml/2006/main" xmlns:r="http://schemas.openxmlformats.org/officeDocument/2006/relationships" xmlns:p="http://schemas.openxmlformats.org/presentationml/2006/main">
  <p:tag name="THINKCELLSHAPEDONOTDELETE" val="t338pk.6FehWEmqfz2NNiRA"/>
</p:tagLst>
</file>

<file path=ppt/tags/tag1238.xml><?xml version="1.0" encoding="utf-8"?>
<p:tagLst xmlns:a="http://schemas.openxmlformats.org/drawingml/2006/main" xmlns:r="http://schemas.openxmlformats.org/officeDocument/2006/relationships" xmlns:p="http://schemas.openxmlformats.org/presentationml/2006/main">
  <p:tag name="THINKCELLSHAPEDONOTDELETE" val="tD1RSabSd_G0jlYSEotcCYQ"/>
</p:tagLst>
</file>

<file path=ppt/tags/tag1239.xml><?xml version="1.0" encoding="utf-8"?>
<p:tagLst xmlns:a="http://schemas.openxmlformats.org/drawingml/2006/main" xmlns:r="http://schemas.openxmlformats.org/officeDocument/2006/relationships" xmlns:p="http://schemas.openxmlformats.org/presentationml/2006/main">
  <p:tag name="THINKCELLSHAPEDONOTDELETE" val="t6AgMqIe6VgU7ULNxspGJ3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LCruCcNpjTRaN1y9QgSHA"/>
</p:tagLst>
</file>

<file path=ppt/tags/tag1240.xml><?xml version="1.0" encoding="utf-8"?>
<p:tagLst xmlns:a="http://schemas.openxmlformats.org/drawingml/2006/main" xmlns:r="http://schemas.openxmlformats.org/officeDocument/2006/relationships" xmlns:p="http://schemas.openxmlformats.org/presentationml/2006/main">
  <p:tag name="THINKCELLSHAPEDONOTDELETE" val="t2QwnwJONjcv8V2BDBp4wig"/>
</p:tagLst>
</file>

<file path=ppt/tags/tag1241.xml><?xml version="1.0" encoding="utf-8"?>
<p:tagLst xmlns:a="http://schemas.openxmlformats.org/drawingml/2006/main" xmlns:r="http://schemas.openxmlformats.org/officeDocument/2006/relationships" xmlns:p="http://schemas.openxmlformats.org/presentationml/2006/main">
  <p:tag name="THINKCELLSHAPEDONOTDELETE" val="t7NcJx0ivlm8ucdbxSBRn1g"/>
</p:tagLst>
</file>

<file path=ppt/tags/tag1242.xml><?xml version="1.0" encoding="utf-8"?>
<p:tagLst xmlns:a="http://schemas.openxmlformats.org/drawingml/2006/main" xmlns:r="http://schemas.openxmlformats.org/officeDocument/2006/relationships" xmlns:p="http://schemas.openxmlformats.org/presentationml/2006/main">
  <p:tag name="THINKCELLSHAPEDONOTDELETE" val="tEx8Iz74GoCAro7PUrBsr.g"/>
</p:tagLst>
</file>

<file path=ppt/tags/tag1243.xml><?xml version="1.0" encoding="utf-8"?>
<p:tagLst xmlns:a="http://schemas.openxmlformats.org/drawingml/2006/main" xmlns:r="http://schemas.openxmlformats.org/officeDocument/2006/relationships" xmlns:p="http://schemas.openxmlformats.org/presentationml/2006/main">
  <p:tag name="THINKCELLSHAPEDONOTDELETE" val="tswdDKDXQ6aAT8svzMNJMdw"/>
</p:tagLst>
</file>

<file path=ppt/tags/tag1244.xml><?xml version="1.0" encoding="utf-8"?>
<p:tagLst xmlns:a="http://schemas.openxmlformats.org/drawingml/2006/main" xmlns:r="http://schemas.openxmlformats.org/officeDocument/2006/relationships" xmlns:p="http://schemas.openxmlformats.org/presentationml/2006/main">
  <p:tag name="THINKCELLSHAPEDONOTDELETE" val="tA4uohc8DJtFFXAMlkyszSw"/>
</p:tagLst>
</file>

<file path=ppt/tags/tag1245.xml><?xml version="1.0" encoding="utf-8"?>
<p:tagLst xmlns:a="http://schemas.openxmlformats.org/drawingml/2006/main" xmlns:r="http://schemas.openxmlformats.org/officeDocument/2006/relationships" xmlns:p="http://schemas.openxmlformats.org/presentationml/2006/main">
  <p:tag name="THINKCELLSHAPEDONOTDELETE" val="tLR9lsUKz67KJ8jvkFGrxOw"/>
</p:tagLst>
</file>

<file path=ppt/tags/tag1246.xml><?xml version="1.0" encoding="utf-8"?>
<p:tagLst xmlns:a="http://schemas.openxmlformats.org/drawingml/2006/main" xmlns:r="http://schemas.openxmlformats.org/officeDocument/2006/relationships" xmlns:p="http://schemas.openxmlformats.org/presentationml/2006/main">
  <p:tag name="THINKCELLSHAPEDONOTDELETE" val="txR0oEMAY_Mi05E2dEQihnw"/>
</p:tagLst>
</file>

<file path=ppt/tags/tag1247.xml><?xml version="1.0" encoding="utf-8"?>
<p:tagLst xmlns:a="http://schemas.openxmlformats.org/drawingml/2006/main" xmlns:r="http://schemas.openxmlformats.org/officeDocument/2006/relationships" xmlns:p="http://schemas.openxmlformats.org/presentationml/2006/main">
  <p:tag name="THINKCELLSHAPEDONOTDELETE" val="tJ5BTc.gK8AZ0_wGx41H3UA"/>
</p:tagLst>
</file>

<file path=ppt/tags/tag1248.xml><?xml version="1.0" encoding="utf-8"?>
<p:tagLst xmlns:a="http://schemas.openxmlformats.org/drawingml/2006/main" xmlns:r="http://schemas.openxmlformats.org/officeDocument/2006/relationships" xmlns:p="http://schemas.openxmlformats.org/presentationml/2006/main">
  <p:tag name="THINKCELLSHAPEDONOTDELETE" val="tkd_w_f26ORFc2g3RTtsyZg"/>
</p:tagLst>
</file>

<file path=ppt/tags/tag1249.xml><?xml version="1.0" encoding="utf-8"?>
<p:tagLst xmlns:a="http://schemas.openxmlformats.org/drawingml/2006/main" xmlns:r="http://schemas.openxmlformats.org/officeDocument/2006/relationships" xmlns:p="http://schemas.openxmlformats.org/presentationml/2006/main">
  <p:tag name="THINKCELLSHAPEDONOTDELETE" val="t2y_zsMNiw9U2Sx9m1W6nT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MIyqQhfqzM0rKkQ85HRD3A"/>
</p:tagLst>
</file>

<file path=ppt/tags/tag1250.xml><?xml version="1.0" encoding="utf-8"?>
<p:tagLst xmlns:a="http://schemas.openxmlformats.org/drawingml/2006/main" xmlns:r="http://schemas.openxmlformats.org/officeDocument/2006/relationships" xmlns:p="http://schemas.openxmlformats.org/presentationml/2006/main">
  <p:tag name="THINKCELLSHAPEDONOTDELETE" val="ttINKaPlikahF46P8BjZ4WQ"/>
</p:tagLst>
</file>

<file path=ppt/tags/tag1251.xml><?xml version="1.0" encoding="utf-8"?>
<p:tagLst xmlns:a="http://schemas.openxmlformats.org/drawingml/2006/main" xmlns:r="http://schemas.openxmlformats.org/officeDocument/2006/relationships" xmlns:p="http://schemas.openxmlformats.org/presentationml/2006/main">
  <p:tag name="THINKCELLSHAPEDONOTDELETE" val="tgA5R6lFOi94q298KF_00bQ"/>
</p:tagLst>
</file>

<file path=ppt/tags/tag1252.xml><?xml version="1.0" encoding="utf-8"?>
<p:tagLst xmlns:a="http://schemas.openxmlformats.org/drawingml/2006/main" xmlns:r="http://schemas.openxmlformats.org/officeDocument/2006/relationships" xmlns:p="http://schemas.openxmlformats.org/presentationml/2006/main">
  <p:tag name="THINKCELLSHAPEDONOTDELETE" val="tWY6OcXcWTM3_NX8wMRm37A"/>
</p:tagLst>
</file>

<file path=ppt/tags/tag1253.xml><?xml version="1.0" encoding="utf-8"?>
<p:tagLst xmlns:a="http://schemas.openxmlformats.org/drawingml/2006/main" xmlns:r="http://schemas.openxmlformats.org/officeDocument/2006/relationships" xmlns:p="http://schemas.openxmlformats.org/presentationml/2006/main">
  <p:tag name="THINKCELLSHAPEDONOTDELETE" val="tAxHKJPyub13voM1ZXClSXw"/>
</p:tagLst>
</file>

<file path=ppt/tags/tag1254.xml><?xml version="1.0" encoding="utf-8"?>
<p:tagLst xmlns:a="http://schemas.openxmlformats.org/drawingml/2006/main" xmlns:r="http://schemas.openxmlformats.org/officeDocument/2006/relationships" xmlns:p="http://schemas.openxmlformats.org/presentationml/2006/main">
  <p:tag name="THINKCELLSHAPEDONOTDELETE" val="tiDgbERCv0MsKnLFFewKvDg"/>
</p:tagLst>
</file>

<file path=ppt/tags/tag1255.xml><?xml version="1.0" encoding="utf-8"?>
<p:tagLst xmlns:a="http://schemas.openxmlformats.org/drawingml/2006/main" xmlns:r="http://schemas.openxmlformats.org/officeDocument/2006/relationships" xmlns:p="http://schemas.openxmlformats.org/presentationml/2006/main">
  <p:tag name="THINKCELLSHAPEDONOTDELETE" val="tMOINpPwpZA8ClQ12z.BkQA"/>
</p:tagLst>
</file>

<file path=ppt/tags/tag1256.xml><?xml version="1.0" encoding="utf-8"?>
<p:tagLst xmlns:a="http://schemas.openxmlformats.org/drawingml/2006/main" xmlns:r="http://schemas.openxmlformats.org/officeDocument/2006/relationships" xmlns:p="http://schemas.openxmlformats.org/presentationml/2006/main">
  <p:tag name="THINKCELLSHAPEDONOTDELETE" val="tdGrf44.LTtt2wla9_kv.Ig"/>
</p:tagLst>
</file>

<file path=ppt/tags/tag1257.xml><?xml version="1.0" encoding="utf-8"?>
<p:tagLst xmlns:a="http://schemas.openxmlformats.org/drawingml/2006/main" xmlns:r="http://schemas.openxmlformats.org/officeDocument/2006/relationships" xmlns:p="http://schemas.openxmlformats.org/presentationml/2006/main">
  <p:tag name="THINKCELLSHAPEDONOTDELETE" val="tdrnBLUhWrx7hGi9NOTdC4A"/>
</p:tagLst>
</file>

<file path=ppt/tags/tag1258.xml><?xml version="1.0" encoding="utf-8"?>
<p:tagLst xmlns:a="http://schemas.openxmlformats.org/drawingml/2006/main" xmlns:r="http://schemas.openxmlformats.org/officeDocument/2006/relationships" xmlns:p="http://schemas.openxmlformats.org/presentationml/2006/main">
  <p:tag name="THINKCELLSHAPEDONOTDELETE" val="tLxPWjQAOYloOZQO74kAK9Q"/>
</p:tagLst>
</file>

<file path=ppt/tags/tag1259.xml><?xml version="1.0" encoding="utf-8"?>
<p:tagLst xmlns:a="http://schemas.openxmlformats.org/drawingml/2006/main" xmlns:r="http://schemas.openxmlformats.org/officeDocument/2006/relationships" xmlns:p="http://schemas.openxmlformats.org/presentationml/2006/main">
  <p:tag name="THINKCELLSHAPEDONOTDELETE" val="tzMnqOQOcqCumNbhYtrGIy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CRvsp9NqQyXpWZ0fWlLCwQ"/>
</p:tagLst>
</file>

<file path=ppt/tags/tag1260.xml><?xml version="1.0" encoding="utf-8"?>
<p:tagLst xmlns:a="http://schemas.openxmlformats.org/drawingml/2006/main" xmlns:r="http://schemas.openxmlformats.org/officeDocument/2006/relationships" xmlns:p="http://schemas.openxmlformats.org/presentationml/2006/main">
  <p:tag name="THINKCELLSHAPEDONOTDELETE" val="tznl9LHW4nRfejpa1wZOKGA"/>
</p:tagLst>
</file>

<file path=ppt/tags/tag1261.xml><?xml version="1.0" encoding="utf-8"?>
<p:tagLst xmlns:a="http://schemas.openxmlformats.org/drawingml/2006/main" xmlns:r="http://schemas.openxmlformats.org/officeDocument/2006/relationships" xmlns:p="http://schemas.openxmlformats.org/presentationml/2006/main">
  <p:tag name="THINKCELLSHAPEDONOTDELETE" val="trofz0mNDgWbRt2jTzA1tQg"/>
</p:tagLst>
</file>

<file path=ppt/tags/tag1262.xml><?xml version="1.0" encoding="utf-8"?>
<p:tagLst xmlns:a="http://schemas.openxmlformats.org/drawingml/2006/main" xmlns:r="http://schemas.openxmlformats.org/officeDocument/2006/relationships" xmlns:p="http://schemas.openxmlformats.org/presentationml/2006/main">
  <p:tag name="THINKCELLSHAPEDONOTDELETE" val="tHUrMCwjWk00JweHR2EdaRg"/>
</p:tagLst>
</file>

<file path=ppt/tags/tag1263.xml><?xml version="1.0" encoding="utf-8"?>
<p:tagLst xmlns:a="http://schemas.openxmlformats.org/drawingml/2006/main" xmlns:r="http://schemas.openxmlformats.org/officeDocument/2006/relationships" xmlns:p="http://schemas.openxmlformats.org/presentationml/2006/main">
  <p:tag name="THINKCELLSHAPEDONOTDELETE" val="tywm2XiX4_4PxMAoVZzh7_Q"/>
</p:tagLst>
</file>

<file path=ppt/tags/tag1264.xml><?xml version="1.0" encoding="utf-8"?>
<p:tagLst xmlns:a="http://schemas.openxmlformats.org/drawingml/2006/main" xmlns:r="http://schemas.openxmlformats.org/officeDocument/2006/relationships" xmlns:p="http://schemas.openxmlformats.org/presentationml/2006/main">
  <p:tag name="THINKCELLSHAPEDONOTDELETE" val="tvMRlIEMgurS_.5ACwg8BhA"/>
</p:tagLst>
</file>

<file path=ppt/tags/tag1265.xml><?xml version="1.0" encoding="utf-8"?>
<p:tagLst xmlns:a="http://schemas.openxmlformats.org/drawingml/2006/main" xmlns:r="http://schemas.openxmlformats.org/officeDocument/2006/relationships" xmlns:p="http://schemas.openxmlformats.org/presentationml/2006/main">
  <p:tag name="BTFPLAYOUTENABLED" val="1"/>
</p:tagLst>
</file>

<file path=ppt/tags/tag1266.xml><?xml version="1.0" encoding="utf-8"?>
<p:tagLst xmlns:a="http://schemas.openxmlformats.org/drawingml/2006/main" xmlns:r="http://schemas.openxmlformats.org/officeDocument/2006/relationships" xmlns:p="http://schemas.openxmlformats.org/presentationml/2006/main">
  <p:tag name="THINKCELLSHAPEDONOTDELETE" val="tsxRoCHKMa3Pf7GLmwmL5Og"/>
</p:tagLst>
</file>

<file path=ppt/tags/tag1267.xml><?xml version="1.0" encoding="utf-8"?>
<p:tagLst xmlns:a="http://schemas.openxmlformats.org/drawingml/2006/main" xmlns:r="http://schemas.openxmlformats.org/officeDocument/2006/relationships" xmlns:p="http://schemas.openxmlformats.org/presentationml/2006/main">
  <p:tag name="THINKCELLSHAPEDONOTDELETE" val="t8BWC_LO53KLTJ5dgnOlDqA"/>
</p:tagLst>
</file>

<file path=ppt/tags/tag1268.xml><?xml version="1.0" encoding="utf-8"?>
<p:tagLst xmlns:a="http://schemas.openxmlformats.org/drawingml/2006/main" xmlns:r="http://schemas.openxmlformats.org/officeDocument/2006/relationships" xmlns:p="http://schemas.openxmlformats.org/presentationml/2006/main">
  <p:tag name="THINKCELLSHAPEDONOTDELETE" val="tQTbA0TpFj7Oi.bOXfCigUQ"/>
</p:tagLst>
</file>

<file path=ppt/tags/tag1269.xml><?xml version="1.0" encoding="utf-8"?>
<p:tagLst xmlns:a="http://schemas.openxmlformats.org/drawingml/2006/main" xmlns:r="http://schemas.openxmlformats.org/officeDocument/2006/relationships" xmlns:p="http://schemas.openxmlformats.org/presentationml/2006/main">
  <p:tag name="THINKCELLSHAPEDONOTDELETE" val="t80cmDftMBAmklBkybpSQ4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qPMMJbRkn9bppCDkk6GfYg"/>
</p:tagLst>
</file>

<file path=ppt/tags/tag1270.xml><?xml version="1.0" encoding="utf-8"?>
<p:tagLst xmlns:a="http://schemas.openxmlformats.org/drawingml/2006/main" xmlns:r="http://schemas.openxmlformats.org/officeDocument/2006/relationships" xmlns:p="http://schemas.openxmlformats.org/presentationml/2006/main">
  <p:tag name="THINKCELLSHAPEDONOTDELETE" val="tegdcpoqOec_48G_YCS4g0g"/>
</p:tagLst>
</file>

<file path=ppt/tags/tag1271.xml><?xml version="1.0" encoding="utf-8"?>
<p:tagLst xmlns:a="http://schemas.openxmlformats.org/drawingml/2006/main" xmlns:r="http://schemas.openxmlformats.org/officeDocument/2006/relationships" xmlns:p="http://schemas.openxmlformats.org/presentationml/2006/main">
  <p:tag name="THINKCELLSHAPEDONOTDELETE" val="tdXAP7KAzKh16c7LmAnMBEA"/>
</p:tagLst>
</file>

<file path=ppt/tags/tag1272.xml><?xml version="1.0" encoding="utf-8"?>
<p:tagLst xmlns:a="http://schemas.openxmlformats.org/drawingml/2006/main" xmlns:r="http://schemas.openxmlformats.org/officeDocument/2006/relationships" xmlns:p="http://schemas.openxmlformats.org/presentationml/2006/main">
  <p:tag name="THINKCELLSHAPEDONOTDELETE" val="tR4KhbuwVhkdqdXoKpDyLXg"/>
</p:tagLst>
</file>

<file path=ppt/tags/tag1273.xml><?xml version="1.0" encoding="utf-8"?>
<p:tagLst xmlns:a="http://schemas.openxmlformats.org/drawingml/2006/main" xmlns:r="http://schemas.openxmlformats.org/officeDocument/2006/relationships" xmlns:p="http://schemas.openxmlformats.org/presentationml/2006/main">
  <p:tag name="BTFPLAYOUTENABLED" val="0"/>
  <p:tag name="BTFPLAYOUTCOLUMNS" val="3"/>
</p:tagLst>
</file>

<file path=ppt/tags/tag12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5.xml><?xml version="1.0" encoding="utf-8"?>
<p:tagLst xmlns:a="http://schemas.openxmlformats.org/drawingml/2006/main" xmlns:r="http://schemas.openxmlformats.org/officeDocument/2006/relationships" xmlns:p="http://schemas.openxmlformats.org/presentationml/2006/main">
  <p:tag name="BTFPLAYOUTENABLED" val="1"/>
</p:tagLst>
</file>

<file path=ppt/tags/tag1276.xml><?xml version="1.0" encoding="utf-8"?>
<p:tagLst xmlns:a="http://schemas.openxmlformats.org/drawingml/2006/main" xmlns:r="http://schemas.openxmlformats.org/officeDocument/2006/relationships" xmlns:p="http://schemas.openxmlformats.org/presentationml/2006/main">
  <p:tag name="THINKCELLSHAPEDONOTDELETE" val="tx.auTSDh1uCZw3kcBOmUDg"/>
</p:tagLst>
</file>

<file path=ppt/tags/tag1277.xml><?xml version="1.0" encoding="utf-8"?>
<p:tagLst xmlns:a="http://schemas.openxmlformats.org/drawingml/2006/main" xmlns:r="http://schemas.openxmlformats.org/officeDocument/2006/relationships" xmlns:p="http://schemas.openxmlformats.org/presentationml/2006/main">
  <p:tag name="THINKCELLSHAPEDONOTDELETE" val="t9zab8itXXKclV6lKy9dPoA"/>
</p:tagLst>
</file>

<file path=ppt/tags/tag1278.xml><?xml version="1.0" encoding="utf-8"?>
<p:tagLst xmlns:a="http://schemas.openxmlformats.org/drawingml/2006/main" xmlns:r="http://schemas.openxmlformats.org/officeDocument/2006/relationships" xmlns:p="http://schemas.openxmlformats.org/presentationml/2006/main">
  <p:tag name="THINKCELLSHAPEDONOTDELETE" val="tKXitvnQESVjHEUfiXo9_Fw"/>
</p:tagLst>
</file>

<file path=ppt/tags/tag1279.xml><?xml version="1.0" encoding="utf-8"?>
<p:tagLst xmlns:a="http://schemas.openxmlformats.org/drawingml/2006/main" xmlns:r="http://schemas.openxmlformats.org/officeDocument/2006/relationships" xmlns:p="http://schemas.openxmlformats.org/presentationml/2006/main">
  <p:tag name="THINKCELLSHAPEDONOTDELETE" val="tWWJlUOvzMIrnQZ4BK_iKr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ZLN7aU7QouQEevKJxHmECQ"/>
</p:tagLst>
</file>

<file path=ppt/tags/tag1280.xml><?xml version="1.0" encoding="utf-8"?>
<p:tagLst xmlns:a="http://schemas.openxmlformats.org/drawingml/2006/main" xmlns:r="http://schemas.openxmlformats.org/officeDocument/2006/relationships" xmlns:p="http://schemas.openxmlformats.org/presentationml/2006/main">
  <p:tag name="THINKCELLSHAPEDONOTDELETE" val="tJcnUEuWi5vwJ8A3Ia2S8zQ"/>
</p:tagLst>
</file>

<file path=ppt/tags/tag1281.xml><?xml version="1.0" encoding="utf-8"?>
<p:tagLst xmlns:a="http://schemas.openxmlformats.org/drawingml/2006/main" xmlns:r="http://schemas.openxmlformats.org/officeDocument/2006/relationships" xmlns:p="http://schemas.openxmlformats.org/presentationml/2006/main">
  <p:tag name="THINKCELLSHAPEDONOTDELETE" val="tixZBkIkik3ypmwMH0Snzlw"/>
</p:tagLst>
</file>

<file path=ppt/tags/tag1282.xml><?xml version="1.0" encoding="utf-8"?>
<p:tagLst xmlns:a="http://schemas.openxmlformats.org/drawingml/2006/main" xmlns:r="http://schemas.openxmlformats.org/officeDocument/2006/relationships" xmlns:p="http://schemas.openxmlformats.org/presentationml/2006/main">
  <p:tag name="THINKCELLSHAPEDONOTDELETE" val="tOBHy36GDQi2SwBSXtwNbRQ"/>
</p:tagLst>
</file>

<file path=ppt/tags/tag1283.xml><?xml version="1.0" encoding="utf-8"?>
<p:tagLst xmlns:a="http://schemas.openxmlformats.org/drawingml/2006/main" xmlns:r="http://schemas.openxmlformats.org/officeDocument/2006/relationships" xmlns:p="http://schemas.openxmlformats.org/presentationml/2006/main">
  <p:tag name="THINKCELLSHAPEDONOTDELETE" val="tEcMbwFbtCPn24HLOgSXBEQ"/>
</p:tagLst>
</file>

<file path=ppt/tags/tag1284.xml><?xml version="1.0" encoding="utf-8"?>
<p:tagLst xmlns:a="http://schemas.openxmlformats.org/drawingml/2006/main" xmlns:r="http://schemas.openxmlformats.org/officeDocument/2006/relationships" xmlns:p="http://schemas.openxmlformats.org/presentationml/2006/main">
  <p:tag name="THINKCELLSHAPEDONOTDELETE" val="tq8zdiMQqiFkic3vm9OHsIA"/>
</p:tagLst>
</file>

<file path=ppt/tags/tag1285.xml><?xml version="1.0" encoding="utf-8"?>
<p:tagLst xmlns:a="http://schemas.openxmlformats.org/drawingml/2006/main" xmlns:r="http://schemas.openxmlformats.org/officeDocument/2006/relationships" xmlns:p="http://schemas.openxmlformats.org/presentationml/2006/main">
  <p:tag name="THINKCELLSHAPEDONOTDELETE" val="tXH.sqOc6eJ1xgHwtGgG90A"/>
</p:tagLst>
</file>

<file path=ppt/tags/tag1286.xml><?xml version="1.0" encoding="utf-8"?>
<p:tagLst xmlns:a="http://schemas.openxmlformats.org/drawingml/2006/main" xmlns:r="http://schemas.openxmlformats.org/officeDocument/2006/relationships" xmlns:p="http://schemas.openxmlformats.org/presentationml/2006/main">
  <p:tag name="THINKCELLSHAPEDONOTDELETE" val="txTgxUJU4nmYpdkg7MZYxMQ"/>
</p:tagLst>
</file>

<file path=ppt/tags/tag1287.xml><?xml version="1.0" encoding="utf-8"?>
<p:tagLst xmlns:a="http://schemas.openxmlformats.org/drawingml/2006/main" xmlns:r="http://schemas.openxmlformats.org/officeDocument/2006/relationships" xmlns:p="http://schemas.openxmlformats.org/presentationml/2006/main">
  <p:tag name="THINKCELLSHAPEDONOTDELETE" val="tVt_QJlGaDONGWQ5xRF3UQw"/>
</p:tagLst>
</file>

<file path=ppt/tags/tag1288.xml><?xml version="1.0" encoding="utf-8"?>
<p:tagLst xmlns:a="http://schemas.openxmlformats.org/drawingml/2006/main" xmlns:r="http://schemas.openxmlformats.org/officeDocument/2006/relationships" xmlns:p="http://schemas.openxmlformats.org/presentationml/2006/main">
  <p:tag name="THINKCELLSHAPEDONOTDELETE" val="tz2kCDWYHR4G.VbiwcGAx5g"/>
</p:tagLst>
</file>

<file path=ppt/tags/tag1289.xml><?xml version="1.0" encoding="utf-8"?>
<p:tagLst xmlns:a="http://schemas.openxmlformats.org/drawingml/2006/main" xmlns:r="http://schemas.openxmlformats.org/officeDocument/2006/relationships" xmlns:p="http://schemas.openxmlformats.org/presentationml/2006/main">
  <p:tag name="THINKCELLSHAPEDONOTDELETE" val="tthjzUtjWB4yGLEDJMN8yL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IU7I70P5hXn.P7H2ySqFxQ"/>
</p:tagLst>
</file>

<file path=ppt/tags/tag1290.xml><?xml version="1.0" encoding="utf-8"?>
<p:tagLst xmlns:a="http://schemas.openxmlformats.org/drawingml/2006/main" xmlns:r="http://schemas.openxmlformats.org/officeDocument/2006/relationships" xmlns:p="http://schemas.openxmlformats.org/presentationml/2006/main">
  <p:tag name="THINKCELLSHAPEDONOTDELETE" val="t14TrRE9j2QX172uKrXBMHA"/>
</p:tagLst>
</file>

<file path=ppt/tags/tag1291.xml><?xml version="1.0" encoding="utf-8"?>
<p:tagLst xmlns:a="http://schemas.openxmlformats.org/drawingml/2006/main" xmlns:r="http://schemas.openxmlformats.org/officeDocument/2006/relationships" xmlns:p="http://schemas.openxmlformats.org/presentationml/2006/main">
  <p:tag name="THINKCELLSHAPEDONOTDELETE" val="tzzBzAgKILjouCwfM13RsZA"/>
</p:tagLst>
</file>

<file path=ppt/tags/tag1292.xml><?xml version="1.0" encoding="utf-8"?>
<p:tagLst xmlns:a="http://schemas.openxmlformats.org/drawingml/2006/main" xmlns:r="http://schemas.openxmlformats.org/officeDocument/2006/relationships" xmlns:p="http://schemas.openxmlformats.org/presentationml/2006/main">
  <p:tag name="THINKCELLSHAPEDONOTDELETE" val="tGafMDu.P9OPszIXO9nw.aw"/>
</p:tagLst>
</file>

<file path=ppt/tags/tag1293.xml><?xml version="1.0" encoding="utf-8"?>
<p:tagLst xmlns:a="http://schemas.openxmlformats.org/drawingml/2006/main" xmlns:r="http://schemas.openxmlformats.org/officeDocument/2006/relationships" xmlns:p="http://schemas.openxmlformats.org/presentationml/2006/main">
  <p:tag name="THINKCELLSHAPEDONOTDELETE" val="tkjdH2tscMPqOPcqegcpCgQ"/>
</p:tagLst>
</file>

<file path=ppt/tags/tag1294.xml><?xml version="1.0" encoding="utf-8"?>
<p:tagLst xmlns:a="http://schemas.openxmlformats.org/drawingml/2006/main" xmlns:r="http://schemas.openxmlformats.org/officeDocument/2006/relationships" xmlns:p="http://schemas.openxmlformats.org/presentationml/2006/main">
  <p:tag name="THINKCELLSHAPEDONOTDELETE" val="tRaFObWb47pwf6ie9REFv0A"/>
</p:tagLst>
</file>

<file path=ppt/tags/tag1295.xml><?xml version="1.0" encoding="utf-8"?>
<p:tagLst xmlns:a="http://schemas.openxmlformats.org/drawingml/2006/main" xmlns:r="http://schemas.openxmlformats.org/officeDocument/2006/relationships" xmlns:p="http://schemas.openxmlformats.org/presentationml/2006/main">
  <p:tag name="THINKCELLSHAPEDONOTDELETE" val="tBexNwXfi2uD3TML1WfGPfw"/>
</p:tagLst>
</file>

<file path=ppt/tags/tag1296.xml><?xml version="1.0" encoding="utf-8"?>
<p:tagLst xmlns:a="http://schemas.openxmlformats.org/drawingml/2006/main" xmlns:r="http://schemas.openxmlformats.org/officeDocument/2006/relationships" xmlns:p="http://schemas.openxmlformats.org/presentationml/2006/main">
  <p:tag name="THINKCELLSHAPEDONOTDELETE" val="t2B69b0YTE71chgET1QZGFg"/>
</p:tagLst>
</file>

<file path=ppt/tags/tag1297.xml><?xml version="1.0" encoding="utf-8"?>
<p:tagLst xmlns:a="http://schemas.openxmlformats.org/drawingml/2006/main" xmlns:r="http://schemas.openxmlformats.org/officeDocument/2006/relationships" xmlns:p="http://schemas.openxmlformats.org/presentationml/2006/main">
  <p:tag name="THINKCELLSHAPEDONOTDELETE" val="tCeTfhyvARH9sjDxrOzRUXA"/>
</p:tagLst>
</file>

<file path=ppt/tags/tag1298.xml><?xml version="1.0" encoding="utf-8"?>
<p:tagLst xmlns:a="http://schemas.openxmlformats.org/drawingml/2006/main" xmlns:r="http://schemas.openxmlformats.org/officeDocument/2006/relationships" xmlns:p="http://schemas.openxmlformats.org/presentationml/2006/main">
  <p:tag name="THINKCELLSHAPEDONOTDELETE" val="tRYnKqpMRkRCDGstVPLVb8A"/>
</p:tagLst>
</file>

<file path=ppt/tags/tag1299.xml><?xml version="1.0" encoding="utf-8"?>
<p:tagLst xmlns:a="http://schemas.openxmlformats.org/drawingml/2006/main" xmlns:r="http://schemas.openxmlformats.org/officeDocument/2006/relationships" xmlns:p="http://schemas.openxmlformats.org/presentationml/2006/main">
  <p:tag name="THINKCELLSHAPEDONOTDELETE" val="t8wg9q2OA3uJtW56rDmu7ag"/>
</p:tagLst>
</file>

<file path=ppt/tags/tag13.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ra8NzZ8eDk_DdBMtQ0I55A"/>
</p:tagLst>
</file>

<file path=ppt/tags/tag1300.xml><?xml version="1.0" encoding="utf-8"?>
<p:tagLst xmlns:a="http://schemas.openxmlformats.org/drawingml/2006/main" xmlns:r="http://schemas.openxmlformats.org/officeDocument/2006/relationships" xmlns:p="http://schemas.openxmlformats.org/presentationml/2006/main">
  <p:tag name="THINKCELLSHAPEDONOTDELETE" val="tt_xvzwsb5.zXnENyMBL8Zg"/>
</p:tagLst>
</file>

<file path=ppt/tags/tag1301.xml><?xml version="1.0" encoding="utf-8"?>
<p:tagLst xmlns:a="http://schemas.openxmlformats.org/drawingml/2006/main" xmlns:r="http://schemas.openxmlformats.org/officeDocument/2006/relationships" xmlns:p="http://schemas.openxmlformats.org/presentationml/2006/main">
  <p:tag name="THINKCELLSHAPEDONOTDELETE" val="tBUAQXQ6qqd8i7heL79XyRw"/>
</p:tagLst>
</file>

<file path=ppt/tags/tag1302.xml><?xml version="1.0" encoding="utf-8"?>
<p:tagLst xmlns:a="http://schemas.openxmlformats.org/drawingml/2006/main" xmlns:r="http://schemas.openxmlformats.org/officeDocument/2006/relationships" xmlns:p="http://schemas.openxmlformats.org/presentationml/2006/main">
  <p:tag name="THINKCELLSHAPEDONOTDELETE" val="tmeXGHPxbWRglu56pQ6crMQ"/>
</p:tagLst>
</file>

<file path=ppt/tags/tag1303.xml><?xml version="1.0" encoding="utf-8"?>
<p:tagLst xmlns:a="http://schemas.openxmlformats.org/drawingml/2006/main" xmlns:r="http://schemas.openxmlformats.org/officeDocument/2006/relationships" xmlns:p="http://schemas.openxmlformats.org/presentationml/2006/main">
  <p:tag name="THINKCELLSHAPEDONOTDELETE" val="tIE8skTKy3afuw3FyRl.6uA"/>
</p:tagLst>
</file>

<file path=ppt/tags/tag1304.xml><?xml version="1.0" encoding="utf-8"?>
<p:tagLst xmlns:a="http://schemas.openxmlformats.org/drawingml/2006/main" xmlns:r="http://schemas.openxmlformats.org/officeDocument/2006/relationships" xmlns:p="http://schemas.openxmlformats.org/presentationml/2006/main">
  <p:tag name="THINKCELLSHAPEDONOTDELETE" val="tGCdlIA.jGvT7UqVBjnb_jQ"/>
</p:tagLst>
</file>

<file path=ppt/tags/tag1305.xml><?xml version="1.0" encoding="utf-8"?>
<p:tagLst xmlns:a="http://schemas.openxmlformats.org/drawingml/2006/main" xmlns:r="http://schemas.openxmlformats.org/officeDocument/2006/relationships" xmlns:p="http://schemas.openxmlformats.org/presentationml/2006/main">
  <p:tag name="THINKCELLSHAPEDONOTDELETE" val="tELtMiW3baFIEvtMJunCjGQ"/>
</p:tagLst>
</file>

<file path=ppt/tags/tag1306.xml><?xml version="1.0" encoding="utf-8"?>
<p:tagLst xmlns:a="http://schemas.openxmlformats.org/drawingml/2006/main" xmlns:r="http://schemas.openxmlformats.org/officeDocument/2006/relationships" xmlns:p="http://schemas.openxmlformats.org/presentationml/2006/main">
  <p:tag name="THINKCELLSHAPEDONOTDELETE" val="t8iJ8nf1nPreTgXlvGjdIBA"/>
</p:tagLst>
</file>

<file path=ppt/tags/tag1307.xml><?xml version="1.0" encoding="utf-8"?>
<p:tagLst xmlns:a="http://schemas.openxmlformats.org/drawingml/2006/main" xmlns:r="http://schemas.openxmlformats.org/officeDocument/2006/relationships" xmlns:p="http://schemas.openxmlformats.org/presentationml/2006/main">
  <p:tag name="THINKCELLSHAPEDONOTDELETE" val="tT14gg5Z3Qc983dTdC.Narw"/>
</p:tagLst>
</file>

<file path=ppt/tags/tag1308.xml><?xml version="1.0" encoding="utf-8"?>
<p:tagLst xmlns:a="http://schemas.openxmlformats.org/drawingml/2006/main" xmlns:r="http://schemas.openxmlformats.org/officeDocument/2006/relationships" xmlns:p="http://schemas.openxmlformats.org/presentationml/2006/main">
  <p:tag name="THINKCELLSHAPEDONOTDELETE" val="t_N9ImlSKJM0UvZuNNvFaAw"/>
</p:tagLst>
</file>

<file path=ppt/tags/tag1309.xml><?xml version="1.0" encoding="utf-8"?>
<p:tagLst xmlns:a="http://schemas.openxmlformats.org/drawingml/2006/main" xmlns:r="http://schemas.openxmlformats.org/officeDocument/2006/relationships" xmlns:p="http://schemas.openxmlformats.org/presentationml/2006/main">
  <p:tag name="THINKCELLSHAPEDONOTDELETE" val="tfIhz.BSGpyL7z6avpOVQx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Al5AViEFWF3O_OZReW3KlQ"/>
</p:tagLst>
</file>

<file path=ppt/tags/tag1310.xml><?xml version="1.0" encoding="utf-8"?>
<p:tagLst xmlns:a="http://schemas.openxmlformats.org/drawingml/2006/main" xmlns:r="http://schemas.openxmlformats.org/officeDocument/2006/relationships" xmlns:p="http://schemas.openxmlformats.org/presentationml/2006/main">
  <p:tag name="THINKCELLSHAPEDONOTDELETE" val="t2y8_4gngT8uToFYPDlBhYA"/>
</p:tagLst>
</file>

<file path=ppt/tags/tag1311.xml><?xml version="1.0" encoding="utf-8"?>
<p:tagLst xmlns:a="http://schemas.openxmlformats.org/drawingml/2006/main" xmlns:r="http://schemas.openxmlformats.org/officeDocument/2006/relationships" xmlns:p="http://schemas.openxmlformats.org/presentationml/2006/main">
  <p:tag name="THINKCELLSHAPEDONOTDELETE" val="trkMJJNXDHm4YZKm9K5PEJg"/>
</p:tagLst>
</file>

<file path=ppt/tags/tag1312.xml><?xml version="1.0" encoding="utf-8"?>
<p:tagLst xmlns:a="http://schemas.openxmlformats.org/drawingml/2006/main" xmlns:r="http://schemas.openxmlformats.org/officeDocument/2006/relationships" xmlns:p="http://schemas.openxmlformats.org/presentationml/2006/main">
  <p:tag name="THINKCELLSHAPEDONOTDELETE" val="t3Y7qGH2Wpu4BP.xlMUwmsg"/>
</p:tagLst>
</file>

<file path=ppt/tags/tag1313.xml><?xml version="1.0" encoding="utf-8"?>
<p:tagLst xmlns:a="http://schemas.openxmlformats.org/drawingml/2006/main" xmlns:r="http://schemas.openxmlformats.org/officeDocument/2006/relationships" xmlns:p="http://schemas.openxmlformats.org/presentationml/2006/main">
  <p:tag name="THINKCELLSHAPEDONOTDELETE" val="tv1hQORwH1HOM9veJC3nTOw"/>
</p:tagLst>
</file>

<file path=ppt/tags/tag1314.xml><?xml version="1.0" encoding="utf-8"?>
<p:tagLst xmlns:a="http://schemas.openxmlformats.org/drawingml/2006/main" xmlns:r="http://schemas.openxmlformats.org/officeDocument/2006/relationships" xmlns:p="http://schemas.openxmlformats.org/presentationml/2006/main">
  <p:tag name="THINKCELLSHAPEDONOTDELETE" val="tGjdef0DSV2p25h2JVEXBaA"/>
</p:tagLst>
</file>

<file path=ppt/tags/tag1315.xml><?xml version="1.0" encoding="utf-8"?>
<p:tagLst xmlns:a="http://schemas.openxmlformats.org/drawingml/2006/main" xmlns:r="http://schemas.openxmlformats.org/officeDocument/2006/relationships" xmlns:p="http://schemas.openxmlformats.org/presentationml/2006/main">
  <p:tag name="THINKCELLSHAPEDONOTDELETE" val="tObH.T4qyTG3_pAPhpomBdA"/>
</p:tagLst>
</file>

<file path=ppt/tags/tag1316.xml><?xml version="1.0" encoding="utf-8"?>
<p:tagLst xmlns:a="http://schemas.openxmlformats.org/drawingml/2006/main" xmlns:r="http://schemas.openxmlformats.org/officeDocument/2006/relationships" xmlns:p="http://schemas.openxmlformats.org/presentationml/2006/main">
  <p:tag name="THINKCELLSHAPEDONOTDELETE" val="tnZi8zlL.yfRltGdGy57Ibw"/>
</p:tagLst>
</file>

<file path=ppt/tags/tag1317.xml><?xml version="1.0" encoding="utf-8"?>
<p:tagLst xmlns:a="http://schemas.openxmlformats.org/drawingml/2006/main" xmlns:r="http://schemas.openxmlformats.org/officeDocument/2006/relationships" xmlns:p="http://schemas.openxmlformats.org/presentationml/2006/main">
  <p:tag name="THINKCELLSHAPEDONOTDELETE" val="tySk.GtXfhe5VZGF1xOA4cA"/>
</p:tagLst>
</file>

<file path=ppt/tags/tag1318.xml><?xml version="1.0" encoding="utf-8"?>
<p:tagLst xmlns:a="http://schemas.openxmlformats.org/drawingml/2006/main" xmlns:r="http://schemas.openxmlformats.org/officeDocument/2006/relationships" xmlns:p="http://schemas.openxmlformats.org/presentationml/2006/main">
  <p:tag name="THINKCELLSHAPEDONOTDELETE" val="tVFozPUutT9RNz8DhYoaI0Q"/>
</p:tagLst>
</file>

<file path=ppt/tags/tag1319.xml><?xml version="1.0" encoding="utf-8"?>
<p:tagLst xmlns:a="http://schemas.openxmlformats.org/drawingml/2006/main" xmlns:r="http://schemas.openxmlformats.org/officeDocument/2006/relationships" xmlns:p="http://schemas.openxmlformats.org/presentationml/2006/main">
  <p:tag name="THINKCELLSHAPEDONOTDELETE" val="t1bUU7DJHzCi1Plfalr_nZ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eo26A7.Iw44oTV0pYPY4Pw"/>
</p:tagLst>
</file>

<file path=ppt/tags/tag1320.xml><?xml version="1.0" encoding="utf-8"?>
<p:tagLst xmlns:a="http://schemas.openxmlformats.org/drawingml/2006/main" xmlns:r="http://schemas.openxmlformats.org/officeDocument/2006/relationships" xmlns:p="http://schemas.openxmlformats.org/presentationml/2006/main">
  <p:tag name="THINKCELLSHAPEDONOTDELETE" val="tZNf4VZhxS0h52tsvkCMKIg"/>
</p:tagLst>
</file>

<file path=ppt/tags/tag1321.xml><?xml version="1.0" encoding="utf-8"?>
<p:tagLst xmlns:a="http://schemas.openxmlformats.org/drawingml/2006/main" xmlns:r="http://schemas.openxmlformats.org/officeDocument/2006/relationships" xmlns:p="http://schemas.openxmlformats.org/presentationml/2006/main">
  <p:tag name="THINKCELLSHAPEDONOTDELETE" val="t_2oYsb9xS.RnzyYQYV4mVg"/>
</p:tagLst>
</file>

<file path=ppt/tags/tag1322.xml><?xml version="1.0" encoding="utf-8"?>
<p:tagLst xmlns:a="http://schemas.openxmlformats.org/drawingml/2006/main" xmlns:r="http://schemas.openxmlformats.org/officeDocument/2006/relationships" xmlns:p="http://schemas.openxmlformats.org/presentationml/2006/main">
  <p:tag name="THINKCELLSHAPEDONOTDELETE" val="tsF_ws8TKvIE.sMA7wJmEqA"/>
</p:tagLst>
</file>

<file path=ppt/tags/tag1323.xml><?xml version="1.0" encoding="utf-8"?>
<p:tagLst xmlns:a="http://schemas.openxmlformats.org/drawingml/2006/main" xmlns:r="http://schemas.openxmlformats.org/officeDocument/2006/relationships" xmlns:p="http://schemas.openxmlformats.org/presentationml/2006/main">
  <p:tag name="THINKCELLSHAPEDONOTDELETE" val="tdPZGDpa.VjmzyIzWlyZlog"/>
</p:tagLst>
</file>

<file path=ppt/tags/tag1324.xml><?xml version="1.0" encoding="utf-8"?>
<p:tagLst xmlns:a="http://schemas.openxmlformats.org/drawingml/2006/main" xmlns:r="http://schemas.openxmlformats.org/officeDocument/2006/relationships" xmlns:p="http://schemas.openxmlformats.org/presentationml/2006/main">
  <p:tag name="THINKCELLSHAPEDONOTDELETE" val="t2ovqMbGn33BMChiBWluOZQ"/>
</p:tagLst>
</file>

<file path=ppt/tags/tag1325.xml><?xml version="1.0" encoding="utf-8"?>
<p:tagLst xmlns:a="http://schemas.openxmlformats.org/drawingml/2006/main" xmlns:r="http://schemas.openxmlformats.org/officeDocument/2006/relationships" xmlns:p="http://schemas.openxmlformats.org/presentationml/2006/main">
  <p:tag name="THINKCELLSHAPEDONOTDELETE" val="t.MRG_olguUK_CBEBEnB0kQ"/>
</p:tagLst>
</file>

<file path=ppt/tags/tag1326.xml><?xml version="1.0" encoding="utf-8"?>
<p:tagLst xmlns:a="http://schemas.openxmlformats.org/drawingml/2006/main" xmlns:r="http://schemas.openxmlformats.org/officeDocument/2006/relationships" xmlns:p="http://schemas.openxmlformats.org/presentationml/2006/main">
  <p:tag name="THINKCELLSHAPEDONOTDELETE" val="t4xEq0LSwJJ2R1gOuT_49ug"/>
</p:tagLst>
</file>

<file path=ppt/tags/tag1327.xml><?xml version="1.0" encoding="utf-8"?>
<p:tagLst xmlns:a="http://schemas.openxmlformats.org/drawingml/2006/main" xmlns:r="http://schemas.openxmlformats.org/officeDocument/2006/relationships" xmlns:p="http://schemas.openxmlformats.org/presentationml/2006/main">
  <p:tag name="THINKCELLSHAPEDONOTDELETE" val="tqdBGAr7rSTbAzrB2XJwo8A"/>
</p:tagLst>
</file>

<file path=ppt/tags/tag1328.xml><?xml version="1.0" encoding="utf-8"?>
<p:tagLst xmlns:a="http://schemas.openxmlformats.org/drawingml/2006/main" xmlns:r="http://schemas.openxmlformats.org/officeDocument/2006/relationships" xmlns:p="http://schemas.openxmlformats.org/presentationml/2006/main">
  <p:tag name="THINKCELLSHAPEDONOTDELETE" val="t4RKIFsN6ekbZ79LKFxyByQ"/>
</p:tagLst>
</file>

<file path=ppt/tags/tag1329.xml><?xml version="1.0" encoding="utf-8"?>
<p:tagLst xmlns:a="http://schemas.openxmlformats.org/drawingml/2006/main" xmlns:r="http://schemas.openxmlformats.org/officeDocument/2006/relationships" xmlns:p="http://schemas.openxmlformats.org/presentationml/2006/main">
  <p:tag name="THINKCELLSHAPEDONOTDELETE" val="t9k4IGRdIzV4ErGLnwiuPm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VpbMEkQONBhH50az5ltkrQ"/>
</p:tagLst>
</file>

<file path=ppt/tags/tag1330.xml><?xml version="1.0" encoding="utf-8"?>
<p:tagLst xmlns:a="http://schemas.openxmlformats.org/drawingml/2006/main" xmlns:r="http://schemas.openxmlformats.org/officeDocument/2006/relationships" xmlns:p="http://schemas.openxmlformats.org/presentationml/2006/main">
  <p:tag name="THINKCELLSHAPEDONOTDELETE" val="tVZCGiFPh7M0xewrYC0OkhQ"/>
</p:tagLst>
</file>

<file path=ppt/tags/tag1331.xml><?xml version="1.0" encoding="utf-8"?>
<p:tagLst xmlns:a="http://schemas.openxmlformats.org/drawingml/2006/main" xmlns:r="http://schemas.openxmlformats.org/officeDocument/2006/relationships" xmlns:p="http://schemas.openxmlformats.org/presentationml/2006/main">
  <p:tag name="THINKCELLSHAPEDONOTDELETE" val="tXNHG4X68HElJ2C7yObSfug"/>
</p:tagLst>
</file>

<file path=ppt/tags/tag1332.xml><?xml version="1.0" encoding="utf-8"?>
<p:tagLst xmlns:a="http://schemas.openxmlformats.org/drawingml/2006/main" xmlns:r="http://schemas.openxmlformats.org/officeDocument/2006/relationships" xmlns:p="http://schemas.openxmlformats.org/presentationml/2006/main">
  <p:tag name="THINKCELLSHAPEDONOTDELETE" val="t2bM.VuvdZO3xZNghHpkp7A"/>
</p:tagLst>
</file>

<file path=ppt/tags/tag1333.xml><?xml version="1.0" encoding="utf-8"?>
<p:tagLst xmlns:a="http://schemas.openxmlformats.org/drawingml/2006/main" xmlns:r="http://schemas.openxmlformats.org/officeDocument/2006/relationships" xmlns:p="http://schemas.openxmlformats.org/presentationml/2006/main">
  <p:tag name="THINKCELLSHAPEDONOTDELETE" val="t6veqQ0BCGrCKQ7BFPP6mbQ"/>
</p:tagLst>
</file>

<file path=ppt/tags/tag1334.xml><?xml version="1.0" encoding="utf-8"?>
<p:tagLst xmlns:a="http://schemas.openxmlformats.org/drawingml/2006/main" xmlns:r="http://schemas.openxmlformats.org/officeDocument/2006/relationships" xmlns:p="http://schemas.openxmlformats.org/presentationml/2006/main">
  <p:tag name="THINKCELLSHAPEDONOTDELETE" val="tdZNf96n4Tm0HzLfgFoKpBQ"/>
</p:tagLst>
</file>

<file path=ppt/tags/tag1335.xml><?xml version="1.0" encoding="utf-8"?>
<p:tagLst xmlns:a="http://schemas.openxmlformats.org/drawingml/2006/main" xmlns:r="http://schemas.openxmlformats.org/officeDocument/2006/relationships" xmlns:p="http://schemas.openxmlformats.org/presentationml/2006/main">
  <p:tag name="THINKCELLSHAPEDONOTDELETE" val="tf_XK27U2kFwpDrvKej17ZQ"/>
</p:tagLst>
</file>

<file path=ppt/tags/tag1336.xml><?xml version="1.0" encoding="utf-8"?>
<p:tagLst xmlns:a="http://schemas.openxmlformats.org/drawingml/2006/main" xmlns:r="http://schemas.openxmlformats.org/officeDocument/2006/relationships" xmlns:p="http://schemas.openxmlformats.org/presentationml/2006/main">
  <p:tag name="THINKCELLSHAPEDONOTDELETE" val="tEHv72_Tmgxv9c1lGjU4q8g"/>
</p:tagLst>
</file>

<file path=ppt/tags/tag1337.xml><?xml version="1.0" encoding="utf-8"?>
<p:tagLst xmlns:a="http://schemas.openxmlformats.org/drawingml/2006/main" xmlns:r="http://schemas.openxmlformats.org/officeDocument/2006/relationships" xmlns:p="http://schemas.openxmlformats.org/presentationml/2006/main">
  <p:tag name="THINKCELLSHAPEDONOTDELETE" val="tK2SKbe7LIqvHqMuXNiTEjA"/>
</p:tagLst>
</file>

<file path=ppt/tags/tag1338.xml><?xml version="1.0" encoding="utf-8"?>
<p:tagLst xmlns:a="http://schemas.openxmlformats.org/drawingml/2006/main" xmlns:r="http://schemas.openxmlformats.org/officeDocument/2006/relationships" xmlns:p="http://schemas.openxmlformats.org/presentationml/2006/main">
  <p:tag name="THINKCELLSHAPEDONOTDELETE" val="tM4.QP3EMKjYTMxtGMJpR0w"/>
</p:tagLst>
</file>

<file path=ppt/tags/tag1339.xml><?xml version="1.0" encoding="utf-8"?>
<p:tagLst xmlns:a="http://schemas.openxmlformats.org/drawingml/2006/main" xmlns:r="http://schemas.openxmlformats.org/officeDocument/2006/relationships" xmlns:p="http://schemas.openxmlformats.org/presentationml/2006/main">
  <p:tag name="THINKCELLSHAPEDONOTDELETE" val="t01po4yAeSVVHix7IhDH78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5UF515zQCrtcMFVYMs.mA"/>
</p:tagLst>
</file>

<file path=ppt/tags/tag1340.xml><?xml version="1.0" encoding="utf-8"?>
<p:tagLst xmlns:a="http://schemas.openxmlformats.org/drawingml/2006/main" xmlns:r="http://schemas.openxmlformats.org/officeDocument/2006/relationships" xmlns:p="http://schemas.openxmlformats.org/presentationml/2006/main">
  <p:tag name="THINKCELLSHAPEDONOTDELETE" val="tHV6aWwbxorhpMLTsAhfHoA"/>
</p:tagLst>
</file>

<file path=ppt/tags/tag1341.xml><?xml version="1.0" encoding="utf-8"?>
<p:tagLst xmlns:a="http://schemas.openxmlformats.org/drawingml/2006/main" xmlns:r="http://schemas.openxmlformats.org/officeDocument/2006/relationships" xmlns:p="http://schemas.openxmlformats.org/presentationml/2006/main">
  <p:tag name="THINKCELLSHAPEDONOTDELETE" val="tM.i7vo4rAYivunrboDh1Cw"/>
</p:tagLst>
</file>

<file path=ppt/tags/tag1342.xml><?xml version="1.0" encoding="utf-8"?>
<p:tagLst xmlns:a="http://schemas.openxmlformats.org/drawingml/2006/main" xmlns:r="http://schemas.openxmlformats.org/officeDocument/2006/relationships" xmlns:p="http://schemas.openxmlformats.org/presentationml/2006/main">
  <p:tag name="THINKCELLSHAPEDONOTDELETE" val="tNKk71I5j53r.4W26G7qxng"/>
</p:tagLst>
</file>

<file path=ppt/tags/tag1343.xml><?xml version="1.0" encoding="utf-8"?>
<p:tagLst xmlns:a="http://schemas.openxmlformats.org/drawingml/2006/main" xmlns:r="http://schemas.openxmlformats.org/officeDocument/2006/relationships" xmlns:p="http://schemas.openxmlformats.org/presentationml/2006/main">
  <p:tag name="THINKCELLSHAPEDONOTDELETE" val="t6WNcfKS24gU4J1kfSw5gDA"/>
</p:tagLst>
</file>

<file path=ppt/tags/tag1344.xml><?xml version="1.0" encoding="utf-8"?>
<p:tagLst xmlns:a="http://schemas.openxmlformats.org/drawingml/2006/main" xmlns:r="http://schemas.openxmlformats.org/officeDocument/2006/relationships" xmlns:p="http://schemas.openxmlformats.org/presentationml/2006/main">
  <p:tag name="THINKCELLSHAPEDONOTDELETE" val="tpAMfJDuQcezxV7PV2Bvp2w"/>
</p:tagLst>
</file>

<file path=ppt/tags/tag1345.xml><?xml version="1.0" encoding="utf-8"?>
<p:tagLst xmlns:a="http://schemas.openxmlformats.org/drawingml/2006/main" xmlns:r="http://schemas.openxmlformats.org/officeDocument/2006/relationships" xmlns:p="http://schemas.openxmlformats.org/presentationml/2006/main">
  <p:tag name="THINKCELLSHAPEDONOTDELETE" val="tSOl42K0Xn2aBlxc0avYflg"/>
</p:tagLst>
</file>

<file path=ppt/tags/tag1346.xml><?xml version="1.0" encoding="utf-8"?>
<p:tagLst xmlns:a="http://schemas.openxmlformats.org/drawingml/2006/main" xmlns:r="http://schemas.openxmlformats.org/officeDocument/2006/relationships" xmlns:p="http://schemas.openxmlformats.org/presentationml/2006/main">
  <p:tag name="THINKCELLSHAPEDONOTDELETE" val="tn0peeJ4HXUrym4PAA.Zlag"/>
</p:tagLst>
</file>

<file path=ppt/tags/tag1347.xml><?xml version="1.0" encoding="utf-8"?>
<p:tagLst xmlns:a="http://schemas.openxmlformats.org/drawingml/2006/main" xmlns:r="http://schemas.openxmlformats.org/officeDocument/2006/relationships" xmlns:p="http://schemas.openxmlformats.org/presentationml/2006/main">
  <p:tag name="THINKCELLSHAPEDONOTDELETE" val="ts0rM6b_znhShA8ikgoO3pA"/>
</p:tagLst>
</file>

<file path=ppt/tags/tag1348.xml><?xml version="1.0" encoding="utf-8"?>
<p:tagLst xmlns:a="http://schemas.openxmlformats.org/drawingml/2006/main" xmlns:r="http://schemas.openxmlformats.org/officeDocument/2006/relationships" xmlns:p="http://schemas.openxmlformats.org/presentationml/2006/main">
  <p:tag name="THINKCELLSHAPEDONOTDELETE" val="tu5L0UfNdnCFyZXR3zD7iig"/>
</p:tagLst>
</file>

<file path=ppt/tags/tag1349.xml><?xml version="1.0" encoding="utf-8"?>
<p:tagLst xmlns:a="http://schemas.openxmlformats.org/drawingml/2006/main" xmlns:r="http://schemas.openxmlformats.org/officeDocument/2006/relationships" xmlns:p="http://schemas.openxmlformats.org/presentationml/2006/main">
  <p:tag name="THINKCELLSHAPEDONOTDELETE" val="t51HAcG3WycSxsxR.CR9Uq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QADcpAnfwtsadidtGAsIw"/>
</p:tagLst>
</file>

<file path=ppt/tags/tag1350.xml><?xml version="1.0" encoding="utf-8"?>
<p:tagLst xmlns:a="http://schemas.openxmlformats.org/drawingml/2006/main" xmlns:r="http://schemas.openxmlformats.org/officeDocument/2006/relationships" xmlns:p="http://schemas.openxmlformats.org/presentationml/2006/main">
  <p:tag name="THINKCELLSHAPEDONOTDELETE" val="tgQQgk3dJVKzEFBfdEsViMQ"/>
</p:tagLst>
</file>

<file path=ppt/tags/tag1351.xml><?xml version="1.0" encoding="utf-8"?>
<p:tagLst xmlns:a="http://schemas.openxmlformats.org/drawingml/2006/main" xmlns:r="http://schemas.openxmlformats.org/officeDocument/2006/relationships" xmlns:p="http://schemas.openxmlformats.org/presentationml/2006/main">
  <p:tag name="THINKCELLSHAPEDONOTDELETE" val="tpsJi8Xs42cFUshJ0xGoEKg"/>
</p:tagLst>
</file>

<file path=ppt/tags/tag1352.xml><?xml version="1.0" encoding="utf-8"?>
<p:tagLst xmlns:a="http://schemas.openxmlformats.org/drawingml/2006/main" xmlns:r="http://schemas.openxmlformats.org/officeDocument/2006/relationships" xmlns:p="http://schemas.openxmlformats.org/presentationml/2006/main">
  <p:tag name="THINKCELLSHAPEDONOTDELETE" val="tLbm5xz1WMy.xuFnpuWj.ig"/>
</p:tagLst>
</file>

<file path=ppt/tags/tag1353.xml><?xml version="1.0" encoding="utf-8"?>
<p:tagLst xmlns:a="http://schemas.openxmlformats.org/drawingml/2006/main" xmlns:r="http://schemas.openxmlformats.org/officeDocument/2006/relationships" xmlns:p="http://schemas.openxmlformats.org/presentationml/2006/main">
  <p:tag name="THINKCELLSHAPEDONOTDELETE" val="tQEcLRtjCw8urf9HUxafllg"/>
</p:tagLst>
</file>

<file path=ppt/tags/tag1354.xml><?xml version="1.0" encoding="utf-8"?>
<p:tagLst xmlns:a="http://schemas.openxmlformats.org/drawingml/2006/main" xmlns:r="http://schemas.openxmlformats.org/officeDocument/2006/relationships" xmlns:p="http://schemas.openxmlformats.org/presentationml/2006/main">
  <p:tag name="THINKCELLSHAPEDONOTDELETE" val="t9q6Psbyyl85.LoCZyi4zFg"/>
</p:tagLst>
</file>

<file path=ppt/tags/tag1355.xml><?xml version="1.0" encoding="utf-8"?>
<p:tagLst xmlns:a="http://schemas.openxmlformats.org/drawingml/2006/main" xmlns:r="http://schemas.openxmlformats.org/officeDocument/2006/relationships" xmlns:p="http://schemas.openxmlformats.org/presentationml/2006/main">
  <p:tag name="BTFPLAYOUTENABLED" val="1"/>
  <p:tag name="BTFPLAYOUTCOLUMNS" val="3"/>
</p:tagLst>
</file>

<file path=ppt/tags/tag13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7.xml><?xml version="1.0" encoding="utf-8"?>
<p:tagLst xmlns:a="http://schemas.openxmlformats.org/drawingml/2006/main" xmlns:r="http://schemas.openxmlformats.org/officeDocument/2006/relationships" xmlns:p="http://schemas.openxmlformats.org/presentationml/2006/main">
  <p:tag name="BTFPLAYOUTENABLED" val="1"/>
</p:tagLst>
</file>

<file path=ppt/tags/tag1358.xml><?xml version="1.0" encoding="utf-8"?>
<p:tagLst xmlns:a="http://schemas.openxmlformats.org/drawingml/2006/main" xmlns:r="http://schemas.openxmlformats.org/officeDocument/2006/relationships" xmlns:p="http://schemas.openxmlformats.org/presentationml/2006/main">
  <p:tag name="THINKCELLSHAPEDONOTDELETE" val="tqp5X9JG0HpQNy1_XU_oJ4Q"/>
</p:tagLst>
</file>

<file path=ppt/tags/tag1359.xml><?xml version="1.0" encoding="utf-8"?>
<p:tagLst xmlns:a="http://schemas.openxmlformats.org/drawingml/2006/main" xmlns:r="http://schemas.openxmlformats.org/officeDocument/2006/relationships" xmlns:p="http://schemas.openxmlformats.org/presentationml/2006/main">
  <p:tag name="THINKCELLSHAPEDONOTDELETE" val="t4XxW6xyuhEYBAC61N2d2Q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GEzmp.xtn5UH543VRqQd1Q"/>
</p:tagLst>
</file>

<file path=ppt/tags/tag1360.xml><?xml version="1.0" encoding="utf-8"?>
<p:tagLst xmlns:a="http://schemas.openxmlformats.org/drawingml/2006/main" xmlns:r="http://schemas.openxmlformats.org/officeDocument/2006/relationships" xmlns:p="http://schemas.openxmlformats.org/presentationml/2006/main">
  <p:tag name="THINKCELLSHAPEDONOTDELETE" val="tR7al1D4xxAnda0zQM_zTVQ"/>
</p:tagLst>
</file>

<file path=ppt/tags/tag1361.xml><?xml version="1.0" encoding="utf-8"?>
<p:tagLst xmlns:a="http://schemas.openxmlformats.org/drawingml/2006/main" xmlns:r="http://schemas.openxmlformats.org/officeDocument/2006/relationships" xmlns:p="http://schemas.openxmlformats.org/presentationml/2006/main">
  <p:tag name="THINKCELLSHAPEDONOTDELETE" val="tRczU1a67ylZHVRqxVFD_RA"/>
</p:tagLst>
</file>

<file path=ppt/tags/tag1362.xml><?xml version="1.0" encoding="utf-8"?>
<p:tagLst xmlns:a="http://schemas.openxmlformats.org/drawingml/2006/main" xmlns:r="http://schemas.openxmlformats.org/officeDocument/2006/relationships" xmlns:p="http://schemas.openxmlformats.org/presentationml/2006/main">
  <p:tag name="THINKCELLSHAPEDONOTDELETE" val="taiET_qY6V8gV_23vdYvgQg"/>
</p:tagLst>
</file>

<file path=ppt/tags/tag1363.xml><?xml version="1.0" encoding="utf-8"?>
<p:tagLst xmlns:a="http://schemas.openxmlformats.org/drawingml/2006/main" xmlns:r="http://schemas.openxmlformats.org/officeDocument/2006/relationships" xmlns:p="http://schemas.openxmlformats.org/presentationml/2006/main">
  <p:tag name="THINKCELLSHAPEDONOTDELETE" val="t01YckHVUDtav6b6EB80X7w"/>
</p:tagLst>
</file>

<file path=ppt/tags/tag1364.xml><?xml version="1.0" encoding="utf-8"?>
<p:tagLst xmlns:a="http://schemas.openxmlformats.org/drawingml/2006/main" xmlns:r="http://schemas.openxmlformats.org/officeDocument/2006/relationships" xmlns:p="http://schemas.openxmlformats.org/presentationml/2006/main">
  <p:tag name="THINKCELLSHAPEDONOTDELETE" val="tVDJIsM_aEVkHLHESR_jV7A"/>
</p:tagLst>
</file>

<file path=ppt/tags/tag1365.xml><?xml version="1.0" encoding="utf-8"?>
<p:tagLst xmlns:a="http://schemas.openxmlformats.org/drawingml/2006/main" xmlns:r="http://schemas.openxmlformats.org/officeDocument/2006/relationships" xmlns:p="http://schemas.openxmlformats.org/presentationml/2006/main">
  <p:tag name="THINKCELLSHAPEDONOTDELETE" val="tWUUCqV6SFFulvP3Ap5pQ1A"/>
</p:tagLst>
</file>

<file path=ppt/tags/tag1366.xml><?xml version="1.0" encoding="utf-8"?>
<p:tagLst xmlns:a="http://schemas.openxmlformats.org/drawingml/2006/main" xmlns:r="http://schemas.openxmlformats.org/officeDocument/2006/relationships" xmlns:p="http://schemas.openxmlformats.org/presentationml/2006/main">
  <p:tag name="THINKCELLSHAPEDONOTDELETE" val="tRpnYe_GdFG.Z9SlHTy5h1Q"/>
</p:tagLst>
</file>

<file path=ppt/tags/tag1367.xml><?xml version="1.0" encoding="utf-8"?>
<p:tagLst xmlns:a="http://schemas.openxmlformats.org/drawingml/2006/main" xmlns:r="http://schemas.openxmlformats.org/officeDocument/2006/relationships" xmlns:p="http://schemas.openxmlformats.org/presentationml/2006/main">
  <p:tag name="THINKCELLSHAPEDONOTDELETE" val="t31rX08nehYMwWouV.uNFZQ"/>
</p:tagLst>
</file>

<file path=ppt/tags/tag1368.xml><?xml version="1.0" encoding="utf-8"?>
<p:tagLst xmlns:a="http://schemas.openxmlformats.org/drawingml/2006/main" xmlns:r="http://schemas.openxmlformats.org/officeDocument/2006/relationships" xmlns:p="http://schemas.openxmlformats.org/presentationml/2006/main">
  <p:tag name="BTFPLAYOUTENABLED" val="1"/>
  <p:tag name="BTFPLAYOUTCOLUMNS" val="3"/>
</p:tagLst>
</file>

<file path=ppt/tags/tag13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Vn7tBFniXlA1IoVkoseA8w"/>
</p:tagLst>
</file>

<file path=ppt/tags/tag1370.xml><?xml version="1.0" encoding="utf-8"?>
<p:tagLst xmlns:a="http://schemas.openxmlformats.org/drawingml/2006/main" xmlns:r="http://schemas.openxmlformats.org/officeDocument/2006/relationships" xmlns:p="http://schemas.openxmlformats.org/presentationml/2006/main">
  <p:tag name="BTFPLAYOUTENABLED" val="1"/>
</p:tagLst>
</file>

<file path=ppt/tags/tag1371.xml><?xml version="1.0" encoding="utf-8"?>
<p:tagLst xmlns:a="http://schemas.openxmlformats.org/drawingml/2006/main" xmlns:r="http://schemas.openxmlformats.org/officeDocument/2006/relationships" xmlns:p="http://schemas.openxmlformats.org/presentationml/2006/main">
  <p:tag name="BTFPLAYOUTENABLED" val="0"/>
  <p:tag name="BTFPLAYOUTCOLUMNS" val="2"/>
</p:tagLst>
</file>

<file path=ppt/tags/tag13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3.xml><?xml version="1.0" encoding="utf-8"?>
<p:tagLst xmlns:a="http://schemas.openxmlformats.org/drawingml/2006/main" xmlns:r="http://schemas.openxmlformats.org/officeDocument/2006/relationships" xmlns:p="http://schemas.openxmlformats.org/presentationml/2006/main">
  <p:tag name="BTFPLAYOUTENABLED" val="1"/>
</p:tagLst>
</file>

<file path=ppt/tags/tag1374.xml><?xml version="1.0" encoding="utf-8"?>
<p:tagLst xmlns:a="http://schemas.openxmlformats.org/drawingml/2006/main" xmlns:r="http://schemas.openxmlformats.org/officeDocument/2006/relationships" xmlns:p="http://schemas.openxmlformats.org/presentationml/2006/main">
  <p:tag name="BTFPLAYOUTENABLED" val="0"/>
  <p:tag name="BTFPLAYOUTCOLUMNS" val="2"/>
</p:tagLst>
</file>

<file path=ppt/tags/tag13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6.xml><?xml version="1.0" encoding="utf-8"?>
<p:tagLst xmlns:a="http://schemas.openxmlformats.org/drawingml/2006/main" xmlns:r="http://schemas.openxmlformats.org/officeDocument/2006/relationships" xmlns:p="http://schemas.openxmlformats.org/presentationml/2006/main">
  <p:tag name="BTFPLAYOUTENABLED" val="1"/>
</p:tagLst>
</file>

<file path=ppt/tags/tag1377.xml><?xml version="1.0" encoding="utf-8"?>
<p:tagLst xmlns:a="http://schemas.openxmlformats.org/drawingml/2006/main" xmlns:r="http://schemas.openxmlformats.org/officeDocument/2006/relationships" xmlns:p="http://schemas.openxmlformats.org/presentationml/2006/main">
  <p:tag name="BTFPLAYOUTENABLED" val="1"/>
</p:tagLst>
</file>

<file path=ppt/tags/tag1378.xml><?xml version="1.0" encoding="utf-8"?>
<p:tagLst xmlns:a="http://schemas.openxmlformats.org/drawingml/2006/main" xmlns:r="http://schemas.openxmlformats.org/officeDocument/2006/relationships" xmlns:p="http://schemas.openxmlformats.org/presentationml/2006/main">
  <p:tag name="BTFPLAYOUTENABLED" val="1"/>
</p:tagLst>
</file>

<file path=ppt/tags/tag1379.xml><?xml version="1.0" encoding="utf-8"?>
<p:tagLst xmlns:a="http://schemas.openxmlformats.org/drawingml/2006/main" xmlns:r="http://schemas.openxmlformats.org/officeDocument/2006/relationships" xmlns:p="http://schemas.openxmlformats.org/presentationml/2006/main">
  <p:tag name="BTFPLAYOUTENABLED" val="1"/>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fjme0RnBLldsauc.U5zrmA"/>
</p:tagLst>
</file>

<file path=ppt/tags/tag1380.xml><?xml version="1.0" encoding="utf-8"?>
<p:tagLst xmlns:a="http://schemas.openxmlformats.org/drawingml/2006/main" xmlns:r="http://schemas.openxmlformats.org/officeDocument/2006/relationships" xmlns:p="http://schemas.openxmlformats.org/presentationml/2006/main">
  <p:tag name="BTFPLAYOUTENABLED" val="1"/>
</p:tagLst>
</file>

<file path=ppt/tags/tag1381.xml><?xml version="1.0" encoding="utf-8"?>
<p:tagLst xmlns:a="http://schemas.openxmlformats.org/drawingml/2006/main" xmlns:r="http://schemas.openxmlformats.org/officeDocument/2006/relationships" xmlns:p="http://schemas.openxmlformats.org/presentationml/2006/main">
  <p:tag name="BTFPLAYOUTENABLED" val="1"/>
</p:tagLst>
</file>

<file path=ppt/tags/tag13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3.xml><?xml version="1.0" encoding="utf-8"?>
<p:tagLst xmlns:a="http://schemas.openxmlformats.org/drawingml/2006/main" xmlns:r="http://schemas.openxmlformats.org/officeDocument/2006/relationships" xmlns:p="http://schemas.openxmlformats.org/presentationml/2006/main">
  <p:tag name="BTFPLAYOUTENABLED" val="1"/>
</p:tagLst>
</file>

<file path=ppt/tags/tag1384.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13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6.xml><?xml version="1.0" encoding="utf-8"?>
<p:tagLst xmlns:a="http://schemas.openxmlformats.org/drawingml/2006/main" xmlns:r="http://schemas.openxmlformats.org/officeDocument/2006/relationships" xmlns:p="http://schemas.openxmlformats.org/presentationml/2006/main">
  <p:tag name="BTFPLAYOUTCOLUMNS" val="3"/>
  <p:tag name="BTFPLAYOUTENABLED" val="0"/>
</p:tagLst>
</file>

<file path=ppt/tags/tag13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8.xml><?xml version="1.0" encoding="utf-8"?>
<p:tagLst xmlns:a="http://schemas.openxmlformats.org/drawingml/2006/main" xmlns:r="http://schemas.openxmlformats.org/officeDocument/2006/relationships" xmlns:p="http://schemas.openxmlformats.org/presentationml/2006/main">
  <p:tag name="BTFPLAYOUTENABLED" val="1"/>
</p:tagLst>
</file>

<file path=ppt/tags/tag1389.xml><?xml version="1.0" encoding="utf-8"?>
<p:tagLst xmlns:a="http://schemas.openxmlformats.org/drawingml/2006/main" xmlns:r="http://schemas.openxmlformats.org/officeDocument/2006/relationships" xmlns:p="http://schemas.openxmlformats.org/presentationml/2006/main">
  <p:tag name="BTFPLAYOUTENABLED" val="1"/>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fceNX_iSW1HNtLYNW8IC1g"/>
</p:tagLst>
</file>

<file path=ppt/tags/tag1390.xml><?xml version="1.0" encoding="utf-8"?>
<p:tagLst xmlns:a="http://schemas.openxmlformats.org/drawingml/2006/main" xmlns:r="http://schemas.openxmlformats.org/officeDocument/2006/relationships" xmlns:p="http://schemas.openxmlformats.org/presentationml/2006/main">
  <p:tag name="BTFPLAYOUTENABLED" val="1"/>
</p:tagLst>
</file>

<file path=ppt/tags/tag1391.xml><?xml version="1.0" encoding="utf-8"?>
<p:tagLst xmlns:a="http://schemas.openxmlformats.org/drawingml/2006/main" xmlns:r="http://schemas.openxmlformats.org/officeDocument/2006/relationships" xmlns:p="http://schemas.openxmlformats.org/presentationml/2006/main">
  <p:tag name="BTFPLAYOUTENABLED" val="1"/>
</p:tagLst>
</file>

<file path=ppt/tags/tag1392.xml><?xml version="1.0" encoding="utf-8"?>
<p:tagLst xmlns:a="http://schemas.openxmlformats.org/drawingml/2006/main" xmlns:r="http://schemas.openxmlformats.org/officeDocument/2006/relationships" xmlns:p="http://schemas.openxmlformats.org/presentationml/2006/main">
  <p:tag name="BTFPLAYOUTENABLED" val="1"/>
</p:tagLst>
</file>

<file path=ppt/tags/tag1393.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13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5.xml><?xml version="1.0" encoding="utf-8"?>
<p:tagLst xmlns:a="http://schemas.openxmlformats.org/drawingml/2006/main" xmlns:r="http://schemas.openxmlformats.org/officeDocument/2006/relationships" xmlns:p="http://schemas.openxmlformats.org/presentationml/2006/main">
  <p:tag name="BTFPLAYOUTENABLED" val="1"/>
</p:tagLst>
</file>

<file path=ppt/tags/tag1396.xml><?xml version="1.0" encoding="utf-8"?>
<p:tagLst xmlns:a="http://schemas.openxmlformats.org/drawingml/2006/main" xmlns:r="http://schemas.openxmlformats.org/officeDocument/2006/relationships" xmlns:p="http://schemas.openxmlformats.org/presentationml/2006/main">
  <p:tag name="BTFPLAYOUTENABLED" val="1"/>
</p:tagLst>
</file>

<file path=ppt/tags/tag1397.xml><?xml version="1.0" encoding="utf-8"?>
<p:tagLst xmlns:a="http://schemas.openxmlformats.org/drawingml/2006/main" xmlns:r="http://schemas.openxmlformats.org/officeDocument/2006/relationships" xmlns:p="http://schemas.openxmlformats.org/presentationml/2006/main">
  <p:tag name="BTFPLAYOUTCOLUMNS" val="3"/>
  <p:tag name="BTFPLAYOUTENABLED" val="0"/>
</p:tagLst>
</file>

<file path=ppt/tags/tag13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9.xml><?xml version="1.0" encoding="utf-8"?>
<p:tagLst xmlns:a="http://schemas.openxmlformats.org/drawingml/2006/main" xmlns:r="http://schemas.openxmlformats.org/officeDocument/2006/relationships" xmlns:p="http://schemas.openxmlformats.org/presentationml/2006/main">
  <p:tag name="BTFPLAYOUTENABLED" val="1"/>
</p:tagLst>
</file>

<file path=ppt/tags/tag14.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vHoSo5LRalDroi8ztbm49w"/>
</p:tagLst>
</file>

<file path=ppt/tags/tag1400.xml><?xml version="1.0" encoding="utf-8"?>
<p:tagLst xmlns:a="http://schemas.openxmlformats.org/drawingml/2006/main" xmlns:r="http://schemas.openxmlformats.org/officeDocument/2006/relationships" xmlns:p="http://schemas.openxmlformats.org/presentationml/2006/main">
  <p:tag name="BTFPLAYOUTENABLED" val="1"/>
</p:tagLst>
</file>

<file path=ppt/tags/tag1401.xml><?xml version="1.0" encoding="utf-8"?>
<p:tagLst xmlns:a="http://schemas.openxmlformats.org/drawingml/2006/main" xmlns:r="http://schemas.openxmlformats.org/officeDocument/2006/relationships" xmlns:p="http://schemas.openxmlformats.org/presentationml/2006/main">
  <p:tag name="BTFPLAYOUTENABLED" val="1"/>
</p:tagLst>
</file>

<file path=ppt/tags/tag1402.xml><?xml version="1.0" encoding="utf-8"?>
<p:tagLst xmlns:a="http://schemas.openxmlformats.org/drawingml/2006/main" xmlns:r="http://schemas.openxmlformats.org/officeDocument/2006/relationships" xmlns:p="http://schemas.openxmlformats.org/presentationml/2006/main">
  <p:tag name="BTFPLAYOUTENABLED" val="1"/>
</p:tagLst>
</file>

<file path=ppt/tags/tag1403.xml><?xml version="1.0" encoding="utf-8"?>
<p:tagLst xmlns:a="http://schemas.openxmlformats.org/drawingml/2006/main" xmlns:r="http://schemas.openxmlformats.org/officeDocument/2006/relationships" xmlns:p="http://schemas.openxmlformats.org/presentationml/2006/main">
  <p:tag name="BTFPLAYOUTENABLED" val="1"/>
</p:tagLst>
</file>

<file path=ppt/tags/tag1404.xml><?xml version="1.0" encoding="utf-8"?>
<p:tagLst xmlns:a="http://schemas.openxmlformats.org/drawingml/2006/main" xmlns:r="http://schemas.openxmlformats.org/officeDocument/2006/relationships" xmlns:p="http://schemas.openxmlformats.org/presentationml/2006/main">
  <p:tag name="BTFPLAYOUTENABLED" val="1"/>
</p:tagLst>
</file>

<file path=ppt/tags/tag1405.xml><?xml version="1.0" encoding="utf-8"?>
<p:tagLst xmlns:a="http://schemas.openxmlformats.org/drawingml/2006/main" xmlns:r="http://schemas.openxmlformats.org/officeDocument/2006/relationships" xmlns:p="http://schemas.openxmlformats.org/presentationml/2006/main">
  <p:tag name="BTFPLAYOUTENABLED" val="1"/>
</p:tagLst>
</file>

<file path=ppt/tags/tag1406.xml><?xml version="1.0" encoding="utf-8"?>
<p:tagLst xmlns:a="http://schemas.openxmlformats.org/drawingml/2006/main" xmlns:r="http://schemas.openxmlformats.org/officeDocument/2006/relationships" xmlns:p="http://schemas.openxmlformats.org/presentationml/2006/main">
  <p:tag name="BTFPROTATION" val="0"/>
  <p:tag name="BTFPLAYOUTENABLED" val="1"/>
</p:tagLst>
</file>

<file path=ppt/tags/tag1407.xml><?xml version="1.0" encoding="utf-8"?>
<p:tagLst xmlns:a="http://schemas.openxmlformats.org/drawingml/2006/main" xmlns:r="http://schemas.openxmlformats.org/officeDocument/2006/relationships" xmlns:p="http://schemas.openxmlformats.org/presentationml/2006/main">
  <p:tag name="BTFPLAYOUTENABLED" val="0"/>
  <p:tag name="BTFPLAYOUTCOLUMNS" val="2"/>
</p:tagLst>
</file>

<file path=ppt/tags/tag14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9.xml><?xml version="1.0" encoding="utf-8"?>
<p:tagLst xmlns:a="http://schemas.openxmlformats.org/drawingml/2006/main" xmlns:r="http://schemas.openxmlformats.org/officeDocument/2006/relationships" xmlns:p="http://schemas.openxmlformats.org/presentationml/2006/main">
  <p:tag name="BTFPLAYOUTENABLED" val="1"/>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OvX7tOnU0.0rHLz.gOuqIg"/>
</p:tagLst>
</file>

<file path=ppt/tags/tag1410.xml><?xml version="1.0" encoding="utf-8"?>
<p:tagLst xmlns:a="http://schemas.openxmlformats.org/drawingml/2006/main" xmlns:r="http://schemas.openxmlformats.org/officeDocument/2006/relationships" xmlns:p="http://schemas.openxmlformats.org/presentationml/2006/main">
  <p:tag name="BTFPLAYOUTENABLED" val="1"/>
</p:tagLst>
</file>

<file path=ppt/tags/tag14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2.xml><?xml version="1.0" encoding="utf-8"?>
<p:tagLst xmlns:a="http://schemas.openxmlformats.org/drawingml/2006/main" xmlns:r="http://schemas.openxmlformats.org/officeDocument/2006/relationships" xmlns:p="http://schemas.openxmlformats.org/presentationml/2006/main">
  <p:tag name="BTFPLAYOUTCOLUMNS" val="3"/>
  <p:tag name="BTFPLAYOUTENABLED" val="0"/>
</p:tagLst>
</file>

<file path=ppt/tags/tag14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4.xml><?xml version="1.0" encoding="utf-8"?>
<p:tagLst xmlns:a="http://schemas.openxmlformats.org/drawingml/2006/main" xmlns:r="http://schemas.openxmlformats.org/officeDocument/2006/relationships" xmlns:p="http://schemas.openxmlformats.org/presentationml/2006/main">
  <p:tag name="BTFPLAYOUTENABLED" val="1"/>
</p:tagLst>
</file>

<file path=ppt/tags/tag1415.xml><?xml version="1.0" encoding="utf-8"?>
<p:tagLst xmlns:a="http://schemas.openxmlformats.org/drawingml/2006/main" xmlns:r="http://schemas.openxmlformats.org/officeDocument/2006/relationships" xmlns:p="http://schemas.openxmlformats.org/presentationml/2006/main">
  <p:tag name="BTFPLAYOUTENABLED" val="1"/>
</p:tagLst>
</file>

<file path=ppt/tags/tag1416.xml><?xml version="1.0" encoding="utf-8"?>
<p:tagLst xmlns:a="http://schemas.openxmlformats.org/drawingml/2006/main" xmlns:r="http://schemas.openxmlformats.org/officeDocument/2006/relationships" xmlns:p="http://schemas.openxmlformats.org/presentationml/2006/main">
  <p:tag name="THINKCELLSHAPEDONOTDELETE" val="tHXYisRAUZqgA5wAp7aIIQQ"/>
</p:tagLst>
</file>

<file path=ppt/tags/tag1417.xml><?xml version="1.0" encoding="utf-8"?>
<p:tagLst xmlns:a="http://schemas.openxmlformats.org/drawingml/2006/main" xmlns:r="http://schemas.openxmlformats.org/officeDocument/2006/relationships" xmlns:p="http://schemas.openxmlformats.org/presentationml/2006/main">
  <p:tag name="THINKCELLSHAPEDONOTDELETE" val="tXg8Qo1zwW5UiJjm4bFkTgg"/>
</p:tagLst>
</file>

<file path=ppt/tags/tag1418.xml><?xml version="1.0" encoding="utf-8"?>
<p:tagLst xmlns:a="http://schemas.openxmlformats.org/drawingml/2006/main" xmlns:r="http://schemas.openxmlformats.org/officeDocument/2006/relationships" xmlns:p="http://schemas.openxmlformats.org/presentationml/2006/main">
  <p:tag name="THINKCELLSHAPEDONOTDELETE" val="tGtFgxHVtKaaJLAhqggesAw"/>
</p:tagLst>
</file>

<file path=ppt/tags/tag1419.xml><?xml version="1.0" encoding="utf-8"?>
<p:tagLst xmlns:a="http://schemas.openxmlformats.org/drawingml/2006/main" xmlns:r="http://schemas.openxmlformats.org/officeDocument/2006/relationships" xmlns:p="http://schemas.openxmlformats.org/presentationml/2006/main">
  <p:tag name="THINKCELLSHAPEDONOTDELETE" val="tlh6I47HCxELglFja5C4Z5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M1GYGItucT06PcVrz56E.A"/>
</p:tagLst>
</file>

<file path=ppt/tags/tag1420.xml><?xml version="1.0" encoding="utf-8"?>
<p:tagLst xmlns:a="http://schemas.openxmlformats.org/drawingml/2006/main" xmlns:r="http://schemas.openxmlformats.org/officeDocument/2006/relationships" xmlns:p="http://schemas.openxmlformats.org/presentationml/2006/main">
  <p:tag name="THINKCELLSHAPEDONOTDELETE" val="tpGlvrIYuPfvk.Na2cKCy1A"/>
</p:tagLst>
</file>

<file path=ppt/tags/tag1421.xml><?xml version="1.0" encoding="utf-8"?>
<p:tagLst xmlns:a="http://schemas.openxmlformats.org/drawingml/2006/main" xmlns:r="http://schemas.openxmlformats.org/officeDocument/2006/relationships" xmlns:p="http://schemas.openxmlformats.org/presentationml/2006/main">
  <p:tag name="THINKCELLSHAPEDONOTDELETE" val="tSpAdi20YTGjVLQlriFgZew"/>
</p:tagLst>
</file>

<file path=ppt/tags/tag1422.xml><?xml version="1.0" encoding="utf-8"?>
<p:tagLst xmlns:a="http://schemas.openxmlformats.org/drawingml/2006/main" xmlns:r="http://schemas.openxmlformats.org/officeDocument/2006/relationships" xmlns:p="http://schemas.openxmlformats.org/presentationml/2006/main">
  <p:tag name="THINKCELLSHAPEDONOTDELETE" val="tdjKfsFc5Unp.SY9PxGdg2Q"/>
</p:tagLst>
</file>

<file path=ppt/tags/tag1423.xml><?xml version="1.0" encoding="utf-8"?>
<p:tagLst xmlns:a="http://schemas.openxmlformats.org/drawingml/2006/main" xmlns:r="http://schemas.openxmlformats.org/officeDocument/2006/relationships" xmlns:p="http://schemas.openxmlformats.org/presentationml/2006/main">
  <p:tag name="THINKCELLSHAPEDONOTDELETE" val="t8yedIZjsHyT5Hnrezz3.SA"/>
</p:tagLst>
</file>

<file path=ppt/tags/tag1424.xml><?xml version="1.0" encoding="utf-8"?>
<p:tagLst xmlns:a="http://schemas.openxmlformats.org/drawingml/2006/main" xmlns:r="http://schemas.openxmlformats.org/officeDocument/2006/relationships" xmlns:p="http://schemas.openxmlformats.org/presentationml/2006/main">
  <p:tag name="THINKCELLSHAPEDONOTDELETE" val="t5ahIaIJ0nDIzS0ZaIf1V.g"/>
</p:tagLst>
</file>

<file path=ppt/tags/tag1425.xml><?xml version="1.0" encoding="utf-8"?>
<p:tagLst xmlns:a="http://schemas.openxmlformats.org/drawingml/2006/main" xmlns:r="http://schemas.openxmlformats.org/officeDocument/2006/relationships" xmlns:p="http://schemas.openxmlformats.org/presentationml/2006/main">
  <p:tag name="THINKCELLSHAPEDONOTDELETE" val="tzP8iel3N38tLVDv6jB_yRg"/>
</p:tagLst>
</file>

<file path=ppt/tags/tag1426.xml><?xml version="1.0" encoding="utf-8"?>
<p:tagLst xmlns:a="http://schemas.openxmlformats.org/drawingml/2006/main" xmlns:r="http://schemas.openxmlformats.org/officeDocument/2006/relationships" xmlns:p="http://schemas.openxmlformats.org/presentationml/2006/main">
  <p:tag name="THINKCELLSHAPEDONOTDELETE" val="t2gCrZMctojc7PNfZhPFvUA"/>
</p:tagLst>
</file>

<file path=ppt/tags/tag1427.xml><?xml version="1.0" encoding="utf-8"?>
<p:tagLst xmlns:a="http://schemas.openxmlformats.org/drawingml/2006/main" xmlns:r="http://schemas.openxmlformats.org/officeDocument/2006/relationships" xmlns:p="http://schemas.openxmlformats.org/presentationml/2006/main">
  <p:tag name="THINKCELLSHAPEDONOTDELETE" val="tTKGxwenRH4Yb1XcOdCRnnA"/>
</p:tagLst>
</file>

<file path=ppt/tags/tag1428.xml><?xml version="1.0" encoding="utf-8"?>
<p:tagLst xmlns:a="http://schemas.openxmlformats.org/drawingml/2006/main" xmlns:r="http://schemas.openxmlformats.org/officeDocument/2006/relationships" xmlns:p="http://schemas.openxmlformats.org/presentationml/2006/main">
  <p:tag name="THINKCELLSHAPEDONOTDELETE" val="tDtUFpBmq1piIyghle2kaig"/>
</p:tagLst>
</file>

<file path=ppt/tags/tag1429.xml><?xml version="1.0" encoding="utf-8"?>
<p:tagLst xmlns:a="http://schemas.openxmlformats.org/drawingml/2006/main" xmlns:r="http://schemas.openxmlformats.org/officeDocument/2006/relationships" xmlns:p="http://schemas.openxmlformats.org/presentationml/2006/main">
  <p:tag name="THINKCELLSHAPEDONOTDELETE" val="tH.Md.A_Y6ZecUXiv4zcFj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looGWu.56v0y1CQnvn24TQ"/>
</p:tagLst>
</file>

<file path=ppt/tags/tag1430.xml><?xml version="1.0" encoding="utf-8"?>
<p:tagLst xmlns:a="http://schemas.openxmlformats.org/drawingml/2006/main" xmlns:r="http://schemas.openxmlformats.org/officeDocument/2006/relationships" xmlns:p="http://schemas.openxmlformats.org/presentationml/2006/main">
  <p:tag name="THINKCELLSHAPEDONOTDELETE" val="tGft_FMSfn7VYJRJZN_MQQA"/>
</p:tagLst>
</file>

<file path=ppt/tags/tag1431.xml><?xml version="1.0" encoding="utf-8"?>
<p:tagLst xmlns:a="http://schemas.openxmlformats.org/drawingml/2006/main" xmlns:r="http://schemas.openxmlformats.org/officeDocument/2006/relationships" xmlns:p="http://schemas.openxmlformats.org/presentationml/2006/main">
  <p:tag name="THINKCELLSHAPEDONOTDELETE" val="tK_N3GtreN.9.81j2Mf2eoA"/>
</p:tagLst>
</file>

<file path=ppt/tags/tag1432.xml><?xml version="1.0" encoding="utf-8"?>
<p:tagLst xmlns:a="http://schemas.openxmlformats.org/drawingml/2006/main" xmlns:r="http://schemas.openxmlformats.org/officeDocument/2006/relationships" xmlns:p="http://schemas.openxmlformats.org/presentationml/2006/main">
  <p:tag name="THINKCELLSHAPEDONOTDELETE" val="tUVXsk.TQkYTWogphJ2xOtA"/>
</p:tagLst>
</file>

<file path=ppt/tags/tag1433.xml><?xml version="1.0" encoding="utf-8"?>
<p:tagLst xmlns:a="http://schemas.openxmlformats.org/drawingml/2006/main" xmlns:r="http://schemas.openxmlformats.org/officeDocument/2006/relationships" xmlns:p="http://schemas.openxmlformats.org/presentationml/2006/main">
  <p:tag name="THINKCELLSHAPEDONOTDELETE" val="t231zvhB3UwdhjAJluFMHzw"/>
</p:tagLst>
</file>

<file path=ppt/tags/tag1434.xml><?xml version="1.0" encoding="utf-8"?>
<p:tagLst xmlns:a="http://schemas.openxmlformats.org/drawingml/2006/main" xmlns:r="http://schemas.openxmlformats.org/officeDocument/2006/relationships" xmlns:p="http://schemas.openxmlformats.org/presentationml/2006/main">
  <p:tag name="THINKCELLSHAPEDONOTDELETE" val="tCK4KuKInGZEJqvSdIGfR2A"/>
</p:tagLst>
</file>

<file path=ppt/tags/tag1435.xml><?xml version="1.0" encoding="utf-8"?>
<p:tagLst xmlns:a="http://schemas.openxmlformats.org/drawingml/2006/main" xmlns:r="http://schemas.openxmlformats.org/officeDocument/2006/relationships" xmlns:p="http://schemas.openxmlformats.org/presentationml/2006/main">
  <p:tag name="THINKCELLSHAPEDONOTDELETE" val="tdOlzADvz.W5_qiYdFl6KEg"/>
</p:tagLst>
</file>

<file path=ppt/tags/tag1436.xml><?xml version="1.0" encoding="utf-8"?>
<p:tagLst xmlns:a="http://schemas.openxmlformats.org/drawingml/2006/main" xmlns:r="http://schemas.openxmlformats.org/officeDocument/2006/relationships" xmlns:p="http://schemas.openxmlformats.org/presentationml/2006/main">
  <p:tag name="THINKCELLSHAPEDONOTDELETE" val="tGwMpoSfNqgs8y7TJqYAuQw"/>
</p:tagLst>
</file>

<file path=ppt/tags/tag1437.xml><?xml version="1.0" encoding="utf-8"?>
<p:tagLst xmlns:a="http://schemas.openxmlformats.org/drawingml/2006/main" xmlns:r="http://schemas.openxmlformats.org/officeDocument/2006/relationships" xmlns:p="http://schemas.openxmlformats.org/presentationml/2006/main">
  <p:tag name="THINKCELLSHAPEDONOTDELETE" val="tsbAR3zPwElpS.3XrHyHV4A"/>
</p:tagLst>
</file>

<file path=ppt/tags/tag1438.xml><?xml version="1.0" encoding="utf-8"?>
<p:tagLst xmlns:a="http://schemas.openxmlformats.org/drawingml/2006/main" xmlns:r="http://schemas.openxmlformats.org/officeDocument/2006/relationships" xmlns:p="http://schemas.openxmlformats.org/presentationml/2006/main">
  <p:tag name="THINKCELLSHAPEDONOTDELETE" val="t4hre8h1ATpXeqAEXhw.Lww"/>
</p:tagLst>
</file>

<file path=ppt/tags/tag1439.xml><?xml version="1.0" encoding="utf-8"?>
<p:tagLst xmlns:a="http://schemas.openxmlformats.org/drawingml/2006/main" xmlns:r="http://schemas.openxmlformats.org/officeDocument/2006/relationships" xmlns:p="http://schemas.openxmlformats.org/presentationml/2006/main">
  <p:tag name="THINKCELLSHAPEDONOTDELETE" val="tywx6nFca7_1F_NHnibAFX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BlOsqdckJOfZs3uLorA.VA"/>
</p:tagLst>
</file>

<file path=ppt/tags/tag1440.xml><?xml version="1.0" encoding="utf-8"?>
<p:tagLst xmlns:a="http://schemas.openxmlformats.org/drawingml/2006/main" xmlns:r="http://schemas.openxmlformats.org/officeDocument/2006/relationships" xmlns:p="http://schemas.openxmlformats.org/presentationml/2006/main">
  <p:tag name="THINKCELLSHAPEDONOTDELETE" val="tDqSuZucT6moOw67wmFtKsQ"/>
</p:tagLst>
</file>

<file path=ppt/tags/tag1441.xml><?xml version="1.0" encoding="utf-8"?>
<p:tagLst xmlns:a="http://schemas.openxmlformats.org/drawingml/2006/main" xmlns:r="http://schemas.openxmlformats.org/officeDocument/2006/relationships" xmlns:p="http://schemas.openxmlformats.org/presentationml/2006/main">
  <p:tag name="THINKCELLSHAPEDONOTDELETE" val="t3LDLwQxtXtcC_6CDfROxhA"/>
</p:tagLst>
</file>

<file path=ppt/tags/tag1442.xml><?xml version="1.0" encoding="utf-8"?>
<p:tagLst xmlns:a="http://schemas.openxmlformats.org/drawingml/2006/main" xmlns:r="http://schemas.openxmlformats.org/officeDocument/2006/relationships" xmlns:p="http://schemas.openxmlformats.org/presentationml/2006/main">
  <p:tag name="THINKCELLSHAPEDONOTDELETE" val="tcCEdSpjtvTV3x19TeVtEfw"/>
</p:tagLst>
</file>

<file path=ppt/tags/tag1443.xml><?xml version="1.0" encoding="utf-8"?>
<p:tagLst xmlns:a="http://schemas.openxmlformats.org/drawingml/2006/main" xmlns:r="http://schemas.openxmlformats.org/officeDocument/2006/relationships" xmlns:p="http://schemas.openxmlformats.org/presentationml/2006/main">
  <p:tag name="THINKCELLSHAPEDONOTDELETE" val="tdZkrEd78.3mwSokWC9lfyA"/>
</p:tagLst>
</file>

<file path=ppt/tags/tag1444.xml><?xml version="1.0" encoding="utf-8"?>
<p:tagLst xmlns:a="http://schemas.openxmlformats.org/drawingml/2006/main" xmlns:r="http://schemas.openxmlformats.org/officeDocument/2006/relationships" xmlns:p="http://schemas.openxmlformats.org/presentationml/2006/main">
  <p:tag name="THINKCELLSHAPEDONOTDELETE" val="tRsEMJlA0HM5GIe04XhDtdA"/>
</p:tagLst>
</file>

<file path=ppt/tags/tag1445.xml><?xml version="1.0" encoding="utf-8"?>
<p:tagLst xmlns:a="http://schemas.openxmlformats.org/drawingml/2006/main" xmlns:r="http://schemas.openxmlformats.org/officeDocument/2006/relationships" xmlns:p="http://schemas.openxmlformats.org/presentationml/2006/main">
  <p:tag name="THINKCELLSHAPEDONOTDELETE" val="tznh6VahUmGZ1tUvv.4o7.g"/>
</p:tagLst>
</file>

<file path=ppt/tags/tag1446.xml><?xml version="1.0" encoding="utf-8"?>
<p:tagLst xmlns:a="http://schemas.openxmlformats.org/drawingml/2006/main" xmlns:r="http://schemas.openxmlformats.org/officeDocument/2006/relationships" xmlns:p="http://schemas.openxmlformats.org/presentationml/2006/main">
  <p:tag name="THINKCELLSHAPEDONOTDELETE" val="tvLGe3mdQwkw_BhGdINdWIA"/>
</p:tagLst>
</file>

<file path=ppt/tags/tag1447.xml><?xml version="1.0" encoding="utf-8"?>
<p:tagLst xmlns:a="http://schemas.openxmlformats.org/drawingml/2006/main" xmlns:r="http://schemas.openxmlformats.org/officeDocument/2006/relationships" xmlns:p="http://schemas.openxmlformats.org/presentationml/2006/main">
  <p:tag name="THINKCELLSHAPEDONOTDELETE" val="toNmJ2EGCbJAb8A_zIqE7Xw"/>
</p:tagLst>
</file>

<file path=ppt/tags/tag1448.xml><?xml version="1.0" encoding="utf-8"?>
<p:tagLst xmlns:a="http://schemas.openxmlformats.org/drawingml/2006/main" xmlns:r="http://schemas.openxmlformats.org/officeDocument/2006/relationships" xmlns:p="http://schemas.openxmlformats.org/presentationml/2006/main">
  <p:tag name="THINKCELLSHAPEDONOTDELETE" val="tTOBSFlvk4EC1yabX1ohViQ"/>
</p:tagLst>
</file>

<file path=ppt/tags/tag1449.xml><?xml version="1.0" encoding="utf-8"?>
<p:tagLst xmlns:a="http://schemas.openxmlformats.org/drawingml/2006/main" xmlns:r="http://schemas.openxmlformats.org/officeDocument/2006/relationships" xmlns:p="http://schemas.openxmlformats.org/presentationml/2006/main">
  <p:tag name="THINKCELLSHAPEDONOTDELETE" val="t41f2rG8lSeQu0SpgBz8Nww"/>
</p:tagLst>
</file>

<file path=ppt/tags/tag145.xml><?xml version="1.0" encoding="utf-8"?>
<p:tagLst xmlns:a="http://schemas.openxmlformats.org/drawingml/2006/main" xmlns:r="http://schemas.openxmlformats.org/officeDocument/2006/relationships" xmlns:p="http://schemas.openxmlformats.org/presentationml/2006/main">
  <p:tag name="BTFPLAYOUTCOLUMNS" val="3"/>
  <p:tag name="BTFPLAYOUTENABLED" val="0"/>
</p:tagLst>
</file>

<file path=ppt/tags/tag1450.xml><?xml version="1.0" encoding="utf-8"?>
<p:tagLst xmlns:a="http://schemas.openxmlformats.org/drawingml/2006/main" xmlns:r="http://schemas.openxmlformats.org/officeDocument/2006/relationships" xmlns:p="http://schemas.openxmlformats.org/presentationml/2006/main">
  <p:tag name="THINKCELLSHAPEDONOTDELETE" val="tRiGay_PRC1UUKKJDaPGMFQ"/>
</p:tagLst>
</file>

<file path=ppt/tags/tag1451.xml><?xml version="1.0" encoding="utf-8"?>
<p:tagLst xmlns:a="http://schemas.openxmlformats.org/drawingml/2006/main" xmlns:r="http://schemas.openxmlformats.org/officeDocument/2006/relationships" xmlns:p="http://schemas.openxmlformats.org/presentationml/2006/main">
  <p:tag name="THINKCELLSHAPEDONOTDELETE" val="tQyswS6CO.jbmLKoiMoGtZw"/>
</p:tagLst>
</file>

<file path=ppt/tags/tag1452.xml><?xml version="1.0" encoding="utf-8"?>
<p:tagLst xmlns:a="http://schemas.openxmlformats.org/drawingml/2006/main" xmlns:r="http://schemas.openxmlformats.org/officeDocument/2006/relationships" xmlns:p="http://schemas.openxmlformats.org/presentationml/2006/main">
  <p:tag name="THINKCELLSHAPEDONOTDELETE" val="tzMUKrqCNncHWcJBSRJBRjg"/>
</p:tagLst>
</file>

<file path=ppt/tags/tag1453.xml><?xml version="1.0" encoding="utf-8"?>
<p:tagLst xmlns:a="http://schemas.openxmlformats.org/drawingml/2006/main" xmlns:r="http://schemas.openxmlformats.org/officeDocument/2006/relationships" xmlns:p="http://schemas.openxmlformats.org/presentationml/2006/main">
  <p:tag name="THINKCELLSHAPEDONOTDELETE" val="tPeMZPwDacL9eoROLK54StQ"/>
</p:tagLst>
</file>

<file path=ppt/tags/tag1454.xml><?xml version="1.0" encoding="utf-8"?>
<p:tagLst xmlns:a="http://schemas.openxmlformats.org/drawingml/2006/main" xmlns:r="http://schemas.openxmlformats.org/officeDocument/2006/relationships" xmlns:p="http://schemas.openxmlformats.org/presentationml/2006/main">
  <p:tag name="THINKCELLSHAPEDONOTDELETE" val="tDJWKPl_Zxa29lowPGHpWOg"/>
</p:tagLst>
</file>

<file path=ppt/tags/tag1455.xml><?xml version="1.0" encoding="utf-8"?>
<p:tagLst xmlns:a="http://schemas.openxmlformats.org/drawingml/2006/main" xmlns:r="http://schemas.openxmlformats.org/officeDocument/2006/relationships" xmlns:p="http://schemas.openxmlformats.org/presentationml/2006/main">
  <p:tag name="THINKCELLSHAPEDONOTDELETE" val="td.wY2MaIOReZGPvPrSUZBw"/>
</p:tagLst>
</file>

<file path=ppt/tags/tag1456.xml><?xml version="1.0" encoding="utf-8"?>
<p:tagLst xmlns:a="http://schemas.openxmlformats.org/drawingml/2006/main" xmlns:r="http://schemas.openxmlformats.org/officeDocument/2006/relationships" xmlns:p="http://schemas.openxmlformats.org/presentationml/2006/main">
  <p:tag name="THINKCELLSHAPEDONOTDELETE" val="t1OxKY_xOK88hIYMZijYEgQ"/>
</p:tagLst>
</file>

<file path=ppt/tags/tag1457.xml><?xml version="1.0" encoding="utf-8"?>
<p:tagLst xmlns:a="http://schemas.openxmlformats.org/drawingml/2006/main" xmlns:r="http://schemas.openxmlformats.org/officeDocument/2006/relationships" xmlns:p="http://schemas.openxmlformats.org/presentationml/2006/main">
  <p:tag name="THINKCELLSHAPEDONOTDELETE" val="t2nb14vxKKFKh9dZNT3GoyA"/>
</p:tagLst>
</file>

<file path=ppt/tags/tag1458.xml><?xml version="1.0" encoding="utf-8"?>
<p:tagLst xmlns:a="http://schemas.openxmlformats.org/drawingml/2006/main" xmlns:r="http://schemas.openxmlformats.org/officeDocument/2006/relationships" xmlns:p="http://schemas.openxmlformats.org/presentationml/2006/main">
  <p:tag name="BTFPLAYOUTENABLED" val="0"/>
  <p:tag name="BTFPLAYOUTCOLUMNS" val="3"/>
</p:tagLst>
</file>

<file path=ppt/tags/tag14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0.xml><?xml version="1.0" encoding="utf-8"?>
<p:tagLst xmlns:a="http://schemas.openxmlformats.org/drawingml/2006/main" xmlns:r="http://schemas.openxmlformats.org/officeDocument/2006/relationships" xmlns:p="http://schemas.openxmlformats.org/presentationml/2006/main">
  <p:tag name="BTFPLAYOUTENABLED" val="1"/>
</p:tagLst>
</file>

<file path=ppt/tags/tag1461.xml><?xml version="1.0" encoding="utf-8"?>
<p:tagLst xmlns:a="http://schemas.openxmlformats.org/drawingml/2006/main" xmlns:r="http://schemas.openxmlformats.org/officeDocument/2006/relationships" xmlns:p="http://schemas.openxmlformats.org/presentationml/2006/main">
  <p:tag name="BTFPLAYOUTENABLED" val="1"/>
  <p:tag name="BTFPLAYOUTCOLUMNS" val="4"/>
</p:tagLst>
</file>

<file path=ppt/tags/tag14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3.xml><?xml version="1.0" encoding="utf-8"?>
<p:tagLst xmlns:a="http://schemas.openxmlformats.org/drawingml/2006/main" xmlns:r="http://schemas.openxmlformats.org/officeDocument/2006/relationships" xmlns:p="http://schemas.openxmlformats.org/presentationml/2006/main">
  <p:tag name="BTFPLAYOUTENABLED" val="1"/>
</p:tagLst>
</file>

<file path=ppt/tags/tag1464.xml><?xml version="1.0" encoding="utf-8"?>
<p:tagLst xmlns:a="http://schemas.openxmlformats.org/drawingml/2006/main" xmlns:r="http://schemas.openxmlformats.org/officeDocument/2006/relationships" xmlns:p="http://schemas.openxmlformats.org/presentationml/2006/main">
  <p:tag name="THINKCELLSHAPEDONOTDELETE" val="tHZO6Txt3.yiQpYZSoP2tRw"/>
</p:tagLst>
</file>

<file path=ppt/tags/tag1465.xml><?xml version="1.0" encoding="utf-8"?>
<p:tagLst xmlns:a="http://schemas.openxmlformats.org/drawingml/2006/main" xmlns:r="http://schemas.openxmlformats.org/officeDocument/2006/relationships" xmlns:p="http://schemas.openxmlformats.org/presentationml/2006/main">
  <p:tag name="THINKCELLSHAPEDONOTDELETE" val="tjQiVwY6r0JQjXX_e6n9AcQ"/>
</p:tagLst>
</file>

<file path=ppt/tags/tag1466.xml><?xml version="1.0" encoding="utf-8"?>
<p:tagLst xmlns:a="http://schemas.openxmlformats.org/drawingml/2006/main" xmlns:r="http://schemas.openxmlformats.org/officeDocument/2006/relationships" xmlns:p="http://schemas.openxmlformats.org/presentationml/2006/main">
  <p:tag name="THINKCELLSHAPEDONOTDELETE" val="tlJ1kn9actXm8QvtkbEo7LQ"/>
</p:tagLst>
</file>

<file path=ppt/tags/tag1467.xml><?xml version="1.0" encoding="utf-8"?>
<p:tagLst xmlns:a="http://schemas.openxmlformats.org/drawingml/2006/main" xmlns:r="http://schemas.openxmlformats.org/officeDocument/2006/relationships" xmlns:p="http://schemas.openxmlformats.org/presentationml/2006/main">
  <p:tag name="THINKCELLSHAPEDONOTDELETE" val="tuYd4vMMfLbOoeKGfEPICcA"/>
</p:tagLst>
</file>

<file path=ppt/tags/tag1468.xml><?xml version="1.0" encoding="utf-8"?>
<p:tagLst xmlns:a="http://schemas.openxmlformats.org/drawingml/2006/main" xmlns:r="http://schemas.openxmlformats.org/officeDocument/2006/relationships" xmlns:p="http://schemas.openxmlformats.org/presentationml/2006/main">
  <p:tag name="THINKCELLSHAPEDONOTDELETE" val="tAa8w6C_pVgK3.vbSnIXbZw"/>
</p:tagLst>
</file>

<file path=ppt/tags/tag1469.xml><?xml version="1.0" encoding="utf-8"?>
<p:tagLst xmlns:a="http://schemas.openxmlformats.org/drawingml/2006/main" xmlns:r="http://schemas.openxmlformats.org/officeDocument/2006/relationships" xmlns:p="http://schemas.openxmlformats.org/presentationml/2006/main">
  <p:tag name="THINKCELLSHAPEDONOTDELETE" val="tEGkAzdBWWAjmZ3OS3KfeTg"/>
</p:tagLst>
</file>

<file path=ppt/tags/tag147.xml><?xml version="1.0" encoding="utf-8"?>
<p:tagLst xmlns:a="http://schemas.openxmlformats.org/drawingml/2006/main" xmlns:r="http://schemas.openxmlformats.org/officeDocument/2006/relationships" xmlns:p="http://schemas.openxmlformats.org/presentationml/2006/main">
  <p:tag name="BTFPLAYOUTENABLED" val="1"/>
</p:tagLst>
</file>

<file path=ppt/tags/tag1470.xml><?xml version="1.0" encoding="utf-8"?>
<p:tagLst xmlns:a="http://schemas.openxmlformats.org/drawingml/2006/main" xmlns:r="http://schemas.openxmlformats.org/officeDocument/2006/relationships" xmlns:p="http://schemas.openxmlformats.org/presentationml/2006/main">
  <p:tag name="THINKCELLSHAPEDONOTDELETE" val="t8OTXZbwsr0xprVy3YcP.HA"/>
</p:tagLst>
</file>

<file path=ppt/tags/tag1471.xml><?xml version="1.0" encoding="utf-8"?>
<p:tagLst xmlns:a="http://schemas.openxmlformats.org/drawingml/2006/main" xmlns:r="http://schemas.openxmlformats.org/officeDocument/2006/relationships" xmlns:p="http://schemas.openxmlformats.org/presentationml/2006/main">
  <p:tag name="THINKCELLSHAPEDONOTDELETE" val="tyQP9NEYt5Ru9f_B0_rLsMw"/>
</p:tagLst>
</file>

<file path=ppt/tags/tag1472.xml><?xml version="1.0" encoding="utf-8"?>
<p:tagLst xmlns:a="http://schemas.openxmlformats.org/drawingml/2006/main" xmlns:r="http://schemas.openxmlformats.org/officeDocument/2006/relationships" xmlns:p="http://schemas.openxmlformats.org/presentationml/2006/main">
  <p:tag name="THINKCELLSHAPEDONOTDELETE" val="t4WBZwh.oihNKucxRtEf0wA"/>
</p:tagLst>
</file>

<file path=ppt/tags/tag1473.xml><?xml version="1.0" encoding="utf-8"?>
<p:tagLst xmlns:a="http://schemas.openxmlformats.org/drawingml/2006/main" xmlns:r="http://schemas.openxmlformats.org/officeDocument/2006/relationships" xmlns:p="http://schemas.openxmlformats.org/presentationml/2006/main">
  <p:tag name="THINKCELLSHAPEDONOTDELETE" val="t2TALNjgPv1kMv69xol9MhA"/>
</p:tagLst>
</file>

<file path=ppt/tags/tag1474.xml><?xml version="1.0" encoding="utf-8"?>
<p:tagLst xmlns:a="http://schemas.openxmlformats.org/drawingml/2006/main" xmlns:r="http://schemas.openxmlformats.org/officeDocument/2006/relationships" xmlns:p="http://schemas.openxmlformats.org/presentationml/2006/main">
  <p:tag name="THINKCELLSHAPEDONOTDELETE" val="tR_LE3v8CY6DmerJskDNyog"/>
</p:tagLst>
</file>

<file path=ppt/tags/tag1475.xml><?xml version="1.0" encoding="utf-8"?>
<p:tagLst xmlns:a="http://schemas.openxmlformats.org/drawingml/2006/main" xmlns:r="http://schemas.openxmlformats.org/officeDocument/2006/relationships" xmlns:p="http://schemas.openxmlformats.org/presentationml/2006/main">
  <p:tag name="THINKCELLSHAPEDONOTDELETE" val="t3WesY5yGN0zNtp4S3_mt.g"/>
</p:tagLst>
</file>

<file path=ppt/tags/tag1476.xml><?xml version="1.0" encoding="utf-8"?>
<p:tagLst xmlns:a="http://schemas.openxmlformats.org/drawingml/2006/main" xmlns:r="http://schemas.openxmlformats.org/officeDocument/2006/relationships" xmlns:p="http://schemas.openxmlformats.org/presentationml/2006/main">
  <p:tag name="THINKCELLSHAPEDONOTDELETE" val="tZBzFUGM1yBOz1Mp0Rqgxog"/>
</p:tagLst>
</file>

<file path=ppt/tags/tag1477.xml><?xml version="1.0" encoding="utf-8"?>
<p:tagLst xmlns:a="http://schemas.openxmlformats.org/drawingml/2006/main" xmlns:r="http://schemas.openxmlformats.org/officeDocument/2006/relationships" xmlns:p="http://schemas.openxmlformats.org/presentationml/2006/main">
  <p:tag name="THINKCELLSHAPEDONOTDELETE" val="tdTC6V9Z8wHUGnNCnTXbeOg"/>
</p:tagLst>
</file>

<file path=ppt/tags/tag1478.xml><?xml version="1.0" encoding="utf-8"?>
<p:tagLst xmlns:a="http://schemas.openxmlformats.org/drawingml/2006/main" xmlns:r="http://schemas.openxmlformats.org/officeDocument/2006/relationships" xmlns:p="http://schemas.openxmlformats.org/presentationml/2006/main">
  <p:tag name="THINKCELLSHAPEDONOTDELETE" val="tGA5sZ.wh5XC8tXQoMK8HOg"/>
</p:tagLst>
</file>

<file path=ppt/tags/tag1479.xml><?xml version="1.0" encoding="utf-8"?>
<p:tagLst xmlns:a="http://schemas.openxmlformats.org/drawingml/2006/main" xmlns:r="http://schemas.openxmlformats.org/officeDocument/2006/relationships" xmlns:p="http://schemas.openxmlformats.org/presentationml/2006/main">
  <p:tag name="THINKCELLSHAPEDONOTDELETE" val="tFbn9WV0glPg9UrCtDDJi3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KQ7_wSMcniHnEvyXY9zBSQ"/>
</p:tagLst>
</file>

<file path=ppt/tags/tag1480.xml><?xml version="1.0" encoding="utf-8"?>
<p:tagLst xmlns:a="http://schemas.openxmlformats.org/drawingml/2006/main" xmlns:r="http://schemas.openxmlformats.org/officeDocument/2006/relationships" xmlns:p="http://schemas.openxmlformats.org/presentationml/2006/main">
  <p:tag name="THINKCELLSHAPEDONOTDELETE" val="tfAcVAjXhTV799de2h_zt2A"/>
</p:tagLst>
</file>

<file path=ppt/tags/tag1481.xml><?xml version="1.0" encoding="utf-8"?>
<p:tagLst xmlns:a="http://schemas.openxmlformats.org/drawingml/2006/main" xmlns:r="http://schemas.openxmlformats.org/officeDocument/2006/relationships" xmlns:p="http://schemas.openxmlformats.org/presentationml/2006/main">
  <p:tag name="THINKCELLSHAPEDONOTDELETE" val="tIs7u5uawEdcXsmlKaJJXlA"/>
</p:tagLst>
</file>

<file path=ppt/tags/tag1482.xml><?xml version="1.0" encoding="utf-8"?>
<p:tagLst xmlns:a="http://schemas.openxmlformats.org/drawingml/2006/main" xmlns:r="http://schemas.openxmlformats.org/officeDocument/2006/relationships" xmlns:p="http://schemas.openxmlformats.org/presentationml/2006/main">
  <p:tag name="THINKCELLSHAPEDONOTDELETE" val="tNORA4r6vZkhuCyMFfA41ig"/>
</p:tagLst>
</file>

<file path=ppt/tags/tag1483.xml><?xml version="1.0" encoding="utf-8"?>
<p:tagLst xmlns:a="http://schemas.openxmlformats.org/drawingml/2006/main" xmlns:r="http://schemas.openxmlformats.org/officeDocument/2006/relationships" xmlns:p="http://schemas.openxmlformats.org/presentationml/2006/main">
  <p:tag name="THINKCELLSHAPEDONOTDELETE" val="tqhYbWllWrpn5xG3XKJg3aw"/>
</p:tagLst>
</file>

<file path=ppt/tags/tag1484.xml><?xml version="1.0" encoding="utf-8"?>
<p:tagLst xmlns:a="http://schemas.openxmlformats.org/drawingml/2006/main" xmlns:r="http://schemas.openxmlformats.org/officeDocument/2006/relationships" xmlns:p="http://schemas.openxmlformats.org/presentationml/2006/main">
  <p:tag name="THINKCELLSHAPEDONOTDELETE" val="tnKV039k0_OABazUEBYEfdA"/>
</p:tagLst>
</file>

<file path=ppt/tags/tag1485.xml><?xml version="1.0" encoding="utf-8"?>
<p:tagLst xmlns:a="http://schemas.openxmlformats.org/drawingml/2006/main" xmlns:r="http://schemas.openxmlformats.org/officeDocument/2006/relationships" xmlns:p="http://schemas.openxmlformats.org/presentationml/2006/main">
  <p:tag name="THINKCELLSHAPEDONOTDELETE" val="tmHvFMG0qxQNkhepYij1ANA"/>
</p:tagLst>
</file>

<file path=ppt/tags/tag1486.xml><?xml version="1.0" encoding="utf-8"?>
<p:tagLst xmlns:a="http://schemas.openxmlformats.org/drawingml/2006/main" xmlns:r="http://schemas.openxmlformats.org/officeDocument/2006/relationships" xmlns:p="http://schemas.openxmlformats.org/presentationml/2006/main">
  <p:tag name="THINKCELLSHAPEDONOTDELETE" val="tQKuN9c8oo3k8zMVwgZkzug"/>
</p:tagLst>
</file>

<file path=ppt/tags/tag1487.xml><?xml version="1.0" encoding="utf-8"?>
<p:tagLst xmlns:a="http://schemas.openxmlformats.org/drawingml/2006/main" xmlns:r="http://schemas.openxmlformats.org/officeDocument/2006/relationships" xmlns:p="http://schemas.openxmlformats.org/presentationml/2006/main">
  <p:tag name="THINKCELLSHAPEDONOTDELETE" val="tHT8iNwRGy0MZ0u.ylJz03w"/>
</p:tagLst>
</file>

<file path=ppt/tags/tag1488.xml><?xml version="1.0" encoding="utf-8"?>
<p:tagLst xmlns:a="http://schemas.openxmlformats.org/drawingml/2006/main" xmlns:r="http://schemas.openxmlformats.org/officeDocument/2006/relationships" xmlns:p="http://schemas.openxmlformats.org/presentationml/2006/main">
  <p:tag name="THINKCELLSHAPEDONOTDELETE" val="tUI6LnFVocLBfllY8PeX74w"/>
</p:tagLst>
</file>

<file path=ppt/tags/tag1489.xml><?xml version="1.0" encoding="utf-8"?>
<p:tagLst xmlns:a="http://schemas.openxmlformats.org/drawingml/2006/main" xmlns:r="http://schemas.openxmlformats.org/officeDocument/2006/relationships" xmlns:p="http://schemas.openxmlformats.org/presentationml/2006/main">
  <p:tag name="THINKCELLSHAPEDONOTDELETE" val="toMMS7GAqk7s3EixTsib34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9b8NMwUQtDIlfPtUZfpgbA"/>
</p:tagLst>
</file>

<file path=ppt/tags/tag1490.xml><?xml version="1.0" encoding="utf-8"?>
<p:tagLst xmlns:a="http://schemas.openxmlformats.org/drawingml/2006/main" xmlns:r="http://schemas.openxmlformats.org/officeDocument/2006/relationships" xmlns:p="http://schemas.openxmlformats.org/presentationml/2006/main">
  <p:tag name="THINKCELLSHAPEDONOTDELETE" val="tNAd1ydzQ3YoHZpPacxIjqw"/>
</p:tagLst>
</file>

<file path=ppt/tags/tag1491.xml><?xml version="1.0" encoding="utf-8"?>
<p:tagLst xmlns:a="http://schemas.openxmlformats.org/drawingml/2006/main" xmlns:r="http://schemas.openxmlformats.org/officeDocument/2006/relationships" xmlns:p="http://schemas.openxmlformats.org/presentationml/2006/main">
  <p:tag name="THINKCELLSHAPEDONOTDELETE" val="tM27nwCjRITCSe8lkGDv62A"/>
</p:tagLst>
</file>

<file path=ppt/tags/tag1492.xml><?xml version="1.0" encoding="utf-8"?>
<p:tagLst xmlns:a="http://schemas.openxmlformats.org/drawingml/2006/main" xmlns:r="http://schemas.openxmlformats.org/officeDocument/2006/relationships" xmlns:p="http://schemas.openxmlformats.org/presentationml/2006/main">
  <p:tag name="THINKCELLSHAPEDONOTDELETE" val="tUlmnwPGURTo0Q.XHTr5WvA"/>
</p:tagLst>
</file>

<file path=ppt/tags/tag1493.xml><?xml version="1.0" encoding="utf-8"?>
<p:tagLst xmlns:a="http://schemas.openxmlformats.org/drawingml/2006/main" xmlns:r="http://schemas.openxmlformats.org/officeDocument/2006/relationships" xmlns:p="http://schemas.openxmlformats.org/presentationml/2006/main">
  <p:tag name="THINKCELLSHAPEDONOTDELETE" val="thEwCAfMFNVZzpZ1Qz6C9NA"/>
</p:tagLst>
</file>

<file path=ppt/tags/tag1494.xml><?xml version="1.0" encoding="utf-8"?>
<p:tagLst xmlns:a="http://schemas.openxmlformats.org/drawingml/2006/main" xmlns:r="http://schemas.openxmlformats.org/officeDocument/2006/relationships" xmlns:p="http://schemas.openxmlformats.org/presentationml/2006/main">
  <p:tag name="THINKCELLSHAPEDONOTDELETE" val="tjYg6kzUg8sOA_7HIYbpe_A"/>
</p:tagLst>
</file>

<file path=ppt/tags/tag1495.xml><?xml version="1.0" encoding="utf-8"?>
<p:tagLst xmlns:a="http://schemas.openxmlformats.org/drawingml/2006/main" xmlns:r="http://schemas.openxmlformats.org/officeDocument/2006/relationships" xmlns:p="http://schemas.openxmlformats.org/presentationml/2006/main">
  <p:tag name="THINKCELLSHAPEDONOTDELETE" val="tXZuo_KsItqc.aj34zITG3g"/>
</p:tagLst>
</file>

<file path=ppt/tags/tag1496.xml><?xml version="1.0" encoding="utf-8"?>
<p:tagLst xmlns:a="http://schemas.openxmlformats.org/drawingml/2006/main" xmlns:r="http://schemas.openxmlformats.org/officeDocument/2006/relationships" xmlns:p="http://schemas.openxmlformats.org/presentationml/2006/main">
  <p:tag name="THINKCELLSHAPEDONOTDELETE" val="tDySOPreDTTrUsdn.ULpDxA"/>
</p:tagLst>
</file>

<file path=ppt/tags/tag1497.xml><?xml version="1.0" encoding="utf-8"?>
<p:tagLst xmlns:a="http://schemas.openxmlformats.org/drawingml/2006/main" xmlns:r="http://schemas.openxmlformats.org/officeDocument/2006/relationships" xmlns:p="http://schemas.openxmlformats.org/presentationml/2006/main">
  <p:tag name="THINKCELLSHAPEDONOTDELETE" val="tvAryj02MGBUCraIYze4Kkg"/>
</p:tagLst>
</file>

<file path=ppt/tags/tag1498.xml><?xml version="1.0" encoding="utf-8"?>
<p:tagLst xmlns:a="http://schemas.openxmlformats.org/drawingml/2006/main" xmlns:r="http://schemas.openxmlformats.org/officeDocument/2006/relationships" xmlns:p="http://schemas.openxmlformats.org/presentationml/2006/main">
  <p:tag name="THINKCELLSHAPEDONOTDELETE" val="tHiRHHoRxDoKCyjLbDlqvJQ"/>
</p:tagLst>
</file>

<file path=ppt/tags/tag1499.xml><?xml version="1.0" encoding="utf-8"?>
<p:tagLst xmlns:a="http://schemas.openxmlformats.org/drawingml/2006/main" xmlns:r="http://schemas.openxmlformats.org/officeDocument/2006/relationships" xmlns:p="http://schemas.openxmlformats.org/presentationml/2006/main">
  <p:tag name="THINKCELLSHAPEDONOTDELETE" val="tlPe0MfnXRsy8CiEr9MHEc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NYKBUBL13MbPxCPYf6HN.g"/>
</p:tagLst>
</file>

<file path=ppt/tags/tag1500.xml><?xml version="1.0" encoding="utf-8"?>
<p:tagLst xmlns:a="http://schemas.openxmlformats.org/drawingml/2006/main" xmlns:r="http://schemas.openxmlformats.org/officeDocument/2006/relationships" xmlns:p="http://schemas.openxmlformats.org/presentationml/2006/main">
  <p:tag name="THINKCELLSHAPEDONOTDELETE" val="tkbqtFX9TXb4ndwNNlCkdFA"/>
</p:tagLst>
</file>

<file path=ppt/tags/tag1501.xml><?xml version="1.0" encoding="utf-8"?>
<p:tagLst xmlns:a="http://schemas.openxmlformats.org/drawingml/2006/main" xmlns:r="http://schemas.openxmlformats.org/officeDocument/2006/relationships" xmlns:p="http://schemas.openxmlformats.org/presentationml/2006/main">
  <p:tag name="THINKCELLSHAPEDONOTDELETE" val="tq4J9A06tYQ9OTpljEjrrvQ"/>
</p:tagLst>
</file>

<file path=ppt/tags/tag1502.xml><?xml version="1.0" encoding="utf-8"?>
<p:tagLst xmlns:a="http://schemas.openxmlformats.org/drawingml/2006/main" xmlns:r="http://schemas.openxmlformats.org/officeDocument/2006/relationships" xmlns:p="http://schemas.openxmlformats.org/presentationml/2006/main">
  <p:tag name="THINKCELLSHAPEDONOTDELETE" val="tfk0NwLTIpRlHjfe9kWYE2g"/>
</p:tagLst>
</file>

<file path=ppt/tags/tag15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4.xml><?xml version="1.0" encoding="utf-8"?>
<p:tagLst xmlns:a="http://schemas.openxmlformats.org/drawingml/2006/main" xmlns:r="http://schemas.openxmlformats.org/officeDocument/2006/relationships" xmlns:p="http://schemas.openxmlformats.org/presentationml/2006/main">
  <p:tag name="THINKCELLSHAPEDONOTDELETE" val="trBuXJqIb9gpB_pvIkh.Z9A"/>
</p:tagLst>
</file>

<file path=ppt/tags/tag1505.xml><?xml version="1.0" encoding="utf-8"?>
<p:tagLst xmlns:a="http://schemas.openxmlformats.org/drawingml/2006/main" xmlns:r="http://schemas.openxmlformats.org/officeDocument/2006/relationships" xmlns:p="http://schemas.openxmlformats.org/presentationml/2006/main">
  <p:tag name="THINKCELLSHAPEDONOTDELETE" val="tGsQe7_ne0TvAhK3xSELhTw"/>
</p:tagLst>
</file>

<file path=ppt/tags/tag1506.xml><?xml version="1.0" encoding="utf-8"?>
<p:tagLst xmlns:a="http://schemas.openxmlformats.org/drawingml/2006/main" xmlns:r="http://schemas.openxmlformats.org/officeDocument/2006/relationships" xmlns:p="http://schemas.openxmlformats.org/presentationml/2006/main">
  <p:tag name="THINKCELLSHAPEDONOTDELETE" val="tU569j5dnSGSr0tKgKn.I8Q"/>
</p:tagLst>
</file>

<file path=ppt/tags/tag1507.xml><?xml version="1.0" encoding="utf-8"?>
<p:tagLst xmlns:a="http://schemas.openxmlformats.org/drawingml/2006/main" xmlns:r="http://schemas.openxmlformats.org/officeDocument/2006/relationships" xmlns:p="http://schemas.openxmlformats.org/presentationml/2006/main">
  <p:tag name="THINKCELLSHAPEDONOTDELETE" val="tnZt44V0sbYWuvl27ubn30Q"/>
</p:tagLst>
</file>

<file path=ppt/tags/tag1508.xml><?xml version="1.0" encoding="utf-8"?>
<p:tagLst xmlns:a="http://schemas.openxmlformats.org/drawingml/2006/main" xmlns:r="http://schemas.openxmlformats.org/officeDocument/2006/relationships" xmlns:p="http://schemas.openxmlformats.org/presentationml/2006/main">
  <p:tag name="THINKCELLSHAPEDONOTDELETE" val="tPPo0PLYWq2OU3xnJOjVaqA"/>
</p:tagLst>
</file>

<file path=ppt/tags/tag1509.xml><?xml version="1.0" encoding="utf-8"?>
<p:tagLst xmlns:a="http://schemas.openxmlformats.org/drawingml/2006/main" xmlns:r="http://schemas.openxmlformats.org/officeDocument/2006/relationships" xmlns:p="http://schemas.openxmlformats.org/presentationml/2006/main">
  <p:tag name="THINKCELLSHAPEDONOTDELETE" val="tCIR668siyVMy3GdccYWlk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717h8Ll7ZwfKIIFabU50XQ"/>
</p:tagLst>
</file>

<file path=ppt/tags/tag1510.xml><?xml version="1.0" encoding="utf-8"?>
<p:tagLst xmlns:a="http://schemas.openxmlformats.org/drawingml/2006/main" xmlns:r="http://schemas.openxmlformats.org/officeDocument/2006/relationships" xmlns:p="http://schemas.openxmlformats.org/presentationml/2006/main">
  <p:tag name="THINKCELLSHAPEDONOTDELETE" val="ttZVtPj9fX5rj2s2rmS9xMQ"/>
</p:tagLst>
</file>

<file path=ppt/tags/tag1511.xml><?xml version="1.0" encoding="utf-8"?>
<p:tagLst xmlns:a="http://schemas.openxmlformats.org/drawingml/2006/main" xmlns:r="http://schemas.openxmlformats.org/officeDocument/2006/relationships" xmlns:p="http://schemas.openxmlformats.org/presentationml/2006/main">
  <p:tag name="THINKCELLSHAPEDONOTDELETE" val="tnShHNpvv6SpLw4_uvYJzAg"/>
</p:tagLst>
</file>

<file path=ppt/tags/tag1512.xml><?xml version="1.0" encoding="utf-8"?>
<p:tagLst xmlns:a="http://schemas.openxmlformats.org/drawingml/2006/main" xmlns:r="http://schemas.openxmlformats.org/officeDocument/2006/relationships" xmlns:p="http://schemas.openxmlformats.org/presentationml/2006/main">
  <p:tag name="THINKCELLSHAPEDONOTDELETE" val="pkdpWMGqYI3wM8RlQqLdlqg"/>
</p:tagLst>
</file>

<file path=ppt/tags/tag1513.xml><?xml version="1.0" encoding="utf-8"?>
<p:tagLst xmlns:a="http://schemas.openxmlformats.org/drawingml/2006/main" xmlns:r="http://schemas.openxmlformats.org/officeDocument/2006/relationships" xmlns:p="http://schemas.openxmlformats.org/presentationml/2006/main">
  <p:tag name="THINKCELLSHAPEDONOTDELETE" val="poTa8ZUvYkqu7HPXPq5vHWw"/>
</p:tagLst>
</file>

<file path=ppt/tags/tag1514.xml><?xml version="1.0" encoding="utf-8"?>
<p:tagLst xmlns:a="http://schemas.openxmlformats.org/drawingml/2006/main" xmlns:r="http://schemas.openxmlformats.org/officeDocument/2006/relationships" xmlns:p="http://schemas.openxmlformats.org/presentationml/2006/main">
  <p:tag name="THINKCELLSHAPEDONOTDELETE" val="p6ZmROGR06QVoZuGvwMvFNw"/>
</p:tagLst>
</file>

<file path=ppt/tags/tag1515.xml><?xml version="1.0" encoding="utf-8"?>
<p:tagLst xmlns:a="http://schemas.openxmlformats.org/drawingml/2006/main" xmlns:r="http://schemas.openxmlformats.org/officeDocument/2006/relationships" xmlns:p="http://schemas.openxmlformats.org/presentationml/2006/main">
  <p:tag name="THINKCELLSHAPEDONOTDELETE" val="pjTsD5MJJxXB90Fof67IKFw"/>
</p:tagLst>
</file>

<file path=ppt/tags/tag1516.xml><?xml version="1.0" encoding="utf-8"?>
<p:tagLst xmlns:a="http://schemas.openxmlformats.org/drawingml/2006/main" xmlns:r="http://schemas.openxmlformats.org/officeDocument/2006/relationships" xmlns:p="http://schemas.openxmlformats.org/presentationml/2006/main">
  <p:tag name="THINKCELLSHAPEDONOTDELETE" val="pCfMXXjhvis2TDVJGMOr_FQ"/>
</p:tagLst>
</file>

<file path=ppt/tags/tag1517.xml><?xml version="1.0" encoding="utf-8"?>
<p:tagLst xmlns:a="http://schemas.openxmlformats.org/drawingml/2006/main" xmlns:r="http://schemas.openxmlformats.org/officeDocument/2006/relationships" xmlns:p="http://schemas.openxmlformats.org/presentationml/2006/main">
  <p:tag name="THINKCELLSHAPEDONOTDELETE" val="pqoDf9Jm19dVTqgMQ8aUmnA"/>
</p:tagLst>
</file>

<file path=ppt/tags/tag1518.xml><?xml version="1.0" encoding="utf-8"?>
<p:tagLst xmlns:a="http://schemas.openxmlformats.org/drawingml/2006/main" xmlns:r="http://schemas.openxmlformats.org/officeDocument/2006/relationships" xmlns:p="http://schemas.openxmlformats.org/presentationml/2006/main">
  <p:tag name="THINKCELLSHAPEDONOTDELETE" val="pPlTj8ycBuFa4yMQzpgS.pg"/>
</p:tagLst>
</file>

<file path=ppt/tags/tag1519.xml><?xml version="1.0" encoding="utf-8"?>
<p:tagLst xmlns:a="http://schemas.openxmlformats.org/drawingml/2006/main" xmlns:r="http://schemas.openxmlformats.org/officeDocument/2006/relationships" xmlns:p="http://schemas.openxmlformats.org/presentationml/2006/main">
  <p:tag name="THINKCELLSHAPEDONOTDELETE" val="pTPzdOqcwv4GxCb.uvDkaS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cV.4a.q64U6I5YujHKHVVw"/>
</p:tagLst>
</file>

<file path=ppt/tags/tag1520.xml><?xml version="1.0" encoding="utf-8"?>
<p:tagLst xmlns:a="http://schemas.openxmlformats.org/drawingml/2006/main" xmlns:r="http://schemas.openxmlformats.org/officeDocument/2006/relationships" xmlns:p="http://schemas.openxmlformats.org/presentationml/2006/main">
  <p:tag name="THINKCELLSHAPEDONOTDELETE" val="p38jV.9TjxDRnkpH0Pcr23A"/>
</p:tagLst>
</file>

<file path=ppt/tags/tag1521.xml><?xml version="1.0" encoding="utf-8"?>
<p:tagLst xmlns:a="http://schemas.openxmlformats.org/drawingml/2006/main" xmlns:r="http://schemas.openxmlformats.org/officeDocument/2006/relationships" xmlns:p="http://schemas.openxmlformats.org/presentationml/2006/main">
  <p:tag name="THINKCELLSHAPEDONOTDELETE" val="pXmQnn.369YjSaJZfr9.CKQ"/>
</p:tagLst>
</file>

<file path=ppt/tags/tag1522.xml><?xml version="1.0" encoding="utf-8"?>
<p:tagLst xmlns:a="http://schemas.openxmlformats.org/drawingml/2006/main" xmlns:r="http://schemas.openxmlformats.org/officeDocument/2006/relationships" xmlns:p="http://schemas.openxmlformats.org/presentationml/2006/main">
  <p:tag name="THINKCELLSHAPEDONOTDELETE" val="phuwQWX8fxKCdKJw7g6qAQg"/>
</p:tagLst>
</file>

<file path=ppt/tags/tag1523.xml><?xml version="1.0" encoding="utf-8"?>
<p:tagLst xmlns:a="http://schemas.openxmlformats.org/drawingml/2006/main" xmlns:r="http://schemas.openxmlformats.org/officeDocument/2006/relationships" xmlns:p="http://schemas.openxmlformats.org/presentationml/2006/main">
  <p:tag name="THINKCELLSHAPEDONOTDELETE" val="pFDzYix2K6oLNInqe6a2_tQ"/>
</p:tagLst>
</file>

<file path=ppt/tags/tag1524.xml><?xml version="1.0" encoding="utf-8"?>
<p:tagLst xmlns:a="http://schemas.openxmlformats.org/drawingml/2006/main" xmlns:r="http://schemas.openxmlformats.org/officeDocument/2006/relationships" xmlns:p="http://schemas.openxmlformats.org/presentationml/2006/main">
  <p:tag name="THINKCELLSHAPEDONOTDELETE" val="pOyiT.HvpbYBAmp42KH3nAQ"/>
</p:tagLst>
</file>

<file path=ppt/tags/tag1525.xml><?xml version="1.0" encoding="utf-8"?>
<p:tagLst xmlns:a="http://schemas.openxmlformats.org/drawingml/2006/main" xmlns:r="http://schemas.openxmlformats.org/officeDocument/2006/relationships" xmlns:p="http://schemas.openxmlformats.org/presentationml/2006/main">
  <p:tag name="THINKCELLSHAPEDONOTDELETE" val="pWKR91jOqcSRrj6yauoAtrQ"/>
</p:tagLst>
</file>

<file path=ppt/tags/tag1526.xml><?xml version="1.0" encoding="utf-8"?>
<p:tagLst xmlns:a="http://schemas.openxmlformats.org/drawingml/2006/main" xmlns:r="http://schemas.openxmlformats.org/officeDocument/2006/relationships" xmlns:p="http://schemas.openxmlformats.org/presentationml/2006/main">
  <p:tag name="THINKCELLSHAPEDONOTDELETE" val="phVb2to.Cx7EVZSdPNpfyrw"/>
</p:tagLst>
</file>

<file path=ppt/tags/tag1527.xml><?xml version="1.0" encoding="utf-8"?>
<p:tagLst xmlns:a="http://schemas.openxmlformats.org/drawingml/2006/main" xmlns:r="http://schemas.openxmlformats.org/officeDocument/2006/relationships" xmlns:p="http://schemas.openxmlformats.org/presentationml/2006/main">
  <p:tag name="THINKCELLSHAPEDONOTDELETE" val="plddcrOE6yJizsSYKDrbiUg"/>
</p:tagLst>
</file>

<file path=ppt/tags/tag1528.xml><?xml version="1.0" encoding="utf-8"?>
<p:tagLst xmlns:a="http://schemas.openxmlformats.org/drawingml/2006/main" xmlns:r="http://schemas.openxmlformats.org/officeDocument/2006/relationships" xmlns:p="http://schemas.openxmlformats.org/presentationml/2006/main">
  <p:tag name="THINKCELLSHAPEDONOTDELETE" val="p7cpa7AYsXKbmyxuzg2g3sw"/>
</p:tagLst>
</file>

<file path=ppt/tags/tag1529.xml><?xml version="1.0" encoding="utf-8"?>
<p:tagLst xmlns:a="http://schemas.openxmlformats.org/drawingml/2006/main" xmlns:r="http://schemas.openxmlformats.org/officeDocument/2006/relationships" xmlns:p="http://schemas.openxmlformats.org/presentationml/2006/main">
  <p:tag name="THINKCELLSHAPEDONOTDELETE" val="pWfiwvFzOumnky.N37Otio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CIAy0U3FkIsKzGronvI.uA"/>
</p:tagLst>
</file>

<file path=ppt/tags/tag1530.xml><?xml version="1.0" encoding="utf-8"?>
<p:tagLst xmlns:a="http://schemas.openxmlformats.org/drawingml/2006/main" xmlns:r="http://schemas.openxmlformats.org/officeDocument/2006/relationships" xmlns:p="http://schemas.openxmlformats.org/presentationml/2006/main">
  <p:tag name="THINKCELLSHAPEDONOTDELETE" val="pNXzjz3FyjlFbViyFW_pAYQ"/>
</p:tagLst>
</file>

<file path=ppt/tags/tag1531.xml><?xml version="1.0" encoding="utf-8"?>
<p:tagLst xmlns:a="http://schemas.openxmlformats.org/drawingml/2006/main" xmlns:r="http://schemas.openxmlformats.org/officeDocument/2006/relationships" xmlns:p="http://schemas.openxmlformats.org/presentationml/2006/main">
  <p:tag name="THINKCELLSHAPEDONOTDELETE" val="pHM6TQnHUGTuZihicV.iU9w"/>
</p:tagLst>
</file>

<file path=ppt/tags/tag1532.xml><?xml version="1.0" encoding="utf-8"?>
<p:tagLst xmlns:a="http://schemas.openxmlformats.org/drawingml/2006/main" xmlns:r="http://schemas.openxmlformats.org/officeDocument/2006/relationships" xmlns:p="http://schemas.openxmlformats.org/presentationml/2006/main">
  <p:tag name="THINKCELLSHAPEDONOTDELETE" val="p5N0FEeY08QjQG3x7qtTLWg"/>
</p:tagLst>
</file>

<file path=ppt/tags/tag1533.xml><?xml version="1.0" encoding="utf-8"?>
<p:tagLst xmlns:a="http://schemas.openxmlformats.org/drawingml/2006/main" xmlns:r="http://schemas.openxmlformats.org/officeDocument/2006/relationships" xmlns:p="http://schemas.openxmlformats.org/presentationml/2006/main">
  <p:tag name="THINKCELLSHAPEDONOTDELETE" val="pIzTyRbMenm519Y9qbXvuhw"/>
</p:tagLst>
</file>

<file path=ppt/tags/tag1534.xml><?xml version="1.0" encoding="utf-8"?>
<p:tagLst xmlns:a="http://schemas.openxmlformats.org/drawingml/2006/main" xmlns:r="http://schemas.openxmlformats.org/officeDocument/2006/relationships" xmlns:p="http://schemas.openxmlformats.org/presentationml/2006/main">
  <p:tag name="THINKCELLSHAPEDONOTDELETE" val="pYnUr0pypSr9g65xzea3JXg"/>
</p:tagLst>
</file>

<file path=ppt/tags/tag1535.xml><?xml version="1.0" encoding="utf-8"?>
<p:tagLst xmlns:a="http://schemas.openxmlformats.org/drawingml/2006/main" xmlns:r="http://schemas.openxmlformats.org/officeDocument/2006/relationships" xmlns:p="http://schemas.openxmlformats.org/presentationml/2006/main">
  <p:tag name="THINKCELLSHAPEDONOTDELETE" val="pmviqlZ6Fj0A.X8MvHwrC0g"/>
</p:tagLst>
</file>

<file path=ppt/tags/tag1536.xml><?xml version="1.0" encoding="utf-8"?>
<p:tagLst xmlns:a="http://schemas.openxmlformats.org/drawingml/2006/main" xmlns:r="http://schemas.openxmlformats.org/officeDocument/2006/relationships" xmlns:p="http://schemas.openxmlformats.org/presentationml/2006/main">
  <p:tag name="THINKCELLSHAPEDONOTDELETE" val="pvPXFP6Ru0xzlILV5Hz05Jg"/>
</p:tagLst>
</file>

<file path=ppt/tags/tag1537.xml><?xml version="1.0" encoding="utf-8"?>
<p:tagLst xmlns:a="http://schemas.openxmlformats.org/drawingml/2006/main" xmlns:r="http://schemas.openxmlformats.org/officeDocument/2006/relationships" xmlns:p="http://schemas.openxmlformats.org/presentationml/2006/main">
  <p:tag name="THINKCELLSHAPEDONOTDELETE" val="pH3xvjt1rjdxC2A656pGW_g"/>
</p:tagLst>
</file>

<file path=ppt/tags/tag1538.xml><?xml version="1.0" encoding="utf-8"?>
<p:tagLst xmlns:a="http://schemas.openxmlformats.org/drawingml/2006/main" xmlns:r="http://schemas.openxmlformats.org/officeDocument/2006/relationships" xmlns:p="http://schemas.openxmlformats.org/presentationml/2006/main">
  <p:tag name="THINKCELLSHAPEDONOTDELETE" val="pryPQ620GEOGhIj3yryZkBA"/>
</p:tagLst>
</file>

<file path=ppt/tags/tag1539.xml><?xml version="1.0" encoding="utf-8"?>
<p:tagLst xmlns:a="http://schemas.openxmlformats.org/drawingml/2006/main" xmlns:r="http://schemas.openxmlformats.org/officeDocument/2006/relationships" xmlns:p="http://schemas.openxmlformats.org/presentationml/2006/main">
  <p:tag name="THINKCELLSHAPEDONOTDELETE" val="pL.UL3fVZZGMV2Cvy8J4Cy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FPtBwZIW9TBlSt5aXvCZg"/>
</p:tagLst>
</file>

<file path=ppt/tags/tag1540.xml><?xml version="1.0" encoding="utf-8"?>
<p:tagLst xmlns:a="http://schemas.openxmlformats.org/drawingml/2006/main" xmlns:r="http://schemas.openxmlformats.org/officeDocument/2006/relationships" xmlns:p="http://schemas.openxmlformats.org/presentationml/2006/main">
  <p:tag name="THINKCELLSHAPEDONOTDELETE" val="pJ4rceO._GrsdzO.ypqgVmg"/>
</p:tagLst>
</file>

<file path=ppt/tags/tag1541.xml><?xml version="1.0" encoding="utf-8"?>
<p:tagLst xmlns:a="http://schemas.openxmlformats.org/drawingml/2006/main" xmlns:r="http://schemas.openxmlformats.org/officeDocument/2006/relationships" xmlns:p="http://schemas.openxmlformats.org/presentationml/2006/main">
  <p:tag name="THINKCELLSHAPEDONOTDELETE" val="p1p5ahBoJJH2i_.LIrkd5jQ"/>
</p:tagLst>
</file>

<file path=ppt/tags/tag1542.xml><?xml version="1.0" encoding="utf-8"?>
<p:tagLst xmlns:a="http://schemas.openxmlformats.org/drawingml/2006/main" xmlns:r="http://schemas.openxmlformats.org/officeDocument/2006/relationships" xmlns:p="http://schemas.openxmlformats.org/presentationml/2006/main">
  <p:tag name="THINKCELLSHAPEDONOTDELETE" val="pXx1O8PRjXU6tXxhnEdt6PA"/>
</p:tagLst>
</file>

<file path=ppt/tags/tag1543.xml><?xml version="1.0" encoding="utf-8"?>
<p:tagLst xmlns:a="http://schemas.openxmlformats.org/drawingml/2006/main" xmlns:r="http://schemas.openxmlformats.org/officeDocument/2006/relationships" xmlns:p="http://schemas.openxmlformats.org/presentationml/2006/main">
  <p:tag name="THINKCELLSHAPEDONOTDELETE" val="ptlZlWFQc_tdRoRGyTl82ew"/>
</p:tagLst>
</file>

<file path=ppt/tags/tag1544.xml><?xml version="1.0" encoding="utf-8"?>
<p:tagLst xmlns:a="http://schemas.openxmlformats.org/drawingml/2006/main" xmlns:r="http://schemas.openxmlformats.org/officeDocument/2006/relationships" xmlns:p="http://schemas.openxmlformats.org/presentationml/2006/main">
  <p:tag name="THINKCELLSHAPEDONOTDELETE" val="pqoDf9Jm19dVTqgMQ8aUmnA"/>
</p:tagLst>
</file>

<file path=ppt/tags/tag1545.xml><?xml version="1.0" encoding="utf-8"?>
<p:tagLst xmlns:a="http://schemas.openxmlformats.org/drawingml/2006/main" xmlns:r="http://schemas.openxmlformats.org/officeDocument/2006/relationships" xmlns:p="http://schemas.openxmlformats.org/presentationml/2006/main">
  <p:tag name="THINKCELLSHAPEDONOTDELETE" val="pLGp4T0022EA9SXtlOB5M1w"/>
</p:tagLst>
</file>

<file path=ppt/tags/tag1546.xml><?xml version="1.0" encoding="utf-8"?>
<p:tagLst xmlns:a="http://schemas.openxmlformats.org/drawingml/2006/main" xmlns:r="http://schemas.openxmlformats.org/officeDocument/2006/relationships" xmlns:p="http://schemas.openxmlformats.org/presentationml/2006/main">
  <p:tag name="THINKCELLSHAPEDONOTDELETE" val="pZwuXAjUnnTNXqVYlRJlxXA"/>
</p:tagLst>
</file>

<file path=ppt/tags/tag1547.xml><?xml version="1.0" encoding="utf-8"?>
<p:tagLst xmlns:a="http://schemas.openxmlformats.org/drawingml/2006/main" xmlns:r="http://schemas.openxmlformats.org/officeDocument/2006/relationships" xmlns:p="http://schemas.openxmlformats.org/presentationml/2006/main">
  <p:tag name="THINKCELLSHAPEDONOTDELETE" val="pVi0rWzAKT9H7cUHW7TlFwg"/>
</p:tagLst>
</file>

<file path=ppt/tags/tag1548.xml><?xml version="1.0" encoding="utf-8"?>
<p:tagLst xmlns:a="http://schemas.openxmlformats.org/drawingml/2006/main" xmlns:r="http://schemas.openxmlformats.org/officeDocument/2006/relationships" xmlns:p="http://schemas.openxmlformats.org/presentationml/2006/main">
  <p:tag name="THINKCELLSHAPEDONOTDELETE" val="p7LVDJ.HmcjBzklVtiMRedQ"/>
</p:tagLst>
</file>

<file path=ppt/tags/tag1549.xml><?xml version="1.0" encoding="utf-8"?>
<p:tagLst xmlns:a="http://schemas.openxmlformats.org/drawingml/2006/main" xmlns:r="http://schemas.openxmlformats.org/officeDocument/2006/relationships" xmlns:p="http://schemas.openxmlformats.org/presentationml/2006/main">
  <p:tag name="THINKCELLSHAPEDONOTDELETE" val="p4FCxUlMDzUG1auh85Is6U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qIBgmgkDm_sEUDYQW8IvcA"/>
</p:tagLst>
</file>

<file path=ppt/tags/tag1550.xml><?xml version="1.0" encoding="utf-8"?>
<p:tagLst xmlns:a="http://schemas.openxmlformats.org/drawingml/2006/main" xmlns:r="http://schemas.openxmlformats.org/officeDocument/2006/relationships" xmlns:p="http://schemas.openxmlformats.org/presentationml/2006/main">
  <p:tag name="THINKCELLSHAPEDONOTDELETE" val="pQq.Q2g2aHTVhnpsETGnrag"/>
</p:tagLst>
</file>

<file path=ppt/tags/tag1551.xml><?xml version="1.0" encoding="utf-8"?>
<p:tagLst xmlns:a="http://schemas.openxmlformats.org/drawingml/2006/main" xmlns:r="http://schemas.openxmlformats.org/officeDocument/2006/relationships" xmlns:p="http://schemas.openxmlformats.org/presentationml/2006/main">
  <p:tag name="THINKCELLSHAPEDONOTDELETE" val="pIn1Yb6tjkxOdanATz4mChg"/>
</p:tagLst>
</file>

<file path=ppt/tags/tag1552.xml><?xml version="1.0" encoding="utf-8"?>
<p:tagLst xmlns:a="http://schemas.openxmlformats.org/drawingml/2006/main" xmlns:r="http://schemas.openxmlformats.org/officeDocument/2006/relationships" xmlns:p="http://schemas.openxmlformats.org/presentationml/2006/main">
  <p:tag name="THINKCELLSHAPEDONOTDELETE" val="pvlCk5tvBNjEoe46xgI93_A"/>
</p:tagLst>
</file>

<file path=ppt/tags/tag1553.xml><?xml version="1.0" encoding="utf-8"?>
<p:tagLst xmlns:a="http://schemas.openxmlformats.org/drawingml/2006/main" xmlns:r="http://schemas.openxmlformats.org/officeDocument/2006/relationships" xmlns:p="http://schemas.openxmlformats.org/presentationml/2006/main">
  <p:tag name="THINKCELLSHAPEDONOTDELETE" val="pU_7QOhJpbZIIRKH1obIVYw"/>
</p:tagLst>
</file>

<file path=ppt/tags/tag1554.xml><?xml version="1.0" encoding="utf-8"?>
<p:tagLst xmlns:a="http://schemas.openxmlformats.org/drawingml/2006/main" xmlns:r="http://schemas.openxmlformats.org/officeDocument/2006/relationships" xmlns:p="http://schemas.openxmlformats.org/presentationml/2006/main">
  <p:tag name="THINKCELLSHAPEDONOTDELETE" val="plpvFi6GlzzS.RdtzRAzhAw"/>
</p:tagLst>
</file>

<file path=ppt/tags/tag1555.xml><?xml version="1.0" encoding="utf-8"?>
<p:tagLst xmlns:a="http://schemas.openxmlformats.org/drawingml/2006/main" xmlns:r="http://schemas.openxmlformats.org/officeDocument/2006/relationships" xmlns:p="http://schemas.openxmlformats.org/presentationml/2006/main">
  <p:tag name="THINKCELLSHAPEDONOTDELETE" val="pqdhmKhAWDpVofTrZJiJ7MA"/>
</p:tagLst>
</file>

<file path=ppt/tags/tag1556.xml><?xml version="1.0" encoding="utf-8"?>
<p:tagLst xmlns:a="http://schemas.openxmlformats.org/drawingml/2006/main" xmlns:r="http://schemas.openxmlformats.org/officeDocument/2006/relationships" xmlns:p="http://schemas.openxmlformats.org/presentationml/2006/main">
  <p:tag name="THINKCELLSHAPEDONOTDELETE" val="pJDzAHO8w3vcYTVQk81PsRw"/>
</p:tagLst>
</file>

<file path=ppt/tags/tag1557.xml><?xml version="1.0" encoding="utf-8"?>
<p:tagLst xmlns:a="http://schemas.openxmlformats.org/drawingml/2006/main" xmlns:r="http://schemas.openxmlformats.org/officeDocument/2006/relationships" xmlns:p="http://schemas.openxmlformats.org/presentationml/2006/main">
  <p:tag name="THINKCELLSHAPEDONOTDELETE" val="powwqxaynzRPdc1SY._27MQ"/>
</p:tagLst>
</file>

<file path=ppt/tags/tag1558.xml><?xml version="1.0" encoding="utf-8"?>
<p:tagLst xmlns:a="http://schemas.openxmlformats.org/drawingml/2006/main" xmlns:r="http://schemas.openxmlformats.org/officeDocument/2006/relationships" xmlns:p="http://schemas.openxmlformats.org/presentationml/2006/main">
  <p:tag name="THINKCELLSHAPEDONOTDELETE" val="pv_YAZeRvpF1uds_dg670.g"/>
</p:tagLst>
</file>

<file path=ppt/tags/tag1559.xml><?xml version="1.0" encoding="utf-8"?>
<p:tagLst xmlns:a="http://schemas.openxmlformats.org/drawingml/2006/main" xmlns:r="http://schemas.openxmlformats.org/officeDocument/2006/relationships" xmlns:p="http://schemas.openxmlformats.org/presentationml/2006/main">
  <p:tag name="THINKCELLSHAPEDONOTDELETE" val="pO3lbhFa_JJN3R_TksWTeg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FUT5Mnnd8Bun67Na9fGwPg"/>
</p:tagLst>
</file>

<file path=ppt/tags/tag1560.xml><?xml version="1.0" encoding="utf-8"?>
<p:tagLst xmlns:a="http://schemas.openxmlformats.org/drawingml/2006/main" xmlns:r="http://schemas.openxmlformats.org/officeDocument/2006/relationships" xmlns:p="http://schemas.openxmlformats.org/presentationml/2006/main">
  <p:tag name="THINKCELLSHAPEDONOTDELETE" val="p26PYHg7yzOSUiqmjYhXj5Q"/>
</p:tagLst>
</file>

<file path=ppt/tags/tag1561.xml><?xml version="1.0" encoding="utf-8"?>
<p:tagLst xmlns:a="http://schemas.openxmlformats.org/drawingml/2006/main" xmlns:r="http://schemas.openxmlformats.org/officeDocument/2006/relationships" xmlns:p="http://schemas.openxmlformats.org/presentationml/2006/main">
  <p:tag name="THINKCELLSHAPEDONOTDELETE" val="p0umrMgLtul8LNbGfjXaxrQ"/>
</p:tagLst>
</file>

<file path=ppt/tags/tag1562.xml><?xml version="1.0" encoding="utf-8"?>
<p:tagLst xmlns:a="http://schemas.openxmlformats.org/drawingml/2006/main" xmlns:r="http://schemas.openxmlformats.org/officeDocument/2006/relationships" xmlns:p="http://schemas.openxmlformats.org/presentationml/2006/main">
  <p:tag name="THINKCELLSHAPEDONOTDELETE" val="pwolB1RRffvbWhoAAE3ZcfA"/>
</p:tagLst>
</file>

<file path=ppt/tags/tag1563.xml><?xml version="1.0" encoding="utf-8"?>
<p:tagLst xmlns:a="http://schemas.openxmlformats.org/drawingml/2006/main" xmlns:r="http://schemas.openxmlformats.org/officeDocument/2006/relationships" xmlns:p="http://schemas.openxmlformats.org/presentationml/2006/main">
  <p:tag name="THINKCELLSHAPEDONOTDELETE" val="p1Qxl2qXo_0kgNPavfLOUbw"/>
</p:tagLst>
</file>

<file path=ppt/tags/tag1564.xml><?xml version="1.0" encoding="utf-8"?>
<p:tagLst xmlns:a="http://schemas.openxmlformats.org/drawingml/2006/main" xmlns:r="http://schemas.openxmlformats.org/officeDocument/2006/relationships" xmlns:p="http://schemas.openxmlformats.org/presentationml/2006/main">
  <p:tag name="THINKCELLSHAPEDONOTDELETE" val="pqdhmKhAWDpVofTrZJiJ7MA"/>
</p:tagLst>
</file>

<file path=ppt/tags/tag1565.xml><?xml version="1.0" encoding="utf-8"?>
<p:tagLst xmlns:a="http://schemas.openxmlformats.org/drawingml/2006/main" xmlns:r="http://schemas.openxmlformats.org/officeDocument/2006/relationships" xmlns:p="http://schemas.openxmlformats.org/presentationml/2006/main">
  <p:tag name="THINKCELLSHAPEDONOTDELETE" val="pv_YAZeRvpF1uds_dg670.g"/>
</p:tagLst>
</file>

<file path=ppt/tags/tag1566.xml><?xml version="1.0" encoding="utf-8"?>
<p:tagLst xmlns:a="http://schemas.openxmlformats.org/drawingml/2006/main" xmlns:r="http://schemas.openxmlformats.org/officeDocument/2006/relationships" xmlns:p="http://schemas.openxmlformats.org/presentationml/2006/main">
  <p:tag name="THINKCELLSHAPEDONOTDELETE" val="pqdhmKhAWDpVofTrZJiJ7MA"/>
</p:tagLst>
</file>

<file path=ppt/tags/tag1567.xml><?xml version="1.0" encoding="utf-8"?>
<p:tagLst xmlns:a="http://schemas.openxmlformats.org/drawingml/2006/main" xmlns:r="http://schemas.openxmlformats.org/officeDocument/2006/relationships" xmlns:p="http://schemas.openxmlformats.org/presentationml/2006/main">
  <p:tag name="THINKCELLSHAPEDONOTDELETE" val="pv_YAZeRvpF1uds_dg670.g"/>
</p:tagLst>
</file>

<file path=ppt/tags/tag1568.xml><?xml version="1.0" encoding="utf-8"?>
<p:tagLst xmlns:a="http://schemas.openxmlformats.org/drawingml/2006/main" xmlns:r="http://schemas.openxmlformats.org/officeDocument/2006/relationships" xmlns:p="http://schemas.openxmlformats.org/presentationml/2006/main">
  <p:tag name="THINKCELLSHAPEDONOTDELETE" val="pqdhmKhAWDpVofTrZJiJ7MA"/>
</p:tagLst>
</file>

<file path=ppt/tags/tag1569.xml><?xml version="1.0" encoding="utf-8"?>
<p:tagLst xmlns:a="http://schemas.openxmlformats.org/drawingml/2006/main" xmlns:r="http://schemas.openxmlformats.org/officeDocument/2006/relationships" xmlns:p="http://schemas.openxmlformats.org/presentationml/2006/main">
  <p:tag name="THINKCELLSHAPEDONOTDELETE" val="pv_YAZeRvpF1uds_dg670.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Bx.wSbex68woC9wZ0xHQiQ"/>
</p:tagLst>
</file>

<file path=ppt/tags/tag1570.xml><?xml version="1.0" encoding="utf-8"?>
<p:tagLst xmlns:a="http://schemas.openxmlformats.org/drawingml/2006/main" xmlns:r="http://schemas.openxmlformats.org/officeDocument/2006/relationships" xmlns:p="http://schemas.openxmlformats.org/presentationml/2006/main">
  <p:tag name="THINKCELLSHAPEDONOTDELETE" val="pNXzjz3FyjlFbViyFW_pAYQ"/>
</p:tagLst>
</file>

<file path=ppt/tags/tag1571.xml><?xml version="1.0" encoding="utf-8"?>
<p:tagLst xmlns:a="http://schemas.openxmlformats.org/drawingml/2006/main" xmlns:r="http://schemas.openxmlformats.org/officeDocument/2006/relationships" xmlns:p="http://schemas.openxmlformats.org/presentationml/2006/main">
  <p:tag name="THINKCELLSHAPEDONOTDELETE" val="pJ4rceO._GrsdzO.ypqgVmg"/>
</p:tagLst>
</file>

<file path=ppt/tags/tag1572.xml><?xml version="1.0" encoding="utf-8"?>
<p:tagLst xmlns:a="http://schemas.openxmlformats.org/drawingml/2006/main" xmlns:r="http://schemas.openxmlformats.org/officeDocument/2006/relationships" xmlns:p="http://schemas.openxmlformats.org/presentationml/2006/main">
  <p:tag name="THINKCELLSHAPEDONOTDELETE" val="pqoDf9Jm19dVTqgMQ8aUmnA"/>
</p:tagLst>
</file>

<file path=ppt/tags/tag1573.xml><?xml version="1.0" encoding="utf-8"?>
<p:tagLst xmlns:a="http://schemas.openxmlformats.org/drawingml/2006/main" xmlns:r="http://schemas.openxmlformats.org/officeDocument/2006/relationships" xmlns:p="http://schemas.openxmlformats.org/presentationml/2006/main">
  <p:tag name="THINKCELLSHAPEDONOTDELETE" val="pqoDf9Jm19dVTqgMQ8aUmnA"/>
</p:tagLst>
</file>

<file path=ppt/tags/tag15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5.xml><?xml version="1.0" encoding="utf-8"?>
<p:tagLst xmlns:a="http://schemas.openxmlformats.org/drawingml/2006/main" xmlns:r="http://schemas.openxmlformats.org/officeDocument/2006/relationships" xmlns:p="http://schemas.openxmlformats.org/presentationml/2006/main">
  <p:tag name="THINKCELLSHAPEDONOTDELETE" val="tvIBrrQ8VR4YyMVSfUQQw4g"/>
</p:tagLst>
</file>

<file path=ppt/tags/tag1576.xml><?xml version="1.0" encoding="utf-8"?>
<p:tagLst xmlns:a="http://schemas.openxmlformats.org/drawingml/2006/main" xmlns:r="http://schemas.openxmlformats.org/officeDocument/2006/relationships" xmlns:p="http://schemas.openxmlformats.org/presentationml/2006/main">
  <p:tag name="THINKCELLSHAPEDONOTDELETE" val="tPJ5mtJFZiccXODTUKtiOVg"/>
</p:tagLst>
</file>

<file path=ppt/tags/tag1577.xml><?xml version="1.0" encoding="utf-8"?>
<p:tagLst xmlns:a="http://schemas.openxmlformats.org/drawingml/2006/main" xmlns:r="http://schemas.openxmlformats.org/officeDocument/2006/relationships" xmlns:p="http://schemas.openxmlformats.org/presentationml/2006/main">
  <p:tag name="THINKCELLSHAPEDONOTDELETE" val="tfmcZ6n2ztgb5i1HzwmcP_w"/>
</p:tagLst>
</file>

<file path=ppt/tags/tag1578.xml><?xml version="1.0" encoding="utf-8"?>
<p:tagLst xmlns:a="http://schemas.openxmlformats.org/drawingml/2006/main" xmlns:r="http://schemas.openxmlformats.org/officeDocument/2006/relationships" xmlns:p="http://schemas.openxmlformats.org/presentationml/2006/main">
  <p:tag name="THINKCELLSHAPEDONOTDELETE" val="t4iOsiFOuwMRb_YiTglG7zA"/>
</p:tagLst>
</file>

<file path=ppt/tags/tag1579.xml><?xml version="1.0" encoding="utf-8"?>
<p:tagLst xmlns:a="http://schemas.openxmlformats.org/drawingml/2006/main" xmlns:r="http://schemas.openxmlformats.org/officeDocument/2006/relationships" xmlns:p="http://schemas.openxmlformats.org/presentationml/2006/main">
  <p:tag name="THINKCELLSHAPEDONOTDELETE" val="tZL3ovLVRjcbYiGPgM3Q4o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CxxU9lgkyh1phSuv9JwLUQ"/>
</p:tagLst>
</file>

<file path=ppt/tags/tag1580.xml><?xml version="1.0" encoding="utf-8"?>
<p:tagLst xmlns:a="http://schemas.openxmlformats.org/drawingml/2006/main" xmlns:r="http://schemas.openxmlformats.org/officeDocument/2006/relationships" xmlns:p="http://schemas.openxmlformats.org/presentationml/2006/main">
  <p:tag name="THINKCELLSHAPEDONOTDELETE" val="tDRSR3Xoa.KqiyccgWdn8cQ"/>
</p:tagLst>
</file>

<file path=ppt/tags/tag1581.xml><?xml version="1.0" encoding="utf-8"?>
<p:tagLst xmlns:a="http://schemas.openxmlformats.org/drawingml/2006/main" xmlns:r="http://schemas.openxmlformats.org/officeDocument/2006/relationships" xmlns:p="http://schemas.openxmlformats.org/presentationml/2006/main">
  <p:tag name="THINKCELLSHAPEDONOTDELETE" val="t9w_QI_1lqs0q8fmtTyVgXQ"/>
</p:tagLst>
</file>

<file path=ppt/tags/tag1582.xml><?xml version="1.0" encoding="utf-8"?>
<p:tagLst xmlns:a="http://schemas.openxmlformats.org/drawingml/2006/main" xmlns:r="http://schemas.openxmlformats.org/officeDocument/2006/relationships" xmlns:p="http://schemas.openxmlformats.org/presentationml/2006/main">
  <p:tag name="THINKCELLSHAPEDONOTDELETE" val="tJhNad.TQUH7cBDogldX7wg"/>
</p:tagLst>
</file>

<file path=ppt/tags/tag1583.xml><?xml version="1.0" encoding="utf-8"?>
<p:tagLst xmlns:a="http://schemas.openxmlformats.org/drawingml/2006/main" xmlns:r="http://schemas.openxmlformats.org/officeDocument/2006/relationships" xmlns:p="http://schemas.openxmlformats.org/presentationml/2006/main">
  <p:tag name="THINKCELLSHAPEDONOTDELETE" val="tKDHfPTmYBpknbFzA1uxX5A"/>
</p:tagLst>
</file>

<file path=ppt/tags/tag1584.xml><?xml version="1.0" encoding="utf-8"?>
<p:tagLst xmlns:a="http://schemas.openxmlformats.org/drawingml/2006/main" xmlns:r="http://schemas.openxmlformats.org/officeDocument/2006/relationships" xmlns:p="http://schemas.openxmlformats.org/presentationml/2006/main">
  <p:tag name="THINKCELLSHAPEDONOTDELETE" val="tJ4j6pf7E6OlkpcrZ9jUtGA"/>
</p:tagLst>
</file>

<file path=ppt/tags/tag1585.xml><?xml version="1.0" encoding="utf-8"?>
<p:tagLst xmlns:a="http://schemas.openxmlformats.org/drawingml/2006/main" xmlns:r="http://schemas.openxmlformats.org/officeDocument/2006/relationships" xmlns:p="http://schemas.openxmlformats.org/presentationml/2006/main">
  <p:tag name="THINKCELLSHAPEDONOTDELETE" val="tzfH26TNBhNpg8Nj5VjxkSw"/>
</p:tagLst>
</file>

<file path=ppt/tags/tag1586.xml><?xml version="1.0" encoding="utf-8"?>
<p:tagLst xmlns:a="http://schemas.openxmlformats.org/drawingml/2006/main" xmlns:r="http://schemas.openxmlformats.org/officeDocument/2006/relationships" xmlns:p="http://schemas.openxmlformats.org/presentationml/2006/main">
  <p:tag name="THINKCELLSHAPEDONOTDELETE" val="tswhyLvZ5ZAZQahF.dn8Caw"/>
</p:tagLst>
</file>

<file path=ppt/tags/tag1587.xml><?xml version="1.0" encoding="utf-8"?>
<p:tagLst xmlns:a="http://schemas.openxmlformats.org/drawingml/2006/main" xmlns:r="http://schemas.openxmlformats.org/officeDocument/2006/relationships" xmlns:p="http://schemas.openxmlformats.org/presentationml/2006/main">
  <p:tag name="THINKCELLSHAPEDONOTDELETE" val="tWW.cxZVv4.DAQiOVsTBLlQ"/>
</p:tagLst>
</file>

<file path=ppt/tags/tag1588.xml><?xml version="1.0" encoding="utf-8"?>
<p:tagLst xmlns:a="http://schemas.openxmlformats.org/drawingml/2006/main" xmlns:r="http://schemas.openxmlformats.org/officeDocument/2006/relationships" xmlns:p="http://schemas.openxmlformats.org/presentationml/2006/main">
  <p:tag name="THINKCELLSHAPEDONOTDELETE" val="tJ7Y6CHz50IxcGPZg8Kuipg"/>
</p:tagLst>
</file>

<file path=ppt/tags/tag1589.xml><?xml version="1.0" encoding="utf-8"?>
<p:tagLst xmlns:a="http://schemas.openxmlformats.org/drawingml/2006/main" xmlns:r="http://schemas.openxmlformats.org/officeDocument/2006/relationships" xmlns:p="http://schemas.openxmlformats.org/presentationml/2006/main">
  <p:tag name="THINKCELLSHAPEDONOTDELETE" val="tuZli2ZEa64v_7rF2n0ZtN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nnk4bQNjGgBtJpkQ.Z1hbw"/>
</p:tagLst>
</file>

<file path=ppt/tags/tag1590.xml><?xml version="1.0" encoding="utf-8"?>
<p:tagLst xmlns:a="http://schemas.openxmlformats.org/drawingml/2006/main" xmlns:r="http://schemas.openxmlformats.org/officeDocument/2006/relationships" xmlns:p="http://schemas.openxmlformats.org/presentationml/2006/main">
  <p:tag name="THINKCELLSHAPEDONOTDELETE" val="tr12c9cL9iw4dhL2cok8Y_Q"/>
</p:tagLst>
</file>

<file path=ppt/tags/tag1591.xml><?xml version="1.0" encoding="utf-8"?>
<p:tagLst xmlns:a="http://schemas.openxmlformats.org/drawingml/2006/main" xmlns:r="http://schemas.openxmlformats.org/officeDocument/2006/relationships" xmlns:p="http://schemas.openxmlformats.org/presentationml/2006/main">
  <p:tag name="THINKCELLSHAPEDONOTDELETE" val="tYp.TpTH.I1BWSxeWdEIRlQ"/>
</p:tagLst>
</file>

<file path=ppt/tags/tag1592.xml><?xml version="1.0" encoding="utf-8"?>
<p:tagLst xmlns:a="http://schemas.openxmlformats.org/drawingml/2006/main" xmlns:r="http://schemas.openxmlformats.org/officeDocument/2006/relationships" xmlns:p="http://schemas.openxmlformats.org/presentationml/2006/main">
  <p:tag name="THINKCELLSHAPEDONOTDELETE" val="tl9bvY4ipiIrfQCFmmI0kXQ"/>
</p:tagLst>
</file>

<file path=ppt/tags/tag1593.xml><?xml version="1.0" encoding="utf-8"?>
<p:tagLst xmlns:a="http://schemas.openxmlformats.org/drawingml/2006/main" xmlns:r="http://schemas.openxmlformats.org/officeDocument/2006/relationships" xmlns:p="http://schemas.openxmlformats.org/presentationml/2006/main">
  <p:tag name="THINKCELLSHAPEDONOTDELETE" val="tjRxuYUgsBG9gpKQUvHeGow"/>
</p:tagLst>
</file>

<file path=ppt/tags/tag1594.xml><?xml version="1.0" encoding="utf-8"?>
<p:tagLst xmlns:a="http://schemas.openxmlformats.org/drawingml/2006/main" xmlns:r="http://schemas.openxmlformats.org/officeDocument/2006/relationships" xmlns:p="http://schemas.openxmlformats.org/presentationml/2006/main">
  <p:tag name="THINKCELLSHAPEDONOTDELETE" val="tNAe_8nrS.9hgK.NTD96xPQ"/>
</p:tagLst>
</file>

<file path=ppt/tags/tag1595.xml><?xml version="1.0" encoding="utf-8"?>
<p:tagLst xmlns:a="http://schemas.openxmlformats.org/drawingml/2006/main" xmlns:r="http://schemas.openxmlformats.org/officeDocument/2006/relationships" xmlns:p="http://schemas.openxmlformats.org/presentationml/2006/main">
  <p:tag name="THINKCELLSHAPEDONOTDELETE" val="tq4gtYP4fidg4QgF0gN.JHQ"/>
</p:tagLst>
</file>

<file path=ppt/tags/tag1596.xml><?xml version="1.0" encoding="utf-8"?>
<p:tagLst xmlns:a="http://schemas.openxmlformats.org/drawingml/2006/main" xmlns:r="http://schemas.openxmlformats.org/officeDocument/2006/relationships" xmlns:p="http://schemas.openxmlformats.org/presentationml/2006/main">
  <p:tag name="THINKCELLSHAPEDONOTDELETE" val="tRylWyI5lEJ2S16C9vzSfBA"/>
</p:tagLst>
</file>

<file path=ppt/tags/tag1597.xml><?xml version="1.0" encoding="utf-8"?>
<p:tagLst xmlns:a="http://schemas.openxmlformats.org/drawingml/2006/main" xmlns:r="http://schemas.openxmlformats.org/officeDocument/2006/relationships" xmlns:p="http://schemas.openxmlformats.org/presentationml/2006/main">
  <p:tag name="THINKCELLSHAPEDONOTDELETE" val="toomc6XSiAPMfc_9dwSS5wQ"/>
</p:tagLst>
</file>

<file path=ppt/tags/tag1598.xml><?xml version="1.0" encoding="utf-8"?>
<p:tagLst xmlns:a="http://schemas.openxmlformats.org/drawingml/2006/main" xmlns:r="http://schemas.openxmlformats.org/officeDocument/2006/relationships" xmlns:p="http://schemas.openxmlformats.org/presentationml/2006/main">
  <p:tag name="THINKCELLSHAPEDONOTDELETE" val="tanNqVhBN9sIJnY0.3JLkig"/>
</p:tagLst>
</file>

<file path=ppt/tags/tag1599.xml><?xml version="1.0" encoding="utf-8"?>
<p:tagLst xmlns:a="http://schemas.openxmlformats.org/drawingml/2006/main" xmlns:r="http://schemas.openxmlformats.org/officeDocument/2006/relationships" xmlns:p="http://schemas.openxmlformats.org/presentationml/2006/main">
  <p:tag name="THINKCELLSHAPEDONOTDELETE" val="tvUs576.SrqRAVOn8yYLNgw"/>
</p:tagLst>
</file>

<file path=ppt/tags/tag16.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9sfyrAvXMvarLR8gFKhqtw"/>
</p:tagLst>
</file>

<file path=ppt/tags/tag1600.xml><?xml version="1.0" encoding="utf-8"?>
<p:tagLst xmlns:a="http://schemas.openxmlformats.org/drawingml/2006/main" xmlns:r="http://schemas.openxmlformats.org/officeDocument/2006/relationships" xmlns:p="http://schemas.openxmlformats.org/presentationml/2006/main">
  <p:tag name="THINKCELLSHAPEDONOTDELETE" val="tLNQHr1lsvJmF6NV9S1yUiQ"/>
</p:tagLst>
</file>

<file path=ppt/tags/tag1601.xml><?xml version="1.0" encoding="utf-8"?>
<p:tagLst xmlns:a="http://schemas.openxmlformats.org/drawingml/2006/main" xmlns:r="http://schemas.openxmlformats.org/officeDocument/2006/relationships" xmlns:p="http://schemas.openxmlformats.org/presentationml/2006/main">
  <p:tag name="THINKCELLSHAPEDONOTDELETE" val="tBsdB2U8lIFfM0BrGp8DcxQ"/>
</p:tagLst>
</file>

<file path=ppt/tags/tag1602.xml><?xml version="1.0" encoding="utf-8"?>
<p:tagLst xmlns:a="http://schemas.openxmlformats.org/drawingml/2006/main" xmlns:r="http://schemas.openxmlformats.org/officeDocument/2006/relationships" xmlns:p="http://schemas.openxmlformats.org/presentationml/2006/main">
  <p:tag name="THINKCELLSHAPEDONOTDELETE" val="t90Cf_PUQt_kIvSdCdzkzEA"/>
</p:tagLst>
</file>

<file path=ppt/tags/tag1603.xml><?xml version="1.0" encoding="utf-8"?>
<p:tagLst xmlns:a="http://schemas.openxmlformats.org/drawingml/2006/main" xmlns:r="http://schemas.openxmlformats.org/officeDocument/2006/relationships" xmlns:p="http://schemas.openxmlformats.org/presentationml/2006/main">
  <p:tag name="THINKCELLSHAPEDONOTDELETE" val="tBBubGa37SoA.PYFF6KBf8Q"/>
</p:tagLst>
</file>

<file path=ppt/tags/tag1604.xml><?xml version="1.0" encoding="utf-8"?>
<p:tagLst xmlns:a="http://schemas.openxmlformats.org/drawingml/2006/main" xmlns:r="http://schemas.openxmlformats.org/officeDocument/2006/relationships" xmlns:p="http://schemas.openxmlformats.org/presentationml/2006/main">
  <p:tag name="THINKCELLSHAPEDONOTDELETE" val="trXP8NUaiFmkX1NEKTNoXjA"/>
</p:tagLst>
</file>

<file path=ppt/tags/tag1605.xml><?xml version="1.0" encoding="utf-8"?>
<p:tagLst xmlns:a="http://schemas.openxmlformats.org/drawingml/2006/main" xmlns:r="http://schemas.openxmlformats.org/officeDocument/2006/relationships" xmlns:p="http://schemas.openxmlformats.org/presentationml/2006/main">
  <p:tag name="THINKCELLSHAPEDONOTDELETE" val="tBwVqwfmFM8wZWROrNbgkFQ"/>
</p:tagLst>
</file>

<file path=ppt/tags/tag1606.xml><?xml version="1.0" encoding="utf-8"?>
<p:tagLst xmlns:a="http://schemas.openxmlformats.org/drawingml/2006/main" xmlns:r="http://schemas.openxmlformats.org/officeDocument/2006/relationships" xmlns:p="http://schemas.openxmlformats.org/presentationml/2006/main">
  <p:tag name="THINKCELLSHAPEDONOTDELETE" val="tEDNmpX0DlWDs0PyinX8izw"/>
</p:tagLst>
</file>

<file path=ppt/tags/tag1607.xml><?xml version="1.0" encoding="utf-8"?>
<p:tagLst xmlns:a="http://schemas.openxmlformats.org/drawingml/2006/main" xmlns:r="http://schemas.openxmlformats.org/officeDocument/2006/relationships" xmlns:p="http://schemas.openxmlformats.org/presentationml/2006/main">
  <p:tag name="THINKCELLSHAPEDONOTDELETE" val="tOkXtJ7QKVjiKHBDH_fkr1g"/>
</p:tagLst>
</file>

<file path=ppt/tags/tag1608.xml><?xml version="1.0" encoding="utf-8"?>
<p:tagLst xmlns:a="http://schemas.openxmlformats.org/drawingml/2006/main" xmlns:r="http://schemas.openxmlformats.org/officeDocument/2006/relationships" xmlns:p="http://schemas.openxmlformats.org/presentationml/2006/main">
  <p:tag name="THINKCELLSHAPEDONOTDELETE" val="tw0pi3rIbZDnmDsZh3f0DTg"/>
</p:tagLst>
</file>

<file path=ppt/tags/tag1609.xml><?xml version="1.0" encoding="utf-8"?>
<p:tagLst xmlns:a="http://schemas.openxmlformats.org/drawingml/2006/main" xmlns:r="http://schemas.openxmlformats.org/officeDocument/2006/relationships" xmlns:p="http://schemas.openxmlformats.org/presentationml/2006/main">
  <p:tag name="THINKCELLSHAPEDONOTDELETE" val="t.f.O.qzqaa5R2vZaOF2Ba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07iSy__3D5HJZ5MiocwJng"/>
</p:tagLst>
</file>

<file path=ppt/tags/tag1610.xml><?xml version="1.0" encoding="utf-8"?>
<p:tagLst xmlns:a="http://schemas.openxmlformats.org/drawingml/2006/main" xmlns:r="http://schemas.openxmlformats.org/officeDocument/2006/relationships" xmlns:p="http://schemas.openxmlformats.org/presentationml/2006/main">
  <p:tag name="THINKCELLSHAPEDONOTDELETE" val="tyIhVkjBAR0misPdHaPaktw"/>
</p:tagLst>
</file>

<file path=ppt/tags/tag1611.xml><?xml version="1.0" encoding="utf-8"?>
<p:tagLst xmlns:a="http://schemas.openxmlformats.org/drawingml/2006/main" xmlns:r="http://schemas.openxmlformats.org/officeDocument/2006/relationships" xmlns:p="http://schemas.openxmlformats.org/presentationml/2006/main">
  <p:tag name="THINKCELLSHAPEDONOTDELETE" val="tlU7vI60s8ftHzGAIgHJkmQ"/>
</p:tagLst>
</file>

<file path=ppt/tags/tag1612.xml><?xml version="1.0" encoding="utf-8"?>
<p:tagLst xmlns:a="http://schemas.openxmlformats.org/drawingml/2006/main" xmlns:r="http://schemas.openxmlformats.org/officeDocument/2006/relationships" xmlns:p="http://schemas.openxmlformats.org/presentationml/2006/main">
  <p:tag name="THINKCELLSHAPEDONOTDELETE" val="tKi9QcgkScsyr7bIWcUwR3A"/>
</p:tagLst>
</file>

<file path=ppt/tags/tag1613.xml><?xml version="1.0" encoding="utf-8"?>
<p:tagLst xmlns:a="http://schemas.openxmlformats.org/drawingml/2006/main" xmlns:r="http://schemas.openxmlformats.org/officeDocument/2006/relationships" xmlns:p="http://schemas.openxmlformats.org/presentationml/2006/main">
  <p:tag name="THINKCELLSHAPEDONOTDELETE" val="tVH2HFizRR8VMd79nZo4PXA"/>
</p:tagLst>
</file>

<file path=ppt/tags/tag1614.xml><?xml version="1.0" encoding="utf-8"?>
<p:tagLst xmlns:a="http://schemas.openxmlformats.org/drawingml/2006/main" xmlns:r="http://schemas.openxmlformats.org/officeDocument/2006/relationships" xmlns:p="http://schemas.openxmlformats.org/presentationml/2006/main">
  <p:tag name="THINKCELLSHAPEDONOTDELETE" val="tywCNjg7J7f.YVw06u.C_fg"/>
</p:tagLst>
</file>

<file path=ppt/tags/tag1615.xml><?xml version="1.0" encoding="utf-8"?>
<p:tagLst xmlns:a="http://schemas.openxmlformats.org/drawingml/2006/main" xmlns:r="http://schemas.openxmlformats.org/officeDocument/2006/relationships" xmlns:p="http://schemas.openxmlformats.org/presentationml/2006/main">
  <p:tag name="THINKCELLSHAPEDONOTDELETE" val="tECPEF61cxFkXLh0dC8pLfA"/>
</p:tagLst>
</file>

<file path=ppt/tags/tag1616.xml><?xml version="1.0" encoding="utf-8"?>
<p:tagLst xmlns:a="http://schemas.openxmlformats.org/drawingml/2006/main" xmlns:r="http://schemas.openxmlformats.org/officeDocument/2006/relationships" xmlns:p="http://schemas.openxmlformats.org/presentationml/2006/main">
  <p:tag name="THINKCELLSHAPEDONOTDELETE" val="tdjzoNwoQKm3ppqSG3uTJSg"/>
</p:tagLst>
</file>

<file path=ppt/tags/tag1617.xml><?xml version="1.0" encoding="utf-8"?>
<p:tagLst xmlns:a="http://schemas.openxmlformats.org/drawingml/2006/main" xmlns:r="http://schemas.openxmlformats.org/officeDocument/2006/relationships" xmlns:p="http://schemas.openxmlformats.org/presentationml/2006/main">
  <p:tag name="THINKCELLSHAPEDONOTDELETE" val="tMkMO4CUoVdDoThsl1rUWuQ"/>
</p:tagLst>
</file>

<file path=ppt/tags/tag1618.xml><?xml version="1.0" encoding="utf-8"?>
<p:tagLst xmlns:a="http://schemas.openxmlformats.org/drawingml/2006/main" xmlns:r="http://schemas.openxmlformats.org/officeDocument/2006/relationships" xmlns:p="http://schemas.openxmlformats.org/presentationml/2006/main">
  <p:tag name="THINKCELLSHAPEDONOTDELETE" val="tWCZTUhC125XCj6bN85KGlw"/>
</p:tagLst>
</file>

<file path=ppt/tags/tag1619.xml><?xml version="1.0" encoding="utf-8"?>
<p:tagLst xmlns:a="http://schemas.openxmlformats.org/drawingml/2006/main" xmlns:r="http://schemas.openxmlformats.org/officeDocument/2006/relationships" xmlns:p="http://schemas.openxmlformats.org/presentationml/2006/main">
  <p:tag name="THINKCELLSHAPEDONOTDELETE" val="t5XPhUBdKkqgYiIMqu2AMY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2ClLyJeUlX8egcTld43NjQ"/>
</p:tagLst>
</file>

<file path=ppt/tags/tag1620.xml><?xml version="1.0" encoding="utf-8"?>
<p:tagLst xmlns:a="http://schemas.openxmlformats.org/drawingml/2006/main" xmlns:r="http://schemas.openxmlformats.org/officeDocument/2006/relationships" xmlns:p="http://schemas.openxmlformats.org/presentationml/2006/main">
  <p:tag name="THINKCELLSHAPEDONOTDELETE" val="tiSSPz3XoouVgMJIUyNFqGg"/>
</p:tagLst>
</file>

<file path=ppt/tags/tag1621.xml><?xml version="1.0" encoding="utf-8"?>
<p:tagLst xmlns:a="http://schemas.openxmlformats.org/drawingml/2006/main" xmlns:r="http://schemas.openxmlformats.org/officeDocument/2006/relationships" xmlns:p="http://schemas.openxmlformats.org/presentationml/2006/main">
  <p:tag name="THINKCELLSHAPEDONOTDELETE" val="t5mDr_9SncWTiH97yPZILQw"/>
</p:tagLst>
</file>

<file path=ppt/tags/tag1622.xml><?xml version="1.0" encoding="utf-8"?>
<p:tagLst xmlns:a="http://schemas.openxmlformats.org/drawingml/2006/main" xmlns:r="http://schemas.openxmlformats.org/officeDocument/2006/relationships" xmlns:p="http://schemas.openxmlformats.org/presentationml/2006/main">
  <p:tag name="THINKCELLSHAPEDONOTDELETE" val="tSMVb2QX.QM2EFTRthLBYdA"/>
</p:tagLst>
</file>

<file path=ppt/tags/tag1623.xml><?xml version="1.0" encoding="utf-8"?>
<p:tagLst xmlns:a="http://schemas.openxmlformats.org/drawingml/2006/main" xmlns:r="http://schemas.openxmlformats.org/officeDocument/2006/relationships" xmlns:p="http://schemas.openxmlformats.org/presentationml/2006/main">
  <p:tag name="THINKCELLSHAPEDONOTDELETE" val="t9BIWNS9fZxrg8nazDan1aA"/>
</p:tagLst>
</file>

<file path=ppt/tags/tag1624.xml><?xml version="1.0" encoding="utf-8"?>
<p:tagLst xmlns:a="http://schemas.openxmlformats.org/drawingml/2006/main" xmlns:r="http://schemas.openxmlformats.org/officeDocument/2006/relationships" xmlns:p="http://schemas.openxmlformats.org/presentationml/2006/main">
  <p:tag name="THINKCELLSHAPEDONOTDELETE" val="t6A2Y98H6GMSM448wFe6Aew"/>
</p:tagLst>
</file>

<file path=ppt/tags/tag1625.xml><?xml version="1.0" encoding="utf-8"?>
<p:tagLst xmlns:a="http://schemas.openxmlformats.org/drawingml/2006/main" xmlns:r="http://schemas.openxmlformats.org/officeDocument/2006/relationships" xmlns:p="http://schemas.openxmlformats.org/presentationml/2006/main">
  <p:tag name="THINKCELLSHAPEDONOTDELETE" val="tXYY_ndAx6o59kitnuj7rdw"/>
</p:tagLst>
</file>

<file path=ppt/tags/tag1626.xml><?xml version="1.0" encoding="utf-8"?>
<p:tagLst xmlns:a="http://schemas.openxmlformats.org/drawingml/2006/main" xmlns:r="http://schemas.openxmlformats.org/officeDocument/2006/relationships" xmlns:p="http://schemas.openxmlformats.org/presentationml/2006/main">
  <p:tag name="THINKCELLSHAPEDONOTDELETE" val="teiW6.VEDYRXdB5kYxwzujQ"/>
</p:tagLst>
</file>

<file path=ppt/tags/tag1627.xml><?xml version="1.0" encoding="utf-8"?>
<p:tagLst xmlns:a="http://schemas.openxmlformats.org/drawingml/2006/main" xmlns:r="http://schemas.openxmlformats.org/officeDocument/2006/relationships" xmlns:p="http://schemas.openxmlformats.org/presentationml/2006/main">
  <p:tag name="THINKCELLSHAPEDONOTDELETE" val="t8qf.D1kWxkOi5R2dZ.meHg"/>
</p:tagLst>
</file>

<file path=ppt/tags/tag1628.xml><?xml version="1.0" encoding="utf-8"?>
<p:tagLst xmlns:a="http://schemas.openxmlformats.org/drawingml/2006/main" xmlns:r="http://schemas.openxmlformats.org/officeDocument/2006/relationships" xmlns:p="http://schemas.openxmlformats.org/presentationml/2006/main">
  <p:tag name="THINKCELLSHAPEDONOTDELETE" val="tt.0RNnefx1o1FvxOSuMlVQ"/>
</p:tagLst>
</file>

<file path=ppt/tags/tag1629.xml><?xml version="1.0" encoding="utf-8"?>
<p:tagLst xmlns:a="http://schemas.openxmlformats.org/drawingml/2006/main" xmlns:r="http://schemas.openxmlformats.org/officeDocument/2006/relationships" xmlns:p="http://schemas.openxmlformats.org/presentationml/2006/main">
  <p:tag name="THINKCELLSHAPEDONOTDELETE" val="tT4cfaz7LUUHNloKEWD3HO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_gsUsXy1gjVYGnEXLF__yQ"/>
</p:tagLst>
</file>

<file path=ppt/tags/tag1630.xml><?xml version="1.0" encoding="utf-8"?>
<p:tagLst xmlns:a="http://schemas.openxmlformats.org/drawingml/2006/main" xmlns:r="http://schemas.openxmlformats.org/officeDocument/2006/relationships" xmlns:p="http://schemas.openxmlformats.org/presentationml/2006/main">
  <p:tag name="THINKCELLSHAPEDONOTDELETE" val="tXeCPUxY_I.Ci8_FsUHsPGA"/>
</p:tagLst>
</file>

<file path=ppt/tags/tag1631.xml><?xml version="1.0" encoding="utf-8"?>
<p:tagLst xmlns:a="http://schemas.openxmlformats.org/drawingml/2006/main" xmlns:r="http://schemas.openxmlformats.org/officeDocument/2006/relationships" xmlns:p="http://schemas.openxmlformats.org/presentationml/2006/main">
  <p:tag name="THINKCELLSHAPEDONOTDELETE" val="t3OxrGpz4Urn28TADeUHy_w"/>
</p:tagLst>
</file>

<file path=ppt/tags/tag1632.xml><?xml version="1.0" encoding="utf-8"?>
<p:tagLst xmlns:a="http://schemas.openxmlformats.org/drawingml/2006/main" xmlns:r="http://schemas.openxmlformats.org/officeDocument/2006/relationships" xmlns:p="http://schemas.openxmlformats.org/presentationml/2006/main">
  <p:tag name="THINKCELLSHAPEDONOTDELETE" val="tc_4W9ubdfL2ju8Gae_HzNg"/>
</p:tagLst>
</file>

<file path=ppt/tags/tag1633.xml><?xml version="1.0" encoding="utf-8"?>
<p:tagLst xmlns:a="http://schemas.openxmlformats.org/drawingml/2006/main" xmlns:r="http://schemas.openxmlformats.org/officeDocument/2006/relationships" xmlns:p="http://schemas.openxmlformats.org/presentationml/2006/main">
  <p:tag name="THINKCELLSHAPEDONOTDELETE" val="txh9Jv0BDWbf6YhUXiTAUEA"/>
</p:tagLst>
</file>

<file path=ppt/tags/tag1634.xml><?xml version="1.0" encoding="utf-8"?>
<p:tagLst xmlns:a="http://schemas.openxmlformats.org/drawingml/2006/main" xmlns:r="http://schemas.openxmlformats.org/officeDocument/2006/relationships" xmlns:p="http://schemas.openxmlformats.org/presentationml/2006/main">
  <p:tag name="THINKCELLSHAPEDONOTDELETE" val="tRRitX5fHHwLX5vvaO2B7bA"/>
</p:tagLst>
</file>

<file path=ppt/tags/tag1635.xml><?xml version="1.0" encoding="utf-8"?>
<p:tagLst xmlns:a="http://schemas.openxmlformats.org/drawingml/2006/main" xmlns:r="http://schemas.openxmlformats.org/officeDocument/2006/relationships" xmlns:p="http://schemas.openxmlformats.org/presentationml/2006/main">
  <p:tag name="THINKCELLSHAPEDONOTDELETE" val="teU8gWWCpNbiQykJSQpYtsA"/>
</p:tagLst>
</file>

<file path=ppt/tags/tag1636.xml><?xml version="1.0" encoding="utf-8"?>
<p:tagLst xmlns:a="http://schemas.openxmlformats.org/drawingml/2006/main" xmlns:r="http://schemas.openxmlformats.org/officeDocument/2006/relationships" xmlns:p="http://schemas.openxmlformats.org/presentationml/2006/main">
  <p:tag name="THINKCELLSHAPEDONOTDELETE" val="t9LmroCmehifnWseZ6fCyHA"/>
</p:tagLst>
</file>

<file path=ppt/tags/tag1637.xml><?xml version="1.0" encoding="utf-8"?>
<p:tagLst xmlns:a="http://schemas.openxmlformats.org/drawingml/2006/main" xmlns:r="http://schemas.openxmlformats.org/officeDocument/2006/relationships" xmlns:p="http://schemas.openxmlformats.org/presentationml/2006/main">
  <p:tag name="THINKCELLSHAPEDONOTDELETE" val="tk.aS0P8eVWqZCJBqXAyOTw"/>
</p:tagLst>
</file>

<file path=ppt/tags/tag1638.xml><?xml version="1.0" encoding="utf-8"?>
<p:tagLst xmlns:a="http://schemas.openxmlformats.org/drawingml/2006/main" xmlns:r="http://schemas.openxmlformats.org/officeDocument/2006/relationships" xmlns:p="http://schemas.openxmlformats.org/presentationml/2006/main">
  <p:tag name="THINKCELLSHAPEDONOTDELETE" val="tr_Pff2y1nvNffhZDJorwVQ"/>
</p:tagLst>
</file>

<file path=ppt/tags/tag1639.xml><?xml version="1.0" encoding="utf-8"?>
<p:tagLst xmlns:a="http://schemas.openxmlformats.org/drawingml/2006/main" xmlns:r="http://schemas.openxmlformats.org/officeDocument/2006/relationships" xmlns:p="http://schemas.openxmlformats.org/presentationml/2006/main">
  <p:tag name="THINKCELLSHAPEDONOTDELETE" val="tWS3TWOSnzslOLZYeZpS4S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KefFeSJa4WzLeYIXITARsA"/>
</p:tagLst>
</file>

<file path=ppt/tags/tag1640.xml><?xml version="1.0" encoding="utf-8"?>
<p:tagLst xmlns:a="http://schemas.openxmlformats.org/drawingml/2006/main" xmlns:r="http://schemas.openxmlformats.org/officeDocument/2006/relationships" xmlns:p="http://schemas.openxmlformats.org/presentationml/2006/main">
  <p:tag name="THINKCELLSHAPEDONOTDELETE" val="tJOuUOj8SLrVRr.3Q34bxcw"/>
</p:tagLst>
</file>

<file path=ppt/tags/tag1641.xml><?xml version="1.0" encoding="utf-8"?>
<p:tagLst xmlns:a="http://schemas.openxmlformats.org/drawingml/2006/main" xmlns:r="http://schemas.openxmlformats.org/officeDocument/2006/relationships" xmlns:p="http://schemas.openxmlformats.org/presentationml/2006/main">
  <p:tag name="THINKCELLSHAPEDONOTDELETE" val="tqe25n5eK00fkuRqVEdL8cA"/>
</p:tagLst>
</file>

<file path=ppt/tags/tag1642.xml><?xml version="1.0" encoding="utf-8"?>
<p:tagLst xmlns:a="http://schemas.openxmlformats.org/drawingml/2006/main" xmlns:r="http://schemas.openxmlformats.org/officeDocument/2006/relationships" xmlns:p="http://schemas.openxmlformats.org/presentationml/2006/main">
  <p:tag name="THINKCELLSHAPEDONOTDELETE" val="tfdRnzz.pG.YcRbXcqbLEWQ"/>
</p:tagLst>
</file>

<file path=ppt/tags/tag1643.xml><?xml version="1.0" encoding="utf-8"?>
<p:tagLst xmlns:a="http://schemas.openxmlformats.org/drawingml/2006/main" xmlns:r="http://schemas.openxmlformats.org/officeDocument/2006/relationships" xmlns:p="http://schemas.openxmlformats.org/presentationml/2006/main">
  <p:tag name="THINKCELLSHAPEDONOTDELETE" val="tCpB13NP.m9VGJPESpeZWrg"/>
</p:tagLst>
</file>

<file path=ppt/tags/tag1644.xml><?xml version="1.0" encoding="utf-8"?>
<p:tagLst xmlns:a="http://schemas.openxmlformats.org/drawingml/2006/main" xmlns:r="http://schemas.openxmlformats.org/officeDocument/2006/relationships" xmlns:p="http://schemas.openxmlformats.org/presentationml/2006/main">
  <p:tag name="THINKCELLSHAPEDONOTDELETE" val="tu5xQfj1IW7OjcVoN7q9I9w"/>
</p:tagLst>
</file>

<file path=ppt/tags/tag1645.xml><?xml version="1.0" encoding="utf-8"?>
<p:tagLst xmlns:a="http://schemas.openxmlformats.org/drawingml/2006/main" xmlns:r="http://schemas.openxmlformats.org/officeDocument/2006/relationships" xmlns:p="http://schemas.openxmlformats.org/presentationml/2006/main">
  <p:tag name="THINKCELLSHAPEDONOTDELETE" val="tKZsN2UwINjdm5IRzE9u02g"/>
</p:tagLst>
</file>

<file path=ppt/tags/tag1646.xml><?xml version="1.0" encoding="utf-8"?>
<p:tagLst xmlns:a="http://schemas.openxmlformats.org/drawingml/2006/main" xmlns:r="http://schemas.openxmlformats.org/officeDocument/2006/relationships" xmlns:p="http://schemas.openxmlformats.org/presentationml/2006/main">
  <p:tag name="THINKCELLSHAPEDONOTDELETE" val="tA5f9QyLcWKcmkeggmucYcQ"/>
</p:tagLst>
</file>

<file path=ppt/tags/tag1647.xml><?xml version="1.0" encoding="utf-8"?>
<p:tagLst xmlns:a="http://schemas.openxmlformats.org/drawingml/2006/main" xmlns:r="http://schemas.openxmlformats.org/officeDocument/2006/relationships" xmlns:p="http://schemas.openxmlformats.org/presentationml/2006/main">
  <p:tag name="THINKCELLSHAPEDONOTDELETE" val="tBobjLvg7_KORvBOaLXjOJA"/>
</p:tagLst>
</file>

<file path=ppt/tags/tag1648.xml><?xml version="1.0" encoding="utf-8"?>
<p:tagLst xmlns:a="http://schemas.openxmlformats.org/drawingml/2006/main" xmlns:r="http://schemas.openxmlformats.org/officeDocument/2006/relationships" xmlns:p="http://schemas.openxmlformats.org/presentationml/2006/main">
  <p:tag name="THINKCELLSHAPEDONOTDELETE" val="tEBqr7h7wtVOVWyydNP7tqA"/>
</p:tagLst>
</file>

<file path=ppt/tags/tag1649.xml><?xml version="1.0" encoding="utf-8"?>
<p:tagLst xmlns:a="http://schemas.openxmlformats.org/drawingml/2006/main" xmlns:r="http://schemas.openxmlformats.org/officeDocument/2006/relationships" xmlns:p="http://schemas.openxmlformats.org/presentationml/2006/main">
  <p:tag name="THINKCELLSHAPEDONOTDELETE" val="txdBY5y5vf_9oWgxQJ42og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3wAQ9C.51RtkTlpARDXWIw"/>
</p:tagLst>
</file>

<file path=ppt/tags/tag1650.xml><?xml version="1.0" encoding="utf-8"?>
<p:tagLst xmlns:a="http://schemas.openxmlformats.org/drawingml/2006/main" xmlns:r="http://schemas.openxmlformats.org/officeDocument/2006/relationships" xmlns:p="http://schemas.openxmlformats.org/presentationml/2006/main">
  <p:tag name="THINKCELLSHAPEDONOTDELETE" val="tijOh7i2Xh9NL4lZyid502A"/>
</p:tagLst>
</file>

<file path=ppt/tags/tag1651.xml><?xml version="1.0" encoding="utf-8"?>
<p:tagLst xmlns:a="http://schemas.openxmlformats.org/drawingml/2006/main" xmlns:r="http://schemas.openxmlformats.org/officeDocument/2006/relationships" xmlns:p="http://schemas.openxmlformats.org/presentationml/2006/main">
  <p:tag name="THINKCELLSHAPEDONOTDELETE" val="thh2ezpn1ENN8S0J2FkmkKA"/>
</p:tagLst>
</file>

<file path=ppt/tags/tag1652.xml><?xml version="1.0" encoding="utf-8"?>
<p:tagLst xmlns:a="http://schemas.openxmlformats.org/drawingml/2006/main" xmlns:r="http://schemas.openxmlformats.org/officeDocument/2006/relationships" xmlns:p="http://schemas.openxmlformats.org/presentationml/2006/main">
  <p:tag name="THINKCELLSHAPEDONOTDELETE" val="tvXF_76xEOgdhJ3oSXKMI.g"/>
</p:tagLst>
</file>

<file path=ppt/tags/tag1653.xml><?xml version="1.0" encoding="utf-8"?>
<p:tagLst xmlns:a="http://schemas.openxmlformats.org/drawingml/2006/main" xmlns:r="http://schemas.openxmlformats.org/officeDocument/2006/relationships" xmlns:p="http://schemas.openxmlformats.org/presentationml/2006/main">
  <p:tag name="THINKCELLSHAPEDONOTDELETE" val="tOcPaizSDlQ7O106z0hqnPQ"/>
</p:tagLst>
</file>

<file path=ppt/tags/tag1654.xml><?xml version="1.0" encoding="utf-8"?>
<p:tagLst xmlns:a="http://schemas.openxmlformats.org/drawingml/2006/main" xmlns:r="http://schemas.openxmlformats.org/officeDocument/2006/relationships" xmlns:p="http://schemas.openxmlformats.org/presentationml/2006/main">
  <p:tag name="THINKCELLSHAPEDONOTDELETE" val="t4OpoqxymtxT0rpWoemw1Sw"/>
</p:tagLst>
</file>

<file path=ppt/tags/tag1655.xml><?xml version="1.0" encoding="utf-8"?>
<p:tagLst xmlns:a="http://schemas.openxmlformats.org/drawingml/2006/main" xmlns:r="http://schemas.openxmlformats.org/officeDocument/2006/relationships" xmlns:p="http://schemas.openxmlformats.org/presentationml/2006/main">
  <p:tag name="THINKCELLSHAPEDONOTDELETE" val="t6zgJ5PnjXd8RWYufBaFNvA"/>
</p:tagLst>
</file>

<file path=ppt/tags/tag1656.xml><?xml version="1.0" encoding="utf-8"?>
<p:tagLst xmlns:a="http://schemas.openxmlformats.org/drawingml/2006/main" xmlns:r="http://schemas.openxmlformats.org/officeDocument/2006/relationships" xmlns:p="http://schemas.openxmlformats.org/presentationml/2006/main">
  <p:tag name="THINKCELLSHAPEDONOTDELETE" val="tQeqJxg_gVnOoQoyazxnjWA"/>
</p:tagLst>
</file>

<file path=ppt/tags/tag1657.xml><?xml version="1.0" encoding="utf-8"?>
<p:tagLst xmlns:a="http://schemas.openxmlformats.org/drawingml/2006/main" xmlns:r="http://schemas.openxmlformats.org/officeDocument/2006/relationships" xmlns:p="http://schemas.openxmlformats.org/presentationml/2006/main">
  <p:tag name="THINKCELLSHAPEDONOTDELETE" val="tXMU93CZl45yVtVjEBx7o5w"/>
</p:tagLst>
</file>

<file path=ppt/tags/tag1658.xml><?xml version="1.0" encoding="utf-8"?>
<p:tagLst xmlns:a="http://schemas.openxmlformats.org/drawingml/2006/main" xmlns:r="http://schemas.openxmlformats.org/officeDocument/2006/relationships" xmlns:p="http://schemas.openxmlformats.org/presentationml/2006/main">
  <p:tag name="THINKCELLSHAPEDONOTDELETE" val="tHroxqinsgZ.4yZJNHw9OJg"/>
</p:tagLst>
</file>

<file path=ppt/tags/tag1659.xml><?xml version="1.0" encoding="utf-8"?>
<p:tagLst xmlns:a="http://schemas.openxmlformats.org/drawingml/2006/main" xmlns:r="http://schemas.openxmlformats.org/officeDocument/2006/relationships" xmlns:p="http://schemas.openxmlformats.org/presentationml/2006/main">
  <p:tag name="THINKCELLSHAPEDONOTDELETE" val="tuGWXv7bNO4m.1RWVJnWmT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IURSl6YBG7j0au2kcIa6Ww"/>
</p:tagLst>
</file>

<file path=ppt/tags/tag1660.xml><?xml version="1.0" encoding="utf-8"?>
<p:tagLst xmlns:a="http://schemas.openxmlformats.org/drawingml/2006/main" xmlns:r="http://schemas.openxmlformats.org/officeDocument/2006/relationships" xmlns:p="http://schemas.openxmlformats.org/presentationml/2006/main">
  <p:tag name="THINKCELLSHAPEDONOTDELETE" val="tCaqW6FB97PFwzom2Fm95lA"/>
</p:tagLst>
</file>

<file path=ppt/tags/tag1661.xml><?xml version="1.0" encoding="utf-8"?>
<p:tagLst xmlns:a="http://schemas.openxmlformats.org/drawingml/2006/main" xmlns:r="http://schemas.openxmlformats.org/officeDocument/2006/relationships" xmlns:p="http://schemas.openxmlformats.org/presentationml/2006/main">
  <p:tag name="THINKCELLSHAPEDONOTDELETE" val="t_bfcfeKLZaiAbjwLQTMnag"/>
</p:tagLst>
</file>

<file path=ppt/tags/tag1662.xml><?xml version="1.0" encoding="utf-8"?>
<p:tagLst xmlns:a="http://schemas.openxmlformats.org/drawingml/2006/main" xmlns:r="http://schemas.openxmlformats.org/officeDocument/2006/relationships" xmlns:p="http://schemas.openxmlformats.org/presentationml/2006/main">
  <p:tag name="THINKCELLSHAPEDONOTDELETE" val="tQZEkTRAkKyTiYX5qcdsFKQ"/>
</p:tagLst>
</file>

<file path=ppt/tags/tag1663.xml><?xml version="1.0" encoding="utf-8"?>
<p:tagLst xmlns:a="http://schemas.openxmlformats.org/drawingml/2006/main" xmlns:r="http://schemas.openxmlformats.org/officeDocument/2006/relationships" xmlns:p="http://schemas.openxmlformats.org/presentationml/2006/main">
  <p:tag name="THINKCELLSHAPEDONOTDELETE" val="tORTPCl2iLKqf4OP3JPmNkg"/>
</p:tagLst>
</file>

<file path=ppt/tags/tag1664.xml><?xml version="1.0" encoding="utf-8"?>
<p:tagLst xmlns:a="http://schemas.openxmlformats.org/drawingml/2006/main" xmlns:r="http://schemas.openxmlformats.org/officeDocument/2006/relationships" xmlns:p="http://schemas.openxmlformats.org/presentationml/2006/main">
  <p:tag name="THINKCELLSHAPEDONOTDELETE" val="twYHruh_nyzs8Fl5UgvHG.A"/>
</p:tagLst>
</file>

<file path=ppt/tags/tag1665.xml><?xml version="1.0" encoding="utf-8"?>
<p:tagLst xmlns:a="http://schemas.openxmlformats.org/drawingml/2006/main" xmlns:r="http://schemas.openxmlformats.org/officeDocument/2006/relationships" xmlns:p="http://schemas.openxmlformats.org/presentationml/2006/main">
  <p:tag name="THINKCELLSHAPEDONOTDELETE" val="t_uvLzZ76dIJ8SaOmMxoh0Q"/>
</p:tagLst>
</file>

<file path=ppt/tags/tag1666.xml><?xml version="1.0" encoding="utf-8"?>
<p:tagLst xmlns:a="http://schemas.openxmlformats.org/drawingml/2006/main" xmlns:r="http://schemas.openxmlformats.org/officeDocument/2006/relationships" xmlns:p="http://schemas.openxmlformats.org/presentationml/2006/main">
  <p:tag name="THINKCELLSHAPEDONOTDELETE" val="tvgJq0N0Kfd5LThvLqT6vIA"/>
</p:tagLst>
</file>

<file path=ppt/tags/tag1667.xml><?xml version="1.0" encoding="utf-8"?>
<p:tagLst xmlns:a="http://schemas.openxmlformats.org/drawingml/2006/main" xmlns:r="http://schemas.openxmlformats.org/officeDocument/2006/relationships" xmlns:p="http://schemas.openxmlformats.org/presentationml/2006/main">
  <p:tag name="THINKCELLSHAPEDONOTDELETE" val="tNEqcZmCTP6jGr4lqDzcuag"/>
</p:tagLst>
</file>

<file path=ppt/tags/tag1668.xml><?xml version="1.0" encoding="utf-8"?>
<p:tagLst xmlns:a="http://schemas.openxmlformats.org/drawingml/2006/main" xmlns:r="http://schemas.openxmlformats.org/officeDocument/2006/relationships" xmlns:p="http://schemas.openxmlformats.org/presentationml/2006/main">
  <p:tag name="THINKCELLSHAPEDONOTDELETE" val="tR7BtGN7zlZ0RnJMMitNvVg"/>
</p:tagLst>
</file>

<file path=ppt/tags/tag1669.xml><?xml version="1.0" encoding="utf-8"?>
<p:tagLst xmlns:a="http://schemas.openxmlformats.org/drawingml/2006/main" xmlns:r="http://schemas.openxmlformats.org/officeDocument/2006/relationships" xmlns:p="http://schemas.openxmlformats.org/presentationml/2006/main">
  <p:tag name="THINKCELLSHAPEDONOTDELETE" val="txXhMtFbMb5tFDdihL5cHM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ADQwApq7DHLo5PgDWoGsCg"/>
</p:tagLst>
</file>

<file path=ppt/tags/tag1670.xml><?xml version="1.0" encoding="utf-8"?>
<p:tagLst xmlns:a="http://schemas.openxmlformats.org/drawingml/2006/main" xmlns:r="http://schemas.openxmlformats.org/officeDocument/2006/relationships" xmlns:p="http://schemas.openxmlformats.org/presentationml/2006/main">
  <p:tag name="THINKCELLSHAPEDONOTDELETE" val="tO6iyJbTPZMKOlUbNtzZP4g"/>
</p:tagLst>
</file>

<file path=ppt/tags/tag1671.xml><?xml version="1.0" encoding="utf-8"?>
<p:tagLst xmlns:a="http://schemas.openxmlformats.org/drawingml/2006/main" xmlns:r="http://schemas.openxmlformats.org/officeDocument/2006/relationships" xmlns:p="http://schemas.openxmlformats.org/presentationml/2006/main">
  <p:tag name="THINKCELLSHAPEDONOTDELETE" val="tvkXv77Kk63lEAzAyvE_Dxw"/>
</p:tagLst>
</file>

<file path=ppt/tags/tag1672.xml><?xml version="1.0" encoding="utf-8"?>
<p:tagLst xmlns:a="http://schemas.openxmlformats.org/drawingml/2006/main" xmlns:r="http://schemas.openxmlformats.org/officeDocument/2006/relationships" xmlns:p="http://schemas.openxmlformats.org/presentationml/2006/main">
  <p:tag name="THINKCELLSHAPEDONOTDELETE" val="t5P3bilo5Yq5a8Q5_E_oNsA"/>
</p:tagLst>
</file>

<file path=ppt/tags/tag1673.xml><?xml version="1.0" encoding="utf-8"?>
<p:tagLst xmlns:a="http://schemas.openxmlformats.org/drawingml/2006/main" xmlns:r="http://schemas.openxmlformats.org/officeDocument/2006/relationships" xmlns:p="http://schemas.openxmlformats.org/presentationml/2006/main">
  <p:tag name="THINKCELLSHAPEDONOTDELETE" val="toJXziDNwZj.mkyxzLxX4Tw"/>
</p:tagLst>
</file>

<file path=ppt/tags/tag1674.xml><?xml version="1.0" encoding="utf-8"?>
<p:tagLst xmlns:a="http://schemas.openxmlformats.org/drawingml/2006/main" xmlns:r="http://schemas.openxmlformats.org/officeDocument/2006/relationships" xmlns:p="http://schemas.openxmlformats.org/presentationml/2006/main">
  <p:tag name="THINKCELLSHAPEDONOTDELETE" val="tF6HuY7ITrMd6MfWK1lJgJA"/>
</p:tagLst>
</file>

<file path=ppt/tags/tag1675.xml><?xml version="1.0" encoding="utf-8"?>
<p:tagLst xmlns:a="http://schemas.openxmlformats.org/drawingml/2006/main" xmlns:r="http://schemas.openxmlformats.org/officeDocument/2006/relationships" xmlns:p="http://schemas.openxmlformats.org/presentationml/2006/main">
  <p:tag name="THINKCELLSHAPEDONOTDELETE" val="tORCDAZqdEeqM2XrEyZh1AQ"/>
</p:tagLst>
</file>

<file path=ppt/tags/tag1676.xml><?xml version="1.0" encoding="utf-8"?>
<p:tagLst xmlns:a="http://schemas.openxmlformats.org/drawingml/2006/main" xmlns:r="http://schemas.openxmlformats.org/officeDocument/2006/relationships" xmlns:p="http://schemas.openxmlformats.org/presentationml/2006/main">
  <p:tag name="THINKCELLSHAPEDONOTDELETE" val="tinYx42FOX97QkTD4qGkk5g"/>
</p:tagLst>
</file>

<file path=ppt/tags/tag1677.xml><?xml version="1.0" encoding="utf-8"?>
<p:tagLst xmlns:a="http://schemas.openxmlformats.org/drawingml/2006/main" xmlns:r="http://schemas.openxmlformats.org/officeDocument/2006/relationships" xmlns:p="http://schemas.openxmlformats.org/presentationml/2006/main">
  <p:tag name="THINKCELLSHAPEDONOTDELETE" val="th7wOIEyiP4ef.X8ov3G20Q"/>
</p:tagLst>
</file>

<file path=ppt/tags/tag1678.xml><?xml version="1.0" encoding="utf-8"?>
<p:tagLst xmlns:a="http://schemas.openxmlformats.org/drawingml/2006/main" xmlns:r="http://schemas.openxmlformats.org/officeDocument/2006/relationships" xmlns:p="http://schemas.openxmlformats.org/presentationml/2006/main">
  <p:tag name="THINKCELLSHAPEDONOTDELETE" val="tJNaurmpnwS_4jpW2kRFySw"/>
</p:tagLst>
</file>

<file path=ppt/tags/tag1679.xml><?xml version="1.0" encoding="utf-8"?>
<p:tagLst xmlns:a="http://schemas.openxmlformats.org/drawingml/2006/main" xmlns:r="http://schemas.openxmlformats.org/officeDocument/2006/relationships" xmlns:p="http://schemas.openxmlformats.org/presentationml/2006/main">
  <p:tag name="THINKCELLSHAPEDONOTDELETE" val="tJCgng5Tz5hV8asV0XmWKl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Kralbgo3I0_AkORaNHkKTA"/>
</p:tagLst>
</file>

<file path=ppt/tags/tag1680.xml><?xml version="1.0" encoding="utf-8"?>
<p:tagLst xmlns:a="http://schemas.openxmlformats.org/drawingml/2006/main" xmlns:r="http://schemas.openxmlformats.org/officeDocument/2006/relationships" xmlns:p="http://schemas.openxmlformats.org/presentationml/2006/main">
  <p:tag name="THINKCELLSHAPEDONOTDELETE" val="tP_UB6lu_Bdjjms5W8q37mQ"/>
</p:tagLst>
</file>

<file path=ppt/tags/tag1681.xml><?xml version="1.0" encoding="utf-8"?>
<p:tagLst xmlns:a="http://schemas.openxmlformats.org/drawingml/2006/main" xmlns:r="http://schemas.openxmlformats.org/officeDocument/2006/relationships" xmlns:p="http://schemas.openxmlformats.org/presentationml/2006/main">
  <p:tag name="THINKCELLSHAPEDONOTDELETE" val="tdR3fYJEhK3hUhBz3u_UfZQ"/>
</p:tagLst>
</file>

<file path=ppt/tags/tag1682.xml><?xml version="1.0" encoding="utf-8"?>
<p:tagLst xmlns:a="http://schemas.openxmlformats.org/drawingml/2006/main" xmlns:r="http://schemas.openxmlformats.org/officeDocument/2006/relationships" xmlns:p="http://schemas.openxmlformats.org/presentationml/2006/main">
  <p:tag name="THINKCELLSHAPEDONOTDELETE" val="t3OO7eK.KuFGulgzACx4eJg"/>
</p:tagLst>
</file>

<file path=ppt/tags/tag1683.xml><?xml version="1.0" encoding="utf-8"?>
<p:tagLst xmlns:a="http://schemas.openxmlformats.org/drawingml/2006/main" xmlns:r="http://schemas.openxmlformats.org/officeDocument/2006/relationships" xmlns:p="http://schemas.openxmlformats.org/presentationml/2006/main">
  <p:tag name="THINKCELLSHAPEDONOTDELETE" val="t2h2r4S3I88pyLS_mytlLVg"/>
</p:tagLst>
</file>

<file path=ppt/tags/tag1684.xml><?xml version="1.0" encoding="utf-8"?>
<p:tagLst xmlns:a="http://schemas.openxmlformats.org/drawingml/2006/main" xmlns:r="http://schemas.openxmlformats.org/officeDocument/2006/relationships" xmlns:p="http://schemas.openxmlformats.org/presentationml/2006/main">
  <p:tag name="THINKCELLSHAPEDONOTDELETE" val="tiSbj4V9qToBP01nB2Q.MaA"/>
</p:tagLst>
</file>

<file path=ppt/tags/tag1685.xml><?xml version="1.0" encoding="utf-8"?>
<p:tagLst xmlns:a="http://schemas.openxmlformats.org/drawingml/2006/main" xmlns:r="http://schemas.openxmlformats.org/officeDocument/2006/relationships" xmlns:p="http://schemas.openxmlformats.org/presentationml/2006/main">
  <p:tag name="THINKCELLSHAPEDONOTDELETE" val="tFsZzr8WBJN_J90Jw13uhdw"/>
</p:tagLst>
</file>

<file path=ppt/tags/tag1686.xml><?xml version="1.0" encoding="utf-8"?>
<p:tagLst xmlns:a="http://schemas.openxmlformats.org/drawingml/2006/main" xmlns:r="http://schemas.openxmlformats.org/officeDocument/2006/relationships" xmlns:p="http://schemas.openxmlformats.org/presentationml/2006/main">
  <p:tag name="THINKCELLSHAPEDONOTDELETE" val="tQsON2xgiqAynZ5UnxNkWkw"/>
</p:tagLst>
</file>

<file path=ppt/tags/tag1687.xml><?xml version="1.0" encoding="utf-8"?>
<p:tagLst xmlns:a="http://schemas.openxmlformats.org/drawingml/2006/main" xmlns:r="http://schemas.openxmlformats.org/officeDocument/2006/relationships" xmlns:p="http://schemas.openxmlformats.org/presentationml/2006/main">
  <p:tag name="THINKCELLSHAPEDONOTDELETE" val="tE5uwdVri7V3X5U87WRBG5g"/>
</p:tagLst>
</file>

<file path=ppt/tags/tag1688.xml><?xml version="1.0" encoding="utf-8"?>
<p:tagLst xmlns:a="http://schemas.openxmlformats.org/drawingml/2006/main" xmlns:r="http://schemas.openxmlformats.org/officeDocument/2006/relationships" xmlns:p="http://schemas.openxmlformats.org/presentationml/2006/main">
  <p:tag name="THINKCELLSHAPEDONOTDELETE" val="t5Rr_ohsIAM9OWnTyPVfNFg"/>
</p:tagLst>
</file>

<file path=ppt/tags/tag1689.xml><?xml version="1.0" encoding="utf-8"?>
<p:tagLst xmlns:a="http://schemas.openxmlformats.org/drawingml/2006/main" xmlns:r="http://schemas.openxmlformats.org/officeDocument/2006/relationships" xmlns:p="http://schemas.openxmlformats.org/presentationml/2006/main">
  <p:tag name="THINKCELLSHAPEDONOTDELETE" val="tE7zUCNkhbz1906DIPfI7q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DZ5c9J1jc1XjUmXR7uCRSA"/>
</p:tagLst>
</file>

<file path=ppt/tags/tag1690.xml><?xml version="1.0" encoding="utf-8"?>
<p:tagLst xmlns:a="http://schemas.openxmlformats.org/drawingml/2006/main" xmlns:r="http://schemas.openxmlformats.org/officeDocument/2006/relationships" xmlns:p="http://schemas.openxmlformats.org/presentationml/2006/main">
  <p:tag name="THINKCELLSHAPEDONOTDELETE" val="tWdjWlj5eil6kWB6j8okg6g"/>
</p:tagLst>
</file>

<file path=ppt/tags/tag1691.xml><?xml version="1.0" encoding="utf-8"?>
<p:tagLst xmlns:a="http://schemas.openxmlformats.org/drawingml/2006/main" xmlns:r="http://schemas.openxmlformats.org/officeDocument/2006/relationships" xmlns:p="http://schemas.openxmlformats.org/presentationml/2006/main">
  <p:tag name="THINKCELLSHAPEDONOTDELETE" val="tl.E6rgGAOyt8e3bQ2ndRpQ"/>
</p:tagLst>
</file>

<file path=ppt/tags/tag1692.xml><?xml version="1.0" encoding="utf-8"?>
<p:tagLst xmlns:a="http://schemas.openxmlformats.org/drawingml/2006/main" xmlns:r="http://schemas.openxmlformats.org/officeDocument/2006/relationships" xmlns:p="http://schemas.openxmlformats.org/presentationml/2006/main">
  <p:tag name="THINKCELLSHAPEDONOTDELETE" val="trcca300QFToGNkC4hSq_eQ"/>
</p:tagLst>
</file>

<file path=ppt/tags/tag1693.xml><?xml version="1.0" encoding="utf-8"?>
<p:tagLst xmlns:a="http://schemas.openxmlformats.org/drawingml/2006/main" xmlns:r="http://schemas.openxmlformats.org/officeDocument/2006/relationships" xmlns:p="http://schemas.openxmlformats.org/presentationml/2006/main">
  <p:tag name="THINKCELLSHAPEDONOTDELETE" val="tBUZcbfDMo8kWrpN2PAPYbA"/>
</p:tagLst>
</file>

<file path=ppt/tags/tag1694.xml><?xml version="1.0" encoding="utf-8"?>
<p:tagLst xmlns:a="http://schemas.openxmlformats.org/drawingml/2006/main" xmlns:r="http://schemas.openxmlformats.org/officeDocument/2006/relationships" xmlns:p="http://schemas.openxmlformats.org/presentationml/2006/main">
  <p:tag name="THINKCELLSHAPEDONOTDELETE" val="t4TPtSF6TczqLfddYEbnMuA"/>
</p:tagLst>
</file>

<file path=ppt/tags/tag1695.xml><?xml version="1.0" encoding="utf-8"?>
<p:tagLst xmlns:a="http://schemas.openxmlformats.org/drawingml/2006/main" xmlns:r="http://schemas.openxmlformats.org/officeDocument/2006/relationships" xmlns:p="http://schemas.openxmlformats.org/presentationml/2006/main">
  <p:tag name="THINKCELLSHAPEDONOTDELETE" val="tMedgiVYiDdevISTncxEh.w"/>
</p:tagLst>
</file>

<file path=ppt/tags/tag1696.xml><?xml version="1.0" encoding="utf-8"?>
<p:tagLst xmlns:a="http://schemas.openxmlformats.org/drawingml/2006/main" xmlns:r="http://schemas.openxmlformats.org/officeDocument/2006/relationships" xmlns:p="http://schemas.openxmlformats.org/presentationml/2006/main">
  <p:tag name="THINKCELLSHAPEDONOTDELETE" val="tNwx2gInwcfjuYPgj41kXDQ"/>
</p:tagLst>
</file>

<file path=ppt/tags/tag1697.xml><?xml version="1.0" encoding="utf-8"?>
<p:tagLst xmlns:a="http://schemas.openxmlformats.org/drawingml/2006/main" xmlns:r="http://schemas.openxmlformats.org/officeDocument/2006/relationships" xmlns:p="http://schemas.openxmlformats.org/presentationml/2006/main">
  <p:tag name="THINKCELLSHAPEDONOTDELETE" val="teRygDJNTLu8A.5piCJ2RdQ"/>
</p:tagLst>
</file>

<file path=ppt/tags/tag1698.xml><?xml version="1.0" encoding="utf-8"?>
<p:tagLst xmlns:a="http://schemas.openxmlformats.org/drawingml/2006/main" xmlns:r="http://schemas.openxmlformats.org/officeDocument/2006/relationships" xmlns:p="http://schemas.openxmlformats.org/presentationml/2006/main">
  <p:tag name="THINKCELLSHAPEDONOTDELETE" val="tSqaFCXQ2V6P145oVIYKZmQ"/>
</p:tagLst>
</file>

<file path=ppt/tags/tag1699.xml><?xml version="1.0" encoding="utf-8"?>
<p:tagLst xmlns:a="http://schemas.openxmlformats.org/drawingml/2006/main" xmlns:r="http://schemas.openxmlformats.org/officeDocument/2006/relationships" xmlns:p="http://schemas.openxmlformats.org/presentationml/2006/main">
  <p:tag name="THINKCELLSHAPEDONOTDELETE" val="tsv9eg9HIqkv.gKQ53gdRN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3w4vgNQvSmFPLdiN2fN3zQ"/>
</p:tagLst>
</file>

<file path=ppt/tags/tag1700.xml><?xml version="1.0" encoding="utf-8"?>
<p:tagLst xmlns:a="http://schemas.openxmlformats.org/drawingml/2006/main" xmlns:r="http://schemas.openxmlformats.org/officeDocument/2006/relationships" xmlns:p="http://schemas.openxmlformats.org/presentationml/2006/main">
  <p:tag name="THINKCELLSHAPEDONOTDELETE" val="txB9LMldBVR0Fiy_V4XNpLA"/>
</p:tagLst>
</file>

<file path=ppt/tags/tag1701.xml><?xml version="1.0" encoding="utf-8"?>
<p:tagLst xmlns:a="http://schemas.openxmlformats.org/drawingml/2006/main" xmlns:r="http://schemas.openxmlformats.org/officeDocument/2006/relationships" xmlns:p="http://schemas.openxmlformats.org/presentationml/2006/main">
  <p:tag name="THINKCELLSHAPEDONOTDELETE" val="tC4dXK24eHrF.jPcdy4qrtg"/>
</p:tagLst>
</file>

<file path=ppt/tags/tag1702.xml><?xml version="1.0" encoding="utf-8"?>
<p:tagLst xmlns:a="http://schemas.openxmlformats.org/drawingml/2006/main" xmlns:r="http://schemas.openxmlformats.org/officeDocument/2006/relationships" xmlns:p="http://schemas.openxmlformats.org/presentationml/2006/main">
  <p:tag name="THINKCELLSHAPEDONOTDELETE" val="tJ_0tyH3PD4EoxEimnHTZFA"/>
</p:tagLst>
</file>

<file path=ppt/tags/tag1703.xml><?xml version="1.0" encoding="utf-8"?>
<p:tagLst xmlns:a="http://schemas.openxmlformats.org/drawingml/2006/main" xmlns:r="http://schemas.openxmlformats.org/officeDocument/2006/relationships" xmlns:p="http://schemas.openxmlformats.org/presentationml/2006/main">
  <p:tag name="THINKCELLSHAPEDONOTDELETE" val="tB4eoAmtbbcdNR0KqTSKdBw"/>
</p:tagLst>
</file>

<file path=ppt/tags/tag1704.xml><?xml version="1.0" encoding="utf-8"?>
<p:tagLst xmlns:a="http://schemas.openxmlformats.org/drawingml/2006/main" xmlns:r="http://schemas.openxmlformats.org/officeDocument/2006/relationships" xmlns:p="http://schemas.openxmlformats.org/presentationml/2006/main">
  <p:tag name="THINKCELLSHAPEDONOTDELETE" val="t.xvsKKPv.DATUGdc7SL7fw"/>
</p:tagLst>
</file>

<file path=ppt/tags/tag1705.xml><?xml version="1.0" encoding="utf-8"?>
<p:tagLst xmlns:a="http://schemas.openxmlformats.org/drawingml/2006/main" xmlns:r="http://schemas.openxmlformats.org/officeDocument/2006/relationships" xmlns:p="http://schemas.openxmlformats.org/presentationml/2006/main">
  <p:tag name="THINKCELLSHAPEDONOTDELETE" val="t4JkcAet07is2NUp0DC11Pw"/>
</p:tagLst>
</file>

<file path=ppt/tags/tag1706.xml><?xml version="1.0" encoding="utf-8"?>
<p:tagLst xmlns:a="http://schemas.openxmlformats.org/drawingml/2006/main" xmlns:r="http://schemas.openxmlformats.org/officeDocument/2006/relationships" xmlns:p="http://schemas.openxmlformats.org/presentationml/2006/main">
  <p:tag name="THINKCELLSHAPEDONOTDELETE" val="tbu9.Mzom6NaqMWA_F_.kkg"/>
</p:tagLst>
</file>

<file path=ppt/tags/tag1707.xml><?xml version="1.0" encoding="utf-8"?>
<p:tagLst xmlns:a="http://schemas.openxmlformats.org/drawingml/2006/main" xmlns:r="http://schemas.openxmlformats.org/officeDocument/2006/relationships" xmlns:p="http://schemas.openxmlformats.org/presentationml/2006/main">
  <p:tag name="THINKCELLSHAPEDONOTDELETE" val="t0FTpO2gBtle6KSRY7WvNng"/>
</p:tagLst>
</file>

<file path=ppt/tags/tag1708.xml><?xml version="1.0" encoding="utf-8"?>
<p:tagLst xmlns:a="http://schemas.openxmlformats.org/drawingml/2006/main" xmlns:r="http://schemas.openxmlformats.org/officeDocument/2006/relationships" xmlns:p="http://schemas.openxmlformats.org/presentationml/2006/main">
  <p:tag name="THINKCELLSHAPEDONOTDELETE" val="tqWWTRUB5GuAQgH9A_m02iw"/>
</p:tagLst>
</file>

<file path=ppt/tags/tag1709.xml><?xml version="1.0" encoding="utf-8"?>
<p:tagLst xmlns:a="http://schemas.openxmlformats.org/drawingml/2006/main" xmlns:r="http://schemas.openxmlformats.org/officeDocument/2006/relationships" xmlns:p="http://schemas.openxmlformats.org/presentationml/2006/main">
  <p:tag name="THINKCELLSHAPEDONOTDELETE" val="tfBTgjCgvJlwNby6xIw20Z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tWBoeduSSm8S8rgEFXfTRw"/>
</p:tagLst>
</file>

<file path=ppt/tags/tag1710.xml><?xml version="1.0" encoding="utf-8"?>
<p:tagLst xmlns:a="http://schemas.openxmlformats.org/drawingml/2006/main" xmlns:r="http://schemas.openxmlformats.org/officeDocument/2006/relationships" xmlns:p="http://schemas.openxmlformats.org/presentationml/2006/main">
  <p:tag name="THINKCELLSHAPEDONOTDELETE" val="tb_GFZkwwjurlQOz5s8Dn4w"/>
</p:tagLst>
</file>

<file path=ppt/tags/tag1711.xml><?xml version="1.0" encoding="utf-8"?>
<p:tagLst xmlns:a="http://schemas.openxmlformats.org/drawingml/2006/main" xmlns:r="http://schemas.openxmlformats.org/officeDocument/2006/relationships" xmlns:p="http://schemas.openxmlformats.org/presentationml/2006/main">
  <p:tag name="THINKCELLSHAPEDONOTDELETE" val="trtcnet3CQRbveElD3Tq1vw"/>
</p:tagLst>
</file>

<file path=ppt/tags/tag1712.xml><?xml version="1.0" encoding="utf-8"?>
<p:tagLst xmlns:a="http://schemas.openxmlformats.org/drawingml/2006/main" xmlns:r="http://schemas.openxmlformats.org/officeDocument/2006/relationships" xmlns:p="http://schemas.openxmlformats.org/presentationml/2006/main">
  <p:tag name="THINKCELLSHAPEDONOTDELETE" val="taLK5el.5knh7qR9MoGibgg"/>
</p:tagLst>
</file>

<file path=ppt/tags/tag1713.xml><?xml version="1.0" encoding="utf-8"?>
<p:tagLst xmlns:a="http://schemas.openxmlformats.org/drawingml/2006/main" xmlns:r="http://schemas.openxmlformats.org/officeDocument/2006/relationships" xmlns:p="http://schemas.openxmlformats.org/presentationml/2006/main">
  <p:tag name="THINKCELLSHAPEDONOTDELETE" val="t.W3xq4nHRSEfb6DadVBV4g"/>
</p:tagLst>
</file>

<file path=ppt/tags/tag1714.xml><?xml version="1.0" encoding="utf-8"?>
<p:tagLst xmlns:a="http://schemas.openxmlformats.org/drawingml/2006/main" xmlns:r="http://schemas.openxmlformats.org/officeDocument/2006/relationships" xmlns:p="http://schemas.openxmlformats.org/presentationml/2006/main">
  <p:tag name="THINKCELLSHAPEDONOTDELETE" val="tRMhXeWIYBGwejpbWJCifEg"/>
</p:tagLst>
</file>

<file path=ppt/tags/tag1715.xml><?xml version="1.0" encoding="utf-8"?>
<p:tagLst xmlns:a="http://schemas.openxmlformats.org/drawingml/2006/main" xmlns:r="http://schemas.openxmlformats.org/officeDocument/2006/relationships" xmlns:p="http://schemas.openxmlformats.org/presentationml/2006/main">
  <p:tag name="THINKCELLSHAPEDONOTDELETE" val="tfm7mI38aH6weGvUKt7sGBw"/>
</p:tagLst>
</file>

<file path=ppt/tags/tag1716.xml><?xml version="1.0" encoding="utf-8"?>
<p:tagLst xmlns:a="http://schemas.openxmlformats.org/drawingml/2006/main" xmlns:r="http://schemas.openxmlformats.org/officeDocument/2006/relationships" xmlns:p="http://schemas.openxmlformats.org/presentationml/2006/main">
  <p:tag name="THINKCELLSHAPEDONOTDELETE" val="t.0Vnawp6d7_qboGY6ZYqgg"/>
</p:tagLst>
</file>

<file path=ppt/tags/tag1717.xml><?xml version="1.0" encoding="utf-8"?>
<p:tagLst xmlns:a="http://schemas.openxmlformats.org/drawingml/2006/main" xmlns:r="http://schemas.openxmlformats.org/officeDocument/2006/relationships" xmlns:p="http://schemas.openxmlformats.org/presentationml/2006/main">
  <p:tag name="THINKCELLSHAPEDONOTDELETE" val="tpURPBufbLeN9qMUo7A5vkA"/>
</p:tagLst>
</file>

<file path=ppt/tags/tag17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9.xml><?xml version="1.0" encoding="utf-8"?>
<p:tagLst xmlns:a="http://schemas.openxmlformats.org/drawingml/2006/main" xmlns:r="http://schemas.openxmlformats.org/officeDocument/2006/relationships" xmlns:p="http://schemas.openxmlformats.org/presentationml/2006/main">
  <p:tag name="THINKCELLSHAPEDONOTDELETE" val="t7PLk8.JtGHDE5kLnCa7ab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Gp2ijPK5sEYSfdCMZo0B4A"/>
</p:tagLst>
</file>

<file path=ppt/tags/tag1720.xml><?xml version="1.0" encoding="utf-8"?>
<p:tagLst xmlns:a="http://schemas.openxmlformats.org/drawingml/2006/main" xmlns:r="http://schemas.openxmlformats.org/officeDocument/2006/relationships" xmlns:p="http://schemas.openxmlformats.org/presentationml/2006/main">
  <p:tag name="THINKCELLSHAPEDONOTDELETE" val="t9R81sfujd3gftPNKvCyNCg"/>
</p:tagLst>
</file>

<file path=ppt/tags/tag1721.xml><?xml version="1.0" encoding="utf-8"?>
<p:tagLst xmlns:a="http://schemas.openxmlformats.org/drawingml/2006/main" xmlns:r="http://schemas.openxmlformats.org/officeDocument/2006/relationships" xmlns:p="http://schemas.openxmlformats.org/presentationml/2006/main">
  <p:tag name="THINKCELLSHAPEDONOTDELETE" val="tr7kZ2vO7oxKK1X_4tWpKxQ"/>
</p:tagLst>
</file>

<file path=ppt/tags/tag1722.xml><?xml version="1.0" encoding="utf-8"?>
<p:tagLst xmlns:a="http://schemas.openxmlformats.org/drawingml/2006/main" xmlns:r="http://schemas.openxmlformats.org/officeDocument/2006/relationships" xmlns:p="http://schemas.openxmlformats.org/presentationml/2006/main">
  <p:tag name="THINKCELLSHAPEDONOTDELETE" val="t0d.lrAA.aVTMCZoLtV1GEg"/>
</p:tagLst>
</file>

<file path=ppt/tags/tag1723.xml><?xml version="1.0" encoding="utf-8"?>
<p:tagLst xmlns:a="http://schemas.openxmlformats.org/drawingml/2006/main" xmlns:r="http://schemas.openxmlformats.org/officeDocument/2006/relationships" xmlns:p="http://schemas.openxmlformats.org/presentationml/2006/main">
  <p:tag name="THINKCELLSHAPEDONOTDELETE" val="tz6P_kI20XdCql82P2zWf6A"/>
</p:tagLst>
</file>

<file path=ppt/tags/tag1724.xml><?xml version="1.0" encoding="utf-8"?>
<p:tagLst xmlns:a="http://schemas.openxmlformats.org/drawingml/2006/main" xmlns:r="http://schemas.openxmlformats.org/officeDocument/2006/relationships" xmlns:p="http://schemas.openxmlformats.org/presentationml/2006/main">
  <p:tag name="THINKCELLSHAPEDONOTDELETE" val="tkAWO3KnS5UxXYhn68osUDA"/>
</p:tagLst>
</file>

<file path=ppt/tags/tag1725.xml><?xml version="1.0" encoding="utf-8"?>
<p:tagLst xmlns:a="http://schemas.openxmlformats.org/drawingml/2006/main" xmlns:r="http://schemas.openxmlformats.org/officeDocument/2006/relationships" xmlns:p="http://schemas.openxmlformats.org/presentationml/2006/main">
  <p:tag name="THINKCELLSHAPEDONOTDELETE" val="tZ56XPHpHZGtYF710EvjjlQ"/>
</p:tagLst>
</file>

<file path=ppt/tags/tag1726.xml><?xml version="1.0" encoding="utf-8"?>
<p:tagLst xmlns:a="http://schemas.openxmlformats.org/drawingml/2006/main" xmlns:r="http://schemas.openxmlformats.org/officeDocument/2006/relationships" xmlns:p="http://schemas.openxmlformats.org/presentationml/2006/main">
  <p:tag name="THINKCELLSHAPEDONOTDELETE" val="t_uNWsW_lCFvd.AiqFegBRg"/>
</p:tagLst>
</file>

<file path=ppt/tags/tag1727.xml><?xml version="1.0" encoding="utf-8"?>
<p:tagLst xmlns:a="http://schemas.openxmlformats.org/drawingml/2006/main" xmlns:r="http://schemas.openxmlformats.org/officeDocument/2006/relationships" xmlns:p="http://schemas.openxmlformats.org/presentationml/2006/main">
  <p:tag name="THINKCELLSHAPEDONOTDELETE" val="tVUEZH0Jq_qgVfl3VeJyd0g"/>
</p:tagLst>
</file>

<file path=ppt/tags/tag1728.xml><?xml version="1.0" encoding="utf-8"?>
<p:tagLst xmlns:a="http://schemas.openxmlformats.org/drawingml/2006/main" xmlns:r="http://schemas.openxmlformats.org/officeDocument/2006/relationships" xmlns:p="http://schemas.openxmlformats.org/presentationml/2006/main">
  <p:tag name="THINKCELLSHAPEDONOTDELETE" val="toCb3o.DRLWsdaPovKJ3a4g"/>
</p:tagLst>
</file>

<file path=ppt/tags/tag1729.xml><?xml version="1.0" encoding="utf-8"?>
<p:tagLst xmlns:a="http://schemas.openxmlformats.org/drawingml/2006/main" xmlns:r="http://schemas.openxmlformats.org/officeDocument/2006/relationships" xmlns:p="http://schemas.openxmlformats.org/presentationml/2006/main">
  <p:tag name="THINKCELLSHAPEDONOTDELETE" val="txYJKD2tDPUd6U17IaXrXZ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vBA4gcw2cdN0IJtgFNISMw"/>
</p:tagLst>
</file>

<file path=ppt/tags/tag1730.xml><?xml version="1.0" encoding="utf-8"?>
<p:tagLst xmlns:a="http://schemas.openxmlformats.org/drawingml/2006/main" xmlns:r="http://schemas.openxmlformats.org/officeDocument/2006/relationships" xmlns:p="http://schemas.openxmlformats.org/presentationml/2006/main">
  <p:tag name="THINKCELLSHAPEDONOTDELETE" val="t0lDZ5tuF_OWTotHC7hU7eQ"/>
</p:tagLst>
</file>

<file path=ppt/tags/tag1731.xml><?xml version="1.0" encoding="utf-8"?>
<p:tagLst xmlns:a="http://schemas.openxmlformats.org/drawingml/2006/main" xmlns:r="http://schemas.openxmlformats.org/officeDocument/2006/relationships" xmlns:p="http://schemas.openxmlformats.org/presentationml/2006/main">
  <p:tag name="THINKCELLSHAPEDONOTDELETE" val="tQwc1uNMXvnY6K3yQ96IOQA"/>
</p:tagLst>
</file>

<file path=ppt/tags/tag1732.xml><?xml version="1.0" encoding="utf-8"?>
<p:tagLst xmlns:a="http://schemas.openxmlformats.org/drawingml/2006/main" xmlns:r="http://schemas.openxmlformats.org/officeDocument/2006/relationships" xmlns:p="http://schemas.openxmlformats.org/presentationml/2006/main">
  <p:tag name="THINKCELLSHAPEDONOTDELETE" val="tc7lWsWXyWmRCJu9Zq13L0Q"/>
</p:tagLst>
</file>

<file path=ppt/tags/tag1733.xml><?xml version="1.0" encoding="utf-8"?>
<p:tagLst xmlns:a="http://schemas.openxmlformats.org/drawingml/2006/main" xmlns:r="http://schemas.openxmlformats.org/officeDocument/2006/relationships" xmlns:p="http://schemas.openxmlformats.org/presentationml/2006/main">
  <p:tag name="THINKCELLSHAPEDONOTDELETE" val="tcdWHX5HxtmvnPNSjFQPspg"/>
</p:tagLst>
</file>

<file path=ppt/tags/tag1734.xml><?xml version="1.0" encoding="utf-8"?>
<p:tagLst xmlns:a="http://schemas.openxmlformats.org/drawingml/2006/main" xmlns:r="http://schemas.openxmlformats.org/officeDocument/2006/relationships" xmlns:p="http://schemas.openxmlformats.org/presentationml/2006/main">
  <p:tag name="THINKCELLSHAPEDONOTDELETE" val="tLWdDHE_UZ66S9YfSFOJzbw"/>
</p:tagLst>
</file>

<file path=ppt/tags/tag1735.xml><?xml version="1.0" encoding="utf-8"?>
<p:tagLst xmlns:a="http://schemas.openxmlformats.org/drawingml/2006/main" xmlns:r="http://schemas.openxmlformats.org/officeDocument/2006/relationships" xmlns:p="http://schemas.openxmlformats.org/presentationml/2006/main">
  <p:tag name="THINKCELLSHAPEDONOTDELETE" val="th1Pz78754FuMW9gkeHdViw"/>
</p:tagLst>
</file>

<file path=ppt/tags/tag1736.xml><?xml version="1.0" encoding="utf-8"?>
<p:tagLst xmlns:a="http://schemas.openxmlformats.org/drawingml/2006/main" xmlns:r="http://schemas.openxmlformats.org/officeDocument/2006/relationships" xmlns:p="http://schemas.openxmlformats.org/presentationml/2006/main">
  <p:tag name="THINKCELLSHAPEDONOTDELETE" val="tyFjvPPrB6GvsPgkMcgblmQ"/>
</p:tagLst>
</file>

<file path=ppt/tags/tag1737.xml><?xml version="1.0" encoding="utf-8"?>
<p:tagLst xmlns:a="http://schemas.openxmlformats.org/drawingml/2006/main" xmlns:r="http://schemas.openxmlformats.org/officeDocument/2006/relationships" xmlns:p="http://schemas.openxmlformats.org/presentationml/2006/main">
  <p:tag name="THINKCELLSHAPEDONOTDELETE" val="tZ7MVkihmQ0LvP4.YRdxzTA"/>
</p:tagLst>
</file>

<file path=ppt/tags/tag1738.xml><?xml version="1.0" encoding="utf-8"?>
<p:tagLst xmlns:a="http://schemas.openxmlformats.org/drawingml/2006/main" xmlns:r="http://schemas.openxmlformats.org/officeDocument/2006/relationships" xmlns:p="http://schemas.openxmlformats.org/presentationml/2006/main">
  <p:tag name="THINKCELLSHAPEDONOTDELETE" val="tKHke4Pt6FNqYSJSO9U4s7A"/>
</p:tagLst>
</file>

<file path=ppt/tags/tag1739.xml><?xml version="1.0" encoding="utf-8"?>
<p:tagLst xmlns:a="http://schemas.openxmlformats.org/drawingml/2006/main" xmlns:r="http://schemas.openxmlformats.org/officeDocument/2006/relationships" xmlns:p="http://schemas.openxmlformats.org/presentationml/2006/main">
  <p:tag name="THINKCELLSHAPEDONOTDELETE" val="t._28rOHSmAgQzxJp.amAi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gunUYF3vF7yi06Vr0YjBQ"/>
</p:tagLst>
</file>

<file path=ppt/tags/tag1740.xml><?xml version="1.0" encoding="utf-8"?>
<p:tagLst xmlns:a="http://schemas.openxmlformats.org/drawingml/2006/main" xmlns:r="http://schemas.openxmlformats.org/officeDocument/2006/relationships" xmlns:p="http://schemas.openxmlformats.org/presentationml/2006/main">
  <p:tag name="THINKCELLSHAPEDONOTDELETE" val="t6AHjin3abi2M08VnBR2hkg"/>
</p:tagLst>
</file>

<file path=ppt/tags/tag1741.xml><?xml version="1.0" encoding="utf-8"?>
<p:tagLst xmlns:a="http://schemas.openxmlformats.org/drawingml/2006/main" xmlns:r="http://schemas.openxmlformats.org/officeDocument/2006/relationships" xmlns:p="http://schemas.openxmlformats.org/presentationml/2006/main">
  <p:tag name="THINKCELLSHAPEDONOTDELETE" val="txa7U7Cg7mAv6xBByx9VEUw"/>
</p:tagLst>
</file>

<file path=ppt/tags/tag1742.xml><?xml version="1.0" encoding="utf-8"?>
<p:tagLst xmlns:a="http://schemas.openxmlformats.org/drawingml/2006/main" xmlns:r="http://schemas.openxmlformats.org/officeDocument/2006/relationships" xmlns:p="http://schemas.openxmlformats.org/presentationml/2006/main">
  <p:tag name="THINKCELLSHAPEDONOTDELETE" val="t4y_lw7HWPdvcpBN98YPOZQ"/>
</p:tagLst>
</file>

<file path=ppt/tags/tag1743.xml><?xml version="1.0" encoding="utf-8"?>
<p:tagLst xmlns:a="http://schemas.openxmlformats.org/drawingml/2006/main" xmlns:r="http://schemas.openxmlformats.org/officeDocument/2006/relationships" xmlns:p="http://schemas.openxmlformats.org/presentationml/2006/main">
  <p:tag name="THINKCELLSHAPEDONOTDELETE" val="tc0FxAr7PzYjVaYwAR4xPsQ"/>
</p:tagLst>
</file>

<file path=ppt/tags/tag1744.xml><?xml version="1.0" encoding="utf-8"?>
<p:tagLst xmlns:a="http://schemas.openxmlformats.org/drawingml/2006/main" xmlns:r="http://schemas.openxmlformats.org/officeDocument/2006/relationships" xmlns:p="http://schemas.openxmlformats.org/presentationml/2006/main">
  <p:tag name="THINKCELLSHAPEDONOTDELETE" val="t7ZqVqIXAF8yMlCl3P_bNuA"/>
</p:tagLst>
</file>

<file path=ppt/tags/tag1745.xml><?xml version="1.0" encoding="utf-8"?>
<p:tagLst xmlns:a="http://schemas.openxmlformats.org/drawingml/2006/main" xmlns:r="http://schemas.openxmlformats.org/officeDocument/2006/relationships" xmlns:p="http://schemas.openxmlformats.org/presentationml/2006/main">
  <p:tag name="THINKCELLSHAPEDONOTDELETE" val="td0B072BPkEYnvTqgaMGwEw"/>
</p:tagLst>
</file>

<file path=ppt/tags/tag1746.xml><?xml version="1.0" encoding="utf-8"?>
<p:tagLst xmlns:a="http://schemas.openxmlformats.org/drawingml/2006/main" xmlns:r="http://schemas.openxmlformats.org/officeDocument/2006/relationships" xmlns:p="http://schemas.openxmlformats.org/presentationml/2006/main">
  <p:tag name="THINKCELLSHAPEDONOTDELETE" val="tG7Ss3hyB6wAC6sl.jhIejA"/>
</p:tagLst>
</file>

<file path=ppt/tags/tag1747.xml><?xml version="1.0" encoding="utf-8"?>
<p:tagLst xmlns:a="http://schemas.openxmlformats.org/drawingml/2006/main" xmlns:r="http://schemas.openxmlformats.org/officeDocument/2006/relationships" xmlns:p="http://schemas.openxmlformats.org/presentationml/2006/main">
  <p:tag name="THINKCELLSHAPEDONOTDELETE" val="twrowHmckzZrmUbplg8l.Ag"/>
</p:tagLst>
</file>

<file path=ppt/tags/tag1748.xml><?xml version="1.0" encoding="utf-8"?>
<p:tagLst xmlns:a="http://schemas.openxmlformats.org/drawingml/2006/main" xmlns:r="http://schemas.openxmlformats.org/officeDocument/2006/relationships" xmlns:p="http://schemas.openxmlformats.org/presentationml/2006/main">
  <p:tag name="THINKCELLSHAPEDONOTDELETE" val="tTpqOErFppbglmqPHArMdbA"/>
</p:tagLst>
</file>

<file path=ppt/tags/tag1749.xml><?xml version="1.0" encoding="utf-8"?>
<p:tagLst xmlns:a="http://schemas.openxmlformats.org/drawingml/2006/main" xmlns:r="http://schemas.openxmlformats.org/officeDocument/2006/relationships" xmlns:p="http://schemas.openxmlformats.org/presentationml/2006/main">
  <p:tag name="THINKCELLSHAPEDONOTDELETE" val="tOTJ9UP2qsZBdNnpijaWGV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aCD9O75QM3GJRT1k8qSInA"/>
</p:tagLst>
</file>

<file path=ppt/tags/tag1750.xml><?xml version="1.0" encoding="utf-8"?>
<p:tagLst xmlns:a="http://schemas.openxmlformats.org/drawingml/2006/main" xmlns:r="http://schemas.openxmlformats.org/officeDocument/2006/relationships" xmlns:p="http://schemas.openxmlformats.org/presentationml/2006/main">
  <p:tag name="THINKCELLSHAPEDONOTDELETE" val="tnYFneSCfNLocf9nizcOn9Q"/>
</p:tagLst>
</file>

<file path=ppt/tags/tag1751.xml><?xml version="1.0" encoding="utf-8"?>
<p:tagLst xmlns:a="http://schemas.openxmlformats.org/drawingml/2006/main" xmlns:r="http://schemas.openxmlformats.org/officeDocument/2006/relationships" xmlns:p="http://schemas.openxmlformats.org/presentationml/2006/main">
  <p:tag name="THINKCELLSHAPEDONOTDELETE" val="tyO5gW9adkscVDndZn3JrlA"/>
</p:tagLst>
</file>

<file path=ppt/tags/tag1752.xml><?xml version="1.0" encoding="utf-8"?>
<p:tagLst xmlns:a="http://schemas.openxmlformats.org/drawingml/2006/main" xmlns:r="http://schemas.openxmlformats.org/officeDocument/2006/relationships" xmlns:p="http://schemas.openxmlformats.org/presentationml/2006/main">
  <p:tag name="THINKCELLSHAPEDONOTDELETE" val="tlsDfKU53PMLvK_Zz5SBxKw"/>
</p:tagLst>
</file>

<file path=ppt/tags/tag1753.xml><?xml version="1.0" encoding="utf-8"?>
<p:tagLst xmlns:a="http://schemas.openxmlformats.org/drawingml/2006/main" xmlns:r="http://schemas.openxmlformats.org/officeDocument/2006/relationships" xmlns:p="http://schemas.openxmlformats.org/presentationml/2006/main">
  <p:tag name="THINKCELLSHAPEDONOTDELETE" val="tiOkl5uS4n.UobENpWU1u.Q"/>
</p:tagLst>
</file>

<file path=ppt/tags/tag1754.xml><?xml version="1.0" encoding="utf-8"?>
<p:tagLst xmlns:a="http://schemas.openxmlformats.org/drawingml/2006/main" xmlns:r="http://schemas.openxmlformats.org/officeDocument/2006/relationships" xmlns:p="http://schemas.openxmlformats.org/presentationml/2006/main">
  <p:tag name="THINKCELLSHAPEDONOTDELETE" val="tmPAVwfY7A.qw1.e_K1mnCA"/>
</p:tagLst>
</file>

<file path=ppt/tags/tag1755.xml><?xml version="1.0" encoding="utf-8"?>
<p:tagLst xmlns:a="http://schemas.openxmlformats.org/drawingml/2006/main" xmlns:r="http://schemas.openxmlformats.org/officeDocument/2006/relationships" xmlns:p="http://schemas.openxmlformats.org/presentationml/2006/main">
  <p:tag name="THINKCELLSHAPEDONOTDELETE" val="tZY_9TK2WSkoZ6A9qgjKQIQ"/>
</p:tagLst>
</file>

<file path=ppt/tags/tag1756.xml><?xml version="1.0" encoding="utf-8"?>
<p:tagLst xmlns:a="http://schemas.openxmlformats.org/drawingml/2006/main" xmlns:r="http://schemas.openxmlformats.org/officeDocument/2006/relationships" xmlns:p="http://schemas.openxmlformats.org/presentationml/2006/main">
  <p:tag name="THINKCELLSHAPEDONOTDELETE" val="tQuZ1ojjXU8mK8A0r2Bjf1g"/>
</p:tagLst>
</file>

<file path=ppt/tags/tag1757.xml><?xml version="1.0" encoding="utf-8"?>
<p:tagLst xmlns:a="http://schemas.openxmlformats.org/drawingml/2006/main" xmlns:r="http://schemas.openxmlformats.org/officeDocument/2006/relationships" xmlns:p="http://schemas.openxmlformats.org/presentationml/2006/main">
  <p:tag name="THINKCELLSHAPEDONOTDELETE" val="tcwtaOm0s0yn9HmzZt35pmw"/>
</p:tagLst>
</file>

<file path=ppt/tags/tag1758.xml><?xml version="1.0" encoding="utf-8"?>
<p:tagLst xmlns:a="http://schemas.openxmlformats.org/drawingml/2006/main" xmlns:r="http://schemas.openxmlformats.org/officeDocument/2006/relationships" xmlns:p="http://schemas.openxmlformats.org/presentationml/2006/main">
  <p:tag name="THINKCELLSHAPEDONOTDELETE" val="tJ3qXHRTI1EsKwjHTBtwxQg"/>
</p:tagLst>
</file>

<file path=ppt/tags/tag1759.xml><?xml version="1.0" encoding="utf-8"?>
<p:tagLst xmlns:a="http://schemas.openxmlformats.org/drawingml/2006/main" xmlns:r="http://schemas.openxmlformats.org/officeDocument/2006/relationships" xmlns:p="http://schemas.openxmlformats.org/presentationml/2006/main">
  <p:tag name="THINKCELLSHAPEDONOTDELETE" val="tg3QK.2ac9DA7s9NGo0qoE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bpViHT2JyettzxRKMab8BA"/>
</p:tagLst>
</file>

<file path=ppt/tags/tag1760.xml><?xml version="1.0" encoding="utf-8"?>
<p:tagLst xmlns:a="http://schemas.openxmlformats.org/drawingml/2006/main" xmlns:r="http://schemas.openxmlformats.org/officeDocument/2006/relationships" xmlns:p="http://schemas.openxmlformats.org/presentationml/2006/main">
  <p:tag name="THINKCELLSHAPEDONOTDELETE" val="t5MSCo7EFQckDHUIhotUbBA"/>
</p:tagLst>
</file>

<file path=ppt/tags/tag1761.xml><?xml version="1.0" encoding="utf-8"?>
<p:tagLst xmlns:a="http://schemas.openxmlformats.org/drawingml/2006/main" xmlns:r="http://schemas.openxmlformats.org/officeDocument/2006/relationships" xmlns:p="http://schemas.openxmlformats.org/presentationml/2006/main">
  <p:tag name="THINKCELLSHAPEDONOTDELETE" val="t4_Q6DFEpzfdtDYwLTebxlQ"/>
</p:tagLst>
</file>

<file path=ppt/tags/tag1762.xml><?xml version="1.0" encoding="utf-8"?>
<p:tagLst xmlns:a="http://schemas.openxmlformats.org/drawingml/2006/main" xmlns:r="http://schemas.openxmlformats.org/officeDocument/2006/relationships" xmlns:p="http://schemas.openxmlformats.org/presentationml/2006/main">
  <p:tag name="THINKCELLSHAPEDONOTDELETE" val="tul3ISCmBnlDPzT7xQ5ynWw"/>
</p:tagLst>
</file>

<file path=ppt/tags/tag1763.xml><?xml version="1.0" encoding="utf-8"?>
<p:tagLst xmlns:a="http://schemas.openxmlformats.org/drawingml/2006/main" xmlns:r="http://schemas.openxmlformats.org/officeDocument/2006/relationships" xmlns:p="http://schemas.openxmlformats.org/presentationml/2006/main">
  <p:tag name="THINKCELLSHAPEDONOTDELETE" val="tFsl1kyxqCKUo.MV0ak12Tg"/>
</p:tagLst>
</file>

<file path=ppt/tags/tag1764.xml><?xml version="1.0" encoding="utf-8"?>
<p:tagLst xmlns:a="http://schemas.openxmlformats.org/drawingml/2006/main" xmlns:r="http://schemas.openxmlformats.org/officeDocument/2006/relationships" xmlns:p="http://schemas.openxmlformats.org/presentationml/2006/main">
  <p:tag name="THINKCELLSHAPEDONOTDELETE" val="t3OviFBwb6SIDfpWzxRUaWQ"/>
</p:tagLst>
</file>

<file path=ppt/tags/tag1765.xml><?xml version="1.0" encoding="utf-8"?>
<p:tagLst xmlns:a="http://schemas.openxmlformats.org/drawingml/2006/main" xmlns:r="http://schemas.openxmlformats.org/officeDocument/2006/relationships" xmlns:p="http://schemas.openxmlformats.org/presentationml/2006/main">
  <p:tag name="THINKCELLSHAPEDONOTDELETE" val="tRzh61nLK_IaT380g538y_w"/>
</p:tagLst>
</file>

<file path=ppt/tags/tag1766.xml><?xml version="1.0" encoding="utf-8"?>
<p:tagLst xmlns:a="http://schemas.openxmlformats.org/drawingml/2006/main" xmlns:r="http://schemas.openxmlformats.org/officeDocument/2006/relationships" xmlns:p="http://schemas.openxmlformats.org/presentationml/2006/main">
  <p:tag name="THINKCELLSHAPEDONOTDELETE" val="tOj9ljuUZU6c0yG4HbJDGfw"/>
</p:tagLst>
</file>

<file path=ppt/tags/tag1767.xml><?xml version="1.0" encoding="utf-8"?>
<p:tagLst xmlns:a="http://schemas.openxmlformats.org/drawingml/2006/main" xmlns:r="http://schemas.openxmlformats.org/officeDocument/2006/relationships" xmlns:p="http://schemas.openxmlformats.org/presentationml/2006/main">
  <p:tag name="THINKCELLSHAPEDONOTDELETE" val="t_Bqy6tG8Nun3XRbbivtClg"/>
</p:tagLst>
</file>

<file path=ppt/tags/tag1768.xml><?xml version="1.0" encoding="utf-8"?>
<p:tagLst xmlns:a="http://schemas.openxmlformats.org/drawingml/2006/main" xmlns:r="http://schemas.openxmlformats.org/officeDocument/2006/relationships" xmlns:p="http://schemas.openxmlformats.org/presentationml/2006/main">
  <p:tag name="THINKCELLSHAPEDONOTDELETE" val="tfuYLEWTRvdOUPeK5eU1.uw"/>
</p:tagLst>
</file>

<file path=ppt/tags/tag1769.xml><?xml version="1.0" encoding="utf-8"?>
<p:tagLst xmlns:a="http://schemas.openxmlformats.org/drawingml/2006/main" xmlns:r="http://schemas.openxmlformats.org/officeDocument/2006/relationships" xmlns:p="http://schemas.openxmlformats.org/presentationml/2006/main">
  <p:tag name="THINKCELLSHAPEDONOTDELETE" val="tw.yqROwjUcM.45KJf5cV2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DeeB.hY1XihQXmV3eF.gdA"/>
</p:tagLst>
</file>

<file path=ppt/tags/tag1770.xml><?xml version="1.0" encoding="utf-8"?>
<p:tagLst xmlns:a="http://schemas.openxmlformats.org/drawingml/2006/main" xmlns:r="http://schemas.openxmlformats.org/officeDocument/2006/relationships" xmlns:p="http://schemas.openxmlformats.org/presentationml/2006/main">
  <p:tag name="THINKCELLSHAPEDONOTDELETE" val="thtzh6nMyEjI8NOl5Qn8fkA"/>
</p:tagLst>
</file>

<file path=ppt/tags/tag1771.xml><?xml version="1.0" encoding="utf-8"?>
<p:tagLst xmlns:a="http://schemas.openxmlformats.org/drawingml/2006/main" xmlns:r="http://schemas.openxmlformats.org/officeDocument/2006/relationships" xmlns:p="http://schemas.openxmlformats.org/presentationml/2006/main">
  <p:tag name="THINKCELLSHAPEDONOTDELETE" val="tP42R6BjjGIYDQ1Y_Mfqr6g"/>
</p:tagLst>
</file>

<file path=ppt/tags/tag1772.xml><?xml version="1.0" encoding="utf-8"?>
<p:tagLst xmlns:a="http://schemas.openxmlformats.org/drawingml/2006/main" xmlns:r="http://schemas.openxmlformats.org/officeDocument/2006/relationships" xmlns:p="http://schemas.openxmlformats.org/presentationml/2006/main">
  <p:tag name="THINKCELLSHAPEDONOTDELETE" val="t4vJrD40stwmC2INy2oW0LA"/>
</p:tagLst>
</file>

<file path=ppt/tags/tag1773.xml><?xml version="1.0" encoding="utf-8"?>
<p:tagLst xmlns:a="http://schemas.openxmlformats.org/drawingml/2006/main" xmlns:r="http://schemas.openxmlformats.org/officeDocument/2006/relationships" xmlns:p="http://schemas.openxmlformats.org/presentationml/2006/main">
  <p:tag name="THINKCELLSHAPEDONOTDELETE" val="tP4ytOJ4_ajF77T8nyhT9iQ"/>
</p:tagLst>
</file>

<file path=ppt/tags/tag1774.xml><?xml version="1.0" encoding="utf-8"?>
<p:tagLst xmlns:a="http://schemas.openxmlformats.org/drawingml/2006/main" xmlns:r="http://schemas.openxmlformats.org/officeDocument/2006/relationships" xmlns:p="http://schemas.openxmlformats.org/presentationml/2006/main">
  <p:tag name="THINKCELLSHAPEDONOTDELETE" val="txO9LgZwE8ZkSW0hbTmC4Ww"/>
</p:tagLst>
</file>

<file path=ppt/tags/tag1775.xml><?xml version="1.0" encoding="utf-8"?>
<p:tagLst xmlns:a="http://schemas.openxmlformats.org/drawingml/2006/main" xmlns:r="http://schemas.openxmlformats.org/officeDocument/2006/relationships" xmlns:p="http://schemas.openxmlformats.org/presentationml/2006/main">
  <p:tag name="THINKCELLSHAPEDONOTDELETE" val="tGt1rU6c_q5vWAHeAOWiyJA"/>
</p:tagLst>
</file>

<file path=ppt/tags/tag1776.xml><?xml version="1.0" encoding="utf-8"?>
<p:tagLst xmlns:a="http://schemas.openxmlformats.org/drawingml/2006/main" xmlns:r="http://schemas.openxmlformats.org/officeDocument/2006/relationships" xmlns:p="http://schemas.openxmlformats.org/presentationml/2006/main">
  <p:tag name="THINKCELLSHAPEDONOTDELETE" val="t68jd4azKFcM58tFmTg6Frg"/>
</p:tagLst>
</file>

<file path=ppt/tags/tag1777.xml><?xml version="1.0" encoding="utf-8"?>
<p:tagLst xmlns:a="http://schemas.openxmlformats.org/drawingml/2006/main" xmlns:r="http://schemas.openxmlformats.org/officeDocument/2006/relationships" xmlns:p="http://schemas.openxmlformats.org/presentationml/2006/main">
  <p:tag name="THINKCELLSHAPEDONOTDELETE" val="tTiQF5oRfOrxsCnBpOefsYg"/>
</p:tagLst>
</file>

<file path=ppt/tags/tag1778.xml><?xml version="1.0" encoding="utf-8"?>
<p:tagLst xmlns:a="http://schemas.openxmlformats.org/drawingml/2006/main" xmlns:r="http://schemas.openxmlformats.org/officeDocument/2006/relationships" xmlns:p="http://schemas.openxmlformats.org/presentationml/2006/main">
  <p:tag name="THINKCELLSHAPEDONOTDELETE" val="tgCQt62mNz3ZJHLV5h1rzFw"/>
</p:tagLst>
</file>

<file path=ppt/tags/tag1779.xml><?xml version="1.0" encoding="utf-8"?>
<p:tagLst xmlns:a="http://schemas.openxmlformats.org/drawingml/2006/main" xmlns:r="http://schemas.openxmlformats.org/officeDocument/2006/relationships" xmlns:p="http://schemas.openxmlformats.org/presentationml/2006/main">
  <p:tag name="THINKCELLSHAPEDONOTDELETE" val="tIk.aRNEWrHZxdKEGCpLy.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Aix1iSsKzvV12KSLM84DOg"/>
</p:tagLst>
</file>

<file path=ppt/tags/tag1780.xml><?xml version="1.0" encoding="utf-8"?>
<p:tagLst xmlns:a="http://schemas.openxmlformats.org/drawingml/2006/main" xmlns:r="http://schemas.openxmlformats.org/officeDocument/2006/relationships" xmlns:p="http://schemas.openxmlformats.org/presentationml/2006/main">
  <p:tag name="THINKCELLSHAPEDONOTDELETE" val="tdGvRsdUWxA0M0d9DbxJbcQ"/>
</p:tagLst>
</file>

<file path=ppt/tags/tag1781.xml><?xml version="1.0" encoding="utf-8"?>
<p:tagLst xmlns:a="http://schemas.openxmlformats.org/drawingml/2006/main" xmlns:r="http://schemas.openxmlformats.org/officeDocument/2006/relationships" xmlns:p="http://schemas.openxmlformats.org/presentationml/2006/main">
  <p:tag name="THINKCELLSHAPEDONOTDELETE" val="tqnJ.t5_xK2T_prySSnK4XA"/>
</p:tagLst>
</file>

<file path=ppt/tags/tag1782.xml><?xml version="1.0" encoding="utf-8"?>
<p:tagLst xmlns:a="http://schemas.openxmlformats.org/drawingml/2006/main" xmlns:r="http://schemas.openxmlformats.org/officeDocument/2006/relationships" xmlns:p="http://schemas.openxmlformats.org/presentationml/2006/main">
  <p:tag name="THINKCELLSHAPEDONOTDELETE" val="tuXA4U7M_fzFM6K1l_9Se2Q"/>
</p:tagLst>
</file>

<file path=ppt/tags/tag1783.xml><?xml version="1.0" encoding="utf-8"?>
<p:tagLst xmlns:a="http://schemas.openxmlformats.org/drawingml/2006/main" xmlns:r="http://schemas.openxmlformats.org/officeDocument/2006/relationships" xmlns:p="http://schemas.openxmlformats.org/presentationml/2006/main">
  <p:tag name="THINKCELLSHAPEDONOTDELETE" val="tJ0XwJIjdpKjN1sDsD4K4SA"/>
</p:tagLst>
</file>

<file path=ppt/tags/tag1784.xml><?xml version="1.0" encoding="utf-8"?>
<p:tagLst xmlns:a="http://schemas.openxmlformats.org/drawingml/2006/main" xmlns:r="http://schemas.openxmlformats.org/officeDocument/2006/relationships" xmlns:p="http://schemas.openxmlformats.org/presentationml/2006/main">
  <p:tag name="THINKCELLSHAPEDONOTDELETE" val="t2rU_UJdnTA_MfnOrsXK_DQ"/>
</p:tagLst>
</file>

<file path=ppt/tags/tag1785.xml><?xml version="1.0" encoding="utf-8"?>
<p:tagLst xmlns:a="http://schemas.openxmlformats.org/drawingml/2006/main" xmlns:r="http://schemas.openxmlformats.org/officeDocument/2006/relationships" xmlns:p="http://schemas.openxmlformats.org/presentationml/2006/main">
  <p:tag name="THINKCELLSHAPEDONOTDELETE" val="tvfqtDzeAZez3TWQP0doWOQ"/>
</p:tagLst>
</file>

<file path=ppt/tags/tag1786.xml><?xml version="1.0" encoding="utf-8"?>
<p:tagLst xmlns:a="http://schemas.openxmlformats.org/drawingml/2006/main" xmlns:r="http://schemas.openxmlformats.org/officeDocument/2006/relationships" xmlns:p="http://schemas.openxmlformats.org/presentationml/2006/main">
  <p:tag name="THINKCELLSHAPEDONOTDELETE" val="tN3Ous0TLBGKERs7w9dHSOA"/>
</p:tagLst>
</file>

<file path=ppt/tags/tag1787.xml><?xml version="1.0" encoding="utf-8"?>
<p:tagLst xmlns:a="http://schemas.openxmlformats.org/drawingml/2006/main" xmlns:r="http://schemas.openxmlformats.org/officeDocument/2006/relationships" xmlns:p="http://schemas.openxmlformats.org/presentationml/2006/main">
  <p:tag name="THINKCELLSHAPEDONOTDELETE" val="thXeVziLdrqYOQWjLSWNFhg"/>
</p:tagLst>
</file>

<file path=ppt/tags/tag1788.xml><?xml version="1.0" encoding="utf-8"?>
<p:tagLst xmlns:a="http://schemas.openxmlformats.org/drawingml/2006/main" xmlns:r="http://schemas.openxmlformats.org/officeDocument/2006/relationships" xmlns:p="http://schemas.openxmlformats.org/presentationml/2006/main">
  <p:tag name="THINKCELLSHAPEDONOTDELETE" val="t0LdLGvpXbtlkZMMk4ohKCg"/>
</p:tagLst>
</file>

<file path=ppt/tags/tag1789.xml><?xml version="1.0" encoding="utf-8"?>
<p:tagLst xmlns:a="http://schemas.openxmlformats.org/drawingml/2006/main" xmlns:r="http://schemas.openxmlformats.org/officeDocument/2006/relationships" xmlns:p="http://schemas.openxmlformats.org/presentationml/2006/main">
  <p:tag name="THINKCELLSHAPEDONOTDELETE" val="t4cDSln8dfLwhMMMC_RQrO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SaZz7Er5EFRCu33J1mqCdw"/>
</p:tagLst>
</file>

<file path=ppt/tags/tag1790.xml><?xml version="1.0" encoding="utf-8"?>
<p:tagLst xmlns:a="http://schemas.openxmlformats.org/drawingml/2006/main" xmlns:r="http://schemas.openxmlformats.org/officeDocument/2006/relationships" xmlns:p="http://schemas.openxmlformats.org/presentationml/2006/main">
  <p:tag name="THINKCELLSHAPEDONOTDELETE" val="tLb9Z6VMcJYqIQG7B1GOxwA"/>
</p:tagLst>
</file>

<file path=ppt/tags/tag1791.xml><?xml version="1.0" encoding="utf-8"?>
<p:tagLst xmlns:a="http://schemas.openxmlformats.org/drawingml/2006/main" xmlns:r="http://schemas.openxmlformats.org/officeDocument/2006/relationships" xmlns:p="http://schemas.openxmlformats.org/presentationml/2006/main">
  <p:tag name="THINKCELLSHAPEDONOTDELETE" val="tOtBKHlh027oFx2jgN1R9Yw"/>
</p:tagLst>
</file>

<file path=ppt/tags/tag1792.xml><?xml version="1.0" encoding="utf-8"?>
<p:tagLst xmlns:a="http://schemas.openxmlformats.org/drawingml/2006/main" xmlns:r="http://schemas.openxmlformats.org/officeDocument/2006/relationships" xmlns:p="http://schemas.openxmlformats.org/presentationml/2006/main">
  <p:tag name="THINKCELLSHAPEDONOTDELETE" val="tO0LDjDn_xsfB5HFO6.zDXQ"/>
</p:tagLst>
</file>

<file path=ppt/tags/tag1793.xml><?xml version="1.0" encoding="utf-8"?>
<p:tagLst xmlns:a="http://schemas.openxmlformats.org/drawingml/2006/main" xmlns:r="http://schemas.openxmlformats.org/officeDocument/2006/relationships" xmlns:p="http://schemas.openxmlformats.org/presentationml/2006/main">
  <p:tag name="THINKCELLSHAPEDONOTDELETE" val="tF_wA6cpeqXu8N2yKmMYvEg"/>
</p:tagLst>
</file>

<file path=ppt/tags/tag1794.xml><?xml version="1.0" encoding="utf-8"?>
<p:tagLst xmlns:a="http://schemas.openxmlformats.org/drawingml/2006/main" xmlns:r="http://schemas.openxmlformats.org/officeDocument/2006/relationships" xmlns:p="http://schemas.openxmlformats.org/presentationml/2006/main">
  <p:tag name="THINKCELLSHAPEDONOTDELETE" val="t_z7RZOnpci5WLtaJGE95LA"/>
</p:tagLst>
</file>

<file path=ppt/tags/tag1795.xml><?xml version="1.0" encoding="utf-8"?>
<p:tagLst xmlns:a="http://schemas.openxmlformats.org/drawingml/2006/main" xmlns:r="http://schemas.openxmlformats.org/officeDocument/2006/relationships" xmlns:p="http://schemas.openxmlformats.org/presentationml/2006/main">
  <p:tag name="THINKCELLSHAPEDONOTDELETE" val="tKxAtwfwEhKv4F2cOVqBTig"/>
</p:tagLst>
</file>

<file path=ppt/tags/tag1796.xml><?xml version="1.0" encoding="utf-8"?>
<p:tagLst xmlns:a="http://schemas.openxmlformats.org/drawingml/2006/main" xmlns:r="http://schemas.openxmlformats.org/officeDocument/2006/relationships" xmlns:p="http://schemas.openxmlformats.org/presentationml/2006/main">
  <p:tag name="THINKCELLSHAPEDONOTDELETE" val="t5N5dQ2cvHXqVplN2dc27qA"/>
</p:tagLst>
</file>

<file path=ppt/tags/tag1797.xml><?xml version="1.0" encoding="utf-8"?>
<p:tagLst xmlns:a="http://schemas.openxmlformats.org/drawingml/2006/main" xmlns:r="http://schemas.openxmlformats.org/officeDocument/2006/relationships" xmlns:p="http://schemas.openxmlformats.org/presentationml/2006/main">
  <p:tag name="THINKCELLSHAPEDONOTDELETE" val="t6NQ8Y9MCeCRoBItdvp2gzA"/>
</p:tagLst>
</file>

<file path=ppt/tags/tag1798.xml><?xml version="1.0" encoding="utf-8"?>
<p:tagLst xmlns:a="http://schemas.openxmlformats.org/drawingml/2006/main" xmlns:r="http://schemas.openxmlformats.org/officeDocument/2006/relationships" xmlns:p="http://schemas.openxmlformats.org/presentationml/2006/main">
  <p:tag name="THINKCELLSHAPEDONOTDELETE" val="tI2wOhzob7bBGU4be8lTfPQ"/>
</p:tagLst>
</file>

<file path=ppt/tags/tag1799.xml><?xml version="1.0" encoding="utf-8"?>
<p:tagLst xmlns:a="http://schemas.openxmlformats.org/drawingml/2006/main" xmlns:r="http://schemas.openxmlformats.org/officeDocument/2006/relationships" xmlns:p="http://schemas.openxmlformats.org/presentationml/2006/main">
  <p:tag name="THINKCELLSHAPEDONOTDELETE" val="tZpfekiqwlp7zIwMXO6RpXg"/>
</p:tagLst>
</file>

<file path=ppt/tags/tag18.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m1yyvh5mBUibyoaqK2q_MQ"/>
</p:tagLst>
</file>

<file path=ppt/tags/tag1800.xml><?xml version="1.0" encoding="utf-8"?>
<p:tagLst xmlns:a="http://schemas.openxmlformats.org/drawingml/2006/main" xmlns:r="http://schemas.openxmlformats.org/officeDocument/2006/relationships" xmlns:p="http://schemas.openxmlformats.org/presentationml/2006/main">
  <p:tag name="THINKCELLSHAPEDONOTDELETE" val="tqQnWG_UCBdyEk1em1xJYCQ"/>
</p:tagLst>
</file>

<file path=ppt/tags/tag1801.xml><?xml version="1.0" encoding="utf-8"?>
<p:tagLst xmlns:a="http://schemas.openxmlformats.org/drawingml/2006/main" xmlns:r="http://schemas.openxmlformats.org/officeDocument/2006/relationships" xmlns:p="http://schemas.openxmlformats.org/presentationml/2006/main">
  <p:tag name="THINKCELLSHAPEDONOTDELETE" val="t2b.wV.C3MMHvtK9IZuSBXw"/>
</p:tagLst>
</file>

<file path=ppt/tags/tag1802.xml><?xml version="1.0" encoding="utf-8"?>
<p:tagLst xmlns:a="http://schemas.openxmlformats.org/drawingml/2006/main" xmlns:r="http://schemas.openxmlformats.org/officeDocument/2006/relationships" xmlns:p="http://schemas.openxmlformats.org/presentationml/2006/main">
  <p:tag name="THINKCELLSHAPEDONOTDELETE" val="tlG3kbnesD9_vvtSazwOYSQ"/>
</p:tagLst>
</file>

<file path=ppt/tags/tag1803.xml><?xml version="1.0" encoding="utf-8"?>
<p:tagLst xmlns:a="http://schemas.openxmlformats.org/drawingml/2006/main" xmlns:r="http://schemas.openxmlformats.org/officeDocument/2006/relationships" xmlns:p="http://schemas.openxmlformats.org/presentationml/2006/main">
  <p:tag name="THINKCELLSHAPEDONOTDELETE" val="tEdlCrMWaf8rTuKPtl_qGTA"/>
</p:tagLst>
</file>

<file path=ppt/tags/tag1804.xml><?xml version="1.0" encoding="utf-8"?>
<p:tagLst xmlns:a="http://schemas.openxmlformats.org/drawingml/2006/main" xmlns:r="http://schemas.openxmlformats.org/officeDocument/2006/relationships" xmlns:p="http://schemas.openxmlformats.org/presentationml/2006/main">
  <p:tag name="THINKCELLSHAPEDONOTDELETE" val="t._wsxhg6rEx_L0lnhNzRhg"/>
</p:tagLst>
</file>

<file path=ppt/tags/tag1805.xml><?xml version="1.0" encoding="utf-8"?>
<p:tagLst xmlns:a="http://schemas.openxmlformats.org/drawingml/2006/main" xmlns:r="http://schemas.openxmlformats.org/officeDocument/2006/relationships" xmlns:p="http://schemas.openxmlformats.org/presentationml/2006/main">
  <p:tag name="THINKCELLSHAPEDONOTDELETE" val="tXT7cWQrQ8lQun.b60ktUtA"/>
</p:tagLst>
</file>

<file path=ppt/tags/tag1806.xml><?xml version="1.0" encoding="utf-8"?>
<p:tagLst xmlns:a="http://schemas.openxmlformats.org/drawingml/2006/main" xmlns:r="http://schemas.openxmlformats.org/officeDocument/2006/relationships" xmlns:p="http://schemas.openxmlformats.org/presentationml/2006/main">
  <p:tag name="THINKCELLSHAPEDONOTDELETE" val="tKLnu4XT0vUtsERkgf5uL7w"/>
</p:tagLst>
</file>

<file path=ppt/tags/tag1807.xml><?xml version="1.0" encoding="utf-8"?>
<p:tagLst xmlns:a="http://schemas.openxmlformats.org/drawingml/2006/main" xmlns:r="http://schemas.openxmlformats.org/officeDocument/2006/relationships" xmlns:p="http://schemas.openxmlformats.org/presentationml/2006/main">
  <p:tag name="THINKCELLSHAPEDONOTDELETE" val="tD.2p6sCkgELcrdnEolUVDg"/>
</p:tagLst>
</file>

<file path=ppt/tags/tag1808.xml><?xml version="1.0" encoding="utf-8"?>
<p:tagLst xmlns:a="http://schemas.openxmlformats.org/drawingml/2006/main" xmlns:r="http://schemas.openxmlformats.org/officeDocument/2006/relationships" xmlns:p="http://schemas.openxmlformats.org/presentationml/2006/main">
  <p:tag name="THINKCELLSHAPEDONOTDELETE" val="tm_b_jHCfWxiD44utV5SNOQ"/>
</p:tagLst>
</file>

<file path=ppt/tags/tag1809.xml><?xml version="1.0" encoding="utf-8"?>
<p:tagLst xmlns:a="http://schemas.openxmlformats.org/drawingml/2006/main" xmlns:r="http://schemas.openxmlformats.org/officeDocument/2006/relationships" xmlns:p="http://schemas.openxmlformats.org/presentationml/2006/main">
  <p:tag name="THINKCELLSHAPEDONOTDELETE" val="tUKrhBCYNCWmZCbxaJQsT6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bbL.rAfDOFBr2dNieqNSg"/>
</p:tagLst>
</file>

<file path=ppt/tags/tag18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1.xml><?xml version="1.0" encoding="utf-8"?>
<p:tagLst xmlns:a="http://schemas.openxmlformats.org/drawingml/2006/main" xmlns:r="http://schemas.openxmlformats.org/officeDocument/2006/relationships" xmlns:p="http://schemas.openxmlformats.org/presentationml/2006/main">
  <p:tag name="THINKCELLSHAPEDONOTDELETE" val="tIvrGBQXkhCx3EkYVWad0Ig"/>
</p:tagLst>
</file>

<file path=ppt/tags/tag1812.xml><?xml version="1.0" encoding="utf-8"?>
<p:tagLst xmlns:a="http://schemas.openxmlformats.org/drawingml/2006/main" xmlns:r="http://schemas.openxmlformats.org/officeDocument/2006/relationships" xmlns:p="http://schemas.openxmlformats.org/presentationml/2006/main">
  <p:tag name="THINKCELLSHAPEDONOTDELETE" val="t_Djc9gYX_IkM_RKgV4GI8Q"/>
</p:tagLst>
</file>

<file path=ppt/tags/tag1813.xml><?xml version="1.0" encoding="utf-8"?>
<p:tagLst xmlns:a="http://schemas.openxmlformats.org/drawingml/2006/main" xmlns:r="http://schemas.openxmlformats.org/officeDocument/2006/relationships" xmlns:p="http://schemas.openxmlformats.org/presentationml/2006/main">
  <p:tag name="THINKCELLSHAPEDONOTDELETE" val="tIorTI_X6SQJXhX2Lwb77Zw"/>
</p:tagLst>
</file>

<file path=ppt/tags/tag1814.xml><?xml version="1.0" encoding="utf-8"?>
<p:tagLst xmlns:a="http://schemas.openxmlformats.org/drawingml/2006/main" xmlns:r="http://schemas.openxmlformats.org/officeDocument/2006/relationships" xmlns:p="http://schemas.openxmlformats.org/presentationml/2006/main">
  <p:tag name="THINKCELLSHAPEDONOTDELETE" val="tyl0mj_BWIZEOct_7b3FjOg"/>
</p:tagLst>
</file>

<file path=ppt/tags/tag1815.xml><?xml version="1.0" encoding="utf-8"?>
<p:tagLst xmlns:a="http://schemas.openxmlformats.org/drawingml/2006/main" xmlns:r="http://schemas.openxmlformats.org/officeDocument/2006/relationships" xmlns:p="http://schemas.openxmlformats.org/presentationml/2006/main">
  <p:tag name="THINKCELLSHAPEDONOTDELETE" val="tT6Giumw9KjPHex.no8iLQQ"/>
</p:tagLst>
</file>

<file path=ppt/tags/tag1816.xml><?xml version="1.0" encoding="utf-8"?>
<p:tagLst xmlns:a="http://schemas.openxmlformats.org/drawingml/2006/main" xmlns:r="http://schemas.openxmlformats.org/officeDocument/2006/relationships" xmlns:p="http://schemas.openxmlformats.org/presentationml/2006/main">
  <p:tag name="THINKCELLSHAPEDONOTDELETE" val="tsBa9R1bu4AukiFbzDccDJg"/>
</p:tagLst>
</file>

<file path=ppt/tags/tag1817.xml><?xml version="1.0" encoding="utf-8"?>
<p:tagLst xmlns:a="http://schemas.openxmlformats.org/drawingml/2006/main" xmlns:r="http://schemas.openxmlformats.org/officeDocument/2006/relationships" xmlns:p="http://schemas.openxmlformats.org/presentationml/2006/main">
  <p:tag name="THINKCELLSHAPEDONOTDELETE" val="tgI4RTrQYbTSyZbC7wTy92g"/>
</p:tagLst>
</file>

<file path=ppt/tags/tag1818.xml><?xml version="1.0" encoding="utf-8"?>
<p:tagLst xmlns:a="http://schemas.openxmlformats.org/drawingml/2006/main" xmlns:r="http://schemas.openxmlformats.org/officeDocument/2006/relationships" xmlns:p="http://schemas.openxmlformats.org/presentationml/2006/main">
  <p:tag name="THINKCELLSHAPEDONOTDELETE" val="tqrbIpf4rbhTDvoMZkayvsQ"/>
</p:tagLst>
</file>

<file path=ppt/tags/tag1819.xml><?xml version="1.0" encoding="utf-8"?>
<p:tagLst xmlns:a="http://schemas.openxmlformats.org/drawingml/2006/main" xmlns:r="http://schemas.openxmlformats.org/officeDocument/2006/relationships" xmlns:p="http://schemas.openxmlformats.org/presentationml/2006/main">
  <p:tag name="THINKCELLSHAPEDONOTDELETE" val="trqb7WsETvz.eVUuzpdQG8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D09ILc7sczC87j4nDBDexg"/>
</p:tagLst>
</file>

<file path=ppt/tags/tag1820.xml><?xml version="1.0" encoding="utf-8"?>
<p:tagLst xmlns:a="http://schemas.openxmlformats.org/drawingml/2006/main" xmlns:r="http://schemas.openxmlformats.org/officeDocument/2006/relationships" xmlns:p="http://schemas.openxmlformats.org/presentationml/2006/main">
  <p:tag name="THINKCELLSHAPEDONOTDELETE" val="tFpzj8Cqe69V7KHQcpEC1sQ"/>
</p:tagLst>
</file>

<file path=ppt/tags/tag1821.xml><?xml version="1.0" encoding="utf-8"?>
<p:tagLst xmlns:a="http://schemas.openxmlformats.org/drawingml/2006/main" xmlns:r="http://schemas.openxmlformats.org/officeDocument/2006/relationships" xmlns:p="http://schemas.openxmlformats.org/presentationml/2006/main">
  <p:tag name="THINKCELLSHAPEDONOTDELETE" val="t7yqxas_GaoL94YCZjAlTeg"/>
</p:tagLst>
</file>

<file path=ppt/tags/tag1822.xml><?xml version="1.0" encoding="utf-8"?>
<p:tagLst xmlns:a="http://schemas.openxmlformats.org/drawingml/2006/main" xmlns:r="http://schemas.openxmlformats.org/officeDocument/2006/relationships" xmlns:p="http://schemas.openxmlformats.org/presentationml/2006/main">
  <p:tag name="THINKCELLSHAPEDONOTDELETE" val="t9Of5V0pyMi4deRm5TbwvDw"/>
</p:tagLst>
</file>

<file path=ppt/tags/tag1823.xml><?xml version="1.0" encoding="utf-8"?>
<p:tagLst xmlns:a="http://schemas.openxmlformats.org/drawingml/2006/main" xmlns:r="http://schemas.openxmlformats.org/officeDocument/2006/relationships" xmlns:p="http://schemas.openxmlformats.org/presentationml/2006/main">
  <p:tag name="THINKCELLSHAPEDONOTDELETE" val="tPINHwnolffUji.P8PyZLjQ"/>
</p:tagLst>
</file>

<file path=ppt/tags/tag1824.xml><?xml version="1.0" encoding="utf-8"?>
<p:tagLst xmlns:a="http://schemas.openxmlformats.org/drawingml/2006/main" xmlns:r="http://schemas.openxmlformats.org/officeDocument/2006/relationships" xmlns:p="http://schemas.openxmlformats.org/presentationml/2006/main">
  <p:tag name="THINKCELLSHAPEDONOTDELETE" val="twmrbaacM.wqMvdvfvKEItg"/>
</p:tagLst>
</file>

<file path=ppt/tags/tag1825.xml><?xml version="1.0" encoding="utf-8"?>
<p:tagLst xmlns:a="http://schemas.openxmlformats.org/drawingml/2006/main" xmlns:r="http://schemas.openxmlformats.org/officeDocument/2006/relationships" xmlns:p="http://schemas.openxmlformats.org/presentationml/2006/main">
  <p:tag name="THINKCELLSHAPEDONOTDELETE" val="tqZIcMiGkc8xTcB.CJELyYQ"/>
</p:tagLst>
</file>

<file path=ppt/tags/tag1826.xml><?xml version="1.0" encoding="utf-8"?>
<p:tagLst xmlns:a="http://schemas.openxmlformats.org/drawingml/2006/main" xmlns:r="http://schemas.openxmlformats.org/officeDocument/2006/relationships" xmlns:p="http://schemas.openxmlformats.org/presentationml/2006/main">
  <p:tag name="THINKCELLSHAPEDONOTDELETE" val="tsukxRgP6YI852bc.JumsvQ"/>
</p:tagLst>
</file>

<file path=ppt/tags/tag1827.xml><?xml version="1.0" encoding="utf-8"?>
<p:tagLst xmlns:a="http://schemas.openxmlformats.org/drawingml/2006/main" xmlns:r="http://schemas.openxmlformats.org/officeDocument/2006/relationships" xmlns:p="http://schemas.openxmlformats.org/presentationml/2006/main">
  <p:tag name="THINKCELLSHAPEDONOTDELETE" val="tyiT6uOJ_mFrd1l5_iEQcrg"/>
</p:tagLst>
</file>

<file path=ppt/tags/tag1828.xml><?xml version="1.0" encoding="utf-8"?>
<p:tagLst xmlns:a="http://schemas.openxmlformats.org/drawingml/2006/main" xmlns:r="http://schemas.openxmlformats.org/officeDocument/2006/relationships" xmlns:p="http://schemas.openxmlformats.org/presentationml/2006/main">
  <p:tag name="THINKCELLSHAPEDONOTDELETE" val="t00NsxfgWzsRsepo.47JFYA"/>
</p:tagLst>
</file>

<file path=ppt/tags/tag1829.xml><?xml version="1.0" encoding="utf-8"?>
<p:tagLst xmlns:a="http://schemas.openxmlformats.org/drawingml/2006/main" xmlns:r="http://schemas.openxmlformats.org/officeDocument/2006/relationships" xmlns:p="http://schemas.openxmlformats.org/presentationml/2006/main">
  <p:tag name="THINKCELLSHAPEDONOTDELETE" val="tP0NcqWBUt79bfgcMLBREB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BSruMo3O5BaocIw3bzrWng"/>
</p:tagLst>
</file>

<file path=ppt/tags/tag1830.xml><?xml version="1.0" encoding="utf-8"?>
<p:tagLst xmlns:a="http://schemas.openxmlformats.org/drawingml/2006/main" xmlns:r="http://schemas.openxmlformats.org/officeDocument/2006/relationships" xmlns:p="http://schemas.openxmlformats.org/presentationml/2006/main">
  <p:tag name="THINKCELLSHAPEDONOTDELETE" val="tIcjk9OtTAUhr5t_3NKBUfw"/>
</p:tagLst>
</file>

<file path=ppt/tags/tag1831.xml><?xml version="1.0" encoding="utf-8"?>
<p:tagLst xmlns:a="http://schemas.openxmlformats.org/drawingml/2006/main" xmlns:r="http://schemas.openxmlformats.org/officeDocument/2006/relationships" xmlns:p="http://schemas.openxmlformats.org/presentationml/2006/main">
  <p:tag name="THINKCELLSHAPEDONOTDELETE" val="tqSdzvJxyDTacbEupBrxv2Q"/>
</p:tagLst>
</file>

<file path=ppt/tags/tag1832.xml><?xml version="1.0" encoding="utf-8"?>
<p:tagLst xmlns:a="http://schemas.openxmlformats.org/drawingml/2006/main" xmlns:r="http://schemas.openxmlformats.org/officeDocument/2006/relationships" xmlns:p="http://schemas.openxmlformats.org/presentationml/2006/main">
  <p:tag name="THINKCELLSHAPEDONOTDELETE" val="tm_VeoGGAgEqlonF_uTQNPw"/>
</p:tagLst>
</file>

<file path=ppt/tags/tag1833.xml><?xml version="1.0" encoding="utf-8"?>
<p:tagLst xmlns:a="http://schemas.openxmlformats.org/drawingml/2006/main" xmlns:r="http://schemas.openxmlformats.org/officeDocument/2006/relationships" xmlns:p="http://schemas.openxmlformats.org/presentationml/2006/main">
  <p:tag name="THINKCELLSHAPEDONOTDELETE" val="tExPBCeeAV3bCSwX7eI5kNQ"/>
</p:tagLst>
</file>

<file path=ppt/tags/tag1834.xml><?xml version="1.0" encoding="utf-8"?>
<p:tagLst xmlns:a="http://schemas.openxmlformats.org/drawingml/2006/main" xmlns:r="http://schemas.openxmlformats.org/officeDocument/2006/relationships" xmlns:p="http://schemas.openxmlformats.org/presentationml/2006/main">
  <p:tag name="THINKCELLSHAPEDONOTDELETE" val="t.tkLCzORjKpZ4jQy.4gsCQ"/>
</p:tagLst>
</file>

<file path=ppt/tags/tag1835.xml><?xml version="1.0" encoding="utf-8"?>
<p:tagLst xmlns:a="http://schemas.openxmlformats.org/drawingml/2006/main" xmlns:r="http://schemas.openxmlformats.org/officeDocument/2006/relationships" xmlns:p="http://schemas.openxmlformats.org/presentationml/2006/main">
  <p:tag name="THINKCELLSHAPEDONOTDELETE" val="thirXwbIlWXwflk.7qCPqZg"/>
</p:tagLst>
</file>

<file path=ppt/tags/tag1836.xml><?xml version="1.0" encoding="utf-8"?>
<p:tagLst xmlns:a="http://schemas.openxmlformats.org/drawingml/2006/main" xmlns:r="http://schemas.openxmlformats.org/officeDocument/2006/relationships" xmlns:p="http://schemas.openxmlformats.org/presentationml/2006/main">
  <p:tag name="THINKCELLSHAPEDONOTDELETE" val="trrdWe1.u170g7LH_wb9HLQ"/>
</p:tagLst>
</file>

<file path=ppt/tags/tag1837.xml><?xml version="1.0" encoding="utf-8"?>
<p:tagLst xmlns:a="http://schemas.openxmlformats.org/drawingml/2006/main" xmlns:r="http://schemas.openxmlformats.org/officeDocument/2006/relationships" xmlns:p="http://schemas.openxmlformats.org/presentationml/2006/main">
  <p:tag name="THINKCELLSHAPEDONOTDELETE" val="t1b_H1Sza.v9P5JjvuCY3Dg"/>
</p:tagLst>
</file>

<file path=ppt/tags/tag1838.xml><?xml version="1.0" encoding="utf-8"?>
<p:tagLst xmlns:a="http://schemas.openxmlformats.org/drawingml/2006/main" xmlns:r="http://schemas.openxmlformats.org/officeDocument/2006/relationships" xmlns:p="http://schemas.openxmlformats.org/presentationml/2006/main">
  <p:tag name="THINKCELLSHAPEDONOTDELETE" val="tojC4mNrdr4rJEeSgDK0rpw"/>
</p:tagLst>
</file>

<file path=ppt/tags/tag1839.xml><?xml version="1.0" encoding="utf-8"?>
<p:tagLst xmlns:a="http://schemas.openxmlformats.org/drawingml/2006/main" xmlns:r="http://schemas.openxmlformats.org/officeDocument/2006/relationships" xmlns:p="http://schemas.openxmlformats.org/presentationml/2006/main">
  <p:tag name="THINKCELLSHAPEDONOTDELETE" val="tS1m2OiCv7MILEWF9Qe6RM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4xEAPOHdFxLF0Y7yIv7kyw"/>
</p:tagLst>
</file>

<file path=ppt/tags/tag1840.xml><?xml version="1.0" encoding="utf-8"?>
<p:tagLst xmlns:a="http://schemas.openxmlformats.org/drawingml/2006/main" xmlns:r="http://schemas.openxmlformats.org/officeDocument/2006/relationships" xmlns:p="http://schemas.openxmlformats.org/presentationml/2006/main">
  <p:tag name="THINKCELLSHAPEDONOTDELETE" val="tFUG.1Heciax3bEuIV6EEkw"/>
</p:tagLst>
</file>

<file path=ppt/tags/tag1841.xml><?xml version="1.0" encoding="utf-8"?>
<p:tagLst xmlns:a="http://schemas.openxmlformats.org/drawingml/2006/main" xmlns:r="http://schemas.openxmlformats.org/officeDocument/2006/relationships" xmlns:p="http://schemas.openxmlformats.org/presentationml/2006/main">
  <p:tag name="THINKCELLSHAPEDONOTDELETE" val="tAtwbvjCi4epJmXvGnE.h4w"/>
</p:tagLst>
</file>

<file path=ppt/tags/tag1842.xml><?xml version="1.0" encoding="utf-8"?>
<p:tagLst xmlns:a="http://schemas.openxmlformats.org/drawingml/2006/main" xmlns:r="http://schemas.openxmlformats.org/officeDocument/2006/relationships" xmlns:p="http://schemas.openxmlformats.org/presentationml/2006/main">
  <p:tag name="THINKCELLSHAPEDONOTDELETE" val="tD0NSXOwR9vBrdluCq6xAzw"/>
</p:tagLst>
</file>

<file path=ppt/tags/tag1843.xml><?xml version="1.0" encoding="utf-8"?>
<p:tagLst xmlns:a="http://schemas.openxmlformats.org/drawingml/2006/main" xmlns:r="http://schemas.openxmlformats.org/officeDocument/2006/relationships" xmlns:p="http://schemas.openxmlformats.org/presentationml/2006/main">
  <p:tag name="THINKCELLSHAPEDONOTDELETE" val="tCfXRgIb0AthiYZmVrrlTPA"/>
</p:tagLst>
</file>

<file path=ppt/tags/tag1844.xml><?xml version="1.0" encoding="utf-8"?>
<p:tagLst xmlns:a="http://schemas.openxmlformats.org/drawingml/2006/main" xmlns:r="http://schemas.openxmlformats.org/officeDocument/2006/relationships" xmlns:p="http://schemas.openxmlformats.org/presentationml/2006/main">
  <p:tag name="THINKCELLSHAPEDONOTDELETE" val="tc80QNApYD.CrY6tUyipo3Q"/>
</p:tagLst>
</file>

<file path=ppt/tags/tag1845.xml><?xml version="1.0" encoding="utf-8"?>
<p:tagLst xmlns:a="http://schemas.openxmlformats.org/drawingml/2006/main" xmlns:r="http://schemas.openxmlformats.org/officeDocument/2006/relationships" xmlns:p="http://schemas.openxmlformats.org/presentationml/2006/main">
  <p:tag name="THINKCELLSHAPEDONOTDELETE" val="t93IAl7S5GB7zrMWthTNvcg"/>
</p:tagLst>
</file>

<file path=ppt/tags/tag1846.xml><?xml version="1.0" encoding="utf-8"?>
<p:tagLst xmlns:a="http://schemas.openxmlformats.org/drawingml/2006/main" xmlns:r="http://schemas.openxmlformats.org/officeDocument/2006/relationships" xmlns:p="http://schemas.openxmlformats.org/presentationml/2006/main">
  <p:tag name="THINKCELLSHAPEDONOTDELETE" val="tLSi96RTy3eLCU3LsUKHiZA"/>
</p:tagLst>
</file>

<file path=ppt/tags/tag1847.xml><?xml version="1.0" encoding="utf-8"?>
<p:tagLst xmlns:a="http://schemas.openxmlformats.org/drawingml/2006/main" xmlns:r="http://schemas.openxmlformats.org/officeDocument/2006/relationships" xmlns:p="http://schemas.openxmlformats.org/presentationml/2006/main">
  <p:tag name="THINKCELLSHAPEDONOTDELETE" val="tpMCTUCmI2zRvwKoDz.Zt7g"/>
</p:tagLst>
</file>

<file path=ppt/tags/tag1848.xml><?xml version="1.0" encoding="utf-8"?>
<p:tagLst xmlns:a="http://schemas.openxmlformats.org/drawingml/2006/main" xmlns:r="http://schemas.openxmlformats.org/officeDocument/2006/relationships" xmlns:p="http://schemas.openxmlformats.org/presentationml/2006/main">
  <p:tag name="THINKCELLSHAPEDONOTDELETE" val="tmxvkt5.0LbqNLG1miK.fOg"/>
</p:tagLst>
</file>

<file path=ppt/tags/tag1849.xml><?xml version="1.0" encoding="utf-8"?>
<p:tagLst xmlns:a="http://schemas.openxmlformats.org/drawingml/2006/main" xmlns:r="http://schemas.openxmlformats.org/officeDocument/2006/relationships" xmlns:p="http://schemas.openxmlformats.org/presentationml/2006/main">
  <p:tag name="THINKCELLSHAPEDONOTDELETE" val="tC1MvRK8rsakFQgeJ4zix7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rufXknvLQdz2xwdUQS.nfA"/>
</p:tagLst>
</file>

<file path=ppt/tags/tag1850.xml><?xml version="1.0" encoding="utf-8"?>
<p:tagLst xmlns:a="http://schemas.openxmlformats.org/drawingml/2006/main" xmlns:r="http://schemas.openxmlformats.org/officeDocument/2006/relationships" xmlns:p="http://schemas.openxmlformats.org/presentationml/2006/main">
  <p:tag name="THINKCELLSHAPEDONOTDELETE" val="tccGY1L1P1JFZ_ARAw0hjLA"/>
</p:tagLst>
</file>

<file path=ppt/tags/tag1851.xml><?xml version="1.0" encoding="utf-8"?>
<p:tagLst xmlns:a="http://schemas.openxmlformats.org/drawingml/2006/main" xmlns:r="http://schemas.openxmlformats.org/officeDocument/2006/relationships" xmlns:p="http://schemas.openxmlformats.org/presentationml/2006/main">
  <p:tag name="THINKCELLSHAPEDONOTDELETE" val="tYSdJcgf4UV_vUnxk3oyF6Q"/>
</p:tagLst>
</file>

<file path=ppt/tags/tag1852.xml><?xml version="1.0" encoding="utf-8"?>
<p:tagLst xmlns:a="http://schemas.openxmlformats.org/drawingml/2006/main" xmlns:r="http://schemas.openxmlformats.org/officeDocument/2006/relationships" xmlns:p="http://schemas.openxmlformats.org/presentationml/2006/main">
  <p:tag name="THINKCELLSHAPEDONOTDELETE" val="tgpjVVcIo9utBYrtpeaxXYQ"/>
</p:tagLst>
</file>

<file path=ppt/tags/tag1853.xml><?xml version="1.0" encoding="utf-8"?>
<p:tagLst xmlns:a="http://schemas.openxmlformats.org/drawingml/2006/main" xmlns:r="http://schemas.openxmlformats.org/officeDocument/2006/relationships" xmlns:p="http://schemas.openxmlformats.org/presentationml/2006/main">
  <p:tag name="THINKCELLSHAPEDONOTDELETE" val="tkbMGjGi67SV1vEi718ZKfg"/>
</p:tagLst>
</file>

<file path=ppt/tags/tag1854.xml><?xml version="1.0" encoding="utf-8"?>
<p:tagLst xmlns:a="http://schemas.openxmlformats.org/drawingml/2006/main" xmlns:r="http://schemas.openxmlformats.org/officeDocument/2006/relationships" xmlns:p="http://schemas.openxmlformats.org/presentationml/2006/main">
  <p:tag name="THINKCELLSHAPEDONOTDELETE" val="tBaKobUNCpDJVOE7H7UnH9Q"/>
</p:tagLst>
</file>

<file path=ppt/tags/tag1855.xml><?xml version="1.0" encoding="utf-8"?>
<p:tagLst xmlns:a="http://schemas.openxmlformats.org/drawingml/2006/main" xmlns:r="http://schemas.openxmlformats.org/officeDocument/2006/relationships" xmlns:p="http://schemas.openxmlformats.org/presentationml/2006/main">
  <p:tag name="THINKCELLSHAPEDONOTDELETE" val="tua4cFuGCmjXNlpLa_4tq_Q"/>
</p:tagLst>
</file>

<file path=ppt/tags/tag1856.xml><?xml version="1.0" encoding="utf-8"?>
<p:tagLst xmlns:a="http://schemas.openxmlformats.org/drawingml/2006/main" xmlns:r="http://schemas.openxmlformats.org/officeDocument/2006/relationships" xmlns:p="http://schemas.openxmlformats.org/presentationml/2006/main">
  <p:tag name="THINKCELLSHAPEDONOTDELETE" val="tJ9.7NyJaLW0ntt4t8oAxMA"/>
</p:tagLst>
</file>

<file path=ppt/tags/tag1857.xml><?xml version="1.0" encoding="utf-8"?>
<p:tagLst xmlns:a="http://schemas.openxmlformats.org/drawingml/2006/main" xmlns:r="http://schemas.openxmlformats.org/officeDocument/2006/relationships" xmlns:p="http://schemas.openxmlformats.org/presentationml/2006/main">
  <p:tag name="THINKCELLSHAPEDONOTDELETE" val="tfcFXbyt9QdEghWCX8X7KFw"/>
</p:tagLst>
</file>

<file path=ppt/tags/tag1858.xml><?xml version="1.0" encoding="utf-8"?>
<p:tagLst xmlns:a="http://schemas.openxmlformats.org/drawingml/2006/main" xmlns:r="http://schemas.openxmlformats.org/officeDocument/2006/relationships" xmlns:p="http://schemas.openxmlformats.org/presentationml/2006/main">
  <p:tag name="THINKCELLSHAPEDONOTDELETE" val="tc4xX5m9O1tw5Di8uEogSzg"/>
</p:tagLst>
</file>

<file path=ppt/tags/tag1859.xml><?xml version="1.0" encoding="utf-8"?>
<p:tagLst xmlns:a="http://schemas.openxmlformats.org/drawingml/2006/main" xmlns:r="http://schemas.openxmlformats.org/officeDocument/2006/relationships" xmlns:p="http://schemas.openxmlformats.org/presentationml/2006/main">
  <p:tag name="THINKCELLSHAPEDONOTDELETE" val="twfIQ4BlshZ57RFPdsaWAp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ylKXEjNNpSU8iTti5c4qHA"/>
</p:tagLst>
</file>

<file path=ppt/tags/tag1860.xml><?xml version="1.0" encoding="utf-8"?>
<p:tagLst xmlns:a="http://schemas.openxmlformats.org/drawingml/2006/main" xmlns:r="http://schemas.openxmlformats.org/officeDocument/2006/relationships" xmlns:p="http://schemas.openxmlformats.org/presentationml/2006/main">
  <p:tag name="THINKCELLSHAPEDONOTDELETE" val="t4Jid0riPsSLAJAvjwRPvrQ"/>
</p:tagLst>
</file>

<file path=ppt/tags/tag1861.xml><?xml version="1.0" encoding="utf-8"?>
<p:tagLst xmlns:a="http://schemas.openxmlformats.org/drawingml/2006/main" xmlns:r="http://schemas.openxmlformats.org/officeDocument/2006/relationships" xmlns:p="http://schemas.openxmlformats.org/presentationml/2006/main">
  <p:tag name="THINKCELLSHAPEDONOTDELETE" val="tqgkWKkdRBFmGSnFXautWjw"/>
</p:tagLst>
</file>

<file path=ppt/tags/tag1862.xml><?xml version="1.0" encoding="utf-8"?>
<p:tagLst xmlns:a="http://schemas.openxmlformats.org/drawingml/2006/main" xmlns:r="http://schemas.openxmlformats.org/officeDocument/2006/relationships" xmlns:p="http://schemas.openxmlformats.org/presentationml/2006/main">
  <p:tag name="THINKCELLSHAPEDONOTDELETE" val="tl7r.JTMsJL9g5EKC3AxxzA"/>
</p:tagLst>
</file>

<file path=ppt/tags/tag1863.xml><?xml version="1.0" encoding="utf-8"?>
<p:tagLst xmlns:a="http://schemas.openxmlformats.org/drawingml/2006/main" xmlns:r="http://schemas.openxmlformats.org/officeDocument/2006/relationships" xmlns:p="http://schemas.openxmlformats.org/presentationml/2006/main">
  <p:tag name="THINKCELLSHAPEDONOTDELETE" val="t.0l9uF7Ald53Oy_5Tal_eg"/>
</p:tagLst>
</file>

<file path=ppt/tags/tag1864.xml><?xml version="1.0" encoding="utf-8"?>
<p:tagLst xmlns:a="http://schemas.openxmlformats.org/drawingml/2006/main" xmlns:r="http://schemas.openxmlformats.org/officeDocument/2006/relationships" xmlns:p="http://schemas.openxmlformats.org/presentationml/2006/main">
  <p:tag name="THINKCELLSHAPEDONOTDELETE" val="t4XGejAAIvXVkUK7CVbptlA"/>
</p:tagLst>
</file>

<file path=ppt/tags/tag1865.xml><?xml version="1.0" encoding="utf-8"?>
<p:tagLst xmlns:a="http://schemas.openxmlformats.org/drawingml/2006/main" xmlns:r="http://schemas.openxmlformats.org/officeDocument/2006/relationships" xmlns:p="http://schemas.openxmlformats.org/presentationml/2006/main">
  <p:tag name="THINKCELLSHAPEDONOTDELETE" val="tnNgx_YedUzgL.BwE5mSZvg"/>
</p:tagLst>
</file>

<file path=ppt/tags/tag1866.xml><?xml version="1.0" encoding="utf-8"?>
<p:tagLst xmlns:a="http://schemas.openxmlformats.org/drawingml/2006/main" xmlns:r="http://schemas.openxmlformats.org/officeDocument/2006/relationships" xmlns:p="http://schemas.openxmlformats.org/presentationml/2006/main">
  <p:tag name="THINKCELLSHAPEDONOTDELETE" val="thjAJ0riMZQcf36lTmd4i7w"/>
</p:tagLst>
</file>

<file path=ppt/tags/tag1867.xml><?xml version="1.0" encoding="utf-8"?>
<p:tagLst xmlns:a="http://schemas.openxmlformats.org/drawingml/2006/main" xmlns:r="http://schemas.openxmlformats.org/officeDocument/2006/relationships" xmlns:p="http://schemas.openxmlformats.org/presentationml/2006/main">
  <p:tag name="THINKCELLSHAPEDONOTDELETE" val="txOlFqDGnAYYFfYjqm7XObg"/>
</p:tagLst>
</file>

<file path=ppt/tags/tag1868.xml><?xml version="1.0" encoding="utf-8"?>
<p:tagLst xmlns:a="http://schemas.openxmlformats.org/drawingml/2006/main" xmlns:r="http://schemas.openxmlformats.org/officeDocument/2006/relationships" xmlns:p="http://schemas.openxmlformats.org/presentationml/2006/main">
  <p:tag name="THINKCELLSHAPEDONOTDELETE" val="t9teRyO2PKcC56hMFCvxMbw"/>
</p:tagLst>
</file>

<file path=ppt/tags/tag1869.xml><?xml version="1.0" encoding="utf-8"?>
<p:tagLst xmlns:a="http://schemas.openxmlformats.org/drawingml/2006/main" xmlns:r="http://schemas.openxmlformats.org/officeDocument/2006/relationships" xmlns:p="http://schemas.openxmlformats.org/presentationml/2006/main">
  <p:tag name="THINKCELLSHAPEDONOTDELETE" val="t32WdtNQjxpjJhfXo19naP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wLzL7DIhv3cod.p3YpH4ww"/>
</p:tagLst>
</file>

<file path=ppt/tags/tag1870.xml><?xml version="1.0" encoding="utf-8"?>
<p:tagLst xmlns:a="http://schemas.openxmlformats.org/drawingml/2006/main" xmlns:r="http://schemas.openxmlformats.org/officeDocument/2006/relationships" xmlns:p="http://schemas.openxmlformats.org/presentationml/2006/main">
  <p:tag name="THINKCELLSHAPEDONOTDELETE" val="tUTB.qHvoIBoianSXf59auQ"/>
</p:tagLst>
</file>

<file path=ppt/tags/tag1871.xml><?xml version="1.0" encoding="utf-8"?>
<p:tagLst xmlns:a="http://schemas.openxmlformats.org/drawingml/2006/main" xmlns:r="http://schemas.openxmlformats.org/officeDocument/2006/relationships" xmlns:p="http://schemas.openxmlformats.org/presentationml/2006/main">
  <p:tag name="THINKCELLSHAPEDONOTDELETE" val="tp_pMRlHNATHS_y16FAwF0g"/>
</p:tagLst>
</file>

<file path=ppt/tags/tag1872.xml><?xml version="1.0" encoding="utf-8"?>
<p:tagLst xmlns:a="http://schemas.openxmlformats.org/drawingml/2006/main" xmlns:r="http://schemas.openxmlformats.org/officeDocument/2006/relationships" xmlns:p="http://schemas.openxmlformats.org/presentationml/2006/main">
  <p:tag name="THINKCELLSHAPEDONOTDELETE" val="tXH2uqAX9INCCYFGbXGWV3Q"/>
</p:tagLst>
</file>

<file path=ppt/tags/tag1873.xml><?xml version="1.0" encoding="utf-8"?>
<p:tagLst xmlns:a="http://schemas.openxmlformats.org/drawingml/2006/main" xmlns:r="http://schemas.openxmlformats.org/officeDocument/2006/relationships" xmlns:p="http://schemas.openxmlformats.org/presentationml/2006/main">
  <p:tag name="THINKCELLSHAPEDONOTDELETE" val="tJsYep468hzX4CBJGXqm3fQ"/>
</p:tagLst>
</file>

<file path=ppt/tags/tag1874.xml><?xml version="1.0" encoding="utf-8"?>
<p:tagLst xmlns:a="http://schemas.openxmlformats.org/drawingml/2006/main" xmlns:r="http://schemas.openxmlformats.org/officeDocument/2006/relationships" xmlns:p="http://schemas.openxmlformats.org/presentationml/2006/main">
  <p:tag name="THINKCELLSHAPEDONOTDELETE" val="td_7nnAKCFxqkSVokNSYQ.A"/>
</p:tagLst>
</file>

<file path=ppt/tags/tag1875.xml><?xml version="1.0" encoding="utf-8"?>
<p:tagLst xmlns:a="http://schemas.openxmlformats.org/drawingml/2006/main" xmlns:r="http://schemas.openxmlformats.org/officeDocument/2006/relationships" xmlns:p="http://schemas.openxmlformats.org/presentationml/2006/main">
  <p:tag name="THINKCELLSHAPEDONOTDELETE" val="tdpz0o.GmVwEkE0r_25aMeA"/>
</p:tagLst>
</file>

<file path=ppt/tags/tag1876.xml><?xml version="1.0" encoding="utf-8"?>
<p:tagLst xmlns:a="http://schemas.openxmlformats.org/drawingml/2006/main" xmlns:r="http://schemas.openxmlformats.org/officeDocument/2006/relationships" xmlns:p="http://schemas.openxmlformats.org/presentationml/2006/main">
  <p:tag name="THINKCELLSHAPEDONOTDELETE" val="tX1T42D53Txq2rLwTWrhz9A"/>
</p:tagLst>
</file>

<file path=ppt/tags/tag1877.xml><?xml version="1.0" encoding="utf-8"?>
<p:tagLst xmlns:a="http://schemas.openxmlformats.org/drawingml/2006/main" xmlns:r="http://schemas.openxmlformats.org/officeDocument/2006/relationships" xmlns:p="http://schemas.openxmlformats.org/presentationml/2006/main">
  <p:tag name="THINKCELLSHAPEDONOTDELETE" val="tQVXQgoAqQC6cgYhheXi3Ew"/>
</p:tagLst>
</file>

<file path=ppt/tags/tag1878.xml><?xml version="1.0" encoding="utf-8"?>
<p:tagLst xmlns:a="http://schemas.openxmlformats.org/drawingml/2006/main" xmlns:r="http://schemas.openxmlformats.org/officeDocument/2006/relationships" xmlns:p="http://schemas.openxmlformats.org/presentationml/2006/main">
  <p:tag name="THINKCELLSHAPEDONOTDELETE" val="thNi3ZZoZsVmIsW03BwPXMw"/>
</p:tagLst>
</file>

<file path=ppt/tags/tag1879.xml><?xml version="1.0" encoding="utf-8"?>
<p:tagLst xmlns:a="http://schemas.openxmlformats.org/drawingml/2006/main" xmlns:r="http://schemas.openxmlformats.org/officeDocument/2006/relationships" xmlns:p="http://schemas.openxmlformats.org/presentationml/2006/main">
  <p:tag name="THINKCELLSHAPEDONOTDELETE" val="tqDb.hgkQ5noPWMVu3Yi25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PTe6kxCjVL8YBUN3iFJAPw"/>
</p:tagLst>
</file>

<file path=ppt/tags/tag1880.xml><?xml version="1.0" encoding="utf-8"?>
<p:tagLst xmlns:a="http://schemas.openxmlformats.org/drawingml/2006/main" xmlns:r="http://schemas.openxmlformats.org/officeDocument/2006/relationships" xmlns:p="http://schemas.openxmlformats.org/presentationml/2006/main">
  <p:tag name="THINKCELLSHAPEDONOTDELETE" val="tWNmluBpfYRZzgXcPfVwCXg"/>
</p:tagLst>
</file>

<file path=ppt/tags/tag1881.xml><?xml version="1.0" encoding="utf-8"?>
<p:tagLst xmlns:a="http://schemas.openxmlformats.org/drawingml/2006/main" xmlns:r="http://schemas.openxmlformats.org/officeDocument/2006/relationships" xmlns:p="http://schemas.openxmlformats.org/presentationml/2006/main">
  <p:tag name="THINKCELLSHAPEDONOTDELETE" val="tDosIzZbx4gmxBg26XLkEdw"/>
</p:tagLst>
</file>

<file path=ppt/tags/tag1882.xml><?xml version="1.0" encoding="utf-8"?>
<p:tagLst xmlns:a="http://schemas.openxmlformats.org/drawingml/2006/main" xmlns:r="http://schemas.openxmlformats.org/officeDocument/2006/relationships" xmlns:p="http://schemas.openxmlformats.org/presentationml/2006/main">
  <p:tag name="THINKCELLSHAPEDONOTDELETE" val="tzM.vKCbQqZAjcg8oHnn2UQ"/>
</p:tagLst>
</file>

<file path=ppt/tags/tag1883.xml><?xml version="1.0" encoding="utf-8"?>
<p:tagLst xmlns:a="http://schemas.openxmlformats.org/drawingml/2006/main" xmlns:r="http://schemas.openxmlformats.org/officeDocument/2006/relationships" xmlns:p="http://schemas.openxmlformats.org/presentationml/2006/main">
  <p:tag name="THINKCELLSHAPEDONOTDELETE" val="tmFXQgou7.rA5JY3cz9iiNA"/>
</p:tagLst>
</file>

<file path=ppt/tags/tag1884.xml><?xml version="1.0" encoding="utf-8"?>
<p:tagLst xmlns:a="http://schemas.openxmlformats.org/drawingml/2006/main" xmlns:r="http://schemas.openxmlformats.org/officeDocument/2006/relationships" xmlns:p="http://schemas.openxmlformats.org/presentationml/2006/main">
  <p:tag name="THINKCELLSHAPEDONOTDELETE" val="tmFTItEgbvMKwY_JxBu5YIw"/>
</p:tagLst>
</file>

<file path=ppt/tags/tag1885.xml><?xml version="1.0" encoding="utf-8"?>
<p:tagLst xmlns:a="http://schemas.openxmlformats.org/drawingml/2006/main" xmlns:r="http://schemas.openxmlformats.org/officeDocument/2006/relationships" xmlns:p="http://schemas.openxmlformats.org/presentationml/2006/main">
  <p:tag name="THINKCELLSHAPEDONOTDELETE" val="tQyrMun4OQ8AbWvCvXBEmnQ"/>
</p:tagLst>
</file>

<file path=ppt/tags/tag1886.xml><?xml version="1.0" encoding="utf-8"?>
<p:tagLst xmlns:a="http://schemas.openxmlformats.org/drawingml/2006/main" xmlns:r="http://schemas.openxmlformats.org/officeDocument/2006/relationships" xmlns:p="http://schemas.openxmlformats.org/presentationml/2006/main">
  <p:tag name="THINKCELLSHAPEDONOTDELETE" val="t1_bB9.H06BhwOwN7ai1uVg"/>
</p:tagLst>
</file>

<file path=ppt/tags/tag1887.xml><?xml version="1.0" encoding="utf-8"?>
<p:tagLst xmlns:a="http://schemas.openxmlformats.org/drawingml/2006/main" xmlns:r="http://schemas.openxmlformats.org/officeDocument/2006/relationships" xmlns:p="http://schemas.openxmlformats.org/presentationml/2006/main">
  <p:tag name="THINKCELLSHAPEDONOTDELETE" val="tpLJNvwr9a0J.04aZOilFpQ"/>
</p:tagLst>
</file>

<file path=ppt/tags/tag1888.xml><?xml version="1.0" encoding="utf-8"?>
<p:tagLst xmlns:a="http://schemas.openxmlformats.org/drawingml/2006/main" xmlns:r="http://schemas.openxmlformats.org/officeDocument/2006/relationships" xmlns:p="http://schemas.openxmlformats.org/presentationml/2006/main">
  <p:tag name="THINKCELLSHAPEDONOTDELETE" val="txXdaQV7FX7cDm9X4Coh2tg"/>
</p:tagLst>
</file>

<file path=ppt/tags/tag1889.xml><?xml version="1.0" encoding="utf-8"?>
<p:tagLst xmlns:a="http://schemas.openxmlformats.org/drawingml/2006/main" xmlns:r="http://schemas.openxmlformats.org/officeDocument/2006/relationships" xmlns:p="http://schemas.openxmlformats.org/presentationml/2006/main">
  <p:tag name="THINKCELLSHAPEDONOTDELETE" val="tNztWTuBbvO1EyianG1Zdy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THo8CdVVuPyybRdfZBcJ8g"/>
</p:tagLst>
</file>

<file path=ppt/tags/tag1890.xml><?xml version="1.0" encoding="utf-8"?>
<p:tagLst xmlns:a="http://schemas.openxmlformats.org/drawingml/2006/main" xmlns:r="http://schemas.openxmlformats.org/officeDocument/2006/relationships" xmlns:p="http://schemas.openxmlformats.org/presentationml/2006/main">
  <p:tag name="THINKCELLSHAPEDONOTDELETE" val="tA7BdvD3ufMOFuDikLW8Y.A"/>
</p:tagLst>
</file>

<file path=ppt/tags/tag1891.xml><?xml version="1.0" encoding="utf-8"?>
<p:tagLst xmlns:a="http://schemas.openxmlformats.org/drawingml/2006/main" xmlns:r="http://schemas.openxmlformats.org/officeDocument/2006/relationships" xmlns:p="http://schemas.openxmlformats.org/presentationml/2006/main">
  <p:tag name="THINKCELLSHAPEDONOTDELETE" val="twc2q7y75pIREL_7QnJ46qQ"/>
</p:tagLst>
</file>

<file path=ppt/tags/tag1892.xml><?xml version="1.0" encoding="utf-8"?>
<p:tagLst xmlns:a="http://schemas.openxmlformats.org/drawingml/2006/main" xmlns:r="http://schemas.openxmlformats.org/officeDocument/2006/relationships" xmlns:p="http://schemas.openxmlformats.org/presentationml/2006/main">
  <p:tag name="THINKCELLSHAPEDONOTDELETE" val="tqH4U7pFu7SulPTZoQHQL1w"/>
</p:tagLst>
</file>

<file path=ppt/tags/tag1893.xml><?xml version="1.0" encoding="utf-8"?>
<p:tagLst xmlns:a="http://schemas.openxmlformats.org/drawingml/2006/main" xmlns:r="http://schemas.openxmlformats.org/officeDocument/2006/relationships" xmlns:p="http://schemas.openxmlformats.org/presentationml/2006/main">
  <p:tag name="THINKCELLSHAPEDONOTDELETE" val="tzllGYqAxie61BhDSmS1Hng"/>
</p:tagLst>
</file>

<file path=ppt/tags/tag1894.xml><?xml version="1.0" encoding="utf-8"?>
<p:tagLst xmlns:a="http://schemas.openxmlformats.org/drawingml/2006/main" xmlns:r="http://schemas.openxmlformats.org/officeDocument/2006/relationships" xmlns:p="http://schemas.openxmlformats.org/presentationml/2006/main">
  <p:tag name="BTFPLAYOUTENABLED" val="1"/>
  <p:tag name="BTFPLAYOUTCOLUMNS" val="2"/>
</p:tagLst>
</file>

<file path=ppt/tags/tag18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6.xml><?xml version="1.0" encoding="utf-8"?>
<p:tagLst xmlns:a="http://schemas.openxmlformats.org/drawingml/2006/main" xmlns:r="http://schemas.openxmlformats.org/officeDocument/2006/relationships" xmlns:p="http://schemas.openxmlformats.org/presentationml/2006/main">
  <p:tag name="THINKCELLSHAPEDONOTDELETE" val="toP9GMo9.oUBIVUvuDHX6sw"/>
</p:tagLst>
</file>

<file path=ppt/tags/tag1897.xml><?xml version="1.0" encoding="utf-8"?>
<p:tagLst xmlns:a="http://schemas.openxmlformats.org/drawingml/2006/main" xmlns:r="http://schemas.openxmlformats.org/officeDocument/2006/relationships" xmlns:p="http://schemas.openxmlformats.org/presentationml/2006/main">
  <p:tag name="THINKCELLSHAPEDONOTDELETE" val="trjBr1pogy3S_JYKspdc5UQ"/>
</p:tagLst>
</file>

<file path=ppt/tags/tag1898.xml><?xml version="1.0" encoding="utf-8"?>
<p:tagLst xmlns:a="http://schemas.openxmlformats.org/drawingml/2006/main" xmlns:r="http://schemas.openxmlformats.org/officeDocument/2006/relationships" xmlns:p="http://schemas.openxmlformats.org/presentationml/2006/main">
  <p:tag name="THINKCELLSHAPEDONOTDELETE" val="tSoAuHfBd8lKeKrkMpjhkFQ"/>
</p:tagLst>
</file>

<file path=ppt/tags/tag1899.xml><?xml version="1.0" encoding="utf-8"?>
<p:tagLst xmlns:a="http://schemas.openxmlformats.org/drawingml/2006/main" xmlns:r="http://schemas.openxmlformats.org/officeDocument/2006/relationships" xmlns:p="http://schemas.openxmlformats.org/presentationml/2006/main">
  <p:tag name="THINKCELLSHAPEDONOTDELETE" val="toYWg39xzsYJIrnQ_a4Ficw"/>
</p:tagLst>
</file>

<file path=ppt/tags/tag19.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F0isSXfPiTNfaYlZiCD9Yg"/>
</p:tagLst>
</file>

<file path=ppt/tags/tag1900.xml><?xml version="1.0" encoding="utf-8"?>
<p:tagLst xmlns:a="http://schemas.openxmlformats.org/drawingml/2006/main" xmlns:r="http://schemas.openxmlformats.org/officeDocument/2006/relationships" xmlns:p="http://schemas.openxmlformats.org/presentationml/2006/main">
  <p:tag name="THINKCELLSHAPEDONOTDELETE" val="t2FwGUrRD6iY_XOIAeDI_nQ"/>
</p:tagLst>
</file>

<file path=ppt/tags/tag1901.xml><?xml version="1.0" encoding="utf-8"?>
<p:tagLst xmlns:a="http://schemas.openxmlformats.org/drawingml/2006/main" xmlns:r="http://schemas.openxmlformats.org/officeDocument/2006/relationships" xmlns:p="http://schemas.openxmlformats.org/presentationml/2006/main">
  <p:tag name="THINKCELLSHAPEDONOTDELETE" val="tlYhQ2KEE07_x5sLqA5IOqA"/>
</p:tagLst>
</file>

<file path=ppt/tags/tag1902.xml><?xml version="1.0" encoding="utf-8"?>
<p:tagLst xmlns:a="http://schemas.openxmlformats.org/drawingml/2006/main" xmlns:r="http://schemas.openxmlformats.org/officeDocument/2006/relationships" xmlns:p="http://schemas.openxmlformats.org/presentationml/2006/main">
  <p:tag name="THINKCELLSHAPEDONOTDELETE" val="tM7uNXJ7XptZLV8RYKflKPQ"/>
</p:tagLst>
</file>

<file path=ppt/tags/tag1903.xml><?xml version="1.0" encoding="utf-8"?>
<p:tagLst xmlns:a="http://schemas.openxmlformats.org/drawingml/2006/main" xmlns:r="http://schemas.openxmlformats.org/officeDocument/2006/relationships" xmlns:p="http://schemas.openxmlformats.org/presentationml/2006/main">
  <p:tag name="THINKCELLSHAPEDONOTDELETE" val="tuJQydu1TRKPNaA1cpkrktA"/>
</p:tagLst>
</file>

<file path=ppt/tags/tag1904.xml><?xml version="1.0" encoding="utf-8"?>
<p:tagLst xmlns:a="http://schemas.openxmlformats.org/drawingml/2006/main" xmlns:r="http://schemas.openxmlformats.org/officeDocument/2006/relationships" xmlns:p="http://schemas.openxmlformats.org/presentationml/2006/main">
  <p:tag name="THINKCELLSHAPEDONOTDELETE" val="t4qPhKqvCSbbFcvc3PQADUw"/>
</p:tagLst>
</file>

<file path=ppt/tags/tag1905.xml><?xml version="1.0" encoding="utf-8"?>
<p:tagLst xmlns:a="http://schemas.openxmlformats.org/drawingml/2006/main" xmlns:r="http://schemas.openxmlformats.org/officeDocument/2006/relationships" xmlns:p="http://schemas.openxmlformats.org/presentationml/2006/main">
  <p:tag name="THINKCELLSHAPEDONOTDELETE" val="tBjPSllQPSZuOjh0_vTpKlg"/>
</p:tagLst>
</file>

<file path=ppt/tags/tag1906.xml><?xml version="1.0" encoding="utf-8"?>
<p:tagLst xmlns:a="http://schemas.openxmlformats.org/drawingml/2006/main" xmlns:r="http://schemas.openxmlformats.org/officeDocument/2006/relationships" xmlns:p="http://schemas.openxmlformats.org/presentationml/2006/main">
  <p:tag name="THINKCELLSHAPEDONOTDELETE" val="tYSYKeMISDYNBLvsGtGcnIA"/>
</p:tagLst>
</file>

<file path=ppt/tags/tag1907.xml><?xml version="1.0" encoding="utf-8"?>
<p:tagLst xmlns:a="http://schemas.openxmlformats.org/drawingml/2006/main" xmlns:r="http://schemas.openxmlformats.org/officeDocument/2006/relationships" xmlns:p="http://schemas.openxmlformats.org/presentationml/2006/main">
  <p:tag name="THINKCELLSHAPEDONOTDELETE" val="tBjmwKkL5lfsj3Puyrs7kZA"/>
</p:tagLst>
</file>

<file path=ppt/tags/tag1908.xml><?xml version="1.0" encoding="utf-8"?>
<p:tagLst xmlns:a="http://schemas.openxmlformats.org/drawingml/2006/main" xmlns:r="http://schemas.openxmlformats.org/officeDocument/2006/relationships" xmlns:p="http://schemas.openxmlformats.org/presentationml/2006/main">
  <p:tag name="THINKCELLSHAPEDONOTDELETE" val="tMPtoQLR5GIa5y_GRy4BYQQ"/>
</p:tagLst>
</file>

<file path=ppt/tags/tag1909.xml><?xml version="1.0" encoding="utf-8"?>
<p:tagLst xmlns:a="http://schemas.openxmlformats.org/drawingml/2006/main" xmlns:r="http://schemas.openxmlformats.org/officeDocument/2006/relationships" xmlns:p="http://schemas.openxmlformats.org/presentationml/2006/main">
  <p:tag name="THINKCELLSHAPEDONOTDELETE" val="t9T1T4_rMHCSgFoM.RX.6gQ"/>
</p:tagLst>
</file>

<file path=ppt/tags/tag191.xml><?xml version="1.0" encoding="utf-8"?>
<p:tagLst xmlns:a="http://schemas.openxmlformats.org/drawingml/2006/main" xmlns:r="http://schemas.openxmlformats.org/officeDocument/2006/relationships" xmlns:p="http://schemas.openxmlformats.org/presentationml/2006/main">
  <p:tag name="BTFPLAYOUTENABLED" val="0"/>
  <p:tag name="BTFPLAYOUTCOLUMNS" val="4"/>
</p:tagLst>
</file>

<file path=ppt/tags/tag1910.xml><?xml version="1.0" encoding="utf-8"?>
<p:tagLst xmlns:a="http://schemas.openxmlformats.org/drawingml/2006/main" xmlns:r="http://schemas.openxmlformats.org/officeDocument/2006/relationships" xmlns:p="http://schemas.openxmlformats.org/presentationml/2006/main">
  <p:tag name="THINKCELLSHAPEDONOTDELETE" val="t4hZcYRnq..so7qnS4SJojA"/>
</p:tagLst>
</file>

<file path=ppt/tags/tag1911.xml><?xml version="1.0" encoding="utf-8"?>
<p:tagLst xmlns:a="http://schemas.openxmlformats.org/drawingml/2006/main" xmlns:r="http://schemas.openxmlformats.org/officeDocument/2006/relationships" xmlns:p="http://schemas.openxmlformats.org/presentationml/2006/main">
  <p:tag name="THINKCELLSHAPEDONOTDELETE" val="tw6qacZrnaApeGRA1q_VXfg"/>
</p:tagLst>
</file>

<file path=ppt/tags/tag1912.xml><?xml version="1.0" encoding="utf-8"?>
<p:tagLst xmlns:a="http://schemas.openxmlformats.org/drawingml/2006/main" xmlns:r="http://schemas.openxmlformats.org/officeDocument/2006/relationships" xmlns:p="http://schemas.openxmlformats.org/presentationml/2006/main">
  <p:tag name="THINKCELLSHAPEDONOTDELETE" val="tpqC8JxxQwEnq2iAHEYEpKQ"/>
</p:tagLst>
</file>

<file path=ppt/tags/tag1913.xml><?xml version="1.0" encoding="utf-8"?>
<p:tagLst xmlns:a="http://schemas.openxmlformats.org/drawingml/2006/main" xmlns:r="http://schemas.openxmlformats.org/officeDocument/2006/relationships" xmlns:p="http://schemas.openxmlformats.org/presentationml/2006/main">
  <p:tag name="THINKCELLSHAPEDONOTDELETE" val="tWIAkju1V4lgMzOrpJctSXQ"/>
</p:tagLst>
</file>

<file path=ppt/tags/tag1914.xml><?xml version="1.0" encoding="utf-8"?>
<p:tagLst xmlns:a="http://schemas.openxmlformats.org/drawingml/2006/main" xmlns:r="http://schemas.openxmlformats.org/officeDocument/2006/relationships" xmlns:p="http://schemas.openxmlformats.org/presentationml/2006/main">
  <p:tag name="THINKCELLSHAPEDONOTDELETE" val="t5DtDlWh8jx8OOQMmPev4XQ"/>
</p:tagLst>
</file>

<file path=ppt/tags/tag1915.xml><?xml version="1.0" encoding="utf-8"?>
<p:tagLst xmlns:a="http://schemas.openxmlformats.org/drawingml/2006/main" xmlns:r="http://schemas.openxmlformats.org/officeDocument/2006/relationships" xmlns:p="http://schemas.openxmlformats.org/presentationml/2006/main">
  <p:tag name="THINKCELLSHAPEDONOTDELETE" val="tzA3pBwvfP.m.YPNOU3LGHQ"/>
</p:tagLst>
</file>

<file path=ppt/tags/tag1916.xml><?xml version="1.0" encoding="utf-8"?>
<p:tagLst xmlns:a="http://schemas.openxmlformats.org/drawingml/2006/main" xmlns:r="http://schemas.openxmlformats.org/officeDocument/2006/relationships" xmlns:p="http://schemas.openxmlformats.org/presentationml/2006/main">
  <p:tag name="THINKCELLSHAPEDONOTDELETE" val="t2uZ0PFGD1HbFpuihW3aXkQ"/>
</p:tagLst>
</file>

<file path=ppt/tags/tag1917.xml><?xml version="1.0" encoding="utf-8"?>
<p:tagLst xmlns:a="http://schemas.openxmlformats.org/drawingml/2006/main" xmlns:r="http://schemas.openxmlformats.org/officeDocument/2006/relationships" xmlns:p="http://schemas.openxmlformats.org/presentationml/2006/main">
  <p:tag name="THINKCELLSHAPEDONOTDELETE" val="tVgVVgtwvB3FPc4ScP9IvLg"/>
</p:tagLst>
</file>

<file path=ppt/tags/tag1918.xml><?xml version="1.0" encoding="utf-8"?>
<p:tagLst xmlns:a="http://schemas.openxmlformats.org/drawingml/2006/main" xmlns:r="http://schemas.openxmlformats.org/officeDocument/2006/relationships" xmlns:p="http://schemas.openxmlformats.org/presentationml/2006/main">
  <p:tag name="THINKCELLSHAPEDONOTDELETE" val="tyGZPUSGW6ZtaquqToZWfcA"/>
</p:tagLst>
</file>

<file path=ppt/tags/tag1919.xml><?xml version="1.0" encoding="utf-8"?>
<p:tagLst xmlns:a="http://schemas.openxmlformats.org/drawingml/2006/main" xmlns:r="http://schemas.openxmlformats.org/officeDocument/2006/relationships" xmlns:p="http://schemas.openxmlformats.org/presentationml/2006/main">
  <p:tag name="THINKCELLSHAPEDONOTDELETE" val="tBuFPhAFnwpLv4ycLxaUWw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0.xml><?xml version="1.0" encoding="utf-8"?>
<p:tagLst xmlns:a="http://schemas.openxmlformats.org/drawingml/2006/main" xmlns:r="http://schemas.openxmlformats.org/officeDocument/2006/relationships" xmlns:p="http://schemas.openxmlformats.org/presentationml/2006/main">
  <p:tag name="THINKCELLSHAPEDONOTDELETE" val="tuwV.jY8PGaxg36H8w5cp6Q"/>
</p:tagLst>
</file>

<file path=ppt/tags/tag1921.xml><?xml version="1.0" encoding="utf-8"?>
<p:tagLst xmlns:a="http://schemas.openxmlformats.org/drawingml/2006/main" xmlns:r="http://schemas.openxmlformats.org/officeDocument/2006/relationships" xmlns:p="http://schemas.openxmlformats.org/presentationml/2006/main">
  <p:tag name="THINKCELLSHAPEDONOTDELETE" val="tf3kll1WDr8SMhAv72EXEzQ"/>
</p:tagLst>
</file>

<file path=ppt/tags/tag1922.xml><?xml version="1.0" encoding="utf-8"?>
<p:tagLst xmlns:a="http://schemas.openxmlformats.org/drawingml/2006/main" xmlns:r="http://schemas.openxmlformats.org/officeDocument/2006/relationships" xmlns:p="http://schemas.openxmlformats.org/presentationml/2006/main">
  <p:tag name="THINKCELLSHAPEDONOTDELETE" val="tQqmAMyFAjYkysZSz5QZe5Q"/>
</p:tagLst>
</file>

<file path=ppt/tags/tag1923.xml><?xml version="1.0" encoding="utf-8"?>
<p:tagLst xmlns:a="http://schemas.openxmlformats.org/drawingml/2006/main" xmlns:r="http://schemas.openxmlformats.org/officeDocument/2006/relationships" xmlns:p="http://schemas.openxmlformats.org/presentationml/2006/main">
  <p:tag name="THINKCELLSHAPEDONOTDELETE" val="thCRH4DnuvmmpfqyHWrKD4A"/>
</p:tagLst>
</file>

<file path=ppt/tags/tag1924.xml><?xml version="1.0" encoding="utf-8"?>
<p:tagLst xmlns:a="http://schemas.openxmlformats.org/drawingml/2006/main" xmlns:r="http://schemas.openxmlformats.org/officeDocument/2006/relationships" xmlns:p="http://schemas.openxmlformats.org/presentationml/2006/main">
  <p:tag name="THINKCELLSHAPEDONOTDELETE" val="tKKeWGbozq_RqJFlKfpNEZg"/>
</p:tagLst>
</file>

<file path=ppt/tags/tag1925.xml><?xml version="1.0" encoding="utf-8"?>
<p:tagLst xmlns:a="http://schemas.openxmlformats.org/drawingml/2006/main" xmlns:r="http://schemas.openxmlformats.org/officeDocument/2006/relationships" xmlns:p="http://schemas.openxmlformats.org/presentationml/2006/main">
  <p:tag name="BTFPLAYOUTENABLED" val="1"/>
</p:tagLst>
</file>

<file path=ppt/tags/tag1926.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19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8.xml><?xml version="1.0" encoding="utf-8"?>
<p:tagLst xmlns:a="http://schemas.openxmlformats.org/drawingml/2006/main" xmlns:r="http://schemas.openxmlformats.org/officeDocument/2006/relationships" xmlns:p="http://schemas.openxmlformats.org/presentationml/2006/main">
  <p:tag name="BTFPLAYOUTCOLUMNS" val="3"/>
  <p:tag name="BTFPLAYOUTENABLED" val="0"/>
</p:tagLst>
</file>

<file path=ppt/tags/tag19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BTFPLAYOUTENABLED" val="1"/>
</p:tagLst>
</file>

<file path=ppt/tags/tag1930.xml><?xml version="1.0" encoding="utf-8"?>
<p:tagLst xmlns:a="http://schemas.openxmlformats.org/drawingml/2006/main" xmlns:r="http://schemas.openxmlformats.org/officeDocument/2006/relationships" xmlns:p="http://schemas.openxmlformats.org/presentationml/2006/main">
  <p:tag name="BTFPLAYOUTANCHORELEFT" val="True"/>
  <p:tag name="BTFPLAYOUTANCHORERIGHT" val="True"/>
  <p:tag name="BTFPLAYOUTANCHORETOP" val="True"/>
  <p:tag name="BTFPLAYOUTANCHOREBOTTOM" val="False"/>
  <p:tag name="BTFPHEIGHT" val="392.2028"/>
  <p:tag name="BTFPWIDTH" val="276.5465"/>
  <p:tag name="BTFPUNCROPPEDHEIGHT" val="392.2028"/>
  <p:tag name="BTFPUNCROPPEDWIDTH" val="588.0098"/>
  <p:tag name="BTFPCENTERX" val="58.03571"/>
  <p:tag name="BTFPCENTERY" val="38.66666"/>
</p:tagLst>
</file>

<file path=ppt/tags/tag1931.xml><?xml version="1.0" encoding="utf-8"?>
<p:tagLst xmlns:a="http://schemas.openxmlformats.org/drawingml/2006/main" xmlns:r="http://schemas.openxmlformats.org/officeDocument/2006/relationships" xmlns:p="http://schemas.openxmlformats.org/presentationml/2006/main">
  <p:tag name="BTFPLAYOUTENABLED" val="1"/>
</p:tagLst>
</file>

<file path=ppt/tags/tag1932.xml><?xml version="1.0" encoding="utf-8"?>
<p:tagLst xmlns:a="http://schemas.openxmlformats.org/drawingml/2006/main" xmlns:r="http://schemas.openxmlformats.org/officeDocument/2006/relationships" xmlns:p="http://schemas.openxmlformats.org/presentationml/2006/main">
  <p:tag name="BTFPLAYOUTENABLED" val="1"/>
</p:tagLst>
</file>

<file path=ppt/tags/tag1933.xml><?xml version="1.0" encoding="utf-8"?>
<p:tagLst xmlns:a="http://schemas.openxmlformats.org/drawingml/2006/main" xmlns:r="http://schemas.openxmlformats.org/officeDocument/2006/relationships" xmlns:p="http://schemas.openxmlformats.org/presentationml/2006/main">
  <p:tag name="BTFPLAYOUTENABLED" val="1"/>
</p:tagLst>
</file>

<file path=ppt/tags/tag1934.xml><?xml version="1.0" encoding="utf-8"?>
<p:tagLst xmlns:a="http://schemas.openxmlformats.org/drawingml/2006/main" xmlns:r="http://schemas.openxmlformats.org/officeDocument/2006/relationships" xmlns:p="http://schemas.openxmlformats.org/presentationml/2006/main">
  <p:tag name="BTFPLAYOUTENABLED" val="1"/>
</p:tagLst>
</file>

<file path=ppt/tags/tag1935.xml><?xml version="1.0" encoding="utf-8"?>
<p:tagLst xmlns:a="http://schemas.openxmlformats.org/drawingml/2006/main" xmlns:r="http://schemas.openxmlformats.org/officeDocument/2006/relationships" xmlns:p="http://schemas.openxmlformats.org/presentationml/2006/main">
  <p:tag name="BTFPLAYOUTENABLED" val="1"/>
</p:tagLst>
</file>

<file path=ppt/tags/tag1936.xml><?xml version="1.0" encoding="utf-8"?>
<p:tagLst xmlns:a="http://schemas.openxmlformats.org/drawingml/2006/main" xmlns:r="http://schemas.openxmlformats.org/officeDocument/2006/relationships" xmlns:p="http://schemas.openxmlformats.org/presentationml/2006/main">
  <p:tag name="BTFPLAYOUTENABLED" val="1"/>
  <p:tag name="BTFPLAYOUTCOLUMNS" val="3"/>
</p:tagLst>
</file>

<file path=ppt/tags/tag19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8.xml><?xml version="1.0" encoding="utf-8"?>
<p:tagLst xmlns:a="http://schemas.openxmlformats.org/drawingml/2006/main" xmlns:r="http://schemas.openxmlformats.org/officeDocument/2006/relationships" xmlns:p="http://schemas.openxmlformats.org/presentationml/2006/main">
  <p:tag name="THINKCELLSHAPEDONOTDELETE" val="tqTZWB7ml6mQJyFFJagX6CA"/>
</p:tagLst>
</file>

<file path=ppt/tags/tag1939.xml><?xml version="1.0" encoding="utf-8"?>
<p:tagLst xmlns:a="http://schemas.openxmlformats.org/drawingml/2006/main" xmlns:r="http://schemas.openxmlformats.org/officeDocument/2006/relationships" xmlns:p="http://schemas.openxmlformats.org/presentationml/2006/main">
  <p:tag name="THINKCELLSHAPEDONOTDELETE" val="tcZpCJQR5gbWLPnC31PQFA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wfBhvX2xUJrzWMNhp2BcaA"/>
</p:tagLst>
</file>

<file path=ppt/tags/tag1940.xml><?xml version="1.0" encoding="utf-8"?>
<p:tagLst xmlns:a="http://schemas.openxmlformats.org/drawingml/2006/main" xmlns:r="http://schemas.openxmlformats.org/officeDocument/2006/relationships" xmlns:p="http://schemas.openxmlformats.org/presentationml/2006/main">
  <p:tag name="THINKCELLSHAPEDONOTDELETE" val="tJ5A65BqTr7VS_CgLAQhTUA"/>
</p:tagLst>
</file>

<file path=ppt/tags/tag1941.xml><?xml version="1.0" encoding="utf-8"?>
<p:tagLst xmlns:a="http://schemas.openxmlformats.org/drawingml/2006/main" xmlns:r="http://schemas.openxmlformats.org/officeDocument/2006/relationships" xmlns:p="http://schemas.openxmlformats.org/presentationml/2006/main">
  <p:tag name="THINKCELLSHAPEDONOTDELETE" val="t9E13ngSyARkv3S_qKWRNlg"/>
</p:tagLst>
</file>

<file path=ppt/tags/tag1942.xml><?xml version="1.0" encoding="utf-8"?>
<p:tagLst xmlns:a="http://schemas.openxmlformats.org/drawingml/2006/main" xmlns:r="http://schemas.openxmlformats.org/officeDocument/2006/relationships" xmlns:p="http://schemas.openxmlformats.org/presentationml/2006/main">
  <p:tag name="THINKCELLSHAPEDONOTDELETE" val="td2ZO4cYB9ceCFCAwCcY_Ww"/>
</p:tagLst>
</file>

<file path=ppt/tags/tag1943.xml><?xml version="1.0" encoding="utf-8"?>
<p:tagLst xmlns:a="http://schemas.openxmlformats.org/drawingml/2006/main" xmlns:r="http://schemas.openxmlformats.org/officeDocument/2006/relationships" xmlns:p="http://schemas.openxmlformats.org/presentationml/2006/main">
  <p:tag name="THINKCELLSHAPEDONOTDELETE" val="tzmcu4Dz.wTpb5hcnUIEsVQ"/>
</p:tagLst>
</file>

<file path=ppt/tags/tag1944.xml><?xml version="1.0" encoding="utf-8"?>
<p:tagLst xmlns:a="http://schemas.openxmlformats.org/drawingml/2006/main" xmlns:r="http://schemas.openxmlformats.org/officeDocument/2006/relationships" xmlns:p="http://schemas.openxmlformats.org/presentationml/2006/main">
  <p:tag name="THINKCELLSHAPEDONOTDELETE" val="tnH1tSfbMONp9Vph6DqDY1A"/>
</p:tagLst>
</file>

<file path=ppt/tags/tag1945.xml><?xml version="1.0" encoding="utf-8"?>
<p:tagLst xmlns:a="http://schemas.openxmlformats.org/drawingml/2006/main" xmlns:r="http://schemas.openxmlformats.org/officeDocument/2006/relationships" xmlns:p="http://schemas.openxmlformats.org/presentationml/2006/main">
  <p:tag name="THINKCELLSHAPEDONOTDELETE" val="tkspTXQEG3QQptX2pOsZZ3w"/>
</p:tagLst>
</file>

<file path=ppt/tags/tag1946.xml><?xml version="1.0" encoding="utf-8"?>
<p:tagLst xmlns:a="http://schemas.openxmlformats.org/drawingml/2006/main" xmlns:r="http://schemas.openxmlformats.org/officeDocument/2006/relationships" xmlns:p="http://schemas.openxmlformats.org/presentationml/2006/main">
  <p:tag name="THINKCELLSHAPEDONOTDELETE" val="tU5Z_9ggsUP_eodUeJWUMgQ"/>
</p:tagLst>
</file>

<file path=ppt/tags/tag1947.xml><?xml version="1.0" encoding="utf-8"?>
<p:tagLst xmlns:a="http://schemas.openxmlformats.org/drawingml/2006/main" xmlns:r="http://schemas.openxmlformats.org/officeDocument/2006/relationships" xmlns:p="http://schemas.openxmlformats.org/presentationml/2006/main">
  <p:tag name="THINKCELLSHAPEDONOTDELETE" val="tvTnIy_Wnlzv47xgRrfzO9Q"/>
</p:tagLst>
</file>

<file path=ppt/tags/tag1948.xml><?xml version="1.0" encoding="utf-8"?>
<p:tagLst xmlns:a="http://schemas.openxmlformats.org/drawingml/2006/main" xmlns:r="http://schemas.openxmlformats.org/officeDocument/2006/relationships" xmlns:p="http://schemas.openxmlformats.org/presentationml/2006/main">
  <p:tag name="THINKCELLSHAPEDONOTDELETE" val="t9xZguCc6FYoywKIcfPGI2A"/>
</p:tagLst>
</file>

<file path=ppt/tags/tag1949.xml><?xml version="1.0" encoding="utf-8"?>
<p:tagLst xmlns:a="http://schemas.openxmlformats.org/drawingml/2006/main" xmlns:r="http://schemas.openxmlformats.org/officeDocument/2006/relationships" xmlns:p="http://schemas.openxmlformats.org/presentationml/2006/main">
  <p:tag name="THINKCELLSHAPEDONOTDELETE" val="tvs4lWsP.hdFeBgA56jE0W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_RVWgVRxQ7xYiunKEs0GZg"/>
</p:tagLst>
</file>

<file path=ppt/tags/tag1950.xml><?xml version="1.0" encoding="utf-8"?>
<p:tagLst xmlns:a="http://schemas.openxmlformats.org/drawingml/2006/main" xmlns:r="http://schemas.openxmlformats.org/officeDocument/2006/relationships" xmlns:p="http://schemas.openxmlformats.org/presentationml/2006/main">
  <p:tag name="THINKCELLSHAPEDONOTDELETE" val="tMw6aMXdRlKugI_lEGgGnHQ"/>
</p:tagLst>
</file>

<file path=ppt/tags/tag1951.xml><?xml version="1.0" encoding="utf-8"?>
<p:tagLst xmlns:a="http://schemas.openxmlformats.org/drawingml/2006/main" xmlns:r="http://schemas.openxmlformats.org/officeDocument/2006/relationships" xmlns:p="http://schemas.openxmlformats.org/presentationml/2006/main">
  <p:tag name="THINKCELLSHAPEDONOTDELETE" val="teXkU4hltbV8G1a7vwVO7Pg"/>
</p:tagLst>
</file>

<file path=ppt/tags/tag1952.xml><?xml version="1.0" encoding="utf-8"?>
<p:tagLst xmlns:a="http://schemas.openxmlformats.org/drawingml/2006/main" xmlns:r="http://schemas.openxmlformats.org/officeDocument/2006/relationships" xmlns:p="http://schemas.openxmlformats.org/presentationml/2006/main">
  <p:tag name="THINKCELLSHAPEDONOTDELETE" val="too6n9Wu2P14ZmU70afR.IQ"/>
</p:tagLst>
</file>

<file path=ppt/tags/tag1953.xml><?xml version="1.0" encoding="utf-8"?>
<p:tagLst xmlns:a="http://schemas.openxmlformats.org/drawingml/2006/main" xmlns:r="http://schemas.openxmlformats.org/officeDocument/2006/relationships" xmlns:p="http://schemas.openxmlformats.org/presentationml/2006/main">
  <p:tag name="THINKCELLSHAPEDONOTDELETE" val="tjT5rt2P8O584kA3eLHUv3g"/>
</p:tagLst>
</file>

<file path=ppt/tags/tag1954.xml><?xml version="1.0" encoding="utf-8"?>
<p:tagLst xmlns:a="http://schemas.openxmlformats.org/drawingml/2006/main" xmlns:r="http://schemas.openxmlformats.org/officeDocument/2006/relationships" xmlns:p="http://schemas.openxmlformats.org/presentationml/2006/main">
  <p:tag name="THINKCELLSHAPEDONOTDELETE" val="t_14ApzoEcr0qGr6f3IZ8ww"/>
</p:tagLst>
</file>

<file path=ppt/tags/tag1955.xml><?xml version="1.0" encoding="utf-8"?>
<p:tagLst xmlns:a="http://schemas.openxmlformats.org/drawingml/2006/main" xmlns:r="http://schemas.openxmlformats.org/officeDocument/2006/relationships" xmlns:p="http://schemas.openxmlformats.org/presentationml/2006/main">
  <p:tag name="THINKCELLSHAPEDONOTDELETE" val="txqDORM9ogc54E1LkrNRV5w"/>
</p:tagLst>
</file>

<file path=ppt/tags/tag1956.xml><?xml version="1.0" encoding="utf-8"?>
<p:tagLst xmlns:a="http://schemas.openxmlformats.org/drawingml/2006/main" xmlns:r="http://schemas.openxmlformats.org/officeDocument/2006/relationships" xmlns:p="http://schemas.openxmlformats.org/presentationml/2006/main">
  <p:tag name="THINKCELLSHAPEDONOTDELETE" val="t2R2WEeWkCW5ZunSM7_HmIw"/>
</p:tagLst>
</file>

<file path=ppt/tags/tag1957.xml><?xml version="1.0" encoding="utf-8"?>
<p:tagLst xmlns:a="http://schemas.openxmlformats.org/drawingml/2006/main" xmlns:r="http://schemas.openxmlformats.org/officeDocument/2006/relationships" xmlns:p="http://schemas.openxmlformats.org/presentationml/2006/main">
  <p:tag name="THINKCELLSHAPEDONOTDELETE" val="tOUkcaytqAY36T02Z.fNvvg"/>
</p:tagLst>
</file>

<file path=ppt/tags/tag1958.xml><?xml version="1.0" encoding="utf-8"?>
<p:tagLst xmlns:a="http://schemas.openxmlformats.org/drawingml/2006/main" xmlns:r="http://schemas.openxmlformats.org/officeDocument/2006/relationships" xmlns:p="http://schemas.openxmlformats.org/presentationml/2006/main">
  <p:tag name="THINKCELLSHAPEDONOTDELETE" val="t_lQ.WNIcx7X3gBpcJHtI4w"/>
</p:tagLst>
</file>

<file path=ppt/tags/tag1959.xml><?xml version="1.0" encoding="utf-8"?>
<p:tagLst xmlns:a="http://schemas.openxmlformats.org/drawingml/2006/main" xmlns:r="http://schemas.openxmlformats.org/officeDocument/2006/relationships" xmlns:p="http://schemas.openxmlformats.org/presentationml/2006/main">
  <p:tag name="THINKCELLSHAPEDONOTDELETE" val="tcbSvvw00rkBIC.byjXrh7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Q.A2AnV2C_giWRIk2hebrQ"/>
</p:tagLst>
</file>

<file path=ppt/tags/tag1960.xml><?xml version="1.0" encoding="utf-8"?>
<p:tagLst xmlns:a="http://schemas.openxmlformats.org/drawingml/2006/main" xmlns:r="http://schemas.openxmlformats.org/officeDocument/2006/relationships" xmlns:p="http://schemas.openxmlformats.org/presentationml/2006/main">
  <p:tag name="THINKCELLSHAPEDONOTDELETE" val="t3ZVhPQCLq9NR2ZexTT20SA"/>
</p:tagLst>
</file>

<file path=ppt/tags/tag1961.xml><?xml version="1.0" encoding="utf-8"?>
<p:tagLst xmlns:a="http://schemas.openxmlformats.org/drawingml/2006/main" xmlns:r="http://schemas.openxmlformats.org/officeDocument/2006/relationships" xmlns:p="http://schemas.openxmlformats.org/presentationml/2006/main">
  <p:tag name="THINKCELLSHAPEDONOTDELETE" val="tsqn6Qbh6_VKY1sCr6UYwFg"/>
</p:tagLst>
</file>

<file path=ppt/tags/tag1962.xml><?xml version="1.0" encoding="utf-8"?>
<p:tagLst xmlns:a="http://schemas.openxmlformats.org/drawingml/2006/main" xmlns:r="http://schemas.openxmlformats.org/officeDocument/2006/relationships" xmlns:p="http://schemas.openxmlformats.org/presentationml/2006/main">
  <p:tag name="THINKCELLSHAPEDONOTDELETE" val="tvvHrXKun6qLpX8J7LeisYg"/>
</p:tagLst>
</file>

<file path=ppt/tags/tag1963.xml><?xml version="1.0" encoding="utf-8"?>
<p:tagLst xmlns:a="http://schemas.openxmlformats.org/drawingml/2006/main" xmlns:r="http://schemas.openxmlformats.org/officeDocument/2006/relationships" xmlns:p="http://schemas.openxmlformats.org/presentationml/2006/main">
  <p:tag name="THINKCELLSHAPEDONOTDELETE" val="tYknMqFFNqZIz7rd9oqGYVA"/>
</p:tagLst>
</file>

<file path=ppt/tags/tag1964.xml><?xml version="1.0" encoding="utf-8"?>
<p:tagLst xmlns:a="http://schemas.openxmlformats.org/drawingml/2006/main" xmlns:r="http://schemas.openxmlformats.org/officeDocument/2006/relationships" xmlns:p="http://schemas.openxmlformats.org/presentationml/2006/main">
  <p:tag name="THINKCELLSHAPEDONOTDELETE" val="tKYe5pbaQYZXgnAKW9bh2wA"/>
</p:tagLst>
</file>

<file path=ppt/tags/tag1965.xml><?xml version="1.0" encoding="utf-8"?>
<p:tagLst xmlns:a="http://schemas.openxmlformats.org/drawingml/2006/main" xmlns:r="http://schemas.openxmlformats.org/officeDocument/2006/relationships" xmlns:p="http://schemas.openxmlformats.org/presentationml/2006/main">
  <p:tag name="THINKCELLSHAPEDONOTDELETE" val="tr_iBgCGWEVm6sN2CTaSIhQ"/>
</p:tagLst>
</file>

<file path=ppt/tags/tag1966.xml><?xml version="1.0" encoding="utf-8"?>
<p:tagLst xmlns:a="http://schemas.openxmlformats.org/drawingml/2006/main" xmlns:r="http://schemas.openxmlformats.org/officeDocument/2006/relationships" xmlns:p="http://schemas.openxmlformats.org/presentationml/2006/main">
  <p:tag name="THINKCELLSHAPEDONOTDELETE" val="tSjbR90A_KwxmQi8.6kOqhg"/>
</p:tagLst>
</file>

<file path=ppt/tags/tag1967.xml><?xml version="1.0" encoding="utf-8"?>
<p:tagLst xmlns:a="http://schemas.openxmlformats.org/drawingml/2006/main" xmlns:r="http://schemas.openxmlformats.org/officeDocument/2006/relationships" xmlns:p="http://schemas.openxmlformats.org/presentationml/2006/main">
  <p:tag name="THINKCELLSHAPEDONOTDELETE" val="tUoXPnut3AQQmHRoR3ZAKDQ"/>
</p:tagLst>
</file>

<file path=ppt/tags/tag1968.xml><?xml version="1.0" encoding="utf-8"?>
<p:tagLst xmlns:a="http://schemas.openxmlformats.org/drawingml/2006/main" xmlns:r="http://schemas.openxmlformats.org/officeDocument/2006/relationships" xmlns:p="http://schemas.openxmlformats.org/presentationml/2006/main">
  <p:tag name="THINKCELLSHAPEDONOTDELETE" val="tEynYIHeE3gL7v2lUqbUEmA"/>
</p:tagLst>
</file>

<file path=ppt/tags/tag1969.xml><?xml version="1.0" encoding="utf-8"?>
<p:tagLst xmlns:a="http://schemas.openxmlformats.org/drawingml/2006/main" xmlns:r="http://schemas.openxmlformats.org/officeDocument/2006/relationships" xmlns:p="http://schemas.openxmlformats.org/presentationml/2006/main">
  <p:tag name="THINKCELLSHAPEDONOTDELETE" val="tQj17_jQ0STQrXe9M6BvvP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ZGc0EYBwdY77YbNI81mzTw"/>
</p:tagLst>
</file>

<file path=ppt/tags/tag1970.xml><?xml version="1.0" encoding="utf-8"?>
<p:tagLst xmlns:a="http://schemas.openxmlformats.org/drawingml/2006/main" xmlns:r="http://schemas.openxmlformats.org/officeDocument/2006/relationships" xmlns:p="http://schemas.openxmlformats.org/presentationml/2006/main">
  <p:tag name="THINKCELLSHAPEDONOTDELETE" val="tUn2uCJoDgjMQofFI_M_p9g"/>
</p:tagLst>
</file>

<file path=ppt/tags/tag1971.xml><?xml version="1.0" encoding="utf-8"?>
<p:tagLst xmlns:a="http://schemas.openxmlformats.org/drawingml/2006/main" xmlns:r="http://schemas.openxmlformats.org/officeDocument/2006/relationships" xmlns:p="http://schemas.openxmlformats.org/presentationml/2006/main">
  <p:tag name="THINKCELLSHAPEDONOTDELETE" val="t8j50xubwy2KAFs8smIuGKg"/>
</p:tagLst>
</file>

<file path=ppt/tags/tag1972.xml><?xml version="1.0" encoding="utf-8"?>
<p:tagLst xmlns:a="http://schemas.openxmlformats.org/drawingml/2006/main" xmlns:r="http://schemas.openxmlformats.org/officeDocument/2006/relationships" xmlns:p="http://schemas.openxmlformats.org/presentationml/2006/main">
  <p:tag name="THINKCELLSHAPEDONOTDELETE" val="tlOyoMO6XwR.bpd2lb2zu9A"/>
</p:tagLst>
</file>

<file path=ppt/tags/tag1973.xml><?xml version="1.0" encoding="utf-8"?>
<p:tagLst xmlns:a="http://schemas.openxmlformats.org/drawingml/2006/main" xmlns:r="http://schemas.openxmlformats.org/officeDocument/2006/relationships" xmlns:p="http://schemas.openxmlformats.org/presentationml/2006/main">
  <p:tag name="THINKCELLSHAPEDONOTDELETE" val="tUd_jZL1By_0w7Ujuspd3cA"/>
</p:tagLst>
</file>

<file path=ppt/tags/tag1974.xml><?xml version="1.0" encoding="utf-8"?>
<p:tagLst xmlns:a="http://schemas.openxmlformats.org/drawingml/2006/main" xmlns:r="http://schemas.openxmlformats.org/officeDocument/2006/relationships" xmlns:p="http://schemas.openxmlformats.org/presentationml/2006/main">
  <p:tag name="THINKCELLSHAPEDONOTDELETE" val="tcB.VXuN480.WgZKSfJZ0Cw"/>
</p:tagLst>
</file>

<file path=ppt/tags/tag1975.xml><?xml version="1.0" encoding="utf-8"?>
<p:tagLst xmlns:a="http://schemas.openxmlformats.org/drawingml/2006/main" xmlns:r="http://schemas.openxmlformats.org/officeDocument/2006/relationships" xmlns:p="http://schemas.openxmlformats.org/presentationml/2006/main">
  <p:tag name="THINKCELLSHAPEDONOTDELETE" val="tk3zPY.mGcCGrLKTH.7LotA"/>
</p:tagLst>
</file>

<file path=ppt/tags/tag1976.xml><?xml version="1.0" encoding="utf-8"?>
<p:tagLst xmlns:a="http://schemas.openxmlformats.org/drawingml/2006/main" xmlns:r="http://schemas.openxmlformats.org/officeDocument/2006/relationships" xmlns:p="http://schemas.openxmlformats.org/presentationml/2006/main">
  <p:tag name="THINKCELLSHAPEDONOTDELETE" val="tjjQrKzoG6N7iqBmTLkF.dA"/>
</p:tagLst>
</file>

<file path=ppt/tags/tag1977.xml><?xml version="1.0" encoding="utf-8"?>
<p:tagLst xmlns:a="http://schemas.openxmlformats.org/drawingml/2006/main" xmlns:r="http://schemas.openxmlformats.org/officeDocument/2006/relationships" xmlns:p="http://schemas.openxmlformats.org/presentationml/2006/main">
  <p:tag name="THINKCELLSHAPEDONOTDELETE" val="tXnVOWks58iGUQEHCTYiCag"/>
</p:tagLst>
</file>

<file path=ppt/tags/tag1978.xml><?xml version="1.0" encoding="utf-8"?>
<p:tagLst xmlns:a="http://schemas.openxmlformats.org/drawingml/2006/main" xmlns:r="http://schemas.openxmlformats.org/officeDocument/2006/relationships" xmlns:p="http://schemas.openxmlformats.org/presentationml/2006/main">
  <p:tag name="THINKCELLSHAPEDONOTDELETE" val="tZu.DsBeb_z_Fc.xAFmqN1g"/>
</p:tagLst>
</file>

<file path=ppt/tags/tag1979.xml><?xml version="1.0" encoding="utf-8"?>
<p:tagLst xmlns:a="http://schemas.openxmlformats.org/drawingml/2006/main" xmlns:r="http://schemas.openxmlformats.org/officeDocument/2006/relationships" xmlns:p="http://schemas.openxmlformats.org/presentationml/2006/main">
  <p:tag name="THINKCELLSHAPEDONOTDELETE" val="tkAYtHuvqywUScR.eWrZeK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DvWxnj7iLO4JZQfLtZDCag"/>
</p:tagLst>
</file>

<file path=ppt/tags/tag1980.xml><?xml version="1.0" encoding="utf-8"?>
<p:tagLst xmlns:a="http://schemas.openxmlformats.org/drawingml/2006/main" xmlns:r="http://schemas.openxmlformats.org/officeDocument/2006/relationships" xmlns:p="http://schemas.openxmlformats.org/presentationml/2006/main">
  <p:tag name="THINKCELLSHAPEDONOTDELETE" val="tptT1lxUp8tDwqMw8Y47ASA"/>
</p:tagLst>
</file>

<file path=ppt/tags/tag1981.xml><?xml version="1.0" encoding="utf-8"?>
<p:tagLst xmlns:a="http://schemas.openxmlformats.org/drawingml/2006/main" xmlns:r="http://schemas.openxmlformats.org/officeDocument/2006/relationships" xmlns:p="http://schemas.openxmlformats.org/presentationml/2006/main">
  <p:tag name="THINKCELLSHAPEDONOTDELETE" val="tzBguNMrDQ0mCt.jjps0BdA"/>
</p:tagLst>
</file>

<file path=ppt/tags/tag1982.xml><?xml version="1.0" encoding="utf-8"?>
<p:tagLst xmlns:a="http://schemas.openxmlformats.org/drawingml/2006/main" xmlns:r="http://schemas.openxmlformats.org/officeDocument/2006/relationships" xmlns:p="http://schemas.openxmlformats.org/presentationml/2006/main">
  <p:tag name="THINKCELLSHAPEDONOTDELETE" val="tCts3ankY0LyZ8ox853GfLg"/>
</p:tagLst>
</file>

<file path=ppt/tags/tag1983.xml><?xml version="1.0" encoding="utf-8"?>
<p:tagLst xmlns:a="http://schemas.openxmlformats.org/drawingml/2006/main" xmlns:r="http://schemas.openxmlformats.org/officeDocument/2006/relationships" xmlns:p="http://schemas.openxmlformats.org/presentationml/2006/main">
  <p:tag name="THINKCELLSHAPEDONOTDELETE" val="tU.s5PtiGcGKJZig2d2q5eA"/>
</p:tagLst>
</file>

<file path=ppt/tags/tag1984.xml><?xml version="1.0" encoding="utf-8"?>
<p:tagLst xmlns:a="http://schemas.openxmlformats.org/drawingml/2006/main" xmlns:r="http://schemas.openxmlformats.org/officeDocument/2006/relationships" xmlns:p="http://schemas.openxmlformats.org/presentationml/2006/main">
  <p:tag name="THINKCELLSHAPEDONOTDELETE" val="tfz4wN5zHxAvWTuWgCq22PQ"/>
</p:tagLst>
</file>

<file path=ppt/tags/tag1985.xml><?xml version="1.0" encoding="utf-8"?>
<p:tagLst xmlns:a="http://schemas.openxmlformats.org/drawingml/2006/main" xmlns:r="http://schemas.openxmlformats.org/officeDocument/2006/relationships" xmlns:p="http://schemas.openxmlformats.org/presentationml/2006/main">
  <p:tag name="THINKCELLSHAPEDONOTDELETE" val="t1qUMTrvuwaTQjsCpxVtY3Q"/>
</p:tagLst>
</file>

<file path=ppt/tags/tag1986.xml><?xml version="1.0" encoding="utf-8"?>
<p:tagLst xmlns:a="http://schemas.openxmlformats.org/drawingml/2006/main" xmlns:r="http://schemas.openxmlformats.org/officeDocument/2006/relationships" xmlns:p="http://schemas.openxmlformats.org/presentationml/2006/main">
  <p:tag name="THINKCELLSHAPEDONOTDELETE" val="tUAeF05UopusMf8Nk56Ny_A"/>
</p:tagLst>
</file>

<file path=ppt/tags/tag1987.xml><?xml version="1.0" encoding="utf-8"?>
<p:tagLst xmlns:a="http://schemas.openxmlformats.org/drawingml/2006/main" xmlns:r="http://schemas.openxmlformats.org/officeDocument/2006/relationships" xmlns:p="http://schemas.openxmlformats.org/presentationml/2006/main">
  <p:tag name="THINKCELLSHAPEDONOTDELETE" val="tBgfpJtgDZ6ZAMpRIpPTeDA"/>
</p:tagLst>
</file>

<file path=ppt/tags/tag1988.xml><?xml version="1.0" encoding="utf-8"?>
<p:tagLst xmlns:a="http://schemas.openxmlformats.org/drawingml/2006/main" xmlns:r="http://schemas.openxmlformats.org/officeDocument/2006/relationships" xmlns:p="http://schemas.openxmlformats.org/presentationml/2006/main">
  <p:tag name="THINKCELLSHAPEDONOTDELETE" val="tXFH762uQfmZDW1p7.d0vjA"/>
</p:tagLst>
</file>

<file path=ppt/tags/tag1989.xml><?xml version="1.0" encoding="utf-8"?>
<p:tagLst xmlns:a="http://schemas.openxmlformats.org/drawingml/2006/main" xmlns:r="http://schemas.openxmlformats.org/officeDocument/2006/relationships" xmlns:p="http://schemas.openxmlformats.org/presentationml/2006/main">
  <p:tag name="THINKCELLSHAPEDONOTDELETE" val="tT2Au1BOHibB.yAISePHEA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US_dRX3bOMPWj.3rTRN.2A"/>
</p:tagLst>
</file>

<file path=ppt/tags/tag1990.xml><?xml version="1.0" encoding="utf-8"?>
<p:tagLst xmlns:a="http://schemas.openxmlformats.org/drawingml/2006/main" xmlns:r="http://schemas.openxmlformats.org/officeDocument/2006/relationships" xmlns:p="http://schemas.openxmlformats.org/presentationml/2006/main">
  <p:tag name="THINKCELLSHAPEDONOTDELETE" val="thVFQqVNSQwh8yVu7TGC4Ew"/>
</p:tagLst>
</file>

<file path=ppt/tags/tag1991.xml><?xml version="1.0" encoding="utf-8"?>
<p:tagLst xmlns:a="http://schemas.openxmlformats.org/drawingml/2006/main" xmlns:r="http://schemas.openxmlformats.org/officeDocument/2006/relationships" xmlns:p="http://schemas.openxmlformats.org/presentationml/2006/main">
  <p:tag name="THINKCELLSHAPEDONOTDELETE" val="t.UrspFgQgmoL6xUzPA4dUA"/>
</p:tagLst>
</file>

<file path=ppt/tags/tag1992.xml><?xml version="1.0" encoding="utf-8"?>
<p:tagLst xmlns:a="http://schemas.openxmlformats.org/drawingml/2006/main" xmlns:r="http://schemas.openxmlformats.org/officeDocument/2006/relationships" xmlns:p="http://schemas.openxmlformats.org/presentationml/2006/main">
  <p:tag name="THINKCELLSHAPEDONOTDELETE" val="tvn_fGHGMWsYXvBCkOML1JA"/>
</p:tagLst>
</file>

<file path=ppt/tags/tag1993.xml><?xml version="1.0" encoding="utf-8"?>
<p:tagLst xmlns:a="http://schemas.openxmlformats.org/drawingml/2006/main" xmlns:r="http://schemas.openxmlformats.org/officeDocument/2006/relationships" xmlns:p="http://schemas.openxmlformats.org/presentationml/2006/main">
  <p:tag name="THINKCELLSHAPEDONOTDELETE" val="tdqHKfDdMXnG7D6kW.ktVYw"/>
</p:tagLst>
</file>

<file path=ppt/tags/tag1994.xml><?xml version="1.0" encoding="utf-8"?>
<p:tagLst xmlns:a="http://schemas.openxmlformats.org/drawingml/2006/main" xmlns:r="http://schemas.openxmlformats.org/officeDocument/2006/relationships" xmlns:p="http://schemas.openxmlformats.org/presentationml/2006/main">
  <p:tag name="THINKCELLSHAPEDONOTDELETE" val="tfcCoprQat0mDKvIRXdyEwQ"/>
</p:tagLst>
</file>

<file path=ppt/tags/tag1995.xml><?xml version="1.0" encoding="utf-8"?>
<p:tagLst xmlns:a="http://schemas.openxmlformats.org/drawingml/2006/main" xmlns:r="http://schemas.openxmlformats.org/officeDocument/2006/relationships" xmlns:p="http://schemas.openxmlformats.org/presentationml/2006/main">
  <p:tag name="THINKCELLSHAPEDONOTDELETE" val="tJLN_eqL5SqV37oW4VcVXgQ"/>
</p:tagLst>
</file>

<file path=ppt/tags/tag1996.xml><?xml version="1.0" encoding="utf-8"?>
<p:tagLst xmlns:a="http://schemas.openxmlformats.org/drawingml/2006/main" xmlns:r="http://schemas.openxmlformats.org/officeDocument/2006/relationships" xmlns:p="http://schemas.openxmlformats.org/presentationml/2006/main">
  <p:tag name="THINKCELLSHAPEDONOTDELETE" val="tHL8_CWxRXqNt7OLWBRrKew"/>
</p:tagLst>
</file>

<file path=ppt/tags/tag1997.xml><?xml version="1.0" encoding="utf-8"?>
<p:tagLst xmlns:a="http://schemas.openxmlformats.org/drawingml/2006/main" xmlns:r="http://schemas.openxmlformats.org/officeDocument/2006/relationships" xmlns:p="http://schemas.openxmlformats.org/presentationml/2006/main">
  <p:tag name="THINKCELLSHAPEDONOTDELETE" val="tOzyz5p5np56btrwYybBDhQ"/>
</p:tagLst>
</file>

<file path=ppt/tags/tag1998.xml><?xml version="1.0" encoding="utf-8"?>
<p:tagLst xmlns:a="http://schemas.openxmlformats.org/drawingml/2006/main" xmlns:r="http://schemas.openxmlformats.org/officeDocument/2006/relationships" xmlns:p="http://schemas.openxmlformats.org/presentationml/2006/main">
  <p:tag name="THINKCELLSHAPEDONOTDELETE" val="tLnBKl.89mx3xabaccrmiAQ"/>
</p:tagLst>
</file>

<file path=ppt/tags/tag1999.xml><?xml version="1.0" encoding="utf-8"?>
<p:tagLst xmlns:a="http://schemas.openxmlformats.org/drawingml/2006/main" xmlns:r="http://schemas.openxmlformats.org/officeDocument/2006/relationships" xmlns:p="http://schemas.openxmlformats.org/presentationml/2006/main">
  <p:tag name="THINKCELLSHAPEDONOTDELETE" val="twInk5880ELUU0VSby9GCSg"/>
</p:tagLst>
</file>

<file path=ppt/tags/tag2.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20.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GuS9poAZJNVsdq2nc6Uq3w"/>
</p:tagLst>
</file>

<file path=ppt/tags/tag2000.xml><?xml version="1.0" encoding="utf-8"?>
<p:tagLst xmlns:a="http://schemas.openxmlformats.org/drawingml/2006/main" xmlns:r="http://schemas.openxmlformats.org/officeDocument/2006/relationships" xmlns:p="http://schemas.openxmlformats.org/presentationml/2006/main">
  <p:tag name="THINKCELLSHAPEDONOTDELETE" val="tJqQVMXRFgxAeAN6e76Ey4w"/>
</p:tagLst>
</file>

<file path=ppt/tags/tag2001.xml><?xml version="1.0" encoding="utf-8"?>
<p:tagLst xmlns:a="http://schemas.openxmlformats.org/drawingml/2006/main" xmlns:r="http://schemas.openxmlformats.org/officeDocument/2006/relationships" xmlns:p="http://schemas.openxmlformats.org/presentationml/2006/main">
  <p:tag name="THINKCELLSHAPEDONOTDELETE" val="tt7UaPIgK65h040P3fKUcuQ"/>
</p:tagLst>
</file>

<file path=ppt/tags/tag2002.xml><?xml version="1.0" encoding="utf-8"?>
<p:tagLst xmlns:a="http://schemas.openxmlformats.org/drawingml/2006/main" xmlns:r="http://schemas.openxmlformats.org/officeDocument/2006/relationships" xmlns:p="http://schemas.openxmlformats.org/presentationml/2006/main">
  <p:tag name="THINKCELLSHAPEDONOTDELETE" val="tvrap_2ebVdjYP.u6VIffzA"/>
</p:tagLst>
</file>

<file path=ppt/tags/tag2003.xml><?xml version="1.0" encoding="utf-8"?>
<p:tagLst xmlns:a="http://schemas.openxmlformats.org/drawingml/2006/main" xmlns:r="http://schemas.openxmlformats.org/officeDocument/2006/relationships" xmlns:p="http://schemas.openxmlformats.org/presentationml/2006/main">
  <p:tag name="THINKCELLSHAPEDONOTDELETE" val="trk1bE6BFGNqbFIikN.bmcQ"/>
</p:tagLst>
</file>

<file path=ppt/tags/tag2004.xml><?xml version="1.0" encoding="utf-8"?>
<p:tagLst xmlns:a="http://schemas.openxmlformats.org/drawingml/2006/main" xmlns:r="http://schemas.openxmlformats.org/officeDocument/2006/relationships" xmlns:p="http://schemas.openxmlformats.org/presentationml/2006/main">
  <p:tag name="THINKCELLSHAPEDONOTDELETE" val="tCJiORS8Ie3TWZ3NGZY7aIw"/>
</p:tagLst>
</file>

<file path=ppt/tags/tag2005.xml><?xml version="1.0" encoding="utf-8"?>
<p:tagLst xmlns:a="http://schemas.openxmlformats.org/drawingml/2006/main" xmlns:r="http://schemas.openxmlformats.org/officeDocument/2006/relationships" xmlns:p="http://schemas.openxmlformats.org/presentationml/2006/main">
  <p:tag name="THINKCELLSHAPEDONOTDELETE" val="tX3bSMqmIpPIWNA3lGpj91Q"/>
</p:tagLst>
</file>

<file path=ppt/tags/tag2006.xml><?xml version="1.0" encoding="utf-8"?>
<p:tagLst xmlns:a="http://schemas.openxmlformats.org/drawingml/2006/main" xmlns:r="http://schemas.openxmlformats.org/officeDocument/2006/relationships" xmlns:p="http://schemas.openxmlformats.org/presentationml/2006/main">
  <p:tag name="THINKCELLSHAPEDONOTDELETE" val="tQeLAker3Tj9RfhXJs2_Ydw"/>
</p:tagLst>
</file>

<file path=ppt/tags/tag2007.xml><?xml version="1.0" encoding="utf-8"?>
<p:tagLst xmlns:a="http://schemas.openxmlformats.org/drawingml/2006/main" xmlns:r="http://schemas.openxmlformats.org/officeDocument/2006/relationships" xmlns:p="http://schemas.openxmlformats.org/presentationml/2006/main">
  <p:tag name="THINKCELLSHAPEDONOTDELETE" val="tGVPC_2nXl.36olGLkGSoOQ"/>
</p:tagLst>
</file>

<file path=ppt/tags/tag2008.xml><?xml version="1.0" encoding="utf-8"?>
<p:tagLst xmlns:a="http://schemas.openxmlformats.org/drawingml/2006/main" xmlns:r="http://schemas.openxmlformats.org/officeDocument/2006/relationships" xmlns:p="http://schemas.openxmlformats.org/presentationml/2006/main">
  <p:tag name="THINKCELLSHAPEDONOTDELETE" val="tSHBQAqFEm8hflUyKcIQJqQ"/>
</p:tagLst>
</file>

<file path=ppt/tags/tag2009.xml><?xml version="1.0" encoding="utf-8"?>
<p:tagLst xmlns:a="http://schemas.openxmlformats.org/drawingml/2006/main" xmlns:r="http://schemas.openxmlformats.org/officeDocument/2006/relationships" xmlns:p="http://schemas.openxmlformats.org/presentationml/2006/main">
  <p:tag name="THINKCELLSHAPEDONOTDELETE" val="tjJYvf39g6RRCA8GenBHgV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mhXlUsCFZcQ7gBL3pWn5LA"/>
</p:tagLst>
</file>

<file path=ppt/tags/tag2010.xml><?xml version="1.0" encoding="utf-8"?>
<p:tagLst xmlns:a="http://schemas.openxmlformats.org/drawingml/2006/main" xmlns:r="http://schemas.openxmlformats.org/officeDocument/2006/relationships" xmlns:p="http://schemas.openxmlformats.org/presentationml/2006/main">
  <p:tag name="THINKCELLSHAPEDONOTDELETE" val="tZtI4hnH4Ja8VkXdEvAjixA"/>
</p:tagLst>
</file>

<file path=ppt/tags/tag2011.xml><?xml version="1.0" encoding="utf-8"?>
<p:tagLst xmlns:a="http://schemas.openxmlformats.org/drawingml/2006/main" xmlns:r="http://schemas.openxmlformats.org/officeDocument/2006/relationships" xmlns:p="http://schemas.openxmlformats.org/presentationml/2006/main">
  <p:tag name="THINKCELLSHAPEDONOTDELETE" val="tLjaT5ea_bA7dj2BfJpOo_g"/>
</p:tagLst>
</file>

<file path=ppt/tags/tag2012.xml><?xml version="1.0" encoding="utf-8"?>
<p:tagLst xmlns:a="http://schemas.openxmlformats.org/drawingml/2006/main" xmlns:r="http://schemas.openxmlformats.org/officeDocument/2006/relationships" xmlns:p="http://schemas.openxmlformats.org/presentationml/2006/main">
  <p:tag name="THINKCELLSHAPEDONOTDELETE" val="tczzEkGH7mS1M7x5JgLUCaw"/>
</p:tagLst>
</file>

<file path=ppt/tags/tag2013.xml><?xml version="1.0" encoding="utf-8"?>
<p:tagLst xmlns:a="http://schemas.openxmlformats.org/drawingml/2006/main" xmlns:r="http://schemas.openxmlformats.org/officeDocument/2006/relationships" xmlns:p="http://schemas.openxmlformats.org/presentationml/2006/main">
  <p:tag name="THINKCELLSHAPEDONOTDELETE" val="tQiAdQacae1CPKmfrtdvSnA"/>
</p:tagLst>
</file>

<file path=ppt/tags/tag2014.xml><?xml version="1.0" encoding="utf-8"?>
<p:tagLst xmlns:a="http://schemas.openxmlformats.org/drawingml/2006/main" xmlns:r="http://schemas.openxmlformats.org/officeDocument/2006/relationships" xmlns:p="http://schemas.openxmlformats.org/presentationml/2006/main">
  <p:tag name="THINKCELLSHAPEDONOTDELETE" val="tQct08YLmWOwNXn3iHra0ww"/>
</p:tagLst>
</file>

<file path=ppt/tags/tag2015.xml><?xml version="1.0" encoding="utf-8"?>
<p:tagLst xmlns:a="http://schemas.openxmlformats.org/drawingml/2006/main" xmlns:r="http://schemas.openxmlformats.org/officeDocument/2006/relationships" xmlns:p="http://schemas.openxmlformats.org/presentationml/2006/main">
  <p:tag name="THINKCELLSHAPEDONOTDELETE" val="t9xA0KtIlkYGZAaS3emB9hw"/>
</p:tagLst>
</file>

<file path=ppt/tags/tag2016.xml><?xml version="1.0" encoding="utf-8"?>
<p:tagLst xmlns:a="http://schemas.openxmlformats.org/drawingml/2006/main" xmlns:r="http://schemas.openxmlformats.org/officeDocument/2006/relationships" xmlns:p="http://schemas.openxmlformats.org/presentationml/2006/main">
  <p:tag name="THINKCELLSHAPEDONOTDELETE" val="tPPcks4vmfA54Bh8i2wRzJA"/>
</p:tagLst>
</file>

<file path=ppt/tags/tag2017.xml><?xml version="1.0" encoding="utf-8"?>
<p:tagLst xmlns:a="http://schemas.openxmlformats.org/drawingml/2006/main" xmlns:r="http://schemas.openxmlformats.org/officeDocument/2006/relationships" xmlns:p="http://schemas.openxmlformats.org/presentationml/2006/main">
  <p:tag name="THINKCELLSHAPEDONOTDELETE" val="t88DxVG9YuGp5Cw.oEPmy6w"/>
</p:tagLst>
</file>

<file path=ppt/tags/tag2018.xml><?xml version="1.0" encoding="utf-8"?>
<p:tagLst xmlns:a="http://schemas.openxmlformats.org/drawingml/2006/main" xmlns:r="http://schemas.openxmlformats.org/officeDocument/2006/relationships" xmlns:p="http://schemas.openxmlformats.org/presentationml/2006/main">
  <p:tag name="THINKCELLSHAPEDONOTDELETE" val="tg7.4lzgVSKaYOgpDgpftfA"/>
</p:tagLst>
</file>

<file path=ppt/tags/tag2019.xml><?xml version="1.0" encoding="utf-8"?>
<p:tagLst xmlns:a="http://schemas.openxmlformats.org/drawingml/2006/main" xmlns:r="http://schemas.openxmlformats.org/officeDocument/2006/relationships" xmlns:p="http://schemas.openxmlformats.org/presentationml/2006/main">
  <p:tag name="THINKCELLSHAPEDONOTDELETE" val="twh2EX0JXoOYgRyKX2lTf0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Q7W.eZA4l78hrCXFYb4vnQ"/>
</p:tagLst>
</file>

<file path=ppt/tags/tag2020.xml><?xml version="1.0" encoding="utf-8"?>
<p:tagLst xmlns:a="http://schemas.openxmlformats.org/drawingml/2006/main" xmlns:r="http://schemas.openxmlformats.org/officeDocument/2006/relationships" xmlns:p="http://schemas.openxmlformats.org/presentationml/2006/main">
  <p:tag name="THINKCELLSHAPEDONOTDELETE" val="tDqDBu7ZawBM7G3O9pfyMaA"/>
</p:tagLst>
</file>

<file path=ppt/tags/tag2021.xml><?xml version="1.0" encoding="utf-8"?>
<p:tagLst xmlns:a="http://schemas.openxmlformats.org/drawingml/2006/main" xmlns:r="http://schemas.openxmlformats.org/officeDocument/2006/relationships" xmlns:p="http://schemas.openxmlformats.org/presentationml/2006/main">
  <p:tag name="BTFPLAYOUTENABLED" val="1"/>
</p:tagLst>
</file>

<file path=ppt/tags/tag2022.xml><?xml version="1.0" encoding="utf-8"?>
<p:tagLst xmlns:a="http://schemas.openxmlformats.org/drawingml/2006/main" xmlns:r="http://schemas.openxmlformats.org/officeDocument/2006/relationships" xmlns:p="http://schemas.openxmlformats.org/presentationml/2006/main">
  <p:tag name="BTFPLAYOUTCOLUMNS" val="2"/>
  <p:tag name="BTFPLAYOUTENABLED" val="0"/>
</p:tagLst>
</file>

<file path=ppt/tags/tag20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4.xml><?xml version="1.0" encoding="utf-8"?>
<p:tagLst xmlns:a="http://schemas.openxmlformats.org/drawingml/2006/main" xmlns:r="http://schemas.openxmlformats.org/officeDocument/2006/relationships" xmlns:p="http://schemas.openxmlformats.org/presentationml/2006/main">
  <p:tag name="BTFPLAYOUTENABLED" val="1"/>
</p:tagLst>
</file>

<file path=ppt/tags/tag2025.xml><?xml version="1.0" encoding="utf-8"?>
<p:tagLst xmlns:a="http://schemas.openxmlformats.org/drawingml/2006/main" xmlns:r="http://schemas.openxmlformats.org/officeDocument/2006/relationships" xmlns:p="http://schemas.openxmlformats.org/presentationml/2006/main">
  <p:tag name="BTFPLAYOUTENABLED" val="1"/>
</p:tagLst>
</file>

<file path=ppt/tags/tag2026.xml><?xml version="1.0" encoding="utf-8"?>
<p:tagLst xmlns:a="http://schemas.openxmlformats.org/drawingml/2006/main" xmlns:r="http://schemas.openxmlformats.org/officeDocument/2006/relationships" xmlns:p="http://schemas.openxmlformats.org/presentationml/2006/main">
  <p:tag name="BTFPLAYOUTENABLED" val="0"/>
</p:tagLst>
</file>

<file path=ppt/tags/tag2027.xml><?xml version="1.0" encoding="utf-8"?>
<p:tagLst xmlns:a="http://schemas.openxmlformats.org/drawingml/2006/main" xmlns:r="http://schemas.openxmlformats.org/officeDocument/2006/relationships" xmlns:p="http://schemas.openxmlformats.org/presentationml/2006/main">
  <p:tag name="BTFPLAYOUTENABLED" val="0"/>
</p:tagLst>
</file>

<file path=ppt/tags/tag2028.xml><?xml version="1.0" encoding="utf-8"?>
<p:tagLst xmlns:a="http://schemas.openxmlformats.org/drawingml/2006/main" xmlns:r="http://schemas.openxmlformats.org/officeDocument/2006/relationships" xmlns:p="http://schemas.openxmlformats.org/presentationml/2006/main">
  <p:tag name="BTFPLAYOUTENABLED" val="1"/>
</p:tagLst>
</file>

<file path=ppt/tags/tag2029.xml><?xml version="1.0" encoding="utf-8"?>
<p:tagLst xmlns:a="http://schemas.openxmlformats.org/drawingml/2006/main" xmlns:r="http://schemas.openxmlformats.org/officeDocument/2006/relationships" xmlns:p="http://schemas.openxmlformats.org/presentationml/2006/main">
  <p:tag name="BTFPLAYOUTENABLED" val="1"/>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evRlT8cutkQVZk3zexSq8w"/>
</p:tagLst>
</file>

<file path=ppt/tags/tag2030.xml><?xml version="1.0" encoding="utf-8"?>
<p:tagLst xmlns:a="http://schemas.openxmlformats.org/drawingml/2006/main" xmlns:r="http://schemas.openxmlformats.org/officeDocument/2006/relationships" xmlns:p="http://schemas.openxmlformats.org/presentationml/2006/main">
  <p:tag name="BTFPLAYOUTENABLED" val="1"/>
</p:tagLst>
</file>

<file path=ppt/tags/tag2031.xml><?xml version="1.0" encoding="utf-8"?>
<p:tagLst xmlns:a="http://schemas.openxmlformats.org/drawingml/2006/main" xmlns:r="http://schemas.openxmlformats.org/officeDocument/2006/relationships" xmlns:p="http://schemas.openxmlformats.org/presentationml/2006/main">
  <p:tag name="BTFPLAYOUTENABLED" val="1"/>
</p:tagLst>
</file>

<file path=ppt/tags/tag2032.xml><?xml version="1.0" encoding="utf-8"?>
<p:tagLst xmlns:a="http://schemas.openxmlformats.org/drawingml/2006/main" xmlns:r="http://schemas.openxmlformats.org/officeDocument/2006/relationships" xmlns:p="http://schemas.openxmlformats.org/presentationml/2006/main">
  <p:tag name="BTFPLAYOUTENABLED" val="1"/>
</p:tagLst>
</file>

<file path=ppt/tags/tag2033.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20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5.xml><?xml version="1.0" encoding="utf-8"?>
<p:tagLst xmlns:a="http://schemas.openxmlformats.org/drawingml/2006/main" xmlns:r="http://schemas.openxmlformats.org/officeDocument/2006/relationships" xmlns:p="http://schemas.openxmlformats.org/presentationml/2006/main">
  <p:tag name="BTFPLAYOUTENABLED" val="1"/>
</p:tagLst>
</file>

<file path=ppt/tags/tag20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7.xml><?xml version="1.0" encoding="utf-8"?>
<p:tagLst xmlns:a="http://schemas.openxmlformats.org/drawingml/2006/main" xmlns:r="http://schemas.openxmlformats.org/officeDocument/2006/relationships" xmlns:p="http://schemas.openxmlformats.org/presentationml/2006/main">
  <p:tag name="THINKCELLSHAPEDONOTDELETE" val="tgu.Q.HJj50R4owY3RRGQ3A"/>
</p:tagLst>
</file>

<file path=ppt/tags/tag2038.xml><?xml version="1.0" encoding="utf-8"?>
<p:tagLst xmlns:a="http://schemas.openxmlformats.org/drawingml/2006/main" xmlns:r="http://schemas.openxmlformats.org/officeDocument/2006/relationships" xmlns:p="http://schemas.openxmlformats.org/presentationml/2006/main">
  <p:tag name="THINKCELLSHAPEDONOTDELETE" val="tLp.pXCrut0QyA3J0uXZwJg"/>
</p:tagLst>
</file>

<file path=ppt/tags/tag2039.xml><?xml version="1.0" encoding="utf-8"?>
<p:tagLst xmlns:a="http://schemas.openxmlformats.org/drawingml/2006/main" xmlns:r="http://schemas.openxmlformats.org/officeDocument/2006/relationships" xmlns:p="http://schemas.openxmlformats.org/presentationml/2006/main">
  <p:tag name="THINKCELLSHAPEDONOTDELETE" val="tl8sJTeKFXAUjaEq_CCAy0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aeHJCoNJfLgAQzdYZJw5g"/>
</p:tagLst>
</file>

<file path=ppt/tags/tag2040.xml><?xml version="1.0" encoding="utf-8"?>
<p:tagLst xmlns:a="http://schemas.openxmlformats.org/drawingml/2006/main" xmlns:r="http://schemas.openxmlformats.org/officeDocument/2006/relationships" xmlns:p="http://schemas.openxmlformats.org/presentationml/2006/main">
  <p:tag name="THINKCELLSHAPEDONOTDELETE" val="tdcgJULPzEQ.GaF8p9yvIoA"/>
</p:tagLst>
</file>

<file path=ppt/tags/tag2041.xml><?xml version="1.0" encoding="utf-8"?>
<p:tagLst xmlns:a="http://schemas.openxmlformats.org/drawingml/2006/main" xmlns:r="http://schemas.openxmlformats.org/officeDocument/2006/relationships" xmlns:p="http://schemas.openxmlformats.org/presentationml/2006/main">
  <p:tag name="THINKCELLSHAPEDONOTDELETE" val="t.kjjIm5gk7DoPEWS30RD8g"/>
</p:tagLst>
</file>

<file path=ppt/tags/tag2042.xml><?xml version="1.0" encoding="utf-8"?>
<p:tagLst xmlns:a="http://schemas.openxmlformats.org/drawingml/2006/main" xmlns:r="http://schemas.openxmlformats.org/officeDocument/2006/relationships" xmlns:p="http://schemas.openxmlformats.org/presentationml/2006/main">
  <p:tag name="THINKCELLSHAPEDONOTDELETE" val="tjqBythhW7vE0jDzGk8rSIQ"/>
</p:tagLst>
</file>

<file path=ppt/tags/tag2043.xml><?xml version="1.0" encoding="utf-8"?>
<p:tagLst xmlns:a="http://schemas.openxmlformats.org/drawingml/2006/main" xmlns:r="http://schemas.openxmlformats.org/officeDocument/2006/relationships" xmlns:p="http://schemas.openxmlformats.org/presentationml/2006/main">
  <p:tag name="THINKCELLSHAPEDONOTDELETE" val="t62I49vWERP8kB6Rsj9eDAQ"/>
</p:tagLst>
</file>

<file path=ppt/tags/tag2044.xml><?xml version="1.0" encoding="utf-8"?>
<p:tagLst xmlns:a="http://schemas.openxmlformats.org/drawingml/2006/main" xmlns:r="http://schemas.openxmlformats.org/officeDocument/2006/relationships" xmlns:p="http://schemas.openxmlformats.org/presentationml/2006/main">
  <p:tag name="THINKCELLSHAPEDONOTDELETE" val="t.VAk8TDPM21ZXwqJaiYFhQ"/>
</p:tagLst>
</file>

<file path=ppt/tags/tag2045.xml><?xml version="1.0" encoding="utf-8"?>
<p:tagLst xmlns:a="http://schemas.openxmlformats.org/drawingml/2006/main" xmlns:r="http://schemas.openxmlformats.org/officeDocument/2006/relationships" xmlns:p="http://schemas.openxmlformats.org/presentationml/2006/main">
  <p:tag name="THINKCELLSHAPEDONOTDELETE" val="tsxZFt128GTQXb8Ba8MbQTA"/>
</p:tagLst>
</file>

<file path=ppt/tags/tag2046.xml><?xml version="1.0" encoding="utf-8"?>
<p:tagLst xmlns:a="http://schemas.openxmlformats.org/drawingml/2006/main" xmlns:r="http://schemas.openxmlformats.org/officeDocument/2006/relationships" xmlns:p="http://schemas.openxmlformats.org/presentationml/2006/main">
  <p:tag name="THINKCELLSHAPEDONOTDELETE" val="tYVcfD5bvXeU_jExJeG_VMg"/>
</p:tagLst>
</file>

<file path=ppt/tags/tag2047.xml><?xml version="1.0" encoding="utf-8"?>
<p:tagLst xmlns:a="http://schemas.openxmlformats.org/drawingml/2006/main" xmlns:r="http://schemas.openxmlformats.org/officeDocument/2006/relationships" xmlns:p="http://schemas.openxmlformats.org/presentationml/2006/main">
  <p:tag name="THINKCELLSHAPEDONOTDELETE" val="txGgBcf52UFPESsakyqwsag"/>
</p:tagLst>
</file>

<file path=ppt/tags/tag2048.xml><?xml version="1.0" encoding="utf-8"?>
<p:tagLst xmlns:a="http://schemas.openxmlformats.org/drawingml/2006/main" xmlns:r="http://schemas.openxmlformats.org/officeDocument/2006/relationships" xmlns:p="http://schemas.openxmlformats.org/presentationml/2006/main">
  <p:tag name="THINKCELLSHAPEDONOTDELETE" val="tIvY8PtUkzcXFUgTW7Fei7A"/>
</p:tagLst>
</file>

<file path=ppt/tags/tag2049.xml><?xml version="1.0" encoding="utf-8"?>
<p:tagLst xmlns:a="http://schemas.openxmlformats.org/drawingml/2006/main" xmlns:r="http://schemas.openxmlformats.org/officeDocument/2006/relationships" xmlns:p="http://schemas.openxmlformats.org/presentationml/2006/main">
  <p:tag name="THINKCELLSHAPEDONOTDELETE" val="tzmUqwiwofvHSUMfGvKhQb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TF0w8olYmrlGEPJBv06uWg"/>
</p:tagLst>
</file>

<file path=ppt/tags/tag2050.xml><?xml version="1.0" encoding="utf-8"?>
<p:tagLst xmlns:a="http://schemas.openxmlformats.org/drawingml/2006/main" xmlns:r="http://schemas.openxmlformats.org/officeDocument/2006/relationships" xmlns:p="http://schemas.openxmlformats.org/presentationml/2006/main">
  <p:tag name="THINKCELLSHAPEDONOTDELETE" val="tHDsULUVvyyUpHJPHyoXL4w"/>
</p:tagLst>
</file>

<file path=ppt/tags/tag2051.xml><?xml version="1.0" encoding="utf-8"?>
<p:tagLst xmlns:a="http://schemas.openxmlformats.org/drawingml/2006/main" xmlns:r="http://schemas.openxmlformats.org/officeDocument/2006/relationships" xmlns:p="http://schemas.openxmlformats.org/presentationml/2006/main">
  <p:tag name="BTFPLAYOUTCOLUMNS" val="7"/>
  <p:tag name="BTFPLAYOUTENABLED" val="0"/>
</p:tagLst>
</file>

<file path=ppt/tags/tag20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3.xml><?xml version="1.0" encoding="utf-8"?>
<p:tagLst xmlns:a="http://schemas.openxmlformats.org/drawingml/2006/main" xmlns:r="http://schemas.openxmlformats.org/officeDocument/2006/relationships" xmlns:p="http://schemas.openxmlformats.org/presentationml/2006/main">
  <p:tag name="BTFPLAYOUTENABLED" val="1"/>
</p:tagLst>
</file>

<file path=ppt/tags/tag2054.xml><?xml version="1.0" encoding="utf-8"?>
<p:tagLst xmlns:a="http://schemas.openxmlformats.org/drawingml/2006/main" xmlns:r="http://schemas.openxmlformats.org/officeDocument/2006/relationships" xmlns:p="http://schemas.openxmlformats.org/presentationml/2006/main">
  <p:tag name="BTFPLAYOUTENABLED" val="1"/>
</p:tagLst>
</file>

<file path=ppt/tags/tag2055.xml><?xml version="1.0" encoding="utf-8"?>
<p:tagLst xmlns:a="http://schemas.openxmlformats.org/drawingml/2006/main" xmlns:r="http://schemas.openxmlformats.org/officeDocument/2006/relationships" xmlns:p="http://schemas.openxmlformats.org/presentationml/2006/main">
  <p:tag name="BTFPLAYOUTENABLED" val="1"/>
</p:tagLst>
</file>

<file path=ppt/tags/tag2056.xml><?xml version="1.0" encoding="utf-8"?>
<p:tagLst xmlns:a="http://schemas.openxmlformats.org/drawingml/2006/main" xmlns:r="http://schemas.openxmlformats.org/officeDocument/2006/relationships" xmlns:p="http://schemas.openxmlformats.org/presentationml/2006/main">
  <p:tag name="BTFPLAYOUTENABLED" val="1"/>
</p:tagLst>
</file>

<file path=ppt/tags/tag2057.xml><?xml version="1.0" encoding="utf-8"?>
<p:tagLst xmlns:a="http://schemas.openxmlformats.org/drawingml/2006/main" xmlns:r="http://schemas.openxmlformats.org/officeDocument/2006/relationships" xmlns:p="http://schemas.openxmlformats.org/presentationml/2006/main">
  <p:tag name="BTFPLAYOUTENABLED" val="1"/>
</p:tagLst>
</file>

<file path=ppt/tags/tag2058.xml><?xml version="1.0" encoding="utf-8"?>
<p:tagLst xmlns:a="http://schemas.openxmlformats.org/drawingml/2006/main" xmlns:r="http://schemas.openxmlformats.org/officeDocument/2006/relationships" xmlns:p="http://schemas.openxmlformats.org/presentationml/2006/main">
  <p:tag name="BTFPLAYOUTENABLED" val="1"/>
</p:tagLst>
</file>

<file path=ppt/tags/tag2059.xml><?xml version="1.0" encoding="utf-8"?>
<p:tagLst xmlns:a="http://schemas.openxmlformats.org/drawingml/2006/main" xmlns:r="http://schemas.openxmlformats.org/officeDocument/2006/relationships" xmlns:p="http://schemas.openxmlformats.org/presentationml/2006/main">
  <p:tag name="BTFPLAYOUTENABLED" val="1"/>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Vls0XbScwAAHs6iDYYZy1w"/>
</p:tagLst>
</file>

<file path=ppt/tags/tag2060.xml><?xml version="1.0" encoding="utf-8"?>
<p:tagLst xmlns:a="http://schemas.openxmlformats.org/drawingml/2006/main" xmlns:r="http://schemas.openxmlformats.org/officeDocument/2006/relationships" xmlns:p="http://schemas.openxmlformats.org/presentationml/2006/main">
  <p:tag name="BTFPLAYOUTENABLED" val="1"/>
</p:tagLst>
</file>

<file path=ppt/tags/tag2061.xml><?xml version="1.0" encoding="utf-8"?>
<p:tagLst xmlns:a="http://schemas.openxmlformats.org/drawingml/2006/main" xmlns:r="http://schemas.openxmlformats.org/officeDocument/2006/relationships" xmlns:p="http://schemas.openxmlformats.org/presentationml/2006/main">
  <p:tag name="BTFPLAYOUTENABLED" val="1"/>
</p:tagLst>
</file>

<file path=ppt/tags/tag2062.xml><?xml version="1.0" encoding="utf-8"?>
<p:tagLst xmlns:a="http://schemas.openxmlformats.org/drawingml/2006/main" xmlns:r="http://schemas.openxmlformats.org/officeDocument/2006/relationships" xmlns:p="http://schemas.openxmlformats.org/presentationml/2006/main">
  <p:tag name="BTFPLAYOUTENABLED" val="1"/>
</p:tagLst>
</file>

<file path=ppt/tags/tag2063.xml><?xml version="1.0" encoding="utf-8"?>
<p:tagLst xmlns:a="http://schemas.openxmlformats.org/drawingml/2006/main" xmlns:r="http://schemas.openxmlformats.org/officeDocument/2006/relationships" xmlns:p="http://schemas.openxmlformats.org/presentationml/2006/main">
  <p:tag name="BTFPLAYOUTENABLED" val="1"/>
</p:tagLst>
</file>

<file path=ppt/tags/tag2064.xml><?xml version="1.0" encoding="utf-8"?>
<p:tagLst xmlns:a="http://schemas.openxmlformats.org/drawingml/2006/main" xmlns:r="http://schemas.openxmlformats.org/officeDocument/2006/relationships" xmlns:p="http://schemas.openxmlformats.org/presentationml/2006/main">
  <p:tag name="BTFPLAYOUTENABLED" val="1"/>
</p:tagLst>
</file>

<file path=ppt/tags/tag2065.xml><?xml version="1.0" encoding="utf-8"?>
<p:tagLst xmlns:a="http://schemas.openxmlformats.org/drawingml/2006/main" xmlns:r="http://schemas.openxmlformats.org/officeDocument/2006/relationships" xmlns:p="http://schemas.openxmlformats.org/presentationml/2006/main">
  <p:tag name="BTFPLAYOUTENABLED" val="1"/>
</p:tagLst>
</file>

<file path=ppt/tags/tag2066.xml><?xml version="1.0" encoding="utf-8"?>
<p:tagLst xmlns:a="http://schemas.openxmlformats.org/drawingml/2006/main" xmlns:r="http://schemas.openxmlformats.org/officeDocument/2006/relationships" xmlns:p="http://schemas.openxmlformats.org/presentationml/2006/main">
  <p:tag name="BTFPLAYOUTENABLED" val="1"/>
</p:tagLst>
</file>

<file path=ppt/tags/tag2067.xml><?xml version="1.0" encoding="utf-8"?>
<p:tagLst xmlns:a="http://schemas.openxmlformats.org/drawingml/2006/main" xmlns:r="http://schemas.openxmlformats.org/officeDocument/2006/relationships" xmlns:p="http://schemas.openxmlformats.org/presentationml/2006/main">
  <p:tag name="BTFPLAYOUTENABLED" val="1"/>
</p:tagLst>
</file>

<file path=ppt/tags/tag2068.xml><?xml version="1.0" encoding="utf-8"?>
<p:tagLst xmlns:a="http://schemas.openxmlformats.org/drawingml/2006/main" xmlns:r="http://schemas.openxmlformats.org/officeDocument/2006/relationships" xmlns:p="http://schemas.openxmlformats.org/presentationml/2006/main">
  <p:tag name="BTFPLAYOUTENABLED" val="1"/>
</p:tagLst>
</file>

<file path=ppt/tags/tag2069.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O4C5vaQfmgvmcfoAPHnTfg"/>
</p:tagLst>
</file>

<file path=ppt/tags/tag20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1.xml><?xml version="1.0" encoding="utf-8"?>
<p:tagLst xmlns:a="http://schemas.openxmlformats.org/drawingml/2006/main" xmlns:r="http://schemas.openxmlformats.org/officeDocument/2006/relationships" xmlns:p="http://schemas.openxmlformats.org/presentationml/2006/main">
  <p:tag name="THINKCELLSHAPEDONOTDELETE" val="tnIKzuuE.BoZ1PGWkzxDGIA"/>
</p:tagLst>
</file>

<file path=ppt/tags/tag2072.xml><?xml version="1.0" encoding="utf-8"?>
<p:tagLst xmlns:a="http://schemas.openxmlformats.org/drawingml/2006/main" xmlns:r="http://schemas.openxmlformats.org/officeDocument/2006/relationships" xmlns:p="http://schemas.openxmlformats.org/presentationml/2006/main">
  <p:tag name="BTFPLAYOUTENABLED" val="1"/>
</p:tagLst>
</file>

<file path=ppt/tags/tag2073.xml><?xml version="1.0" encoding="utf-8"?>
<p:tagLst xmlns:a="http://schemas.openxmlformats.org/drawingml/2006/main" xmlns:r="http://schemas.openxmlformats.org/officeDocument/2006/relationships" xmlns:p="http://schemas.openxmlformats.org/presentationml/2006/main">
  <p:tag name="THINKCELLSHAPEDONOTDELETE" val="tRthGWACVYzIAHCI22m2XJA"/>
</p:tagLst>
</file>

<file path=ppt/tags/tag2074.xml><?xml version="1.0" encoding="utf-8"?>
<p:tagLst xmlns:a="http://schemas.openxmlformats.org/drawingml/2006/main" xmlns:r="http://schemas.openxmlformats.org/officeDocument/2006/relationships" xmlns:p="http://schemas.openxmlformats.org/presentationml/2006/main">
  <p:tag name="THINKCELLSHAPEDONOTDELETE" val="tc1IcgF4jI.M7vMTnB7DO5A"/>
</p:tagLst>
</file>

<file path=ppt/tags/tag2075.xml><?xml version="1.0" encoding="utf-8"?>
<p:tagLst xmlns:a="http://schemas.openxmlformats.org/drawingml/2006/main" xmlns:r="http://schemas.openxmlformats.org/officeDocument/2006/relationships" xmlns:p="http://schemas.openxmlformats.org/presentationml/2006/main">
  <p:tag name="THINKCELLSHAPEDONOTDELETE" val="t1cWiKbrLVOH1A0NOnefqIw"/>
</p:tagLst>
</file>

<file path=ppt/tags/tag2076.xml><?xml version="1.0" encoding="utf-8"?>
<p:tagLst xmlns:a="http://schemas.openxmlformats.org/drawingml/2006/main" xmlns:r="http://schemas.openxmlformats.org/officeDocument/2006/relationships" xmlns:p="http://schemas.openxmlformats.org/presentationml/2006/main">
  <p:tag name="THINKCELLSHAPEDONOTDELETE" val="t34x.RAI.ywRP0bgbS9Vn8g"/>
</p:tagLst>
</file>

<file path=ppt/tags/tag2077.xml><?xml version="1.0" encoding="utf-8"?>
<p:tagLst xmlns:a="http://schemas.openxmlformats.org/drawingml/2006/main" xmlns:r="http://schemas.openxmlformats.org/officeDocument/2006/relationships" xmlns:p="http://schemas.openxmlformats.org/presentationml/2006/main">
  <p:tag name="THINKCELLSHAPEDONOTDELETE" val="t_qLRiIcNGceJdHR4y9akwA"/>
</p:tagLst>
</file>

<file path=ppt/tags/tag2078.xml><?xml version="1.0" encoding="utf-8"?>
<p:tagLst xmlns:a="http://schemas.openxmlformats.org/drawingml/2006/main" xmlns:r="http://schemas.openxmlformats.org/officeDocument/2006/relationships" xmlns:p="http://schemas.openxmlformats.org/presentationml/2006/main">
  <p:tag name="THINKCELLSHAPEDONOTDELETE" val="tDhw__QB7vKcYHfVwkajD9A"/>
</p:tagLst>
</file>

<file path=ppt/tags/tag2079.xml><?xml version="1.0" encoding="utf-8"?>
<p:tagLst xmlns:a="http://schemas.openxmlformats.org/drawingml/2006/main" xmlns:r="http://schemas.openxmlformats.org/officeDocument/2006/relationships" xmlns:p="http://schemas.openxmlformats.org/presentationml/2006/main">
  <p:tag name="BTFPLAYOUTCOLUMNS" val="2"/>
  <p:tag name="BTFPLAYOUTENABLED" val="0"/>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P9cI0wuLWF3CV8vXxGxBmw"/>
</p:tagLst>
</file>

<file path=ppt/tags/tag20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1.xml><?xml version="1.0" encoding="utf-8"?>
<p:tagLst xmlns:a="http://schemas.openxmlformats.org/drawingml/2006/main" xmlns:r="http://schemas.openxmlformats.org/officeDocument/2006/relationships" xmlns:p="http://schemas.openxmlformats.org/presentationml/2006/main">
  <p:tag name="BTFPLAYOUTENABLED" val="1"/>
</p:tagLst>
</file>

<file path=ppt/tags/tag2082.xml><?xml version="1.0" encoding="utf-8"?>
<p:tagLst xmlns:a="http://schemas.openxmlformats.org/drawingml/2006/main" xmlns:r="http://schemas.openxmlformats.org/officeDocument/2006/relationships" xmlns:p="http://schemas.openxmlformats.org/presentationml/2006/main">
  <p:tag name="BTFPLAYOUTENABLED" val="1"/>
</p:tagLst>
</file>

<file path=ppt/tags/tag2083.xml><?xml version="1.0" encoding="utf-8"?>
<p:tagLst xmlns:a="http://schemas.openxmlformats.org/drawingml/2006/main" xmlns:r="http://schemas.openxmlformats.org/officeDocument/2006/relationships" xmlns:p="http://schemas.openxmlformats.org/presentationml/2006/main">
  <p:tag name="BTFPLAYOUTENABLED" val="1"/>
</p:tagLst>
</file>

<file path=ppt/tags/tag2084.xml><?xml version="1.0" encoding="utf-8"?>
<p:tagLst xmlns:a="http://schemas.openxmlformats.org/drawingml/2006/main" xmlns:r="http://schemas.openxmlformats.org/officeDocument/2006/relationships" xmlns:p="http://schemas.openxmlformats.org/presentationml/2006/main">
  <p:tag name="BTFPLAYOUTENABLED" val="1"/>
</p:tagLst>
</file>

<file path=ppt/tags/tag2085.xml><?xml version="1.0" encoding="utf-8"?>
<p:tagLst xmlns:a="http://schemas.openxmlformats.org/drawingml/2006/main" xmlns:r="http://schemas.openxmlformats.org/officeDocument/2006/relationships" xmlns:p="http://schemas.openxmlformats.org/presentationml/2006/main">
  <p:tag name="BTFPLAYOUTCOLUMNS" val="3"/>
  <p:tag name="BTFPLAYOUTENABLED" val="0"/>
</p:tagLst>
</file>

<file path=ppt/tags/tag20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7.xml><?xml version="1.0" encoding="utf-8"?>
<p:tagLst xmlns:a="http://schemas.openxmlformats.org/drawingml/2006/main" xmlns:r="http://schemas.openxmlformats.org/officeDocument/2006/relationships" xmlns:p="http://schemas.openxmlformats.org/presentationml/2006/main">
  <p:tag name="THINKCELLSHAPEDONOTDELETE" val="tF7jlvlIK64iPYq5HlSuHBw"/>
</p:tagLst>
</file>

<file path=ppt/tags/tag2088.xml><?xml version="1.0" encoding="utf-8"?>
<p:tagLst xmlns:a="http://schemas.openxmlformats.org/drawingml/2006/main" xmlns:r="http://schemas.openxmlformats.org/officeDocument/2006/relationships" xmlns:p="http://schemas.openxmlformats.org/presentationml/2006/main">
  <p:tag name="THINKCELLSHAPEDONOTDELETE" val="tcZP5mEUQ2h_evgHWv194zA"/>
</p:tagLst>
</file>

<file path=ppt/tags/tag2089.xml><?xml version="1.0" encoding="utf-8"?>
<p:tagLst xmlns:a="http://schemas.openxmlformats.org/drawingml/2006/main" xmlns:r="http://schemas.openxmlformats.org/officeDocument/2006/relationships" xmlns:p="http://schemas.openxmlformats.org/presentationml/2006/main">
  <p:tag name="THINKCELLSHAPEDONOTDELETE" val="tQL6drPlDp.eCh5v_0Mrsb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V8uyKpQOCCHHNlwS4Fs0hQ"/>
</p:tagLst>
</file>

<file path=ppt/tags/tag2090.xml><?xml version="1.0" encoding="utf-8"?>
<p:tagLst xmlns:a="http://schemas.openxmlformats.org/drawingml/2006/main" xmlns:r="http://schemas.openxmlformats.org/officeDocument/2006/relationships" xmlns:p="http://schemas.openxmlformats.org/presentationml/2006/main">
  <p:tag name="THINKCELLSHAPEDONOTDELETE" val="ttIYOD0sdFLDTL5WkmbAhWQ"/>
</p:tagLst>
</file>

<file path=ppt/tags/tag2091.xml><?xml version="1.0" encoding="utf-8"?>
<p:tagLst xmlns:a="http://schemas.openxmlformats.org/drawingml/2006/main" xmlns:r="http://schemas.openxmlformats.org/officeDocument/2006/relationships" xmlns:p="http://schemas.openxmlformats.org/presentationml/2006/main">
  <p:tag name="THINKCELLSHAPEDONOTDELETE" val="t3oc7UJNdQjk9aTILeTZ_pg"/>
</p:tagLst>
</file>

<file path=ppt/tags/tag2092.xml><?xml version="1.0" encoding="utf-8"?>
<p:tagLst xmlns:a="http://schemas.openxmlformats.org/drawingml/2006/main" xmlns:r="http://schemas.openxmlformats.org/officeDocument/2006/relationships" xmlns:p="http://schemas.openxmlformats.org/presentationml/2006/main">
  <p:tag name="THINKCELLSHAPEDONOTDELETE" val="tZZhwApyKsLCzomF1Kdz_.Q"/>
</p:tagLst>
</file>

<file path=ppt/tags/tag2093.xml><?xml version="1.0" encoding="utf-8"?>
<p:tagLst xmlns:a="http://schemas.openxmlformats.org/drawingml/2006/main" xmlns:r="http://schemas.openxmlformats.org/officeDocument/2006/relationships" xmlns:p="http://schemas.openxmlformats.org/presentationml/2006/main">
  <p:tag name="THINKCELLSHAPEDONOTDELETE" val="tn.3HCH1PXF3xOSKDXc9J4Q"/>
</p:tagLst>
</file>

<file path=ppt/tags/tag2094.xml><?xml version="1.0" encoding="utf-8"?>
<p:tagLst xmlns:a="http://schemas.openxmlformats.org/drawingml/2006/main" xmlns:r="http://schemas.openxmlformats.org/officeDocument/2006/relationships" xmlns:p="http://schemas.openxmlformats.org/presentationml/2006/main">
  <p:tag name="THINKCELLSHAPEDONOTDELETE" val="thfAhbK97HHTNwwyqhgSLTQ"/>
</p:tagLst>
</file>

<file path=ppt/tags/tag2095.xml><?xml version="1.0" encoding="utf-8"?>
<p:tagLst xmlns:a="http://schemas.openxmlformats.org/drawingml/2006/main" xmlns:r="http://schemas.openxmlformats.org/officeDocument/2006/relationships" xmlns:p="http://schemas.openxmlformats.org/presentationml/2006/main">
  <p:tag name="THINKCELLSHAPEDONOTDELETE" val="tGAXK3Jkr8RUwliOzitd76w"/>
</p:tagLst>
</file>

<file path=ppt/tags/tag2096.xml><?xml version="1.0" encoding="utf-8"?>
<p:tagLst xmlns:a="http://schemas.openxmlformats.org/drawingml/2006/main" xmlns:r="http://schemas.openxmlformats.org/officeDocument/2006/relationships" xmlns:p="http://schemas.openxmlformats.org/presentationml/2006/main">
  <p:tag name="THINKCELLSHAPEDONOTDELETE" val="t.QZisopZtwM_jliQmNLgew"/>
</p:tagLst>
</file>

<file path=ppt/tags/tag2097.xml><?xml version="1.0" encoding="utf-8"?>
<p:tagLst xmlns:a="http://schemas.openxmlformats.org/drawingml/2006/main" xmlns:r="http://schemas.openxmlformats.org/officeDocument/2006/relationships" xmlns:p="http://schemas.openxmlformats.org/presentationml/2006/main">
  <p:tag name="THINKCELLSHAPEDONOTDELETE" val="t20Ynamwc3um7SWUUtTVBpA"/>
</p:tagLst>
</file>

<file path=ppt/tags/tag2098.xml><?xml version="1.0" encoding="utf-8"?>
<p:tagLst xmlns:a="http://schemas.openxmlformats.org/drawingml/2006/main" xmlns:r="http://schemas.openxmlformats.org/officeDocument/2006/relationships" xmlns:p="http://schemas.openxmlformats.org/presentationml/2006/main">
  <p:tag name="THINKCELLSHAPEDONOTDELETE" val="thimEOwl33xwupDMGMj2ZHw"/>
</p:tagLst>
</file>

<file path=ppt/tags/tag2099.xml><?xml version="1.0" encoding="utf-8"?>
<p:tagLst xmlns:a="http://schemas.openxmlformats.org/drawingml/2006/main" xmlns:r="http://schemas.openxmlformats.org/officeDocument/2006/relationships" xmlns:p="http://schemas.openxmlformats.org/presentationml/2006/main">
  <p:tag name="THINKCELLSHAPEDONOTDELETE" val="tyoJC2d2.54VyfQsqaRWie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8TPG0qNc9srb.LJ2Qiz4ng"/>
</p:tagLst>
</file>

<file path=ppt/tags/tag2100.xml><?xml version="1.0" encoding="utf-8"?>
<p:tagLst xmlns:a="http://schemas.openxmlformats.org/drawingml/2006/main" xmlns:r="http://schemas.openxmlformats.org/officeDocument/2006/relationships" xmlns:p="http://schemas.openxmlformats.org/presentationml/2006/main">
  <p:tag name="THINKCELLSHAPEDONOTDELETE" val="t8Cw.xzCPqJ2uex.6NZ9esQ"/>
</p:tagLst>
</file>

<file path=ppt/tags/tag2101.xml><?xml version="1.0" encoding="utf-8"?>
<p:tagLst xmlns:a="http://schemas.openxmlformats.org/drawingml/2006/main" xmlns:r="http://schemas.openxmlformats.org/officeDocument/2006/relationships" xmlns:p="http://schemas.openxmlformats.org/presentationml/2006/main">
  <p:tag name="THINKCELLSHAPEDONOTDELETE" val="tVMGazG5Rg6LAEh.mdUJo0A"/>
</p:tagLst>
</file>

<file path=ppt/tags/tag2102.xml><?xml version="1.0" encoding="utf-8"?>
<p:tagLst xmlns:a="http://schemas.openxmlformats.org/drawingml/2006/main" xmlns:r="http://schemas.openxmlformats.org/officeDocument/2006/relationships" xmlns:p="http://schemas.openxmlformats.org/presentationml/2006/main">
  <p:tag name="THINKCELLSHAPEDONOTDELETE" val="tu6aWyYY1tQirgDY7vVYL8w"/>
</p:tagLst>
</file>

<file path=ppt/tags/tag2103.xml><?xml version="1.0" encoding="utf-8"?>
<p:tagLst xmlns:a="http://schemas.openxmlformats.org/drawingml/2006/main" xmlns:r="http://schemas.openxmlformats.org/officeDocument/2006/relationships" xmlns:p="http://schemas.openxmlformats.org/presentationml/2006/main">
  <p:tag name="THINKCELLSHAPEDONOTDELETE" val="ti_j5Jh4U9QqVGKwhBJVECg"/>
</p:tagLst>
</file>

<file path=ppt/tags/tag2104.xml><?xml version="1.0" encoding="utf-8"?>
<p:tagLst xmlns:a="http://schemas.openxmlformats.org/drawingml/2006/main" xmlns:r="http://schemas.openxmlformats.org/officeDocument/2006/relationships" xmlns:p="http://schemas.openxmlformats.org/presentationml/2006/main">
  <p:tag name="THINKCELLSHAPEDONOTDELETE" val="tsxoDbybQtQA4_Smu2JZtVA"/>
</p:tagLst>
</file>

<file path=ppt/tags/tag2105.xml><?xml version="1.0" encoding="utf-8"?>
<p:tagLst xmlns:a="http://schemas.openxmlformats.org/drawingml/2006/main" xmlns:r="http://schemas.openxmlformats.org/officeDocument/2006/relationships" xmlns:p="http://schemas.openxmlformats.org/presentationml/2006/main">
  <p:tag name="THINKCELLSHAPEDONOTDELETE" val="tj814XDHUUes5FBMhGzWxDg"/>
</p:tagLst>
</file>

<file path=ppt/tags/tag2106.xml><?xml version="1.0" encoding="utf-8"?>
<p:tagLst xmlns:a="http://schemas.openxmlformats.org/drawingml/2006/main" xmlns:r="http://schemas.openxmlformats.org/officeDocument/2006/relationships" xmlns:p="http://schemas.openxmlformats.org/presentationml/2006/main">
  <p:tag name="THINKCELLSHAPEDONOTDELETE" val="tWCc_wlDcHusUEKPEiJYxiA"/>
</p:tagLst>
</file>

<file path=ppt/tags/tag2107.xml><?xml version="1.0" encoding="utf-8"?>
<p:tagLst xmlns:a="http://schemas.openxmlformats.org/drawingml/2006/main" xmlns:r="http://schemas.openxmlformats.org/officeDocument/2006/relationships" xmlns:p="http://schemas.openxmlformats.org/presentationml/2006/main">
  <p:tag name="THINKCELLSHAPEDONOTDELETE" val="tgaar9xDYAZ7.1_NlqqgWVw"/>
</p:tagLst>
</file>

<file path=ppt/tags/tag2108.xml><?xml version="1.0" encoding="utf-8"?>
<p:tagLst xmlns:a="http://schemas.openxmlformats.org/drawingml/2006/main" xmlns:r="http://schemas.openxmlformats.org/officeDocument/2006/relationships" xmlns:p="http://schemas.openxmlformats.org/presentationml/2006/main">
  <p:tag name="THINKCELLSHAPEDONOTDELETE" val="tLsFtlRaccRcRwUtkmlc2yQ"/>
</p:tagLst>
</file>

<file path=ppt/tags/tag2109.xml><?xml version="1.0" encoding="utf-8"?>
<p:tagLst xmlns:a="http://schemas.openxmlformats.org/drawingml/2006/main" xmlns:r="http://schemas.openxmlformats.org/officeDocument/2006/relationships" xmlns:p="http://schemas.openxmlformats.org/presentationml/2006/main">
  <p:tag name="THINKCELLSHAPEDONOTDELETE" val="tFuxJd81DKTIInbLXZEGlW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L4evvBrdf5iefssbvXH3CA"/>
</p:tagLst>
</file>

<file path=ppt/tags/tag2110.xml><?xml version="1.0" encoding="utf-8"?>
<p:tagLst xmlns:a="http://schemas.openxmlformats.org/drawingml/2006/main" xmlns:r="http://schemas.openxmlformats.org/officeDocument/2006/relationships" xmlns:p="http://schemas.openxmlformats.org/presentationml/2006/main">
  <p:tag name="THINKCELLSHAPEDONOTDELETE" val="tzt.3UrKAsApgWX52A95sfA"/>
</p:tagLst>
</file>

<file path=ppt/tags/tag2111.xml><?xml version="1.0" encoding="utf-8"?>
<p:tagLst xmlns:a="http://schemas.openxmlformats.org/drawingml/2006/main" xmlns:r="http://schemas.openxmlformats.org/officeDocument/2006/relationships" xmlns:p="http://schemas.openxmlformats.org/presentationml/2006/main">
  <p:tag name="THINKCELLSHAPEDONOTDELETE" val="t3A5suNNpDOsyJ387n5iC2g"/>
</p:tagLst>
</file>

<file path=ppt/tags/tag2112.xml><?xml version="1.0" encoding="utf-8"?>
<p:tagLst xmlns:a="http://schemas.openxmlformats.org/drawingml/2006/main" xmlns:r="http://schemas.openxmlformats.org/officeDocument/2006/relationships" xmlns:p="http://schemas.openxmlformats.org/presentationml/2006/main">
  <p:tag name="THINKCELLSHAPEDONOTDELETE" val="tOe1aFbhpNa.Uzeyd6gfQnQ"/>
</p:tagLst>
</file>

<file path=ppt/tags/tag2113.xml><?xml version="1.0" encoding="utf-8"?>
<p:tagLst xmlns:a="http://schemas.openxmlformats.org/drawingml/2006/main" xmlns:r="http://schemas.openxmlformats.org/officeDocument/2006/relationships" xmlns:p="http://schemas.openxmlformats.org/presentationml/2006/main">
  <p:tag name="BTFPLAYOUTENABLED" val="1"/>
</p:tagLst>
</file>

<file path=ppt/tags/tag2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5.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2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8.xml><?xml version="1.0" encoding="utf-8"?>
<p:tagLst xmlns:a="http://schemas.openxmlformats.org/drawingml/2006/main" xmlns:r="http://schemas.openxmlformats.org/officeDocument/2006/relationships" xmlns:p="http://schemas.openxmlformats.org/presentationml/2006/main">
  <p:tag name="BTFPLAYOUTENABLED" val="1"/>
  <p:tag name="BTFPLAYOUTCOLUMNS" val="4"/>
</p:tagLst>
</file>

<file path=ppt/tags/tag2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ITHYDNrsd4seaC.lCSMLfg"/>
</p:tagLst>
</file>

<file path=ppt/tags/tag2120.xml><?xml version="1.0" encoding="utf-8"?>
<p:tagLst xmlns:a="http://schemas.openxmlformats.org/drawingml/2006/main" xmlns:r="http://schemas.openxmlformats.org/officeDocument/2006/relationships" xmlns:p="http://schemas.openxmlformats.org/presentationml/2006/main">
  <p:tag name="BTFPLAYOUTENABLED" val="1"/>
</p:tagLst>
</file>

<file path=ppt/tags/tag2121.xml><?xml version="1.0" encoding="utf-8"?>
<p:tagLst xmlns:a="http://schemas.openxmlformats.org/drawingml/2006/main" xmlns:r="http://schemas.openxmlformats.org/officeDocument/2006/relationships" xmlns:p="http://schemas.openxmlformats.org/presentationml/2006/main">
  <p:tag name="BTFPLAYOUTENABLED" val="1"/>
</p:tagLst>
</file>

<file path=ppt/tags/tag2122.xml><?xml version="1.0" encoding="utf-8"?>
<p:tagLst xmlns:a="http://schemas.openxmlformats.org/drawingml/2006/main" xmlns:r="http://schemas.openxmlformats.org/officeDocument/2006/relationships" xmlns:p="http://schemas.openxmlformats.org/presentationml/2006/main">
  <p:tag name="BTFPLAYOUTENABLED" val="1"/>
  <p:tag name="BTFPLAYOUTCOLUMNS" val="4"/>
</p:tagLst>
</file>

<file path=ppt/tags/tag2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4.xml><?xml version="1.0" encoding="utf-8"?>
<p:tagLst xmlns:a="http://schemas.openxmlformats.org/drawingml/2006/main" xmlns:r="http://schemas.openxmlformats.org/officeDocument/2006/relationships" xmlns:p="http://schemas.openxmlformats.org/presentationml/2006/main">
  <p:tag name="BTFPLAYOUTENABLED" val="1"/>
</p:tagLst>
</file>

<file path=ppt/tags/tag2125.xml><?xml version="1.0" encoding="utf-8"?>
<p:tagLst xmlns:a="http://schemas.openxmlformats.org/drawingml/2006/main" xmlns:r="http://schemas.openxmlformats.org/officeDocument/2006/relationships" xmlns:p="http://schemas.openxmlformats.org/presentationml/2006/main">
  <p:tag name="BTFPLAYOUTENABLED" val="1"/>
</p:tagLst>
</file>

<file path=ppt/tags/tag2126.xml><?xml version="1.0" encoding="utf-8"?>
<p:tagLst xmlns:a="http://schemas.openxmlformats.org/drawingml/2006/main" xmlns:r="http://schemas.openxmlformats.org/officeDocument/2006/relationships" xmlns:p="http://schemas.openxmlformats.org/presentationml/2006/main">
  <p:tag name="BTFPLAYOUTENABLED" val="1"/>
  <p:tag name="BTFPLAYOUTCOLUMNS" val="4"/>
</p:tagLst>
</file>

<file path=ppt/tags/tag2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8.xml><?xml version="1.0" encoding="utf-8"?>
<p:tagLst xmlns:a="http://schemas.openxmlformats.org/drawingml/2006/main" xmlns:r="http://schemas.openxmlformats.org/officeDocument/2006/relationships" xmlns:p="http://schemas.openxmlformats.org/presentationml/2006/main">
  <p:tag name="BTFPLAYOUTENABLED" val="1"/>
</p:tagLst>
</file>

<file path=ppt/tags/tag2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1MQh0bmOYtAy5umYg456fg"/>
</p:tagLst>
</file>

<file path=ppt/tags/tag2130.xml><?xml version="1.0" encoding="utf-8"?>
<p:tagLst xmlns:a="http://schemas.openxmlformats.org/drawingml/2006/main" xmlns:r="http://schemas.openxmlformats.org/officeDocument/2006/relationships" xmlns:p="http://schemas.openxmlformats.org/presentationml/2006/main">
  <p:tag name="BTFPLAYOUTENABLED" val="1"/>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i9lYeO1Np1oWx13Uana0k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cuV7YojFRMPnWuRenTXSu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KzkGng47KWnRfHKk3H5ce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jiwllaMLNWot_1HDnUgQe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5Ajuj5vCyDIoy98ZgCsI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47BNxgG0.3HLrXzfgIqwbQ"/>
</p:tagLst>
</file>

<file path=ppt/tags/tag22.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kJ2YPIuyAEToUxvZDco.K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MbhFLifuGLiwusdb7KLCN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E1RY9axhibNRJ0luYzNvl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cVfCKc_6HB1aMevP7wGCj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5O7Nl4jmLdB0e4VojiOg2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q4.KObrkW5Udco1oTv7A1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FRYruy_ivgVgnyrcd6mCG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L.VXIIq4shVuMDIwKd_U5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Ocvresc7v.wR_PV4X5hBD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RrrSOEKp.es3L51_jpfNQ"/>
</p:tagLst>
</file>

<file path=ppt/tags/tag23.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IzrNN1OVj_BVB2KtynoJb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2pSDWdqmHVpGkye373W3n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1fG56SltA_jNIE1bMI5yq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J1lsv87.op_AVbRkuL3lN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W07vgxYWy2eCtVLxiFJ5z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0c3KeA.T4zOoK39PMXiXz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jqkEd45.hG6EyiMtShrR_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BNpVPyvwoLM_Sc5kLdyZP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me_NP2oSHOgYp6mwMsrPB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_VeTm0Zh6IEBBCTrpc0nWA"/>
</p:tagLst>
</file>

<file path=ppt/tags/tag24.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rQxKG0.5N4qovTa_9ReTj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N4Zo8fcylEe6oD3BcbASD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gaXg7ySREJeiLhHeqWv7X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IgCzgShGaTVtDFEX1DL9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BrAAqHrxWqBU0FhXEoYf8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mB8bhi1uckpfpHbrFjAmH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ihm4xV4qs9ULFea6si0N7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Wny_nTUeZFZynErHDvY15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AMEmpXENGWqWfiaHEX4gz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s1mqfMpOuckxHfLVKCjaO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8yDGuoiX5uUbYdQsK5YFJ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9bFtIGoUVBRuLMV2g9wc4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KXPFkdK.GK5DFgoAYj.n_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fAQ5nbOGtF_gsIwkhEVWk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sTxuO4W2KERjJWIfKFmBH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jxD_tnDSmx_jb4F5EscJn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OLwDV8iGXztFPCh0oOqJQg"/>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UlcxossesJZTn1tMSBT0h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OCCAXcRhHuRQANAf6MjEE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tHJvVRn6UmjjyeLmKiXQ5Q"/>
</p:tagLst>
</file>

<file path=ppt/tags/tag26.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oHOfhU0lO18igKHyVKxlE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uB9Ae6fRmhlOvUebiMJTy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dtd2_u7usPShUmBHxLxqA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yxYSjKSA._IE5zlZ7Op2c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EI6EKLRG.WuBdtdKPBx6S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xBhKR1JoE4psy47ODZ9dj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D28dDLOsdiRwEhkBnJoNB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h0grk0qFIJw8M87CPj.S_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HBf7FXuUoLvJ8xv0PuqU8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YQJlYA_OqEmSR62GkgF82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Rk4SRQfZijTiDDNMqXKsw"/>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TEz4i4xlygNbod.r5Z_NVQ"/>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GKYnsouD2BlLldiD2ydl_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yHfItSPg3w_bASujuvLppw"/>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XJJOd8N.qUebuapuNAbZBA"/>
</p:tagLst>
</file>

<file path=ppt/tags/tag275.xml><?xml version="1.0" encoding="utf-8"?>
<p:tagLst xmlns:a="http://schemas.openxmlformats.org/drawingml/2006/main" xmlns:r="http://schemas.openxmlformats.org/officeDocument/2006/relationships" xmlns:p="http://schemas.openxmlformats.org/presentationml/2006/main">
  <p:tag name="BTFPLAYOUTCOLUMNS" val="3"/>
  <p:tag name="BTFPLAYOUTENABLED" val="0"/>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7.xml><?xml version="1.0" encoding="utf-8"?>
<p:tagLst xmlns:a="http://schemas.openxmlformats.org/drawingml/2006/main" xmlns:r="http://schemas.openxmlformats.org/officeDocument/2006/relationships" xmlns:p="http://schemas.openxmlformats.org/presentationml/2006/main">
  <p:tag name="BTFPLAYOUTENABLED" val="1"/>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A5j3GUMfVLJsM8.8TpU2Yw"/>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X5z0nbK8VYAFaqxLroRBAg"/>
</p:tagLst>
</file>

<file path=ppt/tags/tag28.xml><?xml version="1.0" encoding="utf-8"?>
<p:tagLst xmlns:a="http://schemas.openxmlformats.org/drawingml/2006/main" xmlns:r="http://schemas.openxmlformats.org/officeDocument/2006/relationships" xmlns:p="http://schemas.openxmlformats.org/presentationml/2006/main">
  <p:tag name="BTFPLAYOUTCOLUMNS" val="3"/>
  <p:tag name="BTFPLAYOUTENABLED" val="0"/>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3ZtHBcXnG.GvYXy1y_kJT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WCP9Piw7Y4p3dW1i_FS.h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jNPOPzqAd.YU59x_ASEOx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iDj7itiQndzshgK6vvy3r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GTjQ4Ud2mwASB5xjP6IOCg"/>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jr4yRih2ObNdSKHXCT9jP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AilMFtCk.1IalpCqifPXS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JtsxDuu9EluxgPzdlwxn9g"/>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KWYEDTftKVFWKA6ec1Sf_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NWiZ5t7UTgO1Vb8BtCyEr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xFyoJZ9CP0qVGtKJcx14x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wzNSZOeHUWAWTwln_HLjB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lvwuDs1nH75Z7loTEA5R6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S73lx4.egDfBqW0IP.m.Q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Xmf6Ksyx690gDRg42SKS5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Tm8BEP14Y_gGnoQvoHxzR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jvX3Vlu7Y6S4RUvP8e803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0pibzLS60kkphA3oh2sqn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8VQsfPyQWrlxtB7QnYH8A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89i7c2KW176e831cCsBe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BTFPLAYOUTENABLED" val="1"/>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qTBq1pNxNfiD35X0iOX6b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y9WVgRTGlmhfahyqSyLjK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Rh1qr2OII2oRoUM0F19JM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H5qQLB.qsTjv_wZgPR.fn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Ig7tzXnsiMh1PxYZaS6PZ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Tk4NHS54mIJNIWNyq4dri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nvNJHdhNJ44X3DNuUkcE5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VRhyJ1j.unD6Y6YroU6uR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4LRF8xTtl8K9JfzY8bHKN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Vc_weYlCHjwvZ2yXXLDarw"/>
</p:tagLst>
</file>

<file path=ppt/tags/tag31.xml><?xml version="1.0" encoding="utf-8"?>
<p:tagLst xmlns:a="http://schemas.openxmlformats.org/drawingml/2006/main" xmlns:r="http://schemas.openxmlformats.org/officeDocument/2006/relationships" xmlns:p="http://schemas.openxmlformats.org/presentationml/2006/main">
  <p:tag name="BTFPLAYOUTENABLED" val="1"/>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Zgc5uy0.DbWuOuTNf_DFy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5v2bAqGR99A_HXXqmGkeo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oHlpt27h3K2RizG3imhrN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UIo..NVBHJcFijU_J7Wa3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yT.CiCwv7800ZInQxmDni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VX5XBkCji5MKFK5YlZSg4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sO735GT_ZBCQk7usaJjaN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yZoXMEO6hK8MnyN_axbg6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_Jn7ENe5sT5DqfDwYvQ4H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s5d9SQ5sc1DooTrGEwoR.Q"/>
</p:tagLst>
</file>

<file path=ppt/tags/tag32.xml><?xml version="1.0" encoding="utf-8"?>
<p:tagLst xmlns:a="http://schemas.openxmlformats.org/drawingml/2006/main" xmlns:r="http://schemas.openxmlformats.org/officeDocument/2006/relationships" xmlns:p="http://schemas.openxmlformats.org/presentationml/2006/main">
  <p:tag name="BTFPLAYOUTENABLED" val="1"/>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JKlCUjcTkXlAmT8lCElAW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PUFnJ.rxI.4_o95F1v7UqA"/>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OknrMSBqq.FRlxMEv2hmJ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dVJ3mDTC_pvYmlLooh0Zj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Y9JxQBzjAIGknlR3nBloC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Bk1L06le0xAA71ruTvWFz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JhYH9i3d_nIVgT41jyj.ag"/>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rXuU6vqrRbSD_Fq2IVR2v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ZZNhnA6d7HTMMoT1.6GT9g"/>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2mnCbU.oOanCfDFiEVjkeA"/>
</p:tagLst>
</file>

<file path=ppt/tags/tag33.xml><?xml version="1.0" encoding="utf-8"?>
<p:tagLst xmlns:a="http://schemas.openxmlformats.org/drawingml/2006/main" xmlns:r="http://schemas.openxmlformats.org/officeDocument/2006/relationships" xmlns:p="http://schemas.openxmlformats.org/presentationml/2006/main">
  <p:tag name="BTFPLAYOUTENABLED" val="1"/>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5npAeRuFXB0i9YETxz_.5w"/>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5Q8dilk1tEMIu5yZGTd3i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6wCqYHGthgG15i04N5PcVA"/>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sq9e__BWp.z.I07h1rg8n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lteBhgeO91V3h2YyK9lVO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L4NBjuHFEcKSG39QajOIwQ"/>
</p:tagLst>
</file>

<file path=ppt/tags/tag336.xml><?xml version="1.0" encoding="utf-8"?>
<p:tagLst xmlns:a="http://schemas.openxmlformats.org/drawingml/2006/main" xmlns:r="http://schemas.openxmlformats.org/officeDocument/2006/relationships" xmlns:p="http://schemas.openxmlformats.org/presentationml/2006/main">
  <p:tag name="BTFPLAYOUTCOLUMNS" val="5"/>
  <p:tag name="BTFPLAYOUTENABLED" val="0"/>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8.xml><?xml version="1.0" encoding="utf-8"?>
<p:tagLst xmlns:a="http://schemas.openxmlformats.org/drawingml/2006/main" xmlns:r="http://schemas.openxmlformats.org/officeDocument/2006/relationships" xmlns:p="http://schemas.openxmlformats.org/presentationml/2006/main">
  <p:tag name="BTFPLAYOUTANCHORELEFT" val="True"/>
  <p:tag name="BTFPLAYOUTANCHORERIGHT" val="True"/>
  <p:tag name="BTFPLAYOUTANCHORETOP" val="True"/>
  <p:tag name="BTFPLAYOUTANCHOREBOTTOM" val="False"/>
  <p:tag name="BTFPCENTERX" val="49.32735"/>
  <p:tag name="BTFPCENTERY" val="38.66666"/>
  <p:tag name="BTFPHEIGHT" val="154.5054"/>
  <p:tag name="BTFPWIDTH" val="229.3215"/>
</p:tagLst>
</file>

<file path=ppt/tags/tag339.xml><?xml version="1.0" encoding="utf-8"?>
<p:tagLst xmlns:a="http://schemas.openxmlformats.org/drawingml/2006/main" xmlns:r="http://schemas.openxmlformats.org/officeDocument/2006/relationships" xmlns:p="http://schemas.openxmlformats.org/presentationml/2006/main">
  <p:tag name="BTFPLAYOUTANCHORELEFT" val="True"/>
  <p:tag name="BTFPLAYOUTANCHORERIGHT" val="True"/>
  <p:tag name="BTFPLAYOUTANCHORETOP" val="True"/>
  <p:tag name="BTFPLAYOUTANCHOREBOTTOM" val="False"/>
  <p:tag name="BTFPCENTERX" val="47.76786"/>
  <p:tag name="BTFPCENTERY" val="55.33334"/>
  <p:tag name="BTFPHEIGHT" val="95.20528"/>
  <p:tag name="BTFPWIDTH" val="229.4286"/>
</p:tagLst>
</file>

<file path=ppt/tags/tag34.xml><?xml version="1.0" encoding="utf-8"?>
<p:tagLst xmlns:a="http://schemas.openxmlformats.org/drawingml/2006/main" xmlns:r="http://schemas.openxmlformats.org/officeDocument/2006/relationships" xmlns:p="http://schemas.openxmlformats.org/presentationml/2006/main">
  <p:tag name="BTFPLAYOUTENABLED" val="1"/>
</p:tagLst>
</file>

<file path=ppt/tags/tag340.xml><?xml version="1.0" encoding="utf-8"?>
<p:tagLst xmlns:a="http://schemas.openxmlformats.org/drawingml/2006/main" xmlns:r="http://schemas.openxmlformats.org/officeDocument/2006/relationships" xmlns:p="http://schemas.openxmlformats.org/presentationml/2006/main">
  <p:tag name="BTFPLAYOUTANCHORELEFT" val="True"/>
  <p:tag name="BTFPLAYOUTANCHORERIGHT" val="True"/>
  <p:tag name="BTFPLAYOUTANCHORETOP" val="True"/>
  <p:tag name="BTFPLAYOUTANCHOREBOTTOM" val="False"/>
  <p:tag name="BTFPCENTERX" val="33.5"/>
  <p:tag name="BTFPCENTERY" val="2"/>
  <p:tag name="BTFPHEIGHT" val="184.3887"/>
  <p:tag name="BTFPWIDTH" val="246.1798"/>
</p:tagLst>
</file>

<file path=ppt/tags/tag341.xml><?xml version="1.0" encoding="utf-8"?>
<p:tagLst xmlns:a="http://schemas.openxmlformats.org/drawingml/2006/main" xmlns:r="http://schemas.openxmlformats.org/officeDocument/2006/relationships" xmlns:p="http://schemas.openxmlformats.org/presentationml/2006/main">
  <p:tag name="BTFPLAYOUTENABLED" val="1"/>
</p:tagLst>
</file>

<file path=ppt/tags/tag342.xml><?xml version="1.0" encoding="utf-8"?>
<p:tagLst xmlns:a="http://schemas.openxmlformats.org/drawingml/2006/main" xmlns:r="http://schemas.openxmlformats.org/officeDocument/2006/relationships" xmlns:p="http://schemas.openxmlformats.org/presentationml/2006/main">
  <p:tag name="BTFPLAYOUTENABLED" val="0"/>
  <p:tag name="BTFPLAYOUTCOLUMNS" val="3"/>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4.xml><?xml version="1.0" encoding="utf-8"?>
<p:tagLst xmlns:a="http://schemas.openxmlformats.org/drawingml/2006/main" xmlns:r="http://schemas.openxmlformats.org/officeDocument/2006/relationships" xmlns:p="http://schemas.openxmlformats.org/presentationml/2006/main">
  <p:tag name="BTFPLAYOUTENABLED" val="1"/>
</p:tagLst>
</file>

<file path=ppt/tags/tag345.xml><?xml version="1.0" encoding="utf-8"?>
<p:tagLst xmlns:a="http://schemas.openxmlformats.org/drawingml/2006/main" xmlns:r="http://schemas.openxmlformats.org/officeDocument/2006/relationships" xmlns:p="http://schemas.openxmlformats.org/presentationml/2006/main">
  <p:tag name="BTFPLAYOUTENABLED" val="0"/>
  <p:tag name="BTFPLAYOUTCOLUMNS" val="2"/>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7.xml><?xml version="1.0" encoding="utf-8"?>
<p:tagLst xmlns:a="http://schemas.openxmlformats.org/drawingml/2006/main" xmlns:r="http://schemas.openxmlformats.org/officeDocument/2006/relationships" xmlns:p="http://schemas.openxmlformats.org/presentationml/2006/main">
  <p:tag name="BTFPLAYOUTENABLED" val="1"/>
</p:tagLst>
</file>

<file path=ppt/tags/tag348.xml><?xml version="1.0" encoding="utf-8"?>
<p:tagLst xmlns:a="http://schemas.openxmlformats.org/drawingml/2006/main" xmlns:r="http://schemas.openxmlformats.org/officeDocument/2006/relationships" xmlns:p="http://schemas.openxmlformats.org/presentationml/2006/main">
  <p:tag name="BTFPLAYOUTENABLED" val="1"/>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JY_E6glmL7E4Cu3hiDUQPg"/>
</p:tagLst>
</file>

<file path=ppt/tags/tag35.xml><?xml version="1.0" encoding="utf-8"?>
<p:tagLst xmlns:a="http://schemas.openxmlformats.org/drawingml/2006/main" xmlns:r="http://schemas.openxmlformats.org/officeDocument/2006/relationships" xmlns:p="http://schemas.openxmlformats.org/presentationml/2006/main">
  <p:tag name="BTFPLAYOUTENABLED" val="1"/>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Jdydq9IqX1Waon2wnLknZ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epG9LrZkAv80YRWM_XA0a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GX3BJ30Mnc41oefk86uVAw"/>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XPgUBd3.9Ip1FXiyHYiHvA"/>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6Zn_v7wxsPYakTV9ozzhz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V2_nNn1JGEACXtYae8i6VQ"/>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2BdGVEvAInXz71YPqH7ZVw"/>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TWfWwgbRLC3awC0CODFJl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c9J6cf6QsraMjH.WD_be5w"/>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5f5CyUEvuN2q6z.RTmZcWA"/>
</p:tagLst>
</file>

<file path=ppt/tags/tag36.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QGrVsTCjemwYe5F65_6eww"/>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xBfoeF2_7gNcbMP632GFUw"/>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DVu.vYftqbK9UIuaisHsdA"/>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hplTzYiIhxbVieKA0g8qC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m_YGhi6QJFYwdqJXkEkkx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teNb2FpJhsTtNWXjGapzM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kKLPqDrkfkV4Y7bvPXcrI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DPC.XsxSpvD0NQNrUrGIqw"/>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3rT5Wh4iATNoajneJzXSj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UVNi6WryBaHfMwUoMhpAD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q2bHge5DfedqLVpsxEapI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30A0fCke5dsNYNHsKujHL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wFp5sKIEMp_l2pTAEnyGw"/>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hLV38H2ljCgOsU7o5UMxtA"/>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B4nowj..aX_5SEYDVi6nr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5RENQ3gixV5zmrseeGBrT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V7FKbq2Mevikyx2jJhxDvQ"/>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s1NYmhaQeexJlZwk.WPwvA"/>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EvlAzv4iFxOFfDSZDRDZ0Q"/>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T.YiO2vsxyPwqWuPVArzx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OFB3ZtKuLLPDeqLf70HG4g"/>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yT4WV8jLI2L.LP294.BR9g"/>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v2P18j7.FFpqLg6ybrysx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8hWpGorZZvwLPzGfYA8I3g"/>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IXKCI7y_InBKpwl90Rsi4g"/>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7OXI4o2A0wX7.m3nMy19Q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M3.fdtQtqOMvo77Wf4ShD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saVxzJ.QDA7LjoLza.BP3Q"/>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F9S_3O4.WHyLb02t29BM9g"/>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s9tfeg1LPsVs8JR_I4hlxw"/>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iKtAoS4lbszoIPVIBguZEA"/>
</p:tagLst>
</file>

<file path=ppt/tags/tag39.xml><?xml version="1.0" encoding="utf-8"?>
<p:tagLst xmlns:a="http://schemas.openxmlformats.org/drawingml/2006/main" xmlns:r="http://schemas.openxmlformats.org/officeDocument/2006/relationships" xmlns:p="http://schemas.openxmlformats.org/presentationml/2006/main">
  <p:tag name="BTFPLAYOUTENABLED" val="1"/>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Te8VFgYJG0unCp2lUGidvQ"/>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nrjFDuDFVWxViYBH6sH7LA"/>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dMKGGQaeO.J.HKmvjdT.V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w7iI2YR4oxSsKEQvqWxESA"/>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skiUChj6TB9QOb91qT3A1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a0SL8AHv5jZ.gcRJUrW3_g"/>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T0e.XdhHl2cIq7sUpJ9n2Q"/>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xtQF8fje5eHFKf3wIGUvuQ"/>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YUTyZMe7cSkLV81u1cQdg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VQO2GdRNZW7UTxbZ9uS2tQ"/>
</p:tagLst>
</file>

<file path=ppt/tags/tag4.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vOHJoOpdNcCnJBIDoxwCkw"/>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eQYTMYnzXHo62PTxjOZogw"/>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PZcvfGrt5XLY8K1HHPmyFw"/>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_mjTD7GA1sxM4kPrs6BIiw"/>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x23pt1W3fAFgFDjyfn8PlA"/>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GAxymdlB02.BaceR0KZa9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T6XoSPkbkR1oqmCAsF5NuA"/>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i2rxeOEsp5vl0rQ.SDl_jw"/>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mhPnfPBMI50TDz1h9GchB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2f_iQudivg237K6hW54G.A"/>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BFMfy_E.n2brbtAtmm6Jb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NNwO__kFXAbYxfBNyMVce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eKi6uHimNY8iHzt4e5dKHg"/>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gxMRlGvVFEmIwvRA6JoKJQ"/>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yhYqwiGlaRObQzTxS06Ggg"/>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rY8qGRak7zlKtXlpWwGc6A"/>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CGtssyP8lXAVsd5temnWEA"/>
</p:tagLst>
</file>

<file path=ppt/tags/tag415.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7.xml><?xml version="1.0" encoding="utf-8"?>
<p:tagLst xmlns:a="http://schemas.openxmlformats.org/drawingml/2006/main" xmlns:r="http://schemas.openxmlformats.org/officeDocument/2006/relationships" xmlns:p="http://schemas.openxmlformats.org/presentationml/2006/main">
  <p:tag name="BTFPLAYOUTENABLED" val="1"/>
</p:tagLst>
</file>

<file path=ppt/tags/tag418.xml><?xml version="1.0" encoding="utf-8"?>
<p:tagLst xmlns:a="http://schemas.openxmlformats.org/drawingml/2006/main" xmlns:r="http://schemas.openxmlformats.org/officeDocument/2006/relationships" xmlns:p="http://schemas.openxmlformats.org/presentationml/2006/main">
  <p:tag name="BTFPLAYOUTENABLED" val="0"/>
  <p:tag name="BTFPLAYOUTCOLUMNS" val="3"/>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U4bvCDdU_Zjpk2.FqV4V8Q"/>
</p:tagLst>
</file>

<file path=ppt/tags/tag420.xml><?xml version="1.0" encoding="utf-8"?>
<p:tagLst xmlns:a="http://schemas.openxmlformats.org/drawingml/2006/main" xmlns:r="http://schemas.openxmlformats.org/officeDocument/2006/relationships" xmlns:p="http://schemas.openxmlformats.org/presentationml/2006/main">
  <p:tag name="BTFPLAYOUTENABLED" val="1"/>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zUUkRQlFeLYRfJAvv6Vhe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bqma4.M828mzGlDhOKDF1Q"/>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6udvnBb0DZQZS9Y7ODdmwA"/>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mrkOEunSF7rMc_DKz2Dm3g"/>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fiXIIa3boveS7Aa3V09cDA"/>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XSdUYh6oZ1n2vz2SwZpjLQ"/>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OW4TTkrH.7rbqEAEoWgBKg"/>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COXMt61hCL8YEOkwTlrsAQ"/>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YwX2QTGDEs5zE9gzjaZjb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zkqgPUtSgKeygdXTL8kY9w"/>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fZ8FKG9o5mCVb98LlOeoWg"/>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FLx0Wpxe5yaBa0XlRnncGA"/>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elJjV1umCcvgMkaZcdOaXg"/>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hqbPo9R3m.Q4s0jcjMEQkQ"/>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_wDCLZ3A35lAgGuH7OKzCQ"/>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zGsj6ogqtCS1dwtYSi3qxA"/>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WnA_c1lWknoN4qEX0TxR2A"/>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phHj7JuHIotTEBhT3S1e7w"/>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zRAWeNW_X_pBmZI5WsPjbw"/>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mRAvioe2eh.g4EpB3i.u7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nmkdu7qTo2a59Jv25KYI8w"/>
</p:tagLst>
</file>

<file path=ppt/tags/tag440.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2.xml><?xml version="1.0" encoding="utf-8"?>
<p:tagLst xmlns:a="http://schemas.openxmlformats.org/drawingml/2006/main" xmlns:r="http://schemas.openxmlformats.org/officeDocument/2006/relationships" xmlns:p="http://schemas.openxmlformats.org/presentationml/2006/main">
  <p:tag name="BTFPLAYOUTENABLED" val="1"/>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f9wKuUO7jBMAtsVzmW9Rig"/>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kJPt6ZArDlx8YfzC22MXA"/>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CzwyIMu1tcUjtZjnANlF.w"/>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ofTqSzt1i2jBNW6PusDU1Q"/>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cVZV2bHxAwX9mb2UPUOhKQ"/>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Eo6yqBguorkpwEh.66YlvA"/>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qjwbCDwaR6YcS4aaWUh3K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2WDfQ20C.2Vl_47IsLzIAw"/>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LIgELJoyvuymLLtRsfF5.w"/>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r784KRlFBU34EIJjjIlH3w"/>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DBknXmZ2kGQOi5QJVJYLp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BdGeypRRk3OoqBgyH_4KWA"/>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NO3.3H7ngiYCMDyDqmvHOA"/>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yqQU3SEhUj2wq0fOpHDMcQ"/>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0_B2eha9gAoU_D2iKH5Co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RUFyunPQFLe00eagkGQOig"/>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zriryrjwXjYS0awFxQHYDA"/>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m86wPFI1NI_5sduKNHC4U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jfaiodZy02rAOkpHQjT0Vw"/>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O6Dm0TCZbF0foLROO5Y5_w"/>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nbd8YEQ2G9kpHortz0omGA"/>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_yo6bn_1gudULZVgiVeulQ"/>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NHY9F8FUv1npHTL5aTV6Pg"/>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g8E_rkTZeG.AkjMbN7ATtA"/>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0f63P6BvAZCJoDXz5Ha26A"/>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l8hmyOgiq.qbUI3dlWNfYw"/>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F7vleQNdrzWO60KAT6wYCw"/>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QatW2OrX4n1sd6AGVzuUHA"/>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vrVbDmkhmoKvLFGUgouBF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n.CV8agS8p9aYn0wTEPsKg"/>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kRUjOlcf644Av6mbGEYfnw"/>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JbLhcXmg0E9YNuVR4eCThA"/>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bQqoBYm6mcKbbS7aotFgzQ"/>
</p:tagLst>
</file>

<file path=ppt/tags/tag473.xml><?xml version="1.0" encoding="utf-8"?>
<p:tagLst xmlns:a="http://schemas.openxmlformats.org/drawingml/2006/main" xmlns:r="http://schemas.openxmlformats.org/officeDocument/2006/relationships" xmlns:p="http://schemas.openxmlformats.org/presentationml/2006/main">
  <p:tag name="BTFPLAYOUTENABLED" val="0"/>
  <p:tag name="BTFPLAYOUTCOLUMNS" val="2"/>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5.xml><?xml version="1.0" encoding="utf-8"?>
<p:tagLst xmlns:a="http://schemas.openxmlformats.org/drawingml/2006/main" xmlns:r="http://schemas.openxmlformats.org/officeDocument/2006/relationships" xmlns:p="http://schemas.openxmlformats.org/presentationml/2006/main">
  <p:tag name="BTFPLAYOUTENABLED" val="1"/>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bfK_.pqqrvLYqDPCZQ79iA"/>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BmEBTRWmm54JfJA5bemcHg"/>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SocIUhkOTBez9teOZM2snA"/>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QQDw.PB_YE64Pf_2EugYL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PFXW6taXvncf6pK9dyKQ6g"/>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QV9dSN.za_7VSJl.QhFxxw"/>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Z9V9D_d5HFyaiEkyCQJo7w"/>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ongh3AZDZYSbaYUEBS8y.w"/>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j2AYCXfUg0R8YUff8pEtGg"/>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WzjWp8nIe9tAfL6mSIV_RA"/>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dG1g1VqLu.XU8b4TflnxuA"/>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PQQ_DUSXkwegg5UBknix0Q"/>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1YkD7orTq7TFNqJhO90hcg"/>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tMEMiNQ4iSszF2.G7bKruA"/>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hPHuXiU1XF48QZtoqzz5a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vNfoQAtdS5aN6JITgHmqHw"/>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h7r.LC2au3VjcierAE1X6w"/>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5s9l2u0vECYIUxYH_sircQ"/>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CiIxZs5ZOrkY3PBSCGXdew"/>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jkGrnTHAw1o.1oIeOVXfdQ"/>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IdXO21XQ1v.M.mhNc7DKz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LdfOb.ff7PNH2sLyAYtTTg"/>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mQ7UFCfQGmRZ4sF3rd6Sxw"/>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gw7YR6xUfgB_a4zFAHQ7aA"/>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uPdS5G1cms66tC50BEaiYg"/>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GXdUGxzIOefoutmsWVqH_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_eTfdvQ59kyKW9EETzM4Mw"/>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uwSDb_bDZslKjBcptuYF2w"/>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xRZ5FdtC58uJmTOf0qcr3g"/>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_0zG.3lHXNS8u.DR10saxA"/>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tRHdxaZ2gFs3iS_Hyiey_Q"/>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RZtvh2ucMM1rQVjCUnJdQQ"/>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fueBQFY0jPDRKXoXMFsT7Q"/>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GhS_a.ftpOj0XCAjJPQjAA"/>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T_BFsxWd2p.Jm1BJU_8t3A"/>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MbHYjXLYB7HIFRY3TgqJcA"/>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puR9UfUcijtU.qsaCAl.o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x7yGLOZff0rIDDJPP7MKpA"/>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qmgsLU8avpZPkV1jPXhVmw"/>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T.rUgBgXvOwVhOlC9y9ZmQ"/>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gsSwQumJJmDyoAvXDDQjzQ"/>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BqBRAFjPgrOhk.JgXX_IVQ"/>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ZY1Vi.d.AynfZilccbNlOQ"/>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g4TWgzs6SJ8LedrDKxv6gA"/>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Mv9F46IPYr0Oi8Lm5izVaw"/>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pS5KiUmz3cHl.v9P7EEa.Q"/>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I_NqzzhDni8a4dUxWrlhz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k4tznDMqL5525s5M0kVpmA"/>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p3F7qANAwVcu51xAbciD7g"/>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qgE.4KrR.50o1LSDH5bVaQ"/>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snvEvW84kf6iYBxoCqGjNQ"/>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Gsp4ZyYh7wny2XYdPJO7Zg"/>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DCcrZUI2AqHUyWVc3kE9WA"/>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BLi8DLBkWWia5ZfH.I_3qg"/>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lz7JNM6WYCJG0TtJkeEupA"/>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PrwT0Wkj358WgA6T4MPScg"/>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Esds0lO8Nyur8gjwQGO1bQ"/>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D8bbP2ZM.eH302wRGECub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Q0E6hJ.VaweMRMp6jnr2pQ"/>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kNHt5iM9GRXZeXelH68fdQ"/>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EFSY.ETLcOhF2d1xzcLwkg"/>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I_Q8Zp4DPI8dQR2DQU64vQ"/>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xZMckNOo66zwYRytfWtyrQ"/>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GJ24LW_rXafISwzc7oN7DA"/>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CoHdOCOoSG86XVanSVAlLg"/>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1FiEgjd50khZCNhyuNUGaw"/>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p9xnw9yDtANz6S5aQrMc5A"/>
</p:tagLst>
</file>

<file path=ppt/tags/tag538.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iShuYWRBAgbAG76n9vT0Iw"/>
</p:tagLst>
</file>

<file path=ppt/tags/tag540.xml><?xml version="1.0" encoding="utf-8"?>
<p:tagLst xmlns:a="http://schemas.openxmlformats.org/drawingml/2006/main" xmlns:r="http://schemas.openxmlformats.org/officeDocument/2006/relationships" xmlns:p="http://schemas.openxmlformats.org/presentationml/2006/main">
  <p:tag name="BTFPLAYOUTCOLUMNS" val="3"/>
  <p:tag name="BTFPLAYOUTENABLED" val="0"/>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2.xml><?xml version="1.0" encoding="utf-8"?>
<p:tagLst xmlns:a="http://schemas.openxmlformats.org/drawingml/2006/main" xmlns:r="http://schemas.openxmlformats.org/officeDocument/2006/relationships" xmlns:p="http://schemas.openxmlformats.org/presentationml/2006/main">
  <p:tag name="BTFPLAYOUTENABLED" val="1"/>
</p:tagLst>
</file>

<file path=ppt/tags/tag543.xml><?xml version="1.0" encoding="utf-8"?>
<p:tagLst xmlns:a="http://schemas.openxmlformats.org/drawingml/2006/main" xmlns:r="http://schemas.openxmlformats.org/officeDocument/2006/relationships" xmlns:p="http://schemas.openxmlformats.org/presentationml/2006/main">
  <p:tag name="BTFPLAYOUTENABLED" val="1"/>
</p:tagLst>
</file>

<file path=ppt/tags/tag544.xml><?xml version="1.0" encoding="utf-8"?>
<p:tagLst xmlns:a="http://schemas.openxmlformats.org/drawingml/2006/main" xmlns:r="http://schemas.openxmlformats.org/officeDocument/2006/relationships" xmlns:p="http://schemas.openxmlformats.org/presentationml/2006/main">
  <p:tag name="BTFPLAYOUTENABLED" val="1"/>
</p:tagLst>
</file>

<file path=ppt/tags/tag545.xml><?xml version="1.0" encoding="utf-8"?>
<p:tagLst xmlns:a="http://schemas.openxmlformats.org/drawingml/2006/main" xmlns:r="http://schemas.openxmlformats.org/officeDocument/2006/relationships" xmlns:p="http://schemas.openxmlformats.org/presentationml/2006/main">
  <p:tag name="BTFPLAYOUTENABLED" val="1"/>
</p:tagLst>
</file>

<file path=ppt/tags/tag546.xml><?xml version="1.0" encoding="utf-8"?>
<p:tagLst xmlns:a="http://schemas.openxmlformats.org/drawingml/2006/main" xmlns:r="http://schemas.openxmlformats.org/officeDocument/2006/relationships" xmlns:p="http://schemas.openxmlformats.org/presentationml/2006/main">
  <p:tag name="BTFPLAYOUTCOLUMNS" val="7"/>
  <p:tag name="BTFPLAYOUTENABLED" val="0"/>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9Qyd3bIGuVvOqsgX4FewRw"/>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eh2cjmz4qR8_frRLVGCDC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wsdNvFqYoQgNbXtHfkUV7A"/>
</p:tagLst>
</file>

<file path=ppt/tags/tag550.xml><?xml version="1.0" encoding="utf-8"?>
<p:tagLst xmlns:a="http://schemas.openxmlformats.org/drawingml/2006/main" xmlns:r="http://schemas.openxmlformats.org/officeDocument/2006/relationships" xmlns:p="http://schemas.openxmlformats.org/presentationml/2006/main">
  <p:tag name="BTFPLAYOUTENABLED" val="1"/>
</p:tagLst>
</file>

<file path=ppt/tags/tag551.xml><?xml version="1.0" encoding="utf-8"?>
<p:tagLst xmlns:a="http://schemas.openxmlformats.org/drawingml/2006/main" xmlns:r="http://schemas.openxmlformats.org/officeDocument/2006/relationships" xmlns:p="http://schemas.openxmlformats.org/presentationml/2006/main">
  <p:tag name="BTFPLAYOUTCOLUMNS" val="5"/>
  <p:tag name="BTFPLAYOUTENABLED" val="0"/>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3.xml><?xml version="1.0" encoding="utf-8"?>
<p:tagLst xmlns:a="http://schemas.openxmlformats.org/drawingml/2006/main" xmlns:r="http://schemas.openxmlformats.org/officeDocument/2006/relationships" xmlns:p="http://schemas.openxmlformats.org/presentationml/2006/main">
  <p:tag name="BTFPLAYOUTENABLED" val="1"/>
</p:tagLst>
</file>

<file path=ppt/tags/tag554.xml><?xml version="1.0" encoding="utf-8"?>
<p:tagLst xmlns:a="http://schemas.openxmlformats.org/drawingml/2006/main" xmlns:r="http://schemas.openxmlformats.org/officeDocument/2006/relationships" xmlns:p="http://schemas.openxmlformats.org/presentationml/2006/main">
  <p:tag name="BTFPLAYOUTENABLED" val="1"/>
  <p:tag name="BTFPLAYOUTCOLUMNS" val="4"/>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6.xml><?xml version="1.0" encoding="utf-8"?>
<p:tagLst xmlns:a="http://schemas.openxmlformats.org/drawingml/2006/main" xmlns:r="http://schemas.openxmlformats.org/officeDocument/2006/relationships" xmlns:p="http://schemas.openxmlformats.org/presentationml/2006/main">
  <p:tag name="BTFPLAYOUTENABLED" val="1"/>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dda1F1OCdDxlvH4p026Y.g"/>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3F9roM5NeWFaeUf8XxwrFQ"/>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wremwLl0hnvW5wCB48OV6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irsvNpnKSmFaYcaBrOYKHQ"/>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KeDYAQIhZuGNKkFbtb7Osw"/>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tfR8B0PAJuPRCLjdkEzRtg"/>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RvAk5xcHwoJUrXPytF2mGg"/>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Lrx0.Kbt1r8gG5I31LI_MQ"/>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dG7BznXJdAWJZDJh3jD30w"/>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wfrowpSGFevr7ysL7o.vZA"/>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U1xxYSb91DsJoNsPANBHbw"/>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vbrk9hX_K44gShTQ7gqiLg"/>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wuqgOjYF6Vlmp3M4gPOSJw"/>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2vu6kDdJeYADmmJEQdfJA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p_88JS4QK5jiuvV5FI1STQ"/>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zo158Czop.H2OKK17goxK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1nGQ9.AfnffMikFo7hXoxw"/>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zlrTgaL15xvz2g7_OW_62Q"/>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sn_Y7FAgD7Jv9Ol_0ZVzow"/>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tbPro5iZrEYskjae2nrrHA"/>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Jkn7htM3B9Off76GFFAIOQ"/>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pTRAqBCyuA.uB45S8qK6pA"/>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PPJbXjO9zPPszzStYdBAiQ"/>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79ncRod5oCZJfsmvdTKakA"/>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HuvgVxjlCi6D7YQIAji.y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ZgnRmPHx5L3Bx3PLwBKiig"/>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1.qyeeqv96TK3HgacsVyAQ"/>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pMkdfPlYr3zR_10QTtUPkw"/>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BCoHOl_6GMXceapnc70HLg"/>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RX8egFZZfFBS0Mw9FQlIAg"/>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UZ5n73ovOnwunB4u3LCftQ"/>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VaCuuL_jTpDwKJWaCLpL4w"/>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fiE589Mg63lf2Cdu4l5fSg"/>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bQBmXC2ocY7iKdLW0k2RgA"/>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TJE4Rm0udBCLBTANxWt18g"/>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y1N1d8HzYNeqDR3_AvLd.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7HJ3q81NKW.mvtJl7SGEfA"/>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KIzZW5SEMRySqRONrTu6vg"/>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6WarYcR6Ct2FaAqlo6j.Dw"/>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uVxTRGNnpvNh5tlU9uu1CQ"/>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_LBUeF4Fs9K_ZDRRIWxB3A"/>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iq4TL5muAnoLu5SouYZtsg"/>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95KxUtMqZ9DzMB0S.wBfTA"/>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tWjQOMkwCB.s8GCm0XqXZA"/>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sg2ZXHGeHGhLMVKw2tgIuw"/>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7RElvoIACb5tWxTazy2QKQ"/>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I95BCfniFJ3JWT4pZeVef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Iu87TTDio0xaRuNd8Gh6GQ"/>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UNAn53PECD2o29Dc5sK_5w"/>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ikw3Ktcgv7H3BarTVuIMCw"/>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_JzYOnAmijB7a1zTOWySnA"/>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lYP0HW1RV7SWiBb_G2wxrg"/>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jiPlDG5Im43veMDmkAgu1w"/>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L_Rv1HQofBCxhMOhWOnzWg"/>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hyxoTpQEfVsQPRBXYYvxnQ"/>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TWSZj4ZCnbaX.46c0Mt9oQ"/>
</p:tagLst>
</file>

<file path=ppt/tags/tag608.xml><?xml version="1.0" encoding="utf-8"?>
<p:tagLst xmlns:a="http://schemas.openxmlformats.org/drawingml/2006/main" xmlns:r="http://schemas.openxmlformats.org/officeDocument/2006/relationships" xmlns:p="http://schemas.openxmlformats.org/presentationml/2006/main">
  <p:tag name="BTFPLAYOUTENABLED" val="1"/>
  <p:tag name="BTFPLAYOUTCOLUMNS" val="4"/>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AFex8HQqm7o7gPD1DkSFWw"/>
</p:tagLst>
</file>

<file path=ppt/tags/tag610.xml><?xml version="1.0" encoding="utf-8"?>
<p:tagLst xmlns:a="http://schemas.openxmlformats.org/drawingml/2006/main" xmlns:r="http://schemas.openxmlformats.org/officeDocument/2006/relationships" xmlns:p="http://schemas.openxmlformats.org/presentationml/2006/main">
  <p:tag name="BTFPLAYOUTENABLED" val="1"/>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07nYUUgEbB2G03dbIgrVSA"/>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8RMBntq4TMom3Mhi6vJxhA"/>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27Sueb1z23ELZVyTFOHing"/>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Xd8Qm1J.WsYFXrSHS2fatQ"/>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HfnNJRGB3IrZX79EjY7mOw"/>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j2ULjeOfaZ7bQQnP_5F9HQ"/>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98o_2oXgGozJWJ3iMTQGHA"/>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moPiIV05C.TuEV9K2kWegw"/>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wb8iDQlGRJN2ntHg3RrGc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4wNBhLQ49FHBgSX9eDha1g"/>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bD.FjMOFKI8JHWnBYIyjuQ"/>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0nw_hhPW0mc3IYu8L4C44Q"/>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zGRkvihG2eBZsqbd0BIWkA"/>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H0bxywRaDRZ6iNZCIPu5IA"/>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hgqngta_cBeA64L5zXjepQ"/>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yQYIYg0wI6gNzt9r8wzp6w"/>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3Le.NfPYLSlseGEmhr.o5w"/>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SJWwC_ac4nwow9LsVIUKYg"/>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zEKKatslVDrIfo9IIEEggw"/>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bwA7LZEya6pIWHRDCe1oZ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UjY1H0WSG2B_cp_HQ3aUKA"/>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OxvhftwSV065doCkYd7IqA"/>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F_JYe_ev612gi7LvXbjdeQ"/>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Gj.t9tZauaYxPwuSrR18Eg"/>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FMVWSwm14RB6KKySZ2zRvw"/>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E_y8PpSMqJ5lc3XQyE6RPA"/>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UeH4G38KW3dEgn.DU0VB2Q"/>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wgoIGscLExSWh5pkMiMk7A"/>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wKbaLnVgx5I_eRGC145U_Q"/>
</p:tagLst>
</file>

<file path=ppt/tags/tag638.xml><?xml version="1.0" encoding="utf-8"?>
<p:tagLst xmlns:a="http://schemas.openxmlformats.org/drawingml/2006/main" xmlns:r="http://schemas.openxmlformats.org/officeDocument/2006/relationships" xmlns:p="http://schemas.openxmlformats.org/presentationml/2006/main">
  <p:tag name="BTFPLAYOUTCOLUMNS" val="5"/>
  <p:tag name="BTFPLAYOUTENABLED" val="0"/>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7gOryVU6fMxDVVESx6dlyA"/>
</p:tagLst>
</file>

<file path=ppt/tags/tag640.xml><?xml version="1.0" encoding="utf-8"?>
<p:tagLst xmlns:a="http://schemas.openxmlformats.org/drawingml/2006/main" xmlns:r="http://schemas.openxmlformats.org/officeDocument/2006/relationships" xmlns:p="http://schemas.openxmlformats.org/presentationml/2006/main">
  <p:tag name="BTFPLAYOUTENABLED" val="1"/>
</p:tagLst>
</file>

<file path=ppt/tags/tag641.xml><?xml version="1.0" encoding="utf-8"?>
<p:tagLst xmlns:a="http://schemas.openxmlformats.org/drawingml/2006/main" xmlns:r="http://schemas.openxmlformats.org/officeDocument/2006/relationships" xmlns:p="http://schemas.openxmlformats.org/presentationml/2006/main">
  <p:tag name="BTFPLAYOUTCOLUMNS" val="4"/>
  <p:tag name="BTFPLAYOUTENABLED" val="0"/>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01GEda1ZXqRmp226VN.IgA"/>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YhoqVlZQ9s.vHX9XKm3BPw"/>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SC2fmRBmSqjHwh66E4f2.g"/>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hrekm7aIHVSyN.fPWwyJng"/>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EvuDYFDhgguT0vjQloJ10Q"/>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JWd8dlGc00_oSSXJYIteUA"/>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AuozVxdorORluUiNcbV1Q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stzgDuIA5unpETvPB1z_HA"/>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tLKeFIYj2PfR97pwrY_VCw"/>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Nlu0iu4QrRqTscqkSiD_aA"/>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2haFUkB4OiNcCqGPd_BtyA"/>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1567GE0RvaatGkcIZHc4Zg"/>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yYKYsvWMyuoSyulm7OjOsw"/>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OLyiB9TMVYCufLfinhR2Iw"/>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L_EhmmnyxP_6tJCd0V_nvw"/>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5jBqy9zQVFEEtG3AOrI78Q"/>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8m_eJ0YOIcuRnUajb4upGg"/>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XsH9yyuP5q4xVu0co7Rew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m.h0PXG3WI0ZC6OlcuIyeQ"/>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QgTF0E9iVrvCTSnDsNv_1Q"/>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y8IG9T_Aa98Mt7eFXkJmPw"/>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GomERt.aAw6Dbt.gifP18w"/>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EiVFJBQREOeI_VfJs1_3Ng"/>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aGpDmvNeJeo05fujN14z4Q"/>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DA0k..vsN23vS_dR0xHPXg"/>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HwHPr0PTHoOZzlGy02ytgw"/>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9piUZYRJL5uknREe.AZpJA"/>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csEnFddJBJjZ3z55RxumRg"/>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fIZRu_yA4QqeMR1bv6itt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85uW5sdBHdoxxnbQQIX9pw"/>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O4TXzPrBFNVnqpQ24wC43Q"/>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GVGCc.E3ZVu4Vt80BPPxUQ"/>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Qa0yNmvg_hO5Eh0SK_7JHg"/>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4R5uDwzmsglKEHIv3pZ9ng"/>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RlL9OlL5qoDFHNoG8aV1yA"/>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QaicLou9RKuZCXO.3pHnSg"/>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8PqaPUL7.O6dpxhK.a34VQ"/>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pe69p.mRKHi85T0BYnhWwg"/>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T7_0GFjvF83macbgXrefow"/>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GFnRqsXuN6ua154d.gJ_S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jcLmivnk.h1Tk.rKXwqpZw"/>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WirBhGbM3BZqKjbEjPZf9g"/>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UwByurwa_K96n.HRjzp7ww"/>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uH2oqwIrr3PCUnggxMFLIA"/>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3ui7PNyIIRQwd5zaDIq5lA"/>
</p:tagLst>
</file>

<file path=ppt/tags/tag684.xml><?xml version="1.0" encoding="utf-8"?>
<p:tagLst xmlns:a="http://schemas.openxmlformats.org/drawingml/2006/main" xmlns:r="http://schemas.openxmlformats.org/officeDocument/2006/relationships" xmlns:p="http://schemas.openxmlformats.org/presentationml/2006/main">
  <p:tag name="BTFPLAYOUTENABLED" val="1"/>
</p:tagLst>
</file>

<file path=ppt/tags/tag685.xml><?xml version="1.0" encoding="utf-8"?>
<p:tagLst xmlns:a="http://schemas.openxmlformats.org/drawingml/2006/main" xmlns:r="http://schemas.openxmlformats.org/officeDocument/2006/relationships" xmlns:p="http://schemas.openxmlformats.org/presentationml/2006/main">
  <p:tag name="BTFPLAYOUTENABLED" val="1"/>
</p:tagLst>
</file>

<file path=ppt/tags/tag686.xml><?xml version="1.0" encoding="utf-8"?>
<p:tagLst xmlns:a="http://schemas.openxmlformats.org/drawingml/2006/main" xmlns:r="http://schemas.openxmlformats.org/officeDocument/2006/relationships" xmlns:p="http://schemas.openxmlformats.org/presentationml/2006/main">
  <p:tag name="BTFPLAYOUTCOLUMNS" val="7"/>
  <p:tag name="BTFPLAYOUTENABLED" val="0"/>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8.xml><?xml version="1.0" encoding="utf-8"?>
<p:tagLst xmlns:a="http://schemas.openxmlformats.org/drawingml/2006/main" xmlns:r="http://schemas.openxmlformats.org/officeDocument/2006/relationships" xmlns:p="http://schemas.openxmlformats.org/presentationml/2006/main">
  <p:tag name="BTFPLAYOUTANCHORELEFT" val="True"/>
  <p:tag name="BTFPLAYOUTANCHORERIGHT" val="True"/>
  <p:tag name="BTFPLAYOUTANCHORETOP" val="True"/>
  <p:tag name="BTFPLAYOUTANCHOREBOTTOM" val="False"/>
  <p:tag name="BTFPCENTERX" val="50"/>
  <p:tag name="BTFPCENTERY" val="50"/>
  <p:tag name="BTFPHEIGHT" val="115.9369"/>
  <p:tag name="BTFPWIDTH" val="227.5221"/>
</p:tagLst>
</file>

<file path=ppt/tags/tag689.xml><?xml version="1.0" encoding="utf-8"?>
<p:tagLst xmlns:a="http://schemas.openxmlformats.org/drawingml/2006/main" xmlns:r="http://schemas.openxmlformats.org/officeDocument/2006/relationships" xmlns:p="http://schemas.openxmlformats.org/presentationml/2006/main">
  <p:tag name="BTFPLAYOUTENABLED" val="1"/>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MJmPrnhwyCrSQAKEglijQw"/>
</p:tagLst>
</file>

<file path=ppt/tags/tag690.xml><?xml version="1.0" encoding="utf-8"?>
<p:tagLst xmlns:a="http://schemas.openxmlformats.org/drawingml/2006/main" xmlns:r="http://schemas.openxmlformats.org/officeDocument/2006/relationships" xmlns:p="http://schemas.openxmlformats.org/presentationml/2006/main">
  <p:tag name="BTFPLAYOUTCOLUMNS" val="5"/>
  <p:tag name="BTFPLAYOUTENABLED" val="0"/>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2.xml><?xml version="1.0" encoding="utf-8"?>
<p:tagLst xmlns:a="http://schemas.openxmlformats.org/drawingml/2006/main" xmlns:r="http://schemas.openxmlformats.org/officeDocument/2006/relationships" xmlns:p="http://schemas.openxmlformats.org/presentationml/2006/main">
  <p:tag name="BTFPLAYOUTENABLED" val="1"/>
</p:tagLst>
</file>

<file path=ppt/tags/tag693.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5.xml><?xml version="1.0" encoding="utf-8"?>
<p:tagLst xmlns:a="http://schemas.openxmlformats.org/drawingml/2006/main" xmlns:r="http://schemas.openxmlformats.org/officeDocument/2006/relationships" xmlns:p="http://schemas.openxmlformats.org/presentationml/2006/main">
  <p:tag name="BTFPLAYOUTCOLUMNS" val="3"/>
  <p:tag name="BTFPLAYOUTENABLED" val="0"/>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7.xml><?xml version="1.0" encoding="utf-8"?>
<p:tagLst xmlns:a="http://schemas.openxmlformats.org/drawingml/2006/main" xmlns:r="http://schemas.openxmlformats.org/officeDocument/2006/relationships" xmlns:p="http://schemas.openxmlformats.org/presentationml/2006/main">
  <p:tag name="BTFPLAYOUTENABLED" val="1"/>
</p:tagLst>
</file>

<file path=ppt/tags/tag698.xml><?xml version="1.0" encoding="utf-8"?>
<p:tagLst xmlns:a="http://schemas.openxmlformats.org/drawingml/2006/main" xmlns:r="http://schemas.openxmlformats.org/officeDocument/2006/relationships" xmlns:p="http://schemas.openxmlformats.org/presentationml/2006/main">
  <p:tag name="BTFPLAYOUTENABLED" val="1"/>
</p:tagLst>
</file>

<file path=ppt/tags/tag699.xml><?xml version="1.0" encoding="utf-8"?>
<p:tagLst xmlns:a="http://schemas.openxmlformats.org/drawingml/2006/main" xmlns:r="http://schemas.openxmlformats.org/officeDocument/2006/relationships" xmlns:p="http://schemas.openxmlformats.org/presentationml/2006/main">
  <p:tag name="BTFPLAYOUTENABLED"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r8NdbTEqT2Ipoc4elTAeEg"/>
</p:tagLst>
</file>

<file path=ppt/tags/tag700.xml><?xml version="1.0" encoding="utf-8"?>
<p:tagLst xmlns:a="http://schemas.openxmlformats.org/drawingml/2006/main" xmlns:r="http://schemas.openxmlformats.org/officeDocument/2006/relationships" xmlns:p="http://schemas.openxmlformats.org/presentationml/2006/main">
  <p:tag name="BTFPLAYOUTENABLED" val="1"/>
</p:tagLst>
</file>

<file path=ppt/tags/tag701.xml><?xml version="1.0" encoding="utf-8"?>
<p:tagLst xmlns:a="http://schemas.openxmlformats.org/drawingml/2006/main" xmlns:r="http://schemas.openxmlformats.org/officeDocument/2006/relationships" xmlns:p="http://schemas.openxmlformats.org/presentationml/2006/main">
  <p:tag name="BTFPLAYOUTENABLED" val="1"/>
</p:tagLst>
</file>

<file path=ppt/tags/tag702.xml><?xml version="1.0" encoding="utf-8"?>
<p:tagLst xmlns:a="http://schemas.openxmlformats.org/drawingml/2006/main" xmlns:r="http://schemas.openxmlformats.org/officeDocument/2006/relationships" xmlns:p="http://schemas.openxmlformats.org/presentationml/2006/main">
  <p:tag name="BTFPLAYOUTENABLED" val="1"/>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pmq8WQfmbS9tkIIetTEGn0w"/>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pqO9b2j0ab3Iejn4MwYzTkQ"/>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pornI.z36lUGom28OdT.QBQ"/>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puiB32p.lhuWKTtQKxosSVA"/>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pK7cacvkxBI5LwjqzTfNyhQ"/>
</p:tagLst>
</file>

<file path=ppt/tags/tag709.xml><?xml version="1.0" encoding="utf-8"?>
<p:tagLst xmlns:a="http://schemas.openxmlformats.org/drawingml/2006/main" xmlns:r="http://schemas.openxmlformats.org/officeDocument/2006/relationships" xmlns:p="http://schemas.openxmlformats.org/presentationml/2006/main">
  <p:tag name="BTFPLAYOUTENABLED" val="1"/>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Md04h40b5HX5ahg3BEDcRw"/>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pdQnwMfOhE79WeJF4buB31A"/>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pCXgSNKV.8TuZB5Y7autqRw"/>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pI1pikI2OY.XtWRR_PWSoUg"/>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pyg4fruc8tOVdJSWj9x5xJQ"/>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p1ssoXr1jT4ox3NtSKsqBGA"/>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pA8vfQW3QgM5fXbByYBHjTw"/>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bJrRtUkr9f7ZCO_HQbBngA"/>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aL6miokFha1m6rPgnmIkcw"/>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MHB_JjfeL4Zc8CvBVNB2zA"/>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wtajDu9pE7EkWdFs3sWz4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jYHCg3_0tQCQDM2XWWLRgw"/>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CZZtL2P8ivKm7oGeb23ejw"/>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rxsNlvp61QRD76gR7aqCrA"/>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5ppfgxjP_g86HYgQZg6G0A"/>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8V8UP3.zXWd38cYylW4Kqg"/>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0oe7O6i1j3a4K1iwzC4SbQ"/>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MLJzhyhg1ntpv.BohUcfJw"/>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Z9puxtcJqc6L75Jd_JO8gg"/>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5BalWheFNtmkWmb3_tvmhQ"/>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_T8rTp.dDtAbDJBwcBVSFw"/>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DXrxZ2WgwfBDFkCqmt4lc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MBSM2TWFjpi2RnMbKi7jlg"/>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yPGptOKq2XJtNW0Xzb8LkQ"/>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Fm.0AagkQs7XXyEkVGcGyw"/>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mRZkg4WmcwLX6J0DAGRXQ"/>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JuBzXv7WtVGeJcvjaWiJCw"/>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kQjtW3MPzuR2_vpAEXVnLQ"/>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QSUM5Fi4mGrOo3yE2MLX_Q"/>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teIWNMF.On8yIczUsZ.R_g"/>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wzuaWqsonpSWq1ixysCv4A"/>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YN4ntGs2Sptt1axFBXnpxQ"/>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O3cY94PHjU63GPSI.ruW_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TlMkdRjIrxHkcTQ2._bOUw"/>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pQDRiFuhxxxgVNwWKe2EgpA"/>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pzFDdSZTN9QkMXn.psMgqiA"/>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pAMCSYbOMX.yedQ1jnjMkpQ"/>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paKJTGOLkLJnu_x38IpL4qA"/>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pGybecO6iK8cizsOeReEV0A"/>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p2zR3lhQ9EAwTZDwnSuG3sA"/>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pqvTrtEAy0nRPDylork9sUQ"/>
</p:tagLst>
</file>

<file path=ppt/tags/tag747.xml><?xml version="1.0" encoding="utf-8"?>
<p:tagLst xmlns:a="http://schemas.openxmlformats.org/drawingml/2006/main" xmlns:r="http://schemas.openxmlformats.org/officeDocument/2006/relationships" xmlns:p="http://schemas.openxmlformats.org/presentationml/2006/main">
  <p:tag name="BTFPLAYOUTENABLED" val="1"/>
  <p:tag name="BTFPLAYOUTCOLUMNS" val="4"/>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9.xml><?xml version="1.0" encoding="utf-8"?>
<p:tagLst xmlns:a="http://schemas.openxmlformats.org/drawingml/2006/main" xmlns:r="http://schemas.openxmlformats.org/officeDocument/2006/relationships" xmlns:p="http://schemas.openxmlformats.org/presentationml/2006/main">
  <p:tag name="BTFPLAYOUTENABLED" val="1"/>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GwojleIZQI62BgKveEXxSw"/>
</p:tagLst>
</file>

<file path=ppt/tags/tag750.xml><?xml version="1.0" encoding="utf-8"?>
<p:tagLst xmlns:a="http://schemas.openxmlformats.org/drawingml/2006/main" xmlns:r="http://schemas.openxmlformats.org/officeDocument/2006/relationships" xmlns:p="http://schemas.openxmlformats.org/presentationml/2006/main">
  <p:tag name="BTFPLAYOUTENABLED" val="1"/>
  <p:tag name="BTFPLAYOUTCOLUMNS" val="4"/>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2.xml><?xml version="1.0" encoding="utf-8"?>
<p:tagLst xmlns:a="http://schemas.openxmlformats.org/drawingml/2006/main" xmlns:r="http://schemas.openxmlformats.org/officeDocument/2006/relationships" xmlns:p="http://schemas.openxmlformats.org/presentationml/2006/main">
  <p:tag name="BTFPLAYOUTENABLED" val="1"/>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2Bx_bDezWMAqGnYqLsSbMg"/>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sAoHO0p5c4j9.BeBFenxpA"/>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QYgiLrRHAqg4HB0QwtZKRQ"/>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h7zRxG.8iZRrw11Be6ZX7Q"/>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koFl0vGg1b8nFH11dl5vyw"/>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fZPwA_rWv62Kkwl7by7t3w"/>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gy4p8LMSVjsUl5Iw65Fr7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8B_oZLQb3pebRLiO9Oqoqw"/>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BUHqF9uyCShrM2VW7k2HlQ"/>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nJqafal0ex8cKvp4F_Ef7g"/>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2ItB27sMFOliYwxmy0Q0NA"/>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g2jgUye553C2oskPTN4aGg"/>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hI8FmcoUghj8ixbSlWU03w"/>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MaO9cgdwGqnZX4lGNqGYOw"/>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xKvHLL6IRAML3V4K01c_g"/>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YA2Jg.6hfWMScV3iFWqDNw"/>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y2QfXE4ZJSn.KExX.gOOVQ"/>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4179zAoB0dUNEdsQEu5Z0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PeSSQoz5p9kH.C_x.P3zdw"/>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ztFDkNUhT9vF_k9FM3TIxQ"/>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pmAKu6WN6hTBoqJpmABfaw"/>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TRh2LFyrevy0uPXJEUTH.Q"/>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2T6xeQkv89vIr6pVvMo0uQ"/>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XV_ly53fEo5wo.V8epGXQ"/>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L6ystYxkGOrKxb4S1LBwCw"/>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MYuRVdoI4W_2GOyv0dyqxQ"/>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ERtWzqOeOPQ.Lgem2hXg7A"/>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w8H0JrKqidRzJc0n4wlBxA"/>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53PDT_KTZUZJXtf3A1zTC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kH68LZs.SAGwqidegTFPpg"/>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WFn0MN.7lucQfElLAHz5hA"/>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VF05439RwY4fgI_rt1M24w"/>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Bzl252GmPLvAg.gA9M9Wpw"/>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0mI93bnKGugFLI3eKOdjRQ"/>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8_yVG2oFArYXwluBKa_aOQ"/>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Pdt6iE.rZ2CslBgWbbQlDg"/>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bHUNH8TpMLhByCZIRa_vKw"/>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wjrWl.dmxWo1c9w0JM0A"/>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qQsHTp.QfKNs8IgSbZ0fnw"/>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3zDyiA.csHq.KE7ScnuHX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OtyaYn7Waa5ZH_BJ6Yeow"/>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cnWeA2wQmsEgdsgWn7Ctcw"/>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vIuppg5FtnY6PHGCrLemQg"/>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ZZe1_8C6Hs_qh8VddI5Jiw"/>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_NT.ALGtEQMdPfo2DpTHsA"/>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AUFHjUDUkmtV9vM.WhoPWQ"/>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sMwZVZZthVVl64dac8AJA"/>
</p:tagLst>
</file>

<file path=ppt/tags/tag796.xml><?xml version="1.0" encoding="utf-8"?>
<p:tagLst xmlns:a="http://schemas.openxmlformats.org/drawingml/2006/main" xmlns:r="http://schemas.openxmlformats.org/officeDocument/2006/relationships" xmlns:p="http://schemas.openxmlformats.org/presentationml/2006/main">
  <p:tag name="BTFPLAYOUTENABLED" val="1"/>
  <p:tag name="BTFPLAYOUTCOLUMNS" val="4"/>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8.xml><?xml version="1.0" encoding="utf-8"?>
<p:tagLst xmlns:a="http://schemas.openxmlformats.org/drawingml/2006/main" xmlns:r="http://schemas.openxmlformats.org/officeDocument/2006/relationships" xmlns:p="http://schemas.openxmlformats.org/presentationml/2006/main">
  <p:tag name="BTFPLAYOUTENABLED" val="1"/>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MsWYE93bmziqVVCTZPqowA"/>
</p:tagLst>
</file>

<file path=ppt/tags/tag8.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7Yjgzp5rlq.hEOI0CBtetA"/>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6keB6_g2N7O4iYkCd3HicQ"/>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B.KHh2oklk0JdYYuPX24ug"/>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eoGi51z2a.kgAKMVyWCSpA"/>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RQzDOMrz2s3kxBC8WswrLw"/>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_Qijj9fuQ7hlyexD8teoHQ"/>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7Gz3_UKugf6jv05suAZd6A"/>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Pgt4o7L_Nku.zqz10pCoSQ"/>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yZky0uSyLoMGXaA4VfoOIA"/>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xXp2JW24amReFUUaLxFVxQ"/>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q_AewxH1wK6BVD5_JKTe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WdHm4PotBMQn6e.nCnRXfw"/>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48Ho8ZFplMQbxRXRgcdpFg"/>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bQusmmZ0JeS_qAtBFkYcfQ"/>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ESFFSiF4G20Aq6UZBmRR2A"/>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N5HycGjjyRBpCEtWABDdaw"/>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O1sWlL6vBtRVWN3pXc77pw"/>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YPwJjn71KeM9kCak33yMKg"/>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z1vcoiJaot1ydcZxfzfd7w"/>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bERcPDa4mKy51g5BJdVq8Q"/>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tc99L1Z6rPGkXdeu_pXYlg"/>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7lSRyYPEHvX82Gd0L8ZiS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g.AhWkTSU74fEiH0kvmdcA"/>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DCX0rz4HdE5UVpv5Lzwzbg"/>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Qp97DIjlawOoS3_g_pnWyg"/>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XlDy8vL7XrJk5mhvde_8Uw"/>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63oHHe77TLVrxCt4wR15MA"/>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G_04VdjRdQ6fQSdn_IjV3Q"/>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njSBZkqad3a525ZB7yDuJw"/>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hN0Zo7WnWqEHU1897giUng"/>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TGphEp1_zT0E9MkVN.H6ag"/>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DXGtDy9LoR3CkGF_9RIUdQ"/>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zTZJ34nQAx9GNMbeZp6c6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uTn78tbLle.6xrWN.JTZ1A"/>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5kjzAh55HdSaVakvshGsqw"/>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3ZGG_BCGkYeAvYfLTqTsOA"/>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y1xtyUHT5dQgxcOBcePaSA"/>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ft00msBk9x_4TP5qaEx7ZQ"/>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GU2VEh6V2FY_xke3S5dNrA"/>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PqaF3bJO_uBgF8iygbnjoQ"/>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ruUqzie24qzEZH.u7.2knw"/>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N7HiIH3ie2_baoqklqGMMQ"/>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lQtVmIR7nRJuD5Js7mjknQ"/>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bo5ppcbqC1udmFeABj5Uw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FZsgefAB8Ft2gWIy.debQw"/>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Ji3Xamercwtf4.WrFNIE8w"/>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lDLqYYeD5oB7r_C4D2g4CQ"/>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CmcxPolvVSSVhB4m81jtmw"/>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PW6pID5lHQnfyPDlhJ6yhQ"/>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PL4blF39dDUtIxFTCC2YUw"/>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9GQfMhSuD0AzT2pNUQBKKQ"/>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kfp60xEg3erdvLxgG3mAnw"/>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UD1KuSlMUhFqqDpYuyS_Xg"/>
</p:tagLst>
</file>

<file path=ppt/tags/tag848.xml><?xml version="1.0" encoding="utf-8"?>
<p:tagLst xmlns:a="http://schemas.openxmlformats.org/drawingml/2006/main" xmlns:r="http://schemas.openxmlformats.org/officeDocument/2006/relationships" xmlns:p="http://schemas.openxmlformats.org/presentationml/2006/main">
  <p:tag name="BTFPLAYOUTENABLED" val="0"/>
  <p:tag name="BTFPLAYOUTCOLUMNS" val="4"/>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cLou.T12jvHQ5hXO1kDqTw"/>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rac4i9AZCC8Swc_O3S5l9w"/>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SshC7bhj2Bx11vfyGqU0Fw"/>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jVvB8q3tSEvIhjHu39mYYQ"/>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ddo30wjbBIxxOsC0L0PsKw"/>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YerefqNKArr9xjGJZtys7Q"/>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EHvC6DHNSS_Etl2NcPs1fQ"/>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Dg1H53wMrGNQV1mTFPNnfQ"/>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gd3JV5qn73vUs4c6dIqHlg"/>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3Z9IhClleBgMv5iYrmE2jQ"/>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24z3msxVBcuHj3rdyDJv2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GvQ0SuKdScRkERwKdUxiPw"/>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DeEHKNR48dvo4ysBzQc3cw"/>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J_3wyXGAoEhlSuuVLkU0RA"/>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MOwH1Rvhwfn_N0iuUeYdZA"/>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M2.OmpbtCfuv07L8YjU7vw"/>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IA8vuthDCtvkk.MVjGnVZA"/>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U0CyFpXYupggz_ePOWq7AA"/>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5xhQhS9cF_cz4mT.fiedjQ"/>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0wK4ewhTBJf.HluzPYU3Sw"/>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_viaUPXEOg0GBxWgNiRQlw"/>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64ViM5n_r80OE7t9UZg.E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tVmnGY4nPjjOum0Js9m9QQ"/>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yXxHd47dz9FtfgvaaYAn_Q"/>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BtgSp1nTtPknXNNkRfx9Q"/>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MX5topHHcNGmsalBxSslIA"/>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B8qboqIN8yBYLMEVAE566Q"/>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An3QM7Yjpe7TonVepTaeDA"/>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T4sELn.aQUcqniDObK_4jA"/>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OLSOVk5q9ACmLrGn.Yv.A"/>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YeJc13LGigsRe7R.f05Qbg"/>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pkGQ7ntNV0wwhiodXmB2Yw"/>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C_eJKK0O3qmh47MTVMh1o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qP3iXUsbzTA7.fglmiFR.A"/>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_6PqtUUCxpRnsIbiZhXGVA"/>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8ISmolkovRaq6OnlhdL48g"/>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3gQnLnmalJZMRmNV7LxCLw"/>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46jUEN1SQyssTuALx7i7YQ"/>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zOay_tOgyPwu5QJqU2aZqw"/>
</p:tagLst>
</file>

<file path=ppt/tags/tag885.xml><?xml version="1.0" encoding="utf-8"?>
<p:tagLst xmlns:a="http://schemas.openxmlformats.org/drawingml/2006/main" xmlns:r="http://schemas.openxmlformats.org/officeDocument/2006/relationships" xmlns:p="http://schemas.openxmlformats.org/presentationml/2006/main">
  <p:tag name="BTFPLAYOUTENABLED" val="1"/>
</p:tagLst>
</file>

<file path=ppt/tags/tag886.xml><?xml version="1.0" encoding="utf-8"?>
<p:tagLst xmlns:a="http://schemas.openxmlformats.org/drawingml/2006/main" xmlns:r="http://schemas.openxmlformats.org/officeDocument/2006/relationships" xmlns:p="http://schemas.openxmlformats.org/presentationml/2006/main">
  <p:tag name="BTFPLAYOUTCOLUMNS" val="3"/>
  <p:tag name="BTFPLAYOUTENABLED" val="0"/>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lHux97g1ZeUZBfAtYbbvmA"/>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8ZZ.KiK2_47wHGwiP_Ct2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n_9uiMGm.vUAAVmdsTyGNQ"/>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VbKZVPPEFFTh7ZQU4wZ7jA"/>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3xWtq34RqNDZ95Ljtj2xjA"/>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9OtuzyWp3zbqQGwuBO0Ssg"/>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f7qZFSdrtvQUma8WDTpb9w"/>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NxWcqRmIzNNmiMUG18qXQ"/>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bqyKtH8ljvsPzggLD24XrQ"/>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HYcF7FC2c89S19rEzmE7iQ"/>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ph3yyG9IuLRwLws8aJy4yw"/>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fsNq_ezQfTBmyvvlkXJb_Q"/>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18D6Zr6OguwcMbAoCz1Ui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ZhX.VdaKwFIcl8EEBPm3Qg"/>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f4u1bTVAVkA9t6TR6RVeqw"/>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sWSpt_J2S9EMyXxN3DYG.A"/>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OtVqeDFv5ae5aHJQB2bww"/>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vyVbWSW7HNhnmAQf7G2MLA"/>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aw1tMunPwVhjc2CvIm_bqg"/>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wX4R8letftfkqumwtzKtnw"/>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PB4cp9kNnS8A32tj8sq.NQ"/>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BdXCUa3m2VQuPTD4tkc8hg"/>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JYbKNNDAanF20Ns_2NWFg"/>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lnzG69I_m2swFZHDy7NVH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DfmvvapNFIgjLqaT3aZpzQ"/>
</p:tagLst>
</file>

<file path=ppt/tags/tag910.xml><?xml version="1.0" encoding="utf-8"?>
<p:tagLst xmlns:a="http://schemas.openxmlformats.org/drawingml/2006/main" xmlns:r="http://schemas.openxmlformats.org/officeDocument/2006/relationships" xmlns:p="http://schemas.openxmlformats.org/presentationml/2006/main">
  <p:tag name="BTFPLAYOUTENABLED" val="1"/>
</p:tagLst>
</file>

<file path=ppt/tags/tag911.xml><?xml version="1.0" encoding="utf-8"?>
<p:tagLst xmlns:a="http://schemas.openxmlformats.org/drawingml/2006/main" xmlns:r="http://schemas.openxmlformats.org/officeDocument/2006/relationships" xmlns:p="http://schemas.openxmlformats.org/presentationml/2006/main">
  <p:tag name="BTFPLAYOUTENABLED" val="1"/>
</p:tagLst>
</file>

<file path=ppt/tags/tag912.xml><?xml version="1.0" encoding="utf-8"?>
<p:tagLst xmlns:a="http://schemas.openxmlformats.org/drawingml/2006/main" xmlns:r="http://schemas.openxmlformats.org/officeDocument/2006/relationships" xmlns:p="http://schemas.openxmlformats.org/presentationml/2006/main">
  <p:tag name="BTFPLAYOUTENABLED" val="1"/>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oOCFLWvMoEKwaYlAyTRZ9Q"/>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ii1oz39ju77hV8QAOqCmJA"/>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c7hbEL08L9N_YklxcR4fpQ"/>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DkN3RdQcwyqBX9U2HL3J0w"/>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SnypfcKzbbfWtTJ8aP7_7Q"/>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T24e.CufhdtEAdgAwVS5ug"/>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R6ttUu8GE_eLj.JfHV.ed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dRpVO2wij1.5YCuomSAMsQ"/>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G5DPDH7zB1HDtdGnGVoIyg"/>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Q9UVTOgnz1OXqWZLGB.9Mg"/>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LWm58IPoVvbLTuOcMgGUmw"/>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Dr_.B49kCFMWRMCMiPDR5g"/>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GrZsm_7J3YpRlbK9vOFLwg"/>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ldxCJfXTHKaMvqqzllvvg"/>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jVJANH6Gfr5HRKlFG1i_xA"/>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PoGjKPY0dXcAqa1UQCYdCg"/>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kdsDvrtyOrxTGCbqgk2tUQ"/>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X37lHm7vy6jrZDjeXIMpI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MmHl4_WPp3DIDGIydkXvTg"/>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gvU8mHOe2z.x1DmVtvRSOA"/>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k_ssWXXXFr4WSPsCa1hrCw"/>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Io3wcPH9Sf91Yrp6IgMvvA"/>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4shCEBBsYnlKKctx_NtcMw"/>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RA5H3ekPT_jMsBrrPG01mw"/>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FzrJ5DEBfhqJ7g0S9dMQ_g"/>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baIYJiz7EMIKZee8cgbTRA"/>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jbacqhiEkHeMGC7GrrWAFQ"/>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nSWtkY2UZnN6Z_k404NLgQ"/>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11Sx3oL0F6ruLNe5rF_Aq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BFsAKL0fiqZkIFGfT5Peg"/>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8kYr14LjzVwFtfT2VBmOBg"/>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quSoVJDAhtIwHd4DTUinSA"/>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jZqQt1nalf3H70uFuFErxg"/>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wSHO6079C.HfsT4TntI0gA"/>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x0yL.7hAMA8T61RrUJJRtA"/>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V07eH5L2dE6IBoON5B4a4w"/>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PoQibX.o0N4eB7ZwlpAJNg"/>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a1Wm6dUkuSRNkB5MMjGGuw"/>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o_NGjFabkhBOEoIldcwROw"/>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fwy4AhuUoTM9JRMcptwfU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Anxhg_5gVQeJLU3te3A2PQ"/>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k0fhrxrayOyGOym1s.KiLQ"/>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85wMOh2T7lF4Jeqvp4HS0g"/>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NdLp4Sufp6A00XU_O6yQDQ"/>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zhmw25_d4KYronQgz.eTXg"/>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_V5__q9W5Gr4dQxphhK4qw"/>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si2YLVUK7zboBrrSiWiC6Q"/>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T9irjM8tZIFTMIj.7AXiCg"/>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APJ44JabNba0rNqC0YLnKA"/>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MJQRoFgg_CnGz0v6RLM_ww"/>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QJCr8kGJG7W85z9Z5Sgbu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fO1cXcHaekR1n7lMtuPGRg"/>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kIbULTGYm4iEyTekIL3qRg"/>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20Rh4r11hTmJCBbCL_RFLQ"/>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x1pIq2DeBT3T24XJctsMRg"/>
</p:tagLst>
</file>

<file path=ppt/tags/tag963.xml><?xml version="1.0" encoding="utf-8"?>
<p:tagLst xmlns:a="http://schemas.openxmlformats.org/drawingml/2006/main" xmlns:r="http://schemas.openxmlformats.org/officeDocument/2006/relationships" xmlns:p="http://schemas.openxmlformats.org/presentationml/2006/main">
  <p:tag name="BTFPLAYOUTENABLED" val="1"/>
</p:tagLst>
</file>

<file path=ppt/tags/tag964.xml><?xml version="1.0" encoding="utf-8"?>
<p:tagLst xmlns:a="http://schemas.openxmlformats.org/drawingml/2006/main" xmlns:r="http://schemas.openxmlformats.org/officeDocument/2006/relationships" xmlns:p="http://schemas.openxmlformats.org/presentationml/2006/main">
  <p:tag name="BTFPLAYOUTENABLED" val="0"/>
  <p:tag name="BTFPLAYOUTCOLUMNS" val="4"/>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6.xml><?xml version="1.0" encoding="utf-8"?>
<p:tagLst xmlns:a="http://schemas.openxmlformats.org/drawingml/2006/main" xmlns:r="http://schemas.openxmlformats.org/officeDocument/2006/relationships" xmlns:p="http://schemas.openxmlformats.org/presentationml/2006/main">
  <p:tag name="BTFPLAYOUTENABLED" val="1"/>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6ntCP2Ww4XJb8xZYLt_XoA"/>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gm0zh0PWNUyCBSzxAVjJTw"/>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Sz3L7tizigJenb8HFJptr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TAbtfhbj66bLnUg1O0Otfg"/>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FmiczbIWHg8H8efZESmt7A"/>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oxwBk9LQJvFOk_6ahRljTQ"/>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D1wfUO.7somhg_M2ZHb2AQ"/>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tMb.Ja.nJ3Kf35UG18nDqAw"/>
</p:tagLst>
</file>

<file path=ppt/tags/tag974.xml><?xml version="1.0" encoding="utf-8"?>
<p:tagLst xmlns:a="http://schemas.openxmlformats.org/drawingml/2006/main" xmlns:r="http://schemas.openxmlformats.org/officeDocument/2006/relationships" xmlns:p="http://schemas.openxmlformats.org/presentationml/2006/main">
  <p:tag name="BTFPLAYOUTENABLED" val="1"/>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txVt.aAvN.0DrbvlVha4Fbw"/>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9BMIJqagZTGDudSxXFCKGg"/>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t9AuWqsJR6jKB_C6ONXMSXQ"/>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txw8CwSyCdOzFCLkuVKea.Q"/>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t4fCVu1cVdkN7MT68JF25G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lX7QHU5nsgr2HglqcFnV6w"/>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tzcV5eAWJDGz8EDeclx0bPA"/>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t0ZvX9YqctTekipgbXyZLfg"/>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tKogCXHab7ktMqS5x.hwVoA"/>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tXrjxJ45ODYLYLE_kWPOTzg"/>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6qDS0IFGXeGUdUWyxsq9OQ"/>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tksajrzaszppzdH3.xPpKDA"/>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tL5yrxK_bI1jsOFXnuY1Gmg"/>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tDHYFYzSjEwn74s2jTs.csg"/>
</p:tagLst>
</file>

<file path=ppt/tags/tag988.xml><?xml version="1.0" encoding="utf-8"?>
<p:tagLst xmlns:a="http://schemas.openxmlformats.org/drawingml/2006/main" xmlns:r="http://schemas.openxmlformats.org/officeDocument/2006/relationships" xmlns:p="http://schemas.openxmlformats.org/presentationml/2006/main">
  <p:tag name="BTFPLAYOUTENABLED" val="1"/>
</p:tagLst>
</file>

<file path=ppt/tags/tag989.xml><?xml version="1.0" encoding="utf-8"?>
<p:tagLst xmlns:a="http://schemas.openxmlformats.org/drawingml/2006/main" xmlns:r="http://schemas.openxmlformats.org/officeDocument/2006/relationships" xmlns:p="http://schemas.openxmlformats.org/presentationml/2006/main">
  <p:tag name="BTFPLAYOUTENABLED" val="1"/>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g7QNfwK67YMA9nmclYbJOw"/>
</p:tagLst>
</file>

<file path=ppt/tags/tag990.xml><?xml version="1.0" encoding="utf-8"?>
<p:tagLst xmlns:a="http://schemas.openxmlformats.org/drawingml/2006/main" xmlns:r="http://schemas.openxmlformats.org/officeDocument/2006/relationships" xmlns:p="http://schemas.openxmlformats.org/presentationml/2006/main">
  <p:tag name="BTFPLAYOUTENABLED" val="1"/>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tYte.H0haDM9z.BbWKwAd1w"/>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HP3vhkmcDlw6E0Z.MsxK7g"/>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Hemz6PkiHergIhCWiumXZQ"/>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t_jKh_eZ3slJUqVLdZ5aEQQ"/>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tx4KX9a8fMH_6aSyV5kEMjg"/>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tnKaddH2NqbxqmSZh74r6dw"/>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wm6ptF2PKbsgpvsxNv7f2A"/>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tNvkBnXo_xLz6ltKZSiUWPQ"/>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2TUUp57JtXQ76gmc7dpvjw"/>
</p:tagLst>
</file>

<file path=ppt/theme/theme1.xml><?xml version="1.0" encoding="utf-8"?>
<a:theme xmlns:a="http://schemas.openxmlformats.org/drawingml/2006/main" name="Bain Core">
  <a:themeElements>
    <a:clrScheme name="CBS Color Scheme">
      <a:dk1>
        <a:srgbClr val="000000"/>
      </a:dk1>
      <a:lt1>
        <a:srgbClr val="FFFFFF"/>
      </a:lt1>
      <a:dk2>
        <a:srgbClr val="D6D6D6"/>
      </a:dk2>
      <a:lt2>
        <a:srgbClr val="5C5C5C"/>
      </a:lt2>
      <a:accent1>
        <a:srgbClr val="009BDB"/>
      </a:accent1>
      <a:accent2>
        <a:srgbClr val="002230"/>
      </a:accent2>
      <a:accent3>
        <a:srgbClr val="805BC9"/>
      </a:accent3>
      <a:accent4>
        <a:srgbClr val="A73DA7"/>
      </a:accent4>
      <a:accent5>
        <a:srgbClr val="D0227C"/>
      </a:accent5>
      <a:accent6>
        <a:srgbClr val="34A398"/>
      </a:accent6>
      <a:hlink>
        <a:srgbClr val="46647B"/>
      </a:hlink>
      <a:folHlink>
        <a:srgbClr val="7891A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marL="0" indent="0" algn="ctr">
          <a:buNone/>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cap="flat">
          <a:solidFill>
            <a:schemeClr val="tx1"/>
          </a:solidFill>
          <a:miter lim="800000"/>
          <a:tailEnd type="none" w="med" len="lg"/>
        </a:ln>
      </a:spPr>
      <a:bodyPr/>
      <a:lstStyle/>
      <a:style>
        <a:lnRef idx="1">
          <a:schemeClr val="accent1"/>
        </a:lnRef>
        <a:fillRef idx="0">
          <a:schemeClr val="accent1"/>
        </a:fillRef>
        <a:effectRef idx="0">
          <a:schemeClr val="accent1"/>
        </a:effectRef>
        <a:fontRef idx="minor">
          <a:schemeClr val="tx1"/>
        </a:fontRef>
      </a:style>
    </a:lnDef>
    <a:txDef>
      <a:spPr bwMode="gray">
        <a:solidFill>
          <a:srgbClr val="E3E8EE"/>
        </a:solidFill>
      </a:spPr>
      <a:bodyPr wrap="square" lIns="146304" tIns="137160" rIns="274320" bIns="137160" rtlCol="0" anchor="t">
        <a:spAutoFit/>
      </a:bodyPr>
      <a:lstStyle>
        <a:defPPr marL="0" marR="0" indent="0" algn="l" defTabSz="711200" rtl="0" eaLnBrk="1" fontAlgn="auto" latinLnBrk="0" hangingPunct="1">
          <a:lnSpc>
            <a:spcPct val="100000"/>
          </a:lnSpc>
          <a:spcBef>
            <a:spcPts val="600"/>
          </a:spcBef>
          <a:spcAft>
            <a:spcPts val="0"/>
          </a:spcAft>
          <a:buClrTx/>
          <a:buSzTx/>
          <a:buFontTx/>
          <a:buNone/>
          <a:tabLst/>
          <a:defRPr kumimoji="0" sz="1250" b="1" i="0" u="none" strike="noStrike" kern="1200" cap="none" spc="0" normalizeH="0" baseline="0" noProof="0" dirty="0">
            <a:ln>
              <a:noFill/>
            </a:ln>
            <a:solidFill>
              <a:srgbClr val="000000"/>
            </a:solidFill>
            <a:effectLst/>
            <a:uLnTx/>
            <a:uFillTx/>
            <a:latin typeface="Arial"/>
            <a:ea typeface="+mn-ea"/>
            <a:cs typeface="+mn-cs"/>
          </a:defRPr>
        </a:defPPr>
      </a:lstStyle>
    </a:txDef>
  </a:objectDefaults>
  <a:extraClrSchemeLst/>
  <a:extLst>
    <a:ext uri="{05A4C25C-085E-4340-85A3-A5531E510DB2}">
      <thm15:themeFamily xmlns:thm15="http://schemas.microsoft.com/office/thememl/2012/main" name="Bain Core On Screen Show (16_9).potx" id="{BF16324A-100D-43A3-989B-06855AF3057C}" vid="{05E5CB01-ABF8-49A0-9EED-8A582D469C1C}"/>
    </a:ext>
  </a:extLst>
</a:theme>
</file>

<file path=ppt/theme/theme2.xml><?xml version="1.0" encoding="utf-8"?>
<a:theme xmlns:a="http://schemas.openxmlformats.org/drawingml/2006/main" name="1_Bain Core">
  <a:themeElements>
    <a:clrScheme name="CBS Color Scheme">
      <a:dk1>
        <a:srgbClr val="000000"/>
      </a:dk1>
      <a:lt1>
        <a:srgbClr val="FFFFFF"/>
      </a:lt1>
      <a:dk2>
        <a:srgbClr val="D6D6D6"/>
      </a:dk2>
      <a:lt2>
        <a:srgbClr val="5C5C5C"/>
      </a:lt2>
      <a:accent1>
        <a:srgbClr val="009BDB"/>
      </a:accent1>
      <a:accent2>
        <a:srgbClr val="002230"/>
      </a:accent2>
      <a:accent3>
        <a:srgbClr val="805BC9"/>
      </a:accent3>
      <a:accent4>
        <a:srgbClr val="A73DA7"/>
      </a:accent4>
      <a:accent5>
        <a:srgbClr val="D0227C"/>
      </a:accent5>
      <a:accent6>
        <a:srgbClr val="34A398"/>
      </a:accent6>
      <a:hlink>
        <a:srgbClr val="46647B"/>
      </a:hlink>
      <a:folHlink>
        <a:srgbClr val="7891A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marL="0" indent="0" algn="ctr">
          <a:buNone/>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cap="flat">
          <a:solidFill>
            <a:schemeClr val="tx1"/>
          </a:solidFill>
          <a:miter lim="800000"/>
          <a:tailEnd type="none" w="med" len="lg"/>
        </a:ln>
      </a:spPr>
      <a:bodyPr/>
      <a:lstStyle/>
      <a:style>
        <a:lnRef idx="1">
          <a:schemeClr val="accent1"/>
        </a:lnRef>
        <a:fillRef idx="0">
          <a:schemeClr val="accent1"/>
        </a:fillRef>
        <a:effectRef idx="0">
          <a:schemeClr val="accent1"/>
        </a:effectRef>
        <a:fontRef idx="minor">
          <a:schemeClr val="tx1"/>
        </a:fontRef>
      </a:style>
    </a:lnDef>
    <a:txDef>
      <a:spPr bwMode="gray">
        <a:solidFill>
          <a:srgbClr val="E3E8EE"/>
        </a:solidFill>
      </a:spPr>
      <a:bodyPr wrap="square" lIns="137160" tIns="137160" rIns="274320" bIns="137160" rtlCol="0">
        <a:spAutoFit/>
      </a:bodyPr>
      <a:lstStyle>
        <a:defPPr marL="0" indent="0" algn="l">
          <a:spcBef>
            <a:spcPts val="600"/>
          </a:spcBef>
          <a:spcAft>
            <a:spcPts val="600"/>
          </a:spcAft>
          <a:buNone/>
          <a:defRPr sz="1250" b="1" dirty="0"/>
        </a:defPPr>
      </a:lstStyle>
    </a:txDef>
  </a:objectDefaults>
  <a:extraClrSchemeLst/>
  <a:extLst>
    <a:ext uri="{05A4C25C-085E-4340-85A3-A5531E510DB2}">
      <thm15:themeFamily xmlns:thm15="http://schemas.microsoft.com/office/thememl/2012/main" name="Bain Core On Screen Show (16_9).potx" id="{BF16324A-100D-43A3-989B-06855AF3057C}" vid="{05E5CB01-ABF8-49A0-9EED-8A582D469C1C}"/>
    </a:ext>
  </a:extLst>
</a:theme>
</file>

<file path=ppt/theme/theme3.xml><?xml version="1.0" encoding="utf-8"?>
<a:theme xmlns:a="http://schemas.openxmlformats.org/drawingml/2006/main" name="2_Bain Core">
  <a:themeElements>
    <a:clrScheme name="CBS Color Scheme">
      <a:dk1>
        <a:srgbClr val="000000"/>
      </a:dk1>
      <a:lt1>
        <a:srgbClr val="FFFFFF"/>
      </a:lt1>
      <a:dk2>
        <a:srgbClr val="D6D6D6"/>
      </a:dk2>
      <a:lt2>
        <a:srgbClr val="5C5C5C"/>
      </a:lt2>
      <a:accent1>
        <a:srgbClr val="009BDB"/>
      </a:accent1>
      <a:accent2>
        <a:srgbClr val="002230"/>
      </a:accent2>
      <a:accent3>
        <a:srgbClr val="805BC9"/>
      </a:accent3>
      <a:accent4>
        <a:srgbClr val="A73DA7"/>
      </a:accent4>
      <a:accent5>
        <a:srgbClr val="D0227C"/>
      </a:accent5>
      <a:accent6>
        <a:srgbClr val="34A398"/>
      </a:accent6>
      <a:hlink>
        <a:srgbClr val="46647B"/>
      </a:hlink>
      <a:folHlink>
        <a:srgbClr val="7891A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marL="0" indent="0" algn="ctr">
          <a:buNone/>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cap="flat">
          <a:solidFill>
            <a:schemeClr val="tx1"/>
          </a:solidFill>
          <a:miter lim="800000"/>
          <a:tailEnd type="none" w="med" len="lg"/>
        </a:ln>
      </a:spPr>
      <a:bodyPr/>
      <a:lstStyle/>
      <a:style>
        <a:lnRef idx="1">
          <a:schemeClr val="accent1"/>
        </a:lnRef>
        <a:fillRef idx="0">
          <a:schemeClr val="accent1"/>
        </a:fillRef>
        <a:effectRef idx="0">
          <a:schemeClr val="accent1"/>
        </a:effectRef>
        <a:fontRef idx="minor">
          <a:schemeClr val="tx1"/>
        </a:fontRef>
      </a:style>
    </a:lnDef>
    <a:txDef>
      <a:spPr bwMode="gray">
        <a:solidFill>
          <a:srgbClr val="E3E8EE"/>
        </a:solidFill>
      </a:spPr>
      <a:bodyPr wrap="square" lIns="137160" tIns="137160" rIns="274320" bIns="137160" rtlCol="0">
        <a:spAutoFit/>
      </a:bodyPr>
      <a:lstStyle>
        <a:defPPr marL="0" indent="0" algn="l">
          <a:spcBef>
            <a:spcPts val="600"/>
          </a:spcBef>
          <a:spcAft>
            <a:spcPts val="600"/>
          </a:spcAft>
          <a:buNone/>
          <a:defRPr sz="1250" b="1" dirty="0"/>
        </a:defPPr>
      </a:lstStyle>
    </a:txDef>
  </a:objectDefaults>
  <a:extraClrSchemeLst/>
  <a:extLst>
    <a:ext uri="{05A4C25C-085E-4340-85A3-A5531E510DB2}">
      <thm15:themeFamily xmlns:thm15="http://schemas.microsoft.com/office/thememl/2012/main" name="Bain Core On Screen Show (16_9).potx" id="{BF16324A-100D-43A3-989B-06855AF3057C}" vid="{05E5CB01-ABF8-49A0-9EED-8A582D469C1C}"/>
    </a:ext>
  </a:extLst>
</a:theme>
</file>

<file path=ppt/theme/theme4.xml><?xml version="1.0" encoding="utf-8"?>
<a:theme xmlns:a="http://schemas.openxmlformats.org/drawingml/2006/main" name="3_Bain Core">
  <a:themeElements>
    <a:clrScheme name="CBS Color Scheme">
      <a:dk1>
        <a:srgbClr val="000000"/>
      </a:dk1>
      <a:lt1>
        <a:srgbClr val="FFFFFF"/>
      </a:lt1>
      <a:dk2>
        <a:srgbClr val="D6D6D6"/>
      </a:dk2>
      <a:lt2>
        <a:srgbClr val="5C5C5C"/>
      </a:lt2>
      <a:accent1>
        <a:srgbClr val="009BDB"/>
      </a:accent1>
      <a:accent2>
        <a:srgbClr val="002230"/>
      </a:accent2>
      <a:accent3>
        <a:srgbClr val="805BC9"/>
      </a:accent3>
      <a:accent4>
        <a:srgbClr val="A73DA7"/>
      </a:accent4>
      <a:accent5>
        <a:srgbClr val="D0227C"/>
      </a:accent5>
      <a:accent6>
        <a:srgbClr val="34A398"/>
      </a:accent6>
      <a:hlink>
        <a:srgbClr val="46647B"/>
      </a:hlink>
      <a:folHlink>
        <a:srgbClr val="7891A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marL="0" indent="0" algn="ctr">
          <a:buNone/>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cap="flat">
          <a:solidFill>
            <a:schemeClr val="tx1"/>
          </a:solidFill>
          <a:miter lim="800000"/>
          <a:tailEnd type="none" w="med" len="lg"/>
        </a:ln>
      </a:spPr>
      <a:bodyPr/>
      <a:lstStyle/>
      <a:style>
        <a:lnRef idx="1">
          <a:schemeClr val="accent1"/>
        </a:lnRef>
        <a:fillRef idx="0">
          <a:schemeClr val="accent1"/>
        </a:fillRef>
        <a:effectRef idx="0">
          <a:schemeClr val="accent1"/>
        </a:effectRef>
        <a:fontRef idx="minor">
          <a:schemeClr val="tx1"/>
        </a:fontRef>
      </a:style>
    </a:lnDef>
    <a:txDef>
      <a:spPr bwMode="gray">
        <a:solidFill>
          <a:srgbClr val="E3E8EE"/>
        </a:solidFill>
      </a:spPr>
      <a:bodyPr wrap="square" lIns="137160" tIns="137160" rIns="274320" bIns="137160" rtlCol="0">
        <a:spAutoFit/>
      </a:bodyPr>
      <a:lstStyle>
        <a:defPPr marL="0" indent="0" algn="l">
          <a:spcBef>
            <a:spcPts val="600"/>
          </a:spcBef>
          <a:spcAft>
            <a:spcPts val="600"/>
          </a:spcAft>
          <a:buNone/>
          <a:defRPr sz="1250" b="1" dirty="0"/>
        </a:defPPr>
      </a:lstStyle>
    </a:txDef>
  </a:objectDefaults>
  <a:extraClrSchemeLst/>
  <a:extLst>
    <a:ext uri="{05A4C25C-085E-4340-85A3-A5531E510DB2}">
      <thm15:themeFamily xmlns:thm15="http://schemas.microsoft.com/office/thememl/2012/main" name="Bain Core On Screen Show (16_9).potx" id="{BF16324A-100D-43A3-989B-06855AF3057C}" vid="{05E5CB01-ABF8-49A0-9EED-8A582D469C1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7640</TotalTime>
  <Words>23993</Words>
  <Application>Microsoft Office PowerPoint</Application>
  <PresentationFormat>Widescreen</PresentationFormat>
  <Paragraphs>2991</Paragraphs>
  <Slides>83</Slides>
  <Notes>78</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83</vt:i4>
      </vt:variant>
    </vt:vector>
  </HeadingPairs>
  <TitlesOfParts>
    <vt:vector size="96" baseType="lpstr">
      <vt:lpstr>Aptos</vt:lpstr>
      <vt:lpstr>Arial</vt:lpstr>
      <vt:lpstr>Arial,Sans-Serif</vt:lpstr>
      <vt:lpstr>AvenirNext</vt:lpstr>
      <vt:lpstr>Calibri</vt:lpstr>
      <vt:lpstr>Helvetica</vt:lpstr>
      <vt:lpstr>Times</vt:lpstr>
      <vt:lpstr>Wingdings</vt:lpstr>
      <vt:lpstr>Bain Core</vt:lpstr>
      <vt:lpstr>1_Bain Core</vt:lpstr>
      <vt:lpstr>2_Bain Core</vt:lpstr>
      <vt:lpstr>3_Bain Core</vt:lpstr>
      <vt:lpstr>think-cell Slide</vt:lpstr>
      <vt:lpstr>Scaling Solar</vt:lpstr>
      <vt:lpstr>The Solar Opportunity</vt:lpstr>
      <vt:lpstr>PowerPoint Presentation</vt:lpstr>
      <vt:lpstr>Solar can abate 5.5 to 10 Gt of CO2e by 2050 in select subsectors depending on the transition scenario</vt:lpstr>
      <vt:lpstr>Utility-scale solar and wind cheaper than fossil fuels, while battery storage is closing the gap fast</vt:lpstr>
      <vt:lpstr>Past solar adoption has exceeded expectations at every stage; China has led most installed capacity growth</vt:lpstr>
      <vt:lpstr>Solar and wind will drive most renewable energy deployment by 2050; must grow 15-fold in IEA’s Net Zero Scenario</vt:lpstr>
      <vt:lpstr>Price decreased initially due to R&amp;D in module efficiency; since 2001, economies of scale has been the main driver</vt:lpstr>
      <vt:lpstr>Residential, commercial &amp; industrial distinct from utility solar PV</vt:lpstr>
      <vt:lpstr>Typical solar project economics result in payback periods ranging from 2 to 10 years</vt:lpstr>
      <vt:lpstr>~50% of solar cost structure is soft costs or gross margins for residential and commercial PV </vt:lpstr>
      <vt:lpstr>Deployment environments differ across states and energy markets, with ISO-NE and CAISO leading in the US</vt:lpstr>
      <vt:lpstr>ELP Greenport project demonstrates the economics of storage and the delicate balance of community interests</vt:lpstr>
      <vt:lpstr>Federal ITCs and PTCs provide limited relief, but state incentives play a crucial role in pushing projects past investors’ hurdle rate</vt:lpstr>
      <vt:lpstr>Deregulated Texas energy market boon for solar, surpassing California in 2024</vt:lpstr>
      <vt:lpstr>Solar may lose its edge in costly, subsidy-reliant states like NJ with tariffs and IRA repeal, but TX stays competitive</vt:lpstr>
      <vt:lpstr>Solar Technology Landscape</vt:lpstr>
      <vt:lpstr>PowerPoint Presentation</vt:lpstr>
      <vt:lpstr>Solar PV makes up &gt;99% of global installed solar capacity</vt:lpstr>
      <vt:lpstr>Crystalline silicon (c-Si) is the main cell type, while thin-film is often reserved for highly specific use cases</vt:lpstr>
      <vt:lpstr>The industry shifted to mono-Si and larger wafer sizes, driven by higher efficiency and cost reduction</vt:lpstr>
      <vt:lpstr>PERC cells have gained 65% market share, quickly replacing BSF  (-81%) since 2019, but TOPCon looms large</vt:lpstr>
      <vt:lpstr>HJT, perovskite, and multi-junction cells boast higher efficiency but have yet to replace c-Si at commercial scale</vt:lpstr>
      <vt:lpstr>Efficiency of perovskite cells increased ~85% over 10 years  (6% CAGR) vs. multi-Si’s ~61% gain over 40 years (1% CAGR)</vt:lpstr>
      <vt:lpstr>Panel modifications such as tracker and concentrators could increase efficiency by an additional 40+%</vt:lpstr>
      <vt:lpstr>Solar has been tested in many deployment scenarios, integrating with agriculture, urban architecture, and personal mobility </vt:lpstr>
      <vt:lpstr>Solar Supply Chain</vt:lpstr>
      <vt:lpstr>PowerPoint Presentation</vt:lpstr>
      <vt:lpstr>SiO2 is refined to produce ingots, which are cut into wafers and then assembled into cells and modules</vt:lpstr>
      <vt:lpstr>Demand for fossil fuels in the refinement step contributes most of the CO2 in the supply chain</vt:lpstr>
      <vt:lpstr>Silicon and silver make up the bulk of material cost; cell-to-module assembly represents the largest chunk of in-house cost (~60%)</vt:lpstr>
      <vt:lpstr>~60% cost reduction from R&amp;D efficiency improvements, ~20% from economies of scale, ~10% from yield from learning by doing</vt:lpstr>
      <vt:lpstr>Solar PV manufacturing capacity exceeds demand at every step by at least 70%; overcapacity is expected to last at least until 2030s</vt:lpstr>
      <vt:lpstr>Bolstered by the IRA, the United States’ solar PV manufacturing capacity grew ~50% annually since 2020</vt:lpstr>
      <vt:lpstr>Despite increased geographic diversification, China firmly sustains market dominance across entire solar supply chain</vt:lpstr>
      <vt:lpstr>China’s low production costs are enabled by vertical integration and a focus on mega-scale plants </vt:lpstr>
      <vt:lpstr>Solar Deployment Landscape</vt:lpstr>
      <vt:lpstr>PowerPoint Presentation</vt:lpstr>
      <vt:lpstr>~70% of solar PV investment comes from private sources, mostly commercial financial institutions and corporations</vt:lpstr>
      <vt:lpstr>Residential solar incurs relatively high soft costs; commercial &amp; industrial and utility-scale face long permitting processes</vt:lpstr>
      <vt:lpstr>~55% of installed solar PV capacity comes from utility, rest from commercial and residential</vt:lpstr>
      <vt:lpstr>Residential solar can be financed with different structures — key difference is actual ownership</vt:lpstr>
      <vt:lpstr>Consumers can receive either direct payments or credits for surplus electricity produced </vt:lpstr>
      <vt:lpstr>Pay-as-you-go structure can bring affordability, expand service, and improve financial inclusion</vt:lpstr>
      <vt:lpstr>Commercial companies can install panels or buy electricity through a power purchasing agreement</vt:lpstr>
      <vt:lpstr>PPAs have surged in popularity over the past few years, driven by companies looking to make credible sustainability commitments</vt:lpstr>
      <vt:lpstr>Community solar is an increasingly popular way for more consumers to access the benefits of residential solar PV</vt:lpstr>
      <vt:lpstr>Utility-scale PV can take a variety of equity-debt structures, but project finance with tax equity remains a preferred staple</vt:lpstr>
      <vt:lpstr>There are many options for utility-scale solar to raise debt, each with its advantages regarding debt load, rate and tenor, and risks</vt:lpstr>
      <vt:lpstr>Parties to a ‘bankable’ project generally include a sponsor, lender(s), the project company, and an off-taker</vt:lpstr>
      <vt:lpstr>Project finance sequesters risk, optimizes cap structure, and offers alignment of interests for all parties involved</vt:lpstr>
      <vt:lpstr>Most of operating period term loans in the US are back levered to tax equity, a unique form of equity with loan-like characteristics</vt:lpstr>
      <vt:lpstr>Solar Policy Landscape</vt:lpstr>
      <vt:lpstr>PowerPoint Presentation</vt:lpstr>
      <vt:lpstr>Most solar energy policies focus on risk reduction or subsidies</vt:lpstr>
      <vt:lpstr>US Inflation Reduction Act included solar investment and production tax credits, since repealed by Trump administration</vt:lpstr>
      <vt:lpstr>New transferability rule provides simple fungibility to investors, reducing soft costs and eliminating uncertainties</vt:lpstr>
      <vt:lpstr>Adders over next 10 to 12 years aimed to boost domestic content and labor and increase deployment in low-income areas</vt:lpstr>
      <vt:lpstr>IRA mobilized $42B from 2022 to 2024; projected to add ~50% (~160 GW) of solar capacity by 2033, before Trump repeal</vt:lpstr>
      <vt:lpstr>Trump administration tightens import tariffs and tax incentives conditioned on local labor and content requirements </vt:lpstr>
      <vt:lpstr>From the 11th to the 14th Five-Year Plan (FYP), China’s solar strategy adapts through each iteration from 2006 to 2021</vt:lpstr>
      <vt:lpstr>China’s feed-in tariff (FIT) phase-out is part of a national shift from subsidy- to market-driven energy policy</vt:lpstr>
      <vt:lpstr>Chinese feed-in tariff (FIT) in place since 2011, with gradual, planned phase-out since 2013; solar capacity &gt;50x since then</vt:lpstr>
      <vt:lpstr>Ambitious German FIT introduced in 2004, phased out starting 2005; renewables capacity &gt;9x in two decades since</vt:lpstr>
      <vt:lpstr>Spikes in 2025 Chinese solar deployment mirror effects of gradual feed-in tariff (FIT) phase-out in Germany from 2004 to 2006 </vt:lpstr>
      <vt:lpstr>Feed-in tariffs (FITs) used to be the predominant form of support; now phased out in favor of other policies or no support at all</vt:lpstr>
      <vt:lpstr>Solar PV: Overcoming Future Challenges</vt:lpstr>
      <vt:lpstr>PowerPoint Presentation</vt:lpstr>
      <vt:lpstr>Interconnection delay is one of the main obstacles preventing new solar capacity coming online</vt:lpstr>
      <vt:lpstr>Permitting issues can cause serious delays as well, but both US and EU are taking steps to streamline the process</vt:lpstr>
      <vt:lpstr>Daily and seasonal intermittency requires battery storage to smooth consumption</vt:lpstr>
      <vt:lpstr>Integrating Battery Energy Storage Systems (BESS) lowers emissions, reduces bills, and boosts reliability and self-sufficiency </vt:lpstr>
      <vt:lpstr>Batteries and pumped hydro are two ways to store energy</vt:lpstr>
      <vt:lpstr>Developing countries with high solar irradiance and low seasonality can benefit from solar PV deployment</vt:lpstr>
      <vt:lpstr>Demand response can help mitigate daily power fluctuations by incentivizing users to time their consumption</vt:lpstr>
      <vt:lpstr>By 2050, ~10 million tons of solar PV panels will retire; EU and China have announced recycling plans</vt:lpstr>
      <vt:lpstr>CKI Solar PV Team</vt:lpstr>
      <vt:lpstr>Appendix</vt:lpstr>
      <vt:lpstr>Scenarios</vt:lpstr>
      <vt:lpstr>Balance of System components [ref. Slide 10]</vt:lpstr>
      <vt:lpstr>Material components in crystalline silicon (c-Si) solar panels  [ref. Slide 30]</vt:lpstr>
      <vt:lpstr>Glossary</vt:lpstr>
      <vt:lpstr>Units, calculations, and references</vt:lpstr>
    </vt:vector>
  </TitlesOfParts>
  <Company>Columbia Business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Scaling Solar</dc:title>
  <dc:creator>Gernot Wagner</dc:creator>
  <cp:lastModifiedBy>Gernot Wagner</cp:lastModifiedBy>
  <cp:revision>131</cp:revision>
  <cp:lastPrinted>2017-02-15T14:23:56Z</cp:lastPrinted>
  <dcterms:created xsi:type="dcterms:W3CDTF">2023-06-12T14:35:38Z</dcterms:created>
  <dcterms:modified xsi:type="dcterms:W3CDTF">2026-07-14T21:43:48Z</dcterms:modified>
</cp:coreProperties>
</file>